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526" r:id="rId3"/>
    <p:sldId id="259" r:id="rId4"/>
    <p:sldId id="528" r:id="rId5"/>
    <p:sldId id="529" r:id="rId6"/>
    <p:sldId id="534" r:id="rId7"/>
    <p:sldId id="530" r:id="rId8"/>
    <p:sldId id="532" r:id="rId9"/>
    <p:sldId id="531" r:id="rId10"/>
    <p:sldId id="533" r:id="rId11"/>
    <p:sldId id="538" r:id="rId12"/>
    <p:sldId id="536" r:id="rId13"/>
    <p:sldId id="537" r:id="rId14"/>
    <p:sldId id="539" r:id="rId15"/>
    <p:sldId id="527"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XIAOTIAN" initials="LX" lastIdx="1" clrIdx="0">
    <p:extLst>
      <p:ext uri="{19B8F6BF-5375-455C-9EA6-DF929625EA0E}">
        <p15:presenceInfo xmlns:p15="http://schemas.microsoft.com/office/powerpoint/2012/main" userId="LI XIAOT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3C0D"/>
    <a:srgbClr val="AE1612"/>
    <a:srgbClr val="993227"/>
    <a:srgbClr val="DF65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89399" autoAdjust="0"/>
  </p:normalViewPr>
  <p:slideViewPr>
    <p:cSldViewPr snapToGrid="0">
      <p:cViewPr varScale="1">
        <p:scale>
          <a:sx n="98" d="100"/>
          <a:sy n="98" d="100"/>
        </p:scale>
        <p:origin x="80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40676-C684-428B-A198-393357773C31}" type="datetimeFigureOut">
              <a:rPr lang="zh-CN" altLang="en-US" smtClean="0"/>
              <a:t>2024/2/3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62D10-2DFC-4DCD-8409-AECF3613CAEA}" type="slidenum">
              <a:rPr lang="zh-CN" altLang="en-US" smtClean="0"/>
              <a:t>‹#›</a:t>
            </a:fld>
            <a:endParaRPr lang="zh-CN" altLang="en-US"/>
          </a:p>
        </p:txBody>
      </p:sp>
    </p:spTree>
    <p:extLst>
      <p:ext uri="{BB962C8B-B14F-4D97-AF65-F5344CB8AC3E}">
        <p14:creationId xmlns:p14="http://schemas.microsoft.com/office/powerpoint/2010/main" val="346824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362D10-2DFC-4DCD-8409-AECF3613CAEA}" type="slidenum">
              <a:rPr lang="zh-CN" altLang="en-US" smtClean="0"/>
              <a:t>2</a:t>
            </a:fld>
            <a:endParaRPr lang="zh-CN" altLang="en-US"/>
          </a:p>
        </p:txBody>
      </p:sp>
    </p:spTree>
    <p:extLst>
      <p:ext uri="{BB962C8B-B14F-4D97-AF65-F5344CB8AC3E}">
        <p14:creationId xmlns:p14="http://schemas.microsoft.com/office/powerpoint/2010/main" val="2923357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362D10-2DFC-4DCD-8409-AECF3613CAEA}" type="slidenum">
              <a:rPr lang="zh-CN" altLang="en-US" smtClean="0"/>
              <a:t>15</a:t>
            </a:fld>
            <a:endParaRPr lang="zh-CN" altLang="en-US"/>
          </a:p>
        </p:txBody>
      </p:sp>
    </p:spTree>
    <p:extLst>
      <p:ext uri="{BB962C8B-B14F-4D97-AF65-F5344CB8AC3E}">
        <p14:creationId xmlns:p14="http://schemas.microsoft.com/office/powerpoint/2010/main" val="26457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362D10-2DFC-4DCD-8409-AECF3613CAEA}" type="slidenum">
              <a:rPr lang="zh-CN" altLang="en-US" smtClean="0"/>
              <a:t>7</a:t>
            </a:fld>
            <a:endParaRPr lang="zh-CN" altLang="en-US"/>
          </a:p>
        </p:txBody>
      </p:sp>
    </p:spTree>
    <p:extLst>
      <p:ext uri="{BB962C8B-B14F-4D97-AF65-F5344CB8AC3E}">
        <p14:creationId xmlns:p14="http://schemas.microsoft.com/office/powerpoint/2010/main" val="2986354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362D10-2DFC-4DCD-8409-AECF3613CAEA}" type="slidenum">
              <a:rPr lang="zh-CN" altLang="en-US" smtClean="0"/>
              <a:t>8</a:t>
            </a:fld>
            <a:endParaRPr lang="zh-CN" altLang="en-US"/>
          </a:p>
        </p:txBody>
      </p:sp>
    </p:spTree>
    <p:extLst>
      <p:ext uri="{BB962C8B-B14F-4D97-AF65-F5344CB8AC3E}">
        <p14:creationId xmlns:p14="http://schemas.microsoft.com/office/powerpoint/2010/main" val="71374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362D10-2DFC-4DCD-8409-AECF3613CAEA}" type="slidenum">
              <a:rPr lang="zh-CN" altLang="en-US" smtClean="0"/>
              <a:t>9</a:t>
            </a:fld>
            <a:endParaRPr lang="zh-CN" altLang="en-US"/>
          </a:p>
        </p:txBody>
      </p:sp>
    </p:spTree>
    <p:extLst>
      <p:ext uri="{BB962C8B-B14F-4D97-AF65-F5344CB8AC3E}">
        <p14:creationId xmlns:p14="http://schemas.microsoft.com/office/powerpoint/2010/main" val="1483264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362D10-2DFC-4DCD-8409-AECF3613CAEA}" type="slidenum">
              <a:rPr lang="zh-CN" altLang="en-US" smtClean="0"/>
              <a:t>10</a:t>
            </a:fld>
            <a:endParaRPr lang="zh-CN" altLang="en-US"/>
          </a:p>
        </p:txBody>
      </p:sp>
    </p:spTree>
    <p:extLst>
      <p:ext uri="{BB962C8B-B14F-4D97-AF65-F5344CB8AC3E}">
        <p14:creationId xmlns:p14="http://schemas.microsoft.com/office/powerpoint/2010/main" val="3144881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362D10-2DFC-4DCD-8409-AECF3613CAEA}" type="slidenum">
              <a:rPr lang="zh-CN" altLang="en-US" smtClean="0"/>
              <a:t>11</a:t>
            </a:fld>
            <a:endParaRPr lang="zh-CN" altLang="en-US"/>
          </a:p>
        </p:txBody>
      </p:sp>
    </p:spTree>
    <p:extLst>
      <p:ext uri="{BB962C8B-B14F-4D97-AF65-F5344CB8AC3E}">
        <p14:creationId xmlns:p14="http://schemas.microsoft.com/office/powerpoint/2010/main" val="1360218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362D10-2DFC-4DCD-8409-AECF3613CAEA}" type="slidenum">
              <a:rPr lang="zh-CN" altLang="en-US" smtClean="0"/>
              <a:t>12</a:t>
            </a:fld>
            <a:endParaRPr lang="zh-CN" altLang="en-US"/>
          </a:p>
        </p:txBody>
      </p:sp>
    </p:spTree>
    <p:extLst>
      <p:ext uri="{BB962C8B-B14F-4D97-AF65-F5344CB8AC3E}">
        <p14:creationId xmlns:p14="http://schemas.microsoft.com/office/powerpoint/2010/main" val="3258329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362D10-2DFC-4DCD-8409-AECF3613CAEA}" type="slidenum">
              <a:rPr lang="zh-CN" altLang="en-US" smtClean="0"/>
              <a:t>13</a:t>
            </a:fld>
            <a:endParaRPr lang="zh-CN" altLang="en-US"/>
          </a:p>
        </p:txBody>
      </p:sp>
    </p:spTree>
    <p:extLst>
      <p:ext uri="{BB962C8B-B14F-4D97-AF65-F5344CB8AC3E}">
        <p14:creationId xmlns:p14="http://schemas.microsoft.com/office/powerpoint/2010/main" val="2534785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362D10-2DFC-4DCD-8409-AECF3613CAEA}" type="slidenum">
              <a:rPr lang="zh-CN" altLang="en-US" smtClean="0"/>
              <a:t>14</a:t>
            </a:fld>
            <a:endParaRPr lang="zh-CN" altLang="en-US"/>
          </a:p>
        </p:txBody>
      </p:sp>
    </p:spTree>
    <p:extLst>
      <p:ext uri="{BB962C8B-B14F-4D97-AF65-F5344CB8AC3E}">
        <p14:creationId xmlns:p14="http://schemas.microsoft.com/office/powerpoint/2010/main" val="249507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5D5C96-504B-42A2-A162-69C0A06C595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235D40-A478-40B5-95E3-4E05FD51B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67036F-E314-47D7-9DB5-1DB0C7ED9D27}"/>
              </a:ext>
            </a:extLst>
          </p:cNvPr>
          <p:cNvSpPr>
            <a:spLocks noGrp="1"/>
          </p:cNvSpPr>
          <p:nvPr>
            <p:ph type="dt" sz="half" idx="10"/>
          </p:nvPr>
        </p:nvSpPr>
        <p:spPr/>
        <p:txBody>
          <a:bodyPr/>
          <a:lstStyle/>
          <a:p>
            <a:fld id="{63C33EA2-465C-488F-AF34-9328B8799BE0}" type="datetimeFigureOut">
              <a:rPr kumimoji="1" lang="ja-JP" altLang="en-US" smtClean="0"/>
              <a:t>2024/2/3</a:t>
            </a:fld>
            <a:endParaRPr kumimoji="1" lang="ja-JP" altLang="en-US"/>
          </a:p>
        </p:txBody>
      </p:sp>
      <p:sp>
        <p:nvSpPr>
          <p:cNvPr id="5" name="フッター プレースホルダー 4">
            <a:extLst>
              <a:ext uri="{FF2B5EF4-FFF2-40B4-BE49-F238E27FC236}">
                <a16:creationId xmlns:a16="http://schemas.microsoft.com/office/drawing/2014/main" id="{62C52AFD-11D5-4322-9ABC-368EDBB536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C83086-A8B6-43AF-996D-2767E1FE0338}"/>
              </a:ext>
            </a:extLst>
          </p:cNvPr>
          <p:cNvSpPr>
            <a:spLocks noGrp="1"/>
          </p:cNvSpPr>
          <p:nvPr>
            <p:ph type="sldNum" sz="quarter" idx="12"/>
          </p:nvPr>
        </p:nvSpPr>
        <p:spPr/>
        <p:txBody>
          <a:body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529087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E2934A-F39D-445F-A415-69FAE6BD5F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7D7478-A798-4CC7-926D-49D4349A5D8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1E7D10-BD9F-4EF8-9167-319F745CE06E}"/>
              </a:ext>
            </a:extLst>
          </p:cNvPr>
          <p:cNvSpPr>
            <a:spLocks noGrp="1"/>
          </p:cNvSpPr>
          <p:nvPr>
            <p:ph type="dt" sz="half" idx="10"/>
          </p:nvPr>
        </p:nvSpPr>
        <p:spPr/>
        <p:txBody>
          <a:bodyPr/>
          <a:lstStyle/>
          <a:p>
            <a:fld id="{63C33EA2-465C-488F-AF34-9328B8799BE0}" type="datetimeFigureOut">
              <a:rPr kumimoji="1" lang="ja-JP" altLang="en-US" smtClean="0"/>
              <a:t>2024/2/3</a:t>
            </a:fld>
            <a:endParaRPr kumimoji="1" lang="ja-JP" altLang="en-US"/>
          </a:p>
        </p:txBody>
      </p:sp>
      <p:sp>
        <p:nvSpPr>
          <p:cNvPr id="5" name="フッター プレースホルダー 4">
            <a:extLst>
              <a:ext uri="{FF2B5EF4-FFF2-40B4-BE49-F238E27FC236}">
                <a16:creationId xmlns:a16="http://schemas.microsoft.com/office/drawing/2014/main" id="{F17E6E8D-1945-4634-AAB4-ACE64EDBC1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266B91-4100-4E6D-B8F7-B9E6B60EA1B6}"/>
              </a:ext>
            </a:extLst>
          </p:cNvPr>
          <p:cNvSpPr>
            <a:spLocks noGrp="1"/>
          </p:cNvSpPr>
          <p:nvPr>
            <p:ph type="sldNum" sz="quarter" idx="12"/>
          </p:nvPr>
        </p:nvSpPr>
        <p:spPr/>
        <p:txBody>
          <a:body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358986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B074A03-F4B6-47CF-8534-55D9B56AE75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980BFE-AF8B-44F6-8AAF-9A4CECD3744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27CCDD-2FCC-4C82-893A-25FEC663E18F}"/>
              </a:ext>
            </a:extLst>
          </p:cNvPr>
          <p:cNvSpPr>
            <a:spLocks noGrp="1"/>
          </p:cNvSpPr>
          <p:nvPr>
            <p:ph type="dt" sz="half" idx="10"/>
          </p:nvPr>
        </p:nvSpPr>
        <p:spPr/>
        <p:txBody>
          <a:bodyPr/>
          <a:lstStyle/>
          <a:p>
            <a:fld id="{63C33EA2-465C-488F-AF34-9328B8799BE0}" type="datetimeFigureOut">
              <a:rPr kumimoji="1" lang="ja-JP" altLang="en-US" smtClean="0"/>
              <a:t>2024/2/3</a:t>
            </a:fld>
            <a:endParaRPr kumimoji="1" lang="ja-JP" altLang="en-US"/>
          </a:p>
        </p:txBody>
      </p:sp>
      <p:sp>
        <p:nvSpPr>
          <p:cNvPr id="5" name="フッター プレースホルダー 4">
            <a:extLst>
              <a:ext uri="{FF2B5EF4-FFF2-40B4-BE49-F238E27FC236}">
                <a16:creationId xmlns:a16="http://schemas.microsoft.com/office/drawing/2014/main" id="{95E87720-505A-4435-B102-4E9FE3EFBE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C99325-667A-4901-B2DF-4A4CCBCE344D}"/>
              </a:ext>
            </a:extLst>
          </p:cNvPr>
          <p:cNvSpPr>
            <a:spLocks noGrp="1"/>
          </p:cNvSpPr>
          <p:nvPr>
            <p:ph type="sldNum" sz="quarter" idx="12"/>
          </p:nvPr>
        </p:nvSpPr>
        <p:spPr/>
        <p:txBody>
          <a:body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14282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FFDC1-EA28-4E43-92FB-D3AD714177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3A36D0-F591-4BFC-942A-973CA2AD803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088671-A870-494E-9ACB-47C1EB82DF4B}"/>
              </a:ext>
            </a:extLst>
          </p:cNvPr>
          <p:cNvSpPr>
            <a:spLocks noGrp="1"/>
          </p:cNvSpPr>
          <p:nvPr>
            <p:ph type="dt" sz="half" idx="10"/>
          </p:nvPr>
        </p:nvSpPr>
        <p:spPr/>
        <p:txBody>
          <a:bodyPr/>
          <a:lstStyle/>
          <a:p>
            <a:fld id="{63C33EA2-465C-488F-AF34-9328B8799BE0}" type="datetimeFigureOut">
              <a:rPr kumimoji="1" lang="ja-JP" altLang="en-US" smtClean="0"/>
              <a:t>2024/2/3</a:t>
            </a:fld>
            <a:endParaRPr kumimoji="1" lang="ja-JP" altLang="en-US"/>
          </a:p>
        </p:txBody>
      </p:sp>
      <p:sp>
        <p:nvSpPr>
          <p:cNvPr id="5" name="フッター プレースホルダー 4">
            <a:extLst>
              <a:ext uri="{FF2B5EF4-FFF2-40B4-BE49-F238E27FC236}">
                <a16:creationId xmlns:a16="http://schemas.microsoft.com/office/drawing/2014/main" id="{4B02A384-AFE6-45B2-9609-0E2C6E8F03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64FA7D-FF9F-4C4E-86D3-AE5F80B56474}"/>
              </a:ext>
            </a:extLst>
          </p:cNvPr>
          <p:cNvSpPr>
            <a:spLocks noGrp="1"/>
          </p:cNvSpPr>
          <p:nvPr>
            <p:ph type="sldNum" sz="quarter" idx="12"/>
          </p:nvPr>
        </p:nvSpPr>
        <p:spPr/>
        <p:txBody>
          <a:body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219206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391EE-111F-4B49-BD84-CF099AD5D49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35E00C-B304-46FD-8990-C45B25175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49AA3D6-7071-4B84-BB35-1D485681D5A7}"/>
              </a:ext>
            </a:extLst>
          </p:cNvPr>
          <p:cNvSpPr>
            <a:spLocks noGrp="1"/>
          </p:cNvSpPr>
          <p:nvPr>
            <p:ph type="dt" sz="half" idx="10"/>
          </p:nvPr>
        </p:nvSpPr>
        <p:spPr/>
        <p:txBody>
          <a:bodyPr/>
          <a:lstStyle/>
          <a:p>
            <a:fld id="{63C33EA2-465C-488F-AF34-9328B8799BE0}" type="datetimeFigureOut">
              <a:rPr kumimoji="1" lang="ja-JP" altLang="en-US" smtClean="0"/>
              <a:t>2024/2/3</a:t>
            </a:fld>
            <a:endParaRPr kumimoji="1" lang="ja-JP" altLang="en-US"/>
          </a:p>
        </p:txBody>
      </p:sp>
      <p:sp>
        <p:nvSpPr>
          <p:cNvPr id="5" name="フッター プレースホルダー 4">
            <a:extLst>
              <a:ext uri="{FF2B5EF4-FFF2-40B4-BE49-F238E27FC236}">
                <a16:creationId xmlns:a16="http://schemas.microsoft.com/office/drawing/2014/main" id="{4D937FCE-2AB8-4C8C-B39B-5CCF4A4950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3D2976-2F43-45E4-8B48-40C33F5E57BB}"/>
              </a:ext>
            </a:extLst>
          </p:cNvPr>
          <p:cNvSpPr>
            <a:spLocks noGrp="1"/>
          </p:cNvSpPr>
          <p:nvPr>
            <p:ph type="sldNum" sz="quarter" idx="12"/>
          </p:nvPr>
        </p:nvSpPr>
        <p:spPr/>
        <p:txBody>
          <a:body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109729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9DFD18-0144-4928-922B-B25E73D4100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3FBEB2-8755-41DF-8509-200178EA98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71C6AAD-1E63-471E-8758-1FD1DE2344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E1EC0F3-E71A-4CFE-A611-8136FD485EEB}"/>
              </a:ext>
            </a:extLst>
          </p:cNvPr>
          <p:cNvSpPr>
            <a:spLocks noGrp="1"/>
          </p:cNvSpPr>
          <p:nvPr>
            <p:ph type="dt" sz="half" idx="10"/>
          </p:nvPr>
        </p:nvSpPr>
        <p:spPr/>
        <p:txBody>
          <a:bodyPr/>
          <a:lstStyle/>
          <a:p>
            <a:fld id="{63C33EA2-465C-488F-AF34-9328B8799BE0}" type="datetimeFigureOut">
              <a:rPr kumimoji="1" lang="ja-JP" altLang="en-US" smtClean="0"/>
              <a:t>2024/2/3</a:t>
            </a:fld>
            <a:endParaRPr kumimoji="1" lang="ja-JP" altLang="en-US"/>
          </a:p>
        </p:txBody>
      </p:sp>
      <p:sp>
        <p:nvSpPr>
          <p:cNvPr id="6" name="フッター プレースホルダー 5">
            <a:extLst>
              <a:ext uri="{FF2B5EF4-FFF2-40B4-BE49-F238E27FC236}">
                <a16:creationId xmlns:a16="http://schemas.microsoft.com/office/drawing/2014/main" id="{3E48283F-A287-43DF-A3FC-D26619B386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F66828-4567-4D20-8791-FC27C711E8E6}"/>
              </a:ext>
            </a:extLst>
          </p:cNvPr>
          <p:cNvSpPr>
            <a:spLocks noGrp="1"/>
          </p:cNvSpPr>
          <p:nvPr>
            <p:ph type="sldNum" sz="quarter" idx="12"/>
          </p:nvPr>
        </p:nvSpPr>
        <p:spPr/>
        <p:txBody>
          <a:body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223611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CA7A0B-3745-4F61-AF2C-CC14B463D14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896AC8-34F0-4084-9E48-5617D796F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987DAFD-30BB-4C80-A0B1-DA89C4139D5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B10BFE1-7BD6-4FDC-AA9A-DE3C937FA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B30671-14EE-4EC6-AEEA-EFE37806346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F01CD24-0788-44C7-B22D-38D007CA8A75}"/>
              </a:ext>
            </a:extLst>
          </p:cNvPr>
          <p:cNvSpPr>
            <a:spLocks noGrp="1"/>
          </p:cNvSpPr>
          <p:nvPr>
            <p:ph type="dt" sz="half" idx="10"/>
          </p:nvPr>
        </p:nvSpPr>
        <p:spPr/>
        <p:txBody>
          <a:bodyPr/>
          <a:lstStyle/>
          <a:p>
            <a:fld id="{63C33EA2-465C-488F-AF34-9328B8799BE0}" type="datetimeFigureOut">
              <a:rPr kumimoji="1" lang="ja-JP" altLang="en-US" smtClean="0"/>
              <a:t>2024/2/3</a:t>
            </a:fld>
            <a:endParaRPr kumimoji="1" lang="ja-JP" altLang="en-US"/>
          </a:p>
        </p:txBody>
      </p:sp>
      <p:sp>
        <p:nvSpPr>
          <p:cNvPr id="8" name="フッター プレースホルダー 7">
            <a:extLst>
              <a:ext uri="{FF2B5EF4-FFF2-40B4-BE49-F238E27FC236}">
                <a16:creationId xmlns:a16="http://schemas.microsoft.com/office/drawing/2014/main" id="{CC480EC1-1F2F-4636-99E8-B9349E17F9C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64A0B69-11BE-44FC-83F2-81844610C85F}"/>
              </a:ext>
            </a:extLst>
          </p:cNvPr>
          <p:cNvSpPr>
            <a:spLocks noGrp="1"/>
          </p:cNvSpPr>
          <p:nvPr>
            <p:ph type="sldNum" sz="quarter" idx="12"/>
          </p:nvPr>
        </p:nvSpPr>
        <p:spPr/>
        <p:txBody>
          <a:body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1549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CDAB5-C634-4A4E-9F76-4227A65B152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18A33B5-783C-4C3A-B705-9C886D989426}"/>
              </a:ext>
            </a:extLst>
          </p:cNvPr>
          <p:cNvSpPr>
            <a:spLocks noGrp="1"/>
          </p:cNvSpPr>
          <p:nvPr>
            <p:ph type="dt" sz="half" idx="10"/>
          </p:nvPr>
        </p:nvSpPr>
        <p:spPr/>
        <p:txBody>
          <a:bodyPr/>
          <a:lstStyle/>
          <a:p>
            <a:fld id="{63C33EA2-465C-488F-AF34-9328B8799BE0}" type="datetimeFigureOut">
              <a:rPr kumimoji="1" lang="ja-JP" altLang="en-US" smtClean="0"/>
              <a:t>2024/2/3</a:t>
            </a:fld>
            <a:endParaRPr kumimoji="1" lang="ja-JP" altLang="en-US"/>
          </a:p>
        </p:txBody>
      </p:sp>
      <p:sp>
        <p:nvSpPr>
          <p:cNvPr id="4" name="フッター プレースホルダー 3">
            <a:extLst>
              <a:ext uri="{FF2B5EF4-FFF2-40B4-BE49-F238E27FC236}">
                <a16:creationId xmlns:a16="http://schemas.microsoft.com/office/drawing/2014/main" id="{3C6C0871-F003-4AB8-8672-BC7B4119498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1BE9C1A-A133-4EF8-B734-653B23A5C34B}"/>
              </a:ext>
            </a:extLst>
          </p:cNvPr>
          <p:cNvSpPr>
            <a:spLocks noGrp="1"/>
          </p:cNvSpPr>
          <p:nvPr>
            <p:ph type="sldNum" sz="quarter" idx="12"/>
          </p:nvPr>
        </p:nvSpPr>
        <p:spPr/>
        <p:txBody>
          <a:body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110412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1F31D0E-6C58-4C2D-8E82-24D0C989D7FD}"/>
              </a:ext>
            </a:extLst>
          </p:cNvPr>
          <p:cNvSpPr>
            <a:spLocks noGrp="1"/>
          </p:cNvSpPr>
          <p:nvPr>
            <p:ph type="dt" sz="half" idx="10"/>
          </p:nvPr>
        </p:nvSpPr>
        <p:spPr/>
        <p:txBody>
          <a:bodyPr/>
          <a:lstStyle/>
          <a:p>
            <a:fld id="{63C33EA2-465C-488F-AF34-9328B8799BE0}" type="datetimeFigureOut">
              <a:rPr kumimoji="1" lang="ja-JP" altLang="en-US" smtClean="0"/>
              <a:t>2024/2/3</a:t>
            </a:fld>
            <a:endParaRPr kumimoji="1" lang="ja-JP" altLang="en-US"/>
          </a:p>
        </p:txBody>
      </p:sp>
      <p:sp>
        <p:nvSpPr>
          <p:cNvPr id="3" name="フッター プレースホルダー 2">
            <a:extLst>
              <a:ext uri="{FF2B5EF4-FFF2-40B4-BE49-F238E27FC236}">
                <a16:creationId xmlns:a16="http://schemas.microsoft.com/office/drawing/2014/main" id="{04009BE4-175B-4189-8E66-F88FBDF9F7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7DF640C-B9C5-4568-BFC6-B3D99494BFC1}"/>
              </a:ext>
            </a:extLst>
          </p:cNvPr>
          <p:cNvSpPr>
            <a:spLocks noGrp="1"/>
          </p:cNvSpPr>
          <p:nvPr>
            <p:ph type="sldNum" sz="quarter" idx="12"/>
          </p:nvPr>
        </p:nvSpPr>
        <p:spPr/>
        <p:txBody>
          <a:body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192318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EDE85E-6533-4268-A661-C3C51E7F3B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6330E2-9BE9-47C4-B295-A7CE3E1C6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E2D918-873D-4D0A-8BEC-AC1F1F8BD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DECD41E-F0D2-4C35-8AE2-F5D61BD80673}"/>
              </a:ext>
            </a:extLst>
          </p:cNvPr>
          <p:cNvSpPr>
            <a:spLocks noGrp="1"/>
          </p:cNvSpPr>
          <p:nvPr>
            <p:ph type="dt" sz="half" idx="10"/>
          </p:nvPr>
        </p:nvSpPr>
        <p:spPr/>
        <p:txBody>
          <a:bodyPr/>
          <a:lstStyle/>
          <a:p>
            <a:fld id="{63C33EA2-465C-488F-AF34-9328B8799BE0}" type="datetimeFigureOut">
              <a:rPr kumimoji="1" lang="ja-JP" altLang="en-US" smtClean="0"/>
              <a:t>2024/2/3</a:t>
            </a:fld>
            <a:endParaRPr kumimoji="1" lang="ja-JP" altLang="en-US"/>
          </a:p>
        </p:txBody>
      </p:sp>
      <p:sp>
        <p:nvSpPr>
          <p:cNvPr id="6" name="フッター プレースホルダー 5">
            <a:extLst>
              <a:ext uri="{FF2B5EF4-FFF2-40B4-BE49-F238E27FC236}">
                <a16:creationId xmlns:a16="http://schemas.microsoft.com/office/drawing/2014/main" id="{D325709D-6956-4B84-B706-99F9DD89DD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F243B2-5374-4909-A504-1899A29EA4E2}"/>
              </a:ext>
            </a:extLst>
          </p:cNvPr>
          <p:cNvSpPr>
            <a:spLocks noGrp="1"/>
          </p:cNvSpPr>
          <p:nvPr>
            <p:ph type="sldNum" sz="quarter" idx="12"/>
          </p:nvPr>
        </p:nvSpPr>
        <p:spPr/>
        <p:txBody>
          <a:body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161243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24F6D-602D-444B-8E61-98A1DB114C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183CED8-2982-4182-8614-7AB007F4AB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92C041C-6688-4392-B32D-F4FBF7836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C109CA-A5F8-4E90-9506-723C3324353C}"/>
              </a:ext>
            </a:extLst>
          </p:cNvPr>
          <p:cNvSpPr>
            <a:spLocks noGrp="1"/>
          </p:cNvSpPr>
          <p:nvPr>
            <p:ph type="dt" sz="half" idx="10"/>
          </p:nvPr>
        </p:nvSpPr>
        <p:spPr/>
        <p:txBody>
          <a:bodyPr/>
          <a:lstStyle/>
          <a:p>
            <a:fld id="{63C33EA2-465C-488F-AF34-9328B8799BE0}" type="datetimeFigureOut">
              <a:rPr kumimoji="1" lang="ja-JP" altLang="en-US" smtClean="0"/>
              <a:t>2024/2/3</a:t>
            </a:fld>
            <a:endParaRPr kumimoji="1" lang="ja-JP" altLang="en-US"/>
          </a:p>
        </p:txBody>
      </p:sp>
      <p:sp>
        <p:nvSpPr>
          <p:cNvPr id="6" name="フッター プレースホルダー 5">
            <a:extLst>
              <a:ext uri="{FF2B5EF4-FFF2-40B4-BE49-F238E27FC236}">
                <a16:creationId xmlns:a16="http://schemas.microsoft.com/office/drawing/2014/main" id="{D458408C-EAC6-4B3D-A5EF-F09E5233D4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963798-842D-4083-87BF-C5DE68896F3D}"/>
              </a:ext>
            </a:extLst>
          </p:cNvPr>
          <p:cNvSpPr>
            <a:spLocks noGrp="1"/>
          </p:cNvSpPr>
          <p:nvPr>
            <p:ph type="sldNum" sz="quarter" idx="12"/>
          </p:nvPr>
        </p:nvSpPr>
        <p:spPr/>
        <p:txBody>
          <a:body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419586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744F2AB-B7CF-4BC5-8314-709AAB423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D70B73-3F84-4D6A-8799-DB1254642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75E08D-494C-4536-8444-3141517AF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33EA2-465C-488F-AF34-9328B8799BE0}" type="datetimeFigureOut">
              <a:rPr kumimoji="1" lang="ja-JP" altLang="en-US" smtClean="0"/>
              <a:t>2024/2/3</a:t>
            </a:fld>
            <a:endParaRPr kumimoji="1" lang="ja-JP" altLang="en-US"/>
          </a:p>
        </p:txBody>
      </p:sp>
      <p:sp>
        <p:nvSpPr>
          <p:cNvPr id="5" name="フッター プレースホルダー 4">
            <a:extLst>
              <a:ext uri="{FF2B5EF4-FFF2-40B4-BE49-F238E27FC236}">
                <a16:creationId xmlns:a16="http://schemas.microsoft.com/office/drawing/2014/main" id="{D4725DAB-0661-4DFA-AF4C-7CA29AE97B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287C70-85EB-4BBB-B074-58C29EFA3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6060F-B0DE-4256-A61A-7BD566E8EDAE}" type="slidenum">
              <a:rPr kumimoji="1" lang="ja-JP" altLang="en-US" smtClean="0"/>
              <a:t>‹#›</a:t>
            </a:fld>
            <a:endParaRPr kumimoji="1" lang="ja-JP" altLang="en-US"/>
          </a:p>
        </p:txBody>
      </p:sp>
    </p:spTree>
    <p:extLst>
      <p:ext uri="{BB962C8B-B14F-4D97-AF65-F5344CB8AC3E}">
        <p14:creationId xmlns:p14="http://schemas.microsoft.com/office/powerpoint/2010/main" val="3642376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11.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1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2.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0.png"/><Relationship Id="rId21" Type="http://schemas.openxmlformats.org/officeDocument/2006/relationships/image" Target="../media/image38.png"/><Relationship Id="rId34"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33" Type="http://schemas.openxmlformats.org/officeDocument/2006/relationships/hyperlink" Target="https://github.com/Rishouten/qubo" TargetMode="External"/><Relationship Id="rId2" Type="http://schemas.openxmlformats.org/officeDocument/2006/relationships/notesSlide" Target="../notesSlides/notesSlide3.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32" Type="http://schemas.openxmlformats.org/officeDocument/2006/relationships/image" Target="../media/image49.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7.png"/><Relationship Id="rId19" Type="http://schemas.openxmlformats.org/officeDocument/2006/relationships/image" Target="../media/image36.png"/><Relationship Id="rId31" Type="http://schemas.openxmlformats.org/officeDocument/2006/relationships/image" Target="../media/image48.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 Id="rId8"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4.png"/><Relationship Id="rId2" Type="http://schemas.openxmlformats.org/officeDocument/2006/relationships/notesSlide" Target="../notesSlides/notesSlide4.xml"/><Relationship Id="rId16"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3D4A45-C96B-44D0-8C28-99AED488AD0A}"/>
              </a:ext>
            </a:extLst>
          </p:cNvPr>
          <p:cNvSpPr>
            <a:spLocks noGrp="1"/>
          </p:cNvSpPr>
          <p:nvPr>
            <p:ph type="ctrTitle"/>
          </p:nvPr>
        </p:nvSpPr>
        <p:spPr>
          <a:xfrm>
            <a:off x="1218118" y="2551662"/>
            <a:ext cx="9406578" cy="793029"/>
          </a:xfrm>
        </p:spPr>
        <p:txBody>
          <a:bodyPr>
            <a:noAutofit/>
          </a:bodyPr>
          <a:lstStyle/>
          <a:p>
            <a:r>
              <a:rPr kumimoji="1" lang="en-US" altLang="ja-JP" sz="3600" b="1" dirty="0">
                <a:ea typeface="游明朝" panose="02020400000000000000" pitchFamily="18" charset="-128"/>
              </a:rPr>
              <a:t>Generating hard QUBO instances with </a:t>
            </a:r>
            <a:r>
              <a:rPr kumimoji="1" lang="en-US" altLang="ja-JP" sz="4000" b="1" dirty="0">
                <a:ea typeface="游明朝" panose="02020400000000000000" pitchFamily="18" charset="-128"/>
              </a:rPr>
              <a:t>adjustable</a:t>
            </a:r>
            <a:r>
              <a:rPr kumimoji="1" lang="en-US" altLang="ja-JP" sz="3600" b="1" dirty="0">
                <a:ea typeface="游明朝" panose="02020400000000000000" pitchFamily="18" charset="-128"/>
              </a:rPr>
              <a:t> size </a:t>
            </a:r>
            <a:endParaRPr kumimoji="1" lang="ja-JP" altLang="en-US" sz="3600" b="1" dirty="0">
              <a:ea typeface="游明朝" panose="02020400000000000000" pitchFamily="18" charset="-128"/>
            </a:endParaRPr>
          </a:p>
        </p:txBody>
      </p:sp>
      <p:sp>
        <p:nvSpPr>
          <p:cNvPr id="3" name="字幕 2">
            <a:extLst>
              <a:ext uri="{FF2B5EF4-FFF2-40B4-BE49-F238E27FC236}">
                <a16:creationId xmlns:a16="http://schemas.microsoft.com/office/drawing/2014/main" id="{6103C181-C1B3-42E0-AE01-520FD2ABB896}"/>
              </a:ext>
            </a:extLst>
          </p:cNvPr>
          <p:cNvSpPr>
            <a:spLocks noGrp="1"/>
          </p:cNvSpPr>
          <p:nvPr>
            <p:ph type="subTitle" idx="1"/>
          </p:nvPr>
        </p:nvSpPr>
        <p:spPr>
          <a:xfrm>
            <a:off x="2846774" y="3481117"/>
            <a:ext cx="6149266" cy="730266"/>
          </a:xfrm>
        </p:spPr>
        <p:txBody>
          <a:bodyPr>
            <a:noAutofit/>
          </a:bodyPr>
          <a:lstStyle/>
          <a:p>
            <a:r>
              <a:rPr lang="en-US" altLang="ja-JP" dirty="0">
                <a:latin typeface="+mj-lt"/>
                <a:ea typeface="游明朝" panose="02020400000000000000" pitchFamily="18" charset="-128"/>
              </a:rPr>
              <a:t>2024/2/16</a:t>
            </a:r>
          </a:p>
        </p:txBody>
      </p:sp>
      <p:sp>
        <p:nvSpPr>
          <p:cNvPr id="4" name="テキスト ボックス 3">
            <a:extLst>
              <a:ext uri="{FF2B5EF4-FFF2-40B4-BE49-F238E27FC236}">
                <a16:creationId xmlns:a16="http://schemas.microsoft.com/office/drawing/2014/main" id="{D755BB3E-3FAD-467B-833F-D2AF2F1466D8}"/>
              </a:ext>
            </a:extLst>
          </p:cNvPr>
          <p:cNvSpPr txBox="1"/>
          <p:nvPr/>
        </p:nvSpPr>
        <p:spPr>
          <a:xfrm>
            <a:off x="4092607" y="5495278"/>
            <a:ext cx="3657600" cy="646331"/>
          </a:xfrm>
          <a:prstGeom prst="rect">
            <a:avLst/>
          </a:prstGeom>
          <a:noFill/>
        </p:spPr>
        <p:txBody>
          <a:bodyPr wrap="square" rtlCol="0">
            <a:spAutoFit/>
          </a:bodyPr>
          <a:lstStyle/>
          <a:p>
            <a:pPr algn="ctr"/>
            <a:r>
              <a:rPr lang="en-US" altLang="zh-CN" dirty="0">
                <a:latin typeface="+mj-lt"/>
                <a:ea typeface="游明朝" panose="02020400000000000000" pitchFamily="18" charset="-128"/>
              </a:rPr>
              <a:t>LI</a:t>
            </a:r>
            <a:r>
              <a:rPr lang="zh-CN" altLang="en-US" dirty="0">
                <a:latin typeface="+mj-lt"/>
                <a:ea typeface="游明朝" panose="02020400000000000000" pitchFamily="18" charset="-128"/>
              </a:rPr>
              <a:t> </a:t>
            </a:r>
            <a:r>
              <a:rPr lang="en-US" altLang="zh-CN" dirty="0">
                <a:latin typeface="+mj-lt"/>
                <a:ea typeface="游明朝" panose="02020400000000000000" pitchFamily="18" charset="-128"/>
              </a:rPr>
              <a:t>XIAOTIAN</a:t>
            </a:r>
          </a:p>
          <a:p>
            <a:pPr algn="ctr"/>
            <a:r>
              <a:rPr kumimoji="1" lang="en-US" altLang="zh-CN" dirty="0">
                <a:latin typeface="+mj-lt"/>
                <a:ea typeface="游明朝" panose="02020400000000000000" pitchFamily="18" charset="-128"/>
              </a:rPr>
              <a:t>D222979</a:t>
            </a:r>
          </a:p>
        </p:txBody>
      </p:sp>
    </p:spTree>
    <p:extLst>
      <p:ext uri="{BB962C8B-B14F-4D97-AF65-F5344CB8AC3E}">
        <p14:creationId xmlns:p14="http://schemas.microsoft.com/office/powerpoint/2010/main" val="179573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a:extLst>
              <a:ext uri="{FF2B5EF4-FFF2-40B4-BE49-F238E27FC236}">
                <a16:creationId xmlns:a16="http://schemas.microsoft.com/office/drawing/2014/main" id="{37EF6F85-939E-BD96-8C39-CA63D73BACE8}"/>
              </a:ext>
            </a:extLst>
          </p:cNvPr>
          <p:cNvSpPr txBox="1"/>
          <p:nvPr/>
        </p:nvSpPr>
        <p:spPr>
          <a:xfrm>
            <a:off x="287761" y="201750"/>
            <a:ext cx="2002952" cy="523220"/>
          </a:xfrm>
          <a:prstGeom prst="rect">
            <a:avLst/>
          </a:prstGeom>
          <a:noFill/>
        </p:spPr>
        <p:txBody>
          <a:bodyPr wrap="square" rtlCol="0">
            <a:spAutoFit/>
          </a:bodyPr>
          <a:lstStyle/>
          <a:p>
            <a:r>
              <a:rPr lang="en-US" altLang="ja-JP" sz="2800" b="1" dirty="0">
                <a:latin typeface="Times New Roman" panose="02020603050405020304" pitchFamily="18" charset="0"/>
                <a:cs typeface="Times New Roman" panose="02020603050405020304" pitchFamily="18" charset="0"/>
              </a:rPr>
              <a:t>Experiment</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3C91233-A315-6C62-F3C0-CBCD08D02C0E}"/>
                  </a:ext>
                </a:extLst>
              </p:cNvPr>
              <p:cNvSpPr txBox="1"/>
              <p:nvPr/>
            </p:nvSpPr>
            <p:spPr>
              <a:xfrm>
                <a:off x="964996" y="1102578"/>
                <a:ext cx="3691256" cy="5755422"/>
              </a:xfrm>
              <a:prstGeom prst="rect">
                <a:avLst/>
              </a:prstGeom>
              <a:noFill/>
            </p:spPr>
            <p:txBody>
              <a:bodyPr wrap="square" rtlCol="0">
                <a:spAutoFit/>
              </a:bodyPr>
              <a:lstStyle/>
              <a:p>
                <a:pPr marL="342900" indent="-342900">
                  <a:buSzPct val="75000"/>
                  <a:buFont typeface="Wingdings" panose="05000000000000000000" pitchFamily="2" charset="2"/>
                  <a:buChar char="p"/>
                </a:pPr>
                <a:r>
                  <a:rPr lang="ja-JP" altLang="en-US" sz="1600" dirty="0">
                    <a:latin typeface="Microsoft YaHei" panose="020B0503020204020204" pitchFamily="34" charset="-122"/>
                    <a:ea typeface="Microsoft YaHei" panose="020B0503020204020204" pitchFamily="34" charset="-122"/>
                  </a:rPr>
                  <a:t>使用した組み合わせ最適化問題</a:t>
                </a:r>
                <a:r>
                  <a:rPr lang="en-US" altLang="ja-JP" sz="1600" dirty="0">
                    <a:latin typeface="Microsoft YaHei" panose="020B0503020204020204" pitchFamily="34" charset="-122"/>
                    <a:ea typeface="Microsoft YaHei" panose="020B0503020204020204" pitchFamily="34" charset="-122"/>
                  </a:rPr>
                  <a:t>:  </a:t>
                </a:r>
                <a:r>
                  <a:rPr lang="zh-CN" altLang="en-US" sz="1600" dirty="0">
                    <a:latin typeface="Microsoft YaHei" panose="020B0503020204020204" pitchFamily="34" charset="-122"/>
                    <a:ea typeface="Microsoft YaHei" panose="020B0503020204020204" pitchFamily="34" charset="-122"/>
                  </a:rPr>
                  <a:t>   </a:t>
                </a:r>
                <a:endParaRPr lang="en-US" altLang="zh-CN" sz="1600" dirty="0">
                  <a:latin typeface="Microsoft YaHei" panose="020B0503020204020204" pitchFamily="34" charset="-122"/>
                  <a:ea typeface="Microsoft YaHei" panose="020B0503020204020204" pitchFamily="34" charset="-122"/>
                </a:endParaRPr>
              </a:p>
              <a:p>
                <a:pPr marL="720000" indent="-342900">
                  <a:buSzPct val="75000"/>
                  <a:buFont typeface="Wingdings" panose="05000000000000000000" pitchFamily="2" charset="2"/>
                  <a:buChar char="l"/>
                </a:pPr>
                <a:r>
                  <a:rPr lang="en-US" altLang="zh-CN" sz="1600" dirty="0">
                    <a:latin typeface="Microsoft YaHei" panose="020B0503020204020204" pitchFamily="34" charset="-122"/>
                    <a:ea typeface="Microsoft YaHei" panose="020B0503020204020204" pitchFamily="34" charset="-122"/>
                  </a:rPr>
                  <a:t>TSP</a:t>
                </a:r>
                <a:r>
                  <a:rPr lang="ja-JP" altLang="en-US" sz="1600" dirty="0">
                    <a:latin typeface="Microsoft YaHei" panose="020B0503020204020204" pitchFamily="34" charset="-122"/>
                    <a:ea typeface="Microsoft YaHei" panose="020B0503020204020204" pitchFamily="34" charset="-122"/>
                  </a:rPr>
                  <a:t>問題</a:t>
                </a:r>
                <a:endParaRPr lang="en-US" altLang="ja-JP" sz="1600" dirty="0">
                  <a:latin typeface="Microsoft YaHei" panose="020B0503020204020204" pitchFamily="34" charset="-122"/>
                  <a:ea typeface="Microsoft YaHei" panose="020B0503020204020204" pitchFamily="34" charset="-122"/>
                </a:endParaRPr>
              </a:p>
              <a:p>
                <a:pPr marL="720000" indent="-342900">
                  <a:buSzPct val="75000"/>
                  <a:buFont typeface="Wingdings" panose="05000000000000000000" pitchFamily="2" charset="2"/>
                  <a:buChar char="l"/>
                </a:pPr>
                <a:r>
                  <a:rPr lang="en-US" altLang="ja-JP" sz="1600" dirty="0">
                    <a:latin typeface="Microsoft YaHei" panose="020B0503020204020204" pitchFamily="34" charset="-122"/>
                    <a:ea typeface="Microsoft YaHei" panose="020B0503020204020204" pitchFamily="34" charset="-122"/>
                  </a:rPr>
                  <a:t>N-Queen</a:t>
                </a:r>
                <a:r>
                  <a:rPr lang="ja-JP" altLang="en-US" sz="1600" dirty="0">
                    <a:latin typeface="Microsoft YaHei" panose="020B0503020204020204" pitchFamily="34" charset="-122"/>
                    <a:ea typeface="Microsoft YaHei" panose="020B0503020204020204" pitchFamily="34" charset="-122"/>
                  </a:rPr>
                  <a:t>問題                 </a:t>
                </a:r>
                <a:endParaRPr lang="en-US" altLang="ja-JP" sz="1600" dirty="0">
                  <a:latin typeface="Microsoft YaHei" panose="020B0503020204020204" pitchFamily="34" charset="-122"/>
                  <a:ea typeface="Microsoft YaHei" panose="020B0503020204020204" pitchFamily="34" charset="-122"/>
                </a:endParaRPr>
              </a:p>
              <a:p>
                <a:pPr marL="342900" indent="-342900">
                  <a:buSzPct val="75000"/>
                  <a:buFont typeface="Wingdings" panose="05000000000000000000" pitchFamily="2" charset="2"/>
                  <a:buChar char="p"/>
                </a:pPr>
                <a:r>
                  <a:rPr lang="ja-JP" altLang="en-US" sz="1600" dirty="0">
                    <a:latin typeface="Microsoft YaHei" panose="020B0503020204020204" pitchFamily="34" charset="-122"/>
                    <a:ea typeface="Microsoft YaHei" panose="020B0503020204020204" pitchFamily="34" charset="-122"/>
                  </a:rPr>
                  <a:t>ソルバー</a:t>
                </a:r>
                <a:r>
                  <a:rPr lang="en-US" altLang="ja-JP" sz="1600" dirty="0">
                    <a:latin typeface="Microsoft YaHei" panose="020B0503020204020204" pitchFamily="34" charset="-122"/>
                    <a:ea typeface="Microsoft YaHei" panose="020B0503020204020204" pitchFamily="34" charset="-122"/>
                  </a:rPr>
                  <a:t>:  </a:t>
                </a:r>
              </a:p>
              <a:p>
                <a:pPr marL="720000" indent="-342900">
                  <a:buSzPct val="75000"/>
                  <a:buFont typeface="Wingdings" panose="05000000000000000000" pitchFamily="2" charset="2"/>
                  <a:buChar char="l"/>
                </a:pPr>
                <a:r>
                  <a:rPr lang="en-US" altLang="zh-CN" sz="1600" dirty="0" err="1">
                    <a:latin typeface="Microsoft YaHei" panose="020B0503020204020204" pitchFamily="34" charset="-122"/>
                    <a:ea typeface="Microsoft YaHei" panose="020B0503020204020204" pitchFamily="34" charset="-122"/>
                  </a:rPr>
                  <a:t>Gurobi</a:t>
                </a:r>
                <a:r>
                  <a:rPr lang="zh-CN" altLang="en-US" sz="1600" dirty="0">
                    <a:latin typeface="Microsoft YaHei" panose="020B0503020204020204" pitchFamily="34" charset="-122"/>
                    <a:ea typeface="Microsoft YaHei" panose="020B0503020204020204" pitchFamily="34" charset="-122"/>
                  </a:rPr>
                  <a:t>   </a:t>
                </a:r>
                <a:r>
                  <a:rPr lang="en-US" altLang="zh-CN" sz="1600" dirty="0">
                    <a:latin typeface="Microsoft YaHei" panose="020B0503020204020204" pitchFamily="34" charset="-122"/>
                    <a:ea typeface="Microsoft YaHei" panose="020B0503020204020204" pitchFamily="34" charset="-122"/>
                  </a:rPr>
                  <a:t>Ver.10.0.3:</a:t>
                </a:r>
              </a:p>
              <a:p>
                <a:pPr marL="1080000" indent="-342900">
                  <a:buSzPct val="75000"/>
                  <a:buFont typeface="Wingdings" panose="05000000000000000000" pitchFamily="2" charset="2"/>
                  <a:buChar char="Ø"/>
                </a:pPr>
                <a:r>
                  <a:rPr lang="ja-JP" altLang="en-US" sz="1600" dirty="0">
                    <a:latin typeface="Microsoft YaHei" panose="020B0503020204020204" pitchFamily="34" charset="-122"/>
                    <a:ea typeface="Microsoft YaHei" panose="020B0503020204020204" pitchFamily="34" charset="-122"/>
                  </a:rPr>
                  <a:t>試行回数</a:t>
                </a:r>
                <a:r>
                  <a:rPr lang="en-US" altLang="ja-JP" sz="1600" dirty="0">
                    <a:latin typeface="Microsoft YaHei" panose="020B0503020204020204" pitchFamily="34" charset="-122"/>
                    <a:ea typeface="Microsoft YaHei" panose="020B0503020204020204" pitchFamily="34" charset="-122"/>
                  </a:rPr>
                  <a:t>:  100</a:t>
                </a:r>
              </a:p>
              <a:p>
                <a:pPr marL="1080000" indent="-342900">
                  <a:buSzPct val="75000"/>
                  <a:buFont typeface="Wingdings" panose="05000000000000000000" pitchFamily="2" charset="2"/>
                  <a:buChar char="Ø"/>
                </a:pPr>
                <a:r>
                  <a:rPr lang="ja-JP" altLang="en-US" sz="1600" dirty="0">
                    <a:latin typeface="Microsoft YaHei" panose="020B0503020204020204" pitchFamily="34" charset="-122"/>
                    <a:ea typeface="Microsoft YaHei" panose="020B0503020204020204" pitchFamily="34" charset="-122"/>
                  </a:rPr>
                  <a:t>打ち切り時間</a:t>
                </a:r>
                <a:r>
                  <a:rPr lang="en-US" altLang="ja-JP"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毎回</a:t>
                </a:r>
                <a:r>
                  <a:rPr lang="en-US" altLang="ja-JP" sz="1600" dirty="0" err="1">
                    <a:latin typeface="Microsoft YaHei" panose="020B0503020204020204" pitchFamily="34" charset="-122"/>
                    <a:ea typeface="Microsoft YaHei" panose="020B0503020204020204" pitchFamily="34" charset="-122"/>
                  </a:rPr>
                  <a:t>60s</a:t>
                </a:r>
                <a:endParaRPr lang="en-US" altLang="zh-CN" sz="1600" dirty="0">
                  <a:latin typeface="Microsoft YaHei" panose="020B0503020204020204" pitchFamily="34" charset="-122"/>
                  <a:ea typeface="Microsoft YaHei" panose="020B0503020204020204" pitchFamily="34" charset="-122"/>
                </a:endParaRPr>
              </a:p>
              <a:p>
                <a:pPr marL="720000" indent="-342900">
                  <a:buSzPct val="75000"/>
                  <a:buFont typeface="Wingdings" panose="05000000000000000000" pitchFamily="2" charset="2"/>
                  <a:buChar char="l"/>
                </a:pPr>
                <a:r>
                  <a:rPr lang="en-US" altLang="zh-CN" sz="1600" dirty="0" err="1">
                    <a:latin typeface="Microsoft YaHei" panose="020B0503020204020204" pitchFamily="34" charset="-122"/>
                    <a:ea typeface="Microsoft YaHei" panose="020B0503020204020204" pitchFamily="34" charset="-122"/>
                  </a:rPr>
                  <a:t>Fixstars</a:t>
                </a:r>
                <a:r>
                  <a:rPr lang="en-US" altLang="zh-CN" sz="1600" dirty="0">
                    <a:latin typeface="Microsoft YaHei" panose="020B0503020204020204" pitchFamily="34" charset="-122"/>
                    <a:ea typeface="Microsoft YaHei" panose="020B0503020204020204" pitchFamily="34" charset="-122"/>
                  </a:rPr>
                  <a:t> Amplify</a:t>
                </a:r>
                <a:r>
                  <a:rPr lang="zh-CN" altLang="en-US" sz="1600" dirty="0">
                    <a:latin typeface="Microsoft YaHei" panose="020B0503020204020204" pitchFamily="34" charset="-122"/>
                    <a:ea typeface="Microsoft YaHei" panose="020B0503020204020204" pitchFamily="34" charset="-122"/>
                  </a:rPr>
                  <a:t> </a:t>
                </a:r>
                <a:r>
                  <a:rPr lang="en-US" altLang="zh-CN" sz="1600" dirty="0">
                    <a:latin typeface="Microsoft YaHei" panose="020B0503020204020204" pitchFamily="34" charset="-122"/>
                    <a:ea typeface="Microsoft YaHei" panose="020B0503020204020204" pitchFamily="34" charset="-122"/>
                  </a:rPr>
                  <a:t>AE:</a:t>
                </a:r>
              </a:p>
              <a:p>
                <a:pPr marL="1080000" indent="-342900">
                  <a:buSzPct val="75000"/>
                  <a:buFont typeface="Wingdings" panose="05000000000000000000" pitchFamily="2" charset="2"/>
                  <a:buChar char="Ø"/>
                </a:pPr>
                <a:r>
                  <a:rPr lang="ja-JP" altLang="en-US" sz="1600" dirty="0">
                    <a:latin typeface="Microsoft YaHei" panose="020B0503020204020204" pitchFamily="34" charset="-122"/>
                    <a:ea typeface="Microsoft YaHei" panose="020B0503020204020204" pitchFamily="34" charset="-122"/>
                  </a:rPr>
                  <a:t>試行回数</a:t>
                </a:r>
                <a:r>
                  <a:rPr lang="en-US" altLang="ja-JP" sz="1600" dirty="0">
                    <a:latin typeface="Microsoft YaHei" panose="020B0503020204020204" pitchFamily="34" charset="-122"/>
                    <a:ea typeface="Microsoft YaHei" panose="020B0503020204020204" pitchFamily="34" charset="-122"/>
                  </a:rPr>
                  <a:t>:  100</a:t>
                </a:r>
              </a:p>
              <a:p>
                <a:pPr marL="1080000" indent="-342900">
                  <a:buSzPct val="75000"/>
                  <a:buFont typeface="Wingdings" panose="05000000000000000000" pitchFamily="2" charset="2"/>
                  <a:buChar char="Ø"/>
                </a:pPr>
                <a:r>
                  <a:rPr lang="ja-JP" altLang="en-US" sz="1600" dirty="0">
                    <a:latin typeface="Microsoft YaHei" panose="020B0503020204020204" pitchFamily="34" charset="-122"/>
                    <a:ea typeface="Microsoft YaHei" panose="020B0503020204020204" pitchFamily="34" charset="-122"/>
                  </a:rPr>
                  <a:t>打ち切り時間</a:t>
                </a:r>
                <a:r>
                  <a:rPr lang="en-US" altLang="ja-JP"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毎回</a:t>
                </a:r>
                <a:r>
                  <a:rPr lang="en-US" altLang="ja-JP" sz="1600" dirty="0" err="1">
                    <a:latin typeface="Microsoft YaHei" panose="020B0503020204020204" pitchFamily="34" charset="-122"/>
                    <a:ea typeface="Microsoft YaHei" panose="020B0503020204020204" pitchFamily="34" charset="-122"/>
                  </a:rPr>
                  <a:t>60s</a:t>
                </a:r>
                <a:endParaRPr lang="en-US" altLang="zh-CN" sz="1600" dirty="0">
                  <a:latin typeface="Microsoft YaHei" panose="020B0503020204020204" pitchFamily="34" charset="-122"/>
                  <a:ea typeface="Microsoft YaHei" panose="020B0503020204020204" pitchFamily="34" charset="-122"/>
                </a:endParaRPr>
              </a:p>
              <a:p>
                <a:pPr marL="720000" indent="-342900">
                  <a:buSzPct val="75000"/>
                  <a:buFont typeface="Wingdings" panose="05000000000000000000" pitchFamily="2" charset="2"/>
                  <a:buChar char="l"/>
                </a:pPr>
                <a:r>
                  <a:rPr lang="en-US" altLang="zh-CN" sz="1600" dirty="0" err="1">
                    <a:latin typeface="Microsoft YaHei" panose="020B0503020204020204" pitchFamily="34" charset="-122"/>
                    <a:ea typeface="Microsoft YaHei" panose="020B0503020204020204" pitchFamily="34" charset="-122"/>
                  </a:rPr>
                  <a:t>OpenJij</a:t>
                </a:r>
                <a:r>
                  <a:rPr lang="en-US" altLang="zh-CN" sz="1600" dirty="0">
                    <a:latin typeface="Microsoft YaHei" panose="020B0503020204020204" pitchFamily="34" charset="-122"/>
                    <a:ea typeface="Microsoft YaHei" panose="020B0503020204020204" pitchFamily="34" charset="-122"/>
                  </a:rPr>
                  <a:t>  Ver.0.9.0:</a:t>
                </a:r>
              </a:p>
              <a:p>
                <a:pPr marL="1080000" indent="-342900">
                  <a:buSzPct val="75000"/>
                  <a:buFont typeface="Wingdings" panose="05000000000000000000" pitchFamily="2" charset="2"/>
                  <a:buChar char="Ø"/>
                </a:pPr>
                <a:r>
                  <a:rPr lang="ja-JP" altLang="en-US" sz="1600" dirty="0">
                    <a:latin typeface="Microsoft YaHei" panose="020B0503020204020204" pitchFamily="34" charset="-122"/>
                    <a:ea typeface="Microsoft YaHei" panose="020B0503020204020204" pitchFamily="34" charset="-122"/>
                  </a:rPr>
                  <a:t>試行回数</a:t>
                </a:r>
                <a:r>
                  <a:rPr lang="en-US" altLang="ja-JP" sz="1600" dirty="0">
                    <a:latin typeface="Microsoft YaHei" panose="020B0503020204020204" pitchFamily="34" charset="-122"/>
                    <a:ea typeface="Microsoft YaHei" panose="020B0503020204020204" pitchFamily="34" charset="-122"/>
                  </a:rPr>
                  <a:t>:  100</a:t>
                </a:r>
              </a:p>
              <a:p>
                <a:pPr marL="1080000" indent="-342900">
                  <a:buSzPct val="75000"/>
                  <a:buFont typeface="Wingdings" panose="05000000000000000000" pitchFamily="2" charset="2"/>
                  <a:buChar char="Ø"/>
                </a:pPr>
                <a:r>
                  <a:rPr lang="en-US" altLang="ja-JP" sz="1600" dirty="0">
                    <a:latin typeface="Microsoft YaHei" panose="020B0503020204020204" pitchFamily="34" charset="-122"/>
                    <a:ea typeface="Microsoft YaHei" panose="020B0503020204020204" pitchFamily="34" charset="-122"/>
                  </a:rPr>
                  <a:t>SA</a:t>
                </a:r>
                <a:r>
                  <a:rPr lang="ja-JP" altLang="en-US" sz="1600" dirty="0">
                    <a:latin typeface="Microsoft YaHei" panose="020B0503020204020204" pitchFamily="34" charset="-122"/>
                    <a:ea typeface="Microsoft YaHei" panose="020B0503020204020204" pitchFamily="34" charset="-122"/>
                  </a:rPr>
                  <a:t>回数</a:t>
                </a:r>
                <a:r>
                  <a:rPr lang="en-US" altLang="ja-JP" sz="1600" dirty="0">
                    <a:latin typeface="Microsoft YaHei" panose="020B0503020204020204" pitchFamily="34" charset="-122"/>
                    <a:ea typeface="Microsoft YaHei" panose="020B0503020204020204" pitchFamily="34" charset="-122"/>
                  </a:rPr>
                  <a:t>:     10 </a:t>
                </a:r>
                <a:r>
                  <a:rPr lang="ja-JP" altLang="en-US" sz="1600" dirty="0">
                    <a:latin typeface="Microsoft YaHei" panose="020B0503020204020204" pitchFamily="34" charset="-122"/>
                    <a:ea typeface="Microsoft YaHei" panose="020B0503020204020204" pitchFamily="34" charset="-122"/>
                  </a:rPr>
                  <a:t>回</a:t>
                </a:r>
                <a:endParaRPr lang="en-US" altLang="ja-JP" sz="1600" dirty="0">
                  <a:latin typeface="Microsoft YaHei" panose="020B0503020204020204" pitchFamily="34" charset="-122"/>
                  <a:ea typeface="Microsoft YaHei" panose="020B0503020204020204" pitchFamily="34" charset="-122"/>
                </a:endParaRPr>
              </a:p>
              <a:p>
                <a:pPr marL="720000" indent="-342900">
                  <a:buSzPct val="75000"/>
                  <a:buFont typeface="Wingdings" panose="05000000000000000000" pitchFamily="2" charset="2"/>
                  <a:buChar char="l"/>
                </a:pPr>
                <a:r>
                  <a:rPr lang="en-US" altLang="zh-CN" sz="1600" dirty="0">
                    <a:latin typeface="Microsoft YaHei" panose="020B0503020204020204" pitchFamily="34" charset="-122"/>
                    <a:ea typeface="Microsoft YaHei" panose="020B0503020204020204" pitchFamily="34" charset="-122"/>
                  </a:rPr>
                  <a:t>D-Wave Samplers:</a:t>
                </a:r>
              </a:p>
              <a:p>
                <a:pPr marL="1080000" indent="-342900">
                  <a:buSzPct val="75000"/>
                  <a:buFont typeface="Wingdings" panose="05000000000000000000" pitchFamily="2" charset="2"/>
                  <a:buChar char="Ø"/>
                </a:pPr>
                <a:r>
                  <a:rPr lang="ja-JP" altLang="en-US" sz="1600" dirty="0">
                    <a:latin typeface="Microsoft YaHei" panose="020B0503020204020204" pitchFamily="34" charset="-122"/>
                    <a:ea typeface="Microsoft YaHei" panose="020B0503020204020204" pitchFamily="34" charset="-122"/>
                  </a:rPr>
                  <a:t>試行回数</a:t>
                </a:r>
                <a:r>
                  <a:rPr lang="en-US" altLang="ja-JP" sz="1600" dirty="0">
                    <a:latin typeface="Microsoft YaHei" panose="020B0503020204020204" pitchFamily="34" charset="-122"/>
                    <a:ea typeface="Microsoft YaHei" panose="020B0503020204020204" pitchFamily="34" charset="-122"/>
                  </a:rPr>
                  <a:t>:  100</a:t>
                </a:r>
              </a:p>
              <a:p>
                <a:pPr marL="1080000" indent="-342900">
                  <a:buSzPct val="75000"/>
                  <a:buFont typeface="Wingdings" panose="05000000000000000000" pitchFamily="2" charset="2"/>
                  <a:buChar char="Ø"/>
                </a:pPr>
                <a:r>
                  <a:rPr lang="en-US" altLang="ja-JP" sz="1600" dirty="0">
                    <a:latin typeface="Microsoft YaHei" panose="020B0503020204020204" pitchFamily="34" charset="-122"/>
                    <a:ea typeface="Microsoft YaHei" panose="020B0503020204020204" pitchFamily="34" charset="-122"/>
                  </a:rPr>
                  <a:t>SA</a:t>
                </a:r>
                <a:r>
                  <a:rPr lang="ja-JP" altLang="en-US" sz="1600" dirty="0">
                    <a:latin typeface="Microsoft YaHei" panose="020B0503020204020204" pitchFamily="34" charset="-122"/>
                    <a:ea typeface="Microsoft YaHei" panose="020B0503020204020204" pitchFamily="34" charset="-122"/>
                  </a:rPr>
                  <a:t>回数</a:t>
                </a:r>
                <a:r>
                  <a:rPr lang="en-US" altLang="ja-JP" sz="1600" dirty="0">
                    <a:latin typeface="Microsoft YaHei" panose="020B0503020204020204" pitchFamily="34" charset="-122"/>
                    <a:ea typeface="Microsoft YaHei" panose="020B0503020204020204" pitchFamily="34" charset="-122"/>
                  </a:rPr>
                  <a:t>:     10 </a:t>
                </a:r>
                <a:r>
                  <a:rPr lang="ja-JP" altLang="en-US" sz="1600" dirty="0">
                    <a:latin typeface="Microsoft YaHei" panose="020B0503020204020204" pitchFamily="34" charset="-122"/>
                    <a:ea typeface="Microsoft YaHei" panose="020B0503020204020204" pitchFamily="34" charset="-122"/>
                  </a:rPr>
                  <a:t>回</a:t>
                </a:r>
                <a:endParaRPr lang="en-US" altLang="ja-JP" sz="1600" dirty="0">
                  <a:latin typeface="Microsoft YaHei" panose="020B0503020204020204" pitchFamily="34" charset="-122"/>
                  <a:ea typeface="Microsoft YaHei" panose="020B0503020204020204" pitchFamily="34" charset="-122"/>
                </a:endParaRPr>
              </a:p>
              <a:p>
                <a:pPr marL="720000" indent="-342900">
                  <a:buSzPct val="75000"/>
                  <a:buFont typeface="Wingdings" panose="05000000000000000000" pitchFamily="2" charset="2"/>
                  <a:buChar char="l"/>
                </a:pPr>
                <a:r>
                  <a:rPr lang="en-US" altLang="zh-CN" sz="1600" dirty="0">
                    <a:latin typeface="Microsoft YaHei" panose="020B0503020204020204" pitchFamily="34" charset="-122"/>
                    <a:ea typeface="Microsoft YaHei" panose="020B0503020204020204" pitchFamily="34" charset="-122"/>
                  </a:rPr>
                  <a:t>D-Wave Hybrid:</a:t>
                </a:r>
              </a:p>
              <a:p>
                <a:pPr marL="1080000" indent="-342900">
                  <a:buSzPct val="75000"/>
                  <a:buFont typeface="Wingdings" panose="05000000000000000000" pitchFamily="2" charset="2"/>
                  <a:buChar char="Ø"/>
                </a:pPr>
                <a:r>
                  <a:rPr lang="ja-JP" altLang="en-US" sz="1600" dirty="0">
                    <a:latin typeface="Microsoft YaHei" panose="020B0503020204020204" pitchFamily="34" charset="-122"/>
                    <a:ea typeface="Microsoft YaHei" panose="020B0503020204020204" pitchFamily="34" charset="-122"/>
                  </a:rPr>
                  <a:t>試行回数</a:t>
                </a:r>
                <a:r>
                  <a:rPr lang="en-US" altLang="ja-JP" sz="1600" dirty="0">
                    <a:latin typeface="Microsoft YaHei" panose="020B0503020204020204" pitchFamily="34" charset="-122"/>
                    <a:ea typeface="Microsoft YaHei" panose="020B0503020204020204" pitchFamily="34" charset="-122"/>
                  </a:rPr>
                  <a:t>:  1</a:t>
                </a:r>
              </a:p>
              <a:p>
                <a:pPr marL="1080000" indent="-342900">
                  <a:buSzPct val="75000"/>
                  <a:buFont typeface="Wingdings" panose="05000000000000000000" pitchFamily="2" charset="2"/>
                  <a:buChar char="Ø"/>
                </a:pPr>
                <a:r>
                  <a:rPr lang="ja-JP" altLang="en-US" sz="1600" dirty="0">
                    <a:latin typeface="Microsoft YaHei" panose="020B0503020204020204" pitchFamily="34" charset="-122"/>
                    <a:ea typeface="Microsoft YaHei" panose="020B0503020204020204" pitchFamily="34" charset="-122"/>
                  </a:rPr>
                  <a:t>打ち切り時間</a:t>
                </a:r>
                <a:r>
                  <a:rPr lang="en-US" altLang="ja-JP" sz="1600" dirty="0">
                    <a:latin typeface="Microsoft YaHei" panose="020B0503020204020204" pitchFamily="34" charset="-122"/>
                    <a:ea typeface="Microsoft YaHei" panose="020B0503020204020204" pitchFamily="34" charset="-122"/>
                  </a:rPr>
                  <a:t>:   60s</a:t>
                </a:r>
              </a:p>
              <a:p>
                <a:pPr marL="720000" indent="-342900">
                  <a:buSzPct val="75000"/>
                  <a:buFont typeface="Wingdings" panose="05000000000000000000" pitchFamily="2" charset="2"/>
                  <a:buChar char="l"/>
                </a:pPr>
                <a:r>
                  <a:rPr lang="en-US" altLang="zh-CN" sz="1600" dirty="0">
                    <a:latin typeface="Microsoft YaHei" panose="020B0503020204020204" pitchFamily="34" charset="-122"/>
                    <a:ea typeface="Microsoft YaHei" panose="020B0503020204020204" pitchFamily="34" charset="-122"/>
                  </a:rPr>
                  <a:t>ABS2:</a:t>
                </a:r>
              </a:p>
              <a:p>
                <a:pPr marL="1080000" indent="-342900">
                  <a:buSzPct val="75000"/>
                  <a:buFont typeface="Wingdings" panose="05000000000000000000" pitchFamily="2" charset="2"/>
                  <a:buChar char="Ø"/>
                </a:pPr>
                <a:r>
                  <a:rPr lang="en-US" altLang="zh-CN" sz="1600" dirty="0" err="1">
                    <a:latin typeface="Microsoft YaHei" panose="020B0503020204020204" pitchFamily="34" charset="-122"/>
                    <a:ea typeface="Microsoft YaHei" panose="020B0503020204020204" pitchFamily="34" charset="-122"/>
                  </a:rPr>
                  <a:t>RTX</a:t>
                </a:r>
                <a:r>
                  <a:rPr lang="en-US" altLang="zh-CN" sz="1600" dirty="0">
                    <a:latin typeface="Microsoft YaHei" panose="020B0503020204020204" pitchFamily="34" charset="-122"/>
                    <a:ea typeface="Microsoft YaHei" panose="020B0503020204020204" pitchFamily="34" charset="-122"/>
                  </a:rPr>
                  <a:t> </a:t>
                </a:r>
                <a:r>
                  <a:rPr lang="en-US" altLang="zh-CN" sz="1600" dirty="0" err="1">
                    <a:latin typeface="Microsoft YaHei" panose="020B0503020204020204" pitchFamily="34" charset="-122"/>
                    <a:ea typeface="Microsoft YaHei" panose="020B0503020204020204" pitchFamily="34" charset="-122"/>
                  </a:rPr>
                  <a:t>A</a:t>
                </a:r>
                <a:r>
                  <a:rPr lang="en-US" altLang="zh-CN" sz="1600" dirty="0">
                    <a:latin typeface="Microsoft YaHei" panose="020B0503020204020204" pitchFamily="34" charset="-122"/>
                    <a:ea typeface="Microsoft YaHei" panose="020B0503020204020204" pitchFamily="34" charset="-122"/>
                  </a:rPr>
                  <a:t>1</a:t>
                </a:r>
                <a:r>
                  <a:rPr lang="en-US" altLang="zh-CN" sz="1600" dirty="0" err="1">
                    <a:latin typeface="Microsoft YaHei" panose="020B0503020204020204" pitchFamily="34" charset="-122"/>
                    <a:ea typeface="Microsoft YaHei" panose="020B0503020204020204" pitchFamily="34" charset="-122"/>
                  </a:rPr>
                  <a:t>00</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en-US" altLang="zh-CN" sz="1600" dirty="0">
                    <a:latin typeface="Microsoft YaHei" panose="020B0503020204020204" pitchFamily="34" charset="-122"/>
                    <a:ea typeface="Microsoft YaHei" panose="020B0503020204020204" pitchFamily="34" charset="-122"/>
                  </a:rPr>
                  <a:t>8</a:t>
                </a:r>
              </a:p>
              <a:p>
                <a:pPr marL="1080000" indent="-342900">
                  <a:buSzPct val="75000"/>
                  <a:buFont typeface="Wingdings" panose="05000000000000000000" pitchFamily="2" charset="2"/>
                  <a:buChar char="Ø"/>
                </a:pPr>
                <a:r>
                  <a:rPr lang="ja-JP" altLang="en-US" sz="1600" dirty="0">
                    <a:latin typeface="Microsoft YaHei" panose="020B0503020204020204" pitchFamily="34" charset="-122"/>
                    <a:ea typeface="Microsoft YaHei" panose="020B0503020204020204" pitchFamily="34" charset="-122"/>
                  </a:rPr>
                  <a:t>試行回数</a:t>
                </a:r>
                <a:r>
                  <a:rPr lang="en-US" altLang="ja-JP" sz="1600" dirty="0">
                    <a:latin typeface="Microsoft YaHei" panose="020B0503020204020204" pitchFamily="34" charset="-122"/>
                    <a:ea typeface="Microsoft YaHei" panose="020B0503020204020204" pitchFamily="34" charset="-122"/>
                  </a:rPr>
                  <a:t>:  100</a:t>
                </a:r>
              </a:p>
              <a:p>
                <a:pPr marL="1080000" indent="-342900">
                  <a:buSzPct val="75000"/>
                  <a:buFont typeface="Wingdings" panose="05000000000000000000" pitchFamily="2" charset="2"/>
                  <a:buChar char="Ø"/>
                </a:pPr>
                <a:r>
                  <a:rPr lang="ja-JP" altLang="en-US" sz="1600" dirty="0">
                    <a:latin typeface="Microsoft YaHei" panose="020B0503020204020204" pitchFamily="34" charset="-122"/>
                    <a:ea typeface="Microsoft YaHei" panose="020B0503020204020204" pitchFamily="34" charset="-122"/>
                  </a:rPr>
                  <a:t>打ち切り時間</a:t>
                </a:r>
                <a:r>
                  <a:rPr lang="en-US" altLang="ja-JP"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毎回</a:t>
                </a:r>
                <a:r>
                  <a:rPr lang="en-US" altLang="ja-JP" sz="1600" dirty="0">
                    <a:latin typeface="Microsoft YaHei" panose="020B0503020204020204" pitchFamily="34" charset="-122"/>
                    <a:ea typeface="Microsoft YaHei" panose="020B0503020204020204" pitchFamily="34" charset="-122"/>
                  </a:rPr>
                  <a:t>60s</a:t>
                </a:r>
              </a:p>
            </p:txBody>
          </p:sp>
        </mc:Choice>
        <mc:Fallback xmlns="">
          <p:sp>
            <p:nvSpPr>
              <p:cNvPr id="2" name="文本框 1">
                <a:extLst>
                  <a:ext uri="{FF2B5EF4-FFF2-40B4-BE49-F238E27FC236}">
                    <a16:creationId xmlns:a16="http://schemas.microsoft.com/office/drawing/2014/main" id="{F3C91233-A315-6C62-F3C0-CBCD08D02C0E}"/>
                  </a:ext>
                </a:extLst>
              </p:cNvPr>
              <p:cNvSpPr txBox="1">
                <a:spLocks noRot="1" noChangeAspect="1" noMove="1" noResize="1" noEditPoints="1" noAdjustHandles="1" noChangeArrowheads="1" noChangeShapeType="1" noTextEdit="1"/>
              </p:cNvSpPr>
              <p:nvPr/>
            </p:nvSpPr>
            <p:spPr>
              <a:xfrm>
                <a:off x="964996" y="1102578"/>
                <a:ext cx="3691256" cy="5755422"/>
              </a:xfrm>
              <a:prstGeom prst="rect">
                <a:avLst/>
              </a:prstGeom>
              <a:blipFill>
                <a:blip r:embed="rId3"/>
                <a:stretch>
                  <a:fillRect t="-318" b="-42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E136067A-5267-449B-E1A2-6759BDA5BC00}"/>
              </a:ext>
            </a:extLst>
          </p:cNvPr>
          <p:cNvSpPr txBox="1"/>
          <p:nvPr/>
        </p:nvSpPr>
        <p:spPr>
          <a:xfrm>
            <a:off x="508531" y="804222"/>
            <a:ext cx="1357592" cy="369332"/>
          </a:xfrm>
          <a:prstGeom prst="rect">
            <a:avLst/>
          </a:prstGeom>
          <a:noFill/>
        </p:spPr>
        <p:txBody>
          <a:bodyPr wrap="square" rtlCol="0">
            <a:spAutoFit/>
          </a:bodyPr>
          <a:lstStyle/>
          <a:p>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実験環境</a:t>
            </a:r>
            <a:r>
              <a:rPr lang="en-US" altLang="ja-JP"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EC8959E8-8AB8-1D45-EB10-A753FD47CA58}"/>
              </a:ext>
            </a:extLst>
          </p:cNvPr>
          <p:cNvSpPr txBox="1"/>
          <p:nvPr/>
        </p:nvSpPr>
        <p:spPr>
          <a:xfrm>
            <a:off x="5417204" y="804222"/>
            <a:ext cx="1357592" cy="369332"/>
          </a:xfrm>
          <a:prstGeom prst="rect">
            <a:avLst/>
          </a:prstGeom>
          <a:noFill/>
        </p:spPr>
        <p:txBody>
          <a:bodyPr wrap="square" rtlCol="0">
            <a:spAutoFit/>
          </a:bodyPr>
          <a:lstStyle/>
          <a:p>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実験内容</a:t>
            </a:r>
            <a:r>
              <a:rPr lang="en-US" altLang="ja-JP"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dirty="0">
              <a:latin typeface="Microsoft YaHei" panose="020B0503020204020204" pitchFamily="34" charset="-122"/>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5">
                <a:extLst>
                  <a:ext uri="{FF2B5EF4-FFF2-40B4-BE49-F238E27FC236}">
                    <a16:creationId xmlns:a16="http://schemas.microsoft.com/office/drawing/2014/main" id="{AB527FA3-0E71-2F19-CF26-446059D6FC13}"/>
                  </a:ext>
                </a:extLst>
              </p:cNvPr>
              <p:cNvSpPr txBox="1"/>
              <p:nvPr/>
            </p:nvSpPr>
            <p:spPr>
              <a:xfrm>
                <a:off x="5410506" y="2208803"/>
                <a:ext cx="178592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n-US" altLang="ja-JP" sz="160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ja-JP"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𝑚</m:t>
                        </m:r>
                      </m:e>
                      <m:sub>
                        <m:r>
                          <a:rPr lang="en-US" altLang="ja-JP"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0</m:t>
                        </m:r>
                      </m:sub>
                    </m:sSub>
                  </m:oMath>
                </a14:m>
                <a:r>
                  <a:rPr lang="ja-JP"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ビットを複製</a:t>
                </a:r>
                <a:endParaRPr lang="zh-CN"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20" name="文本框 5">
                <a:extLst>
                  <a:ext uri="{FF2B5EF4-FFF2-40B4-BE49-F238E27FC236}">
                    <a16:creationId xmlns:a16="http://schemas.microsoft.com/office/drawing/2014/main" id="{AB527FA3-0E71-2F19-CF26-446059D6FC13}"/>
                  </a:ext>
                </a:extLst>
              </p:cNvPr>
              <p:cNvSpPr txBox="1">
                <a:spLocks noRot="1" noChangeAspect="1" noMove="1" noResize="1" noEditPoints="1" noAdjustHandles="1" noChangeArrowheads="1" noChangeShapeType="1" noTextEdit="1"/>
              </p:cNvSpPr>
              <p:nvPr/>
            </p:nvSpPr>
            <p:spPr>
              <a:xfrm>
                <a:off x="5410506" y="2208803"/>
                <a:ext cx="1785927" cy="338554"/>
              </a:xfrm>
              <a:prstGeom prst="rect">
                <a:avLst/>
              </a:prstGeom>
              <a:blipFill>
                <a:blip r:embed="rId4"/>
                <a:stretch>
                  <a:fillRect t="-5357" b="-21429"/>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7FB0F696-84D8-3274-F862-7CDF179F162D}"/>
              </a:ext>
            </a:extLst>
          </p:cNvPr>
          <p:cNvSpPr/>
          <p:nvPr/>
        </p:nvSpPr>
        <p:spPr>
          <a:xfrm>
            <a:off x="7941444" y="2677121"/>
            <a:ext cx="1106536" cy="6691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8100-bit </a:t>
            </a:r>
            <a:r>
              <a:rPr lang="ja-JP" altLang="en-US"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難しい</a:t>
            </a:r>
            <a:r>
              <a:rPr lang="en-US" altLang="zh-CN"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QUBO</a:t>
            </a:r>
            <a:endParaRPr lang="zh-CN" altLang="en-US"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A56E3FE7-28B3-9E00-1C36-EF27519F09AB}"/>
              </a:ext>
            </a:extLst>
          </p:cNvPr>
          <p:cNvSpPr/>
          <p:nvPr/>
        </p:nvSpPr>
        <p:spPr>
          <a:xfrm>
            <a:off x="7837662" y="4098081"/>
            <a:ext cx="1672932" cy="9831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err="1">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QUBO</a:t>
            </a:r>
            <a:endParaRPr lang="en-US" altLang="zh-CN"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ja-JP"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ソルバー</a:t>
            </a:r>
            <a:endParaRPr lang="en-US" altLang="zh-CN"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id="{6C3E68E9-6BBC-DB0F-EFEE-6C390F23BB0F}"/>
              </a:ext>
            </a:extLst>
          </p:cNvPr>
          <p:cNvSpPr/>
          <p:nvPr/>
        </p:nvSpPr>
        <p:spPr>
          <a:xfrm>
            <a:off x="6505889" y="2677122"/>
            <a:ext cx="1106536" cy="6691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8100-bit </a:t>
            </a:r>
          </a:p>
          <a:p>
            <a:pPr algn="ctr"/>
            <a:r>
              <a:rPr lang="ja-JP" altLang="en-US"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難しい</a:t>
            </a:r>
            <a:r>
              <a:rPr lang="en-US" altLang="zh-CN"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QUBO</a:t>
            </a:r>
            <a:endParaRPr lang="zh-CN" altLang="en-US"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2" name="文本框 31">
            <a:extLst>
              <a:ext uri="{FF2B5EF4-FFF2-40B4-BE49-F238E27FC236}">
                <a16:creationId xmlns:a16="http://schemas.microsoft.com/office/drawing/2014/main" id="{E525369C-4403-3B63-C5CD-7F1B15C32CCD}"/>
              </a:ext>
            </a:extLst>
          </p:cNvPr>
          <p:cNvSpPr txBox="1"/>
          <p:nvPr/>
        </p:nvSpPr>
        <p:spPr>
          <a:xfrm>
            <a:off x="8997181" y="2677121"/>
            <a:ext cx="522486" cy="523220"/>
          </a:xfrm>
          <a:prstGeom prst="rect">
            <a:avLst/>
          </a:prstGeom>
          <a:noFill/>
        </p:spPr>
        <p:txBody>
          <a:bodyPr wrap="square">
            <a:spAutoFit/>
          </a:bodyPr>
          <a:lstStyle/>
          <a:p>
            <a:pPr algn="ctr">
              <a:buSzPct val="75000"/>
            </a:pPr>
            <a:r>
              <a:rPr lang="en-US" altLang="zh-CN" sz="2800" dirty="0">
                <a:latin typeface="Microsoft YaHei" panose="020B0503020204020204" pitchFamily="34" charset="-122"/>
                <a:ea typeface="Microsoft YaHei" panose="020B0503020204020204" pitchFamily="34" charset="-122"/>
              </a:rPr>
              <a:t>…</a:t>
            </a:r>
            <a:endParaRPr lang="zh-CN" altLang="en-US" sz="2800" dirty="0">
              <a:latin typeface="Microsoft YaHei" panose="020B0503020204020204" pitchFamily="34" charset="-122"/>
              <a:ea typeface="Microsoft YaHei" panose="020B0503020204020204" pitchFamily="34" charset="-122"/>
            </a:endParaRPr>
          </a:p>
        </p:txBody>
      </p:sp>
      <p:sp>
        <p:nvSpPr>
          <p:cNvPr id="34" name="矩形 33">
            <a:extLst>
              <a:ext uri="{FF2B5EF4-FFF2-40B4-BE49-F238E27FC236}">
                <a16:creationId xmlns:a16="http://schemas.microsoft.com/office/drawing/2014/main" id="{B62995FF-F9A9-6182-AACD-E2A88CAC42E5}"/>
              </a:ext>
            </a:extLst>
          </p:cNvPr>
          <p:cNvSpPr/>
          <p:nvPr/>
        </p:nvSpPr>
        <p:spPr>
          <a:xfrm>
            <a:off x="9601248" y="2677121"/>
            <a:ext cx="1106536" cy="6691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8100-bit </a:t>
            </a:r>
            <a:r>
              <a:rPr lang="ja-JP" altLang="en-US"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難しい</a:t>
            </a:r>
            <a:r>
              <a:rPr lang="en-US" altLang="zh-CN"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QUBO</a:t>
            </a:r>
            <a:endParaRPr lang="zh-CN" altLang="en-US" sz="14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cxnSp>
        <p:nvCxnSpPr>
          <p:cNvPr id="37" name="连接符: 肘形 36">
            <a:extLst>
              <a:ext uri="{FF2B5EF4-FFF2-40B4-BE49-F238E27FC236}">
                <a16:creationId xmlns:a16="http://schemas.microsoft.com/office/drawing/2014/main" id="{62453F95-50C1-E8C9-BEF4-0FA60604780B}"/>
              </a:ext>
            </a:extLst>
          </p:cNvPr>
          <p:cNvCxnSpPr>
            <a:cxnSpLocks/>
            <a:stCxn id="31" idx="2"/>
            <a:endCxn id="29" idx="0"/>
          </p:cNvCxnSpPr>
          <p:nvPr/>
        </p:nvCxnSpPr>
        <p:spPr>
          <a:xfrm rot="16200000" flipH="1">
            <a:off x="7490748" y="2914701"/>
            <a:ext cx="751788" cy="1614971"/>
          </a:xfrm>
          <a:prstGeom prst="bent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7064BAF-4D74-6CA7-5BD3-F67D65B981F3}"/>
              </a:ext>
            </a:extLst>
          </p:cNvPr>
          <p:cNvCxnSpPr>
            <a:cxnSpLocks/>
          </p:cNvCxnSpPr>
          <p:nvPr/>
        </p:nvCxnSpPr>
        <p:spPr>
          <a:xfrm>
            <a:off x="8674128" y="3346291"/>
            <a:ext cx="0" cy="48349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B89A07CF-4B7D-3806-08E1-839E1D58107A}"/>
              </a:ext>
            </a:extLst>
          </p:cNvPr>
          <p:cNvCxnSpPr>
            <a:cxnSpLocks/>
            <a:stCxn id="34" idx="2"/>
            <a:endCxn id="29" idx="0"/>
          </p:cNvCxnSpPr>
          <p:nvPr/>
        </p:nvCxnSpPr>
        <p:spPr>
          <a:xfrm rot="5400000">
            <a:off x="9038428" y="2981992"/>
            <a:ext cx="751789" cy="1480388"/>
          </a:xfrm>
          <a:prstGeom prst="bent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5">
                <a:extLst>
                  <a:ext uri="{FF2B5EF4-FFF2-40B4-BE49-F238E27FC236}">
                    <a16:creationId xmlns:a16="http://schemas.microsoft.com/office/drawing/2014/main" id="{18663A9D-4C7D-4BCB-E750-72577F0A4954}"/>
                  </a:ext>
                </a:extLst>
              </p:cNvPr>
              <p:cNvSpPr txBox="1"/>
              <p:nvPr/>
            </p:nvSpPr>
            <p:spPr>
              <a:xfrm>
                <a:off x="7724667" y="2199570"/>
                <a:ext cx="178592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n-US" altLang="ja-JP" sz="160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ja-JP"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𝑚</m:t>
                        </m:r>
                      </m:e>
                      <m:sub>
                        <m:r>
                          <a:rPr lang="en-US" altLang="ja-JP"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1</m:t>
                        </m:r>
                      </m:sub>
                    </m:sSub>
                  </m:oMath>
                </a14:m>
                <a:r>
                  <a:rPr lang="ja-JP"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ビットを複製</a:t>
                </a:r>
                <a:endParaRPr lang="zh-CN"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42" name="文本框 5">
                <a:extLst>
                  <a:ext uri="{FF2B5EF4-FFF2-40B4-BE49-F238E27FC236}">
                    <a16:creationId xmlns:a16="http://schemas.microsoft.com/office/drawing/2014/main" id="{18663A9D-4C7D-4BCB-E750-72577F0A4954}"/>
                  </a:ext>
                </a:extLst>
              </p:cNvPr>
              <p:cNvSpPr txBox="1">
                <a:spLocks noRot="1" noChangeAspect="1" noMove="1" noResize="1" noEditPoints="1" noAdjustHandles="1" noChangeArrowheads="1" noChangeShapeType="1" noTextEdit="1"/>
              </p:cNvSpPr>
              <p:nvPr/>
            </p:nvSpPr>
            <p:spPr>
              <a:xfrm>
                <a:off x="7724667" y="2199570"/>
                <a:ext cx="1785927" cy="338554"/>
              </a:xfrm>
              <a:prstGeom prst="rect">
                <a:avLst/>
              </a:prstGeom>
              <a:blipFill>
                <a:blip r:embed="rId5"/>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5">
                <a:extLst>
                  <a:ext uri="{FF2B5EF4-FFF2-40B4-BE49-F238E27FC236}">
                    <a16:creationId xmlns:a16="http://schemas.microsoft.com/office/drawing/2014/main" id="{1D1B36D6-57B6-D384-6654-6449AE2621F1}"/>
                  </a:ext>
                </a:extLst>
              </p:cNvPr>
              <p:cNvSpPr txBox="1"/>
              <p:nvPr/>
            </p:nvSpPr>
            <p:spPr>
              <a:xfrm>
                <a:off x="10154516" y="2193846"/>
                <a:ext cx="178592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n-US" altLang="ja-JP" sz="160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ja-JP"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𝑚</m:t>
                        </m:r>
                      </m:e>
                      <m:sub>
                        <m:r>
                          <a:rPr lang="en-US" altLang="ja-JP"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𝑖</m:t>
                        </m:r>
                      </m:sub>
                    </m:sSub>
                  </m:oMath>
                </a14:m>
                <a:r>
                  <a:rPr lang="ja-JP"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ビットを複製</a:t>
                </a:r>
                <a:endParaRPr lang="zh-CN"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43" name="文本框 5">
                <a:extLst>
                  <a:ext uri="{FF2B5EF4-FFF2-40B4-BE49-F238E27FC236}">
                    <a16:creationId xmlns:a16="http://schemas.microsoft.com/office/drawing/2014/main" id="{1D1B36D6-57B6-D384-6654-6449AE2621F1}"/>
                  </a:ext>
                </a:extLst>
              </p:cNvPr>
              <p:cNvSpPr txBox="1">
                <a:spLocks noRot="1" noChangeAspect="1" noMove="1" noResize="1" noEditPoints="1" noAdjustHandles="1" noChangeArrowheads="1" noChangeShapeType="1" noTextEdit="1"/>
              </p:cNvSpPr>
              <p:nvPr/>
            </p:nvSpPr>
            <p:spPr>
              <a:xfrm>
                <a:off x="10154516" y="2193846"/>
                <a:ext cx="1785927" cy="338554"/>
              </a:xfrm>
              <a:prstGeom prst="rect">
                <a:avLst/>
              </a:prstGeom>
              <a:blipFill>
                <a:blip r:embed="rId6"/>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1DFC948A-1253-C276-CA35-23D2EA3E3807}"/>
                  </a:ext>
                </a:extLst>
              </p:cNvPr>
              <p:cNvSpPr txBox="1"/>
              <p:nvPr/>
            </p:nvSpPr>
            <p:spPr>
              <a:xfrm>
                <a:off x="10707784" y="2774034"/>
                <a:ext cx="1569941"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𝑛</m:t>
                          </m:r>
                        </m:e>
                        <m:sub>
                          <m:r>
                            <a:rPr lang="en-US" altLang="zh-CN"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altLang="zh-CN"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CN"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𝑚</m:t>
                          </m:r>
                        </m:e>
                        <m:sub>
                          <m:r>
                            <a:rPr lang="en-US" altLang="zh-CN"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altLang="zh-CN"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=8100</m:t>
                      </m:r>
                    </m:oMath>
                  </m:oMathPara>
                </a14:m>
                <a:endParaRPr lang="en-US" altLang="zh-CN"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48" name="文本框 47">
                <a:extLst>
                  <a:ext uri="{FF2B5EF4-FFF2-40B4-BE49-F238E27FC236}">
                    <a16:creationId xmlns:a16="http://schemas.microsoft.com/office/drawing/2014/main" id="{1DFC948A-1253-C276-CA35-23D2EA3E3807}"/>
                  </a:ext>
                </a:extLst>
              </p:cNvPr>
              <p:cNvSpPr txBox="1">
                <a:spLocks noRot="1" noChangeAspect="1" noMove="1" noResize="1" noEditPoints="1" noAdjustHandles="1" noChangeArrowheads="1" noChangeShapeType="1" noTextEdit="1"/>
              </p:cNvSpPr>
              <p:nvPr/>
            </p:nvSpPr>
            <p:spPr>
              <a:xfrm>
                <a:off x="10707784" y="2774034"/>
                <a:ext cx="1569941" cy="338554"/>
              </a:xfrm>
              <a:prstGeom prst="rect">
                <a:avLst/>
              </a:prstGeom>
              <a:blipFill>
                <a:blip r:embed="rId7"/>
                <a:stretch>
                  <a:fillRect/>
                </a:stretch>
              </a:blipFill>
            </p:spPr>
            <p:txBody>
              <a:bodyPr/>
              <a:lstStyle/>
              <a:p>
                <a:r>
                  <a:rPr lang="zh-CN" altLang="en-US">
                    <a:noFill/>
                  </a:rPr>
                  <a:t> </a:t>
                </a:r>
              </a:p>
            </p:txBody>
          </p:sp>
        </mc:Fallback>
      </mc:AlternateContent>
      <p:sp>
        <p:nvSpPr>
          <p:cNvPr id="69" name="矩形 68">
            <a:extLst>
              <a:ext uri="{FF2B5EF4-FFF2-40B4-BE49-F238E27FC236}">
                <a16:creationId xmlns:a16="http://schemas.microsoft.com/office/drawing/2014/main" id="{9C2F2C75-2C75-CC30-044C-4E5D0B843D5C}"/>
              </a:ext>
            </a:extLst>
          </p:cNvPr>
          <p:cNvSpPr/>
          <p:nvPr/>
        </p:nvSpPr>
        <p:spPr>
          <a:xfrm>
            <a:off x="6507969" y="5632711"/>
            <a:ext cx="1106536" cy="6691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6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解</a:t>
            </a:r>
            <a:r>
              <a:rPr lang="en-US" altLang="ja-JP" sz="16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0</a:t>
            </a:r>
            <a:endParaRPr lang="zh-CN"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0" name="矩形 69">
            <a:extLst>
              <a:ext uri="{FF2B5EF4-FFF2-40B4-BE49-F238E27FC236}">
                <a16:creationId xmlns:a16="http://schemas.microsoft.com/office/drawing/2014/main" id="{0D4AB90F-6EB4-ADC8-BBB6-08CA02A076E2}"/>
              </a:ext>
            </a:extLst>
          </p:cNvPr>
          <p:cNvSpPr/>
          <p:nvPr/>
        </p:nvSpPr>
        <p:spPr>
          <a:xfrm>
            <a:off x="8121272" y="5632710"/>
            <a:ext cx="1106536" cy="6691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6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解</a:t>
            </a:r>
            <a:r>
              <a:rPr lang="en-US" altLang="ja-JP" sz="16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a:t>
            </a:r>
            <a:endParaRPr lang="zh-CN"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1" name="矩形 70">
                <a:extLst>
                  <a:ext uri="{FF2B5EF4-FFF2-40B4-BE49-F238E27FC236}">
                    <a16:creationId xmlns:a16="http://schemas.microsoft.com/office/drawing/2014/main" id="{0D4B596F-B629-5DF8-CAD1-BF70AD7DF725}"/>
                  </a:ext>
                </a:extLst>
              </p:cNvPr>
              <p:cNvSpPr/>
              <p:nvPr/>
            </p:nvSpPr>
            <p:spPr>
              <a:xfrm>
                <a:off x="9712253" y="5632710"/>
                <a:ext cx="1106536" cy="6691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6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解</a:t>
                </a:r>
                <a14:m>
                  <m:oMath xmlns:m="http://schemas.openxmlformats.org/officeDocument/2006/math">
                    <m:r>
                      <a:rPr lang="en-US" altLang="ja-JP" sz="1600" b="0" i="1" smtClean="0">
                        <a:solidFill>
                          <a:schemeClr val="tx1"/>
                        </a:solidFill>
                        <a:latin typeface="Cambria Math" panose="02040503050406030204" pitchFamily="18" charset="0"/>
                        <a:ea typeface="Microsoft YaHei" panose="020B0503020204020204" pitchFamily="34" charset="-122"/>
                        <a:cs typeface="Times New Roman" panose="02020603050405020304" pitchFamily="18" charset="0"/>
                      </a:rPr>
                      <m:t>𝑖</m:t>
                    </m:r>
                  </m:oMath>
                </a14:m>
                <a:endParaRPr lang="zh-CN"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71" name="矩形 70">
                <a:extLst>
                  <a:ext uri="{FF2B5EF4-FFF2-40B4-BE49-F238E27FC236}">
                    <a16:creationId xmlns:a16="http://schemas.microsoft.com/office/drawing/2014/main" id="{0D4B596F-B629-5DF8-CAD1-BF70AD7DF725}"/>
                  </a:ext>
                </a:extLst>
              </p:cNvPr>
              <p:cNvSpPr>
                <a:spLocks noRot="1" noChangeAspect="1" noMove="1" noResize="1" noEditPoints="1" noAdjustHandles="1" noChangeArrowheads="1" noChangeShapeType="1" noTextEdit="1"/>
              </p:cNvSpPr>
              <p:nvPr/>
            </p:nvSpPr>
            <p:spPr>
              <a:xfrm>
                <a:off x="9712253" y="5632710"/>
                <a:ext cx="1106536" cy="669171"/>
              </a:xfrm>
              <a:prstGeom prst="rect">
                <a:avLst/>
              </a:prstGeom>
              <a:blipFill>
                <a:blip r:embed="rId8"/>
                <a:stretch>
                  <a:fillRect/>
                </a:stretch>
              </a:blipFill>
              <a:ln w="28575"/>
            </p:spPr>
            <p:txBody>
              <a:bodyPr/>
              <a:lstStyle/>
              <a:p>
                <a:r>
                  <a:rPr lang="zh-CN" altLang="en-US">
                    <a:noFill/>
                  </a:rPr>
                  <a:t> </a:t>
                </a:r>
              </a:p>
            </p:txBody>
          </p:sp>
        </mc:Fallback>
      </mc:AlternateContent>
      <p:sp>
        <p:nvSpPr>
          <p:cNvPr id="72" name="文本框 71">
            <a:extLst>
              <a:ext uri="{FF2B5EF4-FFF2-40B4-BE49-F238E27FC236}">
                <a16:creationId xmlns:a16="http://schemas.microsoft.com/office/drawing/2014/main" id="{7D156C20-B3F9-E4D1-91C6-33ECEE0BFDE1}"/>
              </a:ext>
            </a:extLst>
          </p:cNvPr>
          <p:cNvSpPr txBox="1"/>
          <p:nvPr/>
        </p:nvSpPr>
        <p:spPr>
          <a:xfrm>
            <a:off x="9225136" y="5632710"/>
            <a:ext cx="522486" cy="523220"/>
          </a:xfrm>
          <a:prstGeom prst="rect">
            <a:avLst/>
          </a:prstGeom>
          <a:noFill/>
        </p:spPr>
        <p:txBody>
          <a:bodyPr wrap="square">
            <a:spAutoFit/>
          </a:bodyPr>
          <a:lstStyle/>
          <a:p>
            <a:pPr algn="ctr">
              <a:buSzPct val="75000"/>
            </a:pPr>
            <a:r>
              <a:rPr lang="en-US" altLang="zh-CN" sz="2800" dirty="0">
                <a:latin typeface="Microsoft YaHei" panose="020B0503020204020204" pitchFamily="34" charset="-122"/>
                <a:ea typeface="Microsoft YaHei" panose="020B0503020204020204" pitchFamily="34" charset="-122"/>
              </a:rPr>
              <a:t>…</a:t>
            </a:r>
            <a:endParaRPr lang="zh-CN" altLang="en-US" sz="2800" dirty="0">
              <a:latin typeface="Microsoft YaHei" panose="020B0503020204020204" pitchFamily="34" charset="-122"/>
              <a:ea typeface="Microsoft YaHei" panose="020B0503020204020204" pitchFamily="34" charset="-122"/>
            </a:endParaRPr>
          </a:p>
        </p:txBody>
      </p:sp>
      <p:cxnSp>
        <p:nvCxnSpPr>
          <p:cNvPr id="76" name="连接符: 肘形 75">
            <a:extLst>
              <a:ext uri="{FF2B5EF4-FFF2-40B4-BE49-F238E27FC236}">
                <a16:creationId xmlns:a16="http://schemas.microsoft.com/office/drawing/2014/main" id="{494D1DF9-A3B3-F307-349C-4D3746CD47BD}"/>
              </a:ext>
            </a:extLst>
          </p:cNvPr>
          <p:cNvCxnSpPr>
            <a:cxnSpLocks/>
            <a:stCxn id="29" idx="2"/>
            <a:endCxn id="69" idx="0"/>
          </p:cNvCxnSpPr>
          <p:nvPr/>
        </p:nvCxnSpPr>
        <p:spPr>
          <a:xfrm rot="5400000">
            <a:off x="7591953" y="4550535"/>
            <a:ext cx="551461" cy="161289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12C6C2D2-8CF0-2C79-5ED8-0D30F0A18D20}"/>
              </a:ext>
            </a:extLst>
          </p:cNvPr>
          <p:cNvCxnSpPr>
            <a:stCxn id="29" idx="2"/>
            <a:endCxn id="70" idx="0"/>
          </p:cNvCxnSpPr>
          <p:nvPr/>
        </p:nvCxnSpPr>
        <p:spPr>
          <a:xfrm>
            <a:off x="8674128" y="5081250"/>
            <a:ext cx="412" cy="5514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连接符: 肘形 80">
            <a:extLst>
              <a:ext uri="{FF2B5EF4-FFF2-40B4-BE49-F238E27FC236}">
                <a16:creationId xmlns:a16="http://schemas.microsoft.com/office/drawing/2014/main" id="{A3175260-B404-DB37-1B99-F6CA1FEB008C}"/>
              </a:ext>
            </a:extLst>
          </p:cNvPr>
          <p:cNvCxnSpPr>
            <a:cxnSpLocks/>
          </p:cNvCxnSpPr>
          <p:nvPr/>
        </p:nvCxnSpPr>
        <p:spPr>
          <a:xfrm rot="16200000" flipH="1">
            <a:off x="9194095" y="4561284"/>
            <a:ext cx="551460" cy="159139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7" name="文本框 5">
            <a:extLst>
              <a:ext uri="{FF2B5EF4-FFF2-40B4-BE49-F238E27FC236}">
                <a16:creationId xmlns:a16="http://schemas.microsoft.com/office/drawing/2014/main" id="{792D35DA-F8AE-2971-F86E-DE6E67AAC20A}"/>
              </a:ext>
            </a:extLst>
          </p:cNvPr>
          <p:cNvSpPr txBox="1"/>
          <p:nvPr/>
        </p:nvSpPr>
        <p:spPr>
          <a:xfrm>
            <a:off x="6774796" y="6286306"/>
            <a:ext cx="369125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600" dirty="0">
                <a:latin typeface="Microsoft YaHei" panose="020B0503020204020204" pitchFamily="34" charset="-122"/>
                <a:ea typeface="Microsoft YaHei" panose="020B0503020204020204" pitchFamily="34" charset="-122"/>
                <a:cs typeface="Times New Roman" panose="02020603050405020304" pitchFamily="18" charset="0"/>
              </a:rPr>
              <a:t>得られた解が悪くなるがどうかを確認</a:t>
            </a:r>
            <a:endParaRPr lang="en-US" altLang="ja-JP" sz="1600" dirty="0">
              <a:latin typeface="Microsoft YaHei" panose="020B0503020204020204" pitchFamily="34" charset="-122"/>
              <a:ea typeface="Microsoft YaHei" panose="020B0503020204020204" pitchFamily="34" charset="-122"/>
              <a:cs typeface="Times New Roman" panose="02020603050405020304" pitchFamily="18" charset="0"/>
            </a:endParaRPr>
          </a:p>
          <a:p>
            <a:r>
              <a:rPr lang="ja-JP"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一番悪い解による複製ビット数を確認</a:t>
            </a:r>
            <a:endParaRPr lang="zh-CN"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92488E7B-C41B-E172-E39D-18EB153E16A5}"/>
              </a:ext>
            </a:extLst>
          </p:cNvPr>
          <p:cNvSpPr txBox="1"/>
          <p:nvPr/>
        </p:nvSpPr>
        <p:spPr>
          <a:xfrm>
            <a:off x="9451010" y="2034445"/>
            <a:ext cx="522486" cy="523220"/>
          </a:xfrm>
          <a:prstGeom prst="rect">
            <a:avLst/>
          </a:prstGeom>
          <a:noFill/>
        </p:spPr>
        <p:txBody>
          <a:bodyPr wrap="square">
            <a:spAutoFit/>
          </a:bodyPr>
          <a:lstStyle/>
          <a:p>
            <a:pPr algn="ctr">
              <a:buSzPct val="75000"/>
            </a:pPr>
            <a:r>
              <a:rPr lang="en-US" altLang="zh-CN" sz="2800" dirty="0">
                <a:latin typeface="Microsoft YaHei" panose="020B0503020204020204" pitchFamily="34" charset="-122"/>
                <a:ea typeface="Microsoft YaHei" panose="020B0503020204020204" pitchFamily="34" charset="-122"/>
              </a:rPr>
              <a:t>…</a:t>
            </a:r>
            <a:endParaRPr lang="zh-CN" altLang="en-US" sz="280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2E243DB-31D2-C726-FDDB-7E3ACC707418}"/>
                  </a:ext>
                </a:extLst>
              </p:cNvPr>
              <p:cNvSpPr/>
              <p:nvPr/>
            </p:nvSpPr>
            <p:spPr>
              <a:xfrm>
                <a:off x="7941445" y="1477415"/>
                <a:ext cx="1106536" cy="6691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𝑛</m:t>
                        </m:r>
                      </m:e>
                      <m:sub>
                        <m:r>
                          <a:rPr lang="en-US" altLang="zh-CN" sz="1600" b="0" i="1" smtClean="0">
                            <a:solidFill>
                              <a:schemeClr val="tx1"/>
                            </a:solidFill>
                            <a:latin typeface="Cambria Math" panose="02040503050406030204" pitchFamily="18" charset="0"/>
                            <a:cs typeface="Times New Roman" panose="02020603050405020304" pitchFamily="18" charset="0"/>
                          </a:rPr>
                          <m:t>1</m:t>
                        </m:r>
                      </m:sub>
                    </m:sSub>
                  </m:oMath>
                </a14:m>
                <a:r>
                  <a:rPr lang="en-US" altLang="ja-JP"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-bit </a:t>
                </a:r>
              </a:p>
              <a:p>
                <a:pPr algn="ctr"/>
                <a:r>
                  <a:rPr lang="ja-JP"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元</a:t>
                </a:r>
                <a:r>
                  <a:rPr lang="en-US" altLang="zh-CN"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QUBO</a:t>
                </a:r>
                <a:endParaRPr lang="zh-CN"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D2E243DB-31D2-C726-FDDB-7E3ACC707418}"/>
                  </a:ext>
                </a:extLst>
              </p:cNvPr>
              <p:cNvSpPr>
                <a:spLocks noRot="1" noChangeAspect="1" noMove="1" noResize="1" noEditPoints="1" noAdjustHandles="1" noChangeArrowheads="1" noChangeShapeType="1" noTextEdit="1"/>
              </p:cNvSpPr>
              <p:nvPr/>
            </p:nvSpPr>
            <p:spPr>
              <a:xfrm>
                <a:off x="7941445" y="1477415"/>
                <a:ext cx="1106536" cy="669171"/>
              </a:xfrm>
              <a:prstGeom prst="rect">
                <a:avLst/>
              </a:prstGeom>
              <a:blipFill>
                <a:blip r:embed="rId9"/>
                <a:stretch>
                  <a:fillRect b="-2609"/>
                </a:stretch>
              </a:blipFill>
              <a:ln w="285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57981466-FA6D-65D4-FCD8-42280877A405}"/>
                  </a:ext>
                </a:extLst>
              </p:cNvPr>
              <p:cNvSpPr/>
              <p:nvPr/>
            </p:nvSpPr>
            <p:spPr>
              <a:xfrm>
                <a:off x="6505890" y="1477416"/>
                <a:ext cx="1106536" cy="6691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𝑛</m:t>
                        </m:r>
                      </m:e>
                      <m:sub>
                        <m:r>
                          <a:rPr lang="en-US" altLang="zh-CN" sz="1600" b="0" i="1" smtClean="0">
                            <a:solidFill>
                              <a:schemeClr val="tx1"/>
                            </a:solidFill>
                            <a:latin typeface="Cambria Math" panose="02040503050406030204" pitchFamily="18" charset="0"/>
                            <a:cs typeface="Times New Roman" panose="02020603050405020304" pitchFamily="18" charset="0"/>
                          </a:rPr>
                          <m:t>0</m:t>
                        </m:r>
                      </m:sub>
                    </m:sSub>
                  </m:oMath>
                </a14:m>
                <a:r>
                  <a:rPr lang="en-US" altLang="ja-JP"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-bit </a:t>
                </a:r>
              </a:p>
              <a:p>
                <a:pPr algn="ctr"/>
                <a:r>
                  <a:rPr lang="ja-JP"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元</a:t>
                </a:r>
                <a:r>
                  <a:rPr lang="en-US" altLang="zh-CN"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QUBO</a:t>
                </a:r>
                <a:endParaRPr lang="zh-CN"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57981466-FA6D-65D4-FCD8-42280877A405}"/>
                  </a:ext>
                </a:extLst>
              </p:cNvPr>
              <p:cNvSpPr>
                <a:spLocks noRot="1" noChangeAspect="1" noMove="1" noResize="1" noEditPoints="1" noAdjustHandles="1" noChangeArrowheads="1" noChangeShapeType="1" noTextEdit="1"/>
              </p:cNvSpPr>
              <p:nvPr/>
            </p:nvSpPr>
            <p:spPr>
              <a:xfrm>
                <a:off x="6505890" y="1477416"/>
                <a:ext cx="1106536" cy="669171"/>
              </a:xfrm>
              <a:prstGeom prst="rect">
                <a:avLst/>
              </a:prstGeom>
              <a:blipFill>
                <a:blip r:embed="rId10"/>
                <a:stretch>
                  <a:fillRect b="-2609"/>
                </a:stretch>
              </a:blipFill>
              <a:ln w="28575"/>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CFE74BDC-1E52-12D5-D3DE-5811667B3F41}"/>
              </a:ext>
            </a:extLst>
          </p:cNvPr>
          <p:cNvSpPr txBox="1"/>
          <p:nvPr/>
        </p:nvSpPr>
        <p:spPr>
          <a:xfrm>
            <a:off x="8997182" y="1477415"/>
            <a:ext cx="522486" cy="523220"/>
          </a:xfrm>
          <a:prstGeom prst="rect">
            <a:avLst/>
          </a:prstGeom>
          <a:noFill/>
        </p:spPr>
        <p:txBody>
          <a:bodyPr wrap="square">
            <a:spAutoFit/>
          </a:bodyPr>
          <a:lstStyle/>
          <a:p>
            <a:pPr algn="ctr">
              <a:buSzPct val="75000"/>
            </a:pPr>
            <a:r>
              <a:rPr lang="en-US" altLang="zh-CN" sz="2800" dirty="0">
                <a:latin typeface="Microsoft YaHei" panose="020B0503020204020204" pitchFamily="34" charset="-122"/>
                <a:ea typeface="Microsoft YaHei" panose="020B0503020204020204" pitchFamily="34" charset="-122"/>
              </a:rPr>
              <a:t>…</a:t>
            </a:r>
            <a:endParaRPr lang="zh-CN" altLang="en-US" sz="280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E8BD6C43-C17A-89AF-C594-F34DDBED75D6}"/>
                  </a:ext>
                </a:extLst>
              </p:cNvPr>
              <p:cNvSpPr/>
              <p:nvPr/>
            </p:nvSpPr>
            <p:spPr>
              <a:xfrm>
                <a:off x="9601249" y="1477415"/>
                <a:ext cx="1106536" cy="6691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600" i="1" smtClean="0">
                            <a:solidFill>
                              <a:schemeClr val="tx1"/>
                            </a:solidFill>
                            <a:latin typeface="Cambria Math" panose="02040503050406030204" pitchFamily="18" charset="0"/>
                            <a:cs typeface="Times New Roman" panose="02020603050405020304" pitchFamily="18" charset="0"/>
                          </a:rPr>
                        </m:ctrlPr>
                      </m:sSubPr>
                      <m:e>
                        <m:r>
                          <a:rPr lang="en-US" altLang="zh-CN" sz="1600" b="0" i="1" smtClean="0">
                            <a:solidFill>
                              <a:schemeClr val="tx1"/>
                            </a:solidFill>
                            <a:latin typeface="Cambria Math" panose="02040503050406030204" pitchFamily="18" charset="0"/>
                            <a:cs typeface="Times New Roman" panose="02020603050405020304" pitchFamily="18" charset="0"/>
                          </a:rPr>
                          <m:t>𝑛</m:t>
                        </m:r>
                      </m:e>
                      <m:sub>
                        <m:r>
                          <a:rPr lang="en-US" altLang="zh-CN" sz="1600" b="0" i="1" smtClean="0">
                            <a:solidFill>
                              <a:schemeClr val="tx1"/>
                            </a:solidFill>
                            <a:latin typeface="Cambria Math" panose="02040503050406030204" pitchFamily="18" charset="0"/>
                            <a:cs typeface="Times New Roman" panose="02020603050405020304" pitchFamily="18" charset="0"/>
                          </a:rPr>
                          <m:t>𝑖</m:t>
                        </m:r>
                      </m:sub>
                    </m:sSub>
                  </m:oMath>
                </a14:m>
                <a:r>
                  <a:rPr lang="en-US" altLang="ja-JP"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-bit </a:t>
                </a:r>
              </a:p>
              <a:p>
                <a:pPr algn="ctr"/>
                <a:r>
                  <a:rPr lang="ja-JP"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元</a:t>
                </a:r>
                <a:r>
                  <a:rPr lang="en-US" altLang="zh-CN"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QUBO</a:t>
                </a:r>
                <a:endParaRPr lang="zh-CN" altLang="en-US"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E8BD6C43-C17A-89AF-C594-F34DDBED75D6}"/>
                  </a:ext>
                </a:extLst>
              </p:cNvPr>
              <p:cNvSpPr>
                <a:spLocks noRot="1" noChangeAspect="1" noMove="1" noResize="1" noEditPoints="1" noAdjustHandles="1" noChangeArrowheads="1" noChangeShapeType="1" noTextEdit="1"/>
              </p:cNvSpPr>
              <p:nvPr/>
            </p:nvSpPr>
            <p:spPr>
              <a:xfrm>
                <a:off x="9601249" y="1477415"/>
                <a:ext cx="1106536" cy="669171"/>
              </a:xfrm>
              <a:prstGeom prst="rect">
                <a:avLst/>
              </a:prstGeom>
              <a:blipFill>
                <a:blip r:embed="rId11"/>
                <a:stretch>
                  <a:fillRect b="-2609"/>
                </a:stretch>
              </a:blipFill>
              <a:ln w="28575"/>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51B3D7AB-B42C-036B-56D9-C5C30FBDEF93}"/>
              </a:ext>
            </a:extLst>
          </p:cNvPr>
          <p:cNvCxnSpPr>
            <a:stCxn id="11" idx="2"/>
            <a:endCxn id="31" idx="0"/>
          </p:cNvCxnSpPr>
          <p:nvPr/>
        </p:nvCxnSpPr>
        <p:spPr>
          <a:xfrm flipH="1">
            <a:off x="7059157" y="2146587"/>
            <a:ext cx="1" cy="5305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C5E39C8-3CD4-DEF5-261C-19F2C4254639}"/>
              </a:ext>
            </a:extLst>
          </p:cNvPr>
          <p:cNvCxnSpPr>
            <a:cxnSpLocks/>
          </p:cNvCxnSpPr>
          <p:nvPr/>
        </p:nvCxnSpPr>
        <p:spPr>
          <a:xfrm>
            <a:off x="8674128" y="2146586"/>
            <a:ext cx="0" cy="5305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F3DE020E-C0B0-042F-905F-B1C259DFEC4D}"/>
              </a:ext>
            </a:extLst>
          </p:cNvPr>
          <p:cNvCxnSpPr>
            <a:stCxn id="13" idx="2"/>
            <a:endCxn id="34" idx="0"/>
          </p:cNvCxnSpPr>
          <p:nvPr/>
        </p:nvCxnSpPr>
        <p:spPr>
          <a:xfrm flipH="1">
            <a:off x="10154516" y="2146586"/>
            <a:ext cx="1" cy="5305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A4549F5-3F10-09A7-6800-A1717B633ED2}"/>
              </a:ext>
            </a:extLst>
          </p:cNvPr>
          <p:cNvSpPr txBox="1"/>
          <p:nvPr/>
        </p:nvSpPr>
        <p:spPr>
          <a:xfrm>
            <a:off x="5651159" y="1640942"/>
            <a:ext cx="653725" cy="338554"/>
          </a:xfrm>
          <a:prstGeom prst="rect">
            <a:avLst/>
          </a:prstGeom>
          <a:noFill/>
        </p:spPr>
        <p:txBody>
          <a:bodyPr wrap="square">
            <a:spAutoFit/>
          </a:bodyPr>
          <a:lstStyle/>
          <a:p>
            <a:r>
              <a:rPr lang="ja-JP" altLang="en-US" sz="16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入力</a:t>
            </a:r>
            <a:r>
              <a:rPr lang="en-US" altLang="ja-JP"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CN"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3" name="文本框 32">
            <a:extLst>
              <a:ext uri="{FF2B5EF4-FFF2-40B4-BE49-F238E27FC236}">
                <a16:creationId xmlns:a16="http://schemas.microsoft.com/office/drawing/2014/main" id="{8E9182E5-74ED-0F16-DEE2-A81D19CB419B}"/>
              </a:ext>
            </a:extLst>
          </p:cNvPr>
          <p:cNvSpPr txBox="1"/>
          <p:nvPr/>
        </p:nvSpPr>
        <p:spPr>
          <a:xfrm>
            <a:off x="5600860" y="5817376"/>
            <a:ext cx="653725" cy="338554"/>
          </a:xfrm>
          <a:prstGeom prst="rect">
            <a:avLst/>
          </a:prstGeom>
          <a:noFill/>
        </p:spPr>
        <p:txBody>
          <a:bodyPr wrap="square">
            <a:spAutoFit/>
          </a:bodyPr>
          <a:lstStyle/>
          <a:p>
            <a:r>
              <a:rPr lang="ja-JP" altLang="en-US" sz="160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出力</a:t>
            </a:r>
            <a:r>
              <a:rPr lang="en-US" altLang="ja-JP"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CN" sz="16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0242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a:extLst>
              <a:ext uri="{FF2B5EF4-FFF2-40B4-BE49-F238E27FC236}">
                <a16:creationId xmlns:a16="http://schemas.microsoft.com/office/drawing/2014/main" id="{37EF6F85-939E-BD96-8C39-CA63D73BACE8}"/>
              </a:ext>
            </a:extLst>
          </p:cNvPr>
          <p:cNvSpPr txBox="1"/>
          <p:nvPr/>
        </p:nvSpPr>
        <p:spPr>
          <a:xfrm>
            <a:off x="287761" y="201750"/>
            <a:ext cx="2002952" cy="523220"/>
          </a:xfrm>
          <a:prstGeom prst="rect">
            <a:avLst/>
          </a:prstGeom>
          <a:noFill/>
        </p:spPr>
        <p:txBody>
          <a:bodyPr wrap="square" rtlCol="0">
            <a:spAutoFit/>
          </a:bodyPr>
          <a:lstStyle/>
          <a:p>
            <a:r>
              <a:rPr lang="en-US" altLang="ja-JP" sz="2800" b="1" dirty="0">
                <a:latin typeface="Times New Roman" panose="02020603050405020304" pitchFamily="18" charset="0"/>
                <a:cs typeface="Times New Roman" panose="02020603050405020304" pitchFamily="18" charset="0"/>
              </a:rPr>
              <a:t>Experiment</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1626AC9-3C95-3C3A-1F24-3879C6667950}"/>
                  </a:ext>
                </a:extLst>
              </p:cNvPr>
              <p:cNvSpPr txBox="1"/>
              <p:nvPr/>
            </p:nvSpPr>
            <p:spPr>
              <a:xfrm>
                <a:off x="476230" y="929391"/>
                <a:ext cx="5840595" cy="646331"/>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TSP</a:t>
                </a: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問題</a:t>
                </a:r>
                <a:r>
                  <a:rPr lang="en-US" altLang="ja-JP" dirty="0">
                    <a:latin typeface="Microsoft YaHei" panose="020B0503020204020204" pitchFamily="34" charset="-122"/>
                    <a:ea typeface="Microsoft YaHei" panose="020B0503020204020204" pitchFamily="34" charset="-122"/>
                    <a:cs typeface="Times New Roman" panose="02020603050405020304" pitchFamily="18" charset="0"/>
                  </a:rPr>
                  <a:t>:</a:t>
                </a:r>
              </a:p>
              <a:p>
                <a:pPr marL="540000" indent="-342900">
                  <a:buSzPct val="75000"/>
                  <a:buFont typeface="Wingdings" panose="05000000000000000000" pitchFamily="2" charset="2"/>
                  <a:buChar char="l"/>
                </a:pPr>
                <a14:m>
                  <m:oMath xmlns:m="http://schemas.openxmlformats.org/officeDocument/2006/math">
                    <m:r>
                      <a:rPr lang="en-US" altLang="ja-JP" sz="1800" b="0" i="1" smtClean="0">
                        <a:latin typeface="Cambria Math" panose="02040503050406030204" pitchFamily="18" charset="0"/>
                        <a:ea typeface="Microsoft YaHei" panose="020B0503020204020204" pitchFamily="34" charset="-122"/>
                      </a:rPr>
                      <m:t>𝑁</m:t>
                    </m:r>
                  </m:oMath>
                </a14:m>
                <a:r>
                  <a:rPr lang="ja-JP" altLang="en-US" sz="1800" dirty="0">
                    <a:latin typeface="Microsoft YaHei" panose="020B0503020204020204" pitchFamily="34" charset="-122"/>
                    <a:ea typeface="Microsoft YaHei" panose="020B0503020204020204" pitchFamily="34" charset="-122"/>
                  </a:rPr>
                  <a:t>都市をすべて訪問する最短巡回路を求める問題</a:t>
                </a:r>
                <a:endParaRPr lang="en-US" altLang="ja-JP" sz="1800" dirty="0">
                  <a:latin typeface="Microsoft YaHei" panose="020B0503020204020204" pitchFamily="34" charset="-122"/>
                  <a:ea typeface="Microsoft YaHei" panose="020B0503020204020204" pitchFamily="34" charset="-122"/>
                </a:endParaRPr>
              </a:p>
            </p:txBody>
          </p:sp>
        </mc:Choice>
        <mc:Fallback xmlns="">
          <p:sp>
            <p:nvSpPr>
              <p:cNvPr id="2" name="文本框 1">
                <a:extLst>
                  <a:ext uri="{FF2B5EF4-FFF2-40B4-BE49-F238E27FC236}">
                    <a16:creationId xmlns:a16="http://schemas.microsoft.com/office/drawing/2014/main" id="{41626AC9-3C95-3C3A-1F24-3879C6667950}"/>
                  </a:ext>
                </a:extLst>
              </p:cNvPr>
              <p:cNvSpPr txBox="1">
                <a:spLocks noRot="1" noChangeAspect="1" noMove="1" noResize="1" noEditPoints="1" noAdjustHandles="1" noChangeArrowheads="1" noChangeShapeType="1" noTextEdit="1"/>
              </p:cNvSpPr>
              <p:nvPr/>
            </p:nvSpPr>
            <p:spPr>
              <a:xfrm>
                <a:off x="476230" y="929391"/>
                <a:ext cx="5840595" cy="646331"/>
              </a:xfrm>
              <a:prstGeom prst="rect">
                <a:avLst/>
              </a:prstGeom>
              <a:blipFill>
                <a:blip r:embed="rId3"/>
                <a:stretch>
                  <a:fillRect l="-626" t="-4717" b="-14151"/>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8639EFE4-FB32-DD7D-8AB8-2D11F2D55E1D}"/>
              </a:ext>
            </a:extLst>
          </p:cNvPr>
          <p:cNvSpPr txBox="1"/>
          <p:nvPr/>
        </p:nvSpPr>
        <p:spPr>
          <a:xfrm>
            <a:off x="630644" y="1892373"/>
            <a:ext cx="2089688" cy="369332"/>
          </a:xfrm>
          <a:prstGeom prst="rect">
            <a:avLst/>
          </a:prstGeom>
          <a:noFill/>
        </p:spPr>
        <p:txBody>
          <a:bodyPr wrap="square" rtlCol="0">
            <a:spAutoFit/>
          </a:bodyPr>
          <a:lstStyle/>
          <a:p>
            <a:pPr>
              <a:buSzPct val="75000"/>
            </a:pPr>
            <a:r>
              <a:rPr lang="ja-JP" altLang="en-US" dirty="0">
                <a:latin typeface="Microsoft YaHei" panose="020B0503020204020204" pitchFamily="34" charset="-122"/>
                <a:ea typeface="Microsoft YaHei" panose="020B0503020204020204" pitchFamily="34" charset="-122"/>
              </a:rPr>
              <a:t>例</a:t>
            </a:r>
            <a:r>
              <a:rPr lang="en-US" altLang="ja-JP" dirty="0">
                <a:latin typeface="Microsoft YaHei" panose="020B0503020204020204" pitchFamily="34" charset="-122"/>
                <a:ea typeface="Microsoft YaHei" panose="020B0503020204020204" pitchFamily="34" charset="-122"/>
              </a:rPr>
              <a:t>: 4</a:t>
            </a:r>
            <a:r>
              <a:rPr lang="ja-JP" altLang="en-US" dirty="0">
                <a:latin typeface="Microsoft YaHei" panose="020B0503020204020204" pitchFamily="34" charset="-122"/>
                <a:ea typeface="Microsoft YaHei" panose="020B0503020204020204" pitchFamily="34" charset="-122"/>
              </a:rPr>
              <a:t>都市</a:t>
            </a:r>
            <a:r>
              <a:rPr lang="en-US" altLang="ja-JP" dirty="0">
                <a:latin typeface="Microsoft YaHei" panose="020B0503020204020204" pitchFamily="34" charset="-122"/>
                <a:ea typeface="Microsoft YaHei" panose="020B0503020204020204" pitchFamily="34" charset="-122"/>
              </a:rPr>
              <a:t>TSP</a:t>
            </a:r>
            <a:r>
              <a:rPr lang="ja-JP" altLang="en-US" dirty="0">
                <a:latin typeface="Microsoft YaHei" panose="020B0503020204020204" pitchFamily="34" charset="-122"/>
                <a:ea typeface="Microsoft YaHei" panose="020B0503020204020204" pitchFamily="34" charset="-122"/>
              </a:rPr>
              <a:t>問題</a:t>
            </a:r>
            <a:endParaRPr lang="en-US" altLang="ja-JP"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F7FB031E-D975-99E6-4203-195E57A88997}"/>
                  </a:ext>
                </a:extLst>
              </p:cNvPr>
              <p:cNvSpPr txBox="1"/>
              <p:nvPr/>
            </p:nvSpPr>
            <p:spPr>
              <a:xfrm>
                <a:off x="1103792" y="4704048"/>
                <a:ext cx="1886579" cy="340799"/>
              </a:xfrm>
              <a:prstGeom prst="rect">
                <a:avLst/>
              </a:prstGeom>
              <a:noFill/>
            </p:spPr>
            <p:txBody>
              <a:bodyPr wrap="square" rtlCol="0">
                <a:spAutoFit/>
              </a:bodyPr>
              <a:lstStyle/>
              <a:p>
                <a:pPr>
                  <a:buSzPct val="75000"/>
                </a:pPr>
                <a14:m>
                  <m:oMath xmlns:m="http://schemas.openxmlformats.org/officeDocument/2006/math">
                    <m:r>
                      <a:rPr lang="ja-JP" altLang="en-US" sz="1600" i="1" smtClean="0">
                        <a:latin typeface="Cambria Math" panose="02040503050406030204" pitchFamily="18" charset="0"/>
                        <a:ea typeface="Microsoft YaHei" panose="020B0503020204020204" pitchFamily="34" charset="-122"/>
                      </a:rPr>
                      <m:t>都市</m:t>
                    </m:r>
                  </m:oMath>
                </a14:m>
                <a:r>
                  <a:rPr lang="ja-JP" altLang="en-US" sz="1600" dirty="0">
                    <a:latin typeface="Microsoft YaHei" panose="020B0503020204020204" pitchFamily="34" charset="-122"/>
                    <a:ea typeface="Microsoft YaHei" panose="020B0503020204020204" pitchFamily="34" charset="-122"/>
                  </a:rPr>
                  <a:t>番号</a:t>
                </a:r>
                <a:r>
                  <a:rPr lang="en-US" altLang="ja-JP" sz="1600" dirty="0">
                    <a:latin typeface="Microsoft YaHei" panose="020B0503020204020204" pitchFamily="34" charset="-122"/>
                    <a:ea typeface="Microsoft YaHei" panose="020B0503020204020204" pitchFamily="34" charset="-122"/>
                  </a:rPr>
                  <a:t>: </a:t>
                </a: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[0,1,2,3]</m:t>
                    </m:r>
                  </m:oMath>
                </a14:m>
                <a:endParaRPr lang="en-US" altLang="ja-JP" sz="1600" dirty="0">
                  <a:latin typeface="Microsoft YaHei" panose="020B0503020204020204" pitchFamily="34" charset="-122"/>
                  <a:ea typeface="Microsoft YaHei" panose="020B0503020204020204" pitchFamily="34" charset="-122"/>
                </a:endParaRPr>
              </a:p>
            </p:txBody>
          </p:sp>
        </mc:Choice>
        <mc:Fallback xmlns="">
          <p:sp>
            <p:nvSpPr>
              <p:cNvPr id="33" name="文本框 32">
                <a:extLst>
                  <a:ext uri="{FF2B5EF4-FFF2-40B4-BE49-F238E27FC236}">
                    <a16:creationId xmlns:a16="http://schemas.microsoft.com/office/drawing/2014/main" id="{F7FB031E-D975-99E6-4203-195E57A88997}"/>
                  </a:ext>
                </a:extLst>
              </p:cNvPr>
              <p:cNvSpPr txBox="1">
                <a:spLocks noRot="1" noChangeAspect="1" noMove="1" noResize="1" noEditPoints="1" noAdjustHandles="1" noChangeArrowheads="1" noChangeShapeType="1" noTextEdit="1"/>
              </p:cNvSpPr>
              <p:nvPr/>
            </p:nvSpPr>
            <p:spPr>
              <a:xfrm>
                <a:off x="1103792" y="4704048"/>
                <a:ext cx="1886579" cy="340799"/>
              </a:xfrm>
              <a:prstGeom prst="rect">
                <a:avLst/>
              </a:prstGeom>
              <a:blipFill>
                <a:blip r:embed="rId4"/>
                <a:stretch>
                  <a:fillRect l="-645" t="-3571" b="-23214"/>
                </a:stretch>
              </a:blipFill>
            </p:spPr>
            <p:txBody>
              <a:bodyPr/>
              <a:lstStyle/>
              <a:p>
                <a:r>
                  <a:rPr lang="zh-CN" altLang="en-US">
                    <a:noFill/>
                  </a:rPr>
                  <a:t> </a:t>
                </a:r>
              </a:p>
            </p:txBody>
          </p:sp>
        </mc:Fallback>
      </mc:AlternateContent>
      <p:sp>
        <p:nvSpPr>
          <p:cNvPr id="35" name="椭圆 34">
            <a:extLst>
              <a:ext uri="{FF2B5EF4-FFF2-40B4-BE49-F238E27FC236}">
                <a16:creationId xmlns:a16="http://schemas.microsoft.com/office/drawing/2014/main" id="{1EFD22F2-2BDD-EAF7-5CA0-B7868B93B2AF}"/>
              </a:ext>
            </a:extLst>
          </p:cNvPr>
          <p:cNvSpPr/>
          <p:nvPr/>
        </p:nvSpPr>
        <p:spPr>
          <a:xfrm>
            <a:off x="939043" y="2715397"/>
            <a:ext cx="329499" cy="33855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36" name="椭圆 35">
            <a:extLst>
              <a:ext uri="{FF2B5EF4-FFF2-40B4-BE49-F238E27FC236}">
                <a16:creationId xmlns:a16="http://schemas.microsoft.com/office/drawing/2014/main" id="{8DD93E77-7AEC-0675-2B69-B7406C9C3F1C}"/>
              </a:ext>
            </a:extLst>
          </p:cNvPr>
          <p:cNvSpPr/>
          <p:nvPr/>
        </p:nvSpPr>
        <p:spPr>
          <a:xfrm>
            <a:off x="2390833" y="2725686"/>
            <a:ext cx="329499" cy="33855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37" name="椭圆 36">
            <a:extLst>
              <a:ext uri="{FF2B5EF4-FFF2-40B4-BE49-F238E27FC236}">
                <a16:creationId xmlns:a16="http://schemas.microsoft.com/office/drawing/2014/main" id="{7C634B1F-3FA6-972C-7597-4B1015596F26}"/>
              </a:ext>
            </a:extLst>
          </p:cNvPr>
          <p:cNvSpPr/>
          <p:nvPr/>
        </p:nvSpPr>
        <p:spPr>
          <a:xfrm>
            <a:off x="1074121" y="3649806"/>
            <a:ext cx="329499" cy="31966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38" name="椭圆 37">
            <a:extLst>
              <a:ext uri="{FF2B5EF4-FFF2-40B4-BE49-F238E27FC236}">
                <a16:creationId xmlns:a16="http://schemas.microsoft.com/office/drawing/2014/main" id="{36CBD15E-515D-3BBF-AD48-F410E3A6331D}"/>
              </a:ext>
            </a:extLst>
          </p:cNvPr>
          <p:cNvSpPr/>
          <p:nvPr/>
        </p:nvSpPr>
        <p:spPr>
          <a:xfrm>
            <a:off x="2278697" y="3943184"/>
            <a:ext cx="329499" cy="33855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grpSp>
        <p:nvGrpSpPr>
          <p:cNvPr id="39" name="组合 38">
            <a:extLst>
              <a:ext uri="{FF2B5EF4-FFF2-40B4-BE49-F238E27FC236}">
                <a16:creationId xmlns:a16="http://schemas.microsoft.com/office/drawing/2014/main" id="{885C6773-C61E-C0FF-1434-3BAA808A64E8}"/>
              </a:ext>
            </a:extLst>
          </p:cNvPr>
          <p:cNvGrpSpPr/>
          <p:nvPr/>
        </p:nvGrpSpPr>
        <p:grpSpPr>
          <a:xfrm>
            <a:off x="5314647" y="2795455"/>
            <a:ext cx="1781289" cy="1566341"/>
            <a:chOff x="9092330" y="3990426"/>
            <a:chExt cx="1781289" cy="1566341"/>
          </a:xfrm>
        </p:grpSpPr>
        <p:sp>
          <p:nvSpPr>
            <p:cNvPr id="40" name="椭圆 39">
              <a:extLst>
                <a:ext uri="{FF2B5EF4-FFF2-40B4-BE49-F238E27FC236}">
                  <a16:creationId xmlns:a16="http://schemas.microsoft.com/office/drawing/2014/main" id="{765820F7-CB0A-452E-EFB4-8496B8ABE427}"/>
                </a:ext>
              </a:extLst>
            </p:cNvPr>
            <p:cNvSpPr/>
            <p:nvPr/>
          </p:nvSpPr>
          <p:spPr>
            <a:xfrm>
              <a:off x="9092330" y="3990426"/>
              <a:ext cx="329499" cy="33855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0</a:t>
              </a:r>
              <a:endParaRPr lang="zh-CN" altLang="en-US" dirty="0">
                <a:solidFill>
                  <a:srgbClr val="FF0000"/>
                </a:solidFill>
              </a:endParaRPr>
            </a:p>
          </p:txBody>
        </p:sp>
        <p:sp>
          <p:nvSpPr>
            <p:cNvPr id="41" name="椭圆 40">
              <a:extLst>
                <a:ext uri="{FF2B5EF4-FFF2-40B4-BE49-F238E27FC236}">
                  <a16:creationId xmlns:a16="http://schemas.microsoft.com/office/drawing/2014/main" id="{BB66979B-E0D2-FB39-EC17-C06E501161A5}"/>
                </a:ext>
              </a:extLst>
            </p:cNvPr>
            <p:cNvSpPr/>
            <p:nvPr/>
          </p:nvSpPr>
          <p:spPr>
            <a:xfrm>
              <a:off x="10544120" y="4000715"/>
              <a:ext cx="329499" cy="33855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42" name="椭圆 41">
              <a:extLst>
                <a:ext uri="{FF2B5EF4-FFF2-40B4-BE49-F238E27FC236}">
                  <a16:creationId xmlns:a16="http://schemas.microsoft.com/office/drawing/2014/main" id="{E67D0976-14AC-3C8F-B5DD-B70443E3211B}"/>
                </a:ext>
              </a:extLst>
            </p:cNvPr>
            <p:cNvSpPr/>
            <p:nvPr/>
          </p:nvSpPr>
          <p:spPr>
            <a:xfrm>
              <a:off x="9227408" y="4924835"/>
              <a:ext cx="329499" cy="31966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43" name="椭圆 42">
              <a:extLst>
                <a:ext uri="{FF2B5EF4-FFF2-40B4-BE49-F238E27FC236}">
                  <a16:creationId xmlns:a16="http://schemas.microsoft.com/office/drawing/2014/main" id="{7C194C18-066C-66A4-F15E-158FEB92AFB4}"/>
                </a:ext>
              </a:extLst>
            </p:cNvPr>
            <p:cNvSpPr/>
            <p:nvPr/>
          </p:nvSpPr>
          <p:spPr>
            <a:xfrm>
              <a:off x="10431984" y="5218213"/>
              <a:ext cx="329499" cy="33855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cxnSp>
          <p:nvCxnSpPr>
            <p:cNvPr id="44" name="直接箭头连接符 43">
              <a:extLst>
                <a:ext uri="{FF2B5EF4-FFF2-40B4-BE49-F238E27FC236}">
                  <a16:creationId xmlns:a16="http://schemas.microsoft.com/office/drawing/2014/main" id="{CBF95832-F709-1789-3A8C-0FCD6D2BE14A}"/>
                </a:ext>
              </a:extLst>
            </p:cNvPr>
            <p:cNvCxnSpPr>
              <a:stCxn id="40" idx="4"/>
              <a:endCxn id="42" idx="0"/>
            </p:cNvCxnSpPr>
            <p:nvPr/>
          </p:nvCxnSpPr>
          <p:spPr>
            <a:xfrm>
              <a:off x="9257080" y="4328980"/>
              <a:ext cx="135078" cy="5958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DBA524E-0509-D9A4-4B4D-5E8DEF994101}"/>
                </a:ext>
              </a:extLst>
            </p:cNvPr>
            <p:cNvCxnSpPr>
              <a:stCxn id="42" idx="5"/>
              <a:endCxn id="43" idx="2"/>
            </p:cNvCxnSpPr>
            <p:nvPr/>
          </p:nvCxnSpPr>
          <p:spPr>
            <a:xfrm>
              <a:off x="9508653" y="5197689"/>
              <a:ext cx="923331" cy="1898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A0487E7A-8D06-73CB-2554-BAF29E428A90}"/>
                </a:ext>
              </a:extLst>
            </p:cNvPr>
            <p:cNvCxnSpPr>
              <a:stCxn id="41" idx="2"/>
              <a:endCxn id="40" idx="7"/>
            </p:cNvCxnSpPr>
            <p:nvPr/>
          </p:nvCxnSpPr>
          <p:spPr>
            <a:xfrm flipH="1" flipV="1">
              <a:off x="9421829" y="4159703"/>
              <a:ext cx="1122291" cy="102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DD80A26-6002-1A78-2D0C-559910C7E8A0}"/>
                </a:ext>
              </a:extLst>
            </p:cNvPr>
            <p:cNvCxnSpPr>
              <a:stCxn id="43" idx="0"/>
              <a:endCxn id="41" idx="4"/>
            </p:cNvCxnSpPr>
            <p:nvPr/>
          </p:nvCxnSpPr>
          <p:spPr>
            <a:xfrm flipV="1">
              <a:off x="10596734" y="4339269"/>
              <a:ext cx="112136" cy="8789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48" name="文本框 47">
            <a:extLst>
              <a:ext uri="{FF2B5EF4-FFF2-40B4-BE49-F238E27FC236}">
                <a16:creationId xmlns:a16="http://schemas.microsoft.com/office/drawing/2014/main" id="{B2D013A9-013C-8721-35DF-549EF63756CB}"/>
              </a:ext>
            </a:extLst>
          </p:cNvPr>
          <p:cNvSpPr txBox="1"/>
          <p:nvPr/>
        </p:nvSpPr>
        <p:spPr>
          <a:xfrm>
            <a:off x="4621425" y="5291859"/>
            <a:ext cx="3167732" cy="338554"/>
          </a:xfrm>
          <a:prstGeom prst="rect">
            <a:avLst/>
          </a:prstGeom>
          <a:noFill/>
        </p:spPr>
        <p:txBody>
          <a:bodyPr wrap="square" rtlCol="0">
            <a:spAutoFit/>
          </a:bodyPr>
          <a:lstStyle/>
          <a:p>
            <a:pPr>
              <a:buSzPct val="75000"/>
            </a:pPr>
            <a:r>
              <a:rPr lang="ja-JP" altLang="en-US" sz="1600" dirty="0">
                <a:solidFill>
                  <a:srgbClr val="FF0000"/>
                </a:solidFill>
                <a:latin typeface="Microsoft YaHei" panose="020B0503020204020204" pitchFamily="34" charset="-122"/>
                <a:ea typeface="Microsoft YaHei" panose="020B0503020204020204" pitchFamily="34" charset="-122"/>
              </a:rPr>
              <a:t>最短巡回路</a:t>
            </a:r>
            <a:r>
              <a:rPr lang="ja-JP" altLang="en-US" sz="1600" dirty="0">
                <a:latin typeface="Microsoft YaHei" panose="020B0503020204020204" pitchFamily="34" charset="-122"/>
                <a:ea typeface="Microsoft YaHei" panose="020B0503020204020204" pitchFamily="34" charset="-122"/>
              </a:rPr>
              <a:t>は</a:t>
            </a:r>
            <a:r>
              <a:rPr lang="en-US" altLang="ja-JP" sz="1600" dirty="0">
                <a:latin typeface="Microsoft YaHei" panose="020B0503020204020204" pitchFamily="34" charset="-122"/>
                <a:ea typeface="Microsoft YaHei" panose="020B0503020204020204" pitchFamily="34" charset="-122"/>
              </a:rPr>
              <a:t>TSP</a:t>
            </a:r>
            <a:r>
              <a:rPr lang="ja-JP" altLang="en-US" sz="1600" dirty="0">
                <a:latin typeface="Microsoft YaHei" panose="020B0503020204020204" pitchFamily="34" charset="-122"/>
                <a:ea typeface="Microsoft YaHei" panose="020B0503020204020204" pitchFamily="34" charset="-122"/>
              </a:rPr>
              <a:t>問題の最適解</a:t>
            </a:r>
            <a:endParaRPr lang="en-US" altLang="ja-JP" sz="1600" dirty="0">
              <a:latin typeface="Microsoft YaHei" panose="020B0503020204020204" pitchFamily="34" charset="-122"/>
              <a:ea typeface="Microsoft YaHei" panose="020B0503020204020204" pitchFamily="34" charset="-122"/>
            </a:endParaRPr>
          </a:p>
        </p:txBody>
      </p:sp>
      <p:sp>
        <p:nvSpPr>
          <p:cNvPr id="49" name="箭头: 右 48">
            <a:extLst>
              <a:ext uri="{FF2B5EF4-FFF2-40B4-BE49-F238E27FC236}">
                <a16:creationId xmlns:a16="http://schemas.microsoft.com/office/drawing/2014/main" id="{822E448C-78BA-ABC7-59C6-E34B0A03CB92}"/>
              </a:ext>
            </a:extLst>
          </p:cNvPr>
          <p:cNvSpPr/>
          <p:nvPr/>
        </p:nvSpPr>
        <p:spPr>
          <a:xfrm>
            <a:off x="3583140" y="3340947"/>
            <a:ext cx="812979" cy="242823"/>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文本框 50">
            <a:extLst>
              <a:ext uri="{FF2B5EF4-FFF2-40B4-BE49-F238E27FC236}">
                <a16:creationId xmlns:a16="http://schemas.microsoft.com/office/drawing/2014/main" id="{4212C1A0-38A3-B0FC-D1EF-6487D73313FC}"/>
              </a:ext>
            </a:extLst>
          </p:cNvPr>
          <p:cNvSpPr txBox="1"/>
          <p:nvPr/>
        </p:nvSpPr>
        <p:spPr>
          <a:xfrm>
            <a:off x="7324611" y="3526384"/>
            <a:ext cx="4576660" cy="584775"/>
          </a:xfrm>
          <a:prstGeom prst="rect">
            <a:avLst/>
          </a:prstGeom>
          <a:noFill/>
        </p:spPr>
        <p:txBody>
          <a:bodyPr wrap="square">
            <a:spAutoFit/>
          </a:bodyPr>
          <a:lstStyle/>
          <a:p>
            <a:pPr marL="285750" indent="-285750">
              <a:buSzPct val="75000"/>
              <a:buFont typeface="Wingdings" panose="05000000000000000000" pitchFamily="2" charset="2"/>
              <a:buChar char="ü"/>
            </a:pPr>
            <a:r>
              <a:rPr lang="ja-JP" altLang="en-US" sz="1600" dirty="0">
                <a:latin typeface="Microsoft YaHei" panose="020B0503020204020204" pitchFamily="34" charset="-122"/>
                <a:ea typeface="Microsoft YaHei" panose="020B0503020204020204" pitchFamily="34" charset="-122"/>
              </a:rPr>
              <a:t>すべての都市は一回訪問しなければならない</a:t>
            </a:r>
            <a:endParaRPr lang="en-US" altLang="ja-JP" sz="1600" dirty="0">
              <a:latin typeface="Microsoft YaHei" panose="020B0503020204020204" pitchFamily="34" charset="-122"/>
              <a:ea typeface="Microsoft YaHei" panose="020B0503020204020204" pitchFamily="34" charset="-122"/>
            </a:endParaRPr>
          </a:p>
          <a:p>
            <a:pPr marL="285750" indent="-285750">
              <a:buSzPct val="75000"/>
              <a:buFont typeface="Wingdings" panose="05000000000000000000" pitchFamily="2" charset="2"/>
              <a:buChar char="ü"/>
            </a:pPr>
            <a:r>
              <a:rPr lang="ja-JP" altLang="en-US" sz="1600" dirty="0">
                <a:latin typeface="Microsoft YaHei" panose="020B0503020204020204" pitchFamily="34" charset="-122"/>
                <a:ea typeface="Microsoft YaHei" panose="020B0503020204020204" pitchFamily="34" charset="-122"/>
              </a:rPr>
              <a:t>一度に一つだけの都市を訪問できる</a:t>
            </a:r>
            <a:endParaRPr lang="en-US" altLang="ja-JP" sz="1600" dirty="0">
              <a:latin typeface="Microsoft YaHei" panose="020B0503020204020204" pitchFamily="34" charset="-122"/>
              <a:ea typeface="Microsoft YaHei" panose="020B0503020204020204" pitchFamily="34" charset="-122"/>
            </a:endParaRPr>
          </a:p>
        </p:txBody>
      </p:sp>
      <p:sp>
        <p:nvSpPr>
          <p:cNvPr id="53" name="文本框 52">
            <a:extLst>
              <a:ext uri="{FF2B5EF4-FFF2-40B4-BE49-F238E27FC236}">
                <a16:creationId xmlns:a16="http://schemas.microsoft.com/office/drawing/2014/main" id="{31111755-7F03-F036-688E-A50A8EDABC7B}"/>
              </a:ext>
            </a:extLst>
          </p:cNvPr>
          <p:cNvSpPr txBox="1"/>
          <p:nvPr/>
        </p:nvSpPr>
        <p:spPr>
          <a:xfrm>
            <a:off x="5373535" y="4706293"/>
            <a:ext cx="1886579" cy="338554"/>
          </a:xfrm>
          <a:prstGeom prst="rect">
            <a:avLst/>
          </a:prstGeom>
          <a:noFill/>
        </p:spPr>
        <p:txBody>
          <a:bodyPr wrap="square">
            <a:spAutoFit/>
          </a:bodyPr>
          <a:lstStyle/>
          <a:p>
            <a:pPr>
              <a:buSzPct val="75000"/>
            </a:pPr>
            <a:r>
              <a:rPr lang="ja-JP" altLang="en-US" sz="1600" dirty="0">
                <a:latin typeface="Microsoft YaHei" panose="020B0503020204020204" pitchFamily="34" charset="-122"/>
                <a:ea typeface="Microsoft YaHei" panose="020B0503020204020204" pitchFamily="34" charset="-122"/>
              </a:rPr>
              <a:t>巡回路</a:t>
            </a:r>
            <a:r>
              <a:rPr lang="en-US" altLang="ja-JP" sz="1600" dirty="0">
                <a:latin typeface="Microsoft YaHei" panose="020B0503020204020204" pitchFamily="34" charset="-122"/>
                <a:ea typeface="Microsoft YaHei" panose="020B0503020204020204" pitchFamily="34" charset="-122"/>
              </a:rPr>
              <a:t>: [0,3,2,1]</a:t>
            </a:r>
          </a:p>
        </p:txBody>
      </p:sp>
    </p:spTree>
    <p:extLst>
      <p:ext uri="{BB962C8B-B14F-4D97-AF65-F5344CB8AC3E}">
        <p14:creationId xmlns:p14="http://schemas.microsoft.com/office/powerpoint/2010/main" val="118922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a:extLst>
              <a:ext uri="{FF2B5EF4-FFF2-40B4-BE49-F238E27FC236}">
                <a16:creationId xmlns:a16="http://schemas.microsoft.com/office/drawing/2014/main" id="{37EF6F85-939E-BD96-8C39-CA63D73BACE8}"/>
              </a:ext>
            </a:extLst>
          </p:cNvPr>
          <p:cNvSpPr txBox="1"/>
          <p:nvPr/>
        </p:nvSpPr>
        <p:spPr>
          <a:xfrm>
            <a:off x="287761" y="201750"/>
            <a:ext cx="2002952" cy="523220"/>
          </a:xfrm>
          <a:prstGeom prst="rect">
            <a:avLst/>
          </a:prstGeom>
          <a:noFill/>
        </p:spPr>
        <p:txBody>
          <a:bodyPr wrap="square" rtlCol="0">
            <a:spAutoFit/>
          </a:bodyPr>
          <a:lstStyle/>
          <a:p>
            <a:r>
              <a:rPr lang="en-US" altLang="ja-JP" sz="2800" b="1" dirty="0">
                <a:latin typeface="Times New Roman" panose="02020603050405020304" pitchFamily="18" charset="0"/>
                <a:cs typeface="Times New Roman" panose="02020603050405020304" pitchFamily="18" charset="0"/>
              </a:rPr>
              <a:t>Experiment</a:t>
            </a:r>
            <a:endParaRPr lang="zh-CN" altLang="en-US" sz="2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0ED9527-6DD4-AE9A-475F-DB500EFEC360}"/>
              </a:ext>
            </a:extLst>
          </p:cNvPr>
          <p:cNvPicPr>
            <a:picLocks noChangeAspect="1"/>
          </p:cNvPicPr>
          <p:nvPr/>
        </p:nvPicPr>
        <p:blipFill>
          <a:blip r:embed="rId3"/>
          <a:stretch>
            <a:fillRect/>
          </a:stretch>
        </p:blipFill>
        <p:spPr>
          <a:xfrm>
            <a:off x="842066" y="1507915"/>
            <a:ext cx="9328301" cy="3842169"/>
          </a:xfrm>
          <a:prstGeom prst="rect">
            <a:avLst/>
          </a:prstGeom>
        </p:spPr>
      </p:pic>
      <p:sp>
        <p:nvSpPr>
          <p:cNvPr id="2" name="文本框 1">
            <a:extLst>
              <a:ext uri="{FF2B5EF4-FFF2-40B4-BE49-F238E27FC236}">
                <a16:creationId xmlns:a16="http://schemas.microsoft.com/office/drawing/2014/main" id="{41626AC9-3C95-3C3A-1F24-3879C6667950}"/>
              </a:ext>
            </a:extLst>
          </p:cNvPr>
          <p:cNvSpPr txBox="1"/>
          <p:nvPr/>
        </p:nvSpPr>
        <p:spPr>
          <a:xfrm>
            <a:off x="438907" y="856239"/>
            <a:ext cx="2220317" cy="338554"/>
          </a:xfrm>
          <a:prstGeom prst="rect">
            <a:avLst/>
          </a:prstGeom>
          <a:noFill/>
        </p:spPr>
        <p:txBody>
          <a:bodyPr wrap="square" rtlCol="0">
            <a:spAutoFit/>
          </a:bodyPr>
          <a:lstStyle/>
          <a:p>
            <a:pPr marL="285750" indent="-285750">
              <a:buFont typeface="Wingdings" panose="05000000000000000000" pitchFamily="2" charset="2"/>
              <a:buChar char="n"/>
            </a:pPr>
            <a:r>
              <a:rPr lang="ja-JP" altLang="en-US" sz="1600" dirty="0">
                <a:latin typeface="Microsoft YaHei" panose="020B0503020204020204" pitchFamily="34" charset="-122"/>
                <a:ea typeface="Microsoft YaHei" panose="020B0503020204020204" pitchFamily="34" charset="-122"/>
                <a:cs typeface="Times New Roman" panose="02020603050405020304" pitchFamily="18" charset="0"/>
              </a:rPr>
              <a:t>巡回路の平均距離</a:t>
            </a:r>
            <a:r>
              <a:rPr lang="en-US" altLang="ja-JP" sz="16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sz="1600" dirty="0">
              <a:latin typeface="Microsoft YaHei" panose="020B0503020204020204" pitchFamily="34" charset="-122"/>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B9FFAC2-B895-405E-2DE2-F762C7AD3F59}"/>
                  </a:ext>
                </a:extLst>
              </p:cNvPr>
              <p:cNvSpPr txBox="1"/>
              <p:nvPr/>
            </p:nvSpPr>
            <p:spPr>
              <a:xfrm>
                <a:off x="5069377" y="365063"/>
                <a:ext cx="6491252" cy="1077218"/>
              </a:xfrm>
              <a:prstGeom prst="rect">
                <a:avLst/>
              </a:prstGeom>
              <a:noFill/>
            </p:spPr>
            <p:txBody>
              <a:bodyPr wrap="square" rtlCol="0">
                <a:spAutoFit/>
              </a:bodyPr>
              <a:lstStyle/>
              <a:p>
                <a:pPr>
                  <a:buSzPct val="75000"/>
                </a:pP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𝑛</m:t>
                    </m:r>
                    <m:r>
                      <a:rPr lang="en-US" altLang="ja-JP" sz="1600" b="0" i="1" smtClean="0">
                        <a:latin typeface="Cambria Math" panose="02040503050406030204" pitchFamily="18" charset="0"/>
                        <a:ea typeface="Microsoft YaHei" panose="020B0503020204020204" pitchFamily="34" charset="-122"/>
                      </a:rPr>
                      <m:t>:</m:t>
                    </m:r>
                  </m:oMath>
                </a14:m>
                <a:r>
                  <a:rPr lang="ja-JP" altLang="en-US" sz="1600" dirty="0">
                    <a:latin typeface="Microsoft YaHei" panose="020B0503020204020204" pitchFamily="34" charset="-122"/>
                    <a:ea typeface="Microsoft YaHei" panose="020B0503020204020204" pitchFamily="34" charset="-122"/>
                  </a:rPr>
                  <a:t>          元問題のビット数</a:t>
                </a:r>
                <a:endParaRPr lang="en-US" altLang="ja-JP" sz="1600" dirty="0">
                  <a:latin typeface="Microsoft YaHei" panose="020B0503020204020204" pitchFamily="34" charset="-122"/>
                  <a:ea typeface="Microsoft YaHei" panose="020B0503020204020204" pitchFamily="34" charset="-122"/>
                </a:endParaRPr>
              </a:p>
              <a:p>
                <a:pPr>
                  <a:buSzPct val="75000"/>
                </a:pP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𝑚</m:t>
                    </m:r>
                    <m:r>
                      <a:rPr lang="en-US" altLang="ja-JP" sz="1600" b="0" i="1" smtClean="0">
                        <a:latin typeface="Cambria Math" panose="02040503050406030204" pitchFamily="18" charset="0"/>
                        <a:ea typeface="Microsoft YaHei" panose="020B0503020204020204" pitchFamily="34" charset="-122"/>
                      </a:rPr>
                      <m:t>:</m:t>
                    </m:r>
                  </m:oMath>
                </a14:m>
                <a:r>
                  <a:rPr lang="en-US" altLang="ja-JP"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複製ビット数</a:t>
                </a:r>
                <a:endParaRPr lang="en-US" altLang="ja-JP" sz="1600" dirty="0">
                  <a:latin typeface="Microsoft YaHei" panose="020B0503020204020204" pitchFamily="34" charset="-122"/>
                  <a:ea typeface="Microsoft YaHei" panose="020B0503020204020204" pitchFamily="34" charset="-122"/>
                </a:endParaRPr>
              </a:p>
              <a:p>
                <a:pPr>
                  <a:buSzPct val="75000"/>
                </a:pP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𝑏𝑖𝑡𝑠</m:t>
                    </m:r>
                    <m:r>
                      <a:rPr lang="en-US" altLang="ja-JP" sz="1600" b="0" i="1" smtClean="0">
                        <a:latin typeface="Cambria Math" panose="02040503050406030204" pitchFamily="18" charset="0"/>
                        <a:ea typeface="Microsoft YaHei" panose="020B0503020204020204" pitchFamily="34" charset="-122"/>
                      </a:rPr>
                      <m:t>:</m:t>
                    </m:r>
                  </m:oMath>
                </a14:m>
                <a:r>
                  <a:rPr lang="en-US" altLang="ja-JP"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複製後の総ビット数</a:t>
                </a: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m:t>
                    </m:r>
                    <m:r>
                      <a:rPr lang="en-US" altLang="ja-JP" sz="1600" b="0" i="1" smtClean="0">
                        <a:latin typeface="Cambria Math" panose="02040503050406030204" pitchFamily="18" charset="0"/>
                        <a:ea typeface="Microsoft YaHei" panose="020B0503020204020204" pitchFamily="34" charset="-122"/>
                      </a:rPr>
                      <m:t>𝑛</m:t>
                    </m:r>
                    <m:r>
                      <a:rPr lang="en-US" altLang="ja-JP" sz="1600" b="0" i="1" smtClean="0">
                        <a:latin typeface="Cambria Math" panose="02040503050406030204" pitchFamily="18" charset="0"/>
                        <a:ea typeface="Microsoft YaHei" panose="020B0503020204020204" pitchFamily="34" charset="-122"/>
                      </a:rPr>
                      <m:t>+</m:t>
                    </m:r>
                    <m:r>
                      <a:rPr lang="en-US" altLang="ja-JP" sz="1600" b="0" i="1" smtClean="0">
                        <a:latin typeface="Cambria Math" panose="02040503050406030204" pitchFamily="18" charset="0"/>
                        <a:ea typeface="Microsoft YaHei" panose="020B0503020204020204" pitchFamily="34" charset="-122"/>
                      </a:rPr>
                      <m:t>𝑚</m:t>
                    </m:r>
                  </m:oMath>
                </a14:m>
                <a:endParaRPr lang="en-US" altLang="ja-JP" sz="1600" dirty="0">
                  <a:latin typeface="Microsoft YaHei" panose="020B0503020204020204" pitchFamily="34" charset="-122"/>
                  <a:ea typeface="Microsoft YaHei" panose="020B0503020204020204" pitchFamily="34" charset="-122"/>
                </a:endParaRPr>
              </a:p>
              <a:p>
                <a:pPr>
                  <a:buSzPct val="75000"/>
                </a:pP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𝑜𝑝𝑡𝑖𝑚𝑎𝑙</m:t>
                    </m:r>
                    <m:r>
                      <a:rPr lang="en-US" altLang="ja-JP" sz="1600" b="0" i="1" smtClean="0">
                        <a:latin typeface="Cambria Math" panose="02040503050406030204" pitchFamily="18" charset="0"/>
                        <a:ea typeface="Microsoft YaHei" panose="020B0503020204020204" pitchFamily="34" charset="-122"/>
                      </a:rPr>
                      <m:t>:</m:t>
                    </m:r>
                  </m:oMath>
                </a14:m>
                <a:r>
                  <a:rPr lang="en-US" altLang="ja-JP" sz="1600" b="0" dirty="0">
                    <a:latin typeface="Microsoft YaHei" panose="020B0503020204020204" pitchFamily="34" charset="-122"/>
                    <a:ea typeface="Microsoft YaHei" panose="020B0503020204020204" pitchFamily="34" charset="-122"/>
                  </a:rPr>
                  <a:t> Concorde TSP</a:t>
                </a:r>
                <a:r>
                  <a:rPr lang="ja-JP" altLang="en-US" sz="1600" b="0" dirty="0">
                    <a:latin typeface="Microsoft YaHei" panose="020B0503020204020204" pitchFamily="34" charset="-122"/>
                    <a:ea typeface="Microsoft YaHei" panose="020B0503020204020204" pitchFamily="34" charset="-122"/>
                  </a:rPr>
                  <a:t>ソルバーが得られた最短巡回路の距離</a:t>
                </a:r>
                <a:endParaRPr lang="en-US" altLang="ja-JP" sz="1600" b="0" dirty="0">
                  <a:latin typeface="Microsoft YaHei" panose="020B0503020204020204" pitchFamily="34" charset="-122"/>
                  <a:ea typeface="Microsoft YaHei" panose="020B0503020204020204" pitchFamily="34" charset="-122"/>
                </a:endParaRPr>
              </a:p>
            </p:txBody>
          </p:sp>
        </mc:Choice>
        <mc:Fallback xmlns="">
          <p:sp>
            <p:nvSpPr>
              <p:cNvPr id="10" name="文本框 9">
                <a:extLst>
                  <a:ext uri="{FF2B5EF4-FFF2-40B4-BE49-F238E27FC236}">
                    <a16:creationId xmlns:a16="http://schemas.microsoft.com/office/drawing/2014/main" id="{6B9FFAC2-B895-405E-2DE2-F762C7AD3F59}"/>
                  </a:ext>
                </a:extLst>
              </p:cNvPr>
              <p:cNvSpPr txBox="1">
                <a:spLocks noRot="1" noChangeAspect="1" noMove="1" noResize="1" noEditPoints="1" noAdjustHandles="1" noChangeArrowheads="1" noChangeShapeType="1" noTextEdit="1"/>
              </p:cNvSpPr>
              <p:nvPr/>
            </p:nvSpPr>
            <p:spPr>
              <a:xfrm>
                <a:off x="5069377" y="365063"/>
                <a:ext cx="6491252" cy="1077218"/>
              </a:xfrm>
              <a:prstGeom prst="rect">
                <a:avLst/>
              </a:prstGeom>
              <a:blipFill>
                <a:blip r:embed="rId4"/>
                <a:stretch>
                  <a:fillRect l="-94" t="-1695" b="-6215"/>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CC45E865-07B8-A927-1C97-EE163F5DC057}"/>
              </a:ext>
            </a:extLst>
          </p:cNvPr>
          <p:cNvSpPr txBox="1"/>
          <p:nvPr/>
        </p:nvSpPr>
        <p:spPr>
          <a:xfrm>
            <a:off x="2290713" y="5344393"/>
            <a:ext cx="2326567" cy="523220"/>
          </a:xfrm>
          <a:prstGeom prst="rect">
            <a:avLst/>
          </a:prstGeom>
          <a:noFill/>
        </p:spPr>
        <p:txBody>
          <a:bodyPr wrap="square" rtlCol="0">
            <a:spAutoFit/>
          </a:bodyPr>
          <a:lstStyle/>
          <a:p>
            <a:pPr marL="285750" indent="-285750">
              <a:buFont typeface="Wingdings" panose="05000000000000000000" pitchFamily="2" charset="2"/>
              <a:buChar char="p"/>
            </a:pP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各ソルバーの実行回数</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a:t>
            </a:r>
          </a:p>
          <a:p>
            <a:pPr marL="285750" indent="-285750">
              <a:buFont typeface="Wingdings" panose="05000000000000000000" pitchFamily="2" charset="2"/>
              <a:buChar char="p"/>
            </a:pP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毎回実行時間</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/SA</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回数</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 name="文本框 29">
            <a:extLst>
              <a:ext uri="{FF2B5EF4-FFF2-40B4-BE49-F238E27FC236}">
                <a16:creationId xmlns:a16="http://schemas.microsoft.com/office/drawing/2014/main" id="{A145CC55-C916-629F-928A-87F43E59222B}"/>
              </a:ext>
            </a:extLst>
          </p:cNvPr>
          <p:cNvSpPr txBox="1"/>
          <p:nvPr/>
        </p:nvSpPr>
        <p:spPr>
          <a:xfrm>
            <a:off x="4517351" y="5350082"/>
            <a:ext cx="763043"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60s</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1" name="文本框 30">
            <a:extLst>
              <a:ext uri="{FF2B5EF4-FFF2-40B4-BE49-F238E27FC236}">
                <a16:creationId xmlns:a16="http://schemas.microsoft.com/office/drawing/2014/main" id="{87AE4027-2005-3F2A-6DFB-5383664842F3}"/>
              </a:ext>
            </a:extLst>
          </p:cNvPr>
          <p:cNvSpPr txBox="1"/>
          <p:nvPr/>
        </p:nvSpPr>
        <p:spPr>
          <a:xfrm>
            <a:off x="5469820" y="5350084"/>
            <a:ext cx="763043"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60s</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2" name="文本框 31">
            <a:extLst>
              <a:ext uri="{FF2B5EF4-FFF2-40B4-BE49-F238E27FC236}">
                <a16:creationId xmlns:a16="http://schemas.microsoft.com/office/drawing/2014/main" id="{1FE5AA33-033C-76B1-80E4-75FBB04DD47E}"/>
              </a:ext>
            </a:extLst>
          </p:cNvPr>
          <p:cNvSpPr txBox="1"/>
          <p:nvPr/>
        </p:nvSpPr>
        <p:spPr>
          <a:xfrm>
            <a:off x="6480623" y="5350084"/>
            <a:ext cx="881231"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SA</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3" name="文本框 32">
            <a:extLst>
              <a:ext uri="{FF2B5EF4-FFF2-40B4-BE49-F238E27FC236}">
                <a16:creationId xmlns:a16="http://schemas.microsoft.com/office/drawing/2014/main" id="{CE370948-92E3-7AB2-E66A-D47F08E71EF5}"/>
              </a:ext>
            </a:extLst>
          </p:cNvPr>
          <p:cNvSpPr txBox="1"/>
          <p:nvPr/>
        </p:nvSpPr>
        <p:spPr>
          <a:xfrm>
            <a:off x="7491426" y="5350084"/>
            <a:ext cx="881231"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SA</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4" name="文本框 33">
            <a:extLst>
              <a:ext uri="{FF2B5EF4-FFF2-40B4-BE49-F238E27FC236}">
                <a16:creationId xmlns:a16="http://schemas.microsoft.com/office/drawing/2014/main" id="{6856E858-18E0-91A1-F20D-6FFCF1BDC19F}"/>
              </a:ext>
            </a:extLst>
          </p:cNvPr>
          <p:cNvSpPr txBox="1"/>
          <p:nvPr/>
        </p:nvSpPr>
        <p:spPr>
          <a:xfrm>
            <a:off x="8635007" y="5350082"/>
            <a:ext cx="500238"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60s</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5" name="文本框 34">
            <a:extLst>
              <a:ext uri="{FF2B5EF4-FFF2-40B4-BE49-F238E27FC236}">
                <a16:creationId xmlns:a16="http://schemas.microsoft.com/office/drawing/2014/main" id="{03229756-8EAA-6AA0-B958-DBA72A5A61E7}"/>
              </a:ext>
            </a:extLst>
          </p:cNvPr>
          <p:cNvSpPr txBox="1"/>
          <p:nvPr/>
        </p:nvSpPr>
        <p:spPr>
          <a:xfrm>
            <a:off x="9296390" y="5350082"/>
            <a:ext cx="763043"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60s</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01D9F520-5FC9-A622-C3E5-F677370B75CC}"/>
                  </a:ext>
                </a:extLst>
              </p:cNvPr>
              <p:cNvSpPr txBox="1"/>
              <p:nvPr/>
            </p:nvSpPr>
            <p:spPr>
              <a:xfrm>
                <a:off x="515493" y="6154383"/>
                <a:ext cx="6417152" cy="338554"/>
              </a:xfrm>
              <a:prstGeom prst="rect">
                <a:avLst/>
              </a:prstGeom>
              <a:noFill/>
            </p:spPr>
            <p:txBody>
              <a:bodyPr wrap="square" rtlCol="0">
                <a:spAutoFit/>
              </a:bodyPr>
              <a:lstStyle/>
              <a:p>
                <a:pPr marL="285750" indent="-285750">
                  <a:buSzPct val="75000"/>
                  <a:buFont typeface="Wingdings" panose="05000000000000000000" pitchFamily="2" charset="2"/>
                  <a:buChar char="l"/>
                </a:pPr>
                <a:r>
                  <a:rPr lang="ja-JP" altLang="en-US" sz="1600" b="0" dirty="0">
                    <a:latin typeface="Microsoft YaHei" panose="020B0503020204020204" pitchFamily="34" charset="-122"/>
                    <a:ea typeface="Microsoft YaHei" panose="020B0503020204020204" pitchFamily="34" charset="-122"/>
                  </a:rPr>
                  <a:t>複製ビット数</a:t>
                </a: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𝑚</m:t>
                    </m:r>
                  </m:oMath>
                </a14:m>
                <a:r>
                  <a:rPr lang="ja-JP" altLang="en-US" sz="1600" b="0" dirty="0">
                    <a:latin typeface="Microsoft YaHei" panose="020B0503020204020204" pitchFamily="34" charset="-122"/>
                    <a:ea typeface="Microsoft YaHei" panose="020B0503020204020204" pitchFamily="34" charset="-122"/>
                  </a:rPr>
                  <a:t>が多いほど、各ソルバーの探索性能が低下になる</a:t>
                </a:r>
                <a:endParaRPr lang="en-US" altLang="ja-JP" sz="1600" b="0" dirty="0">
                  <a:latin typeface="Microsoft YaHei" panose="020B0503020204020204" pitchFamily="34" charset="-122"/>
                  <a:ea typeface="Microsoft YaHei" panose="020B0503020204020204" pitchFamily="34" charset="-122"/>
                </a:endParaRPr>
              </a:p>
            </p:txBody>
          </p:sp>
        </mc:Choice>
        <mc:Fallback xmlns="">
          <p:sp>
            <p:nvSpPr>
              <p:cNvPr id="36" name="文本框 35">
                <a:extLst>
                  <a:ext uri="{FF2B5EF4-FFF2-40B4-BE49-F238E27FC236}">
                    <a16:creationId xmlns:a16="http://schemas.microsoft.com/office/drawing/2014/main" id="{01D9F520-5FC9-A622-C3E5-F677370B75CC}"/>
                  </a:ext>
                </a:extLst>
              </p:cNvPr>
              <p:cNvSpPr txBox="1">
                <a:spLocks noRot="1" noChangeAspect="1" noMove="1" noResize="1" noEditPoints="1" noAdjustHandles="1" noChangeArrowheads="1" noChangeShapeType="1" noTextEdit="1"/>
              </p:cNvSpPr>
              <p:nvPr/>
            </p:nvSpPr>
            <p:spPr>
              <a:xfrm>
                <a:off x="515493" y="6154383"/>
                <a:ext cx="6417152" cy="338554"/>
              </a:xfrm>
              <a:prstGeom prst="rect">
                <a:avLst/>
              </a:prstGeom>
              <a:blipFill>
                <a:blip r:embed="rId5"/>
                <a:stretch>
                  <a:fillRect t="-5455" b="-23636"/>
                </a:stretch>
              </a:blipFill>
            </p:spPr>
            <p:txBody>
              <a:bodyPr/>
              <a:lstStyle/>
              <a:p>
                <a:r>
                  <a:rPr lang="zh-CN" altLang="en-US">
                    <a:noFill/>
                  </a:rPr>
                  <a:t> </a:t>
                </a:r>
              </a:p>
            </p:txBody>
          </p:sp>
        </mc:Fallback>
      </mc:AlternateContent>
      <p:sp>
        <p:nvSpPr>
          <p:cNvPr id="37" name="矩形 36">
            <a:extLst>
              <a:ext uri="{FF2B5EF4-FFF2-40B4-BE49-F238E27FC236}">
                <a16:creationId xmlns:a16="http://schemas.microsoft.com/office/drawing/2014/main" id="{BD24F01F-2C8F-1DD6-3492-99C69C6A2BCD}"/>
              </a:ext>
            </a:extLst>
          </p:cNvPr>
          <p:cNvSpPr/>
          <p:nvPr/>
        </p:nvSpPr>
        <p:spPr>
          <a:xfrm>
            <a:off x="951722" y="1670180"/>
            <a:ext cx="625151" cy="367990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46C91196-348B-004A-3057-F5EEBFF693DB}"/>
              </a:ext>
            </a:extLst>
          </p:cNvPr>
          <p:cNvSpPr txBox="1"/>
          <p:nvPr/>
        </p:nvSpPr>
        <p:spPr>
          <a:xfrm>
            <a:off x="616732" y="5444456"/>
            <a:ext cx="1293725" cy="307777"/>
          </a:xfrm>
          <a:prstGeom prst="rect">
            <a:avLst/>
          </a:prstGeom>
          <a:noFill/>
        </p:spPr>
        <p:txBody>
          <a:bodyPr wrap="square" rtlCol="0">
            <a:spAutoFit/>
          </a:bodyPr>
          <a:lstStyle/>
          <a:p>
            <a:pPr algn="ct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元</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QUBO</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問題</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9D3D2FAA-DDD5-E075-64B6-FB6798A08C3E}"/>
              </a:ext>
            </a:extLst>
          </p:cNvPr>
          <p:cNvSpPr/>
          <p:nvPr/>
        </p:nvSpPr>
        <p:spPr>
          <a:xfrm>
            <a:off x="4617280" y="1844431"/>
            <a:ext cx="526220" cy="21296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EF119E8-5E65-9F1C-1098-F635028DF80D}"/>
              </a:ext>
            </a:extLst>
          </p:cNvPr>
          <p:cNvSpPr/>
          <p:nvPr/>
        </p:nvSpPr>
        <p:spPr>
          <a:xfrm>
            <a:off x="5400675" y="2057400"/>
            <a:ext cx="695325" cy="2381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C481985-644C-98CE-327E-B280F02BA271}"/>
              </a:ext>
            </a:extLst>
          </p:cNvPr>
          <p:cNvSpPr/>
          <p:nvPr/>
        </p:nvSpPr>
        <p:spPr>
          <a:xfrm>
            <a:off x="6353175" y="1819275"/>
            <a:ext cx="809625" cy="2381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CAD1D29-C1CE-4A6A-43AE-8B0C92E7E0D1}"/>
              </a:ext>
            </a:extLst>
          </p:cNvPr>
          <p:cNvSpPr/>
          <p:nvPr/>
        </p:nvSpPr>
        <p:spPr>
          <a:xfrm>
            <a:off x="7419974" y="1819275"/>
            <a:ext cx="809625" cy="2381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5C78A5D-A4DE-9B8D-CE9C-01C53B3F4C62}"/>
              </a:ext>
            </a:extLst>
          </p:cNvPr>
          <p:cNvSpPr/>
          <p:nvPr/>
        </p:nvSpPr>
        <p:spPr>
          <a:xfrm>
            <a:off x="8477250" y="2305050"/>
            <a:ext cx="695325" cy="2381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466E3DA-C6AB-D052-6740-688AE2482B04}"/>
              </a:ext>
            </a:extLst>
          </p:cNvPr>
          <p:cNvSpPr/>
          <p:nvPr/>
        </p:nvSpPr>
        <p:spPr>
          <a:xfrm>
            <a:off x="9411210" y="1819274"/>
            <a:ext cx="621043" cy="2381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973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a:extLst>
              <a:ext uri="{FF2B5EF4-FFF2-40B4-BE49-F238E27FC236}">
                <a16:creationId xmlns:a16="http://schemas.microsoft.com/office/drawing/2014/main" id="{37EF6F85-939E-BD96-8C39-CA63D73BACE8}"/>
              </a:ext>
            </a:extLst>
          </p:cNvPr>
          <p:cNvSpPr txBox="1"/>
          <p:nvPr/>
        </p:nvSpPr>
        <p:spPr>
          <a:xfrm>
            <a:off x="287761" y="201750"/>
            <a:ext cx="2002952" cy="523220"/>
          </a:xfrm>
          <a:prstGeom prst="rect">
            <a:avLst/>
          </a:prstGeom>
          <a:noFill/>
        </p:spPr>
        <p:txBody>
          <a:bodyPr wrap="square" rtlCol="0">
            <a:spAutoFit/>
          </a:bodyPr>
          <a:lstStyle/>
          <a:p>
            <a:r>
              <a:rPr lang="en-US" altLang="ja-JP" sz="2800" b="1" dirty="0">
                <a:latin typeface="Times New Roman" panose="02020603050405020304" pitchFamily="18" charset="0"/>
                <a:cs typeface="Times New Roman" panose="02020603050405020304" pitchFamily="18" charset="0"/>
              </a:rPr>
              <a:t>Experiment</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1626AC9-3C95-3C3A-1F24-3879C6667950}"/>
                  </a:ext>
                </a:extLst>
              </p:cNvPr>
              <p:cNvSpPr txBox="1"/>
              <p:nvPr/>
            </p:nvSpPr>
            <p:spPr>
              <a:xfrm>
                <a:off x="438906" y="770755"/>
                <a:ext cx="6733769" cy="1200329"/>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N-Queen</a:t>
                </a: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問題</a:t>
                </a:r>
                <a:r>
                  <a:rPr lang="en-US" altLang="ja-JP" dirty="0">
                    <a:latin typeface="Microsoft YaHei" panose="020B0503020204020204" pitchFamily="34" charset="-122"/>
                    <a:ea typeface="Microsoft YaHei" panose="020B0503020204020204" pitchFamily="34" charset="-122"/>
                    <a:cs typeface="Times New Roman" panose="02020603050405020304" pitchFamily="18" charset="0"/>
                  </a:rPr>
                  <a:t>:</a:t>
                </a:r>
              </a:p>
              <a:p>
                <a:pPr marL="540000" indent="-285750">
                  <a:buSzPct val="75000"/>
                  <a:buFont typeface="Wingdings" panose="05000000000000000000" pitchFamily="2" charset="2"/>
                  <a:buChar char="l"/>
                </a:pPr>
                <a14:m>
                  <m:oMath xmlns:m="http://schemas.openxmlformats.org/officeDocument/2006/math">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oMath>
                </a14:m>
                <a:r>
                  <a:rPr lang="ja-JP" altLang="en-US" dirty="0">
                    <a:latin typeface="Microsoft YaHei" panose="020B0503020204020204" pitchFamily="34" charset="-122"/>
                    <a:ea typeface="Microsoft YaHei" panose="020B0503020204020204" pitchFamily="34" charset="-122"/>
                  </a:rPr>
                  <a:t>のチェス盤に最も多くの</a:t>
                </a:r>
                <a:r>
                  <a:rPr lang="en-US" altLang="ja-JP" dirty="0">
                    <a:latin typeface="Microsoft YaHei" panose="020B0503020204020204" pitchFamily="34" charset="-122"/>
                    <a:ea typeface="Microsoft YaHei" panose="020B0503020204020204" pitchFamily="34" charset="-122"/>
                  </a:rPr>
                  <a:t>Queen</a:t>
                </a:r>
                <a:r>
                  <a:rPr lang="ja-JP" altLang="en-US" dirty="0">
                    <a:latin typeface="Microsoft YaHei" panose="020B0503020204020204" pitchFamily="34" charset="-122"/>
                    <a:ea typeface="Microsoft YaHei" panose="020B0503020204020204" pitchFamily="34" charset="-122"/>
                  </a:rPr>
                  <a:t>を置く問題</a:t>
                </a:r>
                <a:endParaRPr lang="en-US" altLang="ja-JP" dirty="0">
                  <a:latin typeface="Microsoft YaHei" panose="020B0503020204020204" pitchFamily="34" charset="-122"/>
                  <a:ea typeface="Microsoft YaHei" panose="020B0503020204020204" pitchFamily="34" charset="-122"/>
                </a:endParaRPr>
              </a:p>
              <a:p>
                <a:pPr marL="540000" indent="-285750">
                  <a:buSzPct val="75000"/>
                  <a:buFont typeface="Wingdings" panose="05000000000000000000" pitchFamily="2" charset="2"/>
                  <a:buChar char="l"/>
                </a:pPr>
                <a:r>
                  <a:rPr lang="ja-JP" altLang="en-US" dirty="0">
                    <a:latin typeface="Microsoft YaHei" panose="020B0503020204020204" pitchFamily="34" charset="-122"/>
                    <a:ea typeface="Microsoft YaHei" panose="020B0503020204020204" pitchFamily="34" charset="-122"/>
                  </a:rPr>
                  <a:t>同じ行、同じ列、同じ対角線に複数の</a:t>
                </a:r>
                <a:r>
                  <a:rPr lang="en-US" altLang="ja-JP" dirty="0">
                    <a:latin typeface="Microsoft YaHei" panose="020B0503020204020204" pitchFamily="34" charset="-122"/>
                    <a:ea typeface="Microsoft YaHei" panose="020B0503020204020204" pitchFamily="34" charset="-122"/>
                  </a:rPr>
                  <a:t>Queen</a:t>
                </a:r>
                <a:r>
                  <a:rPr lang="ja-JP" altLang="en-US" dirty="0">
                    <a:latin typeface="Microsoft YaHei" panose="020B0503020204020204" pitchFamily="34" charset="-122"/>
                    <a:ea typeface="Microsoft YaHei" panose="020B0503020204020204" pitchFamily="34" charset="-122"/>
                  </a:rPr>
                  <a:t>がないこと</a:t>
                </a:r>
                <a:endParaRPr lang="en-US" altLang="ja-JP" dirty="0">
                  <a:latin typeface="Microsoft YaHei" panose="020B0503020204020204" pitchFamily="34" charset="-122"/>
                  <a:ea typeface="Microsoft YaHei" panose="020B0503020204020204" pitchFamily="34" charset="-122"/>
                </a:endParaRPr>
              </a:p>
              <a:p>
                <a:pPr marL="540000" indent="-285750">
                  <a:buClr>
                    <a:schemeClr val="tx1"/>
                  </a:buClr>
                  <a:buSzPct val="75000"/>
                  <a:buFont typeface="Wingdings" panose="05000000000000000000" pitchFamily="2" charset="2"/>
                  <a:buChar char="l"/>
                </a:pPr>
                <a:r>
                  <a:rPr lang="ja-JP" altLang="en-US" dirty="0">
                    <a:solidFill>
                      <a:srgbClr val="FF0000"/>
                    </a:solidFill>
                    <a:latin typeface="Microsoft YaHei" panose="020B0503020204020204" pitchFamily="34" charset="-122"/>
                    <a:ea typeface="Microsoft YaHei" panose="020B0503020204020204" pitchFamily="34" charset="-122"/>
                  </a:rPr>
                  <a:t>最適解</a:t>
                </a:r>
                <a:r>
                  <a:rPr lang="ja-JP" altLang="en-US" dirty="0">
                    <a:latin typeface="Microsoft YaHei" panose="020B0503020204020204" pitchFamily="34" charset="-122"/>
                    <a:ea typeface="Microsoft YaHei" panose="020B0503020204020204" pitchFamily="34" charset="-122"/>
                  </a:rPr>
                  <a:t>によるエネルギーは</a:t>
                </a:r>
                <a14:m>
                  <m:oMath xmlns:m="http://schemas.openxmlformats.org/officeDocument/2006/math">
                    <m:r>
                      <a:rPr lang="en-US" altLang="ja-JP" b="0" i="1" smtClean="0">
                        <a:solidFill>
                          <a:srgbClr val="FF0000"/>
                        </a:solidFill>
                        <a:latin typeface="Cambria Math" panose="02040503050406030204" pitchFamily="18" charset="0"/>
                        <a:ea typeface="Microsoft YaHei" panose="020B0503020204020204" pitchFamily="34" charset="-122"/>
                      </a:rPr>
                      <m:t>−</m:t>
                    </m:r>
                    <m:r>
                      <a:rPr lang="en-US" altLang="ja-JP" b="0" i="1" smtClean="0">
                        <a:solidFill>
                          <a:srgbClr val="FF0000"/>
                        </a:solidFill>
                        <a:latin typeface="Cambria Math" panose="02040503050406030204" pitchFamily="18" charset="0"/>
                        <a:ea typeface="Microsoft YaHei" panose="020B0503020204020204" pitchFamily="34" charset="-122"/>
                      </a:rPr>
                      <m:t>𝑁</m:t>
                    </m:r>
                  </m:oMath>
                </a14:m>
                <a:endParaRPr lang="en-US" altLang="ja-JP" dirty="0">
                  <a:latin typeface="Microsoft YaHei" panose="020B0503020204020204" pitchFamily="34" charset="-122"/>
                  <a:ea typeface="Microsoft YaHei" panose="020B0503020204020204" pitchFamily="34" charset="-122"/>
                </a:endParaRPr>
              </a:p>
            </p:txBody>
          </p:sp>
        </mc:Choice>
        <mc:Fallback xmlns="">
          <p:sp>
            <p:nvSpPr>
              <p:cNvPr id="2" name="文本框 1">
                <a:extLst>
                  <a:ext uri="{FF2B5EF4-FFF2-40B4-BE49-F238E27FC236}">
                    <a16:creationId xmlns:a16="http://schemas.microsoft.com/office/drawing/2014/main" id="{41626AC9-3C95-3C3A-1F24-3879C6667950}"/>
                  </a:ext>
                </a:extLst>
              </p:cNvPr>
              <p:cNvSpPr txBox="1">
                <a:spLocks noRot="1" noChangeAspect="1" noMove="1" noResize="1" noEditPoints="1" noAdjustHandles="1" noChangeArrowheads="1" noChangeShapeType="1" noTextEdit="1"/>
              </p:cNvSpPr>
              <p:nvPr/>
            </p:nvSpPr>
            <p:spPr>
              <a:xfrm>
                <a:off x="438906" y="770755"/>
                <a:ext cx="6733769" cy="1200329"/>
              </a:xfrm>
              <a:prstGeom prst="rect">
                <a:avLst/>
              </a:prstGeom>
              <a:blipFill>
                <a:blip r:embed="rId3"/>
                <a:stretch>
                  <a:fillRect l="-633" t="-2538" b="-710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3FBAF8E-2E30-0FB2-1D73-3E1B7B502D56}"/>
              </a:ext>
            </a:extLst>
          </p:cNvPr>
          <p:cNvSpPr txBox="1"/>
          <p:nvPr/>
        </p:nvSpPr>
        <p:spPr>
          <a:xfrm>
            <a:off x="438906" y="2186456"/>
            <a:ext cx="2087592" cy="369332"/>
          </a:xfrm>
          <a:prstGeom prst="rect">
            <a:avLst/>
          </a:prstGeom>
          <a:noFill/>
        </p:spPr>
        <p:txBody>
          <a:bodyPr wrap="square" rtlCol="0">
            <a:spAutoFit/>
          </a:bodyPr>
          <a:lstStyle/>
          <a:p>
            <a:r>
              <a:rPr lang="ja-JP" altLang="en-US" dirty="0">
                <a:latin typeface="Microsoft YaHei" panose="020B0503020204020204" pitchFamily="34" charset="-122"/>
                <a:ea typeface="Microsoft YaHei" panose="020B0503020204020204" pitchFamily="34" charset="-122"/>
              </a:rPr>
              <a:t>例</a:t>
            </a:r>
            <a:r>
              <a:rPr lang="en-US" altLang="ja-JP" dirty="0">
                <a:latin typeface="Microsoft YaHei" panose="020B0503020204020204" pitchFamily="34" charset="-122"/>
                <a:ea typeface="Microsoft YaHei" panose="020B0503020204020204" pitchFamily="34" charset="-122"/>
              </a:rPr>
              <a:t>: 8-Queen </a:t>
            </a:r>
            <a:r>
              <a:rPr lang="ja-JP" altLang="en-US" dirty="0">
                <a:latin typeface="Microsoft YaHei" panose="020B0503020204020204" pitchFamily="34" charset="-122"/>
                <a:ea typeface="Microsoft YaHei" panose="020B0503020204020204" pitchFamily="34" charset="-122"/>
              </a:rPr>
              <a:t>問題</a:t>
            </a:r>
            <a:endParaRPr lang="zh-CN" altLang="en-US" dirty="0">
              <a:latin typeface="Microsoft YaHei" panose="020B0503020204020204" pitchFamily="34" charset="-122"/>
              <a:ea typeface="Microsoft YaHei" panose="020B0503020204020204" pitchFamily="34" charset="-122"/>
            </a:endParaRPr>
          </a:p>
        </p:txBody>
      </p:sp>
      <p:sp>
        <p:nvSpPr>
          <p:cNvPr id="27" name="文本框 26">
            <a:extLst>
              <a:ext uri="{FF2B5EF4-FFF2-40B4-BE49-F238E27FC236}">
                <a16:creationId xmlns:a16="http://schemas.microsoft.com/office/drawing/2014/main" id="{85C958FA-C35F-459F-9F79-9034A994E2E6}"/>
              </a:ext>
            </a:extLst>
          </p:cNvPr>
          <p:cNvSpPr txBox="1"/>
          <p:nvPr/>
        </p:nvSpPr>
        <p:spPr>
          <a:xfrm>
            <a:off x="1959284" y="5853343"/>
            <a:ext cx="806589" cy="338554"/>
          </a:xfrm>
          <a:prstGeom prst="rect">
            <a:avLst/>
          </a:prstGeom>
          <a:noFill/>
        </p:spPr>
        <p:txBody>
          <a:bodyPr wrap="square">
            <a:spAutoFit/>
          </a:bodyPr>
          <a:lstStyle/>
          <a:p>
            <a:pPr>
              <a:buSzPct val="75000"/>
            </a:pPr>
            <a:r>
              <a:rPr lang="ja-JP" altLang="en-US" sz="1600" dirty="0">
                <a:latin typeface="Microsoft YaHei" panose="020B0503020204020204" pitchFamily="34" charset="-122"/>
                <a:ea typeface="Microsoft YaHei" panose="020B0503020204020204" pitchFamily="34" charset="-122"/>
              </a:rPr>
              <a:t>最適解</a:t>
            </a:r>
            <a:endParaRPr lang="en-US" altLang="ja-JP" sz="1600" dirty="0">
              <a:latin typeface="Microsoft YaHei" panose="020B0503020204020204" pitchFamily="34" charset="-122"/>
              <a:ea typeface="Microsoft YaHei" panose="020B0503020204020204" pitchFamily="34" charset="-122"/>
            </a:endParaRPr>
          </a:p>
        </p:txBody>
      </p:sp>
      <p:graphicFrame>
        <p:nvGraphicFramePr>
          <p:cNvPr id="28" name="表格 96">
            <a:extLst>
              <a:ext uri="{FF2B5EF4-FFF2-40B4-BE49-F238E27FC236}">
                <a16:creationId xmlns:a16="http://schemas.microsoft.com/office/drawing/2014/main" id="{28CC4D18-5FA0-6E07-3933-0909BA47CB75}"/>
              </a:ext>
            </a:extLst>
          </p:cNvPr>
          <p:cNvGraphicFramePr>
            <a:graphicFrameLocks noGrp="1"/>
          </p:cNvGraphicFramePr>
          <p:nvPr>
            <p:extLst>
              <p:ext uri="{D42A27DB-BD31-4B8C-83A1-F6EECF244321}">
                <p14:modId xmlns:p14="http://schemas.microsoft.com/office/powerpoint/2010/main" val="5605897"/>
              </p:ext>
            </p:extLst>
          </p:nvPr>
        </p:nvGraphicFramePr>
        <p:xfrm>
          <a:off x="922579" y="2707048"/>
          <a:ext cx="2880000" cy="288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1985361146"/>
                    </a:ext>
                  </a:extLst>
                </a:gridCol>
                <a:gridCol w="360000">
                  <a:extLst>
                    <a:ext uri="{9D8B030D-6E8A-4147-A177-3AD203B41FA5}">
                      <a16:colId xmlns:a16="http://schemas.microsoft.com/office/drawing/2014/main" val="968439909"/>
                    </a:ext>
                  </a:extLst>
                </a:gridCol>
                <a:gridCol w="360000">
                  <a:extLst>
                    <a:ext uri="{9D8B030D-6E8A-4147-A177-3AD203B41FA5}">
                      <a16:colId xmlns:a16="http://schemas.microsoft.com/office/drawing/2014/main" val="809079376"/>
                    </a:ext>
                  </a:extLst>
                </a:gridCol>
                <a:gridCol w="360000">
                  <a:extLst>
                    <a:ext uri="{9D8B030D-6E8A-4147-A177-3AD203B41FA5}">
                      <a16:colId xmlns:a16="http://schemas.microsoft.com/office/drawing/2014/main" val="2753907875"/>
                    </a:ext>
                  </a:extLst>
                </a:gridCol>
                <a:gridCol w="360000">
                  <a:extLst>
                    <a:ext uri="{9D8B030D-6E8A-4147-A177-3AD203B41FA5}">
                      <a16:colId xmlns:a16="http://schemas.microsoft.com/office/drawing/2014/main" val="1293402338"/>
                    </a:ext>
                  </a:extLst>
                </a:gridCol>
                <a:gridCol w="360000">
                  <a:extLst>
                    <a:ext uri="{9D8B030D-6E8A-4147-A177-3AD203B41FA5}">
                      <a16:colId xmlns:a16="http://schemas.microsoft.com/office/drawing/2014/main" val="3045149141"/>
                    </a:ext>
                  </a:extLst>
                </a:gridCol>
                <a:gridCol w="360000">
                  <a:extLst>
                    <a:ext uri="{9D8B030D-6E8A-4147-A177-3AD203B41FA5}">
                      <a16:colId xmlns:a16="http://schemas.microsoft.com/office/drawing/2014/main" val="1994849615"/>
                    </a:ext>
                  </a:extLst>
                </a:gridCol>
                <a:gridCol w="360000">
                  <a:extLst>
                    <a:ext uri="{9D8B030D-6E8A-4147-A177-3AD203B41FA5}">
                      <a16:colId xmlns:a16="http://schemas.microsoft.com/office/drawing/2014/main" val="3638033137"/>
                    </a:ext>
                  </a:extLst>
                </a:gridCol>
              </a:tblGrid>
              <a:tr h="360000">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endParaRPr lang="zh-CN" altLang="en-US" sz="2000" dirty="0">
                        <a:effectLst/>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8537606"/>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973183"/>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961420"/>
                  </a:ext>
                </a:extLst>
              </a:tr>
              <a:tr h="360000">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314380"/>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3354264"/>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5941436"/>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5040753"/>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5506157"/>
                  </a:ext>
                </a:extLst>
              </a:tr>
            </a:tbl>
          </a:graphicData>
        </a:graphic>
      </p:graphicFrame>
      <p:graphicFrame>
        <p:nvGraphicFramePr>
          <p:cNvPr id="29" name="表格 96">
            <a:extLst>
              <a:ext uri="{FF2B5EF4-FFF2-40B4-BE49-F238E27FC236}">
                <a16:creationId xmlns:a16="http://schemas.microsoft.com/office/drawing/2014/main" id="{0CA8E1AA-5372-67FE-D7BD-EFCC5244E474}"/>
              </a:ext>
            </a:extLst>
          </p:cNvPr>
          <p:cNvGraphicFramePr>
            <a:graphicFrameLocks noGrp="1"/>
          </p:cNvGraphicFramePr>
          <p:nvPr>
            <p:extLst>
              <p:ext uri="{D42A27DB-BD31-4B8C-83A1-F6EECF244321}">
                <p14:modId xmlns:p14="http://schemas.microsoft.com/office/powerpoint/2010/main" val="2820487311"/>
              </p:ext>
            </p:extLst>
          </p:nvPr>
        </p:nvGraphicFramePr>
        <p:xfrm>
          <a:off x="4935287" y="2707048"/>
          <a:ext cx="2880000" cy="288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1985361146"/>
                    </a:ext>
                  </a:extLst>
                </a:gridCol>
                <a:gridCol w="360000">
                  <a:extLst>
                    <a:ext uri="{9D8B030D-6E8A-4147-A177-3AD203B41FA5}">
                      <a16:colId xmlns:a16="http://schemas.microsoft.com/office/drawing/2014/main" val="968439909"/>
                    </a:ext>
                  </a:extLst>
                </a:gridCol>
                <a:gridCol w="360000">
                  <a:extLst>
                    <a:ext uri="{9D8B030D-6E8A-4147-A177-3AD203B41FA5}">
                      <a16:colId xmlns:a16="http://schemas.microsoft.com/office/drawing/2014/main" val="809079376"/>
                    </a:ext>
                  </a:extLst>
                </a:gridCol>
                <a:gridCol w="360000">
                  <a:extLst>
                    <a:ext uri="{9D8B030D-6E8A-4147-A177-3AD203B41FA5}">
                      <a16:colId xmlns:a16="http://schemas.microsoft.com/office/drawing/2014/main" val="2753907875"/>
                    </a:ext>
                  </a:extLst>
                </a:gridCol>
                <a:gridCol w="360000">
                  <a:extLst>
                    <a:ext uri="{9D8B030D-6E8A-4147-A177-3AD203B41FA5}">
                      <a16:colId xmlns:a16="http://schemas.microsoft.com/office/drawing/2014/main" val="1293402338"/>
                    </a:ext>
                  </a:extLst>
                </a:gridCol>
                <a:gridCol w="360000">
                  <a:extLst>
                    <a:ext uri="{9D8B030D-6E8A-4147-A177-3AD203B41FA5}">
                      <a16:colId xmlns:a16="http://schemas.microsoft.com/office/drawing/2014/main" val="3045149141"/>
                    </a:ext>
                  </a:extLst>
                </a:gridCol>
                <a:gridCol w="360000">
                  <a:extLst>
                    <a:ext uri="{9D8B030D-6E8A-4147-A177-3AD203B41FA5}">
                      <a16:colId xmlns:a16="http://schemas.microsoft.com/office/drawing/2014/main" val="1994849615"/>
                    </a:ext>
                  </a:extLst>
                </a:gridCol>
                <a:gridCol w="360000">
                  <a:extLst>
                    <a:ext uri="{9D8B030D-6E8A-4147-A177-3AD203B41FA5}">
                      <a16:colId xmlns:a16="http://schemas.microsoft.com/office/drawing/2014/main" val="3638033137"/>
                    </a:ext>
                  </a:extLst>
                </a:gridCol>
              </a:tblGrid>
              <a:tr h="360000">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endParaRPr lang="zh-CN" altLang="en-US" sz="2000" dirty="0">
                        <a:effectLst/>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8537606"/>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973183"/>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solidFill>
                            <a:srgbClr val="FF0000"/>
                          </a:solidFill>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961420"/>
                  </a:ext>
                </a:extLst>
              </a:tr>
              <a:tr h="360000">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314380"/>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solidFill>
                            <a:srgbClr val="FF0000"/>
                          </a:solidFill>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endParaRPr lang="zh-CN" altLang="en-US" sz="2000" dirty="0">
                        <a:effectLst/>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3354264"/>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5941436"/>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5040753"/>
                  </a:ext>
                </a:extLst>
              </a:tr>
              <a:tr h="360000">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zh-CN" altLang="en-US" sz="2000" dirty="0">
                          <a:effectLst/>
                        </a:rPr>
                        <a:t>♛</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2000" dirty="0">
                        <a:latin typeface="Times New Roman" panose="02020603050405020304" pitchFamily="18" charset="0"/>
                        <a:cs typeface="Times New Roman" panose="02020603050405020304" pitchFamily="18" charset="0"/>
                      </a:endParaRP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5506157"/>
                  </a:ext>
                </a:extLst>
              </a:tr>
            </a:tbl>
          </a:graphicData>
        </a:graphic>
      </p:graphicFrame>
      <p:sp>
        <p:nvSpPr>
          <p:cNvPr id="30" name="文本框 29">
            <a:extLst>
              <a:ext uri="{FF2B5EF4-FFF2-40B4-BE49-F238E27FC236}">
                <a16:creationId xmlns:a16="http://schemas.microsoft.com/office/drawing/2014/main" id="{A63D6306-3C54-0AB3-F93E-38B3465AAD88}"/>
              </a:ext>
            </a:extLst>
          </p:cNvPr>
          <p:cNvSpPr txBox="1"/>
          <p:nvPr/>
        </p:nvSpPr>
        <p:spPr>
          <a:xfrm>
            <a:off x="5740572" y="5853343"/>
            <a:ext cx="1432103" cy="338554"/>
          </a:xfrm>
          <a:prstGeom prst="rect">
            <a:avLst/>
          </a:prstGeom>
          <a:noFill/>
        </p:spPr>
        <p:txBody>
          <a:bodyPr wrap="square">
            <a:spAutoFit/>
          </a:bodyPr>
          <a:lstStyle/>
          <a:p>
            <a:pPr>
              <a:buSzPct val="75000"/>
            </a:pPr>
            <a:r>
              <a:rPr lang="ja-JP" altLang="en-US" sz="1600" dirty="0">
                <a:latin typeface="Microsoft YaHei" panose="020B0503020204020204" pitchFamily="34" charset="-122"/>
                <a:ea typeface="Microsoft YaHei" panose="020B0503020204020204" pitchFamily="34" charset="-122"/>
              </a:rPr>
              <a:t>実行不可能解</a:t>
            </a:r>
            <a:endParaRPr lang="en-US" altLang="ja-JP"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8796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a:extLst>
              <a:ext uri="{FF2B5EF4-FFF2-40B4-BE49-F238E27FC236}">
                <a16:creationId xmlns:a16="http://schemas.microsoft.com/office/drawing/2014/main" id="{37EF6F85-939E-BD96-8C39-CA63D73BACE8}"/>
              </a:ext>
            </a:extLst>
          </p:cNvPr>
          <p:cNvSpPr txBox="1"/>
          <p:nvPr/>
        </p:nvSpPr>
        <p:spPr>
          <a:xfrm>
            <a:off x="287761" y="201750"/>
            <a:ext cx="2002952" cy="523220"/>
          </a:xfrm>
          <a:prstGeom prst="rect">
            <a:avLst/>
          </a:prstGeom>
          <a:noFill/>
        </p:spPr>
        <p:txBody>
          <a:bodyPr wrap="square" rtlCol="0">
            <a:spAutoFit/>
          </a:bodyPr>
          <a:lstStyle/>
          <a:p>
            <a:r>
              <a:rPr lang="en-US" altLang="ja-JP" sz="2800" b="1" dirty="0">
                <a:latin typeface="Times New Roman" panose="02020603050405020304" pitchFamily="18" charset="0"/>
                <a:cs typeface="Times New Roman" panose="02020603050405020304" pitchFamily="18" charset="0"/>
              </a:rPr>
              <a:t>Experiment</a:t>
            </a:r>
            <a:endParaRPr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41626AC9-3C95-3C3A-1F24-3879C6667950}"/>
              </a:ext>
            </a:extLst>
          </p:cNvPr>
          <p:cNvSpPr txBox="1"/>
          <p:nvPr/>
        </p:nvSpPr>
        <p:spPr>
          <a:xfrm>
            <a:off x="415394" y="839490"/>
            <a:ext cx="2238979" cy="338554"/>
          </a:xfrm>
          <a:prstGeom prst="rect">
            <a:avLst/>
          </a:prstGeom>
          <a:noFill/>
        </p:spPr>
        <p:txBody>
          <a:bodyPr wrap="square" rtlCol="0">
            <a:spAutoFit/>
          </a:bodyPr>
          <a:lstStyle/>
          <a:p>
            <a:pPr marL="285750" indent="-285750">
              <a:buFont typeface="Wingdings" panose="05000000000000000000" pitchFamily="2" charset="2"/>
              <a:buChar char="n"/>
            </a:pPr>
            <a:r>
              <a:rPr lang="ja-JP" altLang="en-US" sz="1600" dirty="0">
                <a:latin typeface="Microsoft YaHei" panose="020B0503020204020204" pitchFamily="34" charset="-122"/>
                <a:ea typeface="Microsoft YaHei" panose="020B0503020204020204" pitchFamily="34" charset="-122"/>
                <a:cs typeface="Times New Roman" panose="02020603050405020304" pitchFamily="18" charset="0"/>
              </a:rPr>
              <a:t>平均エネルギー</a:t>
            </a:r>
            <a:r>
              <a:rPr lang="en-US" altLang="ja-JP" sz="16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sz="1600" dirty="0">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68FEEBF5-5705-E8F5-32AA-675A86B392D9}"/>
              </a:ext>
            </a:extLst>
          </p:cNvPr>
          <p:cNvPicPr>
            <a:picLocks noChangeAspect="1"/>
          </p:cNvPicPr>
          <p:nvPr/>
        </p:nvPicPr>
        <p:blipFill>
          <a:blip r:embed="rId3"/>
          <a:stretch>
            <a:fillRect/>
          </a:stretch>
        </p:blipFill>
        <p:spPr>
          <a:xfrm>
            <a:off x="979714" y="1426945"/>
            <a:ext cx="9367933" cy="3795929"/>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855C1A4-221A-8C60-4971-E1DC079E7CB1}"/>
                  </a:ext>
                </a:extLst>
              </p:cNvPr>
              <p:cNvSpPr txBox="1"/>
              <p:nvPr/>
            </p:nvSpPr>
            <p:spPr>
              <a:xfrm>
                <a:off x="6776880" y="303942"/>
                <a:ext cx="3720060" cy="1077218"/>
              </a:xfrm>
              <a:prstGeom prst="rect">
                <a:avLst/>
              </a:prstGeom>
              <a:noFill/>
            </p:spPr>
            <p:txBody>
              <a:bodyPr wrap="square" rtlCol="0">
                <a:spAutoFit/>
              </a:bodyPr>
              <a:lstStyle/>
              <a:p>
                <a:pPr>
                  <a:buSzPct val="75000"/>
                </a:pP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𝑛</m:t>
                    </m:r>
                    <m:r>
                      <a:rPr lang="en-US" altLang="ja-JP" sz="1600" b="0" i="1" smtClean="0">
                        <a:latin typeface="Cambria Math" panose="02040503050406030204" pitchFamily="18" charset="0"/>
                        <a:ea typeface="Microsoft YaHei" panose="020B0503020204020204" pitchFamily="34" charset="-122"/>
                      </a:rPr>
                      <m:t>:</m:t>
                    </m:r>
                  </m:oMath>
                </a14:m>
                <a:r>
                  <a:rPr lang="ja-JP" altLang="en-US" sz="1600" dirty="0">
                    <a:latin typeface="Microsoft YaHei" panose="020B0503020204020204" pitchFamily="34" charset="-122"/>
                    <a:ea typeface="Microsoft YaHei" panose="020B0503020204020204" pitchFamily="34" charset="-122"/>
                  </a:rPr>
                  <a:t>           元問題のビット数</a:t>
                </a:r>
                <a:endParaRPr lang="en-US" altLang="ja-JP" sz="1600" dirty="0">
                  <a:latin typeface="Microsoft YaHei" panose="020B0503020204020204" pitchFamily="34" charset="-122"/>
                  <a:ea typeface="Microsoft YaHei" panose="020B0503020204020204" pitchFamily="34" charset="-122"/>
                </a:endParaRPr>
              </a:p>
              <a:p>
                <a:pPr>
                  <a:buSzPct val="75000"/>
                </a:pP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𝑚</m:t>
                    </m:r>
                    <m:r>
                      <a:rPr lang="en-US" altLang="ja-JP" sz="1600" b="0" i="1" smtClean="0">
                        <a:latin typeface="Cambria Math" panose="02040503050406030204" pitchFamily="18" charset="0"/>
                        <a:ea typeface="Microsoft YaHei" panose="020B0503020204020204" pitchFamily="34" charset="-122"/>
                      </a:rPr>
                      <m:t>:</m:t>
                    </m:r>
                  </m:oMath>
                </a14:m>
                <a:r>
                  <a:rPr lang="en-US" altLang="ja-JP"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複製ビット数</a:t>
                </a:r>
                <a:endParaRPr lang="en-US" altLang="ja-JP" sz="1600" dirty="0">
                  <a:latin typeface="Microsoft YaHei" panose="020B0503020204020204" pitchFamily="34" charset="-122"/>
                  <a:ea typeface="Microsoft YaHei" panose="020B0503020204020204" pitchFamily="34" charset="-122"/>
                </a:endParaRPr>
              </a:p>
              <a:p>
                <a:pPr>
                  <a:buSzPct val="75000"/>
                </a:pP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𝑏𝑖𝑡𝑠</m:t>
                    </m:r>
                    <m:r>
                      <a:rPr lang="en-US" altLang="ja-JP" sz="1600" b="0" i="1" smtClean="0">
                        <a:latin typeface="Cambria Math" panose="02040503050406030204" pitchFamily="18" charset="0"/>
                        <a:ea typeface="Microsoft YaHei" panose="020B0503020204020204" pitchFamily="34" charset="-122"/>
                      </a:rPr>
                      <m:t>:</m:t>
                    </m:r>
                  </m:oMath>
                </a14:m>
                <a:r>
                  <a:rPr lang="en-US" altLang="ja-JP"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複製後の総ビット数</a:t>
                </a: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m:t>
                    </m:r>
                    <m:r>
                      <a:rPr lang="en-US" altLang="ja-JP" sz="1600" b="0" i="1" smtClean="0">
                        <a:latin typeface="Cambria Math" panose="02040503050406030204" pitchFamily="18" charset="0"/>
                        <a:ea typeface="Microsoft YaHei" panose="020B0503020204020204" pitchFamily="34" charset="-122"/>
                      </a:rPr>
                      <m:t>𝑛</m:t>
                    </m:r>
                    <m:r>
                      <a:rPr lang="en-US" altLang="ja-JP" sz="1600" b="0" i="1" smtClean="0">
                        <a:latin typeface="Cambria Math" panose="02040503050406030204" pitchFamily="18" charset="0"/>
                        <a:ea typeface="Microsoft YaHei" panose="020B0503020204020204" pitchFamily="34" charset="-122"/>
                      </a:rPr>
                      <m:t>+</m:t>
                    </m:r>
                    <m:r>
                      <a:rPr lang="en-US" altLang="ja-JP" sz="1600" b="0" i="1" smtClean="0">
                        <a:latin typeface="Cambria Math" panose="02040503050406030204" pitchFamily="18" charset="0"/>
                        <a:ea typeface="Microsoft YaHei" panose="020B0503020204020204" pitchFamily="34" charset="-122"/>
                      </a:rPr>
                      <m:t>𝑚</m:t>
                    </m:r>
                  </m:oMath>
                </a14:m>
                <a:endParaRPr lang="en-US" altLang="ja-JP" sz="1600" dirty="0">
                  <a:latin typeface="Microsoft YaHei" panose="020B0503020204020204" pitchFamily="34" charset="-122"/>
                  <a:ea typeface="Microsoft YaHei" panose="020B0503020204020204" pitchFamily="34" charset="-122"/>
                </a:endParaRPr>
              </a:p>
              <a:p>
                <a:pPr>
                  <a:buSzPct val="75000"/>
                </a:pP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𝑜𝑝𝑡𝑖𝑚𝑎𝑙</m:t>
                    </m:r>
                    <m:r>
                      <a:rPr lang="en-US" altLang="ja-JP" sz="1600" b="0" i="1" smtClean="0">
                        <a:latin typeface="Cambria Math" panose="02040503050406030204" pitchFamily="18" charset="0"/>
                        <a:ea typeface="Microsoft YaHei" panose="020B0503020204020204" pitchFamily="34" charset="-122"/>
                      </a:rPr>
                      <m:t>:</m:t>
                    </m:r>
                  </m:oMath>
                </a14:m>
                <a:r>
                  <a:rPr lang="en-US" altLang="ja-JP" sz="1600" b="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最小</a:t>
                </a:r>
                <a:r>
                  <a:rPr lang="ja-JP" altLang="en-US" sz="1600" b="0" dirty="0">
                    <a:latin typeface="Microsoft YaHei" panose="020B0503020204020204" pitchFamily="34" charset="-122"/>
                    <a:ea typeface="Microsoft YaHei" panose="020B0503020204020204" pitchFamily="34" charset="-122"/>
                  </a:rPr>
                  <a:t>エネルギー</a:t>
                </a:r>
                <a:endParaRPr lang="en-US" altLang="ja-JP" sz="1600" b="0" dirty="0">
                  <a:latin typeface="Microsoft YaHei" panose="020B0503020204020204" pitchFamily="34" charset="-122"/>
                  <a:ea typeface="Microsoft YaHei" panose="020B0503020204020204" pitchFamily="34" charset="-122"/>
                </a:endParaRPr>
              </a:p>
            </p:txBody>
          </p:sp>
        </mc:Choice>
        <mc:Fallback xmlns="">
          <p:sp>
            <p:nvSpPr>
              <p:cNvPr id="3" name="文本框 2">
                <a:extLst>
                  <a:ext uri="{FF2B5EF4-FFF2-40B4-BE49-F238E27FC236}">
                    <a16:creationId xmlns:a16="http://schemas.microsoft.com/office/drawing/2014/main" id="{0855C1A4-221A-8C60-4971-E1DC079E7CB1}"/>
                  </a:ext>
                </a:extLst>
              </p:cNvPr>
              <p:cNvSpPr txBox="1">
                <a:spLocks noRot="1" noChangeAspect="1" noMove="1" noResize="1" noEditPoints="1" noAdjustHandles="1" noChangeArrowheads="1" noChangeShapeType="1" noTextEdit="1"/>
              </p:cNvSpPr>
              <p:nvPr/>
            </p:nvSpPr>
            <p:spPr>
              <a:xfrm>
                <a:off x="6776880" y="303942"/>
                <a:ext cx="3720060" cy="1077218"/>
              </a:xfrm>
              <a:prstGeom prst="rect">
                <a:avLst/>
              </a:prstGeom>
              <a:blipFill>
                <a:blip r:embed="rId4"/>
                <a:stretch>
                  <a:fillRect l="-164" t="-1695" b="-6215"/>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03F8BC82-C0BE-5E9A-BB2D-835EBCF81BBA}"/>
              </a:ext>
            </a:extLst>
          </p:cNvPr>
          <p:cNvSpPr/>
          <p:nvPr/>
        </p:nvSpPr>
        <p:spPr>
          <a:xfrm>
            <a:off x="1166326" y="1710742"/>
            <a:ext cx="737119" cy="343651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15C27AA-0D0C-F1B9-F65B-E912453FFFCD}"/>
              </a:ext>
            </a:extLst>
          </p:cNvPr>
          <p:cNvSpPr txBox="1"/>
          <p:nvPr/>
        </p:nvSpPr>
        <p:spPr>
          <a:xfrm>
            <a:off x="888022" y="5277166"/>
            <a:ext cx="1293725" cy="307777"/>
          </a:xfrm>
          <a:prstGeom prst="rect">
            <a:avLst/>
          </a:prstGeom>
          <a:noFill/>
        </p:spPr>
        <p:txBody>
          <a:bodyPr wrap="square" rtlCol="0">
            <a:spAutoFit/>
          </a:bodyPr>
          <a:lstStyle/>
          <a:p>
            <a:pPr algn="ct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元</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QUBO</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問題</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451BEB9B-02BA-E620-59CA-98D2B87DC213}"/>
              </a:ext>
            </a:extLst>
          </p:cNvPr>
          <p:cNvSpPr txBox="1"/>
          <p:nvPr/>
        </p:nvSpPr>
        <p:spPr>
          <a:xfrm>
            <a:off x="2578927" y="5210303"/>
            <a:ext cx="2326567" cy="523220"/>
          </a:xfrm>
          <a:prstGeom prst="rect">
            <a:avLst/>
          </a:prstGeom>
          <a:noFill/>
        </p:spPr>
        <p:txBody>
          <a:bodyPr wrap="square" rtlCol="0">
            <a:spAutoFit/>
          </a:bodyPr>
          <a:lstStyle/>
          <a:p>
            <a:pPr marL="285750" indent="-285750">
              <a:buFont typeface="Wingdings" panose="05000000000000000000" pitchFamily="2" charset="2"/>
              <a:buChar char="p"/>
            </a:pP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各ソルバーの実行回数</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a:t>
            </a:r>
          </a:p>
          <a:p>
            <a:pPr marL="285750" indent="-285750">
              <a:buFont typeface="Wingdings" panose="05000000000000000000" pitchFamily="2" charset="2"/>
              <a:buChar char="p"/>
            </a:pP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毎回実行時間</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/SA</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回数</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62BBF881-6C7D-15F6-239E-F005938D95C9}"/>
              </a:ext>
            </a:extLst>
          </p:cNvPr>
          <p:cNvSpPr txBox="1"/>
          <p:nvPr/>
        </p:nvSpPr>
        <p:spPr>
          <a:xfrm>
            <a:off x="4805565" y="5215992"/>
            <a:ext cx="763043"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60s</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0801B531-0F7A-612D-6993-41B09F68E736}"/>
              </a:ext>
            </a:extLst>
          </p:cNvPr>
          <p:cNvSpPr txBox="1"/>
          <p:nvPr/>
        </p:nvSpPr>
        <p:spPr>
          <a:xfrm>
            <a:off x="5758034" y="5215994"/>
            <a:ext cx="763043"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60s</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EE9E9FA0-1357-2EF9-DFC4-B6C682858A9A}"/>
              </a:ext>
            </a:extLst>
          </p:cNvPr>
          <p:cNvSpPr txBox="1"/>
          <p:nvPr/>
        </p:nvSpPr>
        <p:spPr>
          <a:xfrm>
            <a:off x="6768837" y="5215994"/>
            <a:ext cx="881231"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SA</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F25C122C-3C8B-F1A4-D5A5-C408807D33F8}"/>
              </a:ext>
            </a:extLst>
          </p:cNvPr>
          <p:cNvSpPr txBox="1"/>
          <p:nvPr/>
        </p:nvSpPr>
        <p:spPr>
          <a:xfrm>
            <a:off x="7654550" y="5219433"/>
            <a:ext cx="881231"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r>
              <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rPr>
              <a:t>SA</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B23FD657-F7BF-90F0-F408-6ABDBA7686A8}"/>
              </a:ext>
            </a:extLst>
          </p:cNvPr>
          <p:cNvSpPr txBox="1"/>
          <p:nvPr/>
        </p:nvSpPr>
        <p:spPr>
          <a:xfrm>
            <a:off x="8810073" y="5213924"/>
            <a:ext cx="500238"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60s</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A5D1322B-C40F-A648-2AA6-7DFAFF67E901}"/>
              </a:ext>
            </a:extLst>
          </p:cNvPr>
          <p:cNvSpPr txBox="1"/>
          <p:nvPr/>
        </p:nvSpPr>
        <p:spPr>
          <a:xfrm>
            <a:off x="9514198" y="5210303"/>
            <a:ext cx="763043" cy="523220"/>
          </a:xfrm>
          <a:prstGeom prst="rect">
            <a:avLst/>
          </a:prstGeom>
          <a:noFill/>
        </p:spPr>
        <p:txBody>
          <a:bodyPr wrap="square" rtlCol="0">
            <a:spAutoFit/>
          </a:bodyPr>
          <a:lstStyle/>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100</a:t>
            </a:r>
            <a:r>
              <a:rPr lang="ja-JP" altLang="en-US" sz="1400" dirty="0">
                <a:latin typeface="Microsoft YaHei" panose="020B0503020204020204" pitchFamily="34" charset="-122"/>
                <a:ea typeface="Microsoft YaHei" panose="020B0503020204020204" pitchFamily="34" charset="-122"/>
                <a:cs typeface="Times New Roman" panose="02020603050405020304" pitchFamily="18" charset="0"/>
              </a:rPr>
              <a:t>回</a:t>
            </a:r>
            <a:endParaRPr lang="en-US" altLang="ja-JP" sz="14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60s</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A554FE9-1FA7-983F-8B06-B9D0BBCD76FE}"/>
                  </a:ext>
                </a:extLst>
              </p:cNvPr>
              <p:cNvSpPr txBox="1"/>
              <p:nvPr/>
            </p:nvSpPr>
            <p:spPr>
              <a:xfrm>
                <a:off x="888022" y="5917968"/>
                <a:ext cx="6762046" cy="338554"/>
              </a:xfrm>
              <a:prstGeom prst="rect">
                <a:avLst/>
              </a:prstGeom>
              <a:noFill/>
            </p:spPr>
            <p:txBody>
              <a:bodyPr wrap="square" rtlCol="0">
                <a:spAutoFit/>
              </a:bodyPr>
              <a:lstStyle/>
              <a:p>
                <a:pPr marL="285750" indent="-285750">
                  <a:buSzPct val="75000"/>
                  <a:buFont typeface="Wingdings" panose="05000000000000000000" pitchFamily="2" charset="2"/>
                  <a:buChar char="l"/>
                </a:pPr>
                <a:r>
                  <a:rPr lang="ja-JP" altLang="en-US" sz="1600" b="0" dirty="0">
                    <a:latin typeface="Microsoft YaHei" panose="020B0503020204020204" pitchFamily="34" charset="-122"/>
                    <a:ea typeface="Microsoft YaHei" panose="020B0503020204020204" pitchFamily="34" charset="-122"/>
                  </a:rPr>
                  <a:t>複製ビット数</a:t>
                </a: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𝑚</m:t>
                    </m:r>
                  </m:oMath>
                </a14:m>
                <a:r>
                  <a:rPr lang="ja-JP" altLang="en-US" sz="1600" b="0" dirty="0">
                    <a:latin typeface="Microsoft YaHei" panose="020B0503020204020204" pitchFamily="34" charset="-122"/>
                    <a:ea typeface="Microsoft YaHei" panose="020B0503020204020204" pitchFamily="34" charset="-122"/>
                  </a:rPr>
                  <a:t>が多いほど、大部のソルバーの探索性能が低下になる</a:t>
                </a:r>
                <a:endParaRPr lang="en-US" altLang="ja-JP" sz="1600" b="0" dirty="0">
                  <a:latin typeface="Microsoft YaHei" panose="020B0503020204020204" pitchFamily="34" charset="-122"/>
                  <a:ea typeface="Microsoft YaHei" panose="020B0503020204020204" pitchFamily="34" charset="-122"/>
                </a:endParaRPr>
              </a:p>
            </p:txBody>
          </p:sp>
        </mc:Choice>
        <mc:Fallback xmlns="">
          <p:sp>
            <p:nvSpPr>
              <p:cNvPr id="14" name="文本框 13">
                <a:extLst>
                  <a:ext uri="{FF2B5EF4-FFF2-40B4-BE49-F238E27FC236}">
                    <a16:creationId xmlns:a16="http://schemas.microsoft.com/office/drawing/2014/main" id="{FA554FE9-1FA7-983F-8B06-B9D0BBCD76FE}"/>
                  </a:ext>
                </a:extLst>
              </p:cNvPr>
              <p:cNvSpPr txBox="1">
                <a:spLocks noRot="1" noChangeAspect="1" noMove="1" noResize="1" noEditPoints="1" noAdjustHandles="1" noChangeArrowheads="1" noChangeShapeType="1" noTextEdit="1"/>
              </p:cNvSpPr>
              <p:nvPr/>
            </p:nvSpPr>
            <p:spPr>
              <a:xfrm>
                <a:off x="888022" y="5917968"/>
                <a:ext cx="6762046" cy="338554"/>
              </a:xfrm>
              <a:prstGeom prst="rect">
                <a:avLst/>
              </a:prstGeom>
              <a:blipFill>
                <a:blip r:embed="rId5"/>
                <a:stretch>
                  <a:fillRect t="-5455" b="-23636"/>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6181AD2D-9DE5-A8ED-ACD0-7B65E65172EC}"/>
              </a:ext>
            </a:extLst>
          </p:cNvPr>
          <p:cNvSpPr/>
          <p:nvPr/>
        </p:nvSpPr>
        <p:spPr>
          <a:xfrm>
            <a:off x="5756986" y="1781175"/>
            <a:ext cx="737119" cy="2000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E5673C2-5776-58A3-5B76-2810A357D531}"/>
              </a:ext>
            </a:extLst>
          </p:cNvPr>
          <p:cNvSpPr/>
          <p:nvPr/>
        </p:nvSpPr>
        <p:spPr>
          <a:xfrm>
            <a:off x="6673331" y="1781175"/>
            <a:ext cx="737119" cy="2000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BF3F9B1-69F2-00F7-1728-5ABCBD610349}"/>
              </a:ext>
            </a:extLst>
          </p:cNvPr>
          <p:cNvSpPr/>
          <p:nvPr/>
        </p:nvSpPr>
        <p:spPr>
          <a:xfrm>
            <a:off x="7650068" y="1781175"/>
            <a:ext cx="737119" cy="2000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0882549-70F0-751B-DDE6-46C8887A7CEE}"/>
              </a:ext>
            </a:extLst>
          </p:cNvPr>
          <p:cNvSpPr/>
          <p:nvPr/>
        </p:nvSpPr>
        <p:spPr>
          <a:xfrm>
            <a:off x="8626805" y="1781174"/>
            <a:ext cx="683506" cy="2000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7016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文本框 488">
            <a:extLst>
              <a:ext uri="{FF2B5EF4-FFF2-40B4-BE49-F238E27FC236}">
                <a16:creationId xmlns:a16="http://schemas.microsoft.com/office/drawing/2014/main" id="{47EF44DB-201B-23EF-FF2E-A9794CA566CF}"/>
              </a:ext>
            </a:extLst>
          </p:cNvPr>
          <p:cNvSpPr txBox="1"/>
          <p:nvPr/>
        </p:nvSpPr>
        <p:spPr>
          <a:xfrm>
            <a:off x="181507" y="597570"/>
            <a:ext cx="4052092" cy="646331"/>
          </a:xfrm>
          <a:prstGeom prst="rect">
            <a:avLst/>
          </a:prstGeom>
          <a:noFill/>
        </p:spPr>
        <p:txBody>
          <a:bodyPr wrap="square">
            <a:spAutoFit/>
          </a:bodyPr>
          <a:lstStyle/>
          <a:p>
            <a:pPr marL="285750" indent="-285750">
              <a:buFont typeface="Wingdings" panose="05000000000000000000" pitchFamily="2" charset="2"/>
              <a:buChar char="n"/>
            </a:pPr>
            <a:r>
              <a:rPr lang="ja-JP" altLang="en-US" dirty="0">
                <a:latin typeface="Microsoft YaHei" panose="020B0503020204020204" pitchFamily="34" charset="-122"/>
                <a:ea typeface="Microsoft YaHei" panose="020B0503020204020204" pitchFamily="34" charset="-122"/>
              </a:rPr>
              <a:t>ビット複製の問題点</a:t>
            </a:r>
            <a:r>
              <a:rPr lang="en-US" altLang="ja-JP" dirty="0">
                <a:latin typeface="Microsoft YaHei" panose="020B0503020204020204" pitchFamily="34" charset="-122"/>
                <a:ea typeface="Microsoft YaHei" panose="020B0503020204020204" pitchFamily="34" charset="-122"/>
              </a:rPr>
              <a:t>:</a:t>
            </a:r>
          </a:p>
          <a:p>
            <a:pPr marL="288000"/>
            <a:r>
              <a:rPr lang="ja-JP" altLang="en-US" dirty="0">
                <a:latin typeface="Microsoft YaHei" panose="020B0503020204020204" pitchFamily="34" charset="-122"/>
                <a:ea typeface="Microsoft YaHei" panose="020B0503020204020204" pitchFamily="34" charset="-122"/>
              </a:rPr>
              <a:t>元</a:t>
            </a:r>
            <a:r>
              <a:rPr lang="en-US" altLang="ja-JP" dirty="0">
                <a:latin typeface="Microsoft YaHei" panose="020B0503020204020204" pitchFamily="34" charset="-122"/>
                <a:ea typeface="Microsoft YaHei" panose="020B0503020204020204" pitchFamily="34" charset="-122"/>
              </a:rPr>
              <a:t>QUBO</a:t>
            </a:r>
            <a:r>
              <a:rPr lang="ja-JP" altLang="en-US" dirty="0">
                <a:latin typeface="Microsoft YaHei" panose="020B0503020204020204" pitchFamily="34" charset="-122"/>
                <a:ea typeface="Microsoft YaHei" panose="020B0503020204020204" pitchFamily="34" charset="-122"/>
              </a:rPr>
              <a:t>問題の</a:t>
            </a:r>
            <a:r>
              <a:rPr lang="ja-JP" altLang="en-US" dirty="0">
                <a:solidFill>
                  <a:srgbClr val="FF0000"/>
                </a:solidFill>
                <a:latin typeface="Microsoft YaHei" panose="020B0503020204020204" pitchFamily="34" charset="-122"/>
                <a:ea typeface="Microsoft YaHei" panose="020B0503020204020204" pitchFamily="34" charset="-122"/>
              </a:rPr>
              <a:t>サイズが増える</a:t>
            </a:r>
            <a:endParaRPr lang="en-US" altLang="ja-JP" dirty="0">
              <a:solidFill>
                <a:srgbClr val="FF0000"/>
              </a:solidFill>
              <a:latin typeface="Microsoft YaHei" panose="020B0503020204020204" pitchFamily="34" charset="-122"/>
              <a:ea typeface="Microsoft YaHei" panose="020B0503020204020204" pitchFamily="34" charset="-122"/>
            </a:endParaRPr>
          </a:p>
        </p:txBody>
      </p:sp>
      <p:sp>
        <p:nvSpPr>
          <p:cNvPr id="2" name="椭圆 1">
            <a:extLst>
              <a:ext uri="{FF2B5EF4-FFF2-40B4-BE49-F238E27FC236}">
                <a16:creationId xmlns:a16="http://schemas.microsoft.com/office/drawing/2014/main" id="{02A649A8-5C02-1E7D-29A7-C5E27E2CCAB3}"/>
              </a:ext>
            </a:extLst>
          </p:cNvPr>
          <p:cNvSpPr/>
          <p:nvPr/>
        </p:nvSpPr>
        <p:spPr>
          <a:xfrm>
            <a:off x="385149" y="2894691"/>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1" name="椭圆 40">
            <a:extLst>
              <a:ext uri="{FF2B5EF4-FFF2-40B4-BE49-F238E27FC236}">
                <a16:creationId xmlns:a16="http://schemas.microsoft.com/office/drawing/2014/main" id="{E8E6FF61-9A67-2B71-9327-F4D5696D0D17}"/>
              </a:ext>
            </a:extLst>
          </p:cNvPr>
          <p:cNvSpPr/>
          <p:nvPr/>
        </p:nvSpPr>
        <p:spPr>
          <a:xfrm>
            <a:off x="291737" y="3478851"/>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2" name="椭圆 41">
            <a:extLst>
              <a:ext uri="{FF2B5EF4-FFF2-40B4-BE49-F238E27FC236}">
                <a16:creationId xmlns:a16="http://schemas.microsoft.com/office/drawing/2014/main" id="{D3684457-217A-EC25-50B7-A2BB3768BC29}"/>
              </a:ext>
            </a:extLst>
          </p:cNvPr>
          <p:cNvSpPr/>
          <p:nvPr/>
        </p:nvSpPr>
        <p:spPr>
          <a:xfrm>
            <a:off x="569803" y="4059876"/>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3" name="椭圆 42">
            <a:extLst>
              <a:ext uri="{FF2B5EF4-FFF2-40B4-BE49-F238E27FC236}">
                <a16:creationId xmlns:a16="http://schemas.microsoft.com/office/drawing/2014/main" id="{60C0029A-38D8-838C-B052-C92F3E58F2ED}"/>
              </a:ext>
            </a:extLst>
          </p:cNvPr>
          <p:cNvSpPr/>
          <p:nvPr/>
        </p:nvSpPr>
        <p:spPr>
          <a:xfrm>
            <a:off x="1126265" y="3221676"/>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4" name="椭圆 43">
            <a:extLst>
              <a:ext uri="{FF2B5EF4-FFF2-40B4-BE49-F238E27FC236}">
                <a16:creationId xmlns:a16="http://schemas.microsoft.com/office/drawing/2014/main" id="{2A3A331A-BF0B-634D-0328-5DD833F499A6}"/>
              </a:ext>
            </a:extLst>
          </p:cNvPr>
          <p:cNvSpPr/>
          <p:nvPr/>
        </p:nvSpPr>
        <p:spPr>
          <a:xfrm>
            <a:off x="1542771" y="3893229"/>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6" name="椭圆 45">
            <a:extLst>
              <a:ext uri="{FF2B5EF4-FFF2-40B4-BE49-F238E27FC236}">
                <a16:creationId xmlns:a16="http://schemas.microsoft.com/office/drawing/2014/main" id="{37B7A2F2-C7AD-4F42-15D4-82F9A64E268E}"/>
              </a:ext>
            </a:extLst>
          </p:cNvPr>
          <p:cNvSpPr/>
          <p:nvPr/>
        </p:nvSpPr>
        <p:spPr>
          <a:xfrm>
            <a:off x="1090003" y="2421036"/>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7" name="椭圆 46">
            <a:extLst>
              <a:ext uri="{FF2B5EF4-FFF2-40B4-BE49-F238E27FC236}">
                <a16:creationId xmlns:a16="http://schemas.microsoft.com/office/drawing/2014/main" id="{A7FF6B49-E8DF-FB64-47AE-7FAC2BBE41F6}"/>
              </a:ext>
            </a:extLst>
          </p:cNvPr>
          <p:cNvSpPr/>
          <p:nvPr/>
        </p:nvSpPr>
        <p:spPr>
          <a:xfrm>
            <a:off x="1933471" y="3383802"/>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8" name="椭圆 47">
            <a:extLst>
              <a:ext uri="{FF2B5EF4-FFF2-40B4-BE49-F238E27FC236}">
                <a16:creationId xmlns:a16="http://schemas.microsoft.com/office/drawing/2014/main" id="{C14BD554-B742-EA89-E1FA-BA10FE844857}"/>
              </a:ext>
            </a:extLst>
          </p:cNvPr>
          <p:cNvSpPr/>
          <p:nvPr/>
        </p:nvSpPr>
        <p:spPr>
          <a:xfrm>
            <a:off x="1183414" y="4301200"/>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50" name="椭圆 49">
            <a:extLst>
              <a:ext uri="{FF2B5EF4-FFF2-40B4-BE49-F238E27FC236}">
                <a16:creationId xmlns:a16="http://schemas.microsoft.com/office/drawing/2014/main" id="{643E55BD-7940-ECE2-652E-AFA575980B44}"/>
              </a:ext>
            </a:extLst>
          </p:cNvPr>
          <p:cNvSpPr/>
          <p:nvPr/>
        </p:nvSpPr>
        <p:spPr>
          <a:xfrm>
            <a:off x="2321229" y="3791063"/>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51" name="椭圆 50">
            <a:extLst>
              <a:ext uri="{FF2B5EF4-FFF2-40B4-BE49-F238E27FC236}">
                <a16:creationId xmlns:a16="http://schemas.microsoft.com/office/drawing/2014/main" id="{E272C56C-1173-C963-21F1-FCF10B792D42}"/>
              </a:ext>
            </a:extLst>
          </p:cNvPr>
          <p:cNvSpPr/>
          <p:nvPr/>
        </p:nvSpPr>
        <p:spPr>
          <a:xfrm>
            <a:off x="2048090" y="2742278"/>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53" name="直接连接符 52">
            <a:extLst>
              <a:ext uri="{FF2B5EF4-FFF2-40B4-BE49-F238E27FC236}">
                <a16:creationId xmlns:a16="http://schemas.microsoft.com/office/drawing/2014/main" id="{3968731F-5C38-7FF2-2808-3E08B97F42E7}"/>
              </a:ext>
            </a:extLst>
          </p:cNvPr>
          <p:cNvCxnSpPr>
            <a:stCxn id="41" idx="4"/>
            <a:endCxn id="42" idx="1"/>
          </p:cNvCxnSpPr>
          <p:nvPr/>
        </p:nvCxnSpPr>
        <p:spPr>
          <a:xfrm>
            <a:off x="385149" y="3647367"/>
            <a:ext cx="212014" cy="4371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7869E380-EBE1-2D56-406F-2F3A4E336609}"/>
              </a:ext>
            </a:extLst>
          </p:cNvPr>
          <p:cNvCxnSpPr>
            <a:stCxn id="42" idx="4"/>
            <a:endCxn id="48" idx="2"/>
          </p:cNvCxnSpPr>
          <p:nvPr/>
        </p:nvCxnSpPr>
        <p:spPr>
          <a:xfrm>
            <a:off x="663215" y="4228392"/>
            <a:ext cx="520199" cy="1570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261291E-EBB6-1F81-C36F-64E59B89804C}"/>
              </a:ext>
            </a:extLst>
          </p:cNvPr>
          <p:cNvCxnSpPr>
            <a:stCxn id="48" idx="7"/>
            <a:endCxn id="44" idx="3"/>
          </p:cNvCxnSpPr>
          <p:nvPr/>
        </p:nvCxnSpPr>
        <p:spPr>
          <a:xfrm flipV="1">
            <a:off x="1342877" y="4037066"/>
            <a:ext cx="227254" cy="2888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441F4370-DB8D-D429-4E55-58D96F7D29DF}"/>
              </a:ext>
            </a:extLst>
          </p:cNvPr>
          <p:cNvCxnSpPr>
            <a:stCxn id="44" idx="7"/>
            <a:endCxn id="50" idx="2"/>
          </p:cNvCxnSpPr>
          <p:nvPr/>
        </p:nvCxnSpPr>
        <p:spPr>
          <a:xfrm flipV="1">
            <a:off x="1702234" y="3875321"/>
            <a:ext cx="618995" cy="425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390559E9-D659-6488-FF20-420528439599}"/>
              </a:ext>
            </a:extLst>
          </p:cNvPr>
          <p:cNvCxnSpPr>
            <a:stCxn id="42" idx="0"/>
            <a:endCxn id="43" idx="3"/>
          </p:cNvCxnSpPr>
          <p:nvPr/>
        </p:nvCxnSpPr>
        <p:spPr>
          <a:xfrm flipV="1">
            <a:off x="663215" y="3365513"/>
            <a:ext cx="490410" cy="6943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B60D6AC8-B1DD-D380-3092-D80550CEB854}"/>
              </a:ext>
            </a:extLst>
          </p:cNvPr>
          <p:cNvCxnSpPr>
            <a:cxnSpLocks/>
            <a:stCxn id="46" idx="6"/>
            <a:endCxn id="51" idx="2"/>
          </p:cNvCxnSpPr>
          <p:nvPr/>
        </p:nvCxnSpPr>
        <p:spPr>
          <a:xfrm>
            <a:off x="1276826" y="2505294"/>
            <a:ext cx="771264" cy="3212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1" name="直接连接符 450">
            <a:extLst>
              <a:ext uri="{FF2B5EF4-FFF2-40B4-BE49-F238E27FC236}">
                <a16:creationId xmlns:a16="http://schemas.microsoft.com/office/drawing/2014/main" id="{DB773D5C-AF73-BAE1-91C1-3C867A09F6AB}"/>
              </a:ext>
            </a:extLst>
          </p:cNvPr>
          <p:cNvCxnSpPr>
            <a:cxnSpLocks/>
            <a:stCxn id="41" idx="7"/>
            <a:endCxn id="46" idx="3"/>
          </p:cNvCxnSpPr>
          <p:nvPr/>
        </p:nvCxnSpPr>
        <p:spPr>
          <a:xfrm flipV="1">
            <a:off x="451200" y="2564873"/>
            <a:ext cx="666163" cy="9386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3" name="直接连接符 452">
            <a:extLst>
              <a:ext uri="{FF2B5EF4-FFF2-40B4-BE49-F238E27FC236}">
                <a16:creationId xmlns:a16="http://schemas.microsoft.com/office/drawing/2014/main" id="{281B94F2-7757-210C-90DF-2485A14879A7}"/>
              </a:ext>
            </a:extLst>
          </p:cNvPr>
          <p:cNvCxnSpPr>
            <a:stCxn id="51" idx="4"/>
            <a:endCxn id="47" idx="0"/>
          </p:cNvCxnSpPr>
          <p:nvPr/>
        </p:nvCxnSpPr>
        <p:spPr>
          <a:xfrm flipH="1">
            <a:off x="2026883" y="2910794"/>
            <a:ext cx="114619" cy="4730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5" name="直接连接符 454">
            <a:extLst>
              <a:ext uri="{FF2B5EF4-FFF2-40B4-BE49-F238E27FC236}">
                <a16:creationId xmlns:a16="http://schemas.microsoft.com/office/drawing/2014/main" id="{7465F672-9FD2-E6B4-2C9F-8833F52A4EFA}"/>
              </a:ext>
            </a:extLst>
          </p:cNvPr>
          <p:cNvCxnSpPr>
            <a:stCxn id="43" idx="5"/>
            <a:endCxn id="44" idx="0"/>
          </p:cNvCxnSpPr>
          <p:nvPr/>
        </p:nvCxnSpPr>
        <p:spPr>
          <a:xfrm>
            <a:off x="1285728" y="3365513"/>
            <a:ext cx="350455" cy="5277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7" name="直接连接符 456">
            <a:extLst>
              <a:ext uri="{FF2B5EF4-FFF2-40B4-BE49-F238E27FC236}">
                <a16:creationId xmlns:a16="http://schemas.microsoft.com/office/drawing/2014/main" id="{8935260D-F11C-FFDE-4A25-28C1AC2B5BDC}"/>
              </a:ext>
            </a:extLst>
          </p:cNvPr>
          <p:cNvCxnSpPr>
            <a:stCxn id="43" idx="7"/>
            <a:endCxn id="51" idx="3"/>
          </p:cNvCxnSpPr>
          <p:nvPr/>
        </p:nvCxnSpPr>
        <p:spPr>
          <a:xfrm flipV="1">
            <a:off x="1285728" y="2886115"/>
            <a:ext cx="789722" cy="3602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9" name="直接连接符 458">
            <a:extLst>
              <a:ext uri="{FF2B5EF4-FFF2-40B4-BE49-F238E27FC236}">
                <a16:creationId xmlns:a16="http://schemas.microsoft.com/office/drawing/2014/main" id="{3AC86CAF-7AF1-1490-F5CE-C6AE9D0F9AA7}"/>
              </a:ext>
            </a:extLst>
          </p:cNvPr>
          <p:cNvCxnSpPr>
            <a:stCxn id="51" idx="5"/>
            <a:endCxn id="50" idx="7"/>
          </p:cNvCxnSpPr>
          <p:nvPr/>
        </p:nvCxnSpPr>
        <p:spPr>
          <a:xfrm>
            <a:off x="2207553" y="2886115"/>
            <a:ext cx="273139" cy="9296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1" name="直接连接符 460">
            <a:extLst>
              <a:ext uri="{FF2B5EF4-FFF2-40B4-BE49-F238E27FC236}">
                <a16:creationId xmlns:a16="http://schemas.microsoft.com/office/drawing/2014/main" id="{6938AFA0-46C3-8607-32EC-B0718D83E597}"/>
              </a:ext>
            </a:extLst>
          </p:cNvPr>
          <p:cNvCxnSpPr>
            <a:stCxn id="47" idx="2"/>
            <a:endCxn id="42" idx="7"/>
          </p:cNvCxnSpPr>
          <p:nvPr/>
        </p:nvCxnSpPr>
        <p:spPr>
          <a:xfrm flipH="1">
            <a:off x="729266" y="3468060"/>
            <a:ext cx="1204205" cy="6164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ED20042F-B926-D2E9-2982-1B4A8045BEDE}"/>
              </a:ext>
            </a:extLst>
          </p:cNvPr>
          <p:cNvCxnSpPr>
            <a:cxnSpLocks/>
            <a:stCxn id="46" idx="4"/>
            <a:endCxn id="47" idx="1"/>
          </p:cNvCxnSpPr>
          <p:nvPr/>
        </p:nvCxnSpPr>
        <p:spPr>
          <a:xfrm>
            <a:off x="1183415" y="2589552"/>
            <a:ext cx="777416" cy="8189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5" name="直接连接符 464">
            <a:extLst>
              <a:ext uri="{FF2B5EF4-FFF2-40B4-BE49-F238E27FC236}">
                <a16:creationId xmlns:a16="http://schemas.microsoft.com/office/drawing/2014/main" id="{C8037122-3729-B4A8-EC5B-4C57BB5497DD}"/>
              </a:ext>
            </a:extLst>
          </p:cNvPr>
          <p:cNvCxnSpPr>
            <a:stCxn id="43" idx="1"/>
            <a:endCxn id="2" idx="6"/>
          </p:cNvCxnSpPr>
          <p:nvPr/>
        </p:nvCxnSpPr>
        <p:spPr>
          <a:xfrm flipH="1" flipV="1">
            <a:off x="571972" y="2978949"/>
            <a:ext cx="581653" cy="2674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7" name="直接连接符 466">
            <a:extLst>
              <a:ext uri="{FF2B5EF4-FFF2-40B4-BE49-F238E27FC236}">
                <a16:creationId xmlns:a16="http://schemas.microsoft.com/office/drawing/2014/main" id="{34D1383A-69D5-0E1A-1011-EC71621E1BF6}"/>
              </a:ext>
            </a:extLst>
          </p:cNvPr>
          <p:cNvCxnSpPr>
            <a:cxnSpLocks/>
            <a:stCxn id="2" idx="7"/>
            <a:endCxn id="46" idx="2"/>
          </p:cNvCxnSpPr>
          <p:nvPr/>
        </p:nvCxnSpPr>
        <p:spPr>
          <a:xfrm flipV="1">
            <a:off x="544612" y="2505294"/>
            <a:ext cx="545391" cy="41407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68" name="文本框 467">
            <a:extLst>
              <a:ext uri="{FF2B5EF4-FFF2-40B4-BE49-F238E27FC236}">
                <a16:creationId xmlns:a16="http://schemas.microsoft.com/office/drawing/2014/main" id="{FC2568C7-332E-B459-7096-CA16DD4B4049}"/>
              </a:ext>
            </a:extLst>
          </p:cNvPr>
          <p:cNvSpPr txBox="1"/>
          <p:nvPr/>
        </p:nvSpPr>
        <p:spPr>
          <a:xfrm>
            <a:off x="179465" y="4747264"/>
            <a:ext cx="2194719" cy="338554"/>
          </a:xfrm>
          <a:prstGeom prst="rect">
            <a:avLst/>
          </a:prstGeom>
          <a:noFill/>
        </p:spPr>
        <p:txBody>
          <a:bodyPr wrap="square">
            <a:spAutoFit/>
          </a:bodyPr>
          <a:lstStyle/>
          <a:p>
            <a:r>
              <a:rPr lang="en-US" altLang="ja-JP" sz="1600" dirty="0">
                <a:latin typeface="Microsoft YaHei" panose="020B0503020204020204" pitchFamily="34" charset="-122"/>
                <a:ea typeface="Microsoft YaHei" panose="020B0503020204020204" pitchFamily="34" charset="-122"/>
              </a:rPr>
              <a:t>10-bit </a:t>
            </a:r>
            <a:r>
              <a:rPr lang="ja-JP" altLang="en-US" sz="1600" dirty="0">
                <a:latin typeface="Microsoft YaHei" panose="020B0503020204020204" pitchFamily="34" charset="-122"/>
                <a:ea typeface="Microsoft YaHei" panose="020B0503020204020204" pitchFamily="34" charset="-122"/>
              </a:rPr>
              <a:t>元</a:t>
            </a:r>
            <a:r>
              <a:rPr lang="en-US" altLang="ja-JP" sz="1600" dirty="0">
                <a:latin typeface="Microsoft YaHei" panose="020B0503020204020204" pitchFamily="34" charset="-122"/>
                <a:ea typeface="Microsoft YaHei" panose="020B0503020204020204" pitchFamily="34" charset="-122"/>
              </a:rPr>
              <a:t>QUBO</a:t>
            </a:r>
            <a:r>
              <a:rPr lang="ja-JP" altLang="en-US" sz="1600" dirty="0">
                <a:latin typeface="Microsoft YaHei" panose="020B0503020204020204" pitchFamily="34" charset="-122"/>
                <a:ea typeface="Microsoft YaHei" panose="020B0503020204020204" pitchFamily="34" charset="-122"/>
              </a:rPr>
              <a:t>問題</a:t>
            </a:r>
            <a:endParaRPr lang="zh-CN" altLang="en-US" sz="1600" dirty="0">
              <a:latin typeface="Microsoft YaHei" panose="020B0503020204020204" pitchFamily="34" charset="-122"/>
              <a:ea typeface="Microsoft YaHei" panose="020B0503020204020204" pitchFamily="34" charset="-122"/>
            </a:endParaRPr>
          </a:p>
        </p:txBody>
      </p:sp>
      <p:sp>
        <p:nvSpPr>
          <p:cNvPr id="469" name="箭头: 右 468">
            <a:extLst>
              <a:ext uri="{FF2B5EF4-FFF2-40B4-BE49-F238E27FC236}">
                <a16:creationId xmlns:a16="http://schemas.microsoft.com/office/drawing/2014/main" id="{534585BD-2342-9A05-5E0A-988BEC275A8A}"/>
              </a:ext>
            </a:extLst>
          </p:cNvPr>
          <p:cNvSpPr/>
          <p:nvPr/>
        </p:nvSpPr>
        <p:spPr>
          <a:xfrm>
            <a:off x="3564535" y="3518110"/>
            <a:ext cx="749998" cy="25239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sp>
        <p:nvSpPr>
          <p:cNvPr id="496" name="文本框 495">
            <a:extLst>
              <a:ext uri="{FF2B5EF4-FFF2-40B4-BE49-F238E27FC236}">
                <a16:creationId xmlns:a16="http://schemas.microsoft.com/office/drawing/2014/main" id="{22E56085-AFA2-3699-A8DB-2DCB531A6010}"/>
              </a:ext>
            </a:extLst>
          </p:cNvPr>
          <p:cNvSpPr txBox="1"/>
          <p:nvPr/>
        </p:nvSpPr>
        <p:spPr>
          <a:xfrm>
            <a:off x="8475942" y="4755737"/>
            <a:ext cx="2503707" cy="338554"/>
          </a:xfrm>
          <a:prstGeom prst="rect">
            <a:avLst/>
          </a:prstGeom>
          <a:noFill/>
        </p:spPr>
        <p:txBody>
          <a:bodyPr wrap="square">
            <a:spAutoFit/>
          </a:bodyPr>
          <a:lstStyle/>
          <a:p>
            <a:r>
              <a:rPr lang="en-US" altLang="ja-JP" sz="1600" dirty="0">
                <a:latin typeface="Microsoft YaHei" panose="020B0503020204020204" pitchFamily="34" charset="-122"/>
                <a:ea typeface="Microsoft YaHei" panose="020B0503020204020204" pitchFamily="34" charset="-122"/>
              </a:rPr>
              <a:t>10-bit </a:t>
            </a:r>
            <a:r>
              <a:rPr lang="ja-JP" altLang="en-US" sz="1600" dirty="0">
                <a:latin typeface="Microsoft YaHei" panose="020B0503020204020204" pitchFamily="34" charset="-122"/>
                <a:ea typeface="Microsoft YaHei" panose="020B0503020204020204" pitchFamily="34" charset="-122"/>
              </a:rPr>
              <a:t>難しい</a:t>
            </a:r>
            <a:r>
              <a:rPr lang="en-US" altLang="ja-JP" sz="1600" dirty="0">
                <a:latin typeface="Microsoft YaHei" panose="020B0503020204020204" pitchFamily="34" charset="-122"/>
                <a:ea typeface="Microsoft YaHei" panose="020B0503020204020204" pitchFamily="34" charset="-122"/>
              </a:rPr>
              <a:t>QUBO</a:t>
            </a:r>
            <a:r>
              <a:rPr lang="ja-JP" altLang="en-US" sz="1600" dirty="0">
                <a:latin typeface="Microsoft YaHei" panose="020B0503020204020204" pitchFamily="34" charset="-122"/>
                <a:ea typeface="Microsoft YaHei" panose="020B0503020204020204" pitchFamily="34" charset="-122"/>
              </a:rPr>
              <a:t>問題</a:t>
            </a:r>
            <a:endParaRPr lang="zh-CN" altLang="en-US" sz="1600" dirty="0">
              <a:latin typeface="Microsoft YaHei" panose="020B0503020204020204" pitchFamily="34" charset="-122"/>
              <a:ea typeface="Microsoft YaHei" panose="020B0503020204020204" pitchFamily="34" charset="-122"/>
            </a:endParaRPr>
          </a:p>
        </p:txBody>
      </p:sp>
      <p:sp>
        <p:nvSpPr>
          <p:cNvPr id="497" name="文本框 496">
            <a:extLst>
              <a:ext uri="{FF2B5EF4-FFF2-40B4-BE49-F238E27FC236}">
                <a16:creationId xmlns:a16="http://schemas.microsoft.com/office/drawing/2014/main" id="{3EE2AAD6-12EF-7685-2CA5-CB1DC7D8275A}"/>
              </a:ext>
            </a:extLst>
          </p:cNvPr>
          <p:cNvSpPr txBox="1"/>
          <p:nvPr/>
        </p:nvSpPr>
        <p:spPr>
          <a:xfrm>
            <a:off x="3181836" y="3144072"/>
            <a:ext cx="1748462" cy="338554"/>
          </a:xfrm>
          <a:prstGeom prst="rect">
            <a:avLst/>
          </a:prstGeom>
          <a:noFill/>
        </p:spPr>
        <p:txBody>
          <a:bodyPr wrap="square">
            <a:spAutoFit/>
          </a:bodyPr>
          <a:lstStyle/>
          <a:p>
            <a:r>
              <a:rPr lang="en-US" altLang="ja-JP" sz="1600" dirty="0">
                <a:latin typeface="Microsoft YaHei" panose="020B0503020204020204" pitchFamily="34" charset="-122"/>
                <a:ea typeface="Microsoft YaHei" panose="020B0503020204020204" pitchFamily="34" charset="-122"/>
              </a:rPr>
              <a:t>5</a:t>
            </a:r>
            <a:r>
              <a:rPr lang="ja-JP" altLang="en-US" sz="1600" dirty="0">
                <a:latin typeface="Microsoft YaHei" panose="020B0503020204020204" pitchFamily="34" charset="-122"/>
                <a:ea typeface="Microsoft YaHei" panose="020B0503020204020204" pitchFamily="34" charset="-122"/>
              </a:rPr>
              <a:t>ビットを減らす</a:t>
            </a:r>
            <a:endParaRPr lang="en-US" altLang="ja-JP" sz="1600" dirty="0">
              <a:latin typeface="Microsoft YaHei" panose="020B0503020204020204" pitchFamily="34" charset="-122"/>
              <a:ea typeface="Microsoft YaHei" panose="020B0503020204020204" pitchFamily="34" charset="-122"/>
            </a:endParaRPr>
          </a:p>
        </p:txBody>
      </p:sp>
      <p:sp>
        <p:nvSpPr>
          <p:cNvPr id="5" name="椭圆 4">
            <a:extLst>
              <a:ext uri="{FF2B5EF4-FFF2-40B4-BE49-F238E27FC236}">
                <a16:creationId xmlns:a16="http://schemas.microsoft.com/office/drawing/2014/main" id="{CBE0A4ED-CC64-80BD-832F-B601F28CF6DF}"/>
              </a:ext>
            </a:extLst>
          </p:cNvPr>
          <p:cNvSpPr/>
          <p:nvPr/>
        </p:nvSpPr>
        <p:spPr>
          <a:xfrm>
            <a:off x="4442764" y="4151549"/>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6" name="椭圆 5">
            <a:extLst>
              <a:ext uri="{FF2B5EF4-FFF2-40B4-BE49-F238E27FC236}">
                <a16:creationId xmlns:a16="http://schemas.microsoft.com/office/drawing/2014/main" id="{FCC6D314-110A-FC76-4531-8C5E3EAE311E}"/>
              </a:ext>
            </a:extLst>
          </p:cNvPr>
          <p:cNvSpPr/>
          <p:nvPr/>
        </p:nvSpPr>
        <p:spPr>
          <a:xfrm>
            <a:off x="4999226" y="3313349"/>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7" name="椭圆 6">
            <a:extLst>
              <a:ext uri="{FF2B5EF4-FFF2-40B4-BE49-F238E27FC236}">
                <a16:creationId xmlns:a16="http://schemas.microsoft.com/office/drawing/2014/main" id="{31DDA3C3-412A-7699-690F-AFD54D7B2473}"/>
              </a:ext>
            </a:extLst>
          </p:cNvPr>
          <p:cNvSpPr/>
          <p:nvPr/>
        </p:nvSpPr>
        <p:spPr>
          <a:xfrm>
            <a:off x="5415732" y="3984902"/>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9" name="椭圆 8">
            <a:extLst>
              <a:ext uri="{FF2B5EF4-FFF2-40B4-BE49-F238E27FC236}">
                <a16:creationId xmlns:a16="http://schemas.microsoft.com/office/drawing/2014/main" id="{7EF0C8E0-1444-5649-6216-7EA5157BC571}"/>
              </a:ext>
            </a:extLst>
          </p:cNvPr>
          <p:cNvSpPr/>
          <p:nvPr/>
        </p:nvSpPr>
        <p:spPr>
          <a:xfrm>
            <a:off x="5949473" y="3595203"/>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12" name="椭圆 11">
            <a:extLst>
              <a:ext uri="{FF2B5EF4-FFF2-40B4-BE49-F238E27FC236}">
                <a16:creationId xmlns:a16="http://schemas.microsoft.com/office/drawing/2014/main" id="{75D93E19-B06C-8904-6C3F-D6EFC53C06D2}"/>
              </a:ext>
            </a:extLst>
          </p:cNvPr>
          <p:cNvSpPr/>
          <p:nvPr/>
        </p:nvSpPr>
        <p:spPr>
          <a:xfrm>
            <a:off x="5921051" y="2833951"/>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17" name="直接连接符 16">
            <a:extLst>
              <a:ext uri="{FF2B5EF4-FFF2-40B4-BE49-F238E27FC236}">
                <a16:creationId xmlns:a16="http://schemas.microsoft.com/office/drawing/2014/main" id="{2208EE02-CAC6-6129-9F3F-68BF42627B98}"/>
              </a:ext>
            </a:extLst>
          </p:cNvPr>
          <p:cNvCxnSpPr>
            <a:stCxn id="5" idx="0"/>
            <a:endCxn id="6" idx="3"/>
          </p:cNvCxnSpPr>
          <p:nvPr/>
        </p:nvCxnSpPr>
        <p:spPr>
          <a:xfrm flipV="1">
            <a:off x="4536176" y="3457186"/>
            <a:ext cx="490410" cy="6943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EA5B017-4EF7-07F8-C40A-CA2D3C7AF3CB}"/>
              </a:ext>
            </a:extLst>
          </p:cNvPr>
          <p:cNvCxnSpPr>
            <a:stCxn id="12" idx="4"/>
            <a:endCxn id="9" idx="0"/>
          </p:cNvCxnSpPr>
          <p:nvPr/>
        </p:nvCxnSpPr>
        <p:spPr>
          <a:xfrm>
            <a:off x="6014463" y="3002467"/>
            <a:ext cx="28422" cy="5927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40577BC-F454-0FAC-F81A-0DB01AE0C716}"/>
              </a:ext>
            </a:extLst>
          </p:cNvPr>
          <p:cNvCxnSpPr>
            <a:stCxn id="6" idx="5"/>
            <a:endCxn id="7" idx="0"/>
          </p:cNvCxnSpPr>
          <p:nvPr/>
        </p:nvCxnSpPr>
        <p:spPr>
          <a:xfrm>
            <a:off x="5158689" y="3457186"/>
            <a:ext cx="350455" cy="5277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4D81558-16CC-4B79-5B9E-D3E413AB611F}"/>
              </a:ext>
            </a:extLst>
          </p:cNvPr>
          <p:cNvCxnSpPr>
            <a:stCxn id="6" idx="7"/>
            <a:endCxn id="12" idx="3"/>
          </p:cNvCxnSpPr>
          <p:nvPr/>
        </p:nvCxnSpPr>
        <p:spPr>
          <a:xfrm flipV="1">
            <a:off x="5158689" y="2977788"/>
            <a:ext cx="789722" cy="3602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750F341-FBEF-145D-A6C8-C820699AEF81}"/>
              </a:ext>
            </a:extLst>
          </p:cNvPr>
          <p:cNvCxnSpPr>
            <a:stCxn id="9" idx="2"/>
            <a:endCxn id="5" idx="7"/>
          </p:cNvCxnSpPr>
          <p:nvPr/>
        </p:nvCxnSpPr>
        <p:spPr>
          <a:xfrm flipH="1">
            <a:off x="4602227" y="3679461"/>
            <a:ext cx="1347246" cy="4967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0832C60A-058C-B85D-E26E-F9F75E048385}"/>
              </a:ext>
            </a:extLst>
          </p:cNvPr>
          <p:cNvCxnSpPr>
            <a:stCxn id="12" idx="4"/>
            <a:endCxn id="7" idx="7"/>
          </p:cNvCxnSpPr>
          <p:nvPr/>
        </p:nvCxnSpPr>
        <p:spPr>
          <a:xfrm flipH="1">
            <a:off x="5575195" y="3002467"/>
            <a:ext cx="439268" cy="10071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5610FD60-344A-5B50-39DC-73489D939DA7}"/>
              </a:ext>
            </a:extLst>
          </p:cNvPr>
          <p:cNvCxnSpPr>
            <a:stCxn id="5" idx="6"/>
            <a:endCxn id="7" idx="2"/>
          </p:cNvCxnSpPr>
          <p:nvPr/>
        </p:nvCxnSpPr>
        <p:spPr>
          <a:xfrm flipV="1">
            <a:off x="4629587" y="4069160"/>
            <a:ext cx="786145" cy="1666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2" name="直接连接符 451">
            <a:extLst>
              <a:ext uri="{FF2B5EF4-FFF2-40B4-BE49-F238E27FC236}">
                <a16:creationId xmlns:a16="http://schemas.microsoft.com/office/drawing/2014/main" id="{6785670B-CEBA-E5F6-54CD-728491167501}"/>
              </a:ext>
            </a:extLst>
          </p:cNvPr>
          <p:cNvCxnSpPr>
            <a:stCxn id="6" idx="6"/>
            <a:endCxn id="9" idx="1"/>
          </p:cNvCxnSpPr>
          <p:nvPr/>
        </p:nvCxnSpPr>
        <p:spPr>
          <a:xfrm>
            <a:off x="5186049" y="3397607"/>
            <a:ext cx="856836" cy="19759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4" name="箭头: 右 453">
            <a:extLst>
              <a:ext uri="{FF2B5EF4-FFF2-40B4-BE49-F238E27FC236}">
                <a16:creationId xmlns:a16="http://schemas.microsoft.com/office/drawing/2014/main" id="{1E89EFAB-D6FF-8BF0-3DF4-9353EFBCE109}"/>
              </a:ext>
            </a:extLst>
          </p:cNvPr>
          <p:cNvSpPr/>
          <p:nvPr/>
        </p:nvSpPr>
        <p:spPr>
          <a:xfrm>
            <a:off x="7198770" y="3503440"/>
            <a:ext cx="749998" cy="25239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sp>
        <p:nvSpPr>
          <p:cNvPr id="456" name="文本框 455">
            <a:extLst>
              <a:ext uri="{FF2B5EF4-FFF2-40B4-BE49-F238E27FC236}">
                <a16:creationId xmlns:a16="http://schemas.microsoft.com/office/drawing/2014/main" id="{C8C43F28-AC16-630E-9BEF-759E1CEFF4FA}"/>
              </a:ext>
            </a:extLst>
          </p:cNvPr>
          <p:cNvSpPr txBox="1"/>
          <p:nvPr/>
        </p:nvSpPr>
        <p:spPr>
          <a:xfrm>
            <a:off x="6733441" y="3166985"/>
            <a:ext cx="1669105" cy="338554"/>
          </a:xfrm>
          <a:prstGeom prst="rect">
            <a:avLst/>
          </a:prstGeom>
          <a:noFill/>
        </p:spPr>
        <p:txBody>
          <a:bodyPr wrap="square">
            <a:spAutoFit/>
          </a:bodyPr>
          <a:lstStyle/>
          <a:p>
            <a:r>
              <a:rPr lang="en-US" altLang="ja-JP" sz="1600" dirty="0">
                <a:latin typeface="Microsoft YaHei" panose="020B0503020204020204" pitchFamily="34" charset="-122"/>
                <a:ea typeface="Microsoft YaHei" panose="020B0503020204020204" pitchFamily="34" charset="-122"/>
              </a:rPr>
              <a:t>5</a:t>
            </a:r>
            <a:r>
              <a:rPr lang="ja-JP" altLang="en-US" sz="1600" dirty="0">
                <a:latin typeface="Microsoft YaHei" panose="020B0503020204020204" pitchFamily="34" charset="-122"/>
                <a:ea typeface="Microsoft YaHei" panose="020B0503020204020204" pitchFamily="34" charset="-122"/>
              </a:rPr>
              <a:t>ビットを複製</a:t>
            </a:r>
            <a:endParaRPr lang="zh-CN" altLang="en-US" sz="1600" dirty="0">
              <a:latin typeface="Microsoft YaHei" panose="020B0503020204020204" pitchFamily="34" charset="-122"/>
              <a:ea typeface="Microsoft YaHei" panose="020B0503020204020204" pitchFamily="34" charset="-122"/>
            </a:endParaRPr>
          </a:p>
        </p:txBody>
      </p:sp>
      <p:sp>
        <p:nvSpPr>
          <p:cNvPr id="458" name="文本框 457">
            <a:extLst>
              <a:ext uri="{FF2B5EF4-FFF2-40B4-BE49-F238E27FC236}">
                <a16:creationId xmlns:a16="http://schemas.microsoft.com/office/drawing/2014/main" id="{8546DED2-B6C0-4251-62CF-DD02E819DC3F}"/>
              </a:ext>
            </a:extLst>
          </p:cNvPr>
          <p:cNvSpPr txBox="1"/>
          <p:nvPr/>
        </p:nvSpPr>
        <p:spPr>
          <a:xfrm>
            <a:off x="3903430" y="4726048"/>
            <a:ext cx="1755902" cy="338554"/>
          </a:xfrm>
          <a:prstGeom prst="rect">
            <a:avLst/>
          </a:prstGeom>
          <a:noFill/>
        </p:spPr>
        <p:txBody>
          <a:bodyPr wrap="square">
            <a:spAutoFit/>
          </a:bodyPr>
          <a:lstStyle/>
          <a:p>
            <a:r>
              <a:rPr lang="en-US" altLang="ja-JP" sz="1600" dirty="0">
                <a:latin typeface="Microsoft YaHei" panose="020B0503020204020204" pitchFamily="34" charset="-122"/>
                <a:ea typeface="Microsoft YaHei" panose="020B0503020204020204" pitchFamily="34" charset="-122"/>
              </a:rPr>
              <a:t>5-bit QUBO</a:t>
            </a:r>
            <a:r>
              <a:rPr lang="ja-JP" altLang="en-US" sz="1600" dirty="0">
                <a:latin typeface="Microsoft YaHei" panose="020B0503020204020204" pitchFamily="34" charset="-122"/>
                <a:ea typeface="Microsoft YaHei" panose="020B0503020204020204" pitchFamily="34" charset="-122"/>
              </a:rPr>
              <a:t>問題</a:t>
            </a:r>
            <a:endParaRPr lang="zh-CN" altLang="en-US" sz="1600" dirty="0">
              <a:latin typeface="Microsoft YaHei" panose="020B0503020204020204" pitchFamily="34" charset="-122"/>
              <a:ea typeface="Microsoft YaHei" panose="020B0503020204020204" pitchFamily="34" charset="-122"/>
            </a:endParaRPr>
          </a:p>
        </p:txBody>
      </p:sp>
      <p:sp>
        <p:nvSpPr>
          <p:cNvPr id="484" name="椭圆 483">
            <a:extLst>
              <a:ext uri="{FF2B5EF4-FFF2-40B4-BE49-F238E27FC236}">
                <a16:creationId xmlns:a16="http://schemas.microsoft.com/office/drawing/2014/main" id="{2403B507-5972-621F-33EA-37C6A3C3DA68}"/>
              </a:ext>
            </a:extLst>
          </p:cNvPr>
          <p:cNvSpPr/>
          <p:nvPr/>
        </p:nvSpPr>
        <p:spPr>
          <a:xfrm>
            <a:off x="9202136" y="2531027"/>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85" name="椭圆 484">
            <a:extLst>
              <a:ext uri="{FF2B5EF4-FFF2-40B4-BE49-F238E27FC236}">
                <a16:creationId xmlns:a16="http://schemas.microsoft.com/office/drawing/2014/main" id="{FECBB10E-C9E3-45FE-FED0-8C1D7BA00B3B}"/>
              </a:ext>
            </a:extLst>
          </p:cNvPr>
          <p:cNvSpPr/>
          <p:nvPr/>
        </p:nvSpPr>
        <p:spPr>
          <a:xfrm>
            <a:off x="8710626" y="3019332"/>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494" name="直接连接符 493">
            <a:extLst>
              <a:ext uri="{FF2B5EF4-FFF2-40B4-BE49-F238E27FC236}">
                <a16:creationId xmlns:a16="http://schemas.microsoft.com/office/drawing/2014/main" id="{BB3DFAA2-DD9B-C0A0-9435-AF102A180C4A}"/>
              </a:ext>
            </a:extLst>
          </p:cNvPr>
          <p:cNvCxnSpPr>
            <a:cxnSpLocks/>
          </p:cNvCxnSpPr>
          <p:nvPr/>
        </p:nvCxnSpPr>
        <p:spPr>
          <a:xfrm flipV="1">
            <a:off x="8831397" y="2615285"/>
            <a:ext cx="398098" cy="40404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23" name="椭圆 522">
            <a:extLst>
              <a:ext uri="{FF2B5EF4-FFF2-40B4-BE49-F238E27FC236}">
                <a16:creationId xmlns:a16="http://schemas.microsoft.com/office/drawing/2014/main" id="{66B7C097-6646-25F7-EAD3-0BC4DEFA7D50}"/>
              </a:ext>
            </a:extLst>
          </p:cNvPr>
          <p:cNvSpPr/>
          <p:nvPr/>
        </p:nvSpPr>
        <p:spPr>
          <a:xfrm>
            <a:off x="10093994" y="2374362"/>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524" name="椭圆 523">
            <a:extLst>
              <a:ext uri="{FF2B5EF4-FFF2-40B4-BE49-F238E27FC236}">
                <a16:creationId xmlns:a16="http://schemas.microsoft.com/office/drawing/2014/main" id="{0C07B047-0838-5DB2-6D5C-07D34CEE8E44}"/>
              </a:ext>
            </a:extLst>
          </p:cNvPr>
          <p:cNvSpPr/>
          <p:nvPr/>
        </p:nvSpPr>
        <p:spPr>
          <a:xfrm>
            <a:off x="10658324" y="2706698"/>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536" name="直接连接符 535">
            <a:extLst>
              <a:ext uri="{FF2B5EF4-FFF2-40B4-BE49-F238E27FC236}">
                <a16:creationId xmlns:a16="http://schemas.microsoft.com/office/drawing/2014/main" id="{DFB42BEF-C2BA-1E8E-F454-D85BC7B65227}"/>
              </a:ext>
            </a:extLst>
          </p:cNvPr>
          <p:cNvCxnSpPr>
            <a:stCxn id="523" idx="5"/>
            <a:endCxn id="524" idx="1"/>
          </p:cNvCxnSpPr>
          <p:nvPr/>
        </p:nvCxnSpPr>
        <p:spPr>
          <a:xfrm>
            <a:off x="10253457" y="2518199"/>
            <a:ext cx="432227" cy="2131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6" name="直接连接符 575">
            <a:extLst>
              <a:ext uri="{FF2B5EF4-FFF2-40B4-BE49-F238E27FC236}">
                <a16:creationId xmlns:a16="http://schemas.microsoft.com/office/drawing/2014/main" id="{CBF5D338-2815-70AA-536A-89C24CF1C417}"/>
              </a:ext>
            </a:extLst>
          </p:cNvPr>
          <p:cNvCxnSpPr>
            <a:stCxn id="485" idx="6"/>
            <a:endCxn id="524" idx="3"/>
          </p:cNvCxnSpPr>
          <p:nvPr/>
        </p:nvCxnSpPr>
        <p:spPr>
          <a:xfrm flipV="1">
            <a:off x="8897449" y="2850535"/>
            <a:ext cx="1788235" cy="2530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2" name="直接连接符 581">
            <a:extLst>
              <a:ext uri="{FF2B5EF4-FFF2-40B4-BE49-F238E27FC236}">
                <a16:creationId xmlns:a16="http://schemas.microsoft.com/office/drawing/2014/main" id="{EFF3020A-4429-86EA-C574-1E87DA1DE088}"/>
              </a:ext>
            </a:extLst>
          </p:cNvPr>
          <p:cNvCxnSpPr>
            <a:stCxn id="485" idx="7"/>
            <a:endCxn id="523" idx="3"/>
          </p:cNvCxnSpPr>
          <p:nvPr/>
        </p:nvCxnSpPr>
        <p:spPr>
          <a:xfrm flipV="1">
            <a:off x="8870089" y="2518199"/>
            <a:ext cx="1251265" cy="5258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5" name="直接连接符 584">
            <a:extLst>
              <a:ext uri="{FF2B5EF4-FFF2-40B4-BE49-F238E27FC236}">
                <a16:creationId xmlns:a16="http://schemas.microsoft.com/office/drawing/2014/main" id="{BCFEC3BF-95E0-D266-3439-C01B42BEF421}"/>
              </a:ext>
            </a:extLst>
          </p:cNvPr>
          <p:cNvCxnSpPr>
            <a:stCxn id="484" idx="6"/>
            <a:endCxn id="524" idx="2"/>
          </p:cNvCxnSpPr>
          <p:nvPr/>
        </p:nvCxnSpPr>
        <p:spPr>
          <a:xfrm>
            <a:off x="9388959" y="2615285"/>
            <a:ext cx="1269365" cy="1756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3F31B3FB-EC8F-5653-1B0E-F5DA5C2EED21}"/>
              </a:ext>
            </a:extLst>
          </p:cNvPr>
          <p:cNvCxnSpPr>
            <a:stCxn id="484" idx="7"/>
            <a:endCxn id="523" idx="2"/>
          </p:cNvCxnSpPr>
          <p:nvPr/>
        </p:nvCxnSpPr>
        <p:spPr>
          <a:xfrm flipV="1">
            <a:off x="9361599" y="2458620"/>
            <a:ext cx="732395" cy="9708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8" name="椭圆 597">
            <a:extLst>
              <a:ext uri="{FF2B5EF4-FFF2-40B4-BE49-F238E27FC236}">
                <a16:creationId xmlns:a16="http://schemas.microsoft.com/office/drawing/2014/main" id="{4B706D75-54A4-E32D-3474-D4746EC420CD}"/>
              </a:ext>
            </a:extLst>
          </p:cNvPr>
          <p:cNvSpPr/>
          <p:nvPr/>
        </p:nvSpPr>
        <p:spPr>
          <a:xfrm>
            <a:off x="11000904" y="3479007"/>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599" name="椭圆 598">
            <a:extLst>
              <a:ext uri="{FF2B5EF4-FFF2-40B4-BE49-F238E27FC236}">
                <a16:creationId xmlns:a16="http://schemas.microsoft.com/office/drawing/2014/main" id="{6E1F52A7-7ED1-F074-F23E-CBC1F2A22E3E}"/>
              </a:ext>
            </a:extLst>
          </p:cNvPr>
          <p:cNvSpPr/>
          <p:nvPr/>
        </p:nvSpPr>
        <p:spPr>
          <a:xfrm>
            <a:off x="10690412" y="4046644"/>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605" name="直接连接符 604">
            <a:extLst>
              <a:ext uri="{FF2B5EF4-FFF2-40B4-BE49-F238E27FC236}">
                <a16:creationId xmlns:a16="http://schemas.microsoft.com/office/drawing/2014/main" id="{20FA019D-6CEE-616C-B36B-59FE43542C1B}"/>
              </a:ext>
            </a:extLst>
          </p:cNvPr>
          <p:cNvCxnSpPr>
            <a:stCxn id="599" idx="7"/>
            <a:endCxn id="598" idx="3"/>
          </p:cNvCxnSpPr>
          <p:nvPr/>
        </p:nvCxnSpPr>
        <p:spPr>
          <a:xfrm flipV="1">
            <a:off x="10849875" y="3622844"/>
            <a:ext cx="178389" cy="44847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7" name="直接连接符 606">
            <a:extLst>
              <a:ext uri="{FF2B5EF4-FFF2-40B4-BE49-F238E27FC236}">
                <a16:creationId xmlns:a16="http://schemas.microsoft.com/office/drawing/2014/main" id="{C210AA71-6EA5-E4D8-59F1-344359E1030B}"/>
              </a:ext>
            </a:extLst>
          </p:cNvPr>
          <p:cNvCxnSpPr>
            <a:stCxn id="485" idx="6"/>
            <a:endCxn id="599" idx="1"/>
          </p:cNvCxnSpPr>
          <p:nvPr/>
        </p:nvCxnSpPr>
        <p:spPr>
          <a:xfrm>
            <a:off x="8897449" y="3103590"/>
            <a:ext cx="1820323" cy="9677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9" name="直接连接符 608">
            <a:extLst>
              <a:ext uri="{FF2B5EF4-FFF2-40B4-BE49-F238E27FC236}">
                <a16:creationId xmlns:a16="http://schemas.microsoft.com/office/drawing/2014/main" id="{C3FACD15-8D22-9F50-4E5A-4C8497CA1552}"/>
              </a:ext>
            </a:extLst>
          </p:cNvPr>
          <p:cNvCxnSpPr>
            <a:stCxn id="485" idx="6"/>
            <a:endCxn id="598" idx="2"/>
          </p:cNvCxnSpPr>
          <p:nvPr/>
        </p:nvCxnSpPr>
        <p:spPr>
          <a:xfrm>
            <a:off x="8897449" y="3103590"/>
            <a:ext cx="2103455" cy="4596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1" name="直接连接符 610">
            <a:extLst>
              <a:ext uri="{FF2B5EF4-FFF2-40B4-BE49-F238E27FC236}">
                <a16:creationId xmlns:a16="http://schemas.microsoft.com/office/drawing/2014/main" id="{07A38612-7752-6FA0-23AE-CD076CBC5EAC}"/>
              </a:ext>
            </a:extLst>
          </p:cNvPr>
          <p:cNvCxnSpPr>
            <a:stCxn id="484" idx="5"/>
            <a:endCxn id="599" idx="1"/>
          </p:cNvCxnSpPr>
          <p:nvPr/>
        </p:nvCxnSpPr>
        <p:spPr>
          <a:xfrm>
            <a:off x="9361599" y="2674864"/>
            <a:ext cx="1356173" cy="13964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3" name="直接连接符 612">
            <a:extLst>
              <a:ext uri="{FF2B5EF4-FFF2-40B4-BE49-F238E27FC236}">
                <a16:creationId xmlns:a16="http://schemas.microsoft.com/office/drawing/2014/main" id="{EBD50B36-EF48-DBFF-ADD1-6A353ACEF86B}"/>
              </a:ext>
            </a:extLst>
          </p:cNvPr>
          <p:cNvCxnSpPr>
            <a:stCxn id="484" idx="5"/>
            <a:endCxn id="598" idx="1"/>
          </p:cNvCxnSpPr>
          <p:nvPr/>
        </p:nvCxnSpPr>
        <p:spPr>
          <a:xfrm>
            <a:off x="9361599" y="2674864"/>
            <a:ext cx="1666665" cy="8288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5" name="直接连接符 614">
            <a:extLst>
              <a:ext uri="{FF2B5EF4-FFF2-40B4-BE49-F238E27FC236}">
                <a16:creationId xmlns:a16="http://schemas.microsoft.com/office/drawing/2014/main" id="{B0AE43C2-481C-497A-DB78-D0FCC3BB5725}"/>
              </a:ext>
            </a:extLst>
          </p:cNvPr>
          <p:cNvCxnSpPr>
            <a:stCxn id="524" idx="5"/>
            <a:endCxn id="598" idx="0"/>
          </p:cNvCxnSpPr>
          <p:nvPr/>
        </p:nvCxnSpPr>
        <p:spPr>
          <a:xfrm>
            <a:off x="10817787" y="2850535"/>
            <a:ext cx="276529" cy="6284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7" name="直接连接符 616">
            <a:extLst>
              <a:ext uri="{FF2B5EF4-FFF2-40B4-BE49-F238E27FC236}">
                <a16:creationId xmlns:a16="http://schemas.microsoft.com/office/drawing/2014/main" id="{ACD7B88A-9401-517E-A13E-59D2AA018A39}"/>
              </a:ext>
            </a:extLst>
          </p:cNvPr>
          <p:cNvCxnSpPr>
            <a:stCxn id="524" idx="4"/>
            <a:endCxn id="599" idx="0"/>
          </p:cNvCxnSpPr>
          <p:nvPr/>
        </p:nvCxnSpPr>
        <p:spPr>
          <a:xfrm>
            <a:off x="10751736" y="2875214"/>
            <a:ext cx="32088" cy="11714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9" name="直接连接符 618">
            <a:extLst>
              <a:ext uri="{FF2B5EF4-FFF2-40B4-BE49-F238E27FC236}">
                <a16:creationId xmlns:a16="http://schemas.microsoft.com/office/drawing/2014/main" id="{430B06E4-BBD9-0DD9-241C-0B5E1CA6DBD5}"/>
              </a:ext>
            </a:extLst>
          </p:cNvPr>
          <p:cNvCxnSpPr>
            <a:stCxn id="523" idx="3"/>
            <a:endCxn id="599" idx="1"/>
          </p:cNvCxnSpPr>
          <p:nvPr/>
        </p:nvCxnSpPr>
        <p:spPr>
          <a:xfrm>
            <a:off x="10121354" y="2518199"/>
            <a:ext cx="596418" cy="15531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7" name="直接连接符 626">
            <a:extLst>
              <a:ext uri="{FF2B5EF4-FFF2-40B4-BE49-F238E27FC236}">
                <a16:creationId xmlns:a16="http://schemas.microsoft.com/office/drawing/2014/main" id="{FC45BBAF-B501-ABC4-A56D-3F7040EAFC58}"/>
              </a:ext>
            </a:extLst>
          </p:cNvPr>
          <p:cNvCxnSpPr>
            <a:stCxn id="523" idx="4"/>
            <a:endCxn id="598" idx="0"/>
          </p:cNvCxnSpPr>
          <p:nvPr/>
        </p:nvCxnSpPr>
        <p:spPr>
          <a:xfrm>
            <a:off x="10187406" y="2542878"/>
            <a:ext cx="906910" cy="93612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8" name="椭圆 627">
            <a:extLst>
              <a:ext uri="{FF2B5EF4-FFF2-40B4-BE49-F238E27FC236}">
                <a16:creationId xmlns:a16="http://schemas.microsoft.com/office/drawing/2014/main" id="{8107B534-CDEA-CDC7-1888-FA6E1217356D}"/>
              </a:ext>
            </a:extLst>
          </p:cNvPr>
          <p:cNvSpPr/>
          <p:nvPr/>
        </p:nvSpPr>
        <p:spPr>
          <a:xfrm>
            <a:off x="8545410" y="3559370"/>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629" name="椭圆 628">
            <a:extLst>
              <a:ext uri="{FF2B5EF4-FFF2-40B4-BE49-F238E27FC236}">
                <a16:creationId xmlns:a16="http://schemas.microsoft.com/office/drawing/2014/main" id="{D990E312-63E0-B2A7-A170-9B5915AAD170}"/>
              </a:ext>
            </a:extLst>
          </p:cNvPr>
          <p:cNvSpPr/>
          <p:nvPr/>
        </p:nvSpPr>
        <p:spPr>
          <a:xfrm>
            <a:off x="8737986" y="4021468"/>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644" name="直接连接符 643">
            <a:extLst>
              <a:ext uri="{FF2B5EF4-FFF2-40B4-BE49-F238E27FC236}">
                <a16:creationId xmlns:a16="http://schemas.microsoft.com/office/drawing/2014/main" id="{B571069C-3027-2481-8BE6-B1614E576578}"/>
              </a:ext>
            </a:extLst>
          </p:cNvPr>
          <p:cNvCxnSpPr>
            <a:stCxn id="599" idx="2"/>
            <a:endCxn id="629" idx="7"/>
          </p:cNvCxnSpPr>
          <p:nvPr/>
        </p:nvCxnSpPr>
        <p:spPr>
          <a:xfrm flipH="1" flipV="1">
            <a:off x="8897449" y="4046147"/>
            <a:ext cx="1792963" cy="847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6" name="直接连接符 645">
            <a:extLst>
              <a:ext uri="{FF2B5EF4-FFF2-40B4-BE49-F238E27FC236}">
                <a16:creationId xmlns:a16="http://schemas.microsoft.com/office/drawing/2014/main" id="{27D6A66F-7BCD-136A-F79E-99C49EFE111E}"/>
              </a:ext>
            </a:extLst>
          </p:cNvPr>
          <p:cNvCxnSpPr>
            <a:stCxn id="599" idx="2"/>
            <a:endCxn id="628" idx="6"/>
          </p:cNvCxnSpPr>
          <p:nvPr/>
        </p:nvCxnSpPr>
        <p:spPr>
          <a:xfrm flipH="1" flipV="1">
            <a:off x="8732233" y="3643628"/>
            <a:ext cx="1958179" cy="4872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8" name="直接连接符 647">
            <a:extLst>
              <a:ext uri="{FF2B5EF4-FFF2-40B4-BE49-F238E27FC236}">
                <a16:creationId xmlns:a16="http://schemas.microsoft.com/office/drawing/2014/main" id="{422C2E0F-F924-21F2-DE9A-E837FD0035A9}"/>
              </a:ext>
            </a:extLst>
          </p:cNvPr>
          <p:cNvCxnSpPr>
            <a:stCxn id="628" idx="4"/>
            <a:endCxn id="629" idx="1"/>
          </p:cNvCxnSpPr>
          <p:nvPr/>
        </p:nvCxnSpPr>
        <p:spPr>
          <a:xfrm>
            <a:off x="8638822" y="3727886"/>
            <a:ext cx="126524" cy="3182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2" name="直接连接符 651">
            <a:extLst>
              <a:ext uri="{FF2B5EF4-FFF2-40B4-BE49-F238E27FC236}">
                <a16:creationId xmlns:a16="http://schemas.microsoft.com/office/drawing/2014/main" id="{4C3EA9D6-8D0E-5579-6948-3B40EC2A6484}"/>
              </a:ext>
            </a:extLst>
          </p:cNvPr>
          <p:cNvCxnSpPr>
            <a:stCxn id="628" idx="0"/>
            <a:endCxn id="485" idx="3"/>
          </p:cNvCxnSpPr>
          <p:nvPr/>
        </p:nvCxnSpPr>
        <p:spPr>
          <a:xfrm flipV="1">
            <a:off x="8638822" y="3163169"/>
            <a:ext cx="99164" cy="39620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4" name="直接连接符 653">
            <a:extLst>
              <a:ext uri="{FF2B5EF4-FFF2-40B4-BE49-F238E27FC236}">
                <a16:creationId xmlns:a16="http://schemas.microsoft.com/office/drawing/2014/main" id="{F465E564-283E-CC11-9147-2F8170BF39BD}"/>
              </a:ext>
            </a:extLst>
          </p:cNvPr>
          <p:cNvCxnSpPr>
            <a:stCxn id="485" idx="3"/>
            <a:endCxn id="629" idx="7"/>
          </p:cNvCxnSpPr>
          <p:nvPr/>
        </p:nvCxnSpPr>
        <p:spPr>
          <a:xfrm>
            <a:off x="8737986" y="3163169"/>
            <a:ext cx="159463" cy="8829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4" name="直接连接符 663">
            <a:extLst>
              <a:ext uri="{FF2B5EF4-FFF2-40B4-BE49-F238E27FC236}">
                <a16:creationId xmlns:a16="http://schemas.microsoft.com/office/drawing/2014/main" id="{E2AC886B-A1BC-4CAD-FC24-6301CD1EBA9C}"/>
              </a:ext>
            </a:extLst>
          </p:cNvPr>
          <p:cNvCxnSpPr>
            <a:stCxn id="484" idx="5"/>
            <a:endCxn id="629" idx="6"/>
          </p:cNvCxnSpPr>
          <p:nvPr/>
        </p:nvCxnSpPr>
        <p:spPr>
          <a:xfrm flipH="1">
            <a:off x="8924809" y="2674864"/>
            <a:ext cx="436790" cy="14308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6" name="直接连接符 665">
            <a:extLst>
              <a:ext uri="{FF2B5EF4-FFF2-40B4-BE49-F238E27FC236}">
                <a16:creationId xmlns:a16="http://schemas.microsoft.com/office/drawing/2014/main" id="{DDC0E5DC-6FF7-E9B5-71E7-315452E66602}"/>
              </a:ext>
            </a:extLst>
          </p:cNvPr>
          <p:cNvCxnSpPr>
            <a:stCxn id="628" idx="6"/>
            <a:endCxn id="484" idx="6"/>
          </p:cNvCxnSpPr>
          <p:nvPr/>
        </p:nvCxnSpPr>
        <p:spPr>
          <a:xfrm flipV="1">
            <a:off x="8732233" y="2615285"/>
            <a:ext cx="656726" cy="102834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8" name="直接连接符 667">
            <a:extLst>
              <a:ext uri="{FF2B5EF4-FFF2-40B4-BE49-F238E27FC236}">
                <a16:creationId xmlns:a16="http://schemas.microsoft.com/office/drawing/2014/main" id="{AB79E694-3245-915E-7701-C8C59C981F80}"/>
              </a:ext>
            </a:extLst>
          </p:cNvPr>
          <p:cNvCxnSpPr>
            <a:stCxn id="598" idx="2"/>
            <a:endCxn id="628" idx="6"/>
          </p:cNvCxnSpPr>
          <p:nvPr/>
        </p:nvCxnSpPr>
        <p:spPr>
          <a:xfrm flipH="1">
            <a:off x="8732233" y="3563265"/>
            <a:ext cx="2268671" cy="803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0" name="直接连接符 669">
            <a:extLst>
              <a:ext uri="{FF2B5EF4-FFF2-40B4-BE49-F238E27FC236}">
                <a16:creationId xmlns:a16="http://schemas.microsoft.com/office/drawing/2014/main" id="{213FAC42-5E89-435B-3994-AB0240E7FEBE}"/>
              </a:ext>
            </a:extLst>
          </p:cNvPr>
          <p:cNvCxnSpPr>
            <a:stCxn id="598" idx="2"/>
            <a:endCxn id="629" idx="0"/>
          </p:cNvCxnSpPr>
          <p:nvPr/>
        </p:nvCxnSpPr>
        <p:spPr>
          <a:xfrm flipH="1">
            <a:off x="8831398" y="3563265"/>
            <a:ext cx="2169506" cy="45820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71" name="椭圆 670">
            <a:extLst>
              <a:ext uri="{FF2B5EF4-FFF2-40B4-BE49-F238E27FC236}">
                <a16:creationId xmlns:a16="http://schemas.microsoft.com/office/drawing/2014/main" id="{501EB6BC-5933-DAB6-A8DD-508C5C4883BF}"/>
              </a:ext>
            </a:extLst>
          </p:cNvPr>
          <p:cNvSpPr/>
          <p:nvPr/>
        </p:nvSpPr>
        <p:spPr>
          <a:xfrm>
            <a:off x="9601953" y="4440615"/>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672" name="椭圆 671">
            <a:extLst>
              <a:ext uri="{FF2B5EF4-FFF2-40B4-BE49-F238E27FC236}">
                <a16:creationId xmlns:a16="http://schemas.microsoft.com/office/drawing/2014/main" id="{FEC389AD-936F-4AF2-B44F-260D810DAA83}"/>
              </a:ext>
            </a:extLst>
          </p:cNvPr>
          <p:cNvSpPr/>
          <p:nvPr/>
        </p:nvSpPr>
        <p:spPr>
          <a:xfrm>
            <a:off x="10253457" y="4309118"/>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676" name="直接连接符 675">
            <a:extLst>
              <a:ext uri="{FF2B5EF4-FFF2-40B4-BE49-F238E27FC236}">
                <a16:creationId xmlns:a16="http://schemas.microsoft.com/office/drawing/2014/main" id="{EC024B3A-949C-1E49-7922-4628BEDC2A34}"/>
              </a:ext>
            </a:extLst>
          </p:cNvPr>
          <p:cNvCxnSpPr>
            <a:stCxn id="629" idx="5"/>
            <a:endCxn id="671" idx="2"/>
          </p:cNvCxnSpPr>
          <p:nvPr/>
        </p:nvCxnSpPr>
        <p:spPr>
          <a:xfrm>
            <a:off x="8897449" y="4165305"/>
            <a:ext cx="704504" cy="3595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8" name="直接连接符 677">
            <a:extLst>
              <a:ext uri="{FF2B5EF4-FFF2-40B4-BE49-F238E27FC236}">
                <a16:creationId xmlns:a16="http://schemas.microsoft.com/office/drawing/2014/main" id="{A7F5B7AB-0341-B156-D9F3-BF63C78BD53E}"/>
              </a:ext>
            </a:extLst>
          </p:cNvPr>
          <p:cNvCxnSpPr>
            <a:stCxn id="629" idx="5"/>
            <a:endCxn id="672" idx="2"/>
          </p:cNvCxnSpPr>
          <p:nvPr/>
        </p:nvCxnSpPr>
        <p:spPr>
          <a:xfrm>
            <a:off x="8897449" y="4165305"/>
            <a:ext cx="1356008" cy="2280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0" name="直接连接符 679">
            <a:extLst>
              <a:ext uri="{FF2B5EF4-FFF2-40B4-BE49-F238E27FC236}">
                <a16:creationId xmlns:a16="http://schemas.microsoft.com/office/drawing/2014/main" id="{A171C6AC-64B3-DA87-9B15-F63210F55CE7}"/>
              </a:ext>
            </a:extLst>
          </p:cNvPr>
          <p:cNvCxnSpPr>
            <a:stCxn id="628" idx="6"/>
            <a:endCxn id="671" idx="1"/>
          </p:cNvCxnSpPr>
          <p:nvPr/>
        </p:nvCxnSpPr>
        <p:spPr>
          <a:xfrm>
            <a:off x="8732233" y="3643628"/>
            <a:ext cx="897080" cy="8216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2" name="直接连接符 681">
            <a:extLst>
              <a:ext uri="{FF2B5EF4-FFF2-40B4-BE49-F238E27FC236}">
                <a16:creationId xmlns:a16="http://schemas.microsoft.com/office/drawing/2014/main" id="{FCAFA5AF-A10C-2949-190E-E322C239185F}"/>
              </a:ext>
            </a:extLst>
          </p:cNvPr>
          <p:cNvCxnSpPr>
            <a:stCxn id="628" idx="6"/>
            <a:endCxn id="672" idx="1"/>
          </p:cNvCxnSpPr>
          <p:nvPr/>
        </p:nvCxnSpPr>
        <p:spPr>
          <a:xfrm>
            <a:off x="8732233" y="3643628"/>
            <a:ext cx="1548584" cy="6901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4" name="直接连接符 683">
            <a:extLst>
              <a:ext uri="{FF2B5EF4-FFF2-40B4-BE49-F238E27FC236}">
                <a16:creationId xmlns:a16="http://schemas.microsoft.com/office/drawing/2014/main" id="{D4448C82-130B-422F-B985-70531D456C95}"/>
              </a:ext>
            </a:extLst>
          </p:cNvPr>
          <p:cNvCxnSpPr>
            <a:stCxn id="485" idx="5"/>
            <a:endCxn id="671" idx="1"/>
          </p:cNvCxnSpPr>
          <p:nvPr/>
        </p:nvCxnSpPr>
        <p:spPr>
          <a:xfrm>
            <a:off x="8870089" y="3163169"/>
            <a:ext cx="759224" cy="13021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6" name="直接连接符 685">
            <a:extLst>
              <a:ext uri="{FF2B5EF4-FFF2-40B4-BE49-F238E27FC236}">
                <a16:creationId xmlns:a16="http://schemas.microsoft.com/office/drawing/2014/main" id="{5C7C9248-73C5-3C4D-DE04-4D39BA3C105A}"/>
              </a:ext>
            </a:extLst>
          </p:cNvPr>
          <p:cNvCxnSpPr>
            <a:stCxn id="485" idx="5"/>
            <a:endCxn id="672" idx="1"/>
          </p:cNvCxnSpPr>
          <p:nvPr/>
        </p:nvCxnSpPr>
        <p:spPr>
          <a:xfrm>
            <a:off x="8870089" y="3163169"/>
            <a:ext cx="1410728" cy="11706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8" name="直接连接符 687">
            <a:extLst>
              <a:ext uri="{FF2B5EF4-FFF2-40B4-BE49-F238E27FC236}">
                <a16:creationId xmlns:a16="http://schemas.microsoft.com/office/drawing/2014/main" id="{13621430-D08E-450F-E805-1D2AC491DB63}"/>
              </a:ext>
            </a:extLst>
          </p:cNvPr>
          <p:cNvCxnSpPr>
            <a:stCxn id="671" idx="6"/>
            <a:endCxn id="672" idx="3"/>
          </p:cNvCxnSpPr>
          <p:nvPr/>
        </p:nvCxnSpPr>
        <p:spPr>
          <a:xfrm flipV="1">
            <a:off x="9788776" y="4452955"/>
            <a:ext cx="492041" cy="719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0" name="直接连接符 689">
            <a:extLst>
              <a:ext uri="{FF2B5EF4-FFF2-40B4-BE49-F238E27FC236}">
                <a16:creationId xmlns:a16="http://schemas.microsoft.com/office/drawing/2014/main" id="{9A888DD0-0590-1A90-011A-04FA7438FCCE}"/>
              </a:ext>
            </a:extLst>
          </p:cNvPr>
          <p:cNvCxnSpPr>
            <a:stCxn id="484" idx="5"/>
            <a:endCxn id="671" idx="0"/>
          </p:cNvCxnSpPr>
          <p:nvPr/>
        </p:nvCxnSpPr>
        <p:spPr>
          <a:xfrm>
            <a:off x="9361599" y="2674864"/>
            <a:ext cx="333766" cy="17657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2" name="直接连接符 691">
            <a:extLst>
              <a:ext uri="{FF2B5EF4-FFF2-40B4-BE49-F238E27FC236}">
                <a16:creationId xmlns:a16="http://schemas.microsoft.com/office/drawing/2014/main" id="{34D22586-9020-CD34-3984-8EF2A2F286D0}"/>
              </a:ext>
            </a:extLst>
          </p:cNvPr>
          <p:cNvCxnSpPr>
            <a:stCxn id="484" idx="5"/>
            <a:endCxn id="672" idx="1"/>
          </p:cNvCxnSpPr>
          <p:nvPr/>
        </p:nvCxnSpPr>
        <p:spPr>
          <a:xfrm>
            <a:off x="9361599" y="2674864"/>
            <a:ext cx="919218" cy="1658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4" name="直接连接符 693">
            <a:extLst>
              <a:ext uri="{FF2B5EF4-FFF2-40B4-BE49-F238E27FC236}">
                <a16:creationId xmlns:a16="http://schemas.microsoft.com/office/drawing/2014/main" id="{EB25F5FA-B7E8-01C1-2EB0-6C390675E1A5}"/>
              </a:ext>
            </a:extLst>
          </p:cNvPr>
          <p:cNvCxnSpPr>
            <a:stCxn id="523" idx="3"/>
            <a:endCxn id="671" idx="0"/>
          </p:cNvCxnSpPr>
          <p:nvPr/>
        </p:nvCxnSpPr>
        <p:spPr>
          <a:xfrm flipH="1">
            <a:off x="9695365" y="2518199"/>
            <a:ext cx="425989" cy="19224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6" name="直接连接符 695">
            <a:extLst>
              <a:ext uri="{FF2B5EF4-FFF2-40B4-BE49-F238E27FC236}">
                <a16:creationId xmlns:a16="http://schemas.microsoft.com/office/drawing/2014/main" id="{C917623A-576E-31CE-FD97-F656FD763787}"/>
              </a:ext>
            </a:extLst>
          </p:cNvPr>
          <p:cNvCxnSpPr>
            <a:stCxn id="523" idx="4"/>
            <a:endCxn id="672" idx="0"/>
          </p:cNvCxnSpPr>
          <p:nvPr/>
        </p:nvCxnSpPr>
        <p:spPr>
          <a:xfrm>
            <a:off x="10187406" y="2542878"/>
            <a:ext cx="159463" cy="17662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0" name="直接连接符 709">
            <a:extLst>
              <a:ext uri="{FF2B5EF4-FFF2-40B4-BE49-F238E27FC236}">
                <a16:creationId xmlns:a16="http://schemas.microsoft.com/office/drawing/2014/main" id="{060BA07C-B97A-07E3-58FB-04DE3A5A7EAA}"/>
              </a:ext>
            </a:extLst>
          </p:cNvPr>
          <p:cNvCxnSpPr>
            <a:stCxn id="524" idx="4"/>
            <a:endCxn id="672" idx="7"/>
          </p:cNvCxnSpPr>
          <p:nvPr/>
        </p:nvCxnSpPr>
        <p:spPr>
          <a:xfrm flipH="1">
            <a:off x="10412920" y="2875214"/>
            <a:ext cx="338816" cy="14585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2" name="直接连接符 711">
            <a:extLst>
              <a:ext uri="{FF2B5EF4-FFF2-40B4-BE49-F238E27FC236}">
                <a16:creationId xmlns:a16="http://schemas.microsoft.com/office/drawing/2014/main" id="{40DAEEC8-2EA0-649B-96AB-FEA59E834381}"/>
              </a:ext>
            </a:extLst>
          </p:cNvPr>
          <p:cNvCxnSpPr>
            <a:stCxn id="524" idx="4"/>
            <a:endCxn id="671" idx="7"/>
          </p:cNvCxnSpPr>
          <p:nvPr/>
        </p:nvCxnSpPr>
        <p:spPr>
          <a:xfrm flipH="1">
            <a:off x="9761416" y="2875214"/>
            <a:ext cx="990320" cy="15900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71" name="椭圆 770">
            <a:extLst>
              <a:ext uri="{FF2B5EF4-FFF2-40B4-BE49-F238E27FC236}">
                <a16:creationId xmlns:a16="http://schemas.microsoft.com/office/drawing/2014/main" id="{897199FC-D892-BDA4-64C4-C05C82F13886}"/>
              </a:ext>
            </a:extLst>
          </p:cNvPr>
          <p:cNvSpPr/>
          <p:nvPr/>
        </p:nvSpPr>
        <p:spPr>
          <a:xfrm>
            <a:off x="3092832" y="2626141"/>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772" name="椭圆 771">
            <a:extLst>
              <a:ext uri="{FF2B5EF4-FFF2-40B4-BE49-F238E27FC236}">
                <a16:creationId xmlns:a16="http://schemas.microsoft.com/office/drawing/2014/main" id="{4925E495-D963-C66C-A09F-5BE2687FC9B6}"/>
              </a:ext>
            </a:extLst>
          </p:cNvPr>
          <p:cNvSpPr/>
          <p:nvPr/>
        </p:nvSpPr>
        <p:spPr>
          <a:xfrm>
            <a:off x="6949423" y="2667893"/>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773" name="文本框 772">
            <a:extLst>
              <a:ext uri="{FF2B5EF4-FFF2-40B4-BE49-F238E27FC236}">
                <a16:creationId xmlns:a16="http://schemas.microsoft.com/office/drawing/2014/main" id="{6089CBF6-414C-D763-671B-414F8E551AAA}"/>
              </a:ext>
            </a:extLst>
          </p:cNvPr>
          <p:cNvSpPr txBox="1"/>
          <p:nvPr/>
        </p:nvSpPr>
        <p:spPr>
          <a:xfrm>
            <a:off x="3264715" y="2551042"/>
            <a:ext cx="749998" cy="338554"/>
          </a:xfrm>
          <a:prstGeom prst="rect">
            <a:avLst/>
          </a:prstGeom>
          <a:noFill/>
        </p:spPr>
        <p:txBody>
          <a:bodyPr wrap="square">
            <a:spAutoFit/>
          </a:bodyPr>
          <a:lstStyle/>
          <a:p>
            <a:r>
              <a:rPr lang="en-US" altLang="zh-CN"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頂点</a:t>
            </a:r>
            <a:endParaRPr lang="zh-CN" altLang="en-US" sz="1600" dirty="0">
              <a:latin typeface="Microsoft YaHei" panose="020B0503020204020204" pitchFamily="34" charset="-122"/>
              <a:ea typeface="Microsoft YaHei" panose="020B0503020204020204" pitchFamily="34" charset="-122"/>
            </a:endParaRPr>
          </a:p>
        </p:txBody>
      </p:sp>
      <p:sp>
        <p:nvSpPr>
          <p:cNvPr id="774" name="文本框 773">
            <a:extLst>
              <a:ext uri="{FF2B5EF4-FFF2-40B4-BE49-F238E27FC236}">
                <a16:creationId xmlns:a16="http://schemas.microsoft.com/office/drawing/2014/main" id="{C9EC8D00-4DC6-3387-C87F-4BCA0971975A}"/>
              </a:ext>
            </a:extLst>
          </p:cNvPr>
          <p:cNvSpPr txBox="1"/>
          <p:nvPr/>
        </p:nvSpPr>
        <p:spPr>
          <a:xfrm>
            <a:off x="7133606" y="2564911"/>
            <a:ext cx="1725971" cy="338554"/>
          </a:xfrm>
          <a:prstGeom prst="rect">
            <a:avLst/>
          </a:prstGeom>
          <a:noFill/>
        </p:spPr>
        <p:txBody>
          <a:bodyPr wrap="square">
            <a:spAutoFit/>
          </a:bodyPr>
          <a:lstStyle/>
          <a:p>
            <a:r>
              <a:rPr lang="en-US" altLang="zh-CN"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複製される頂点</a:t>
            </a:r>
            <a:endParaRPr lang="zh-CN" altLang="en-US" sz="1600" dirty="0">
              <a:latin typeface="Microsoft YaHei" panose="020B0503020204020204" pitchFamily="34" charset="-122"/>
              <a:ea typeface="Microsoft YaHei" panose="020B0503020204020204" pitchFamily="34" charset="-122"/>
            </a:endParaRPr>
          </a:p>
        </p:txBody>
      </p:sp>
      <p:sp>
        <p:nvSpPr>
          <p:cNvPr id="788" name="矩形: 圆角 787">
            <a:extLst>
              <a:ext uri="{FF2B5EF4-FFF2-40B4-BE49-F238E27FC236}">
                <a16:creationId xmlns:a16="http://schemas.microsoft.com/office/drawing/2014/main" id="{AB8CDEB8-F3F4-D54C-13A3-ABE6DCDD09F9}"/>
              </a:ext>
            </a:extLst>
          </p:cNvPr>
          <p:cNvSpPr/>
          <p:nvPr/>
        </p:nvSpPr>
        <p:spPr>
          <a:xfrm>
            <a:off x="2868450" y="1888971"/>
            <a:ext cx="3646399" cy="3348274"/>
          </a:xfrm>
          <a:prstGeom prst="roundRect">
            <a:avLst/>
          </a:prstGeom>
          <a:noFill/>
          <a:ln w="19050">
            <a:solidFill>
              <a:schemeClr val="accent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sp>
        <p:nvSpPr>
          <p:cNvPr id="789" name="文本框 788">
            <a:extLst>
              <a:ext uri="{FF2B5EF4-FFF2-40B4-BE49-F238E27FC236}">
                <a16:creationId xmlns:a16="http://schemas.microsoft.com/office/drawing/2014/main" id="{EA7095FD-6CB2-1129-718A-BC7ABD67831B}"/>
              </a:ext>
            </a:extLst>
          </p:cNvPr>
          <p:cNvSpPr txBox="1"/>
          <p:nvPr/>
        </p:nvSpPr>
        <p:spPr>
          <a:xfrm>
            <a:off x="2948881" y="2105669"/>
            <a:ext cx="2890125" cy="338554"/>
          </a:xfrm>
          <a:prstGeom prst="rect">
            <a:avLst/>
          </a:prstGeom>
          <a:noFill/>
        </p:spPr>
        <p:txBody>
          <a:bodyPr wrap="square">
            <a:spAutoFit/>
          </a:bodyPr>
          <a:lstStyle/>
          <a:p>
            <a:r>
              <a:rPr lang="en-US" altLang="zh-CN" sz="1600" dirty="0">
                <a:latin typeface="Microsoft YaHei" panose="020B0503020204020204" pitchFamily="34" charset="-122"/>
                <a:ea typeface="Microsoft YaHei" panose="020B0503020204020204" pitchFamily="34" charset="-122"/>
              </a:rPr>
              <a:t>Step 1:  </a:t>
            </a:r>
            <a:r>
              <a:rPr lang="ja-JP" altLang="en-US" sz="1600" dirty="0">
                <a:latin typeface="Microsoft YaHei" panose="020B0503020204020204" pitchFamily="34" charset="-122"/>
                <a:ea typeface="Microsoft YaHei" panose="020B0503020204020204" pitchFamily="34" charset="-122"/>
              </a:rPr>
              <a:t>ビットリダクション</a:t>
            </a:r>
            <a:endParaRPr lang="zh-CN" altLang="en-US" sz="1600" dirty="0">
              <a:latin typeface="Microsoft YaHei" panose="020B0503020204020204" pitchFamily="34" charset="-122"/>
              <a:ea typeface="Microsoft YaHei" panose="020B0503020204020204" pitchFamily="34" charset="-122"/>
            </a:endParaRPr>
          </a:p>
        </p:txBody>
      </p:sp>
      <p:sp>
        <p:nvSpPr>
          <p:cNvPr id="799" name="矩形: 圆角 798">
            <a:extLst>
              <a:ext uri="{FF2B5EF4-FFF2-40B4-BE49-F238E27FC236}">
                <a16:creationId xmlns:a16="http://schemas.microsoft.com/office/drawing/2014/main" id="{6D959D48-B4D9-A91F-BAF7-8789D88E600B}"/>
              </a:ext>
            </a:extLst>
          </p:cNvPr>
          <p:cNvSpPr/>
          <p:nvPr/>
        </p:nvSpPr>
        <p:spPr>
          <a:xfrm>
            <a:off x="6731431" y="1888971"/>
            <a:ext cx="4514591" cy="3390706"/>
          </a:xfrm>
          <a:prstGeom prst="roundRect">
            <a:avLst/>
          </a:prstGeom>
          <a:noFill/>
          <a:ln w="19050">
            <a:solidFill>
              <a:schemeClr val="accent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sp>
        <p:nvSpPr>
          <p:cNvPr id="800" name="文本框 799">
            <a:extLst>
              <a:ext uri="{FF2B5EF4-FFF2-40B4-BE49-F238E27FC236}">
                <a16:creationId xmlns:a16="http://schemas.microsoft.com/office/drawing/2014/main" id="{85FA51F0-C2A3-EBAE-2E07-414F96583902}"/>
              </a:ext>
            </a:extLst>
          </p:cNvPr>
          <p:cNvSpPr txBox="1"/>
          <p:nvPr/>
        </p:nvSpPr>
        <p:spPr>
          <a:xfrm>
            <a:off x="6862814" y="2129570"/>
            <a:ext cx="1902532" cy="338554"/>
          </a:xfrm>
          <a:prstGeom prst="rect">
            <a:avLst/>
          </a:prstGeom>
          <a:noFill/>
        </p:spPr>
        <p:txBody>
          <a:bodyPr wrap="square">
            <a:spAutoFit/>
          </a:bodyPr>
          <a:lstStyle/>
          <a:p>
            <a:r>
              <a:rPr lang="en-US" altLang="ja-JP" sz="1600" dirty="0">
                <a:latin typeface="Microsoft YaHei" panose="020B0503020204020204" pitchFamily="34" charset="-122"/>
                <a:ea typeface="Microsoft YaHei" panose="020B0503020204020204" pitchFamily="34" charset="-122"/>
              </a:rPr>
              <a:t>Step2: </a:t>
            </a:r>
            <a:r>
              <a:rPr lang="ja-JP" altLang="en-US" sz="1600" dirty="0">
                <a:latin typeface="Microsoft YaHei" panose="020B0503020204020204" pitchFamily="34" charset="-122"/>
                <a:ea typeface="Microsoft YaHei" panose="020B0503020204020204" pitchFamily="34" charset="-122"/>
              </a:rPr>
              <a:t>ビット複製</a:t>
            </a:r>
            <a:endParaRPr lang="zh-CN" altLang="en-US" sz="160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B6BB44FD-BDE5-E5A1-B8D4-97F6B61B9CDB}"/>
              </a:ext>
            </a:extLst>
          </p:cNvPr>
          <p:cNvSpPr txBox="1"/>
          <p:nvPr/>
        </p:nvSpPr>
        <p:spPr>
          <a:xfrm>
            <a:off x="220647" y="69608"/>
            <a:ext cx="2952121" cy="523220"/>
          </a:xfrm>
          <a:prstGeom prst="rect">
            <a:avLst/>
          </a:prstGeom>
          <a:noFill/>
        </p:spPr>
        <p:txBody>
          <a:bodyPr wrap="square" rtlCol="0">
            <a:spAutoFit/>
          </a:bodyPr>
          <a:lstStyle/>
          <a:p>
            <a:r>
              <a:rPr lang="en-US" altLang="ja-JP" sz="2800" b="1" dirty="0">
                <a:latin typeface="Times New Roman" panose="02020603050405020304" pitchFamily="18" charset="0"/>
                <a:cs typeface="Times New Roman" panose="02020603050405020304" pitchFamily="18" charset="0"/>
              </a:rPr>
              <a:t>Future research</a:t>
            </a:r>
            <a:endParaRPr lang="zh-CN" altLang="en-US" sz="28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E8826D9A-1FAF-62FD-B9EC-36A5049689DD}"/>
              </a:ext>
            </a:extLst>
          </p:cNvPr>
          <p:cNvSpPr txBox="1"/>
          <p:nvPr/>
        </p:nvSpPr>
        <p:spPr>
          <a:xfrm>
            <a:off x="175320" y="1200344"/>
            <a:ext cx="5816667" cy="646331"/>
          </a:xfrm>
          <a:prstGeom prst="rect">
            <a:avLst/>
          </a:prstGeom>
          <a:noFill/>
        </p:spPr>
        <p:txBody>
          <a:bodyPr wrap="square">
            <a:spAutoFit/>
          </a:bodyPr>
          <a:lstStyle/>
          <a:p>
            <a:pPr marL="285750" indent="-285750">
              <a:buFont typeface="Wingdings" panose="05000000000000000000" pitchFamily="2" charset="2"/>
              <a:buChar char="n"/>
            </a:pPr>
            <a:r>
              <a:rPr lang="ja-JP" altLang="en-US" dirty="0">
                <a:latin typeface="Microsoft YaHei" panose="020B0503020204020204" pitchFamily="34" charset="-122"/>
                <a:ea typeface="Microsoft YaHei" panose="020B0503020204020204" pitchFamily="34" charset="-122"/>
              </a:rPr>
              <a:t>今考えている解決方法</a:t>
            </a:r>
            <a:r>
              <a:rPr lang="en-US" altLang="ja-JP" dirty="0">
                <a:latin typeface="Microsoft YaHei" panose="020B0503020204020204" pitchFamily="34" charset="-122"/>
                <a:ea typeface="Microsoft YaHei" panose="020B0503020204020204" pitchFamily="34" charset="-122"/>
              </a:rPr>
              <a:t>:</a:t>
            </a:r>
          </a:p>
          <a:p>
            <a:pPr marL="288000"/>
            <a:r>
              <a:rPr lang="ja-JP" altLang="en-US" dirty="0">
                <a:latin typeface="Microsoft YaHei" panose="020B0503020204020204" pitchFamily="34" charset="-122"/>
                <a:ea typeface="Microsoft YaHei" panose="020B0503020204020204" pitchFamily="34" charset="-122"/>
              </a:rPr>
              <a:t>ビット複製をする前に</a:t>
            </a:r>
            <a:r>
              <a:rPr lang="en-US" altLang="ja-JP" dirty="0">
                <a:latin typeface="Microsoft YaHei" panose="020B0503020204020204" pitchFamily="34" charset="-122"/>
                <a:ea typeface="Microsoft YaHei" panose="020B0503020204020204" pitchFamily="34" charset="-122"/>
              </a:rPr>
              <a:t>QUBO</a:t>
            </a:r>
            <a:r>
              <a:rPr lang="ja-JP" altLang="en-US" dirty="0">
                <a:latin typeface="Microsoft YaHei" panose="020B0503020204020204" pitchFamily="34" charset="-122"/>
                <a:ea typeface="Microsoft YaHei" panose="020B0503020204020204" pitchFamily="34" charset="-122"/>
              </a:rPr>
              <a:t>問題のサイズを減らす</a:t>
            </a:r>
            <a:endParaRPr lang="en-US" altLang="ja-JP"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9275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文本框 488">
            <a:extLst>
              <a:ext uri="{FF2B5EF4-FFF2-40B4-BE49-F238E27FC236}">
                <a16:creationId xmlns:a16="http://schemas.microsoft.com/office/drawing/2014/main" id="{47EF44DB-201B-23EF-FF2E-A9794CA566CF}"/>
              </a:ext>
            </a:extLst>
          </p:cNvPr>
          <p:cNvSpPr txBox="1"/>
          <p:nvPr/>
        </p:nvSpPr>
        <p:spPr>
          <a:xfrm>
            <a:off x="371986" y="1016154"/>
            <a:ext cx="9222739" cy="1200329"/>
          </a:xfrm>
          <a:prstGeom prst="rect">
            <a:avLst/>
          </a:prstGeom>
          <a:noFill/>
        </p:spPr>
        <p:txBody>
          <a:bodyPr wrap="square">
            <a:spAutoFit/>
          </a:bodyPr>
          <a:lstStyle/>
          <a:p>
            <a:pPr marL="285750" indent="-285750">
              <a:buFont typeface="Wingdings" panose="05000000000000000000" pitchFamily="2" charset="2"/>
              <a:buChar char="n"/>
            </a:pPr>
            <a:r>
              <a:rPr lang="ja-JP" altLang="en-US" dirty="0">
                <a:latin typeface="Microsoft YaHei" panose="020B0503020204020204" pitchFamily="34" charset="-122"/>
                <a:ea typeface="Microsoft YaHei" panose="020B0503020204020204" pitchFamily="34" charset="-122"/>
              </a:rPr>
              <a:t>研究テーマ</a:t>
            </a:r>
            <a:r>
              <a:rPr lang="en-US" altLang="ja-JP" dirty="0">
                <a:latin typeface="Microsoft YaHei" panose="020B0503020204020204" pitchFamily="34" charset="-122"/>
                <a:ea typeface="Microsoft YaHei" panose="020B0503020204020204" pitchFamily="34" charset="-122"/>
              </a:rPr>
              <a:t>:</a:t>
            </a:r>
          </a:p>
          <a:p>
            <a:pPr marL="288000"/>
            <a:r>
              <a:rPr lang="en-US" altLang="ja-JP" dirty="0">
                <a:latin typeface="Microsoft YaHei" panose="020B0503020204020204" pitchFamily="34" charset="-122"/>
                <a:ea typeface="Microsoft YaHei" panose="020B0503020204020204" pitchFamily="34" charset="-122"/>
              </a:rPr>
              <a:t>QUBO</a:t>
            </a:r>
            <a:r>
              <a:rPr lang="ja-JP" altLang="en-US" dirty="0">
                <a:latin typeface="Microsoft YaHei" panose="020B0503020204020204" pitchFamily="34" charset="-122"/>
                <a:ea typeface="Microsoft YaHei" panose="020B0503020204020204" pitchFamily="34" charset="-122"/>
              </a:rPr>
              <a:t>問題の複雑さに関する研究</a:t>
            </a:r>
            <a:endParaRPr lang="en-US" altLang="ja-JP" dirty="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n"/>
            </a:pPr>
            <a:r>
              <a:rPr lang="ja-JP" altLang="en-US" dirty="0">
                <a:latin typeface="Microsoft YaHei" panose="020B0503020204020204" pitchFamily="34" charset="-122"/>
                <a:ea typeface="Microsoft YaHei" panose="020B0503020204020204" pitchFamily="34" charset="-122"/>
              </a:rPr>
              <a:t>本研究の目的</a:t>
            </a:r>
            <a:r>
              <a:rPr lang="en-US" altLang="ja-JP" dirty="0">
                <a:latin typeface="Microsoft YaHei" panose="020B0503020204020204" pitchFamily="34" charset="-122"/>
                <a:ea typeface="Microsoft YaHei" panose="020B0503020204020204" pitchFamily="34" charset="-122"/>
              </a:rPr>
              <a:t>:</a:t>
            </a:r>
          </a:p>
          <a:p>
            <a:pPr marL="288000"/>
            <a:r>
              <a:rPr lang="ja-JP" altLang="en-US" dirty="0">
                <a:latin typeface="Microsoft YaHei" panose="020B0503020204020204" pitchFamily="34" charset="-122"/>
                <a:ea typeface="Microsoft YaHei" panose="020B0503020204020204" pitchFamily="34" charset="-122"/>
              </a:rPr>
              <a:t>難しい</a:t>
            </a:r>
            <a:r>
              <a:rPr lang="en-US" altLang="ja-JP" dirty="0">
                <a:latin typeface="Microsoft YaHei" panose="020B0503020204020204" pitchFamily="34" charset="-122"/>
                <a:ea typeface="Microsoft YaHei" panose="020B0503020204020204" pitchFamily="34" charset="-122"/>
              </a:rPr>
              <a:t>QUBO</a:t>
            </a:r>
            <a:r>
              <a:rPr lang="ja-JP" altLang="en-US" dirty="0">
                <a:latin typeface="Microsoft YaHei" panose="020B0503020204020204" pitchFamily="34" charset="-122"/>
                <a:ea typeface="Microsoft YaHei" panose="020B0503020204020204" pitchFamily="34" charset="-122"/>
              </a:rPr>
              <a:t>問題のベンチマークを作る</a:t>
            </a:r>
            <a:endParaRPr lang="en-US" altLang="ja-JP" dirty="0">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7C74E6E8-426F-4057-BF6A-076424D32F2B}"/>
              </a:ext>
            </a:extLst>
          </p:cNvPr>
          <p:cNvSpPr/>
          <p:nvPr/>
        </p:nvSpPr>
        <p:spPr>
          <a:xfrm>
            <a:off x="3585658" y="3649148"/>
            <a:ext cx="1284853" cy="9208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難しい</a:t>
            </a:r>
            <a:r>
              <a:rPr lang="en-US" altLang="ja-JP"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QUBO</a:t>
            </a:r>
            <a:endParaRPr lang="zh-CN" altLang="en-US"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FE9527B5-A343-526E-0818-83F5344E4AA8}"/>
              </a:ext>
            </a:extLst>
          </p:cNvPr>
          <p:cNvSpPr/>
          <p:nvPr/>
        </p:nvSpPr>
        <p:spPr>
          <a:xfrm>
            <a:off x="767461" y="3648971"/>
            <a:ext cx="1284853" cy="9181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a:solidFill>
                  <a:schemeClr val="tx1"/>
                </a:solidFill>
                <a:latin typeface="Times New Roman" panose="02020603050405020304" pitchFamily="18" charset="0"/>
                <a:cs typeface="Times New Roman" panose="02020603050405020304" pitchFamily="18" charset="0"/>
              </a:rPr>
              <a:t> </a:t>
            </a:r>
            <a:r>
              <a:rPr lang="ja-JP" altLang="en-US"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元</a:t>
            </a:r>
            <a:r>
              <a:rPr lang="en-US" altLang="zh-CN"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QUBO</a:t>
            </a:r>
            <a:endParaRPr lang="zh-CN" altLang="en-US"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9BF1B683-6159-9D50-C5C1-985B03E33CD6}"/>
              </a:ext>
            </a:extLst>
          </p:cNvPr>
          <p:cNvSpPr/>
          <p:nvPr/>
        </p:nvSpPr>
        <p:spPr>
          <a:xfrm>
            <a:off x="5778759" y="2572301"/>
            <a:ext cx="1203018" cy="76672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err="1">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QUBO</a:t>
            </a:r>
            <a:endParaRPr lang="en-US" altLang="zh-CN"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ja-JP" altLang="en-US"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ソルバー</a:t>
            </a:r>
            <a:endParaRPr lang="en-US" altLang="zh-CN"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8C03C41F-BBA5-13FF-2AD9-04DBC47F6054}"/>
              </a:ext>
            </a:extLst>
          </p:cNvPr>
          <p:cNvSpPr/>
          <p:nvPr/>
        </p:nvSpPr>
        <p:spPr>
          <a:xfrm>
            <a:off x="7762099" y="3684987"/>
            <a:ext cx="1284853" cy="8438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局所</a:t>
            </a:r>
            <a:endParaRPr lang="en-US" altLang="ja-JP"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ja-JP" altLang="en-US"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最適解</a:t>
            </a:r>
            <a:endParaRPr lang="zh-CN" altLang="en-US"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B342842B-8A44-CF1F-8008-E7F2849658C5}"/>
              </a:ext>
            </a:extLst>
          </p:cNvPr>
          <p:cNvCxnSpPr>
            <a:cxnSpLocks/>
            <a:stCxn id="4" idx="0"/>
          </p:cNvCxnSpPr>
          <p:nvPr/>
        </p:nvCxnSpPr>
        <p:spPr>
          <a:xfrm flipH="1" flipV="1">
            <a:off x="1409887" y="2971049"/>
            <a:ext cx="1" cy="6779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135891C-71E8-1DE5-FDE3-F187BD2AE0FA}"/>
              </a:ext>
            </a:extLst>
          </p:cNvPr>
          <p:cNvSpPr/>
          <p:nvPr/>
        </p:nvSpPr>
        <p:spPr>
          <a:xfrm>
            <a:off x="7762099" y="2585133"/>
            <a:ext cx="1284853" cy="8438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最適解</a:t>
            </a:r>
            <a:endParaRPr lang="zh-CN" altLang="en-US"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cxnSp>
        <p:nvCxnSpPr>
          <p:cNvPr id="15" name="直接连接符 14">
            <a:extLst>
              <a:ext uri="{FF2B5EF4-FFF2-40B4-BE49-F238E27FC236}">
                <a16:creationId xmlns:a16="http://schemas.microsoft.com/office/drawing/2014/main" id="{099289D4-FCD6-8120-144A-C8BB6741BB7F}"/>
              </a:ext>
            </a:extLst>
          </p:cNvPr>
          <p:cNvCxnSpPr>
            <a:cxnSpLocks/>
          </p:cNvCxnSpPr>
          <p:nvPr/>
        </p:nvCxnSpPr>
        <p:spPr>
          <a:xfrm flipV="1">
            <a:off x="1409887" y="2967429"/>
            <a:ext cx="4368872" cy="3009"/>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03D9169-F219-1876-17FB-5618E34066CE}"/>
              </a:ext>
            </a:extLst>
          </p:cNvPr>
          <p:cNvCxnSpPr>
            <a:cxnSpLocks/>
            <a:stCxn id="3" idx="3"/>
          </p:cNvCxnSpPr>
          <p:nvPr/>
        </p:nvCxnSpPr>
        <p:spPr>
          <a:xfrm>
            <a:off x="4870511" y="4109555"/>
            <a:ext cx="908248"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508F91E-C8AA-A7BC-C6D0-D4541C502E85}"/>
              </a:ext>
            </a:extLst>
          </p:cNvPr>
          <p:cNvCxnSpPr>
            <a:cxnSpLocks/>
          </p:cNvCxnSpPr>
          <p:nvPr/>
        </p:nvCxnSpPr>
        <p:spPr>
          <a:xfrm>
            <a:off x="6989203" y="2982027"/>
            <a:ext cx="772896"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E2275AE-8D90-C4D6-1EE1-5E6895C09B72}"/>
              </a:ext>
            </a:extLst>
          </p:cNvPr>
          <p:cNvCxnSpPr>
            <a:cxnSpLocks/>
          </p:cNvCxnSpPr>
          <p:nvPr/>
        </p:nvCxnSpPr>
        <p:spPr>
          <a:xfrm>
            <a:off x="6989203" y="4083648"/>
            <a:ext cx="769303"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右大括号 22">
            <a:extLst>
              <a:ext uri="{FF2B5EF4-FFF2-40B4-BE49-F238E27FC236}">
                <a16:creationId xmlns:a16="http://schemas.microsoft.com/office/drawing/2014/main" id="{BA70808B-E9A4-3E33-BFFB-8556134540DB}"/>
              </a:ext>
            </a:extLst>
          </p:cNvPr>
          <p:cNvSpPr/>
          <p:nvPr/>
        </p:nvSpPr>
        <p:spPr>
          <a:xfrm>
            <a:off x="9233630" y="2759429"/>
            <a:ext cx="177553" cy="157134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000"/>
          </a:p>
        </p:txBody>
      </p:sp>
      <p:sp>
        <p:nvSpPr>
          <p:cNvPr id="25" name="文本框 59">
            <a:extLst>
              <a:ext uri="{FF2B5EF4-FFF2-40B4-BE49-F238E27FC236}">
                <a16:creationId xmlns:a16="http://schemas.microsoft.com/office/drawing/2014/main" id="{678A8CB9-6087-6951-450D-933EAAFEEF52}"/>
              </a:ext>
            </a:extLst>
          </p:cNvPr>
          <p:cNvSpPr txBox="1"/>
          <p:nvPr/>
        </p:nvSpPr>
        <p:spPr>
          <a:xfrm>
            <a:off x="9490822" y="3345047"/>
            <a:ext cx="253195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元問題が難しくなった</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 </a:t>
            </a:r>
            <a:endParaRPr lang="zh-CN" altLang="en-US"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6" name="右大括号 25">
            <a:extLst>
              <a:ext uri="{FF2B5EF4-FFF2-40B4-BE49-F238E27FC236}">
                <a16:creationId xmlns:a16="http://schemas.microsoft.com/office/drawing/2014/main" id="{B6122463-1E9C-8633-77CA-7BF7B1ECFA4D}"/>
              </a:ext>
            </a:extLst>
          </p:cNvPr>
          <p:cNvSpPr/>
          <p:nvPr/>
        </p:nvSpPr>
        <p:spPr>
          <a:xfrm rot="5400000">
            <a:off x="2625316" y="3375307"/>
            <a:ext cx="395229" cy="282609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000"/>
          </a:p>
        </p:txBody>
      </p:sp>
      <p:sp>
        <p:nvSpPr>
          <p:cNvPr id="27" name="文本框 5">
            <a:extLst>
              <a:ext uri="{FF2B5EF4-FFF2-40B4-BE49-F238E27FC236}">
                <a16:creationId xmlns:a16="http://schemas.microsoft.com/office/drawing/2014/main" id="{F74A8B7A-5B4D-E002-238D-1AA94895BF7D}"/>
              </a:ext>
            </a:extLst>
          </p:cNvPr>
          <p:cNvSpPr txBox="1"/>
          <p:nvPr/>
        </p:nvSpPr>
        <p:spPr>
          <a:xfrm>
            <a:off x="1568507" y="5068432"/>
            <a:ext cx="2511409"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a:t>
            </a: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最適解が変わらない</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dirty="0">
              <a:latin typeface="Microsoft YaHei" panose="020B0503020204020204" pitchFamily="34" charset="-122"/>
              <a:ea typeface="Microsoft YaHei" panose="020B0503020204020204" pitchFamily="34" charset="-122"/>
              <a:cs typeface="Times New Roman" panose="02020603050405020304" pitchFamily="18" charset="0"/>
            </a:endParaRPr>
          </a:p>
        </p:txBody>
      </p:sp>
      <p:cxnSp>
        <p:nvCxnSpPr>
          <p:cNvPr id="28" name="直接箭头连接符 27">
            <a:extLst>
              <a:ext uri="{FF2B5EF4-FFF2-40B4-BE49-F238E27FC236}">
                <a16:creationId xmlns:a16="http://schemas.microsoft.com/office/drawing/2014/main" id="{0D861EA7-753B-DD79-2440-03C76A135816}"/>
              </a:ext>
            </a:extLst>
          </p:cNvPr>
          <p:cNvCxnSpPr>
            <a:cxnSpLocks/>
            <a:stCxn id="4" idx="3"/>
            <a:endCxn id="3" idx="1"/>
          </p:cNvCxnSpPr>
          <p:nvPr/>
        </p:nvCxnSpPr>
        <p:spPr>
          <a:xfrm>
            <a:off x="2052314" y="4108056"/>
            <a:ext cx="1533344" cy="14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D61975B-7905-28DE-D6A3-8CD6F7C984EC}"/>
              </a:ext>
            </a:extLst>
          </p:cNvPr>
          <p:cNvSpPr txBox="1"/>
          <p:nvPr/>
        </p:nvSpPr>
        <p:spPr>
          <a:xfrm>
            <a:off x="191997" y="270245"/>
            <a:ext cx="1293903" cy="523220"/>
          </a:xfrm>
          <a:prstGeom prst="rect">
            <a:avLst/>
          </a:prstGeom>
          <a:noFill/>
        </p:spPr>
        <p:txBody>
          <a:bodyPr wrap="square" rtlCol="0">
            <a:spAutoFit/>
          </a:bodyPr>
          <a:lstStyle/>
          <a:p>
            <a:r>
              <a:rPr lang="en-US" altLang="ja-JP" sz="2800" b="1" dirty="0">
                <a:latin typeface="Times New Roman" panose="02020603050405020304" pitchFamily="18" charset="0"/>
                <a:cs typeface="Times New Roman" panose="02020603050405020304" pitchFamily="18" charset="0"/>
              </a:rPr>
              <a:t>Theme</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5">
            <a:extLst>
              <a:ext uri="{FF2B5EF4-FFF2-40B4-BE49-F238E27FC236}">
                <a16:creationId xmlns:a16="http://schemas.microsoft.com/office/drawing/2014/main" id="{D70E18A3-C436-0EFD-252B-7D3FE2157577}"/>
              </a:ext>
            </a:extLst>
          </p:cNvPr>
          <p:cNvSpPr txBox="1"/>
          <p:nvPr/>
        </p:nvSpPr>
        <p:spPr>
          <a:xfrm>
            <a:off x="2238992" y="3699072"/>
            <a:ext cx="115423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提案手法</a:t>
            </a:r>
            <a:endParaRPr lang="zh-CN" altLang="en-US"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7" name="文本框 5">
            <a:extLst>
              <a:ext uri="{FF2B5EF4-FFF2-40B4-BE49-F238E27FC236}">
                <a16:creationId xmlns:a16="http://schemas.microsoft.com/office/drawing/2014/main" id="{7C65DD91-BDEE-2E69-84AC-594329D667D8}"/>
              </a:ext>
            </a:extLst>
          </p:cNvPr>
          <p:cNvSpPr txBox="1"/>
          <p:nvPr/>
        </p:nvSpPr>
        <p:spPr>
          <a:xfrm>
            <a:off x="5071133" y="2597486"/>
            <a:ext cx="67982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入力</a:t>
            </a:r>
            <a:endParaRPr lang="zh-CN" altLang="en-US"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0" name="文本框 5">
            <a:extLst>
              <a:ext uri="{FF2B5EF4-FFF2-40B4-BE49-F238E27FC236}">
                <a16:creationId xmlns:a16="http://schemas.microsoft.com/office/drawing/2014/main" id="{BB7E9BE3-AE2D-6BA7-6C9B-CAF4A59FF6B0}"/>
              </a:ext>
            </a:extLst>
          </p:cNvPr>
          <p:cNvSpPr txBox="1"/>
          <p:nvPr/>
        </p:nvSpPr>
        <p:spPr>
          <a:xfrm>
            <a:off x="5085034" y="3694686"/>
            <a:ext cx="67982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入力</a:t>
            </a:r>
            <a:endParaRPr lang="zh-CN" altLang="en-US"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4" name="文本框 5">
            <a:extLst>
              <a:ext uri="{FF2B5EF4-FFF2-40B4-BE49-F238E27FC236}">
                <a16:creationId xmlns:a16="http://schemas.microsoft.com/office/drawing/2014/main" id="{8722A9F7-3381-0E8E-4931-0D096C9CB61C}"/>
              </a:ext>
            </a:extLst>
          </p:cNvPr>
          <p:cNvSpPr txBox="1"/>
          <p:nvPr/>
        </p:nvSpPr>
        <p:spPr>
          <a:xfrm>
            <a:off x="7009579" y="3714915"/>
            <a:ext cx="67982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出力</a:t>
            </a:r>
            <a:endParaRPr lang="zh-CN" altLang="en-US"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 name="文本框 5">
            <a:extLst>
              <a:ext uri="{FF2B5EF4-FFF2-40B4-BE49-F238E27FC236}">
                <a16:creationId xmlns:a16="http://schemas.microsoft.com/office/drawing/2014/main" id="{46FD2ADA-8079-0F2E-CA74-1B5570BF4556}"/>
              </a:ext>
            </a:extLst>
          </p:cNvPr>
          <p:cNvSpPr txBox="1"/>
          <p:nvPr/>
        </p:nvSpPr>
        <p:spPr>
          <a:xfrm>
            <a:off x="7009579" y="2581403"/>
            <a:ext cx="67982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出力</a:t>
            </a:r>
            <a:endParaRPr lang="zh-CN" altLang="en-US"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9CF24D24-A7BC-9D03-9B8E-68152BA2B92A}"/>
              </a:ext>
            </a:extLst>
          </p:cNvPr>
          <p:cNvSpPr/>
          <p:nvPr/>
        </p:nvSpPr>
        <p:spPr>
          <a:xfrm>
            <a:off x="5775997" y="3694686"/>
            <a:ext cx="1203018" cy="76672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err="1">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QUBO</a:t>
            </a:r>
            <a:endParaRPr lang="en-US" altLang="zh-CN"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lang="ja-JP" altLang="en-US"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ソルバー</a:t>
            </a:r>
            <a:endParaRPr lang="en-US" altLang="zh-CN"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7442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D304E58-5268-D0BF-D005-921DA58B2D2B}"/>
              </a:ext>
            </a:extLst>
          </p:cNvPr>
          <p:cNvSpPr txBox="1"/>
          <p:nvPr/>
        </p:nvSpPr>
        <p:spPr>
          <a:xfrm>
            <a:off x="301966" y="271022"/>
            <a:ext cx="2210413"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Introduction</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BDF2D359-CFAD-FC22-2CA7-373D01C4579A}"/>
                  </a:ext>
                </a:extLst>
              </p:cNvPr>
              <p:cNvSpPr txBox="1"/>
              <p:nvPr/>
            </p:nvSpPr>
            <p:spPr>
              <a:xfrm>
                <a:off x="537287" y="923290"/>
                <a:ext cx="9067430" cy="1499641"/>
              </a:xfrm>
              <a:prstGeom prst="rect">
                <a:avLst/>
              </a:prstGeom>
              <a:noFill/>
            </p:spPr>
            <p:txBody>
              <a:bodyPr wrap="square" rtlCol="0">
                <a:spAutoFit/>
              </a:bodyPr>
              <a:lstStyle/>
              <a:p>
                <a:pPr marL="342900" indent="-342900">
                  <a:buSzPct val="75000"/>
                  <a:buFont typeface="Wingdings" panose="05000000000000000000" pitchFamily="2" charset="2"/>
                  <a:buChar char="n"/>
                </a:pPr>
                <a:r>
                  <a:rPr kumimoji="0" lang="en-US" altLang="ja-JP" dirty="0">
                    <a:solidFill>
                      <a:prstClr val="black"/>
                    </a:solidFill>
                    <a:latin typeface="微软雅黑"/>
                    <a:ea typeface="微软雅黑"/>
                    <a:cs typeface="Times New Roman" panose="02020603050405020304" pitchFamily="18" charset="0"/>
                  </a:rPr>
                  <a:t>QUBO</a:t>
                </a:r>
                <a:r>
                  <a:rPr kumimoji="0" lang="ja-JP" altLang="en-US" dirty="0">
                    <a:solidFill>
                      <a:prstClr val="black"/>
                    </a:solidFill>
                    <a:latin typeface="微软雅黑"/>
                    <a:ea typeface="微软雅黑"/>
                    <a:cs typeface="Times New Roman" panose="02020603050405020304" pitchFamily="18" charset="0"/>
                  </a:rPr>
                  <a:t>問題</a:t>
                </a:r>
                <a:r>
                  <a:rPr kumimoji="0" lang="zh-CN" altLang="en-US" dirty="0">
                    <a:solidFill>
                      <a:prstClr val="black"/>
                    </a:solidFill>
                    <a:latin typeface="微软雅黑"/>
                    <a:ea typeface="微软雅黑"/>
                    <a:cs typeface="Times New Roman" panose="02020603050405020304" pitchFamily="18" charset="0"/>
                  </a:rPr>
                  <a:t> </a:t>
                </a:r>
                <a:r>
                  <a:rPr kumimoji="0" lang="en-US" altLang="ja-JP" dirty="0">
                    <a:solidFill>
                      <a:prstClr val="black"/>
                    </a:solidFill>
                    <a:latin typeface="微软雅黑"/>
                    <a:ea typeface="微软雅黑"/>
                    <a:cs typeface="Times New Roman" panose="02020603050405020304" pitchFamily="18" charset="0"/>
                  </a:rPr>
                  <a:t>(Quadratic Unconstrained Binary Optimization)</a:t>
                </a:r>
                <a:r>
                  <a:rPr kumimoji="0" lang="ja-JP" altLang="en-US" dirty="0">
                    <a:solidFill>
                      <a:prstClr val="black"/>
                    </a:solidFill>
                    <a:latin typeface="微软雅黑"/>
                    <a:ea typeface="微软雅黑"/>
                    <a:cs typeface="Times New Roman" panose="02020603050405020304" pitchFamily="18" charset="0"/>
                  </a:rPr>
                  <a:t>は</a:t>
                </a:r>
                <a:r>
                  <a:rPr kumimoji="0" lang="en-US" altLang="ja-JP" dirty="0">
                    <a:solidFill>
                      <a:srgbClr val="FF0000"/>
                    </a:solidFill>
                    <a:latin typeface="微软雅黑"/>
                    <a:ea typeface="微软雅黑"/>
                    <a:cs typeface="Times New Roman" panose="02020603050405020304" pitchFamily="18" charset="0"/>
                  </a:rPr>
                  <a:t>NP-hard</a:t>
                </a:r>
              </a:p>
              <a:p>
                <a:pPr marL="702900" indent="-342900">
                  <a:buSzPct val="75000"/>
                  <a:buFont typeface="Wingdings" panose="05000000000000000000" pitchFamily="2" charset="2"/>
                  <a:buChar char="l"/>
                </a:pPr>
                <a:r>
                  <a:rPr kumimoji="0" lang="ja-JP" altLang="en-US" dirty="0">
                    <a:solidFill>
                      <a:prstClr val="black"/>
                    </a:solidFill>
                    <a:latin typeface="微软雅黑"/>
                    <a:ea typeface="微软雅黑"/>
                    <a:cs typeface="Times New Roman" panose="02020603050405020304" pitchFamily="18" charset="0"/>
                  </a:rPr>
                  <a:t>入力</a:t>
                </a:r>
                <a:r>
                  <a:rPr kumimoji="0" lang="en-US" altLang="ja-JP" dirty="0">
                    <a:solidFill>
                      <a:prstClr val="black"/>
                    </a:solidFill>
                    <a:latin typeface="微软雅黑"/>
                    <a:ea typeface="微软雅黑"/>
                    <a:cs typeface="Times New Roman" panose="02020603050405020304" pitchFamily="18" charset="0"/>
                  </a:rPr>
                  <a:t>:  </a:t>
                </a:r>
                <a14:m>
                  <m:oMath xmlns:m="http://schemas.openxmlformats.org/officeDocument/2006/math">
                    <m:r>
                      <a:rPr kumimoji="0" lang="en-US" altLang="ja-JP" i="1" smtClean="0">
                        <a:solidFill>
                          <a:prstClr val="black"/>
                        </a:solidFill>
                        <a:latin typeface="Cambria Math" panose="02040503050406030204" pitchFamily="18" charset="0"/>
                        <a:ea typeface="+mj-ea"/>
                        <a:cs typeface="Times New Roman" panose="02020603050405020304" pitchFamily="18" charset="0"/>
                      </a:rPr>
                      <m:t>𝑛</m:t>
                    </m:r>
                    <m:r>
                      <a:rPr kumimoji="0" lang="en-US" altLang="ja-JP"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kumimoji="0" lang="en-US" altLang="ja-JP"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m:t>
                    </m:r>
                  </m:oMath>
                </a14:m>
                <a:r>
                  <a:rPr kumimoji="0" lang="ja-JP" altLang="en-US" dirty="0">
                    <a:solidFill>
                      <a:prstClr val="black"/>
                    </a:solidFill>
                    <a:latin typeface="微软雅黑"/>
                    <a:ea typeface="微软雅黑"/>
                    <a:cs typeface="Times New Roman" panose="02020603050405020304" pitchFamily="18" charset="0"/>
                  </a:rPr>
                  <a:t> 上三角行列 </a:t>
                </a:r>
                <a14:m>
                  <m:oMath xmlns:m="http://schemas.openxmlformats.org/officeDocument/2006/math">
                    <m:r>
                      <a:rPr kumimoji="0" lang="en-US" altLang="ja-JP" i="1">
                        <a:solidFill>
                          <a:prstClr val="black"/>
                        </a:solidFill>
                        <a:latin typeface="Cambria Math" panose="02040503050406030204" pitchFamily="18" charset="0"/>
                        <a:cs typeface="Times New Roman" panose="02020603050405020304" pitchFamily="18" charset="0"/>
                      </a:rPr>
                      <m:t>𝑊</m:t>
                    </m:r>
                    <m:r>
                      <a:rPr kumimoji="0" lang="en-US" altLang="ja-JP" i="1" smtClean="0">
                        <a:solidFill>
                          <a:prstClr val="black"/>
                        </a:solidFill>
                        <a:latin typeface="Cambria Math" panose="02040503050406030204" pitchFamily="18" charset="0"/>
                        <a:ea typeface="+mj-ea"/>
                        <a:cs typeface="Times New Roman" panose="02020603050405020304" pitchFamily="18" charset="0"/>
                      </a:rPr>
                      <m:t>=(</m:t>
                    </m:r>
                    <m:sSub>
                      <m:sSubPr>
                        <m:ctrlPr>
                          <a:rPr kumimoji="0" lang="en-US" altLang="ja-JP" i="1" smtClean="0">
                            <a:solidFill>
                              <a:prstClr val="black"/>
                            </a:solidFill>
                            <a:latin typeface="Cambria Math" panose="02040503050406030204" pitchFamily="18" charset="0"/>
                            <a:ea typeface="+mj-ea"/>
                            <a:cs typeface="Times New Roman" panose="02020603050405020304" pitchFamily="18" charset="0"/>
                          </a:rPr>
                        </m:ctrlPr>
                      </m:sSubPr>
                      <m:e>
                        <m:r>
                          <a:rPr kumimoji="0" lang="en-US" altLang="ja-JP" b="0" i="1" smtClean="0">
                            <a:solidFill>
                              <a:prstClr val="black"/>
                            </a:solidFill>
                            <a:latin typeface="Cambria Math" panose="02040503050406030204" pitchFamily="18" charset="0"/>
                            <a:ea typeface="+mj-ea"/>
                            <a:cs typeface="Times New Roman" panose="02020603050405020304" pitchFamily="18" charset="0"/>
                          </a:rPr>
                          <m:t>𝑊</m:t>
                        </m:r>
                      </m:e>
                      <m:sub>
                        <m:r>
                          <a:rPr kumimoji="0" lang="en-US" altLang="ja-JP" i="1" smtClean="0">
                            <a:solidFill>
                              <a:prstClr val="black"/>
                            </a:solidFill>
                            <a:latin typeface="Cambria Math" panose="02040503050406030204" pitchFamily="18" charset="0"/>
                            <a:ea typeface="+mj-ea"/>
                            <a:cs typeface="Times New Roman" panose="02020603050405020304" pitchFamily="18" charset="0"/>
                          </a:rPr>
                          <m:t>𝑖𝑗</m:t>
                        </m:r>
                      </m:sub>
                    </m:sSub>
                    <m:r>
                      <a:rPr kumimoji="0" lang="en-US" altLang="ja-JP" i="1" smtClean="0">
                        <a:solidFill>
                          <a:prstClr val="black"/>
                        </a:solidFill>
                        <a:latin typeface="Cambria Math" panose="02040503050406030204" pitchFamily="18" charset="0"/>
                        <a:ea typeface="+mj-ea"/>
                        <a:cs typeface="Times New Roman" panose="02020603050405020304" pitchFamily="18" charset="0"/>
                      </a:rPr>
                      <m:t>)</m:t>
                    </m:r>
                  </m:oMath>
                </a14:m>
                <a:endParaRPr kumimoji="0" lang="en-US" altLang="ja-JP" dirty="0">
                  <a:solidFill>
                    <a:prstClr val="black"/>
                  </a:solidFill>
                  <a:latin typeface="微软雅黑"/>
                  <a:ea typeface="微软雅黑"/>
                  <a:cs typeface="Times New Roman" panose="02020603050405020304" pitchFamily="18" charset="0"/>
                </a:endParaRPr>
              </a:p>
              <a:p>
                <a:pPr marL="702900" indent="-342900">
                  <a:buSzPct val="75000"/>
                  <a:buFont typeface="Wingdings" panose="05000000000000000000" pitchFamily="2" charset="2"/>
                  <a:buChar char="l"/>
                </a:pPr>
                <a:r>
                  <a:rPr kumimoji="0" lang="ja-JP" altLang="en-US" dirty="0">
                    <a:solidFill>
                      <a:prstClr val="black"/>
                    </a:solidFill>
                    <a:latin typeface="微软雅黑"/>
                    <a:ea typeface="微软雅黑"/>
                    <a:cs typeface="Times New Roman" panose="02020603050405020304" pitchFamily="18" charset="0"/>
                  </a:rPr>
                  <a:t>出力</a:t>
                </a:r>
                <a:r>
                  <a:rPr kumimoji="0" lang="en-US" altLang="ja-JP" dirty="0">
                    <a:solidFill>
                      <a:prstClr val="black"/>
                    </a:solidFill>
                    <a:latin typeface="微软雅黑"/>
                    <a:ea typeface="微软雅黑"/>
                    <a:cs typeface="Times New Roman" panose="02020603050405020304" pitchFamily="18" charset="0"/>
                  </a:rPr>
                  <a:t>:  </a:t>
                </a:r>
                <a14:m>
                  <m:oMath xmlns:m="http://schemas.openxmlformats.org/officeDocument/2006/math">
                    <m:r>
                      <a:rPr kumimoji="0" lang="en-US" altLang="ja-JP" i="1" smtClean="0">
                        <a:solidFill>
                          <a:prstClr val="black"/>
                        </a:solidFill>
                        <a:latin typeface="Cambria Math" panose="02040503050406030204" pitchFamily="18" charset="0"/>
                        <a:ea typeface="+mj-ea"/>
                        <a:cs typeface="Times New Roman" panose="02020603050405020304" pitchFamily="18" charset="0"/>
                      </a:rPr>
                      <m:t>𝑛</m:t>
                    </m:r>
                  </m:oMath>
                </a14:m>
                <a:r>
                  <a:rPr kumimoji="0" lang="en-US" altLang="ja-JP" dirty="0">
                    <a:solidFill>
                      <a:prstClr val="black"/>
                    </a:solidFill>
                    <a:latin typeface="微软雅黑"/>
                    <a:ea typeface="微软雅黑"/>
                    <a:cs typeface="Times New Roman" panose="02020603050405020304" pitchFamily="18" charset="0"/>
                  </a:rPr>
                  <a:t>-bit</a:t>
                </a:r>
                <a:r>
                  <a:rPr kumimoji="0" lang="ja-JP" altLang="en-US" dirty="0">
                    <a:solidFill>
                      <a:prstClr val="black"/>
                    </a:solidFill>
                    <a:latin typeface="微软雅黑"/>
                    <a:ea typeface="微软雅黑"/>
                    <a:cs typeface="Times New Roman" panose="02020603050405020304" pitchFamily="18" charset="0"/>
                  </a:rPr>
                  <a:t> 解ベクトル </a:t>
                </a:r>
                <a14:m>
                  <m:oMath xmlns:m="http://schemas.openxmlformats.org/officeDocument/2006/math">
                    <m:r>
                      <a:rPr kumimoji="0" lang="en-US" altLang="ja-JP" b="0" i="1" smtClean="0">
                        <a:solidFill>
                          <a:prstClr val="black"/>
                        </a:solidFill>
                        <a:latin typeface="Cambria Math" panose="02040503050406030204" pitchFamily="18" charset="0"/>
                        <a:ea typeface="+mj-ea"/>
                        <a:cs typeface="Times New Roman" panose="02020603050405020304" pitchFamily="18" charset="0"/>
                      </a:rPr>
                      <m:t>𝑋</m:t>
                    </m:r>
                    <m:r>
                      <a:rPr kumimoji="0" lang="en-US" altLang="ja-JP" b="0" i="1" smtClean="0">
                        <a:solidFill>
                          <a:prstClr val="black"/>
                        </a:solidFill>
                        <a:latin typeface="Cambria Math" panose="02040503050406030204" pitchFamily="18" charset="0"/>
                        <a:ea typeface="+mj-ea"/>
                        <a:cs typeface="Times New Roman" panose="02020603050405020304" pitchFamily="18" charset="0"/>
                      </a:rPr>
                      <m:t>=</m:t>
                    </m:r>
                    <m:d>
                      <m:dPr>
                        <m:ctrlPr>
                          <a:rPr kumimoji="0" lang="en-US" altLang="ja-JP" i="1" smtClean="0">
                            <a:solidFill>
                              <a:prstClr val="black"/>
                            </a:solidFill>
                            <a:latin typeface="Cambria Math" panose="02040503050406030204" pitchFamily="18" charset="0"/>
                            <a:ea typeface="+mj-ea"/>
                            <a:cs typeface="Times New Roman" panose="02020603050405020304" pitchFamily="18" charset="0"/>
                          </a:rPr>
                        </m:ctrlPr>
                      </m:dPr>
                      <m:e>
                        <m:sSub>
                          <m:sSubPr>
                            <m:ctrlPr>
                              <a:rPr kumimoji="0" lang="en-US" altLang="ja-JP" i="1" smtClean="0">
                                <a:solidFill>
                                  <a:prstClr val="black"/>
                                </a:solidFill>
                                <a:latin typeface="Cambria Math" panose="02040503050406030204" pitchFamily="18" charset="0"/>
                                <a:ea typeface="+mj-ea"/>
                                <a:cs typeface="Times New Roman" panose="02020603050405020304" pitchFamily="18" charset="0"/>
                              </a:rPr>
                            </m:ctrlPr>
                          </m:sSubPr>
                          <m:e>
                            <m:r>
                              <a:rPr kumimoji="0" lang="en-US" altLang="ja-JP" i="1" smtClean="0">
                                <a:solidFill>
                                  <a:prstClr val="black"/>
                                </a:solidFill>
                                <a:latin typeface="Cambria Math" panose="02040503050406030204" pitchFamily="18" charset="0"/>
                                <a:ea typeface="+mj-ea"/>
                                <a:cs typeface="Times New Roman" panose="02020603050405020304" pitchFamily="18" charset="0"/>
                              </a:rPr>
                              <m:t>𝑥</m:t>
                            </m:r>
                          </m:e>
                          <m:sub>
                            <m:r>
                              <a:rPr kumimoji="0" lang="en-US" altLang="ja-JP" i="1" smtClean="0">
                                <a:solidFill>
                                  <a:prstClr val="black"/>
                                </a:solidFill>
                                <a:latin typeface="Cambria Math" panose="02040503050406030204" pitchFamily="18" charset="0"/>
                                <a:ea typeface="+mj-ea"/>
                                <a:cs typeface="Times New Roman" panose="02020603050405020304" pitchFamily="18" charset="0"/>
                              </a:rPr>
                              <m:t>𝑖</m:t>
                            </m:r>
                          </m:sub>
                        </m:sSub>
                      </m:e>
                    </m:d>
                    <m:r>
                      <a:rPr kumimoji="0" lang="en-US" altLang="ja-JP" i="1" smtClean="0">
                        <a:solidFill>
                          <a:prstClr val="black"/>
                        </a:solidFill>
                        <a:latin typeface="Cambria Math" panose="02040503050406030204" pitchFamily="18" charset="0"/>
                        <a:ea typeface="+mj-ea"/>
                        <a:cs typeface="Times New Roman" panose="02020603050405020304" pitchFamily="18" charset="0"/>
                      </a:rPr>
                      <m:t>   </m:t>
                    </m:r>
                    <m:sSub>
                      <m:sSubPr>
                        <m:ctrlPr>
                          <a:rPr kumimoji="0" lang="en-US" altLang="ja-JP" i="1" smtClean="0">
                            <a:solidFill>
                              <a:prstClr val="black"/>
                            </a:solidFill>
                            <a:latin typeface="Cambria Math" panose="02040503050406030204" pitchFamily="18" charset="0"/>
                            <a:ea typeface="+mj-ea"/>
                            <a:cs typeface="Times New Roman" panose="02020603050405020304" pitchFamily="18" charset="0"/>
                          </a:rPr>
                        </m:ctrlPr>
                      </m:sSubPr>
                      <m:e>
                        <m:r>
                          <a:rPr kumimoji="0" lang="en-US" altLang="ja-JP" i="1" smtClean="0">
                            <a:solidFill>
                              <a:prstClr val="black"/>
                            </a:solidFill>
                            <a:latin typeface="Cambria Math" panose="02040503050406030204" pitchFamily="18" charset="0"/>
                            <a:ea typeface="+mj-ea"/>
                            <a:cs typeface="Times New Roman" panose="02020603050405020304" pitchFamily="18" charset="0"/>
                          </a:rPr>
                          <m:t>𝑥</m:t>
                        </m:r>
                      </m:e>
                      <m:sub>
                        <m:r>
                          <a:rPr kumimoji="0" lang="en-US" altLang="ja-JP" i="1" smtClean="0">
                            <a:solidFill>
                              <a:prstClr val="black"/>
                            </a:solidFill>
                            <a:latin typeface="Cambria Math" panose="02040503050406030204" pitchFamily="18" charset="0"/>
                            <a:ea typeface="+mj-ea"/>
                            <a:cs typeface="Times New Roman" panose="02020603050405020304" pitchFamily="18" charset="0"/>
                          </a:rPr>
                          <m:t>𝑖</m:t>
                        </m:r>
                      </m:sub>
                    </m:sSub>
                    <m:r>
                      <a:rPr kumimoji="0" lang="en-US" altLang="ja-JP"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∈{0,1}</m:t>
                    </m:r>
                  </m:oMath>
                </a14:m>
                <a:endParaRPr kumimoji="0" lang="en-US" altLang="ja-JP" dirty="0">
                  <a:solidFill>
                    <a:prstClr val="black"/>
                  </a:solidFill>
                  <a:latin typeface="微软雅黑"/>
                  <a:ea typeface="微软雅黑"/>
                  <a:cs typeface="Times New Roman" panose="02020603050405020304" pitchFamily="18" charset="0"/>
                </a:endParaRPr>
              </a:p>
              <a:p>
                <a:pPr marL="702900" indent="-342900">
                  <a:buSzPct val="75000"/>
                  <a:buFont typeface="Wingdings" panose="05000000000000000000" pitchFamily="2" charset="2"/>
                  <a:buChar char="l"/>
                </a:pPr>
                <a:endParaRPr kumimoji="0" lang="en-US" altLang="ja-JP" dirty="0">
                  <a:latin typeface="微软雅黑"/>
                  <a:ea typeface="微软雅黑"/>
                  <a:cs typeface="Times New Roman" panose="02020603050405020304" pitchFamily="18" charset="0"/>
                </a:endParaRPr>
              </a:p>
              <a:p>
                <a:pPr marL="702900" indent="-342900">
                  <a:buSzPct val="75000"/>
                  <a:buFont typeface="Wingdings" panose="05000000000000000000" pitchFamily="2" charset="2"/>
                  <a:buChar char="l"/>
                </a:pPr>
                <a:r>
                  <a:rPr kumimoji="0" lang="ja-JP" altLang="en-US" dirty="0">
                    <a:latin typeface="微软雅黑"/>
                    <a:ea typeface="微软雅黑"/>
                    <a:cs typeface="Times New Roman" panose="02020603050405020304" pitchFamily="18" charset="0"/>
                  </a:rPr>
                  <a:t>目的関数</a:t>
                </a:r>
                <a:r>
                  <a:rPr kumimoji="0" lang="en-US" altLang="ja-JP" dirty="0">
                    <a:latin typeface="微软雅黑"/>
                    <a:ea typeface="微软雅黑"/>
                    <a:cs typeface="Times New Roman" panose="02020603050405020304" pitchFamily="18" charset="0"/>
                  </a:rPr>
                  <a:t>:  min                         (</a:t>
                </a:r>
                <a:r>
                  <a:rPr kumimoji="0" lang="ja-JP" altLang="en-US" dirty="0">
                    <a:latin typeface="微软雅黑"/>
                    <a:ea typeface="微软雅黑"/>
                    <a:cs typeface="Times New Roman" panose="02020603050405020304" pitchFamily="18" charset="0"/>
                  </a:rPr>
                  <a:t>エネルギー</a:t>
                </a:r>
                <a:r>
                  <a:rPr kumimoji="0" lang="en-US" altLang="ja-JP" dirty="0">
                    <a:latin typeface="微软雅黑"/>
                    <a:ea typeface="微软雅黑"/>
                    <a:cs typeface="Times New Roman" panose="02020603050405020304" pitchFamily="18" charset="0"/>
                  </a:rPr>
                  <a:t>)</a:t>
                </a:r>
              </a:p>
            </p:txBody>
          </p:sp>
        </mc:Choice>
        <mc:Fallback xmlns="">
          <p:sp>
            <p:nvSpPr>
              <p:cNvPr id="33" name="文本框 32">
                <a:extLst>
                  <a:ext uri="{FF2B5EF4-FFF2-40B4-BE49-F238E27FC236}">
                    <a16:creationId xmlns:a16="http://schemas.microsoft.com/office/drawing/2014/main" id="{BDF2D359-CFAD-FC22-2CA7-373D01C4579A}"/>
                  </a:ext>
                </a:extLst>
              </p:cNvPr>
              <p:cNvSpPr txBox="1">
                <a:spLocks noRot="1" noChangeAspect="1" noMove="1" noResize="1" noEditPoints="1" noAdjustHandles="1" noChangeArrowheads="1" noChangeShapeType="1" noTextEdit="1"/>
              </p:cNvSpPr>
              <p:nvPr/>
            </p:nvSpPr>
            <p:spPr>
              <a:xfrm>
                <a:off x="537287" y="923290"/>
                <a:ext cx="9067430" cy="1499641"/>
              </a:xfrm>
              <a:prstGeom prst="rect">
                <a:avLst/>
              </a:prstGeom>
              <a:blipFill>
                <a:blip r:embed="rId2"/>
                <a:stretch>
                  <a:fillRect l="-67" t="-2033" b="-5691"/>
                </a:stretch>
              </a:blipFill>
            </p:spPr>
            <p:txBody>
              <a:bodyPr/>
              <a:lstStyle/>
              <a:p>
                <a:r>
                  <a:rPr lang="zh-CN" altLang="en-US">
                    <a:noFill/>
                  </a:rPr>
                  <a:t> </a:t>
                </a:r>
              </a:p>
            </p:txBody>
          </p:sp>
        </mc:Fallback>
      </mc:AlternateContent>
      <p:graphicFrame>
        <p:nvGraphicFramePr>
          <p:cNvPr id="34" name="表格 4">
            <a:extLst>
              <a:ext uri="{FF2B5EF4-FFF2-40B4-BE49-F238E27FC236}">
                <a16:creationId xmlns:a16="http://schemas.microsoft.com/office/drawing/2014/main" id="{B808A309-DE89-A067-897F-4F175EF99957}"/>
              </a:ext>
            </a:extLst>
          </p:cNvPr>
          <p:cNvGraphicFramePr>
            <a:graphicFrameLocks noGrp="1"/>
          </p:cNvGraphicFramePr>
          <p:nvPr>
            <p:extLst>
              <p:ext uri="{D42A27DB-BD31-4B8C-83A1-F6EECF244321}">
                <p14:modId xmlns:p14="http://schemas.microsoft.com/office/powerpoint/2010/main" val="194481960"/>
              </p:ext>
            </p:extLst>
          </p:nvPr>
        </p:nvGraphicFramePr>
        <p:xfrm>
          <a:off x="866666" y="3364609"/>
          <a:ext cx="1800000" cy="1854200"/>
        </p:xfrm>
        <a:graphic>
          <a:graphicData uri="http://schemas.openxmlformats.org/drawingml/2006/table">
            <a:tbl>
              <a:tblPr firstRow="1" bandRow="1"/>
              <a:tblGrid>
                <a:gridCol w="360000">
                  <a:extLst>
                    <a:ext uri="{9D8B030D-6E8A-4147-A177-3AD203B41FA5}">
                      <a16:colId xmlns:a16="http://schemas.microsoft.com/office/drawing/2014/main" val="3977198242"/>
                    </a:ext>
                  </a:extLst>
                </a:gridCol>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tblGrid>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2</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140191"/>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-2</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10933"/>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-4</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2</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5143476"/>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2</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4758050"/>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2559111"/>
                  </a:ext>
                </a:extLst>
              </a:tr>
            </a:tbl>
          </a:graphicData>
        </a:graphic>
      </p:graphicFrame>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063AED65-D2BF-D3D3-791A-F9F0128DA49A}"/>
                  </a:ext>
                </a:extLst>
              </p:cNvPr>
              <p:cNvSpPr txBox="1"/>
              <p:nvPr/>
            </p:nvSpPr>
            <p:spPr>
              <a:xfrm>
                <a:off x="866666" y="5475998"/>
                <a:ext cx="2196904" cy="338554"/>
              </a:xfrm>
              <a:prstGeom prst="rect">
                <a:avLst/>
              </a:prstGeom>
              <a:noFill/>
            </p:spPr>
            <p:txBody>
              <a:bodyPr wrap="square" rtlCol="0">
                <a:spAutoFit/>
              </a:bodyPr>
              <a:lstStyle/>
              <a:p>
                <a:r>
                  <a:rPr kumimoji="0" lang="ja-JP" altLang="en-US" sz="1600" dirty="0">
                    <a:solidFill>
                      <a:srgbClr val="FF0000"/>
                    </a:solidFill>
                    <a:latin typeface="微软雅黑"/>
                    <a:ea typeface="微软雅黑"/>
                  </a:rPr>
                  <a:t>入力</a:t>
                </a:r>
                <a:r>
                  <a:rPr kumimoji="0" lang="en-US" altLang="ja-JP" sz="1600" dirty="0">
                    <a:solidFill>
                      <a:prstClr val="black"/>
                    </a:solidFill>
                    <a:latin typeface="微软雅黑"/>
                    <a:ea typeface="微软雅黑"/>
                  </a:rPr>
                  <a:t>: 4</a:t>
                </a:r>
                <a14:m>
                  <m:oMath xmlns:m="http://schemas.openxmlformats.org/officeDocument/2006/math">
                    <m:r>
                      <a:rPr kumimoji="0" lang="en-US" altLang="ja-JP" sz="1600" i="1" smtClean="0">
                        <a:solidFill>
                          <a:prstClr val="black"/>
                        </a:solidFill>
                        <a:latin typeface="Cambria Math" panose="02040503050406030204" pitchFamily="18" charset="0"/>
                        <a:ea typeface="Cambria Math" panose="02040503050406030204" pitchFamily="18" charset="0"/>
                      </a:rPr>
                      <m:t>×</m:t>
                    </m:r>
                  </m:oMath>
                </a14:m>
                <a:r>
                  <a:rPr kumimoji="0" lang="en-US" altLang="zh-CN" sz="1600" dirty="0">
                    <a:solidFill>
                      <a:prstClr val="black"/>
                    </a:solidFill>
                    <a:latin typeface="微软雅黑"/>
                    <a:ea typeface="微软雅黑"/>
                  </a:rPr>
                  <a:t>4 QUBO</a:t>
                </a:r>
                <a:r>
                  <a:rPr kumimoji="0" lang="ja-JP" altLang="en-US" sz="1600" dirty="0">
                    <a:solidFill>
                      <a:prstClr val="black"/>
                    </a:solidFill>
                    <a:latin typeface="微软雅黑"/>
                    <a:ea typeface="微软雅黑"/>
                  </a:rPr>
                  <a:t>行列</a:t>
                </a:r>
                <a:endParaRPr kumimoji="0" lang="zh-CN" altLang="en-US" sz="1600" dirty="0">
                  <a:solidFill>
                    <a:prstClr val="black"/>
                  </a:solidFill>
                  <a:latin typeface="微软雅黑"/>
                  <a:ea typeface="微软雅黑"/>
                </a:endParaRPr>
              </a:p>
            </p:txBody>
          </p:sp>
        </mc:Choice>
        <mc:Fallback xmlns="">
          <p:sp>
            <p:nvSpPr>
              <p:cNvPr id="35" name="文本框 34">
                <a:extLst>
                  <a:ext uri="{FF2B5EF4-FFF2-40B4-BE49-F238E27FC236}">
                    <a16:creationId xmlns:a16="http://schemas.microsoft.com/office/drawing/2014/main" id="{063AED65-D2BF-D3D3-791A-F9F0128DA49A}"/>
                  </a:ext>
                </a:extLst>
              </p:cNvPr>
              <p:cNvSpPr txBox="1">
                <a:spLocks noRot="1" noChangeAspect="1" noMove="1" noResize="1" noEditPoints="1" noAdjustHandles="1" noChangeArrowheads="1" noChangeShapeType="1" noTextEdit="1"/>
              </p:cNvSpPr>
              <p:nvPr/>
            </p:nvSpPr>
            <p:spPr>
              <a:xfrm>
                <a:off x="866666" y="5475998"/>
                <a:ext cx="2196904" cy="338554"/>
              </a:xfrm>
              <a:prstGeom prst="rect">
                <a:avLst/>
              </a:prstGeom>
              <a:blipFill>
                <a:blip r:embed="rId3"/>
                <a:stretch>
                  <a:fillRect l="-1385"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5D7FBA65-E8B1-8F65-FEE0-E02AD744C5E3}"/>
                  </a:ext>
                </a:extLst>
              </p:cNvPr>
              <p:cNvSpPr txBox="1"/>
              <p:nvPr/>
            </p:nvSpPr>
            <p:spPr>
              <a:xfrm>
                <a:off x="537287" y="2664920"/>
                <a:ext cx="2930943" cy="369332"/>
              </a:xfrm>
              <a:prstGeom prst="rect">
                <a:avLst/>
              </a:prstGeom>
              <a:noFill/>
            </p:spPr>
            <p:txBody>
              <a:bodyPr wrap="square" rtlCol="0">
                <a:spAutoFit/>
              </a:bodyPr>
              <a:lstStyle/>
              <a:p>
                <a:r>
                  <a:rPr kumimoji="0" lang="ja-JP" altLang="en-US" dirty="0">
                    <a:solidFill>
                      <a:prstClr val="black"/>
                    </a:solidFill>
                    <a:latin typeface="微软雅黑"/>
                    <a:ea typeface="微软雅黑"/>
                  </a:rPr>
                  <a:t>例</a:t>
                </a:r>
                <a:r>
                  <a:rPr kumimoji="0" lang="en-US" altLang="ja-JP" dirty="0">
                    <a:solidFill>
                      <a:prstClr val="black"/>
                    </a:solidFill>
                    <a:latin typeface="微软雅黑"/>
                    <a:ea typeface="微软雅黑"/>
                  </a:rPr>
                  <a:t>: 4</a:t>
                </a:r>
                <a:r>
                  <a:rPr kumimoji="0" lang="en-US" altLang="zh-CN" dirty="0">
                    <a:solidFill>
                      <a:prstClr val="black"/>
                    </a:solidFill>
                    <a:latin typeface="微软雅黑"/>
                    <a:ea typeface="微软雅黑"/>
                  </a:rPr>
                  <a:t>-bit (</a:t>
                </a:r>
                <a:r>
                  <a:rPr kumimoji="0" lang="en-US" altLang="ja-JP" dirty="0">
                    <a:solidFill>
                      <a:prstClr val="black"/>
                    </a:solidFill>
                    <a:latin typeface="微软雅黑"/>
                    <a:ea typeface="微软雅黑"/>
                  </a:rPr>
                  <a:t>4</a:t>
                </a:r>
                <a14:m>
                  <m:oMath xmlns:m="http://schemas.openxmlformats.org/officeDocument/2006/math">
                    <m:r>
                      <a:rPr kumimoji="0" lang="en-US" altLang="ja-JP" i="1" smtClean="0">
                        <a:solidFill>
                          <a:prstClr val="black"/>
                        </a:solidFill>
                        <a:latin typeface="Cambria Math" panose="02040503050406030204" pitchFamily="18" charset="0"/>
                        <a:ea typeface="Cambria Math" panose="02040503050406030204" pitchFamily="18" charset="0"/>
                      </a:rPr>
                      <m:t>×</m:t>
                    </m:r>
                  </m:oMath>
                </a14:m>
                <a:r>
                  <a:rPr kumimoji="0" lang="en-US" altLang="ja-JP" dirty="0">
                    <a:solidFill>
                      <a:prstClr val="black"/>
                    </a:solidFill>
                    <a:latin typeface="微软雅黑"/>
                    <a:ea typeface="微软雅黑"/>
                  </a:rPr>
                  <a:t>4)</a:t>
                </a:r>
                <a:r>
                  <a:rPr kumimoji="0" lang="ja-JP" altLang="en-US" dirty="0">
                    <a:solidFill>
                      <a:prstClr val="black"/>
                    </a:solidFill>
                    <a:latin typeface="微软雅黑"/>
                    <a:ea typeface="微软雅黑"/>
                  </a:rPr>
                  <a:t> </a:t>
                </a:r>
                <a:r>
                  <a:rPr kumimoji="0" lang="en-US" altLang="ja-JP" dirty="0">
                    <a:solidFill>
                      <a:prstClr val="black"/>
                    </a:solidFill>
                    <a:latin typeface="微软雅黑"/>
                    <a:ea typeface="微软雅黑"/>
                  </a:rPr>
                  <a:t>QUBO</a:t>
                </a:r>
                <a:r>
                  <a:rPr kumimoji="0" lang="ja-JP" altLang="en-US" dirty="0">
                    <a:solidFill>
                      <a:prstClr val="black"/>
                    </a:solidFill>
                    <a:latin typeface="微软雅黑"/>
                    <a:ea typeface="微软雅黑"/>
                  </a:rPr>
                  <a:t>問題</a:t>
                </a:r>
                <a:endParaRPr kumimoji="0" lang="en-US" altLang="ja-JP" dirty="0">
                  <a:solidFill>
                    <a:prstClr val="black"/>
                  </a:solidFill>
                  <a:latin typeface="微软雅黑"/>
                  <a:ea typeface="微软雅黑"/>
                </a:endParaRPr>
              </a:p>
            </p:txBody>
          </p:sp>
        </mc:Choice>
        <mc:Fallback xmlns="">
          <p:sp>
            <p:nvSpPr>
              <p:cNvPr id="36" name="文本框 35">
                <a:extLst>
                  <a:ext uri="{FF2B5EF4-FFF2-40B4-BE49-F238E27FC236}">
                    <a16:creationId xmlns:a16="http://schemas.microsoft.com/office/drawing/2014/main" id="{5D7FBA65-E8B1-8F65-FEE0-E02AD744C5E3}"/>
                  </a:ext>
                </a:extLst>
              </p:cNvPr>
              <p:cNvSpPr txBox="1">
                <a:spLocks noRot="1" noChangeAspect="1" noMove="1" noResize="1" noEditPoints="1" noAdjustHandles="1" noChangeArrowheads="1" noChangeShapeType="1" noTextEdit="1"/>
              </p:cNvSpPr>
              <p:nvPr/>
            </p:nvSpPr>
            <p:spPr>
              <a:xfrm>
                <a:off x="537287" y="2664920"/>
                <a:ext cx="2930943" cy="369332"/>
              </a:xfrm>
              <a:prstGeom prst="rect">
                <a:avLst/>
              </a:prstGeom>
              <a:blipFill>
                <a:blip r:embed="rId4"/>
                <a:stretch>
                  <a:fillRect l="-1663" t="-8197" r="-1871" b="-24590"/>
                </a:stretch>
              </a:blipFill>
            </p:spPr>
            <p:txBody>
              <a:bodyPr/>
              <a:lstStyle/>
              <a:p>
                <a:r>
                  <a:rPr lang="zh-CN" altLang="en-US">
                    <a:noFill/>
                  </a:rPr>
                  <a:t> </a:t>
                </a:r>
              </a:p>
            </p:txBody>
          </p:sp>
        </mc:Fallback>
      </mc:AlternateContent>
      <p:sp>
        <p:nvSpPr>
          <p:cNvPr id="37" name="箭头: 右 36">
            <a:extLst>
              <a:ext uri="{FF2B5EF4-FFF2-40B4-BE49-F238E27FC236}">
                <a16:creationId xmlns:a16="http://schemas.microsoft.com/office/drawing/2014/main" id="{2D2F7C7A-FFF7-D028-AB45-FF15D9FD26B0}"/>
              </a:ext>
            </a:extLst>
          </p:cNvPr>
          <p:cNvSpPr/>
          <p:nvPr/>
        </p:nvSpPr>
        <p:spPr>
          <a:xfrm>
            <a:off x="3468231" y="4291709"/>
            <a:ext cx="1080863" cy="214560"/>
          </a:xfrm>
          <a:prstGeom prst="rightArrow">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47E5581-C88B-B08C-9142-12CC78703396}"/>
                  </a:ext>
                </a:extLst>
              </p:cNvPr>
              <p:cNvSpPr txBox="1"/>
              <p:nvPr/>
            </p:nvSpPr>
            <p:spPr>
              <a:xfrm>
                <a:off x="6781370" y="1507243"/>
                <a:ext cx="3727394" cy="668645"/>
              </a:xfrm>
              <a:prstGeom prst="rect">
                <a:avLst/>
              </a:prstGeom>
              <a:noFill/>
            </p:spPr>
            <p:txBody>
              <a:bodyPr wrap="square" rtlCol="0">
                <a:spAutoFit/>
              </a:bodyPr>
              <a:lstStyle/>
              <a:p>
                <a14:m>
                  <m:oMath xmlns:m="http://schemas.openxmlformats.org/officeDocument/2006/math">
                    <m:sSub>
                      <m:sSubPr>
                        <m:ctrlPr>
                          <a:rPr kumimoji="0" lang="en-US" altLang="ja-JP" i="1" smtClean="0">
                            <a:solidFill>
                              <a:prstClr val="black"/>
                            </a:solidFill>
                            <a:latin typeface="Cambria Math" panose="02040503050406030204" pitchFamily="18" charset="0"/>
                          </a:rPr>
                        </m:ctrlPr>
                      </m:sSubPr>
                      <m:e>
                        <m:r>
                          <a:rPr kumimoji="0" lang="en-US" altLang="ja-JP" b="0" i="1" smtClean="0">
                            <a:solidFill>
                              <a:prstClr val="black"/>
                            </a:solidFill>
                            <a:latin typeface="Cambria Math" panose="02040503050406030204" pitchFamily="18" charset="0"/>
                          </a:rPr>
                          <m:t>𝑊</m:t>
                        </m:r>
                      </m:e>
                      <m:sub>
                        <m:r>
                          <a:rPr kumimoji="0" lang="en-US" altLang="ja-JP" i="1" smtClean="0">
                            <a:solidFill>
                              <a:prstClr val="black"/>
                            </a:solidFill>
                            <a:latin typeface="Cambria Math" panose="02040503050406030204" pitchFamily="18" charset="0"/>
                          </a:rPr>
                          <m:t>𝑖𝑗</m:t>
                        </m:r>
                      </m:sub>
                    </m:sSub>
                  </m:oMath>
                </a14:m>
                <a:r>
                  <a:rPr kumimoji="0" lang="en-US" altLang="ja-JP" dirty="0">
                    <a:solidFill>
                      <a:prstClr val="black"/>
                    </a:solidFill>
                    <a:latin typeface="微软雅黑"/>
                    <a:ea typeface="微软雅黑"/>
                  </a:rPr>
                  <a:t>:   QUBO</a:t>
                </a:r>
                <a:r>
                  <a:rPr kumimoji="0" lang="ja-JP" altLang="en-US" dirty="0">
                    <a:solidFill>
                      <a:prstClr val="black"/>
                    </a:solidFill>
                    <a:latin typeface="微软雅黑"/>
                    <a:ea typeface="微软雅黑"/>
                  </a:rPr>
                  <a:t>行列</a:t>
                </a:r>
                <a14:m>
                  <m:oMath xmlns:m="http://schemas.openxmlformats.org/officeDocument/2006/math">
                    <m:r>
                      <a:rPr kumimoji="0" lang="en-US" altLang="ja-JP" i="1" smtClean="0">
                        <a:solidFill>
                          <a:prstClr val="black"/>
                        </a:solidFill>
                        <a:latin typeface="Cambria Math" panose="02040503050406030204" pitchFamily="18" charset="0"/>
                      </a:rPr>
                      <m:t>(</m:t>
                    </m:r>
                    <m:r>
                      <a:rPr kumimoji="0" lang="en-US" altLang="ja-JP" i="1" smtClean="0">
                        <a:solidFill>
                          <a:prstClr val="black"/>
                        </a:solidFill>
                        <a:latin typeface="Cambria Math" panose="02040503050406030204" pitchFamily="18" charset="0"/>
                      </a:rPr>
                      <m:t>𝑖</m:t>
                    </m:r>
                    <m:r>
                      <a:rPr kumimoji="0" lang="en-US" altLang="ja-JP" i="1" smtClean="0">
                        <a:solidFill>
                          <a:prstClr val="black"/>
                        </a:solidFill>
                        <a:latin typeface="Cambria Math" panose="02040503050406030204" pitchFamily="18" charset="0"/>
                      </a:rPr>
                      <m:t>,</m:t>
                    </m:r>
                    <m:r>
                      <a:rPr kumimoji="0" lang="en-US" altLang="ja-JP" i="1" smtClean="0">
                        <a:solidFill>
                          <a:prstClr val="black"/>
                        </a:solidFill>
                        <a:latin typeface="Cambria Math" panose="02040503050406030204" pitchFamily="18" charset="0"/>
                      </a:rPr>
                      <m:t>𝑗</m:t>
                    </m:r>
                    <m:r>
                      <a:rPr kumimoji="0" lang="en-US" altLang="ja-JP" i="1" smtClean="0">
                        <a:solidFill>
                          <a:prstClr val="black"/>
                        </a:solidFill>
                        <a:latin typeface="Cambria Math" panose="02040503050406030204" pitchFamily="18" charset="0"/>
                      </a:rPr>
                      <m:t>)</m:t>
                    </m:r>
                  </m:oMath>
                </a14:m>
                <a:r>
                  <a:rPr kumimoji="0" lang="ja-JP" altLang="en-US" dirty="0">
                    <a:solidFill>
                      <a:prstClr val="black"/>
                    </a:solidFill>
                    <a:latin typeface="微软雅黑"/>
                    <a:ea typeface="微软雅黑"/>
                  </a:rPr>
                  <a:t>番目の要素</a:t>
                </a:r>
                <a:endParaRPr kumimoji="0" lang="en-US" altLang="ja-JP" dirty="0">
                  <a:solidFill>
                    <a:prstClr val="black"/>
                  </a:solidFill>
                  <a:latin typeface="微软雅黑"/>
                  <a:ea typeface="微软雅黑"/>
                </a:endParaRPr>
              </a:p>
              <a:p>
                <a14:m>
                  <m:oMath xmlns:m="http://schemas.openxmlformats.org/officeDocument/2006/math">
                    <m:sSub>
                      <m:sSubPr>
                        <m:ctrlPr>
                          <a:rPr kumimoji="0" lang="en-US" altLang="ja-JP" i="1" smtClean="0">
                            <a:solidFill>
                              <a:prstClr val="black"/>
                            </a:solidFill>
                            <a:latin typeface="Cambria Math" panose="02040503050406030204" pitchFamily="18" charset="0"/>
                            <a:ea typeface="微软雅黑"/>
                          </a:rPr>
                        </m:ctrlPr>
                      </m:sSubPr>
                      <m:e>
                        <m:r>
                          <a:rPr kumimoji="0" lang="en-US" altLang="ja-JP" b="0" i="1" smtClean="0">
                            <a:solidFill>
                              <a:prstClr val="black"/>
                            </a:solidFill>
                            <a:latin typeface="Cambria Math" panose="02040503050406030204" pitchFamily="18" charset="0"/>
                            <a:ea typeface="微软雅黑"/>
                          </a:rPr>
                          <m:t>𝑥</m:t>
                        </m:r>
                      </m:e>
                      <m:sub>
                        <m:r>
                          <a:rPr kumimoji="0" lang="en-US" altLang="ja-JP" b="0" i="1" smtClean="0">
                            <a:solidFill>
                              <a:prstClr val="black"/>
                            </a:solidFill>
                            <a:latin typeface="Cambria Math" panose="02040503050406030204" pitchFamily="18" charset="0"/>
                            <a:ea typeface="微软雅黑"/>
                          </a:rPr>
                          <m:t>𝑖</m:t>
                        </m:r>
                      </m:sub>
                    </m:sSub>
                  </m:oMath>
                </a14:m>
                <a:r>
                  <a:rPr kumimoji="0" lang="en-US" altLang="ja-JP" dirty="0">
                    <a:solidFill>
                      <a:prstClr val="black"/>
                    </a:solidFill>
                    <a:latin typeface="微软雅黑"/>
                    <a:ea typeface="微软雅黑"/>
                  </a:rPr>
                  <a:t>:     </a:t>
                </a:r>
                <a:r>
                  <a:rPr kumimoji="0" lang="ja-JP" altLang="en-US" dirty="0">
                    <a:solidFill>
                      <a:prstClr val="black"/>
                    </a:solidFill>
                    <a:latin typeface="微软雅黑"/>
                    <a:ea typeface="微软雅黑"/>
                  </a:rPr>
                  <a:t>解ベクトル</a:t>
                </a:r>
                <a14:m>
                  <m:oMath xmlns:m="http://schemas.openxmlformats.org/officeDocument/2006/math">
                    <m:r>
                      <a:rPr kumimoji="0" lang="en-US" altLang="ja-JP" b="0" i="1" smtClean="0">
                        <a:solidFill>
                          <a:prstClr val="black"/>
                        </a:solidFill>
                        <a:latin typeface="Cambria Math" panose="02040503050406030204" pitchFamily="18" charset="0"/>
                        <a:ea typeface="微软雅黑"/>
                      </a:rPr>
                      <m:t>𝑋</m:t>
                    </m:r>
                  </m:oMath>
                </a14:m>
                <a:r>
                  <a:rPr kumimoji="0" lang="ja-JP" altLang="en-US" dirty="0">
                    <a:solidFill>
                      <a:prstClr val="black"/>
                    </a:solidFill>
                    <a:latin typeface="微软雅黑"/>
                    <a:ea typeface="微软雅黑"/>
                  </a:rPr>
                  <a:t>の</a:t>
                </a:r>
                <a14:m>
                  <m:oMath xmlns:m="http://schemas.openxmlformats.org/officeDocument/2006/math">
                    <m:r>
                      <a:rPr kumimoji="0" lang="en-US" altLang="ja-JP" b="0" i="1" dirty="0" smtClean="0">
                        <a:solidFill>
                          <a:prstClr val="black"/>
                        </a:solidFill>
                        <a:latin typeface="Cambria Math" panose="02040503050406030204" pitchFamily="18" charset="0"/>
                        <a:ea typeface="微软雅黑"/>
                      </a:rPr>
                      <m:t>𝑖</m:t>
                    </m:r>
                  </m:oMath>
                </a14:m>
                <a:r>
                  <a:rPr kumimoji="0" lang="ja-JP" altLang="en-US" dirty="0">
                    <a:solidFill>
                      <a:prstClr val="black"/>
                    </a:solidFill>
                    <a:latin typeface="微软雅黑"/>
                    <a:ea typeface="微软雅黑"/>
                  </a:rPr>
                  <a:t>番目の要素</a:t>
                </a:r>
                <a:endParaRPr kumimoji="0" lang="en-US" altLang="ja-JP" dirty="0">
                  <a:solidFill>
                    <a:prstClr val="black"/>
                  </a:solidFill>
                  <a:latin typeface="微软雅黑"/>
                  <a:ea typeface="微软雅黑"/>
                </a:endParaRPr>
              </a:p>
            </p:txBody>
          </p:sp>
        </mc:Choice>
        <mc:Fallback xmlns="">
          <p:sp>
            <p:nvSpPr>
              <p:cNvPr id="38" name="文本框 37">
                <a:extLst>
                  <a:ext uri="{FF2B5EF4-FFF2-40B4-BE49-F238E27FC236}">
                    <a16:creationId xmlns:a16="http://schemas.microsoft.com/office/drawing/2014/main" id="{E47E5581-C88B-B08C-9142-12CC78703396}"/>
                  </a:ext>
                </a:extLst>
              </p:cNvPr>
              <p:cNvSpPr txBox="1">
                <a:spLocks noRot="1" noChangeAspect="1" noMove="1" noResize="1" noEditPoints="1" noAdjustHandles="1" noChangeArrowheads="1" noChangeShapeType="1" noTextEdit="1"/>
              </p:cNvSpPr>
              <p:nvPr/>
            </p:nvSpPr>
            <p:spPr>
              <a:xfrm>
                <a:off x="6781370" y="1507243"/>
                <a:ext cx="3727394" cy="668645"/>
              </a:xfrm>
              <a:prstGeom prst="rect">
                <a:avLst/>
              </a:prstGeom>
              <a:blipFill>
                <a:blip r:embed="rId5"/>
                <a:stretch>
                  <a:fillRect t="-4545" b="-13636"/>
                </a:stretch>
              </a:blipFill>
            </p:spPr>
            <p:txBody>
              <a:bodyPr/>
              <a:lstStyle/>
              <a:p>
                <a:r>
                  <a:rPr lang="zh-CN" altLang="en-US">
                    <a:noFill/>
                  </a:rPr>
                  <a:t> </a:t>
                </a:r>
              </a:p>
            </p:txBody>
          </p:sp>
        </mc:Fallback>
      </mc:AlternateContent>
      <p:graphicFrame>
        <p:nvGraphicFramePr>
          <p:cNvPr id="39" name="表格 4">
            <a:extLst>
              <a:ext uri="{FF2B5EF4-FFF2-40B4-BE49-F238E27FC236}">
                <a16:creationId xmlns:a16="http://schemas.microsoft.com/office/drawing/2014/main" id="{CF69CF0D-4308-383F-A966-D1AEC9D7B6C7}"/>
              </a:ext>
            </a:extLst>
          </p:cNvPr>
          <p:cNvGraphicFramePr>
            <a:graphicFrameLocks noGrp="1"/>
          </p:cNvGraphicFramePr>
          <p:nvPr>
            <p:extLst>
              <p:ext uri="{D42A27DB-BD31-4B8C-83A1-F6EECF244321}">
                <p14:modId xmlns:p14="http://schemas.microsoft.com/office/powerpoint/2010/main" val="3176711530"/>
              </p:ext>
            </p:extLst>
          </p:nvPr>
        </p:nvGraphicFramePr>
        <p:xfrm>
          <a:off x="6061371" y="3731372"/>
          <a:ext cx="1440000" cy="1483360"/>
        </p:xfrm>
        <a:graphic>
          <a:graphicData uri="http://schemas.openxmlformats.org/drawingml/2006/table">
            <a:tbl>
              <a:tblPr firstRow="1" bandRow="1"/>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tblGrid>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-2</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-3</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10933"/>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-4</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2</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5143476"/>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4758050"/>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2559111"/>
                  </a:ext>
                </a:extLst>
              </a:tr>
            </a:tbl>
          </a:graphicData>
        </a:graphic>
      </p:graphicFrame>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D2CE5125-D337-8CAE-666E-D872C72FBA55}"/>
                  </a:ext>
                </a:extLst>
              </p:cNvPr>
              <p:cNvSpPr txBox="1"/>
              <p:nvPr/>
            </p:nvSpPr>
            <p:spPr>
              <a:xfrm>
                <a:off x="4224165" y="5458213"/>
                <a:ext cx="6756678" cy="584775"/>
              </a:xfrm>
              <a:prstGeom prst="rect">
                <a:avLst/>
              </a:prstGeom>
              <a:noFill/>
            </p:spPr>
            <p:txBody>
              <a:bodyPr wrap="square" rtlCol="0">
                <a:spAutoFit/>
              </a:bodyPr>
              <a:lstStyle/>
              <a:p>
                <a:r>
                  <a:rPr kumimoji="0" lang="ja-JP" altLang="en-US" sz="1600" dirty="0">
                    <a:solidFill>
                      <a:prstClr val="black"/>
                    </a:solidFill>
                    <a:latin typeface="微软雅黑"/>
                    <a:ea typeface="微软雅黑"/>
                  </a:rPr>
                  <a:t>エネルギー</a:t>
                </a:r>
                <a:r>
                  <a:rPr kumimoji="0" lang="en-US" altLang="ja-JP" sz="1600" dirty="0">
                    <a:solidFill>
                      <a:prstClr val="black"/>
                    </a:solidFill>
                    <a:latin typeface="微软雅黑"/>
                    <a:ea typeface="微软雅黑"/>
                  </a:rPr>
                  <a:t>:  </a:t>
                </a:r>
                <a14:m>
                  <m:oMath xmlns:m="http://schemas.openxmlformats.org/officeDocument/2006/math">
                    <m:d>
                      <m:dPr>
                        <m:ctrlPr>
                          <a:rPr kumimoji="0" lang="en-US" altLang="ja-JP" sz="1600" i="1" smtClean="0">
                            <a:solidFill>
                              <a:prstClr val="black"/>
                            </a:solidFill>
                            <a:latin typeface="Cambria Math" panose="02040503050406030204" pitchFamily="18" charset="0"/>
                          </a:rPr>
                        </m:ctrlPr>
                      </m:dPr>
                      <m:e>
                        <m:sSub>
                          <m:sSubPr>
                            <m:ctrlPr>
                              <a:rPr kumimoji="0" lang="en-US" altLang="ja-JP" sz="1600" i="1" smtClean="0">
                                <a:solidFill>
                                  <a:srgbClr val="FF0000"/>
                                </a:solidFill>
                                <a:latin typeface="Cambria Math" panose="02040503050406030204" pitchFamily="18" charset="0"/>
                              </a:rPr>
                            </m:ctrlPr>
                          </m:sSubPr>
                          <m:e>
                            <m:r>
                              <a:rPr kumimoji="0" lang="en-US" altLang="ja-JP" sz="1600" b="0" i="1" smtClean="0">
                                <a:solidFill>
                                  <a:srgbClr val="FF0000"/>
                                </a:solidFill>
                                <a:latin typeface="Cambria Math" panose="02040503050406030204" pitchFamily="18" charset="0"/>
                              </a:rPr>
                              <m:t>𝑊</m:t>
                            </m:r>
                          </m:e>
                          <m:sub>
                            <m:r>
                              <a:rPr kumimoji="0" lang="en-US" altLang="ja-JP" sz="1600" i="1" smtClean="0">
                                <a:solidFill>
                                  <a:srgbClr val="FF0000"/>
                                </a:solidFill>
                                <a:latin typeface="Cambria Math" panose="02040503050406030204" pitchFamily="18" charset="0"/>
                              </a:rPr>
                              <m:t>00</m:t>
                            </m:r>
                          </m:sub>
                        </m:sSub>
                        <m:sSub>
                          <m:sSubPr>
                            <m:ctrlPr>
                              <a:rPr kumimoji="0" lang="en-US" altLang="ja-JP" sz="1600" i="1" smtClean="0">
                                <a:solidFill>
                                  <a:srgbClr val="FF0000"/>
                                </a:solidFill>
                                <a:latin typeface="Cambria Math" panose="02040503050406030204" pitchFamily="18" charset="0"/>
                              </a:rPr>
                            </m:ctrlPr>
                          </m:sSubPr>
                          <m:e>
                            <m:r>
                              <a:rPr kumimoji="0" lang="en-US" altLang="ja-JP" sz="1600" i="1" smtClean="0">
                                <a:solidFill>
                                  <a:srgbClr val="FF0000"/>
                                </a:solidFill>
                                <a:latin typeface="Cambria Math" panose="02040503050406030204" pitchFamily="18" charset="0"/>
                              </a:rPr>
                              <m:t>𝑥</m:t>
                            </m:r>
                          </m:e>
                          <m:sub>
                            <m:r>
                              <a:rPr kumimoji="0" lang="en-US" altLang="ja-JP" sz="1600" i="1" smtClean="0">
                                <a:solidFill>
                                  <a:srgbClr val="FF0000"/>
                                </a:solidFill>
                                <a:latin typeface="Cambria Math" panose="02040503050406030204" pitchFamily="18" charset="0"/>
                              </a:rPr>
                              <m:t>0</m:t>
                            </m:r>
                          </m:sub>
                        </m:sSub>
                        <m:r>
                          <a:rPr kumimoji="0" lang="en-US" altLang="ja-JP" sz="1600" i="1" smtClean="0">
                            <a:solidFill>
                              <a:prstClr val="black"/>
                            </a:solidFill>
                            <a:latin typeface="Cambria Math" panose="02040503050406030204" pitchFamily="18" charset="0"/>
                          </a:rPr>
                          <m:t>+</m:t>
                        </m:r>
                        <m:sSub>
                          <m:sSubPr>
                            <m:ctrlPr>
                              <a:rPr kumimoji="0" lang="en-US" altLang="ja-JP" sz="1600" i="1" smtClean="0">
                                <a:solidFill>
                                  <a:srgbClr val="FF0000"/>
                                </a:solidFill>
                                <a:latin typeface="Cambria Math" panose="02040503050406030204" pitchFamily="18" charset="0"/>
                              </a:rPr>
                            </m:ctrlPr>
                          </m:sSubPr>
                          <m:e>
                            <m:r>
                              <a:rPr kumimoji="0" lang="en-US" altLang="ja-JP" sz="1600" b="0" i="1" smtClean="0">
                                <a:solidFill>
                                  <a:srgbClr val="FF0000"/>
                                </a:solidFill>
                                <a:latin typeface="Cambria Math" panose="02040503050406030204" pitchFamily="18" charset="0"/>
                              </a:rPr>
                              <m:t>𝑊</m:t>
                            </m:r>
                          </m:e>
                          <m:sub>
                            <m:r>
                              <a:rPr kumimoji="0" lang="en-US" altLang="ja-JP" sz="1600" i="1" smtClean="0">
                                <a:solidFill>
                                  <a:srgbClr val="FF0000"/>
                                </a:solidFill>
                                <a:latin typeface="Cambria Math" panose="02040503050406030204" pitchFamily="18" charset="0"/>
                              </a:rPr>
                              <m:t>11</m:t>
                            </m:r>
                          </m:sub>
                        </m:sSub>
                        <m:sSub>
                          <m:sSubPr>
                            <m:ctrlPr>
                              <a:rPr kumimoji="0" lang="en-US" altLang="ja-JP" sz="1600" i="1">
                                <a:solidFill>
                                  <a:srgbClr val="FF0000"/>
                                </a:solidFill>
                                <a:latin typeface="Cambria Math" panose="02040503050406030204" pitchFamily="18" charset="0"/>
                              </a:rPr>
                            </m:ctrlPr>
                          </m:sSubPr>
                          <m:e>
                            <m:r>
                              <a:rPr kumimoji="0" lang="en-US" altLang="ja-JP" sz="1600" i="1">
                                <a:solidFill>
                                  <a:srgbClr val="FF0000"/>
                                </a:solidFill>
                                <a:latin typeface="Cambria Math" panose="02040503050406030204" pitchFamily="18" charset="0"/>
                              </a:rPr>
                              <m:t>𝑥</m:t>
                            </m:r>
                          </m:e>
                          <m:sub>
                            <m:r>
                              <a:rPr kumimoji="0" lang="en-US" altLang="ja-JP" sz="1600" i="1" smtClean="0">
                                <a:solidFill>
                                  <a:srgbClr val="FF0000"/>
                                </a:solidFill>
                                <a:latin typeface="Cambria Math" panose="02040503050406030204" pitchFamily="18" charset="0"/>
                              </a:rPr>
                              <m:t>1</m:t>
                            </m:r>
                          </m:sub>
                        </m:sSub>
                        <m:r>
                          <a:rPr kumimoji="0" lang="en-US" altLang="ja-JP" sz="1600" i="1" smtClean="0">
                            <a:solidFill>
                              <a:prstClr val="black"/>
                            </a:solidFill>
                            <a:latin typeface="Cambria Math" panose="02040503050406030204" pitchFamily="18" charset="0"/>
                          </a:rPr>
                          <m:t>+</m:t>
                        </m:r>
                        <m:sSub>
                          <m:sSubPr>
                            <m:ctrlPr>
                              <a:rPr kumimoji="0" lang="en-US" altLang="ja-JP" sz="1600" i="1">
                                <a:solidFill>
                                  <a:prstClr val="black"/>
                                </a:solidFill>
                                <a:latin typeface="Cambria Math" panose="02040503050406030204" pitchFamily="18" charset="0"/>
                              </a:rPr>
                            </m:ctrlPr>
                          </m:sSubPr>
                          <m:e>
                            <m:r>
                              <a:rPr kumimoji="0" lang="en-US" altLang="ja-JP" sz="1600" b="0" i="1" smtClean="0">
                                <a:solidFill>
                                  <a:prstClr val="black"/>
                                </a:solidFill>
                                <a:latin typeface="Cambria Math" panose="02040503050406030204" pitchFamily="18" charset="0"/>
                              </a:rPr>
                              <m:t>𝑊</m:t>
                            </m:r>
                          </m:e>
                          <m:sub>
                            <m:r>
                              <a:rPr kumimoji="0" lang="en-US" altLang="ja-JP" sz="1600" i="1" smtClean="0">
                                <a:solidFill>
                                  <a:prstClr val="black"/>
                                </a:solidFill>
                                <a:latin typeface="Cambria Math" panose="02040503050406030204" pitchFamily="18" charset="0"/>
                              </a:rPr>
                              <m:t>22</m:t>
                            </m:r>
                          </m:sub>
                        </m:sSub>
                        <m:sSub>
                          <m:sSubPr>
                            <m:ctrlPr>
                              <a:rPr kumimoji="0" lang="en-US" altLang="ja-JP" sz="1600" i="1">
                                <a:solidFill>
                                  <a:prstClr val="black"/>
                                </a:solidFill>
                                <a:latin typeface="Cambria Math" panose="02040503050406030204" pitchFamily="18" charset="0"/>
                              </a:rPr>
                            </m:ctrlPr>
                          </m:sSubPr>
                          <m:e>
                            <m:r>
                              <a:rPr kumimoji="0" lang="en-US" altLang="ja-JP" sz="1600" i="1">
                                <a:solidFill>
                                  <a:prstClr val="black"/>
                                </a:solidFill>
                                <a:latin typeface="Cambria Math" panose="02040503050406030204" pitchFamily="18" charset="0"/>
                              </a:rPr>
                              <m:t>𝑥</m:t>
                            </m:r>
                          </m:e>
                          <m:sub>
                            <m:r>
                              <a:rPr kumimoji="0" lang="en-US" altLang="ja-JP" sz="1600" i="1" smtClean="0">
                                <a:solidFill>
                                  <a:prstClr val="black"/>
                                </a:solidFill>
                                <a:latin typeface="Cambria Math" panose="02040503050406030204" pitchFamily="18" charset="0"/>
                              </a:rPr>
                              <m:t>2</m:t>
                            </m:r>
                          </m:sub>
                        </m:sSub>
                        <m:r>
                          <a:rPr kumimoji="0" lang="en-US" altLang="ja-JP" sz="1600" i="1" smtClean="0">
                            <a:solidFill>
                              <a:prstClr val="black"/>
                            </a:solidFill>
                            <a:latin typeface="Cambria Math" panose="02040503050406030204" pitchFamily="18" charset="0"/>
                          </a:rPr>
                          <m:t>+</m:t>
                        </m:r>
                        <m:sSub>
                          <m:sSubPr>
                            <m:ctrlPr>
                              <a:rPr kumimoji="0" lang="en-US" altLang="ja-JP" sz="1600" i="1" smtClean="0">
                                <a:solidFill>
                                  <a:srgbClr val="FF0000"/>
                                </a:solidFill>
                                <a:latin typeface="Cambria Math" panose="02040503050406030204" pitchFamily="18" charset="0"/>
                              </a:rPr>
                            </m:ctrlPr>
                          </m:sSubPr>
                          <m:e>
                            <m:r>
                              <a:rPr kumimoji="0" lang="en-US" altLang="ja-JP" sz="1600" b="0" i="1" smtClean="0">
                                <a:solidFill>
                                  <a:srgbClr val="FF0000"/>
                                </a:solidFill>
                                <a:latin typeface="Cambria Math" panose="02040503050406030204" pitchFamily="18" charset="0"/>
                              </a:rPr>
                              <m:t>𝑊</m:t>
                            </m:r>
                          </m:e>
                          <m:sub>
                            <m:r>
                              <a:rPr kumimoji="0" lang="en-US" altLang="ja-JP" sz="1600" i="1" smtClean="0">
                                <a:solidFill>
                                  <a:srgbClr val="FF0000"/>
                                </a:solidFill>
                                <a:latin typeface="Cambria Math" panose="02040503050406030204" pitchFamily="18" charset="0"/>
                              </a:rPr>
                              <m:t>33</m:t>
                            </m:r>
                          </m:sub>
                        </m:sSub>
                        <m:sSub>
                          <m:sSubPr>
                            <m:ctrlPr>
                              <a:rPr kumimoji="0" lang="en-US" altLang="ja-JP" sz="1600" i="1">
                                <a:solidFill>
                                  <a:srgbClr val="FF0000"/>
                                </a:solidFill>
                                <a:latin typeface="Cambria Math" panose="02040503050406030204" pitchFamily="18" charset="0"/>
                              </a:rPr>
                            </m:ctrlPr>
                          </m:sSubPr>
                          <m:e>
                            <m:r>
                              <a:rPr kumimoji="0" lang="en-US" altLang="ja-JP" sz="1600" i="1">
                                <a:solidFill>
                                  <a:srgbClr val="FF0000"/>
                                </a:solidFill>
                                <a:latin typeface="Cambria Math" panose="02040503050406030204" pitchFamily="18" charset="0"/>
                              </a:rPr>
                              <m:t>𝑥</m:t>
                            </m:r>
                          </m:e>
                          <m:sub>
                            <m:r>
                              <a:rPr kumimoji="0" lang="en-US" altLang="ja-JP" sz="1600" i="1" smtClean="0">
                                <a:solidFill>
                                  <a:srgbClr val="FF0000"/>
                                </a:solidFill>
                                <a:latin typeface="Cambria Math" panose="02040503050406030204" pitchFamily="18" charset="0"/>
                              </a:rPr>
                              <m:t>3</m:t>
                            </m:r>
                          </m:sub>
                        </m:sSub>
                      </m:e>
                    </m:d>
                    <m:r>
                      <a:rPr kumimoji="0" lang="en-US" altLang="ja-JP" sz="1600" i="1" smtClean="0">
                        <a:solidFill>
                          <a:prstClr val="black"/>
                        </a:solidFill>
                        <a:latin typeface="Cambria Math" panose="02040503050406030204" pitchFamily="18" charset="0"/>
                      </a:rPr>
                      <m:t>+</m:t>
                    </m:r>
                  </m:oMath>
                </a14:m>
                <a:endParaRPr kumimoji="0" lang="en-US" altLang="ja-JP" sz="1600" i="1" dirty="0">
                  <a:solidFill>
                    <a:prstClr val="black"/>
                  </a:solidFill>
                  <a:latin typeface="Cambria Math" panose="02040503050406030204" pitchFamily="18" charset="0"/>
                  <a:ea typeface="微软雅黑"/>
                </a:endParaRPr>
              </a:p>
              <a:p>
                <a:pPr/>
                <a14:m>
                  <m:oMathPara xmlns:m="http://schemas.openxmlformats.org/officeDocument/2006/math">
                    <m:oMathParaPr>
                      <m:jc m:val="centerGroup"/>
                    </m:oMathParaPr>
                    <m:oMath xmlns:m="http://schemas.openxmlformats.org/officeDocument/2006/math">
                      <m:d>
                        <m:dPr>
                          <m:ctrlPr>
                            <a:rPr kumimoji="0" lang="en-US" altLang="ja-JP" sz="1600" i="1" smtClean="0">
                              <a:solidFill>
                                <a:prstClr val="black"/>
                              </a:solidFill>
                              <a:latin typeface="Cambria Math" panose="02040503050406030204" pitchFamily="18" charset="0"/>
                            </a:rPr>
                          </m:ctrlPr>
                        </m:dPr>
                        <m:e>
                          <m:sSub>
                            <m:sSubPr>
                              <m:ctrlPr>
                                <a:rPr kumimoji="0" lang="en-US" altLang="ja-JP" sz="1600" i="1" smtClean="0">
                                  <a:solidFill>
                                    <a:srgbClr val="FF0000"/>
                                  </a:solidFill>
                                  <a:latin typeface="Cambria Math" panose="02040503050406030204" pitchFamily="18" charset="0"/>
                                </a:rPr>
                              </m:ctrlPr>
                            </m:sSubPr>
                            <m:e>
                              <m:r>
                                <a:rPr kumimoji="0" lang="en-US" altLang="ja-JP" sz="1600" b="0" i="1" smtClean="0">
                                  <a:solidFill>
                                    <a:srgbClr val="FF0000"/>
                                  </a:solidFill>
                                  <a:latin typeface="Cambria Math" panose="02040503050406030204" pitchFamily="18" charset="0"/>
                                </a:rPr>
                                <m:t>𝑊</m:t>
                              </m:r>
                            </m:e>
                            <m:sub>
                              <m:r>
                                <a:rPr kumimoji="0" lang="en-US" altLang="ja-JP" sz="1600" i="1" smtClean="0">
                                  <a:solidFill>
                                    <a:srgbClr val="FF0000"/>
                                  </a:solidFill>
                                  <a:latin typeface="Cambria Math" panose="02040503050406030204" pitchFamily="18" charset="0"/>
                                </a:rPr>
                                <m:t>01</m:t>
                              </m:r>
                            </m:sub>
                          </m:sSub>
                          <m:sSub>
                            <m:sSubPr>
                              <m:ctrlPr>
                                <a:rPr kumimoji="0" lang="en-US" altLang="ja-JP" sz="1600" i="1">
                                  <a:solidFill>
                                    <a:srgbClr val="FF0000"/>
                                  </a:solidFill>
                                  <a:latin typeface="Cambria Math" panose="02040503050406030204" pitchFamily="18" charset="0"/>
                                </a:rPr>
                              </m:ctrlPr>
                            </m:sSubPr>
                            <m:e>
                              <m:r>
                                <a:rPr kumimoji="0" lang="en-US" altLang="ja-JP" sz="1600" i="1">
                                  <a:solidFill>
                                    <a:srgbClr val="FF0000"/>
                                  </a:solidFill>
                                  <a:latin typeface="Cambria Math" panose="02040503050406030204" pitchFamily="18" charset="0"/>
                                </a:rPr>
                                <m:t>𝑥</m:t>
                              </m:r>
                            </m:e>
                            <m:sub>
                              <m:r>
                                <a:rPr kumimoji="0" lang="en-US" altLang="ja-JP" sz="1600" i="1">
                                  <a:solidFill>
                                    <a:srgbClr val="FF0000"/>
                                  </a:solidFill>
                                  <a:latin typeface="Cambria Math" panose="02040503050406030204" pitchFamily="18" charset="0"/>
                                </a:rPr>
                                <m:t>0</m:t>
                              </m:r>
                            </m:sub>
                          </m:sSub>
                          <m:sSub>
                            <m:sSubPr>
                              <m:ctrlPr>
                                <a:rPr kumimoji="0" lang="en-US" altLang="ja-JP" sz="1600" i="1">
                                  <a:solidFill>
                                    <a:srgbClr val="FF0000"/>
                                  </a:solidFill>
                                  <a:latin typeface="Cambria Math" panose="02040503050406030204" pitchFamily="18" charset="0"/>
                                </a:rPr>
                              </m:ctrlPr>
                            </m:sSubPr>
                            <m:e>
                              <m:r>
                                <a:rPr kumimoji="0" lang="en-US" altLang="ja-JP" sz="1600" i="1">
                                  <a:solidFill>
                                    <a:srgbClr val="FF0000"/>
                                  </a:solidFill>
                                  <a:latin typeface="Cambria Math" panose="02040503050406030204" pitchFamily="18" charset="0"/>
                                </a:rPr>
                                <m:t>𝑥</m:t>
                              </m:r>
                            </m:e>
                            <m:sub>
                              <m:r>
                                <a:rPr kumimoji="0" lang="en-US" altLang="ja-JP" sz="1600" i="1" smtClean="0">
                                  <a:solidFill>
                                    <a:srgbClr val="FF0000"/>
                                  </a:solidFill>
                                  <a:latin typeface="Cambria Math" panose="02040503050406030204" pitchFamily="18" charset="0"/>
                                </a:rPr>
                                <m:t>1</m:t>
                              </m:r>
                            </m:sub>
                          </m:sSub>
                          <m:r>
                            <a:rPr kumimoji="0" lang="en-US" altLang="ja-JP" sz="1600" i="1" smtClean="0">
                              <a:solidFill>
                                <a:prstClr val="black"/>
                              </a:solidFill>
                              <a:latin typeface="Cambria Math" panose="02040503050406030204" pitchFamily="18" charset="0"/>
                            </a:rPr>
                            <m:t>+</m:t>
                          </m:r>
                          <m:sSub>
                            <m:sSubPr>
                              <m:ctrlPr>
                                <a:rPr kumimoji="0" lang="en-US" altLang="ja-JP" sz="1600" i="1">
                                  <a:solidFill>
                                    <a:prstClr val="black"/>
                                  </a:solidFill>
                                  <a:latin typeface="Cambria Math" panose="02040503050406030204" pitchFamily="18" charset="0"/>
                                </a:rPr>
                              </m:ctrlPr>
                            </m:sSubPr>
                            <m:e>
                              <m:r>
                                <a:rPr kumimoji="0" lang="en-US" altLang="ja-JP" sz="1600" b="0" i="1" smtClean="0">
                                  <a:solidFill>
                                    <a:prstClr val="black"/>
                                  </a:solidFill>
                                  <a:latin typeface="Cambria Math" panose="02040503050406030204" pitchFamily="18" charset="0"/>
                                </a:rPr>
                                <m:t>𝑊</m:t>
                              </m:r>
                            </m:e>
                            <m:sub>
                              <m:r>
                                <a:rPr kumimoji="0" lang="en-US" altLang="ja-JP" sz="1600" i="1">
                                  <a:solidFill>
                                    <a:prstClr val="black"/>
                                  </a:solidFill>
                                  <a:latin typeface="Cambria Math" panose="02040503050406030204" pitchFamily="18" charset="0"/>
                                </a:rPr>
                                <m:t>0</m:t>
                              </m:r>
                              <m:r>
                                <a:rPr kumimoji="0" lang="en-US" altLang="ja-JP" sz="1600" i="1" smtClean="0">
                                  <a:solidFill>
                                    <a:prstClr val="black"/>
                                  </a:solidFill>
                                  <a:latin typeface="Cambria Math" panose="02040503050406030204" pitchFamily="18" charset="0"/>
                                </a:rPr>
                                <m:t>2</m:t>
                              </m:r>
                            </m:sub>
                          </m:sSub>
                          <m:sSub>
                            <m:sSubPr>
                              <m:ctrlPr>
                                <a:rPr kumimoji="0" lang="en-US" altLang="ja-JP" sz="1600" i="1">
                                  <a:solidFill>
                                    <a:prstClr val="black"/>
                                  </a:solidFill>
                                  <a:latin typeface="Cambria Math" panose="02040503050406030204" pitchFamily="18" charset="0"/>
                                </a:rPr>
                              </m:ctrlPr>
                            </m:sSubPr>
                            <m:e>
                              <m:r>
                                <a:rPr kumimoji="0" lang="en-US" altLang="ja-JP" sz="1600" i="1">
                                  <a:solidFill>
                                    <a:prstClr val="black"/>
                                  </a:solidFill>
                                  <a:latin typeface="Cambria Math" panose="02040503050406030204" pitchFamily="18" charset="0"/>
                                </a:rPr>
                                <m:t>𝑥</m:t>
                              </m:r>
                            </m:e>
                            <m:sub>
                              <m:r>
                                <a:rPr kumimoji="0" lang="en-US" altLang="ja-JP" sz="1600" i="1">
                                  <a:solidFill>
                                    <a:prstClr val="black"/>
                                  </a:solidFill>
                                  <a:latin typeface="Cambria Math" panose="02040503050406030204" pitchFamily="18" charset="0"/>
                                </a:rPr>
                                <m:t>0</m:t>
                              </m:r>
                            </m:sub>
                          </m:sSub>
                          <m:sSub>
                            <m:sSubPr>
                              <m:ctrlPr>
                                <a:rPr kumimoji="0" lang="en-US" altLang="ja-JP" sz="1600" i="1">
                                  <a:solidFill>
                                    <a:prstClr val="black"/>
                                  </a:solidFill>
                                  <a:latin typeface="Cambria Math" panose="02040503050406030204" pitchFamily="18" charset="0"/>
                                </a:rPr>
                              </m:ctrlPr>
                            </m:sSubPr>
                            <m:e>
                              <m:r>
                                <a:rPr kumimoji="0" lang="en-US" altLang="ja-JP" sz="1600" i="1">
                                  <a:solidFill>
                                    <a:prstClr val="black"/>
                                  </a:solidFill>
                                  <a:latin typeface="Cambria Math" panose="02040503050406030204" pitchFamily="18" charset="0"/>
                                </a:rPr>
                                <m:t>𝑥</m:t>
                              </m:r>
                            </m:e>
                            <m:sub>
                              <m:r>
                                <a:rPr kumimoji="0" lang="en-US" altLang="ja-JP" sz="1600" i="1" smtClean="0">
                                  <a:solidFill>
                                    <a:prstClr val="black"/>
                                  </a:solidFill>
                                  <a:latin typeface="Cambria Math" panose="02040503050406030204" pitchFamily="18" charset="0"/>
                                </a:rPr>
                                <m:t>2</m:t>
                              </m:r>
                            </m:sub>
                          </m:sSub>
                          <m:r>
                            <a:rPr kumimoji="0" lang="en-US" altLang="ja-JP" sz="1600" i="1" smtClean="0">
                              <a:solidFill>
                                <a:prstClr val="black"/>
                              </a:solidFill>
                              <a:latin typeface="Cambria Math" panose="02040503050406030204" pitchFamily="18" charset="0"/>
                            </a:rPr>
                            <m:t>+</m:t>
                          </m:r>
                          <m:sSub>
                            <m:sSubPr>
                              <m:ctrlPr>
                                <a:rPr kumimoji="0" lang="en-US" altLang="ja-JP" sz="1600" i="1" smtClean="0">
                                  <a:solidFill>
                                    <a:srgbClr val="FF0000"/>
                                  </a:solidFill>
                                  <a:latin typeface="Cambria Math" panose="02040503050406030204" pitchFamily="18" charset="0"/>
                                </a:rPr>
                              </m:ctrlPr>
                            </m:sSubPr>
                            <m:e>
                              <m:r>
                                <a:rPr kumimoji="0" lang="en-US" altLang="ja-JP" sz="1600" b="0" i="1" smtClean="0">
                                  <a:solidFill>
                                    <a:srgbClr val="FF0000"/>
                                  </a:solidFill>
                                  <a:latin typeface="Cambria Math" panose="02040503050406030204" pitchFamily="18" charset="0"/>
                                </a:rPr>
                                <m:t>𝑊</m:t>
                              </m:r>
                            </m:e>
                            <m:sub>
                              <m:r>
                                <a:rPr kumimoji="0" lang="en-US" altLang="ja-JP" sz="1600" i="1" smtClean="0">
                                  <a:solidFill>
                                    <a:srgbClr val="FF0000"/>
                                  </a:solidFill>
                                  <a:latin typeface="Cambria Math" panose="02040503050406030204" pitchFamily="18" charset="0"/>
                                </a:rPr>
                                <m:t>03</m:t>
                              </m:r>
                            </m:sub>
                          </m:sSub>
                          <m:sSub>
                            <m:sSubPr>
                              <m:ctrlPr>
                                <a:rPr kumimoji="0" lang="en-US" altLang="ja-JP" sz="1600" i="1">
                                  <a:solidFill>
                                    <a:srgbClr val="FF0000"/>
                                  </a:solidFill>
                                  <a:latin typeface="Cambria Math" panose="02040503050406030204" pitchFamily="18" charset="0"/>
                                </a:rPr>
                              </m:ctrlPr>
                            </m:sSubPr>
                            <m:e>
                              <m:r>
                                <a:rPr kumimoji="0" lang="en-US" altLang="ja-JP" sz="1600" i="1">
                                  <a:solidFill>
                                    <a:srgbClr val="FF0000"/>
                                  </a:solidFill>
                                  <a:latin typeface="Cambria Math" panose="02040503050406030204" pitchFamily="18" charset="0"/>
                                </a:rPr>
                                <m:t>𝑥</m:t>
                              </m:r>
                            </m:e>
                            <m:sub>
                              <m:r>
                                <a:rPr kumimoji="0" lang="en-US" altLang="ja-JP" sz="1600" i="1">
                                  <a:solidFill>
                                    <a:srgbClr val="FF0000"/>
                                  </a:solidFill>
                                  <a:latin typeface="Cambria Math" panose="02040503050406030204" pitchFamily="18" charset="0"/>
                                </a:rPr>
                                <m:t>0</m:t>
                              </m:r>
                            </m:sub>
                          </m:sSub>
                          <m:sSub>
                            <m:sSubPr>
                              <m:ctrlPr>
                                <a:rPr kumimoji="0" lang="en-US" altLang="ja-JP" sz="1600" i="1">
                                  <a:solidFill>
                                    <a:srgbClr val="FF0000"/>
                                  </a:solidFill>
                                  <a:latin typeface="Cambria Math" panose="02040503050406030204" pitchFamily="18" charset="0"/>
                                </a:rPr>
                              </m:ctrlPr>
                            </m:sSubPr>
                            <m:e>
                              <m:r>
                                <a:rPr kumimoji="0" lang="en-US" altLang="ja-JP" sz="1600" i="1">
                                  <a:solidFill>
                                    <a:srgbClr val="FF0000"/>
                                  </a:solidFill>
                                  <a:latin typeface="Cambria Math" panose="02040503050406030204" pitchFamily="18" charset="0"/>
                                </a:rPr>
                                <m:t>𝑥</m:t>
                              </m:r>
                            </m:e>
                            <m:sub>
                              <m:r>
                                <a:rPr kumimoji="0" lang="en-US" altLang="ja-JP" sz="1600" i="1" smtClean="0">
                                  <a:solidFill>
                                    <a:srgbClr val="FF0000"/>
                                  </a:solidFill>
                                  <a:latin typeface="Cambria Math" panose="02040503050406030204" pitchFamily="18" charset="0"/>
                                </a:rPr>
                                <m:t>3</m:t>
                              </m:r>
                            </m:sub>
                          </m:sSub>
                          <m:r>
                            <a:rPr kumimoji="0" lang="en-US" altLang="ja-JP" sz="1600" i="1" smtClean="0">
                              <a:solidFill>
                                <a:prstClr val="black"/>
                              </a:solidFill>
                              <a:latin typeface="Cambria Math" panose="02040503050406030204" pitchFamily="18" charset="0"/>
                            </a:rPr>
                            <m:t>+</m:t>
                          </m:r>
                          <m:sSub>
                            <m:sSubPr>
                              <m:ctrlPr>
                                <a:rPr kumimoji="0" lang="en-US" altLang="ja-JP" sz="1600" i="1">
                                  <a:solidFill>
                                    <a:prstClr val="black"/>
                                  </a:solidFill>
                                  <a:latin typeface="Cambria Math" panose="02040503050406030204" pitchFamily="18" charset="0"/>
                                </a:rPr>
                              </m:ctrlPr>
                            </m:sSubPr>
                            <m:e>
                              <m:r>
                                <a:rPr kumimoji="0" lang="en-US" altLang="ja-JP" sz="1600" b="0" i="1" smtClean="0">
                                  <a:solidFill>
                                    <a:prstClr val="black"/>
                                  </a:solidFill>
                                  <a:latin typeface="Cambria Math" panose="02040503050406030204" pitchFamily="18" charset="0"/>
                                </a:rPr>
                                <m:t>𝑊</m:t>
                              </m:r>
                            </m:e>
                            <m:sub>
                              <m:r>
                                <a:rPr kumimoji="0" lang="en-US" altLang="ja-JP" sz="1600" i="1" smtClean="0">
                                  <a:solidFill>
                                    <a:prstClr val="black"/>
                                  </a:solidFill>
                                  <a:latin typeface="Cambria Math" panose="02040503050406030204" pitchFamily="18" charset="0"/>
                                </a:rPr>
                                <m:t>12</m:t>
                              </m:r>
                            </m:sub>
                          </m:sSub>
                          <m:sSub>
                            <m:sSubPr>
                              <m:ctrlPr>
                                <a:rPr kumimoji="0" lang="en-US" altLang="ja-JP" sz="1600" i="1">
                                  <a:solidFill>
                                    <a:prstClr val="black"/>
                                  </a:solidFill>
                                  <a:latin typeface="Cambria Math" panose="02040503050406030204" pitchFamily="18" charset="0"/>
                                </a:rPr>
                              </m:ctrlPr>
                            </m:sSubPr>
                            <m:e>
                              <m:r>
                                <a:rPr kumimoji="0" lang="en-US" altLang="ja-JP" sz="1600" i="1">
                                  <a:solidFill>
                                    <a:prstClr val="black"/>
                                  </a:solidFill>
                                  <a:latin typeface="Cambria Math" panose="02040503050406030204" pitchFamily="18" charset="0"/>
                                </a:rPr>
                                <m:t>𝑥</m:t>
                              </m:r>
                            </m:e>
                            <m:sub>
                              <m:r>
                                <a:rPr kumimoji="0" lang="en-US" altLang="ja-JP" sz="1600" i="1" smtClean="0">
                                  <a:solidFill>
                                    <a:prstClr val="black"/>
                                  </a:solidFill>
                                  <a:latin typeface="Cambria Math" panose="02040503050406030204" pitchFamily="18" charset="0"/>
                                </a:rPr>
                                <m:t>1</m:t>
                              </m:r>
                            </m:sub>
                          </m:sSub>
                          <m:sSub>
                            <m:sSubPr>
                              <m:ctrlPr>
                                <a:rPr kumimoji="0" lang="en-US" altLang="ja-JP" sz="1600" i="1">
                                  <a:solidFill>
                                    <a:prstClr val="black"/>
                                  </a:solidFill>
                                  <a:latin typeface="Cambria Math" panose="02040503050406030204" pitchFamily="18" charset="0"/>
                                </a:rPr>
                              </m:ctrlPr>
                            </m:sSubPr>
                            <m:e>
                              <m:r>
                                <a:rPr kumimoji="0" lang="en-US" altLang="ja-JP" sz="1600" i="1">
                                  <a:solidFill>
                                    <a:prstClr val="black"/>
                                  </a:solidFill>
                                  <a:latin typeface="Cambria Math" panose="02040503050406030204" pitchFamily="18" charset="0"/>
                                </a:rPr>
                                <m:t>𝑥</m:t>
                              </m:r>
                            </m:e>
                            <m:sub>
                              <m:r>
                                <a:rPr kumimoji="0" lang="en-US" altLang="ja-JP" sz="1600" i="1" smtClean="0">
                                  <a:solidFill>
                                    <a:prstClr val="black"/>
                                  </a:solidFill>
                                  <a:latin typeface="Cambria Math" panose="02040503050406030204" pitchFamily="18" charset="0"/>
                                </a:rPr>
                                <m:t>2</m:t>
                              </m:r>
                            </m:sub>
                          </m:sSub>
                          <m:r>
                            <a:rPr kumimoji="0" lang="en-US" altLang="ja-JP" sz="1600" i="1" smtClean="0">
                              <a:solidFill>
                                <a:prstClr val="black"/>
                              </a:solidFill>
                              <a:latin typeface="Cambria Math" panose="02040503050406030204" pitchFamily="18" charset="0"/>
                            </a:rPr>
                            <m:t>+</m:t>
                          </m:r>
                          <m:sSub>
                            <m:sSubPr>
                              <m:ctrlPr>
                                <a:rPr kumimoji="0" lang="en-US" altLang="ja-JP" sz="1600" i="1" smtClean="0">
                                  <a:solidFill>
                                    <a:srgbClr val="FF0000"/>
                                  </a:solidFill>
                                  <a:latin typeface="Cambria Math" panose="02040503050406030204" pitchFamily="18" charset="0"/>
                                </a:rPr>
                              </m:ctrlPr>
                            </m:sSubPr>
                            <m:e>
                              <m:r>
                                <a:rPr kumimoji="0" lang="en-US" altLang="ja-JP" sz="1600" b="0" i="1" smtClean="0">
                                  <a:solidFill>
                                    <a:srgbClr val="FF0000"/>
                                  </a:solidFill>
                                  <a:latin typeface="Cambria Math" panose="02040503050406030204" pitchFamily="18" charset="0"/>
                                </a:rPr>
                                <m:t>𝑊</m:t>
                              </m:r>
                            </m:e>
                            <m:sub>
                              <m:r>
                                <a:rPr kumimoji="0" lang="en-US" altLang="ja-JP" sz="1600" i="1" smtClean="0">
                                  <a:solidFill>
                                    <a:srgbClr val="FF0000"/>
                                  </a:solidFill>
                                  <a:latin typeface="Cambria Math" panose="02040503050406030204" pitchFamily="18" charset="0"/>
                                </a:rPr>
                                <m:t>13</m:t>
                              </m:r>
                            </m:sub>
                          </m:sSub>
                          <m:sSub>
                            <m:sSubPr>
                              <m:ctrlPr>
                                <a:rPr kumimoji="0" lang="en-US" altLang="ja-JP" sz="1600" i="1">
                                  <a:solidFill>
                                    <a:srgbClr val="FF0000"/>
                                  </a:solidFill>
                                  <a:latin typeface="Cambria Math" panose="02040503050406030204" pitchFamily="18" charset="0"/>
                                </a:rPr>
                              </m:ctrlPr>
                            </m:sSubPr>
                            <m:e>
                              <m:r>
                                <a:rPr kumimoji="0" lang="en-US" altLang="ja-JP" sz="1600" i="1">
                                  <a:solidFill>
                                    <a:srgbClr val="FF0000"/>
                                  </a:solidFill>
                                  <a:latin typeface="Cambria Math" panose="02040503050406030204" pitchFamily="18" charset="0"/>
                                </a:rPr>
                                <m:t>𝑥</m:t>
                              </m:r>
                            </m:e>
                            <m:sub>
                              <m:r>
                                <a:rPr kumimoji="0" lang="en-US" altLang="ja-JP" sz="1600" i="1" smtClean="0">
                                  <a:solidFill>
                                    <a:srgbClr val="FF0000"/>
                                  </a:solidFill>
                                  <a:latin typeface="Cambria Math" panose="02040503050406030204" pitchFamily="18" charset="0"/>
                                </a:rPr>
                                <m:t>1</m:t>
                              </m:r>
                            </m:sub>
                          </m:sSub>
                          <m:sSub>
                            <m:sSubPr>
                              <m:ctrlPr>
                                <a:rPr kumimoji="0" lang="en-US" altLang="ja-JP" sz="1600" i="1">
                                  <a:solidFill>
                                    <a:srgbClr val="FF0000"/>
                                  </a:solidFill>
                                  <a:latin typeface="Cambria Math" panose="02040503050406030204" pitchFamily="18" charset="0"/>
                                </a:rPr>
                              </m:ctrlPr>
                            </m:sSubPr>
                            <m:e>
                              <m:r>
                                <a:rPr kumimoji="0" lang="en-US" altLang="ja-JP" sz="1600" i="1">
                                  <a:solidFill>
                                    <a:srgbClr val="FF0000"/>
                                  </a:solidFill>
                                  <a:latin typeface="Cambria Math" panose="02040503050406030204" pitchFamily="18" charset="0"/>
                                </a:rPr>
                                <m:t>𝑥</m:t>
                              </m:r>
                            </m:e>
                            <m:sub>
                              <m:r>
                                <a:rPr kumimoji="0" lang="en-US" altLang="ja-JP" sz="1600" i="1" smtClean="0">
                                  <a:solidFill>
                                    <a:srgbClr val="FF0000"/>
                                  </a:solidFill>
                                  <a:latin typeface="Cambria Math" panose="02040503050406030204" pitchFamily="18" charset="0"/>
                                </a:rPr>
                                <m:t>3</m:t>
                              </m:r>
                            </m:sub>
                          </m:sSub>
                          <m:r>
                            <a:rPr kumimoji="0" lang="en-US" altLang="ja-JP" sz="1600" i="1" smtClean="0">
                              <a:solidFill>
                                <a:prstClr val="black"/>
                              </a:solidFill>
                              <a:latin typeface="Cambria Math" panose="02040503050406030204" pitchFamily="18" charset="0"/>
                            </a:rPr>
                            <m:t>+</m:t>
                          </m:r>
                          <m:sSub>
                            <m:sSubPr>
                              <m:ctrlPr>
                                <a:rPr kumimoji="0" lang="en-US" altLang="ja-JP" sz="1600" i="1">
                                  <a:solidFill>
                                    <a:prstClr val="black"/>
                                  </a:solidFill>
                                  <a:latin typeface="Cambria Math" panose="02040503050406030204" pitchFamily="18" charset="0"/>
                                </a:rPr>
                              </m:ctrlPr>
                            </m:sSubPr>
                            <m:e>
                              <m:r>
                                <a:rPr kumimoji="0" lang="en-US" altLang="ja-JP" sz="1600" b="0" i="1" smtClean="0">
                                  <a:solidFill>
                                    <a:prstClr val="black"/>
                                  </a:solidFill>
                                  <a:latin typeface="Cambria Math" panose="02040503050406030204" pitchFamily="18" charset="0"/>
                                </a:rPr>
                                <m:t>𝑊</m:t>
                              </m:r>
                            </m:e>
                            <m:sub>
                              <m:r>
                                <a:rPr kumimoji="0" lang="en-US" altLang="ja-JP" sz="1600" i="1" smtClean="0">
                                  <a:solidFill>
                                    <a:prstClr val="black"/>
                                  </a:solidFill>
                                  <a:latin typeface="Cambria Math" panose="02040503050406030204" pitchFamily="18" charset="0"/>
                                </a:rPr>
                                <m:t>2</m:t>
                              </m:r>
                              <m:r>
                                <a:rPr kumimoji="0" lang="en-US" altLang="ja-JP" sz="1600" i="1">
                                  <a:solidFill>
                                    <a:prstClr val="black"/>
                                  </a:solidFill>
                                  <a:latin typeface="Cambria Math" panose="02040503050406030204" pitchFamily="18" charset="0"/>
                                </a:rPr>
                                <m:t>3</m:t>
                              </m:r>
                            </m:sub>
                          </m:sSub>
                          <m:sSub>
                            <m:sSubPr>
                              <m:ctrlPr>
                                <a:rPr kumimoji="0" lang="en-US" altLang="ja-JP" sz="1600" i="1">
                                  <a:solidFill>
                                    <a:prstClr val="black"/>
                                  </a:solidFill>
                                  <a:latin typeface="Cambria Math" panose="02040503050406030204" pitchFamily="18" charset="0"/>
                                </a:rPr>
                              </m:ctrlPr>
                            </m:sSubPr>
                            <m:e>
                              <m:r>
                                <a:rPr kumimoji="0" lang="en-US" altLang="ja-JP" sz="1600" i="1">
                                  <a:solidFill>
                                    <a:prstClr val="black"/>
                                  </a:solidFill>
                                  <a:latin typeface="Cambria Math" panose="02040503050406030204" pitchFamily="18" charset="0"/>
                                </a:rPr>
                                <m:t>𝑥</m:t>
                              </m:r>
                            </m:e>
                            <m:sub>
                              <m:r>
                                <a:rPr kumimoji="0" lang="en-US" altLang="ja-JP" sz="1600" i="1" smtClean="0">
                                  <a:solidFill>
                                    <a:prstClr val="black"/>
                                  </a:solidFill>
                                  <a:latin typeface="Cambria Math" panose="02040503050406030204" pitchFamily="18" charset="0"/>
                                </a:rPr>
                                <m:t>2</m:t>
                              </m:r>
                            </m:sub>
                          </m:sSub>
                          <m:sSub>
                            <m:sSubPr>
                              <m:ctrlPr>
                                <a:rPr kumimoji="0" lang="en-US" altLang="ja-JP" sz="1600" i="1">
                                  <a:solidFill>
                                    <a:prstClr val="black"/>
                                  </a:solidFill>
                                  <a:latin typeface="Cambria Math" panose="02040503050406030204" pitchFamily="18" charset="0"/>
                                </a:rPr>
                              </m:ctrlPr>
                            </m:sSubPr>
                            <m:e>
                              <m:r>
                                <a:rPr kumimoji="0" lang="en-US" altLang="ja-JP" sz="1600" i="1">
                                  <a:solidFill>
                                    <a:prstClr val="black"/>
                                  </a:solidFill>
                                  <a:latin typeface="Cambria Math" panose="02040503050406030204" pitchFamily="18" charset="0"/>
                                </a:rPr>
                                <m:t>𝑥</m:t>
                              </m:r>
                            </m:e>
                            <m:sub>
                              <m:r>
                                <a:rPr kumimoji="0" lang="en-US" altLang="ja-JP" sz="1600" i="1">
                                  <a:solidFill>
                                    <a:prstClr val="black"/>
                                  </a:solidFill>
                                  <a:latin typeface="Cambria Math" panose="02040503050406030204" pitchFamily="18" charset="0"/>
                                </a:rPr>
                                <m:t>3</m:t>
                              </m:r>
                            </m:sub>
                          </m:sSub>
                        </m:e>
                      </m:d>
                      <m:r>
                        <a:rPr kumimoji="0" lang="en-US" altLang="ja-JP" sz="1600" i="1" smtClean="0">
                          <a:solidFill>
                            <a:prstClr val="black"/>
                          </a:solidFill>
                          <a:latin typeface="Cambria Math" panose="02040503050406030204" pitchFamily="18" charset="0"/>
                        </a:rPr>
                        <m:t>=</m:t>
                      </m:r>
                      <m:r>
                        <a:rPr kumimoji="0" lang="en-US" altLang="ja-JP" sz="1600" b="0" i="1" smtClean="0">
                          <a:solidFill>
                            <a:prstClr val="black"/>
                          </a:solidFill>
                          <a:latin typeface="Cambria Math" panose="02040503050406030204" pitchFamily="18" charset="0"/>
                        </a:rPr>
                        <m:t>−</m:t>
                      </m:r>
                      <m:r>
                        <a:rPr kumimoji="0" lang="en-US" altLang="ja-JP" sz="1600" i="1" smtClean="0">
                          <a:solidFill>
                            <a:prstClr val="black"/>
                          </a:solidFill>
                          <a:latin typeface="Cambria Math" panose="02040503050406030204" pitchFamily="18" charset="0"/>
                        </a:rPr>
                        <m:t>9</m:t>
                      </m:r>
                    </m:oMath>
                  </m:oMathPara>
                </a14:m>
                <a:endParaRPr kumimoji="0" lang="zh-CN" altLang="en-US" sz="1600" dirty="0">
                  <a:solidFill>
                    <a:prstClr val="black"/>
                  </a:solidFill>
                  <a:latin typeface="微软雅黑"/>
                  <a:ea typeface="微软雅黑"/>
                </a:endParaRPr>
              </a:p>
            </p:txBody>
          </p:sp>
        </mc:Choice>
        <mc:Fallback xmlns="">
          <p:sp>
            <p:nvSpPr>
              <p:cNvPr id="40" name="文本框 39">
                <a:extLst>
                  <a:ext uri="{FF2B5EF4-FFF2-40B4-BE49-F238E27FC236}">
                    <a16:creationId xmlns:a16="http://schemas.microsoft.com/office/drawing/2014/main" id="{D2CE5125-D337-8CAE-666E-D872C72FBA55}"/>
                  </a:ext>
                </a:extLst>
              </p:cNvPr>
              <p:cNvSpPr txBox="1">
                <a:spLocks noRot="1" noChangeAspect="1" noMove="1" noResize="1" noEditPoints="1" noAdjustHandles="1" noChangeArrowheads="1" noChangeShapeType="1" noTextEdit="1"/>
              </p:cNvSpPr>
              <p:nvPr/>
            </p:nvSpPr>
            <p:spPr>
              <a:xfrm>
                <a:off x="4224165" y="5458213"/>
                <a:ext cx="6756678" cy="584775"/>
              </a:xfrm>
              <a:prstGeom prst="rect">
                <a:avLst/>
              </a:prstGeom>
              <a:blipFill>
                <a:blip r:embed="rId6"/>
                <a:stretch>
                  <a:fillRect l="-542" t="-3125"/>
                </a:stretch>
              </a:blipFill>
            </p:spPr>
            <p:txBody>
              <a:bodyPr/>
              <a:lstStyle/>
              <a:p>
                <a:r>
                  <a:rPr lang="zh-CN" altLang="en-US">
                    <a:noFill/>
                  </a:rPr>
                  <a:t> </a:t>
                </a:r>
              </a:p>
            </p:txBody>
          </p:sp>
        </mc:Fallback>
      </mc:AlternateContent>
      <p:graphicFrame>
        <p:nvGraphicFramePr>
          <p:cNvPr id="41" name="表格 4">
            <a:extLst>
              <a:ext uri="{FF2B5EF4-FFF2-40B4-BE49-F238E27FC236}">
                <a16:creationId xmlns:a16="http://schemas.microsoft.com/office/drawing/2014/main" id="{EF4D9655-CA7F-4BA1-CD2F-795DF3AA9773}"/>
              </a:ext>
            </a:extLst>
          </p:cNvPr>
          <p:cNvGraphicFramePr>
            <a:graphicFrameLocks noGrp="1"/>
          </p:cNvGraphicFramePr>
          <p:nvPr>
            <p:extLst>
              <p:ext uri="{D42A27DB-BD31-4B8C-83A1-F6EECF244321}">
                <p14:modId xmlns:p14="http://schemas.microsoft.com/office/powerpoint/2010/main" val="1089331608"/>
              </p:ext>
            </p:extLst>
          </p:nvPr>
        </p:nvGraphicFramePr>
        <p:xfrm>
          <a:off x="6061371" y="2746211"/>
          <a:ext cx="1440000" cy="741680"/>
        </p:xfrm>
        <a:graphic>
          <a:graphicData uri="http://schemas.openxmlformats.org/drawingml/2006/table">
            <a:tbl>
              <a:tblPr firstRow="1" bandRow="1"/>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tblGrid>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2</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3</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2404104"/>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10933"/>
                  </a:ext>
                </a:extLst>
              </a:tr>
            </a:tbl>
          </a:graphicData>
        </a:graphic>
      </p:graphicFrame>
      <p:graphicFrame>
        <p:nvGraphicFramePr>
          <p:cNvPr id="42" name="表格 4">
            <a:extLst>
              <a:ext uri="{FF2B5EF4-FFF2-40B4-BE49-F238E27FC236}">
                <a16:creationId xmlns:a16="http://schemas.microsoft.com/office/drawing/2014/main" id="{00D90C2E-15B6-2B40-6C31-328C5E66600C}"/>
              </a:ext>
            </a:extLst>
          </p:cNvPr>
          <p:cNvGraphicFramePr>
            <a:graphicFrameLocks noGrp="1"/>
          </p:cNvGraphicFramePr>
          <p:nvPr>
            <p:extLst>
              <p:ext uri="{D42A27DB-BD31-4B8C-83A1-F6EECF244321}">
                <p14:modId xmlns:p14="http://schemas.microsoft.com/office/powerpoint/2010/main" val="3255160912"/>
              </p:ext>
            </p:extLst>
          </p:nvPr>
        </p:nvGraphicFramePr>
        <p:xfrm>
          <a:off x="5093748" y="3731372"/>
          <a:ext cx="720000" cy="1483360"/>
        </p:xfrm>
        <a:graphic>
          <a:graphicData uri="http://schemas.openxmlformats.org/drawingml/2006/table">
            <a:tbl>
              <a:tblPr firstRow="1" bandRow="1"/>
              <a:tblGrid>
                <a:gridCol w="360000">
                  <a:extLst>
                    <a:ext uri="{9D8B030D-6E8A-4147-A177-3AD203B41FA5}">
                      <a16:colId xmlns:a16="http://schemas.microsoft.com/office/drawing/2014/main" val="3977198242"/>
                    </a:ext>
                  </a:extLst>
                </a:gridCol>
                <a:gridCol w="360000">
                  <a:extLst>
                    <a:ext uri="{9D8B030D-6E8A-4147-A177-3AD203B41FA5}">
                      <a16:colId xmlns:a16="http://schemas.microsoft.com/office/drawing/2014/main" val="3615985847"/>
                    </a:ext>
                  </a:extLst>
                </a:gridCol>
              </a:tblGrid>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10933"/>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5143476"/>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2</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4758050"/>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3</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2559111"/>
                  </a:ext>
                </a:extLst>
              </a:tr>
            </a:tbl>
          </a:graphicData>
        </a:graphic>
      </p:graphicFrame>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61AA3AC9-69D2-170B-3CC5-8CD763760E2C}"/>
                  </a:ext>
                </a:extLst>
              </p:cNvPr>
              <p:cNvSpPr txBox="1"/>
              <p:nvPr/>
            </p:nvSpPr>
            <p:spPr>
              <a:xfrm>
                <a:off x="3640717" y="3127622"/>
                <a:ext cx="2465971" cy="338554"/>
              </a:xfrm>
              <a:prstGeom prst="rect">
                <a:avLst/>
              </a:prstGeom>
              <a:noFill/>
            </p:spPr>
            <p:txBody>
              <a:bodyPr wrap="square" rtlCol="0">
                <a:spAutoFit/>
              </a:bodyPr>
              <a:lstStyle/>
              <a:p>
                <a:r>
                  <a:rPr kumimoji="0" lang="ja-JP" altLang="en-US" sz="1600" dirty="0">
                    <a:solidFill>
                      <a:srgbClr val="FF0000"/>
                    </a:solidFill>
                    <a:latin typeface="微软雅黑"/>
                    <a:ea typeface="微软雅黑"/>
                  </a:rPr>
                  <a:t>出力</a:t>
                </a:r>
                <a:r>
                  <a:rPr kumimoji="0" lang="en-US" altLang="ja-JP" sz="1600" dirty="0">
                    <a:solidFill>
                      <a:prstClr val="black"/>
                    </a:solidFill>
                    <a:latin typeface="微软雅黑"/>
                    <a:ea typeface="微软雅黑"/>
                  </a:rPr>
                  <a:t>: 4-bit </a:t>
                </a:r>
                <a:r>
                  <a:rPr kumimoji="0" lang="ja-JP" altLang="en-US" sz="1600" dirty="0">
                    <a:solidFill>
                      <a:prstClr val="black"/>
                    </a:solidFill>
                    <a:latin typeface="微软雅黑"/>
                    <a:ea typeface="微软雅黑"/>
                  </a:rPr>
                  <a:t>解ベクトル</a:t>
                </a:r>
                <a14:m>
                  <m:oMath xmlns:m="http://schemas.openxmlformats.org/officeDocument/2006/math">
                    <m:r>
                      <a:rPr kumimoji="0" lang="en-US" altLang="ja-JP" sz="1600" b="0" i="1" smtClean="0">
                        <a:solidFill>
                          <a:prstClr val="black"/>
                        </a:solidFill>
                        <a:latin typeface="Cambria Math" panose="02040503050406030204" pitchFamily="18" charset="0"/>
                      </a:rPr>
                      <m:t>𝑋</m:t>
                    </m:r>
                  </m:oMath>
                </a14:m>
                <a:endParaRPr kumimoji="0" lang="zh-CN" altLang="en-US" sz="1600" dirty="0">
                  <a:solidFill>
                    <a:prstClr val="black"/>
                  </a:solidFill>
                  <a:latin typeface="微软雅黑"/>
                  <a:ea typeface="微软雅黑"/>
                </a:endParaRPr>
              </a:p>
            </p:txBody>
          </p:sp>
        </mc:Choice>
        <mc:Fallback xmlns="">
          <p:sp>
            <p:nvSpPr>
              <p:cNvPr id="43" name="文本框 42">
                <a:extLst>
                  <a:ext uri="{FF2B5EF4-FFF2-40B4-BE49-F238E27FC236}">
                    <a16:creationId xmlns:a16="http://schemas.microsoft.com/office/drawing/2014/main" id="{61AA3AC9-69D2-170B-3CC5-8CD763760E2C}"/>
                  </a:ext>
                </a:extLst>
              </p:cNvPr>
              <p:cNvSpPr txBox="1">
                <a:spLocks noRot="1" noChangeAspect="1" noMove="1" noResize="1" noEditPoints="1" noAdjustHandles="1" noChangeArrowheads="1" noChangeShapeType="1" noTextEdit="1"/>
              </p:cNvSpPr>
              <p:nvPr/>
            </p:nvSpPr>
            <p:spPr>
              <a:xfrm>
                <a:off x="3640717" y="3127622"/>
                <a:ext cx="2465971" cy="338554"/>
              </a:xfrm>
              <a:prstGeom prst="rect">
                <a:avLst/>
              </a:prstGeom>
              <a:blipFill>
                <a:blip r:embed="rId7"/>
                <a:stretch>
                  <a:fillRect l="-1235"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21A7D4AB-D6B4-F4C4-2089-B522FDC91730}"/>
                  </a:ext>
                </a:extLst>
              </p:cNvPr>
              <p:cNvSpPr txBox="1"/>
              <p:nvPr/>
            </p:nvSpPr>
            <p:spPr>
              <a:xfrm>
                <a:off x="1965118" y="6329029"/>
                <a:ext cx="5567292" cy="338554"/>
              </a:xfrm>
              <a:prstGeom prst="rect">
                <a:avLst/>
              </a:prstGeom>
              <a:noFill/>
            </p:spPr>
            <p:txBody>
              <a:bodyPr wrap="square" rtlCol="0">
                <a:spAutoFit/>
              </a:bodyPr>
              <a:lstStyle/>
              <a:p>
                <a:r>
                  <a:rPr kumimoji="0" lang="ja-JP" altLang="en-US" sz="1600" dirty="0">
                    <a:solidFill>
                      <a:srgbClr val="FF0000"/>
                    </a:solidFill>
                    <a:latin typeface="微软雅黑"/>
                    <a:ea typeface="微软雅黑"/>
                  </a:rPr>
                  <a:t>最小エネルギー</a:t>
                </a:r>
                <a:r>
                  <a:rPr kumimoji="0" lang="ja-JP" altLang="en-US" sz="1600" dirty="0">
                    <a:solidFill>
                      <a:prstClr val="black"/>
                    </a:solidFill>
                    <a:latin typeface="微软雅黑"/>
                    <a:ea typeface="微软雅黑"/>
                  </a:rPr>
                  <a:t>による解ベクトル</a:t>
                </a:r>
                <a14:m>
                  <m:oMath xmlns:m="http://schemas.openxmlformats.org/officeDocument/2006/math">
                    <m:r>
                      <a:rPr kumimoji="0" lang="en-US" altLang="ja-JP" sz="1600" b="0" i="1" smtClean="0">
                        <a:solidFill>
                          <a:prstClr val="black"/>
                        </a:solidFill>
                        <a:latin typeface="Cambria Math" panose="02040503050406030204" pitchFamily="18" charset="0"/>
                        <a:ea typeface="微软雅黑"/>
                      </a:rPr>
                      <m:t>𝑋</m:t>
                    </m:r>
                  </m:oMath>
                </a14:m>
                <a:r>
                  <a:rPr kumimoji="0" lang="ja-JP" altLang="en-US" sz="1600" dirty="0">
                    <a:solidFill>
                      <a:prstClr val="black"/>
                    </a:solidFill>
                    <a:latin typeface="微软雅黑"/>
                    <a:ea typeface="微软雅黑"/>
                  </a:rPr>
                  <a:t>は</a:t>
                </a:r>
                <a:r>
                  <a:rPr kumimoji="0" lang="en-US" altLang="ja-JP" sz="1600" dirty="0">
                    <a:solidFill>
                      <a:prstClr val="black"/>
                    </a:solidFill>
                    <a:latin typeface="微软雅黑"/>
                    <a:ea typeface="微软雅黑"/>
                  </a:rPr>
                  <a:t>QUBO</a:t>
                </a:r>
                <a:r>
                  <a:rPr kumimoji="0" lang="ja-JP" altLang="en-US" sz="1600" dirty="0">
                    <a:solidFill>
                      <a:prstClr val="black"/>
                    </a:solidFill>
                    <a:latin typeface="微软雅黑"/>
                    <a:ea typeface="微软雅黑"/>
                  </a:rPr>
                  <a:t>問題の最適解</a:t>
                </a:r>
                <a:endParaRPr kumimoji="0" lang="en-US" altLang="ja-JP" sz="1600" dirty="0">
                  <a:solidFill>
                    <a:prstClr val="black"/>
                  </a:solidFill>
                  <a:latin typeface="微软雅黑"/>
                  <a:ea typeface="微软雅黑"/>
                </a:endParaRPr>
              </a:p>
            </p:txBody>
          </p:sp>
        </mc:Choice>
        <mc:Fallback xmlns="">
          <p:sp>
            <p:nvSpPr>
              <p:cNvPr id="44" name="文本框 43">
                <a:extLst>
                  <a:ext uri="{FF2B5EF4-FFF2-40B4-BE49-F238E27FC236}">
                    <a16:creationId xmlns:a16="http://schemas.microsoft.com/office/drawing/2014/main" id="{21A7D4AB-D6B4-F4C4-2089-B522FDC91730}"/>
                  </a:ext>
                </a:extLst>
              </p:cNvPr>
              <p:cNvSpPr txBox="1">
                <a:spLocks noRot="1" noChangeAspect="1" noMove="1" noResize="1" noEditPoints="1" noAdjustHandles="1" noChangeArrowheads="1" noChangeShapeType="1" noTextEdit="1"/>
              </p:cNvSpPr>
              <p:nvPr/>
            </p:nvSpPr>
            <p:spPr>
              <a:xfrm>
                <a:off x="1965118" y="6329029"/>
                <a:ext cx="5567292" cy="338554"/>
              </a:xfrm>
              <a:prstGeom prst="rect">
                <a:avLst/>
              </a:prstGeom>
              <a:blipFill>
                <a:blip r:embed="rId8"/>
                <a:stretch>
                  <a:fillRect l="-547"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269DBDA9-6B95-CC4E-B573-0877F9E1ECD9}"/>
                  </a:ext>
                </a:extLst>
              </p:cNvPr>
              <p:cNvSpPr txBox="1"/>
              <p:nvPr/>
            </p:nvSpPr>
            <p:spPr>
              <a:xfrm>
                <a:off x="7804940" y="4137753"/>
                <a:ext cx="4391115" cy="604589"/>
              </a:xfrm>
              <a:prstGeom prst="rect">
                <a:avLst/>
              </a:prstGeom>
              <a:noFill/>
            </p:spPr>
            <p:txBody>
              <a:bodyPr wrap="square" rtlCol="0">
                <a:spAutoFit/>
              </a:bodyPr>
              <a:lstStyle/>
              <a:p>
                <a14:m>
                  <m:oMath xmlns:m="http://schemas.openxmlformats.org/officeDocument/2006/math">
                    <m:sSub>
                      <m:sSubPr>
                        <m:ctrlPr>
                          <a:rPr kumimoji="0" lang="en-US" altLang="ja-JP" sz="1600" i="1" smtClean="0">
                            <a:solidFill>
                              <a:prstClr val="black"/>
                            </a:solidFill>
                            <a:latin typeface="Cambria Math" panose="02040503050406030204" pitchFamily="18" charset="0"/>
                          </a:rPr>
                        </m:ctrlPr>
                      </m:sSubPr>
                      <m:e>
                        <m:r>
                          <a:rPr kumimoji="0" lang="en-US" altLang="zh-CN" sz="1600" i="1" smtClean="0">
                            <a:solidFill>
                              <a:prstClr val="black"/>
                            </a:solidFill>
                            <a:latin typeface="Cambria Math" panose="02040503050406030204" pitchFamily="18" charset="0"/>
                          </a:rPr>
                          <m:t>𝑥</m:t>
                        </m:r>
                      </m:e>
                      <m:sub>
                        <m:r>
                          <a:rPr kumimoji="0" lang="en-US" altLang="ja-JP" sz="1600" i="1" smtClean="0">
                            <a:solidFill>
                              <a:prstClr val="black"/>
                            </a:solidFill>
                            <a:latin typeface="Cambria Math" panose="02040503050406030204" pitchFamily="18" charset="0"/>
                          </a:rPr>
                          <m:t>𝑖</m:t>
                        </m:r>
                      </m:sub>
                    </m:sSub>
                    <m:r>
                      <a:rPr kumimoji="0" lang="en-US" altLang="ja-JP" sz="1600" i="1" smtClean="0">
                        <a:solidFill>
                          <a:prstClr val="black"/>
                        </a:solidFill>
                        <a:latin typeface="Cambria Math" panose="02040503050406030204" pitchFamily="18" charset="0"/>
                      </a:rPr>
                      <m:t>=1</m:t>
                    </m:r>
                  </m:oMath>
                </a14:m>
                <a:r>
                  <a:rPr kumimoji="0" lang="ja-JP" altLang="en-US" sz="1600" dirty="0">
                    <a:solidFill>
                      <a:prstClr val="black"/>
                    </a:solidFill>
                    <a:latin typeface="微软雅黑"/>
                    <a:ea typeface="微软雅黑"/>
                  </a:rPr>
                  <a:t>の対角要素</a:t>
                </a:r>
                <a14:m>
                  <m:oMath xmlns:m="http://schemas.openxmlformats.org/officeDocument/2006/math">
                    <m:sSub>
                      <m:sSubPr>
                        <m:ctrlPr>
                          <a:rPr kumimoji="0" lang="en-US" altLang="ja-JP" sz="1600" i="1" smtClean="0">
                            <a:solidFill>
                              <a:prstClr val="black"/>
                            </a:solidFill>
                            <a:latin typeface="Cambria Math" panose="02040503050406030204" pitchFamily="18" charset="0"/>
                          </a:rPr>
                        </m:ctrlPr>
                      </m:sSubPr>
                      <m:e>
                        <m:r>
                          <a:rPr kumimoji="0" lang="en-US" altLang="ja-JP" sz="1600" b="0" i="1" smtClean="0">
                            <a:solidFill>
                              <a:prstClr val="black"/>
                            </a:solidFill>
                            <a:latin typeface="Cambria Math" panose="02040503050406030204" pitchFamily="18" charset="0"/>
                          </a:rPr>
                          <m:t>𝑊</m:t>
                        </m:r>
                      </m:e>
                      <m:sub>
                        <m:r>
                          <a:rPr kumimoji="0" lang="en-US" altLang="ja-JP" sz="1600" i="1" smtClean="0">
                            <a:solidFill>
                              <a:prstClr val="black"/>
                            </a:solidFill>
                            <a:latin typeface="Cambria Math" panose="02040503050406030204" pitchFamily="18" charset="0"/>
                          </a:rPr>
                          <m:t>𝑖𝑖</m:t>
                        </m:r>
                      </m:sub>
                    </m:sSub>
                  </m:oMath>
                </a14:m>
                <a:r>
                  <a:rPr kumimoji="0" lang="ja-JP" altLang="en-US" sz="1600" dirty="0">
                    <a:solidFill>
                      <a:prstClr val="black"/>
                    </a:solidFill>
                    <a:latin typeface="微软雅黑"/>
                    <a:ea typeface="微软雅黑"/>
                  </a:rPr>
                  <a:t>と</a:t>
                </a:r>
                <a:endParaRPr kumimoji="0" lang="en-US" altLang="ja-JP" sz="1600" dirty="0">
                  <a:solidFill>
                    <a:prstClr val="black"/>
                  </a:solidFill>
                  <a:latin typeface="微软雅黑"/>
                  <a:ea typeface="微软雅黑"/>
                </a:endParaRPr>
              </a:p>
              <a:p>
                <a14:m>
                  <m:oMath xmlns:m="http://schemas.openxmlformats.org/officeDocument/2006/math">
                    <m:sSub>
                      <m:sSubPr>
                        <m:ctrlPr>
                          <a:rPr kumimoji="0" lang="en-US" altLang="ja-JP" sz="1600" i="1" smtClean="0">
                            <a:solidFill>
                              <a:prstClr val="black"/>
                            </a:solidFill>
                            <a:latin typeface="Cambria Math" panose="02040503050406030204" pitchFamily="18" charset="0"/>
                          </a:rPr>
                        </m:ctrlPr>
                      </m:sSubPr>
                      <m:e>
                        <m:r>
                          <a:rPr kumimoji="0" lang="en-US" altLang="ja-JP" sz="1600" i="1" smtClean="0">
                            <a:solidFill>
                              <a:prstClr val="black"/>
                            </a:solidFill>
                            <a:latin typeface="Cambria Math" panose="02040503050406030204" pitchFamily="18" charset="0"/>
                          </a:rPr>
                          <m:t>𝑥</m:t>
                        </m:r>
                      </m:e>
                      <m:sub>
                        <m:r>
                          <a:rPr kumimoji="0" lang="en-US" altLang="ja-JP" sz="1600" i="1" smtClean="0">
                            <a:solidFill>
                              <a:prstClr val="black"/>
                            </a:solidFill>
                            <a:latin typeface="Cambria Math" panose="02040503050406030204" pitchFamily="18" charset="0"/>
                          </a:rPr>
                          <m:t>𝑖</m:t>
                        </m:r>
                      </m:sub>
                    </m:sSub>
                    <m:sSub>
                      <m:sSubPr>
                        <m:ctrlPr>
                          <a:rPr kumimoji="0" lang="en-US" altLang="ja-JP" sz="1600" i="1" smtClean="0">
                            <a:solidFill>
                              <a:prstClr val="black"/>
                            </a:solidFill>
                            <a:latin typeface="Cambria Math" panose="02040503050406030204" pitchFamily="18" charset="0"/>
                          </a:rPr>
                        </m:ctrlPr>
                      </m:sSubPr>
                      <m:e>
                        <m:r>
                          <a:rPr kumimoji="0" lang="en-US" altLang="ja-JP" sz="1600" i="1" smtClean="0">
                            <a:solidFill>
                              <a:prstClr val="black"/>
                            </a:solidFill>
                            <a:latin typeface="Cambria Math" panose="02040503050406030204" pitchFamily="18" charset="0"/>
                          </a:rPr>
                          <m:t>𝑥</m:t>
                        </m:r>
                      </m:e>
                      <m:sub>
                        <m:r>
                          <a:rPr kumimoji="0" lang="en-US" altLang="ja-JP" sz="1600" i="1" smtClean="0">
                            <a:solidFill>
                              <a:prstClr val="black"/>
                            </a:solidFill>
                            <a:latin typeface="Cambria Math" panose="02040503050406030204" pitchFamily="18" charset="0"/>
                          </a:rPr>
                          <m:t>𝑗</m:t>
                        </m:r>
                      </m:sub>
                    </m:sSub>
                    <m:r>
                      <a:rPr kumimoji="0" lang="en-US" altLang="ja-JP" sz="1600" i="1" smtClean="0">
                        <a:solidFill>
                          <a:prstClr val="black"/>
                        </a:solidFill>
                        <a:latin typeface="Cambria Math" panose="02040503050406030204" pitchFamily="18" charset="0"/>
                      </a:rPr>
                      <m:t>=1</m:t>
                    </m:r>
                  </m:oMath>
                </a14:m>
                <a:r>
                  <a:rPr kumimoji="0" lang="ja-JP" altLang="en-US" sz="1600" dirty="0">
                    <a:solidFill>
                      <a:prstClr val="black"/>
                    </a:solidFill>
                    <a:latin typeface="微软雅黑"/>
                    <a:ea typeface="微软雅黑"/>
                  </a:rPr>
                  <a:t>のすべての非対角要素</a:t>
                </a:r>
                <a14:m>
                  <m:oMath xmlns:m="http://schemas.openxmlformats.org/officeDocument/2006/math">
                    <m:sSub>
                      <m:sSubPr>
                        <m:ctrlPr>
                          <a:rPr kumimoji="0" lang="en-US" altLang="ja-JP" sz="1600" i="1" smtClean="0">
                            <a:solidFill>
                              <a:prstClr val="black"/>
                            </a:solidFill>
                            <a:latin typeface="Cambria Math" panose="02040503050406030204" pitchFamily="18" charset="0"/>
                          </a:rPr>
                        </m:ctrlPr>
                      </m:sSubPr>
                      <m:e>
                        <m:r>
                          <a:rPr kumimoji="0" lang="en-US" altLang="ja-JP" sz="1600" b="0" i="1" smtClean="0">
                            <a:solidFill>
                              <a:prstClr val="black"/>
                            </a:solidFill>
                            <a:latin typeface="Cambria Math" panose="02040503050406030204" pitchFamily="18" charset="0"/>
                          </a:rPr>
                          <m:t>𝑊</m:t>
                        </m:r>
                      </m:e>
                      <m:sub>
                        <m:r>
                          <a:rPr kumimoji="0" lang="en-US" altLang="ja-JP" sz="1600" i="1" smtClean="0">
                            <a:solidFill>
                              <a:prstClr val="black"/>
                            </a:solidFill>
                            <a:latin typeface="Cambria Math" panose="02040503050406030204" pitchFamily="18" charset="0"/>
                          </a:rPr>
                          <m:t>𝑖𝑗</m:t>
                        </m:r>
                      </m:sub>
                    </m:sSub>
                  </m:oMath>
                </a14:m>
                <a:r>
                  <a:rPr kumimoji="0" lang="ja-JP" altLang="en-US" sz="1600" dirty="0">
                    <a:solidFill>
                      <a:prstClr val="black"/>
                    </a:solidFill>
                    <a:latin typeface="微软雅黑"/>
                    <a:ea typeface="微软雅黑"/>
                  </a:rPr>
                  <a:t>を加算</a:t>
                </a:r>
                <a:endParaRPr kumimoji="0" lang="en-US" altLang="ja-JP" sz="1600" dirty="0">
                  <a:solidFill>
                    <a:prstClr val="black"/>
                  </a:solidFill>
                  <a:latin typeface="微软雅黑"/>
                  <a:ea typeface="微软雅黑"/>
                </a:endParaRPr>
              </a:p>
            </p:txBody>
          </p:sp>
        </mc:Choice>
        <mc:Fallback xmlns="">
          <p:sp>
            <p:nvSpPr>
              <p:cNvPr id="45" name="文本框 44">
                <a:extLst>
                  <a:ext uri="{FF2B5EF4-FFF2-40B4-BE49-F238E27FC236}">
                    <a16:creationId xmlns:a16="http://schemas.microsoft.com/office/drawing/2014/main" id="{269DBDA9-6B95-CC4E-B573-0877F9E1ECD9}"/>
                  </a:ext>
                </a:extLst>
              </p:cNvPr>
              <p:cNvSpPr txBox="1">
                <a:spLocks noRot="1" noChangeAspect="1" noMove="1" noResize="1" noEditPoints="1" noAdjustHandles="1" noChangeArrowheads="1" noChangeShapeType="1" noTextEdit="1"/>
              </p:cNvSpPr>
              <p:nvPr/>
            </p:nvSpPr>
            <p:spPr>
              <a:xfrm>
                <a:off x="7804940" y="4137753"/>
                <a:ext cx="4391115" cy="604589"/>
              </a:xfrm>
              <a:prstGeom prst="rect">
                <a:avLst/>
              </a:prstGeom>
              <a:blipFill>
                <a:blip r:embed="rId9"/>
                <a:stretch>
                  <a:fillRect t="-3030"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BFEBB3B-2DAA-8FF9-702A-E2DFA819155D}"/>
                  </a:ext>
                </a:extLst>
              </p:cNvPr>
              <p:cNvSpPr txBox="1"/>
              <p:nvPr/>
            </p:nvSpPr>
            <p:spPr>
              <a:xfrm>
                <a:off x="2321016" y="1848011"/>
                <a:ext cx="2548631" cy="7958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0" lang="ja-JP" altLang="en-US" i="1" smtClean="0">
                              <a:solidFill>
                                <a:schemeClr val="tx1"/>
                              </a:solidFill>
                              <a:latin typeface="Cambria Math" panose="02040503050406030204" pitchFamily="18" charset="0"/>
                              <a:ea typeface="微软雅黑"/>
                              <a:cs typeface="Times New Roman" panose="02020603050405020304" pitchFamily="18" charset="0"/>
                            </a:rPr>
                          </m:ctrlPr>
                        </m:naryPr>
                        <m:sub>
                          <m:r>
                            <m:rPr>
                              <m:brk m:alnAt="7"/>
                            </m:rPr>
                            <a:rPr kumimoji="0" lang="en-US" altLang="ja-JP" b="0" i="1" smtClean="0">
                              <a:solidFill>
                                <a:schemeClr val="tx1"/>
                              </a:solidFill>
                              <a:latin typeface="Cambria Math" panose="02040503050406030204" pitchFamily="18" charset="0"/>
                              <a:ea typeface="微软雅黑"/>
                              <a:cs typeface="Times New Roman" panose="02020603050405020304" pitchFamily="18" charset="0"/>
                            </a:rPr>
                            <m:t>0</m:t>
                          </m:r>
                          <m:r>
                            <a:rPr kumimoji="0" lang="en-US" altLang="ja-JP"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kumimoji="0" lang="en-US" altLang="ja-JP"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kumimoji="0" lang="en-US" altLang="ja-JP"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kumimoji="0" lang="en-US" altLang="ja-JP"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𝑗</m:t>
                          </m:r>
                          <m:r>
                            <a:rPr kumimoji="0" lang="en-US" altLang="ja-JP"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kumimoji="0" lang="en-US" altLang="ja-JP"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r>
                            <a:rPr kumimoji="0" lang="en-US" altLang="ja-JP"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up/>
                        <m:e>
                          <m:sSub>
                            <m:sSubPr>
                              <m:ctrlPr>
                                <a:rPr kumimoji="0" lang="en-US" altLang="ja-JP" i="1" smtClean="0">
                                  <a:solidFill>
                                    <a:schemeClr val="tx1"/>
                                  </a:solidFill>
                                  <a:latin typeface="Cambria Math" panose="02040503050406030204" pitchFamily="18" charset="0"/>
                                  <a:ea typeface="微软雅黑"/>
                                  <a:cs typeface="Times New Roman" panose="02020603050405020304" pitchFamily="18" charset="0"/>
                                </a:rPr>
                              </m:ctrlPr>
                            </m:sSubPr>
                            <m:e>
                              <m:r>
                                <a:rPr kumimoji="0" lang="en-US" altLang="ja-JP" b="0" i="1" smtClean="0">
                                  <a:solidFill>
                                    <a:schemeClr val="tx1"/>
                                  </a:solidFill>
                                  <a:latin typeface="Cambria Math" panose="02040503050406030204" pitchFamily="18" charset="0"/>
                                  <a:ea typeface="微软雅黑"/>
                                  <a:cs typeface="Times New Roman" panose="02020603050405020304" pitchFamily="18" charset="0"/>
                                </a:rPr>
                                <m:t>𝑊</m:t>
                              </m:r>
                            </m:e>
                            <m:sub>
                              <m:r>
                                <a:rPr kumimoji="0" lang="en-US" altLang="ja-JP" b="0" i="1" smtClean="0">
                                  <a:solidFill>
                                    <a:schemeClr val="tx1"/>
                                  </a:solidFill>
                                  <a:latin typeface="Cambria Math" panose="02040503050406030204" pitchFamily="18" charset="0"/>
                                  <a:ea typeface="微软雅黑"/>
                                  <a:cs typeface="Times New Roman" panose="02020603050405020304" pitchFamily="18" charset="0"/>
                                </a:rPr>
                                <m:t>𝑖𝑗</m:t>
                              </m:r>
                            </m:sub>
                          </m:sSub>
                          <m:sSub>
                            <m:sSubPr>
                              <m:ctrlPr>
                                <a:rPr kumimoji="0" lang="en-US" altLang="ja-JP" i="1" smtClean="0">
                                  <a:solidFill>
                                    <a:schemeClr val="tx1"/>
                                  </a:solidFill>
                                  <a:latin typeface="Cambria Math" panose="02040503050406030204" pitchFamily="18" charset="0"/>
                                  <a:ea typeface="微软雅黑"/>
                                  <a:cs typeface="Times New Roman" panose="02020603050405020304" pitchFamily="18" charset="0"/>
                                </a:rPr>
                              </m:ctrlPr>
                            </m:sSubPr>
                            <m:e>
                              <m:r>
                                <a:rPr kumimoji="0" lang="en-US" altLang="ja-JP" b="0" i="1" smtClean="0">
                                  <a:solidFill>
                                    <a:schemeClr val="tx1"/>
                                  </a:solidFill>
                                  <a:latin typeface="Cambria Math" panose="02040503050406030204" pitchFamily="18" charset="0"/>
                                  <a:ea typeface="微软雅黑"/>
                                  <a:cs typeface="Times New Roman" panose="02020603050405020304" pitchFamily="18" charset="0"/>
                                </a:rPr>
                                <m:t>𝑥</m:t>
                              </m:r>
                            </m:e>
                            <m:sub>
                              <m:r>
                                <a:rPr kumimoji="0" lang="en-US" altLang="ja-JP" b="0" i="1" smtClean="0">
                                  <a:solidFill>
                                    <a:schemeClr val="tx1"/>
                                  </a:solidFill>
                                  <a:latin typeface="Cambria Math" panose="02040503050406030204" pitchFamily="18" charset="0"/>
                                  <a:ea typeface="微软雅黑"/>
                                  <a:cs typeface="Times New Roman" panose="02020603050405020304" pitchFamily="18" charset="0"/>
                                </a:rPr>
                                <m:t>𝑖</m:t>
                              </m:r>
                            </m:sub>
                          </m:sSub>
                          <m:sSub>
                            <m:sSubPr>
                              <m:ctrlPr>
                                <a:rPr kumimoji="0" lang="en-US" altLang="ja-JP" i="1" smtClean="0">
                                  <a:solidFill>
                                    <a:schemeClr val="tx1"/>
                                  </a:solidFill>
                                  <a:latin typeface="Cambria Math" panose="02040503050406030204" pitchFamily="18" charset="0"/>
                                  <a:ea typeface="微软雅黑"/>
                                  <a:cs typeface="Times New Roman" panose="02020603050405020304" pitchFamily="18" charset="0"/>
                                </a:rPr>
                              </m:ctrlPr>
                            </m:sSubPr>
                            <m:e>
                              <m:r>
                                <a:rPr kumimoji="0" lang="en-US" altLang="ja-JP" b="0" i="1" smtClean="0">
                                  <a:solidFill>
                                    <a:schemeClr val="tx1"/>
                                  </a:solidFill>
                                  <a:latin typeface="Cambria Math" panose="02040503050406030204" pitchFamily="18" charset="0"/>
                                  <a:ea typeface="微软雅黑"/>
                                  <a:cs typeface="Times New Roman" panose="02020603050405020304" pitchFamily="18" charset="0"/>
                                </a:rPr>
                                <m:t>𝑥</m:t>
                              </m:r>
                            </m:e>
                            <m:sub>
                              <m:r>
                                <a:rPr kumimoji="0" lang="en-US" altLang="ja-JP" b="0" i="1" smtClean="0">
                                  <a:solidFill>
                                    <a:schemeClr val="tx1"/>
                                  </a:solidFill>
                                  <a:latin typeface="Cambria Math" panose="02040503050406030204" pitchFamily="18" charset="0"/>
                                  <a:ea typeface="微软雅黑"/>
                                  <a:cs typeface="Times New Roman" panose="02020603050405020304" pitchFamily="18" charset="0"/>
                                </a:rPr>
                                <m:t>𝑗</m:t>
                              </m:r>
                            </m:sub>
                          </m:sSub>
                        </m:e>
                      </m:nary>
                    </m:oMath>
                  </m:oMathPara>
                </a14:m>
                <a:endParaRPr lang="zh-CN" altLang="en-US" dirty="0"/>
              </a:p>
            </p:txBody>
          </p:sp>
        </mc:Choice>
        <mc:Fallback xmlns="">
          <p:sp>
            <p:nvSpPr>
              <p:cNvPr id="3" name="文本框 2">
                <a:extLst>
                  <a:ext uri="{FF2B5EF4-FFF2-40B4-BE49-F238E27FC236}">
                    <a16:creationId xmlns:a16="http://schemas.microsoft.com/office/drawing/2014/main" id="{4BFEBB3B-2DAA-8FF9-702A-E2DFA819155D}"/>
                  </a:ext>
                </a:extLst>
              </p:cNvPr>
              <p:cNvSpPr txBox="1">
                <a:spLocks noRot="1" noChangeAspect="1" noMove="1" noResize="1" noEditPoints="1" noAdjustHandles="1" noChangeArrowheads="1" noChangeShapeType="1" noTextEdit="1"/>
              </p:cNvSpPr>
              <p:nvPr/>
            </p:nvSpPr>
            <p:spPr>
              <a:xfrm>
                <a:off x="2321016" y="1848011"/>
                <a:ext cx="2548631" cy="795859"/>
              </a:xfrm>
              <a:prstGeom prst="rect">
                <a:avLst/>
              </a:prstGeom>
              <a:blipFill>
                <a:blip r:embed="rId10"/>
                <a:stretch>
                  <a:fillRect/>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3FD7E7B3-BF30-444D-247F-BF4A5CC527BB}"/>
              </a:ext>
            </a:extLst>
          </p:cNvPr>
          <p:cNvSpPr txBox="1"/>
          <p:nvPr/>
        </p:nvSpPr>
        <p:spPr>
          <a:xfrm>
            <a:off x="8143291" y="6011749"/>
            <a:ext cx="2437623" cy="338554"/>
          </a:xfrm>
          <a:prstGeom prst="rect">
            <a:avLst/>
          </a:prstGeom>
          <a:noFill/>
        </p:spPr>
        <p:txBody>
          <a:bodyPr wrap="square">
            <a:spAutoFit/>
          </a:bodyPr>
          <a:lstStyle/>
          <a:p>
            <a:r>
              <a:rPr kumimoji="0" lang="ja-JP" altLang="en-US" sz="1600" dirty="0">
                <a:solidFill>
                  <a:prstClr val="black"/>
                </a:solidFill>
                <a:latin typeface="微软雅黑"/>
                <a:ea typeface="微软雅黑"/>
              </a:rPr>
              <a:t>赤字の項は</a:t>
            </a:r>
            <a:r>
              <a:rPr kumimoji="0" lang="en-US" altLang="ja-JP" sz="1600" dirty="0">
                <a:solidFill>
                  <a:prstClr val="black"/>
                </a:solidFill>
                <a:latin typeface="微软雅黑"/>
                <a:ea typeface="微软雅黑"/>
              </a:rPr>
              <a:t>0</a:t>
            </a:r>
            <a:r>
              <a:rPr kumimoji="0" lang="ja-JP" altLang="en-US" sz="1600" dirty="0">
                <a:solidFill>
                  <a:prstClr val="black"/>
                </a:solidFill>
                <a:latin typeface="微软雅黑"/>
                <a:ea typeface="微软雅黑"/>
              </a:rPr>
              <a:t>ではない項</a:t>
            </a:r>
            <a:endParaRPr kumimoji="0" lang="en-US" altLang="ja-JP" sz="1600" dirty="0">
              <a:solidFill>
                <a:prstClr val="black"/>
              </a:solidFill>
              <a:latin typeface="微软雅黑"/>
              <a:ea typeface="微软雅黑"/>
            </a:endParaRPr>
          </a:p>
        </p:txBody>
      </p:sp>
    </p:spTree>
    <p:extLst>
      <p:ext uri="{BB962C8B-B14F-4D97-AF65-F5344CB8AC3E}">
        <p14:creationId xmlns:p14="http://schemas.microsoft.com/office/powerpoint/2010/main" val="271661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D304E58-5268-D0BF-D005-921DA58B2D2B}"/>
              </a:ext>
            </a:extLst>
          </p:cNvPr>
          <p:cNvSpPr txBox="1"/>
          <p:nvPr/>
        </p:nvSpPr>
        <p:spPr>
          <a:xfrm>
            <a:off x="301966" y="271022"/>
            <a:ext cx="2210413"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Introduction</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23DCC7F-B960-A303-73C7-86125C24802D}"/>
                  </a:ext>
                </a:extLst>
              </p:cNvPr>
              <p:cNvSpPr txBox="1"/>
              <p:nvPr/>
            </p:nvSpPr>
            <p:spPr>
              <a:xfrm>
                <a:off x="616418" y="1072759"/>
                <a:ext cx="7503806" cy="1776640"/>
              </a:xfrm>
              <a:prstGeom prst="rect">
                <a:avLst/>
              </a:prstGeom>
              <a:noFill/>
            </p:spPr>
            <p:txBody>
              <a:bodyPr wrap="square" rtlCol="0">
                <a:spAutoFit/>
              </a:bodyPr>
              <a:lstStyle/>
              <a:p>
                <a:pPr marL="342900" indent="-342900">
                  <a:buSzPct val="75000"/>
                  <a:buFont typeface="Wingdings" panose="05000000000000000000" pitchFamily="2" charset="2"/>
                  <a:buChar char="n"/>
                </a:pPr>
                <a:r>
                  <a:rPr kumimoji="0" lang="en-US" altLang="ja-JP" dirty="0">
                    <a:solidFill>
                      <a:prstClr val="black"/>
                    </a:solidFill>
                    <a:latin typeface="微软雅黑"/>
                    <a:ea typeface="微软雅黑"/>
                    <a:cs typeface="Times New Roman" panose="02020603050405020304" pitchFamily="18" charset="0"/>
                  </a:rPr>
                  <a:t>QUBO</a:t>
                </a:r>
                <a:r>
                  <a:rPr kumimoji="0" lang="ja-JP" altLang="en-US" dirty="0">
                    <a:solidFill>
                      <a:prstClr val="black"/>
                    </a:solidFill>
                    <a:latin typeface="微软雅黑"/>
                    <a:ea typeface="微软雅黑"/>
                    <a:cs typeface="Times New Roman" panose="02020603050405020304" pitchFamily="18" charset="0"/>
                  </a:rPr>
                  <a:t>行列は無向加重グラフに変換できる</a:t>
                </a:r>
                <a:endParaRPr kumimoji="0" lang="en-US" altLang="ja-JP" dirty="0">
                  <a:solidFill>
                    <a:prstClr val="black"/>
                  </a:solidFill>
                  <a:latin typeface="微软雅黑"/>
                  <a:ea typeface="微软雅黑"/>
                  <a:cs typeface="Times New Roman" panose="02020603050405020304" pitchFamily="18" charset="0"/>
                </a:endParaRPr>
              </a:p>
              <a:p>
                <a:pPr marL="702900" indent="-342900">
                  <a:buSzPct val="75000"/>
                  <a:buFont typeface="Wingdings" panose="05000000000000000000" pitchFamily="2" charset="2"/>
                  <a:buChar char="l"/>
                </a:pPr>
                <a:r>
                  <a:rPr kumimoji="0" lang="ja-JP" altLang="en-US" dirty="0">
                    <a:solidFill>
                      <a:prstClr val="black"/>
                    </a:solidFill>
                    <a:latin typeface="微软雅黑"/>
                    <a:ea typeface="微软雅黑"/>
                    <a:cs typeface="Times New Roman" panose="02020603050405020304" pitchFamily="18" charset="0"/>
                  </a:rPr>
                  <a:t>グラフの</a:t>
                </a:r>
                <a:r>
                  <a:rPr kumimoji="0" lang="ja-JP" altLang="en-US" dirty="0">
                    <a:solidFill>
                      <a:srgbClr val="FF0000"/>
                    </a:solidFill>
                    <a:latin typeface="微软雅黑"/>
                    <a:ea typeface="微软雅黑"/>
                    <a:cs typeface="Times New Roman" panose="02020603050405020304" pitchFamily="18" charset="0"/>
                  </a:rPr>
                  <a:t>頂点の重み</a:t>
                </a:r>
                <a:r>
                  <a:rPr kumimoji="0" lang="ja-JP" altLang="en-US" dirty="0">
                    <a:solidFill>
                      <a:prstClr val="black"/>
                    </a:solidFill>
                    <a:latin typeface="微软雅黑"/>
                    <a:ea typeface="微软雅黑"/>
                    <a:cs typeface="Times New Roman" panose="02020603050405020304" pitchFamily="18" charset="0"/>
                  </a:rPr>
                  <a:t>は</a:t>
                </a:r>
                <a:r>
                  <a:rPr kumimoji="0" lang="en-US" altLang="ja-JP" dirty="0">
                    <a:solidFill>
                      <a:prstClr val="black"/>
                    </a:solidFill>
                    <a:latin typeface="微软雅黑"/>
                    <a:ea typeface="微软雅黑"/>
                    <a:cs typeface="Times New Roman" panose="02020603050405020304" pitchFamily="18" charset="0"/>
                  </a:rPr>
                  <a:t>QUBO</a:t>
                </a:r>
                <a:r>
                  <a:rPr kumimoji="0" lang="ja-JP" altLang="en-US" dirty="0">
                    <a:solidFill>
                      <a:prstClr val="black"/>
                    </a:solidFill>
                    <a:latin typeface="微软雅黑"/>
                    <a:ea typeface="微软雅黑"/>
                    <a:cs typeface="Times New Roman" panose="02020603050405020304" pitchFamily="18" charset="0"/>
                  </a:rPr>
                  <a:t>行列の</a:t>
                </a:r>
                <a:r>
                  <a:rPr kumimoji="0" lang="ja-JP" altLang="en-US" dirty="0">
                    <a:solidFill>
                      <a:srgbClr val="FF0000"/>
                    </a:solidFill>
                    <a:latin typeface="微软雅黑"/>
                    <a:ea typeface="微软雅黑"/>
                    <a:cs typeface="Times New Roman" panose="02020603050405020304" pitchFamily="18" charset="0"/>
                  </a:rPr>
                  <a:t>対角成分</a:t>
                </a:r>
                <a:r>
                  <a:rPr kumimoji="0" lang="ja-JP" altLang="en-US" dirty="0">
                    <a:solidFill>
                      <a:prstClr val="black"/>
                    </a:solidFill>
                    <a:latin typeface="微软雅黑"/>
                    <a:ea typeface="微软雅黑"/>
                    <a:cs typeface="Times New Roman" panose="02020603050405020304" pitchFamily="18" charset="0"/>
                  </a:rPr>
                  <a:t>に対応</a:t>
                </a:r>
                <a:endParaRPr kumimoji="0" lang="en-US" altLang="ja-JP" dirty="0">
                  <a:solidFill>
                    <a:prstClr val="black"/>
                  </a:solidFill>
                  <a:latin typeface="微软雅黑"/>
                  <a:ea typeface="微软雅黑"/>
                  <a:cs typeface="Times New Roman" panose="02020603050405020304" pitchFamily="18" charset="0"/>
                </a:endParaRPr>
              </a:p>
              <a:p>
                <a:pPr marL="360000" algn="ctr">
                  <a:buSzPct val="75000"/>
                </a:pPr>
                <a14:m>
                  <m:oMathPara xmlns:m="http://schemas.openxmlformats.org/officeDocument/2006/math">
                    <m:oMathParaPr>
                      <m:jc m:val="centerGroup"/>
                    </m:oMathParaPr>
                    <m:oMath xmlns:m="http://schemas.openxmlformats.org/officeDocument/2006/math">
                      <m:sSub>
                        <m:sSubPr>
                          <m:ctrlPr>
                            <a:rPr kumimoji="0" lang="en-US" altLang="ja-JP" i="1" smtClean="0">
                              <a:solidFill>
                                <a:prstClr val="black"/>
                              </a:solidFill>
                              <a:latin typeface="Cambria Math" panose="02040503050406030204" pitchFamily="18" charset="0"/>
                              <a:ea typeface="+mj-ea"/>
                              <a:cs typeface="Times New Roman" panose="02020603050405020304" pitchFamily="18" charset="0"/>
                            </a:rPr>
                          </m:ctrlPr>
                        </m:sSubPr>
                        <m:e>
                          <m:r>
                            <a:rPr kumimoji="0" lang="en-US" altLang="ja-JP" b="0" i="1" smtClean="0">
                              <a:solidFill>
                                <a:prstClr val="black"/>
                              </a:solidFill>
                              <a:latin typeface="Cambria Math" panose="02040503050406030204" pitchFamily="18" charset="0"/>
                              <a:ea typeface="+mj-ea"/>
                              <a:cs typeface="Times New Roman" panose="02020603050405020304" pitchFamily="18" charset="0"/>
                            </a:rPr>
                            <m:t>𝑁</m:t>
                          </m:r>
                        </m:e>
                        <m:sub>
                          <m:r>
                            <a:rPr kumimoji="0" lang="en-US" altLang="ja-JP" i="1" smtClean="0">
                              <a:solidFill>
                                <a:prstClr val="black"/>
                              </a:solidFill>
                              <a:latin typeface="Cambria Math" panose="02040503050406030204" pitchFamily="18" charset="0"/>
                              <a:ea typeface="+mj-ea"/>
                              <a:cs typeface="Times New Roman" panose="02020603050405020304" pitchFamily="18" charset="0"/>
                            </a:rPr>
                            <m:t>𝑖</m:t>
                          </m:r>
                        </m:sub>
                      </m:sSub>
                      <m:r>
                        <a:rPr kumimoji="0" lang="en-US" altLang="ja-JP" i="1" smtClean="0">
                          <a:solidFill>
                            <a:prstClr val="black"/>
                          </a:solidFill>
                          <a:latin typeface="Cambria Math" panose="02040503050406030204" pitchFamily="18" charset="0"/>
                          <a:ea typeface="+mj-ea"/>
                          <a:cs typeface="Times New Roman" panose="02020603050405020304" pitchFamily="18" charset="0"/>
                        </a:rPr>
                        <m:t>→</m:t>
                      </m:r>
                      <m:sSub>
                        <m:sSubPr>
                          <m:ctrlPr>
                            <a:rPr kumimoji="0" lang="en-US" altLang="ja-JP" i="1" smtClean="0">
                              <a:solidFill>
                                <a:prstClr val="black"/>
                              </a:solidFill>
                              <a:latin typeface="Cambria Math" panose="02040503050406030204" pitchFamily="18" charset="0"/>
                              <a:ea typeface="+mj-ea"/>
                              <a:cs typeface="Times New Roman" panose="02020603050405020304" pitchFamily="18" charset="0"/>
                            </a:rPr>
                          </m:ctrlPr>
                        </m:sSubPr>
                        <m:e>
                          <m:r>
                            <a:rPr kumimoji="0" lang="en-US" altLang="ja-JP" b="0" i="1" smtClean="0">
                              <a:solidFill>
                                <a:prstClr val="black"/>
                              </a:solidFill>
                              <a:latin typeface="Cambria Math" panose="02040503050406030204" pitchFamily="18" charset="0"/>
                              <a:ea typeface="+mj-ea"/>
                              <a:cs typeface="Times New Roman" panose="02020603050405020304" pitchFamily="18" charset="0"/>
                            </a:rPr>
                            <m:t>𝑊</m:t>
                          </m:r>
                        </m:e>
                        <m:sub>
                          <m:r>
                            <a:rPr kumimoji="0" lang="en-US" altLang="ja-JP" i="1" smtClean="0">
                              <a:solidFill>
                                <a:prstClr val="black"/>
                              </a:solidFill>
                              <a:latin typeface="Cambria Math" panose="02040503050406030204" pitchFamily="18" charset="0"/>
                              <a:ea typeface="+mj-ea"/>
                              <a:cs typeface="Times New Roman" panose="02020603050405020304" pitchFamily="18" charset="0"/>
                            </a:rPr>
                            <m:t>𝑖𝑖</m:t>
                          </m:r>
                        </m:sub>
                      </m:sSub>
                      <m:r>
                        <a:rPr kumimoji="0" lang="en-US" altLang="ja-JP" i="1" smtClean="0">
                          <a:solidFill>
                            <a:prstClr val="black"/>
                          </a:solidFill>
                          <a:latin typeface="Cambria Math" panose="02040503050406030204" pitchFamily="18" charset="0"/>
                          <a:ea typeface="+mj-ea"/>
                          <a:cs typeface="Times New Roman" panose="02020603050405020304" pitchFamily="18" charset="0"/>
                        </a:rPr>
                        <m:t>   </m:t>
                      </m:r>
                      <m:r>
                        <a:rPr kumimoji="0" lang="en-US" altLang="ja-JP" i="1" smtClean="0">
                          <a:solidFill>
                            <a:prstClr val="black"/>
                          </a:solidFill>
                          <a:latin typeface="Cambria Math" panose="02040503050406030204" pitchFamily="18" charset="0"/>
                          <a:ea typeface="+mj-ea"/>
                          <a:cs typeface="Times New Roman" panose="02020603050405020304" pitchFamily="18" charset="0"/>
                        </a:rPr>
                        <m:t>𝑖</m:t>
                      </m:r>
                      <m:r>
                        <a:rPr kumimoji="0" lang="en-US" altLang="ja-JP"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kumimoji="0" lang="en-US" altLang="ja-JP"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𝑁</m:t>
                      </m:r>
                    </m:oMath>
                  </m:oMathPara>
                </a14:m>
                <a:endParaRPr kumimoji="0" lang="en-US" altLang="ja-JP" dirty="0">
                  <a:solidFill>
                    <a:prstClr val="black"/>
                  </a:solidFill>
                  <a:latin typeface="微软雅黑"/>
                  <a:ea typeface="微软雅黑"/>
                  <a:cs typeface="Times New Roman" panose="02020603050405020304" pitchFamily="18" charset="0"/>
                </a:endParaRPr>
              </a:p>
              <a:p>
                <a:pPr marL="702900" indent="-342900">
                  <a:buClr>
                    <a:prstClr val="black"/>
                  </a:buClr>
                  <a:buSzPct val="75000"/>
                  <a:buFont typeface="Wingdings" panose="05000000000000000000" pitchFamily="2" charset="2"/>
                  <a:buChar char="l"/>
                </a:pPr>
                <a:r>
                  <a:rPr kumimoji="0" lang="ja-JP" altLang="en-US" dirty="0">
                    <a:solidFill>
                      <a:prstClr val="black"/>
                    </a:solidFill>
                    <a:latin typeface="微软雅黑"/>
                    <a:ea typeface="微软雅黑"/>
                    <a:cs typeface="Times New Roman" panose="02020603050405020304" pitchFamily="18" charset="0"/>
                  </a:rPr>
                  <a:t>グラフの</a:t>
                </a:r>
                <a:r>
                  <a:rPr kumimoji="0" lang="ja-JP" altLang="en-US" dirty="0">
                    <a:solidFill>
                      <a:srgbClr val="FF0000"/>
                    </a:solidFill>
                    <a:latin typeface="微软雅黑"/>
                    <a:ea typeface="微软雅黑"/>
                    <a:cs typeface="Times New Roman" panose="02020603050405020304" pitchFamily="18" charset="0"/>
                  </a:rPr>
                  <a:t>辺の重み</a:t>
                </a:r>
                <a:r>
                  <a:rPr kumimoji="0" lang="ja-JP" altLang="en-US" dirty="0">
                    <a:solidFill>
                      <a:prstClr val="black"/>
                    </a:solidFill>
                    <a:latin typeface="微软雅黑"/>
                    <a:ea typeface="微软雅黑"/>
                    <a:cs typeface="Times New Roman" panose="02020603050405020304" pitchFamily="18" charset="0"/>
                  </a:rPr>
                  <a:t>は</a:t>
                </a:r>
                <a:r>
                  <a:rPr kumimoji="0" lang="en-US" altLang="ja-JP" dirty="0">
                    <a:solidFill>
                      <a:prstClr val="black"/>
                    </a:solidFill>
                    <a:latin typeface="微软雅黑"/>
                    <a:ea typeface="微软雅黑"/>
                    <a:cs typeface="Times New Roman" panose="02020603050405020304" pitchFamily="18" charset="0"/>
                  </a:rPr>
                  <a:t>QUBO</a:t>
                </a:r>
                <a:r>
                  <a:rPr kumimoji="0" lang="ja-JP" altLang="en-US" dirty="0">
                    <a:solidFill>
                      <a:prstClr val="black"/>
                    </a:solidFill>
                    <a:latin typeface="微软雅黑"/>
                    <a:ea typeface="微软雅黑"/>
                    <a:cs typeface="Times New Roman" panose="02020603050405020304" pitchFamily="18" charset="0"/>
                  </a:rPr>
                  <a:t>行列の</a:t>
                </a:r>
                <a:r>
                  <a:rPr kumimoji="0" lang="ja-JP" altLang="en-US" dirty="0">
                    <a:solidFill>
                      <a:srgbClr val="FF0000"/>
                    </a:solidFill>
                    <a:latin typeface="微软雅黑"/>
                    <a:ea typeface="微软雅黑"/>
                    <a:cs typeface="Times New Roman" panose="02020603050405020304" pitchFamily="18" charset="0"/>
                  </a:rPr>
                  <a:t>非対角成分</a:t>
                </a:r>
                <a:r>
                  <a:rPr kumimoji="0" lang="ja-JP" altLang="en-US" dirty="0">
                    <a:solidFill>
                      <a:prstClr val="black"/>
                    </a:solidFill>
                    <a:latin typeface="微软雅黑"/>
                    <a:ea typeface="微软雅黑"/>
                    <a:cs typeface="Times New Roman" panose="02020603050405020304" pitchFamily="18" charset="0"/>
                  </a:rPr>
                  <a:t>に対応</a:t>
                </a:r>
                <a:endParaRPr kumimoji="0" lang="en-US" altLang="ja-JP" dirty="0">
                  <a:solidFill>
                    <a:prstClr val="black"/>
                  </a:solidFill>
                  <a:latin typeface="微软雅黑"/>
                  <a:ea typeface="微软雅黑"/>
                  <a:cs typeface="Times New Roman" panose="02020603050405020304" pitchFamily="18" charset="0"/>
                </a:endParaRPr>
              </a:p>
              <a:p>
                <a:pPr marL="360000">
                  <a:buClr>
                    <a:prstClr val="black"/>
                  </a:buClr>
                  <a:buSzPct val="75000"/>
                </a:pPr>
                <a14:m>
                  <m:oMathPara xmlns:m="http://schemas.openxmlformats.org/officeDocument/2006/math">
                    <m:oMathParaPr>
                      <m:jc m:val="centerGroup"/>
                    </m:oMathParaPr>
                    <m:oMath xmlns:m="http://schemas.openxmlformats.org/officeDocument/2006/math">
                      <m:sSub>
                        <m:sSubPr>
                          <m:ctrlPr>
                            <a:rPr kumimoji="0" lang="en-US" altLang="ja-JP" i="1" smtClean="0">
                              <a:solidFill>
                                <a:prstClr val="black"/>
                              </a:solidFill>
                              <a:latin typeface="Cambria Math" panose="02040503050406030204" pitchFamily="18" charset="0"/>
                              <a:ea typeface="+mj-ea"/>
                              <a:cs typeface="Times New Roman" panose="02020603050405020304" pitchFamily="18" charset="0"/>
                            </a:rPr>
                          </m:ctrlPr>
                        </m:sSubPr>
                        <m:e>
                          <m:r>
                            <a:rPr kumimoji="0" lang="en-US" altLang="ja-JP" b="0" i="1" smtClean="0">
                              <a:solidFill>
                                <a:prstClr val="black"/>
                              </a:solidFill>
                              <a:latin typeface="Cambria Math" panose="02040503050406030204" pitchFamily="18" charset="0"/>
                              <a:ea typeface="+mj-ea"/>
                              <a:cs typeface="Times New Roman" panose="02020603050405020304" pitchFamily="18" charset="0"/>
                            </a:rPr>
                            <m:t>𝐸</m:t>
                          </m:r>
                        </m:e>
                        <m:sub>
                          <m:r>
                            <a:rPr kumimoji="0" lang="en-US" altLang="ja-JP" i="1" smtClean="0">
                              <a:solidFill>
                                <a:prstClr val="black"/>
                              </a:solidFill>
                              <a:latin typeface="Cambria Math" panose="02040503050406030204" pitchFamily="18" charset="0"/>
                              <a:ea typeface="+mj-ea"/>
                              <a:cs typeface="Times New Roman" panose="02020603050405020304" pitchFamily="18" charset="0"/>
                            </a:rPr>
                            <m:t>𝑖𝑗</m:t>
                          </m:r>
                        </m:sub>
                      </m:sSub>
                      <m:r>
                        <a:rPr kumimoji="0" lang="en-US" altLang="ja-JP" i="1" smtClean="0">
                          <a:solidFill>
                            <a:prstClr val="black"/>
                          </a:solidFill>
                          <a:latin typeface="Cambria Math" panose="02040503050406030204" pitchFamily="18" charset="0"/>
                          <a:ea typeface="+mj-ea"/>
                          <a:cs typeface="Times New Roman" panose="02020603050405020304" pitchFamily="18" charset="0"/>
                        </a:rPr>
                        <m:t>→</m:t>
                      </m:r>
                      <m:sSub>
                        <m:sSubPr>
                          <m:ctrlPr>
                            <a:rPr kumimoji="0" lang="en-US" altLang="ja-JP" i="1" smtClean="0">
                              <a:solidFill>
                                <a:prstClr val="black"/>
                              </a:solidFill>
                              <a:latin typeface="Cambria Math" panose="02040503050406030204" pitchFamily="18" charset="0"/>
                              <a:ea typeface="+mj-ea"/>
                              <a:cs typeface="Times New Roman" panose="02020603050405020304" pitchFamily="18" charset="0"/>
                            </a:rPr>
                          </m:ctrlPr>
                        </m:sSubPr>
                        <m:e>
                          <m:r>
                            <a:rPr kumimoji="0" lang="en-US" altLang="ja-JP" b="0" i="1" smtClean="0">
                              <a:solidFill>
                                <a:prstClr val="black"/>
                              </a:solidFill>
                              <a:latin typeface="Cambria Math" panose="02040503050406030204" pitchFamily="18" charset="0"/>
                              <a:ea typeface="+mj-ea"/>
                              <a:cs typeface="Times New Roman" panose="02020603050405020304" pitchFamily="18" charset="0"/>
                            </a:rPr>
                            <m:t>𝑊</m:t>
                          </m:r>
                        </m:e>
                        <m:sub>
                          <m:r>
                            <a:rPr kumimoji="0" lang="en-US" altLang="ja-JP" i="1" smtClean="0">
                              <a:solidFill>
                                <a:prstClr val="black"/>
                              </a:solidFill>
                              <a:latin typeface="Cambria Math" panose="02040503050406030204" pitchFamily="18" charset="0"/>
                              <a:ea typeface="+mj-ea"/>
                              <a:cs typeface="Times New Roman" panose="02020603050405020304" pitchFamily="18" charset="0"/>
                            </a:rPr>
                            <m:t>𝑖𝑗</m:t>
                          </m:r>
                        </m:sub>
                      </m:sSub>
                      <m:r>
                        <a:rPr kumimoji="0" lang="en-US" altLang="ja-JP" i="1" smtClean="0">
                          <a:solidFill>
                            <a:prstClr val="black"/>
                          </a:solidFill>
                          <a:latin typeface="Cambria Math" panose="02040503050406030204" pitchFamily="18" charset="0"/>
                          <a:ea typeface="+mj-ea"/>
                          <a:cs typeface="Times New Roman" panose="02020603050405020304" pitchFamily="18" charset="0"/>
                        </a:rPr>
                        <m:t>    (</m:t>
                      </m:r>
                      <m:r>
                        <a:rPr kumimoji="0" lang="en-US" altLang="ja-JP" i="1" smtClean="0">
                          <a:solidFill>
                            <a:prstClr val="black"/>
                          </a:solidFill>
                          <a:latin typeface="Cambria Math" panose="02040503050406030204" pitchFamily="18" charset="0"/>
                          <a:ea typeface="+mj-ea"/>
                          <a:cs typeface="Times New Roman" panose="02020603050405020304" pitchFamily="18" charset="0"/>
                        </a:rPr>
                        <m:t>𝑖</m:t>
                      </m:r>
                      <m:r>
                        <a:rPr kumimoji="0" lang="en-US" altLang="ja-JP" i="1" smtClean="0">
                          <a:solidFill>
                            <a:prstClr val="black"/>
                          </a:solidFill>
                          <a:latin typeface="Cambria Math" panose="02040503050406030204" pitchFamily="18" charset="0"/>
                          <a:ea typeface="+mj-ea"/>
                          <a:cs typeface="Times New Roman" panose="02020603050405020304" pitchFamily="18" charset="0"/>
                        </a:rPr>
                        <m:t>,</m:t>
                      </m:r>
                      <m:r>
                        <a:rPr kumimoji="0" lang="en-US" altLang="ja-JP" i="1" smtClean="0">
                          <a:solidFill>
                            <a:prstClr val="black"/>
                          </a:solidFill>
                          <a:latin typeface="Cambria Math" panose="02040503050406030204" pitchFamily="18" charset="0"/>
                          <a:ea typeface="+mj-ea"/>
                          <a:cs typeface="Times New Roman" panose="02020603050405020304" pitchFamily="18" charset="0"/>
                        </a:rPr>
                        <m:t>𝑗</m:t>
                      </m:r>
                      <m:r>
                        <a:rPr kumimoji="0" lang="en-US" altLang="ja-JP" i="1" smtClean="0">
                          <a:solidFill>
                            <a:prstClr val="black"/>
                          </a:solidFill>
                          <a:latin typeface="Cambria Math" panose="02040503050406030204" pitchFamily="18" charset="0"/>
                          <a:ea typeface="+mj-ea"/>
                          <a:cs typeface="Times New Roman" panose="02020603050405020304" pitchFamily="18" charset="0"/>
                        </a:rPr>
                        <m:t>)∈</m:t>
                      </m:r>
                      <m:r>
                        <a:rPr kumimoji="0" lang="en-US" altLang="ja-JP"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kumimoji="0" lang="en-US" altLang="ja-JP" dirty="0">
                  <a:solidFill>
                    <a:prstClr val="black"/>
                  </a:solidFill>
                  <a:latin typeface="微软雅黑"/>
                  <a:ea typeface="微软雅黑"/>
                  <a:cs typeface="Times New Roman" panose="02020603050405020304" pitchFamily="18" charset="0"/>
                </a:endParaRPr>
              </a:p>
              <a:p>
                <a:pPr marL="702900" indent="-342900">
                  <a:buClr>
                    <a:prstClr val="black"/>
                  </a:buClr>
                  <a:buSzPct val="75000"/>
                  <a:buFont typeface="Wingdings" panose="05000000000000000000" pitchFamily="2" charset="2"/>
                  <a:buChar char="l"/>
                </a:pPr>
                <a:r>
                  <a:rPr kumimoji="0" lang="ja-JP" altLang="en-US" dirty="0">
                    <a:solidFill>
                      <a:prstClr val="black"/>
                    </a:solidFill>
                    <a:latin typeface="微软雅黑"/>
                    <a:ea typeface="微软雅黑"/>
                    <a:cs typeface="Times New Roman" panose="02020603050405020304" pitchFamily="18" charset="0"/>
                  </a:rPr>
                  <a:t>グラフと</a:t>
                </a:r>
                <a:r>
                  <a:rPr kumimoji="0" lang="en-US" altLang="ja-JP" dirty="0">
                    <a:solidFill>
                      <a:prstClr val="black"/>
                    </a:solidFill>
                    <a:latin typeface="微软雅黑"/>
                    <a:ea typeface="微软雅黑"/>
                    <a:cs typeface="Times New Roman" panose="02020603050405020304" pitchFamily="18" charset="0"/>
                  </a:rPr>
                  <a:t>QUBO</a:t>
                </a:r>
                <a:r>
                  <a:rPr kumimoji="0" lang="ja-JP" altLang="en-US" dirty="0">
                    <a:solidFill>
                      <a:prstClr val="black"/>
                    </a:solidFill>
                    <a:latin typeface="微软雅黑"/>
                    <a:ea typeface="微软雅黑"/>
                    <a:cs typeface="Times New Roman" panose="02020603050405020304" pitchFamily="18" charset="0"/>
                  </a:rPr>
                  <a:t>行列は相互に変換できる</a:t>
                </a:r>
                <a:endParaRPr kumimoji="0" lang="en-US" altLang="ja-JP" dirty="0">
                  <a:solidFill>
                    <a:prstClr val="black"/>
                  </a:solidFill>
                  <a:latin typeface="微软雅黑"/>
                  <a:ea typeface="微软雅黑"/>
                  <a:cs typeface="Times New Roman" panose="02020603050405020304" pitchFamily="18" charset="0"/>
                </a:endParaRPr>
              </a:p>
            </p:txBody>
          </p:sp>
        </mc:Choice>
        <mc:Fallback xmlns="">
          <p:sp>
            <p:nvSpPr>
              <p:cNvPr id="31" name="文本框 30">
                <a:extLst>
                  <a:ext uri="{FF2B5EF4-FFF2-40B4-BE49-F238E27FC236}">
                    <a16:creationId xmlns:a16="http://schemas.microsoft.com/office/drawing/2014/main" id="{523DCC7F-B960-A303-73C7-86125C24802D}"/>
                  </a:ext>
                </a:extLst>
              </p:cNvPr>
              <p:cNvSpPr txBox="1">
                <a:spLocks noRot="1" noChangeAspect="1" noMove="1" noResize="1" noEditPoints="1" noAdjustHandles="1" noChangeArrowheads="1" noChangeShapeType="1" noTextEdit="1"/>
              </p:cNvSpPr>
              <p:nvPr/>
            </p:nvSpPr>
            <p:spPr>
              <a:xfrm>
                <a:off x="616418" y="1072759"/>
                <a:ext cx="7503806" cy="1776640"/>
              </a:xfrm>
              <a:prstGeom prst="rect">
                <a:avLst/>
              </a:prstGeom>
              <a:blipFill>
                <a:blip r:embed="rId2"/>
                <a:stretch>
                  <a:fillRect l="-81" t="-2062" b="-4811"/>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7AFEA72B-F2D8-384B-11B2-86DBF6207CFB}"/>
              </a:ext>
            </a:extLst>
          </p:cNvPr>
          <p:cNvGrpSpPr/>
          <p:nvPr/>
        </p:nvGrpSpPr>
        <p:grpSpPr>
          <a:xfrm>
            <a:off x="5398965" y="3659632"/>
            <a:ext cx="1978841" cy="1986516"/>
            <a:chOff x="1287247" y="3431090"/>
            <a:chExt cx="1978841" cy="1986516"/>
          </a:xfrm>
        </p:grpSpPr>
        <p:sp>
          <p:nvSpPr>
            <p:cNvPr id="46" name="椭圆 45">
              <a:extLst>
                <a:ext uri="{FF2B5EF4-FFF2-40B4-BE49-F238E27FC236}">
                  <a16:creationId xmlns:a16="http://schemas.microsoft.com/office/drawing/2014/main" id="{1EC7B2D8-F76F-D7E2-D678-9952610FDA17}"/>
                </a:ext>
              </a:extLst>
            </p:cNvPr>
            <p:cNvSpPr/>
            <p:nvPr/>
          </p:nvSpPr>
          <p:spPr>
            <a:xfrm>
              <a:off x="1520420" y="3777095"/>
              <a:ext cx="402336" cy="400110"/>
            </a:xfrm>
            <a:prstGeom prst="ellipse">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0</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47" name="椭圆 46">
              <a:extLst>
                <a:ext uri="{FF2B5EF4-FFF2-40B4-BE49-F238E27FC236}">
                  <a16:creationId xmlns:a16="http://schemas.microsoft.com/office/drawing/2014/main" id="{88B05F98-5737-DD9D-A99D-BFDD51B02154}"/>
                </a:ext>
              </a:extLst>
            </p:cNvPr>
            <p:cNvSpPr/>
            <p:nvPr/>
          </p:nvSpPr>
          <p:spPr>
            <a:xfrm>
              <a:off x="2507651" y="3775229"/>
              <a:ext cx="402336" cy="400110"/>
            </a:xfrm>
            <a:prstGeom prst="ellipse">
              <a:avLst/>
            </a:prstGeom>
            <a:noFill/>
            <a:ln w="1905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48" name="椭圆 47">
              <a:extLst>
                <a:ext uri="{FF2B5EF4-FFF2-40B4-BE49-F238E27FC236}">
                  <a16:creationId xmlns:a16="http://schemas.microsoft.com/office/drawing/2014/main" id="{A015C512-65AA-D7E3-BBAD-E9CB903A1E37}"/>
                </a:ext>
              </a:extLst>
            </p:cNvPr>
            <p:cNvSpPr/>
            <p:nvPr/>
          </p:nvSpPr>
          <p:spPr>
            <a:xfrm>
              <a:off x="1520420" y="4693430"/>
              <a:ext cx="402336" cy="400110"/>
            </a:xfrm>
            <a:prstGeom prst="ellipse">
              <a:avLst/>
            </a:prstGeom>
            <a:noFill/>
            <a:ln w="1905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49" name="椭圆 48">
              <a:extLst>
                <a:ext uri="{FF2B5EF4-FFF2-40B4-BE49-F238E27FC236}">
                  <a16:creationId xmlns:a16="http://schemas.microsoft.com/office/drawing/2014/main" id="{8CBA82C3-F83D-702E-1BED-FB85118CFF83}"/>
                </a:ext>
              </a:extLst>
            </p:cNvPr>
            <p:cNvSpPr/>
            <p:nvPr/>
          </p:nvSpPr>
          <p:spPr>
            <a:xfrm>
              <a:off x="2507652" y="4693429"/>
              <a:ext cx="402336" cy="400110"/>
            </a:xfrm>
            <a:prstGeom prst="ellipse">
              <a:avLst/>
            </a:prstGeom>
            <a:noFill/>
            <a:ln w="1905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2</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cxnSp>
          <p:nvCxnSpPr>
            <p:cNvPr id="50" name="直接连接符 49">
              <a:extLst>
                <a:ext uri="{FF2B5EF4-FFF2-40B4-BE49-F238E27FC236}">
                  <a16:creationId xmlns:a16="http://schemas.microsoft.com/office/drawing/2014/main" id="{853BFDC8-B1D7-84F6-C824-ABB414ED7769}"/>
                </a:ext>
              </a:extLst>
            </p:cNvPr>
            <p:cNvCxnSpPr>
              <a:stCxn id="46" idx="5"/>
              <a:endCxn id="49" idx="1"/>
            </p:cNvCxnSpPr>
            <p:nvPr/>
          </p:nvCxnSpPr>
          <p:spPr>
            <a:xfrm>
              <a:off x="1863835" y="4118610"/>
              <a:ext cx="702738" cy="633414"/>
            </a:xfrm>
            <a:prstGeom prst="line">
              <a:avLst/>
            </a:prstGeom>
            <a:noFill/>
            <a:ln w="19050" cap="flat" cmpd="sng" algn="ctr">
              <a:solidFill>
                <a:srgbClr val="FFC000"/>
              </a:solidFill>
              <a:prstDash val="solid"/>
              <a:miter lim="800000"/>
            </a:ln>
            <a:effectLst/>
          </p:spPr>
        </p:cxnSp>
        <p:cxnSp>
          <p:nvCxnSpPr>
            <p:cNvPr id="51" name="直接连接符 50">
              <a:extLst>
                <a:ext uri="{FF2B5EF4-FFF2-40B4-BE49-F238E27FC236}">
                  <a16:creationId xmlns:a16="http://schemas.microsoft.com/office/drawing/2014/main" id="{F5EBE25B-5165-9B6A-6D0E-B7B2B605B40E}"/>
                </a:ext>
              </a:extLst>
            </p:cNvPr>
            <p:cNvCxnSpPr>
              <a:stCxn id="48" idx="7"/>
              <a:endCxn id="47" idx="3"/>
            </p:cNvCxnSpPr>
            <p:nvPr/>
          </p:nvCxnSpPr>
          <p:spPr>
            <a:xfrm flipV="1">
              <a:off x="1863835" y="4116744"/>
              <a:ext cx="702737" cy="635281"/>
            </a:xfrm>
            <a:prstGeom prst="line">
              <a:avLst/>
            </a:prstGeom>
            <a:noFill/>
            <a:ln w="19050" cap="flat" cmpd="sng" algn="ctr">
              <a:solidFill>
                <a:srgbClr val="5B9BD5"/>
              </a:solidFill>
              <a:prstDash val="solid"/>
              <a:miter lim="800000"/>
            </a:ln>
            <a:effectLst/>
          </p:spPr>
        </p:cxnSp>
        <p:cxnSp>
          <p:nvCxnSpPr>
            <p:cNvPr id="52" name="直接连接符 51">
              <a:extLst>
                <a:ext uri="{FF2B5EF4-FFF2-40B4-BE49-F238E27FC236}">
                  <a16:creationId xmlns:a16="http://schemas.microsoft.com/office/drawing/2014/main" id="{E1918561-8292-5572-08FB-F2DCC06D1306}"/>
                </a:ext>
              </a:extLst>
            </p:cNvPr>
            <p:cNvCxnSpPr>
              <a:stCxn id="46" idx="4"/>
              <a:endCxn id="48" idx="0"/>
            </p:cNvCxnSpPr>
            <p:nvPr/>
          </p:nvCxnSpPr>
          <p:spPr>
            <a:xfrm>
              <a:off x="1721588" y="4177205"/>
              <a:ext cx="0" cy="516225"/>
            </a:xfrm>
            <a:prstGeom prst="line">
              <a:avLst/>
            </a:prstGeom>
            <a:noFill/>
            <a:ln w="19050" cap="flat" cmpd="sng" algn="ctr">
              <a:solidFill>
                <a:srgbClr val="FFC000"/>
              </a:solidFill>
              <a:prstDash val="solid"/>
              <a:miter lim="800000"/>
            </a:ln>
            <a:effectLst/>
          </p:spPr>
        </p:cxnSp>
        <p:cxnSp>
          <p:nvCxnSpPr>
            <p:cNvPr id="53" name="直接连接符 52">
              <a:extLst>
                <a:ext uri="{FF2B5EF4-FFF2-40B4-BE49-F238E27FC236}">
                  <a16:creationId xmlns:a16="http://schemas.microsoft.com/office/drawing/2014/main" id="{7888F1F3-E182-EBDB-CDA6-D4287F2A7B7C}"/>
                </a:ext>
              </a:extLst>
            </p:cNvPr>
            <p:cNvCxnSpPr>
              <a:stCxn id="46" idx="6"/>
              <a:endCxn id="47" idx="2"/>
            </p:cNvCxnSpPr>
            <p:nvPr/>
          </p:nvCxnSpPr>
          <p:spPr>
            <a:xfrm flipV="1">
              <a:off x="1922756" y="3975284"/>
              <a:ext cx="584895" cy="1866"/>
            </a:xfrm>
            <a:prstGeom prst="line">
              <a:avLst/>
            </a:prstGeom>
            <a:noFill/>
            <a:ln w="19050" cap="flat" cmpd="sng" algn="ctr">
              <a:solidFill>
                <a:srgbClr val="FFC000"/>
              </a:solidFill>
              <a:prstDash val="solid"/>
              <a:miter lim="800000"/>
            </a:ln>
            <a:effectLst/>
          </p:spPr>
        </p:cxnSp>
        <p:cxnSp>
          <p:nvCxnSpPr>
            <p:cNvPr id="54" name="直接连接符 53">
              <a:extLst>
                <a:ext uri="{FF2B5EF4-FFF2-40B4-BE49-F238E27FC236}">
                  <a16:creationId xmlns:a16="http://schemas.microsoft.com/office/drawing/2014/main" id="{099343DC-727B-91B9-50F7-9F2A830F62E8}"/>
                </a:ext>
              </a:extLst>
            </p:cNvPr>
            <p:cNvCxnSpPr>
              <a:stCxn id="48" idx="6"/>
              <a:endCxn id="49" idx="2"/>
            </p:cNvCxnSpPr>
            <p:nvPr/>
          </p:nvCxnSpPr>
          <p:spPr>
            <a:xfrm flipV="1">
              <a:off x="1922756" y="4893484"/>
              <a:ext cx="584896" cy="1"/>
            </a:xfrm>
            <a:prstGeom prst="line">
              <a:avLst/>
            </a:prstGeom>
            <a:noFill/>
            <a:ln w="19050" cap="flat" cmpd="sng" algn="ctr">
              <a:solidFill>
                <a:srgbClr val="5B9BD5"/>
              </a:solidFill>
              <a:prstDash val="solid"/>
              <a:miter lim="800000"/>
            </a:ln>
            <a:effectLst/>
          </p:spPr>
        </p:cxnSp>
        <p:cxnSp>
          <p:nvCxnSpPr>
            <p:cNvPr id="55" name="直接连接符 54">
              <a:extLst>
                <a:ext uri="{FF2B5EF4-FFF2-40B4-BE49-F238E27FC236}">
                  <a16:creationId xmlns:a16="http://schemas.microsoft.com/office/drawing/2014/main" id="{3D144BE2-DD89-4D77-317D-795A365C4C17}"/>
                </a:ext>
              </a:extLst>
            </p:cNvPr>
            <p:cNvCxnSpPr>
              <a:stCxn id="47" idx="4"/>
              <a:endCxn id="49" idx="0"/>
            </p:cNvCxnSpPr>
            <p:nvPr/>
          </p:nvCxnSpPr>
          <p:spPr>
            <a:xfrm>
              <a:off x="2708819" y="4175339"/>
              <a:ext cx="1" cy="518090"/>
            </a:xfrm>
            <a:prstGeom prst="line">
              <a:avLst/>
            </a:prstGeom>
            <a:noFill/>
            <a:ln w="19050" cap="flat" cmpd="sng" algn="ctr">
              <a:solidFill>
                <a:srgbClr val="5B9BD5"/>
              </a:solidFill>
              <a:prstDash val="solid"/>
              <a:miter lim="800000"/>
            </a:ln>
            <a:effectLst/>
          </p:spPr>
        </p:cxnSp>
        <p:sp>
          <p:nvSpPr>
            <p:cNvPr id="56" name="文本框 55">
              <a:extLst>
                <a:ext uri="{FF2B5EF4-FFF2-40B4-BE49-F238E27FC236}">
                  <a16:creationId xmlns:a16="http://schemas.microsoft.com/office/drawing/2014/main" id="{D5263D2E-25F7-A461-5F88-42E9D32BE61F}"/>
                </a:ext>
              </a:extLst>
            </p:cNvPr>
            <p:cNvSpPr txBox="1"/>
            <p:nvPr/>
          </p:nvSpPr>
          <p:spPr>
            <a:xfrm>
              <a:off x="1294334" y="3433390"/>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-2</a:t>
              </a:r>
              <a:endPar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endParaRPr>
            </a:p>
          </p:txBody>
        </p:sp>
        <p:sp>
          <p:nvSpPr>
            <p:cNvPr id="57" name="文本框 56">
              <a:extLst>
                <a:ext uri="{FF2B5EF4-FFF2-40B4-BE49-F238E27FC236}">
                  <a16:creationId xmlns:a16="http://schemas.microsoft.com/office/drawing/2014/main" id="{C6DF729E-22D1-E9D1-0A75-97611DBDB813}"/>
                </a:ext>
              </a:extLst>
            </p:cNvPr>
            <p:cNvSpPr txBox="1"/>
            <p:nvPr/>
          </p:nvSpPr>
          <p:spPr>
            <a:xfrm>
              <a:off x="1287247" y="4249718"/>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C000"/>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600" b="0" i="0" u="none" strike="noStrike" kern="0" cap="none" spc="0" normalizeH="0" baseline="0" noProof="0" dirty="0">
                <a:ln>
                  <a:noFill/>
                </a:ln>
                <a:solidFill>
                  <a:srgbClr val="FFC000"/>
                </a:solidFill>
                <a:effectLst/>
                <a:uLnTx/>
                <a:uFillTx/>
                <a:latin typeface="Times New Roman" panose="02020603050405020304" pitchFamily="18" charset="0"/>
                <a:ea typeface="微软雅黑"/>
                <a:cs typeface="Times New Roman" panose="02020603050405020304" pitchFamily="18" charset="0"/>
              </a:endParaRPr>
            </a:p>
          </p:txBody>
        </p:sp>
        <p:sp>
          <p:nvSpPr>
            <p:cNvPr id="58" name="文本框 57">
              <a:extLst>
                <a:ext uri="{FF2B5EF4-FFF2-40B4-BE49-F238E27FC236}">
                  <a16:creationId xmlns:a16="http://schemas.microsoft.com/office/drawing/2014/main" id="{F190047A-2129-5B87-5CE8-787C57E15205}"/>
                </a:ext>
              </a:extLst>
            </p:cNvPr>
            <p:cNvSpPr txBox="1"/>
            <p:nvPr/>
          </p:nvSpPr>
          <p:spPr>
            <a:xfrm>
              <a:off x="1290859" y="5037421"/>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59" name="文本框 58">
              <a:extLst>
                <a:ext uri="{FF2B5EF4-FFF2-40B4-BE49-F238E27FC236}">
                  <a16:creationId xmlns:a16="http://schemas.microsoft.com/office/drawing/2014/main" id="{7E95C3C7-F640-DEFF-37C0-45169F2C9CD2}"/>
                </a:ext>
              </a:extLst>
            </p:cNvPr>
            <p:cNvSpPr txBox="1"/>
            <p:nvPr/>
          </p:nvSpPr>
          <p:spPr>
            <a:xfrm>
              <a:off x="2756861" y="3431090"/>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-4</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60" name="文本框 59">
              <a:extLst>
                <a:ext uri="{FF2B5EF4-FFF2-40B4-BE49-F238E27FC236}">
                  <a16:creationId xmlns:a16="http://schemas.microsoft.com/office/drawing/2014/main" id="{86D73A8B-9FC3-7F20-0406-9D580FC1743A}"/>
                </a:ext>
              </a:extLst>
            </p:cNvPr>
            <p:cNvSpPr txBox="1"/>
            <p:nvPr/>
          </p:nvSpPr>
          <p:spPr>
            <a:xfrm>
              <a:off x="2737541" y="5079052"/>
              <a:ext cx="40233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61" name="文本框 60">
              <a:extLst>
                <a:ext uri="{FF2B5EF4-FFF2-40B4-BE49-F238E27FC236}">
                  <a16:creationId xmlns:a16="http://schemas.microsoft.com/office/drawing/2014/main" id="{A559CEE5-0489-2F8C-AAA5-E22B208BDD20}"/>
                </a:ext>
              </a:extLst>
            </p:cNvPr>
            <p:cNvSpPr txBox="1"/>
            <p:nvPr/>
          </p:nvSpPr>
          <p:spPr>
            <a:xfrm>
              <a:off x="2088637" y="4883395"/>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62" name="文本框 61">
              <a:extLst>
                <a:ext uri="{FF2B5EF4-FFF2-40B4-BE49-F238E27FC236}">
                  <a16:creationId xmlns:a16="http://schemas.microsoft.com/office/drawing/2014/main" id="{4D4B3D9C-8B36-779B-D9DF-936AF1864B35}"/>
                </a:ext>
              </a:extLst>
            </p:cNvPr>
            <p:cNvSpPr txBox="1"/>
            <p:nvPr/>
          </p:nvSpPr>
          <p:spPr>
            <a:xfrm>
              <a:off x="2799744" y="4258011"/>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63" name="文本框 62">
              <a:extLst>
                <a:ext uri="{FF2B5EF4-FFF2-40B4-BE49-F238E27FC236}">
                  <a16:creationId xmlns:a16="http://schemas.microsoft.com/office/drawing/2014/main" id="{44C9784C-11EC-627F-487B-A796327606A2}"/>
                </a:ext>
              </a:extLst>
            </p:cNvPr>
            <p:cNvSpPr txBox="1"/>
            <p:nvPr/>
          </p:nvSpPr>
          <p:spPr>
            <a:xfrm>
              <a:off x="2086707" y="3627952"/>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C000"/>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srgbClr val="FFC000"/>
                </a:solidFill>
                <a:effectLst/>
                <a:uLnTx/>
                <a:uFillTx/>
                <a:latin typeface="Times New Roman" panose="02020603050405020304" pitchFamily="18" charset="0"/>
                <a:ea typeface="微软雅黑"/>
                <a:cs typeface="Times New Roman" panose="02020603050405020304" pitchFamily="18" charset="0"/>
              </a:endParaRPr>
            </a:p>
          </p:txBody>
        </p:sp>
        <p:sp>
          <p:nvSpPr>
            <p:cNvPr id="64" name="文本框 63">
              <a:extLst>
                <a:ext uri="{FF2B5EF4-FFF2-40B4-BE49-F238E27FC236}">
                  <a16:creationId xmlns:a16="http://schemas.microsoft.com/office/drawing/2014/main" id="{077BD5D9-C00A-7D79-699C-B33D27699612}"/>
                </a:ext>
              </a:extLst>
            </p:cNvPr>
            <p:cNvSpPr txBox="1"/>
            <p:nvPr/>
          </p:nvSpPr>
          <p:spPr>
            <a:xfrm>
              <a:off x="1913806" y="3962776"/>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C000"/>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600" b="0" i="0" u="none" strike="noStrike" kern="0" cap="none" spc="0" normalizeH="0" baseline="0" noProof="0" dirty="0">
                <a:ln>
                  <a:noFill/>
                </a:ln>
                <a:solidFill>
                  <a:srgbClr val="FFC000"/>
                </a:solidFill>
                <a:effectLst/>
                <a:uLnTx/>
                <a:uFillTx/>
                <a:latin typeface="Times New Roman" panose="02020603050405020304" pitchFamily="18" charset="0"/>
                <a:ea typeface="微软雅黑"/>
                <a:cs typeface="Times New Roman" panose="02020603050405020304" pitchFamily="18" charset="0"/>
              </a:endParaRPr>
            </a:p>
          </p:txBody>
        </p:sp>
        <p:sp>
          <p:nvSpPr>
            <p:cNvPr id="65" name="文本框 64">
              <a:extLst>
                <a:ext uri="{FF2B5EF4-FFF2-40B4-BE49-F238E27FC236}">
                  <a16:creationId xmlns:a16="http://schemas.microsoft.com/office/drawing/2014/main" id="{7EF21916-F33E-B117-EB18-A2923D429FFE}"/>
                </a:ext>
              </a:extLst>
            </p:cNvPr>
            <p:cNvSpPr txBox="1"/>
            <p:nvPr/>
          </p:nvSpPr>
          <p:spPr>
            <a:xfrm>
              <a:off x="1952572" y="4522287"/>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2</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grpSp>
      <p:graphicFrame>
        <p:nvGraphicFramePr>
          <p:cNvPr id="66" name="表格 4">
            <a:extLst>
              <a:ext uri="{FF2B5EF4-FFF2-40B4-BE49-F238E27FC236}">
                <a16:creationId xmlns:a16="http://schemas.microsoft.com/office/drawing/2014/main" id="{FAFDB91A-31CA-49FE-ECA1-F89215B12895}"/>
              </a:ext>
            </a:extLst>
          </p:cNvPr>
          <p:cNvGraphicFramePr>
            <a:graphicFrameLocks noGrp="1"/>
          </p:cNvGraphicFramePr>
          <p:nvPr>
            <p:extLst>
              <p:ext uri="{D42A27DB-BD31-4B8C-83A1-F6EECF244321}">
                <p14:modId xmlns:p14="http://schemas.microsoft.com/office/powerpoint/2010/main" val="3211826539"/>
              </p:ext>
            </p:extLst>
          </p:nvPr>
        </p:nvGraphicFramePr>
        <p:xfrm>
          <a:off x="1139545" y="3607284"/>
          <a:ext cx="1800000" cy="1854200"/>
        </p:xfrm>
        <a:graphic>
          <a:graphicData uri="http://schemas.openxmlformats.org/drawingml/2006/table">
            <a:tbl>
              <a:tblPr firstRow="1" bandRow="1"/>
              <a:tblGrid>
                <a:gridCol w="360000">
                  <a:extLst>
                    <a:ext uri="{9D8B030D-6E8A-4147-A177-3AD203B41FA5}">
                      <a16:colId xmlns:a16="http://schemas.microsoft.com/office/drawing/2014/main" val="3977198242"/>
                    </a:ext>
                  </a:extLst>
                </a:gridCol>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tblGrid>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2</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140191"/>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-2</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accent4"/>
                          </a:solidFill>
                          <a:latin typeface="Times New Roman" panose="02020603050405020304" pitchFamily="18" charset="0"/>
                          <a:cs typeface="Times New Roman" panose="02020603050405020304" pitchFamily="18" charset="0"/>
                        </a:rPr>
                        <a:t>-1</a:t>
                      </a:r>
                      <a:endParaRPr lang="zh-CN" altLang="en-US" sz="1600" dirty="0">
                        <a:solidFill>
                          <a:schemeClr val="accent4"/>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accent4"/>
                          </a:solidFill>
                          <a:latin typeface="Times New Roman" panose="02020603050405020304" pitchFamily="18" charset="0"/>
                          <a:cs typeface="Times New Roman" panose="02020603050405020304" pitchFamily="18" charset="0"/>
                        </a:rPr>
                        <a:t>3</a:t>
                      </a:r>
                      <a:endParaRPr lang="zh-CN" altLang="en-US" sz="1600" dirty="0">
                        <a:solidFill>
                          <a:schemeClr val="accent4"/>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accent4"/>
                          </a:solidFill>
                          <a:latin typeface="Times New Roman" panose="02020603050405020304" pitchFamily="18" charset="0"/>
                          <a:cs typeface="Times New Roman" panose="02020603050405020304" pitchFamily="18" charset="0"/>
                        </a:rPr>
                        <a:t>-3</a:t>
                      </a:r>
                      <a:endParaRPr lang="zh-CN" altLang="en-US" sz="1600" dirty="0">
                        <a:solidFill>
                          <a:schemeClr val="accent4"/>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10933"/>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-4</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2</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5143476"/>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2</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4758050"/>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2559111"/>
                  </a:ext>
                </a:extLst>
              </a:tr>
            </a:tbl>
          </a:graphicData>
        </a:graphic>
      </p:graphicFrame>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7B5FA006-E7CC-161C-425C-5F078FA81EC4}"/>
                  </a:ext>
                </a:extLst>
              </p:cNvPr>
              <p:cNvSpPr txBox="1"/>
              <p:nvPr/>
            </p:nvSpPr>
            <p:spPr>
              <a:xfrm>
                <a:off x="1139545" y="5779273"/>
                <a:ext cx="2362515" cy="358368"/>
              </a:xfrm>
              <a:prstGeom prst="rect">
                <a:avLst/>
              </a:prstGeom>
              <a:noFill/>
            </p:spPr>
            <p:txBody>
              <a:bodyPr wrap="square" rtlCol="0">
                <a:spAutoFit/>
              </a:bodyPr>
              <a:lstStyle/>
              <a:p>
                <a:r>
                  <a:rPr kumimoji="0" lang="en-US" altLang="zh-CN" sz="1600" dirty="0">
                    <a:solidFill>
                      <a:prstClr val="black"/>
                    </a:solidFill>
                    <a:latin typeface="微软雅黑"/>
                    <a:ea typeface="微软雅黑"/>
                  </a:rPr>
                  <a:t>QUBO</a:t>
                </a:r>
                <a:r>
                  <a:rPr kumimoji="0" lang="ja-JP" altLang="en-US" sz="1600" dirty="0">
                    <a:solidFill>
                      <a:prstClr val="black"/>
                    </a:solidFill>
                    <a:latin typeface="微软雅黑"/>
                    <a:ea typeface="微软雅黑"/>
                  </a:rPr>
                  <a:t>行列</a:t>
                </a:r>
                <a:r>
                  <a:rPr kumimoji="0" lang="en-US" altLang="ja-JP" sz="1600" dirty="0">
                    <a:solidFill>
                      <a:prstClr val="black"/>
                    </a:solidFill>
                    <a:latin typeface="微软雅黑"/>
                    <a:ea typeface="微软雅黑"/>
                  </a:rPr>
                  <a:t>: </a:t>
                </a:r>
                <a14:m>
                  <m:oMath xmlns:m="http://schemas.openxmlformats.org/officeDocument/2006/math">
                    <m:r>
                      <a:rPr kumimoji="0" lang="en-US" altLang="ja-JP" sz="1600" i="1">
                        <a:solidFill>
                          <a:prstClr val="black"/>
                        </a:solidFill>
                        <a:latin typeface="Cambria Math" panose="02040503050406030204" pitchFamily="18" charset="0"/>
                        <a:cs typeface="Times New Roman" panose="02020603050405020304" pitchFamily="18" charset="0"/>
                      </a:rPr>
                      <m:t>𝑊</m:t>
                    </m:r>
                    <m:r>
                      <a:rPr kumimoji="0" lang="en-US" altLang="zh-CN" sz="1600" b="0" i="0" smtClean="0">
                        <a:solidFill>
                          <a:prstClr val="black"/>
                        </a:solidFill>
                        <a:latin typeface="Cambria Math" panose="02040503050406030204" pitchFamily="18" charset="0"/>
                      </a:rPr>
                      <m:t>=</m:t>
                    </m:r>
                    <m:r>
                      <a:rPr kumimoji="0" lang="en-US" altLang="zh-CN" sz="1600" b="0" i="1" smtClean="0">
                        <a:solidFill>
                          <a:prstClr val="black"/>
                        </a:solidFill>
                        <a:latin typeface="Cambria Math" panose="02040503050406030204" pitchFamily="18" charset="0"/>
                      </a:rPr>
                      <m:t>(</m:t>
                    </m:r>
                    <m:sSub>
                      <m:sSubPr>
                        <m:ctrlPr>
                          <a:rPr kumimoji="0" lang="en-US" altLang="zh-CN" sz="1600" b="0" i="1" smtClean="0">
                            <a:solidFill>
                              <a:prstClr val="black"/>
                            </a:solidFill>
                            <a:latin typeface="Cambria Math" panose="02040503050406030204" pitchFamily="18" charset="0"/>
                          </a:rPr>
                        </m:ctrlPr>
                      </m:sSubPr>
                      <m:e>
                        <m:r>
                          <a:rPr kumimoji="0" lang="en-US" altLang="zh-CN" sz="1600" b="0" i="1" smtClean="0">
                            <a:solidFill>
                              <a:prstClr val="black"/>
                            </a:solidFill>
                            <a:latin typeface="Cambria Math" panose="02040503050406030204" pitchFamily="18" charset="0"/>
                          </a:rPr>
                          <m:t>𝑊</m:t>
                        </m:r>
                      </m:e>
                      <m:sub>
                        <m:r>
                          <a:rPr kumimoji="0" lang="en-US" altLang="zh-CN" sz="1600" b="0" i="1" smtClean="0">
                            <a:solidFill>
                              <a:prstClr val="black"/>
                            </a:solidFill>
                            <a:latin typeface="Cambria Math" panose="02040503050406030204" pitchFamily="18" charset="0"/>
                          </a:rPr>
                          <m:t>𝑖𝑗</m:t>
                        </m:r>
                      </m:sub>
                    </m:sSub>
                    <m:r>
                      <a:rPr kumimoji="0" lang="en-US" altLang="zh-CN" sz="1600" b="0" i="1" smtClean="0">
                        <a:solidFill>
                          <a:prstClr val="black"/>
                        </a:solidFill>
                        <a:latin typeface="Cambria Math" panose="02040503050406030204" pitchFamily="18" charset="0"/>
                      </a:rPr>
                      <m:t>)</m:t>
                    </m:r>
                  </m:oMath>
                </a14:m>
                <a:endParaRPr kumimoji="0" lang="zh-CN" altLang="en-US" sz="1600" dirty="0">
                  <a:solidFill>
                    <a:prstClr val="black"/>
                  </a:solidFill>
                  <a:latin typeface="微软雅黑"/>
                  <a:ea typeface="微软雅黑"/>
                </a:endParaRPr>
              </a:p>
            </p:txBody>
          </p:sp>
        </mc:Choice>
        <mc:Fallback xmlns="">
          <p:sp>
            <p:nvSpPr>
              <p:cNvPr id="67" name="文本框 66">
                <a:extLst>
                  <a:ext uri="{FF2B5EF4-FFF2-40B4-BE49-F238E27FC236}">
                    <a16:creationId xmlns:a16="http://schemas.microsoft.com/office/drawing/2014/main" id="{7B5FA006-E7CC-161C-425C-5F078FA81EC4}"/>
                  </a:ext>
                </a:extLst>
              </p:cNvPr>
              <p:cNvSpPr txBox="1">
                <a:spLocks noRot="1" noChangeAspect="1" noMove="1" noResize="1" noEditPoints="1" noAdjustHandles="1" noChangeArrowheads="1" noChangeShapeType="1" noTextEdit="1"/>
              </p:cNvSpPr>
              <p:nvPr/>
            </p:nvSpPr>
            <p:spPr>
              <a:xfrm>
                <a:off x="1139545" y="5779273"/>
                <a:ext cx="2362515" cy="358368"/>
              </a:xfrm>
              <a:prstGeom prst="rect">
                <a:avLst/>
              </a:prstGeom>
              <a:blipFill>
                <a:blip r:embed="rId3"/>
                <a:stretch>
                  <a:fillRect l="-1550" t="-5085" b="-15254"/>
                </a:stretch>
              </a:blipFill>
            </p:spPr>
            <p:txBody>
              <a:bodyPr/>
              <a:lstStyle/>
              <a:p>
                <a:r>
                  <a:rPr lang="zh-CN" altLang="en-US">
                    <a:noFill/>
                  </a:rPr>
                  <a:t> </a:t>
                </a:r>
              </a:p>
            </p:txBody>
          </p:sp>
        </mc:Fallback>
      </mc:AlternateContent>
      <p:sp>
        <p:nvSpPr>
          <p:cNvPr id="68" name="文本框 67">
            <a:extLst>
              <a:ext uri="{FF2B5EF4-FFF2-40B4-BE49-F238E27FC236}">
                <a16:creationId xmlns:a16="http://schemas.microsoft.com/office/drawing/2014/main" id="{A1CAECE0-FF08-CB70-9E0E-162CAA93285E}"/>
              </a:ext>
            </a:extLst>
          </p:cNvPr>
          <p:cNvSpPr txBox="1"/>
          <p:nvPr/>
        </p:nvSpPr>
        <p:spPr>
          <a:xfrm>
            <a:off x="612364" y="3131037"/>
            <a:ext cx="4786601" cy="369332"/>
          </a:xfrm>
          <a:prstGeom prst="rect">
            <a:avLst/>
          </a:prstGeom>
          <a:noFill/>
        </p:spPr>
        <p:txBody>
          <a:bodyPr wrap="square" rtlCol="0">
            <a:spAutoFit/>
          </a:bodyPr>
          <a:lstStyle/>
          <a:p>
            <a:r>
              <a:rPr kumimoji="0" lang="ja-JP" altLang="en-US" dirty="0">
                <a:solidFill>
                  <a:prstClr val="black"/>
                </a:solidFill>
                <a:latin typeface="微软雅黑"/>
                <a:ea typeface="微软雅黑"/>
              </a:rPr>
              <a:t>例</a:t>
            </a:r>
            <a:r>
              <a:rPr kumimoji="0" lang="en-US" altLang="ja-JP" dirty="0">
                <a:solidFill>
                  <a:prstClr val="black"/>
                </a:solidFill>
                <a:latin typeface="微软雅黑"/>
                <a:ea typeface="微软雅黑"/>
              </a:rPr>
              <a:t>: 4</a:t>
            </a:r>
            <a:r>
              <a:rPr kumimoji="0" lang="ja-JP" altLang="en-US" dirty="0">
                <a:solidFill>
                  <a:prstClr val="black"/>
                </a:solidFill>
                <a:latin typeface="微软雅黑"/>
                <a:ea typeface="微软雅黑"/>
              </a:rPr>
              <a:t>頂点無向加重グラフ、</a:t>
            </a:r>
            <a:r>
              <a:rPr kumimoji="0" lang="en-US" altLang="ja-JP" dirty="0">
                <a:solidFill>
                  <a:prstClr val="black"/>
                </a:solidFill>
                <a:latin typeface="微软雅黑"/>
                <a:ea typeface="微软雅黑"/>
              </a:rPr>
              <a:t>4-bit QUBO</a:t>
            </a:r>
            <a:r>
              <a:rPr kumimoji="0" lang="ja-JP" altLang="en-US" dirty="0">
                <a:solidFill>
                  <a:prstClr val="black"/>
                </a:solidFill>
                <a:latin typeface="微软雅黑"/>
                <a:ea typeface="微软雅黑"/>
              </a:rPr>
              <a:t>問題</a:t>
            </a:r>
            <a:endParaRPr kumimoji="0" lang="en-US" altLang="ja-JP" dirty="0">
              <a:solidFill>
                <a:prstClr val="black"/>
              </a:solidFill>
              <a:latin typeface="微软雅黑"/>
              <a:ea typeface="微软雅黑"/>
            </a:endParaRPr>
          </a:p>
        </p:txBody>
      </p:sp>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7B67E989-0B3D-A3F5-296E-4B3A12B9EE78}"/>
                  </a:ext>
                </a:extLst>
              </p:cNvPr>
              <p:cNvSpPr txBox="1"/>
              <p:nvPr/>
            </p:nvSpPr>
            <p:spPr>
              <a:xfrm>
                <a:off x="4734704" y="5773791"/>
                <a:ext cx="3184433" cy="369332"/>
              </a:xfrm>
              <a:prstGeom prst="rect">
                <a:avLst/>
              </a:prstGeom>
              <a:noFill/>
            </p:spPr>
            <p:txBody>
              <a:bodyPr wrap="square" rtlCol="0">
                <a:spAutoFit/>
              </a:bodyPr>
              <a:lstStyle/>
              <a:p>
                <a:r>
                  <a:rPr kumimoji="0" lang="ja-JP" altLang="en-US" dirty="0">
                    <a:solidFill>
                      <a:prstClr val="black"/>
                    </a:solidFill>
                    <a:latin typeface="微软雅黑"/>
                    <a:ea typeface="微软雅黑"/>
                  </a:rPr>
                  <a:t>対応するグラフ</a:t>
                </a:r>
                <a:r>
                  <a:rPr kumimoji="0" lang="en-US" altLang="ja-JP" dirty="0">
                    <a:solidFill>
                      <a:prstClr val="black"/>
                    </a:solidFill>
                    <a:latin typeface="微软雅黑"/>
                    <a:ea typeface="微软雅黑"/>
                  </a:rPr>
                  <a:t>: </a:t>
                </a:r>
                <a14:m>
                  <m:oMath xmlns:m="http://schemas.openxmlformats.org/officeDocument/2006/math">
                    <m:r>
                      <a:rPr kumimoji="0" lang="en-US" altLang="ja-JP" i="1" smtClean="0">
                        <a:solidFill>
                          <a:prstClr val="black"/>
                        </a:solidFill>
                        <a:latin typeface="Cambria Math" panose="02040503050406030204" pitchFamily="18" charset="0"/>
                      </a:rPr>
                      <m:t>𝐺</m:t>
                    </m:r>
                    <m:r>
                      <a:rPr kumimoji="0" lang="en-US" altLang="ja-JP" i="1" smtClean="0">
                        <a:solidFill>
                          <a:prstClr val="black"/>
                        </a:solidFill>
                        <a:latin typeface="Cambria Math" panose="02040503050406030204" pitchFamily="18" charset="0"/>
                      </a:rPr>
                      <m:t>=(</m:t>
                    </m:r>
                    <m:r>
                      <a:rPr kumimoji="0" lang="en-US" altLang="ja-JP" i="1" smtClean="0">
                        <a:solidFill>
                          <a:prstClr val="black"/>
                        </a:solidFill>
                        <a:latin typeface="Cambria Math" panose="02040503050406030204" pitchFamily="18" charset="0"/>
                      </a:rPr>
                      <m:t>𝑁</m:t>
                    </m:r>
                    <m:r>
                      <a:rPr kumimoji="0" lang="en-US" altLang="ja-JP" i="1" smtClean="0">
                        <a:solidFill>
                          <a:prstClr val="black"/>
                        </a:solidFill>
                        <a:latin typeface="Cambria Math" panose="02040503050406030204" pitchFamily="18" charset="0"/>
                      </a:rPr>
                      <m:t>,</m:t>
                    </m:r>
                    <m:r>
                      <a:rPr kumimoji="0" lang="en-US" altLang="ja-JP" i="1" smtClean="0">
                        <a:solidFill>
                          <a:prstClr val="black"/>
                        </a:solidFill>
                        <a:latin typeface="Cambria Math" panose="02040503050406030204" pitchFamily="18" charset="0"/>
                      </a:rPr>
                      <m:t>𝐸</m:t>
                    </m:r>
                    <m:r>
                      <a:rPr kumimoji="0" lang="en-US" altLang="ja-JP" i="1" smtClean="0">
                        <a:solidFill>
                          <a:prstClr val="black"/>
                        </a:solidFill>
                        <a:latin typeface="Cambria Math" panose="02040503050406030204" pitchFamily="18" charset="0"/>
                      </a:rPr>
                      <m:t>)</m:t>
                    </m:r>
                  </m:oMath>
                </a14:m>
                <a:endParaRPr kumimoji="0" lang="zh-CN" altLang="en-US" dirty="0">
                  <a:solidFill>
                    <a:prstClr val="black"/>
                  </a:solidFill>
                  <a:latin typeface="微软雅黑"/>
                  <a:ea typeface="微软雅黑"/>
                </a:endParaRPr>
              </a:p>
            </p:txBody>
          </p:sp>
        </mc:Choice>
        <mc:Fallback xmlns="">
          <p:sp>
            <p:nvSpPr>
              <p:cNvPr id="69" name="文本框 68">
                <a:extLst>
                  <a:ext uri="{FF2B5EF4-FFF2-40B4-BE49-F238E27FC236}">
                    <a16:creationId xmlns:a16="http://schemas.microsoft.com/office/drawing/2014/main" id="{7B67E989-0B3D-A3F5-296E-4B3A12B9EE78}"/>
                  </a:ext>
                </a:extLst>
              </p:cNvPr>
              <p:cNvSpPr txBox="1">
                <a:spLocks noRot="1" noChangeAspect="1" noMove="1" noResize="1" noEditPoints="1" noAdjustHandles="1" noChangeArrowheads="1" noChangeShapeType="1" noTextEdit="1"/>
              </p:cNvSpPr>
              <p:nvPr/>
            </p:nvSpPr>
            <p:spPr>
              <a:xfrm>
                <a:off x="4734704" y="5773791"/>
                <a:ext cx="3184433" cy="369332"/>
              </a:xfrm>
              <a:prstGeom prst="rect">
                <a:avLst/>
              </a:prstGeom>
              <a:blipFill>
                <a:blip r:embed="rId4"/>
                <a:stretch>
                  <a:fillRect l="-1724"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2F4C1B01-15EC-7BF2-35B2-A975C45151B1}"/>
                  </a:ext>
                </a:extLst>
              </p:cNvPr>
              <p:cNvSpPr txBox="1"/>
              <p:nvPr/>
            </p:nvSpPr>
            <p:spPr>
              <a:xfrm>
                <a:off x="8120224" y="1072759"/>
                <a:ext cx="3456432" cy="1521955"/>
              </a:xfrm>
              <a:prstGeom prst="rect">
                <a:avLst/>
              </a:prstGeom>
              <a:noFill/>
            </p:spPr>
            <p:txBody>
              <a:bodyPr wrap="square" rtlCol="0">
                <a:spAutoFit/>
              </a:bodyPr>
              <a:lstStyle/>
              <a:p>
                <a14:m>
                  <m:oMath xmlns:m="http://schemas.openxmlformats.org/officeDocument/2006/math">
                    <m:r>
                      <a:rPr kumimoji="0" lang="en-US" altLang="ja-JP" i="1" smtClean="0">
                        <a:solidFill>
                          <a:prstClr val="black"/>
                        </a:solidFill>
                        <a:latin typeface="Cambria Math" panose="02040503050406030204" pitchFamily="18" charset="0"/>
                      </a:rPr>
                      <m:t>𝑁</m:t>
                    </m:r>
                  </m:oMath>
                </a14:m>
                <a:r>
                  <a:rPr kumimoji="0" lang="en-US" altLang="ja-JP" dirty="0">
                    <a:solidFill>
                      <a:prstClr val="black"/>
                    </a:solidFill>
                    <a:latin typeface="微软雅黑"/>
                    <a:ea typeface="微软雅黑"/>
                  </a:rPr>
                  <a:t>:   </a:t>
                </a:r>
                <a:r>
                  <a:rPr kumimoji="0" lang="ja-JP" altLang="en-US" dirty="0">
                    <a:solidFill>
                      <a:prstClr val="black"/>
                    </a:solidFill>
                    <a:latin typeface="微软雅黑"/>
                    <a:ea typeface="微软雅黑"/>
                  </a:rPr>
                  <a:t>頂点集合</a:t>
                </a:r>
                <a:endParaRPr kumimoji="0" lang="en-US" altLang="ja-JP" dirty="0">
                  <a:solidFill>
                    <a:prstClr val="black"/>
                  </a:solidFill>
                  <a:latin typeface="微软雅黑"/>
                  <a:ea typeface="微软雅黑"/>
                </a:endParaRPr>
              </a:p>
              <a:p>
                <a14:m>
                  <m:oMath xmlns:m="http://schemas.openxmlformats.org/officeDocument/2006/math">
                    <m:r>
                      <a:rPr kumimoji="0" lang="en-US" altLang="ja-JP" i="1" smtClean="0">
                        <a:solidFill>
                          <a:prstClr val="black"/>
                        </a:solidFill>
                        <a:latin typeface="Cambria Math" panose="02040503050406030204" pitchFamily="18" charset="0"/>
                      </a:rPr>
                      <m:t>𝐸</m:t>
                    </m:r>
                  </m:oMath>
                </a14:m>
                <a:r>
                  <a:rPr kumimoji="0" lang="en-US" altLang="ja-JP" dirty="0">
                    <a:solidFill>
                      <a:prstClr val="black"/>
                    </a:solidFill>
                    <a:latin typeface="微软雅黑"/>
                    <a:ea typeface="微软雅黑"/>
                  </a:rPr>
                  <a:t>:   </a:t>
                </a:r>
                <a:r>
                  <a:rPr kumimoji="0" lang="ja-JP" altLang="en-US" dirty="0">
                    <a:solidFill>
                      <a:prstClr val="black"/>
                    </a:solidFill>
                    <a:latin typeface="微软雅黑"/>
                    <a:ea typeface="微软雅黑"/>
                  </a:rPr>
                  <a:t>辺集合</a:t>
                </a:r>
                <a:endParaRPr kumimoji="0" lang="en-US" altLang="ja-JP" dirty="0">
                  <a:solidFill>
                    <a:prstClr val="black"/>
                  </a:solidFill>
                  <a:latin typeface="微软雅黑"/>
                  <a:ea typeface="微软雅黑"/>
                </a:endParaRPr>
              </a:p>
              <a:p>
                <a14:m>
                  <m:oMath xmlns:m="http://schemas.openxmlformats.org/officeDocument/2006/math">
                    <m:sSub>
                      <m:sSubPr>
                        <m:ctrlPr>
                          <a:rPr kumimoji="0" lang="en-US" altLang="ja-JP" i="1" smtClean="0">
                            <a:solidFill>
                              <a:prstClr val="black"/>
                            </a:solidFill>
                            <a:latin typeface="Cambria Math" panose="02040503050406030204" pitchFamily="18" charset="0"/>
                          </a:rPr>
                        </m:ctrlPr>
                      </m:sSubPr>
                      <m:e>
                        <m:r>
                          <a:rPr kumimoji="0" lang="en-US" altLang="ja-JP" b="0" i="1" smtClean="0">
                            <a:solidFill>
                              <a:prstClr val="black"/>
                            </a:solidFill>
                            <a:latin typeface="Cambria Math" panose="02040503050406030204" pitchFamily="18" charset="0"/>
                          </a:rPr>
                          <m:t>𝑁</m:t>
                        </m:r>
                      </m:e>
                      <m:sub>
                        <m:r>
                          <a:rPr kumimoji="0" lang="en-US" altLang="ja-JP" i="1" smtClean="0">
                            <a:solidFill>
                              <a:prstClr val="black"/>
                            </a:solidFill>
                            <a:latin typeface="Cambria Math" panose="02040503050406030204" pitchFamily="18" charset="0"/>
                          </a:rPr>
                          <m:t>𝑖</m:t>
                        </m:r>
                      </m:sub>
                    </m:sSub>
                  </m:oMath>
                </a14:m>
                <a:r>
                  <a:rPr kumimoji="0" lang="en-US" altLang="ja-JP" dirty="0">
                    <a:solidFill>
                      <a:prstClr val="black"/>
                    </a:solidFill>
                    <a:latin typeface="微软雅黑"/>
                    <a:ea typeface="微软雅黑"/>
                  </a:rPr>
                  <a:t>:  </a:t>
                </a:r>
                <a:r>
                  <a:rPr kumimoji="0" lang="ja-JP" altLang="en-US" dirty="0">
                    <a:solidFill>
                      <a:prstClr val="black"/>
                    </a:solidFill>
                    <a:latin typeface="微软雅黑"/>
                    <a:ea typeface="微软雅黑"/>
                  </a:rPr>
                  <a:t>頂点</a:t>
                </a:r>
                <a14:m>
                  <m:oMath xmlns:m="http://schemas.openxmlformats.org/officeDocument/2006/math">
                    <m:r>
                      <a:rPr kumimoji="0" lang="en-US" altLang="ja-JP" i="1" smtClean="0">
                        <a:solidFill>
                          <a:prstClr val="black"/>
                        </a:solidFill>
                        <a:latin typeface="Cambria Math" panose="02040503050406030204" pitchFamily="18" charset="0"/>
                      </a:rPr>
                      <m:t>𝑖</m:t>
                    </m:r>
                  </m:oMath>
                </a14:m>
                <a:r>
                  <a:rPr kumimoji="0" lang="ja-JP" altLang="en-US" dirty="0">
                    <a:solidFill>
                      <a:prstClr val="black"/>
                    </a:solidFill>
                    <a:latin typeface="微软雅黑"/>
                    <a:ea typeface="微软雅黑"/>
                  </a:rPr>
                  <a:t>の重み</a:t>
                </a:r>
                <a:endParaRPr kumimoji="0" lang="en-US" altLang="ja-JP" dirty="0">
                  <a:solidFill>
                    <a:prstClr val="black"/>
                  </a:solidFill>
                  <a:latin typeface="微软雅黑"/>
                  <a:ea typeface="微软雅黑"/>
                </a:endParaRPr>
              </a:p>
              <a:p>
                <a14:m>
                  <m:oMath xmlns:m="http://schemas.openxmlformats.org/officeDocument/2006/math">
                    <m:sSub>
                      <m:sSubPr>
                        <m:ctrlPr>
                          <a:rPr kumimoji="0" lang="en-US" altLang="ja-JP" i="1" smtClean="0">
                            <a:solidFill>
                              <a:prstClr val="black"/>
                            </a:solidFill>
                            <a:latin typeface="Cambria Math" panose="02040503050406030204" pitchFamily="18" charset="0"/>
                          </a:rPr>
                        </m:ctrlPr>
                      </m:sSubPr>
                      <m:e>
                        <m:r>
                          <a:rPr kumimoji="0" lang="en-US" altLang="ja-JP" b="0" i="1" smtClean="0">
                            <a:solidFill>
                              <a:prstClr val="black"/>
                            </a:solidFill>
                            <a:latin typeface="Cambria Math" panose="02040503050406030204" pitchFamily="18" charset="0"/>
                          </a:rPr>
                          <m:t>𝐸</m:t>
                        </m:r>
                      </m:e>
                      <m:sub>
                        <m:r>
                          <a:rPr kumimoji="0" lang="en-US" altLang="ja-JP" i="1" smtClean="0">
                            <a:solidFill>
                              <a:prstClr val="black"/>
                            </a:solidFill>
                            <a:latin typeface="Cambria Math" panose="02040503050406030204" pitchFamily="18" charset="0"/>
                          </a:rPr>
                          <m:t>𝑖𝑗</m:t>
                        </m:r>
                      </m:sub>
                    </m:sSub>
                  </m:oMath>
                </a14:m>
                <a:r>
                  <a:rPr kumimoji="0" lang="en-US" altLang="ja-JP" dirty="0">
                    <a:solidFill>
                      <a:prstClr val="black"/>
                    </a:solidFill>
                    <a:latin typeface="微软雅黑"/>
                    <a:ea typeface="微软雅黑"/>
                  </a:rPr>
                  <a:t>:  </a:t>
                </a:r>
                <a:r>
                  <a:rPr kumimoji="0" lang="ja-JP" altLang="en-US" dirty="0">
                    <a:solidFill>
                      <a:prstClr val="black"/>
                    </a:solidFill>
                    <a:latin typeface="微软雅黑"/>
                    <a:ea typeface="微软雅黑"/>
                  </a:rPr>
                  <a:t>辺</a:t>
                </a:r>
                <a14:m>
                  <m:oMath xmlns:m="http://schemas.openxmlformats.org/officeDocument/2006/math">
                    <m:r>
                      <a:rPr kumimoji="0" lang="en-US" altLang="ja-JP" i="1" smtClean="0">
                        <a:solidFill>
                          <a:prstClr val="black"/>
                        </a:solidFill>
                        <a:latin typeface="Cambria Math" panose="02040503050406030204" pitchFamily="18" charset="0"/>
                      </a:rPr>
                      <m:t>(</m:t>
                    </m:r>
                    <m:r>
                      <a:rPr kumimoji="0" lang="en-US" altLang="ja-JP" i="1" smtClean="0">
                        <a:solidFill>
                          <a:prstClr val="black"/>
                        </a:solidFill>
                        <a:latin typeface="Cambria Math" panose="02040503050406030204" pitchFamily="18" charset="0"/>
                      </a:rPr>
                      <m:t>𝑖</m:t>
                    </m:r>
                    <m:r>
                      <a:rPr kumimoji="0" lang="en-US" altLang="ja-JP" i="1" smtClean="0">
                        <a:solidFill>
                          <a:prstClr val="black"/>
                        </a:solidFill>
                        <a:latin typeface="Cambria Math" panose="02040503050406030204" pitchFamily="18" charset="0"/>
                      </a:rPr>
                      <m:t>,</m:t>
                    </m:r>
                    <m:r>
                      <a:rPr kumimoji="0" lang="en-US" altLang="ja-JP" i="1" smtClean="0">
                        <a:solidFill>
                          <a:prstClr val="black"/>
                        </a:solidFill>
                        <a:latin typeface="Cambria Math" panose="02040503050406030204" pitchFamily="18" charset="0"/>
                      </a:rPr>
                      <m:t>𝑗</m:t>
                    </m:r>
                    <m:r>
                      <a:rPr kumimoji="0" lang="en-US" altLang="ja-JP" i="1" smtClean="0">
                        <a:solidFill>
                          <a:prstClr val="black"/>
                        </a:solidFill>
                        <a:latin typeface="Cambria Math" panose="02040503050406030204" pitchFamily="18" charset="0"/>
                      </a:rPr>
                      <m:t>)</m:t>
                    </m:r>
                  </m:oMath>
                </a14:m>
                <a:r>
                  <a:rPr kumimoji="0" lang="ja-JP" altLang="en-US" dirty="0">
                    <a:solidFill>
                      <a:prstClr val="black"/>
                    </a:solidFill>
                    <a:latin typeface="微软雅黑"/>
                    <a:ea typeface="微软雅黑"/>
                  </a:rPr>
                  <a:t>の重み </a:t>
                </a:r>
                <a14:m>
                  <m:oMath xmlns:m="http://schemas.openxmlformats.org/officeDocument/2006/math">
                    <m:r>
                      <a:rPr kumimoji="0" lang="en-US" altLang="ja-JP" i="1" smtClean="0">
                        <a:solidFill>
                          <a:prstClr val="black"/>
                        </a:solidFill>
                        <a:latin typeface="Cambria Math" panose="02040503050406030204" pitchFamily="18" charset="0"/>
                      </a:rPr>
                      <m:t>(</m:t>
                    </m:r>
                    <m:r>
                      <a:rPr kumimoji="0" lang="en-US" altLang="ja-JP" i="1" smtClean="0">
                        <a:solidFill>
                          <a:prstClr val="black"/>
                        </a:solidFill>
                        <a:latin typeface="Cambria Math" panose="02040503050406030204" pitchFamily="18" charset="0"/>
                      </a:rPr>
                      <m:t>𝑖</m:t>
                    </m:r>
                    <m:r>
                      <a:rPr kumimoji="0" lang="en-US" altLang="ja-JP" i="1" smtClean="0">
                        <a:solidFill>
                          <a:prstClr val="black"/>
                        </a:solidFill>
                        <a:latin typeface="Cambria Math" panose="02040503050406030204" pitchFamily="18" charset="0"/>
                        <a:ea typeface="Cambria Math" panose="02040503050406030204" pitchFamily="18" charset="0"/>
                      </a:rPr>
                      <m:t>≠</m:t>
                    </m:r>
                    <m:r>
                      <a:rPr kumimoji="0" lang="en-US" altLang="ja-JP" i="1" smtClean="0">
                        <a:solidFill>
                          <a:prstClr val="black"/>
                        </a:solidFill>
                        <a:latin typeface="Cambria Math" panose="02040503050406030204" pitchFamily="18" charset="0"/>
                        <a:ea typeface="Cambria Math" panose="02040503050406030204" pitchFamily="18" charset="0"/>
                      </a:rPr>
                      <m:t>𝑗</m:t>
                    </m:r>
                    <m:r>
                      <a:rPr kumimoji="0" lang="en-US" altLang="ja-JP" i="1" smtClean="0">
                        <a:solidFill>
                          <a:prstClr val="black"/>
                        </a:solidFill>
                        <a:latin typeface="Cambria Math" panose="02040503050406030204" pitchFamily="18" charset="0"/>
                        <a:ea typeface="Cambria Math" panose="02040503050406030204" pitchFamily="18" charset="0"/>
                      </a:rPr>
                      <m:t>)</m:t>
                    </m:r>
                  </m:oMath>
                </a14:m>
                <a:endParaRPr kumimoji="0" lang="en-US" altLang="ja-JP" dirty="0">
                  <a:solidFill>
                    <a:prstClr val="black"/>
                  </a:solidFill>
                  <a:latin typeface="微软雅黑"/>
                  <a:ea typeface="微软雅黑"/>
                </a:endParaRPr>
              </a:p>
              <a:p>
                <a14:m>
                  <m:oMath xmlns:m="http://schemas.openxmlformats.org/officeDocument/2006/math">
                    <m:sSub>
                      <m:sSubPr>
                        <m:ctrlPr>
                          <a:rPr kumimoji="0" lang="en-US" altLang="ja-JP" i="1" smtClean="0">
                            <a:solidFill>
                              <a:prstClr val="black"/>
                            </a:solidFill>
                            <a:latin typeface="Cambria Math" panose="02040503050406030204" pitchFamily="18" charset="0"/>
                          </a:rPr>
                        </m:ctrlPr>
                      </m:sSubPr>
                      <m:e>
                        <m:r>
                          <a:rPr kumimoji="0" lang="en-US" altLang="ja-JP" b="0" i="1" smtClean="0">
                            <a:solidFill>
                              <a:prstClr val="black"/>
                            </a:solidFill>
                            <a:latin typeface="Cambria Math" panose="02040503050406030204" pitchFamily="18" charset="0"/>
                          </a:rPr>
                          <m:t>𝑊</m:t>
                        </m:r>
                      </m:e>
                      <m:sub>
                        <m:r>
                          <a:rPr kumimoji="0" lang="en-US" altLang="ja-JP" i="1" smtClean="0">
                            <a:solidFill>
                              <a:prstClr val="black"/>
                            </a:solidFill>
                            <a:latin typeface="Cambria Math" panose="02040503050406030204" pitchFamily="18" charset="0"/>
                          </a:rPr>
                          <m:t>𝑖𝑗</m:t>
                        </m:r>
                      </m:sub>
                    </m:sSub>
                  </m:oMath>
                </a14:m>
                <a:r>
                  <a:rPr kumimoji="0" lang="en-US" altLang="ja-JP" dirty="0">
                    <a:solidFill>
                      <a:prstClr val="black"/>
                    </a:solidFill>
                    <a:latin typeface="微软雅黑"/>
                    <a:ea typeface="微软雅黑"/>
                  </a:rPr>
                  <a:t>:  QUBO</a:t>
                </a:r>
                <a:r>
                  <a:rPr kumimoji="0" lang="ja-JP" altLang="en-US" dirty="0">
                    <a:solidFill>
                      <a:prstClr val="black"/>
                    </a:solidFill>
                    <a:latin typeface="微软雅黑"/>
                    <a:ea typeface="微软雅黑"/>
                  </a:rPr>
                  <a:t>行列</a:t>
                </a:r>
                <a14:m>
                  <m:oMath xmlns:m="http://schemas.openxmlformats.org/officeDocument/2006/math">
                    <m:r>
                      <a:rPr kumimoji="0" lang="en-US" altLang="ja-JP" i="1" smtClean="0">
                        <a:solidFill>
                          <a:prstClr val="black"/>
                        </a:solidFill>
                        <a:latin typeface="Cambria Math" panose="02040503050406030204" pitchFamily="18" charset="0"/>
                      </a:rPr>
                      <m:t>(</m:t>
                    </m:r>
                    <m:r>
                      <a:rPr kumimoji="0" lang="en-US" altLang="ja-JP" i="1" smtClean="0">
                        <a:solidFill>
                          <a:prstClr val="black"/>
                        </a:solidFill>
                        <a:latin typeface="Cambria Math" panose="02040503050406030204" pitchFamily="18" charset="0"/>
                      </a:rPr>
                      <m:t>𝑖</m:t>
                    </m:r>
                    <m:r>
                      <a:rPr kumimoji="0" lang="en-US" altLang="ja-JP" i="1" smtClean="0">
                        <a:solidFill>
                          <a:prstClr val="black"/>
                        </a:solidFill>
                        <a:latin typeface="Cambria Math" panose="02040503050406030204" pitchFamily="18" charset="0"/>
                      </a:rPr>
                      <m:t>,</m:t>
                    </m:r>
                    <m:r>
                      <a:rPr kumimoji="0" lang="en-US" altLang="ja-JP" i="1" smtClean="0">
                        <a:solidFill>
                          <a:prstClr val="black"/>
                        </a:solidFill>
                        <a:latin typeface="Cambria Math" panose="02040503050406030204" pitchFamily="18" charset="0"/>
                      </a:rPr>
                      <m:t>𝑗</m:t>
                    </m:r>
                    <m:r>
                      <a:rPr kumimoji="0" lang="en-US" altLang="ja-JP" i="1" smtClean="0">
                        <a:solidFill>
                          <a:prstClr val="black"/>
                        </a:solidFill>
                        <a:latin typeface="Cambria Math" panose="02040503050406030204" pitchFamily="18" charset="0"/>
                      </a:rPr>
                      <m:t>)</m:t>
                    </m:r>
                  </m:oMath>
                </a14:m>
                <a:r>
                  <a:rPr kumimoji="0" lang="ja-JP" altLang="en-US" dirty="0">
                    <a:solidFill>
                      <a:prstClr val="black"/>
                    </a:solidFill>
                    <a:latin typeface="微软雅黑"/>
                    <a:ea typeface="微软雅黑"/>
                  </a:rPr>
                  <a:t>番目の要素</a:t>
                </a:r>
                <a:endParaRPr kumimoji="0" lang="en-US" altLang="ja-JP" dirty="0">
                  <a:solidFill>
                    <a:prstClr val="black"/>
                  </a:solidFill>
                  <a:latin typeface="微软雅黑"/>
                  <a:ea typeface="微软雅黑"/>
                </a:endParaRPr>
              </a:p>
            </p:txBody>
          </p:sp>
        </mc:Choice>
        <mc:Fallback xmlns="">
          <p:sp>
            <p:nvSpPr>
              <p:cNvPr id="70" name="文本框 69">
                <a:extLst>
                  <a:ext uri="{FF2B5EF4-FFF2-40B4-BE49-F238E27FC236}">
                    <a16:creationId xmlns:a16="http://schemas.microsoft.com/office/drawing/2014/main" id="{2F4C1B01-15EC-7BF2-35B2-A975C45151B1}"/>
                  </a:ext>
                </a:extLst>
              </p:cNvPr>
              <p:cNvSpPr txBox="1">
                <a:spLocks noRot="1" noChangeAspect="1" noMove="1" noResize="1" noEditPoints="1" noAdjustHandles="1" noChangeArrowheads="1" noChangeShapeType="1" noTextEdit="1"/>
              </p:cNvSpPr>
              <p:nvPr/>
            </p:nvSpPr>
            <p:spPr>
              <a:xfrm>
                <a:off x="8120224" y="1072759"/>
                <a:ext cx="3456432" cy="1521955"/>
              </a:xfrm>
              <a:prstGeom prst="rect">
                <a:avLst/>
              </a:prstGeom>
              <a:blipFill>
                <a:blip r:embed="rId5"/>
                <a:stretch>
                  <a:fillRect t="-2400" r="-1587" b="-3600"/>
                </a:stretch>
              </a:blipFill>
            </p:spPr>
            <p:txBody>
              <a:bodyPr/>
              <a:lstStyle/>
              <a:p>
                <a:r>
                  <a:rPr lang="zh-CN" altLang="en-US">
                    <a:noFill/>
                  </a:rPr>
                  <a:t> </a:t>
                </a:r>
              </a:p>
            </p:txBody>
          </p:sp>
        </mc:Fallback>
      </mc:AlternateContent>
      <p:sp>
        <p:nvSpPr>
          <p:cNvPr id="71" name="箭头: 左右 70">
            <a:extLst>
              <a:ext uri="{FF2B5EF4-FFF2-40B4-BE49-F238E27FC236}">
                <a16:creationId xmlns:a16="http://schemas.microsoft.com/office/drawing/2014/main" id="{962D09AF-433E-66B1-AF7C-A8DD06A130BC}"/>
              </a:ext>
            </a:extLst>
          </p:cNvPr>
          <p:cNvSpPr/>
          <p:nvPr/>
        </p:nvSpPr>
        <p:spPr>
          <a:xfrm>
            <a:off x="3502060" y="4569194"/>
            <a:ext cx="1334390" cy="224226"/>
          </a:xfrm>
          <a:prstGeom prst="leftRightArrow">
            <a:avLst/>
          </a:prstGeom>
          <a:solidFill>
            <a:srgbClr val="5B9BD5">
              <a:lumMod val="40000"/>
              <a:lumOff val="60000"/>
            </a:srgbClr>
          </a:solidFill>
          <a:ln w="1270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72" name="文本框 71">
            <a:extLst>
              <a:ext uri="{FF2B5EF4-FFF2-40B4-BE49-F238E27FC236}">
                <a16:creationId xmlns:a16="http://schemas.microsoft.com/office/drawing/2014/main" id="{952E7711-C1DF-5D39-4A9B-577201A89969}"/>
              </a:ext>
            </a:extLst>
          </p:cNvPr>
          <p:cNvSpPr txBox="1"/>
          <p:nvPr/>
        </p:nvSpPr>
        <p:spPr>
          <a:xfrm>
            <a:off x="3848985" y="4219215"/>
            <a:ext cx="720000" cy="369332"/>
          </a:xfrm>
          <a:prstGeom prst="rect">
            <a:avLst/>
          </a:prstGeom>
          <a:noFill/>
        </p:spPr>
        <p:txBody>
          <a:bodyPr wrap="square">
            <a:spAutoFit/>
          </a:bodyPr>
          <a:lstStyle/>
          <a:p>
            <a:r>
              <a:rPr lang="ja-JP" altLang="en-US" dirty="0">
                <a:latin typeface="Microsoft YaHei" panose="020B0503020204020204" pitchFamily="34" charset="-122"/>
                <a:ea typeface="Microsoft YaHei" panose="020B0503020204020204" pitchFamily="34" charset="-122"/>
              </a:rPr>
              <a:t>変換</a:t>
            </a:r>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8009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D304E58-5268-D0BF-D005-921DA58B2D2B}"/>
              </a:ext>
            </a:extLst>
          </p:cNvPr>
          <p:cNvSpPr txBox="1"/>
          <p:nvPr/>
        </p:nvSpPr>
        <p:spPr>
          <a:xfrm>
            <a:off x="301966" y="271022"/>
            <a:ext cx="2210413"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Introduction</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9D99A6-BF45-FE7D-96E1-B740831B4D4D}"/>
                  </a:ext>
                </a:extLst>
              </p:cNvPr>
              <p:cNvSpPr txBox="1"/>
              <p:nvPr/>
            </p:nvSpPr>
            <p:spPr>
              <a:xfrm>
                <a:off x="422986" y="976044"/>
                <a:ext cx="11123926" cy="1499641"/>
              </a:xfrm>
              <a:prstGeom prst="rect">
                <a:avLst/>
              </a:prstGeom>
              <a:noFill/>
            </p:spPr>
            <p:txBody>
              <a:bodyPr wrap="square" rtlCol="0">
                <a:spAutoFit/>
              </a:bodyPr>
              <a:lstStyle/>
              <a:p>
                <a:pPr marL="342900" indent="-342900">
                  <a:buSzPct val="75000"/>
                  <a:buFont typeface="Wingdings" panose="05000000000000000000" pitchFamily="2" charset="2"/>
                  <a:buChar char="n"/>
                </a:pPr>
                <a:r>
                  <a:rPr kumimoji="0" lang="en-US" altLang="ja-JP" dirty="0">
                    <a:solidFill>
                      <a:prstClr val="black"/>
                    </a:solidFill>
                    <a:latin typeface="微软雅黑"/>
                    <a:ea typeface="微软雅黑"/>
                    <a:cs typeface="Times New Roman" panose="02020603050405020304" pitchFamily="18" charset="0"/>
                  </a:rPr>
                  <a:t>QUBO</a:t>
                </a:r>
                <a:r>
                  <a:rPr kumimoji="0" lang="ja-JP" altLang="en-US" dirty="0">
                    <a:solidFill>
                      <a:prstClr val="black"/>
                    </a:solidFill>
                    <a:latin typeface="微软雅黑"/>
                    <a:ea typeface="微软雅黑"/>
                    <a:cs typeface="Times New Roman" panose="02020603050405020304" pitchFamily="18" charset="0"/>
                  </a:rPr>
                  <a:t>問題はグラフ問題として考えられる</a:t>
                </a:r>
                <a:endParaRPr kumimoji="0" lang="en-US" altLang="ja-JP" dirty="0">
                  <a:solidFill>
                    <a:prstClr val="black"/>
                  </a:solidFill>
                  <a:latin typeface="微软雅黑"/>
                  <a:ea typeface="微软雅黑"/>
                  <a:cs typeface="Times New Roman" panose="02020603050405020304" pitchFamily="18" charset="0"/>
                </a:endParaRPr>
              </a:p>
              <a:p>
                <a:pPr marL="702900" indent="-342900">
                  <a:buSzPct val="75000"/>
                  <a:buFont typeface="Wingdings" panose="05000000000000000000" pitchFamily="2" charset="2"/>
                  <a:buChar char="l"/>
                </a:pPr>
                <a:r>
                  <a:rPr kumimoji="0" lang="en-US" altLang="ja-JP" dirty="0">
                    <a:solidFill>
                      <a:prstClr val="black"/>
                    </a:solidFill>
                    <a:latin typeface="微软雅黑"/>
                    <a:ea typeface="微软雅黑"/>
                    <a:cs typeface="Times New Roman" panose="02020603050405020304" pitchFamily="18" charset="0"/>
                  </a:rPr>
                  <a:t>QUBO</a:t>
                </a:r>
                <a:r>
                  <a:rPr kumimoji="0" lang="ja-JP" altLang="en-US" dirty="0">
                    <a:solidFill>
                      <a:prstClr val="black"/>
                    </a:solidFill>
                    <a:latin typeface="微软雅黑"/>
                    <a:ea typeface="微软雅黑"/>
                    <a:cs typeface="Times New Roman" panose="02020603050405020304" pitchFamily="18" charset="0"/>
                  </a:rPr>
                  <a:t>問題の最小エネルギーを探す</a:t>
                </a:r>
                <a14:m>
                  <m:oMath xmlns:m="http://schemas.openxmlformats.org/officeDocument/2006/math">
                    <m:r>
                      <a:rPr kumimoji="0" lang="en-US" altLang="ja-JP" i="1" smtClean="0">
                        <a:solidFill>
                          <a:prstClr val="black"/>
                        </a:solidFill>
                        <a:latin typeface="Cambria Math" panose="02040503050406030204" pitchFamily="18" charset="0"/>
                        <a:ea typeface="+mj-ea"/>
                        <a:cs typeface="Times New Roman" panose="02020603050405020304" pitchFamily="18" charset="0"/>
                      </a:rPr>
                      <m:t>=</m:t>
                    </m:r>
                  </m:oMath>
                </a14:m>
                <a:r>
                  <a:rPr kumimoji="0" lang="ja-JP" altLang="en-US" dirty="0">
                    <a:solidFill>
                      <a:prstClr val="black"/>
                    </a:solidFill>
                    <a:latin typeface="微软雅黑"/>
                    <a:ea typeface="微软雅黑"/>
                    <a:cs typeface="Times New Roman" panose="02020603050405020304" pitchFamily="18" charset="0"/>
                  </a:rPr>
                  <a:t>元グラフから最小重みを持つ誘導部分グラフを探す</a:t>
                </a:r>
                <a:endParaRPr kumimoji="0" lang="en-US" altLang="ja-JP" dirty="0">
                  <a:solidFill>
                    <a:prstClr val="black"/>
                  </a:solidFill>
                  <a:latin typeface="微软雅黑"/>
                  <a:ea typeface="微软雅黑"/>
                  <a:cs typeface="Times New Roman" panose="02020603050405020304" pitchFamily="18" charset="0"/>
                </a:endParaRPr>
              </a:p>
              <a:p>
                <a:pPr marL="720000">
                  <a:buSzPct val="75000"/>
                </a:pPr>
                <a:r>
                  <a:rPr kumimoji="0" lang="en-US" altLang="ja-JP" dirty="0">
                    <a:solidFill>
                      <a:prstClr val="black"/>
                    </a:solidFill>
                    <a:latin typeface="微软雅黑"/>
                    <a:ea typeface="微软雅黑"/>
                    <a:cs typeface="Times New Roman" panose="02020603050405020304" pitchFamily="18" charset="0"/>
                  </a:rPr>
                  <a:t>(</a:t>
                </a:r>
                <a:r>
                  <a:rPr kumimoji="0" lang="ja-JP" altLang="en-US" dirty="0">
                    <a:solidFill>
                      <a:prstClr val="black"/>
                    </a:solidFill>
                    <a:latin typeface="微软雅黑"/>
                    <a:ea typeface="微软雅黑"/>
                    <a:cs typeface="Times New Roman" panose="02020603050405020304" pitchFamily="18" charset="0"/>
                  </a:rPr>
                  <a:t>誘導部分グラフ</a:t>
                </a:r>
                <a:r>
                  <a:rPr kumimoji="0" lang="en-US" altLang="ja-JP" dirty="0">
                    <a:solidFill>
                      <a:prstClr val="black"/>
                    </a:solidFill>
                    <a:latin typeface="微软雅黑"/>
                    <a:ea typeface="微软雅黑"/>
                    <a:cs typeface="Times New Roman" panose="02020603050405020304" pitchFamily="18" charset="0"/>
                  </a:rPr>
                  <a:t>(induced subgraph):</a:t>
                </a:r>
                <a:r>
                  <a:rPr kumimoji="0" lang="ja-JP" altLang="en-US" dirty="0">
                    <a:solidFill>
                      <a:srgbClr val="202122"/>
                    </a:solidFill>
                    <a:latin typeface="Arial" panose="020B0604020202020204" pitchFamily="34" charset="0"/>
                    <a:ea typeface="微软雅黑"/>
                    <a:cs typeface="Times New Roman" panose="02020603050405020304" pitchFamily="18" charset="0"/>
                  </a:rPr>
                  <a:t> 頂点</a:t>
                </a:r>
                <a:r>
                  <a:rPr kumimoji="0" lang="ja-JP" altLang="en-US" dirty="0">
                    <a:solidFill>
                      <a:srgbClr val="202122"/>
                    </a:solidFill>
                    <a:latin typeface="Arial" panose="020B0604020202020204" pitchFamily="34" charset="0"/>
                    <a:ea typeface="微软雅黑"/>
                  </a:rPr>
                  <a:t>間の辺の有無が元のグラフと一致する部分グラフ</a:t>
                </a:r>
                <a:r>
                  <a:rPr kumimoji="0" lang="en-US" altLang="ja-JP" dirty="0">
                    <a:solidFill>
                      <a:srgbClr val="202122"/>
                    </a:solidFill>
                    <a:latin typeface="Arial" panose="020B0604020202020204" pitchFamily="34" charset="0"/>
                    <a:ea typeface="微软雅黑"/>
                  </a:rPr>
                  <a:t>)</a:t>
                </a:r>
                <a:endParaRPr kumimoji="0" lang="en-US" altLang="ja-JP" dirty="0">
                  <a:solidFill>
                    <a:prstClr val="black"/>
                  </a:solidFill>
                  <a:latin typeface="微软雅黑"/>
                  <a:ea typeface="微软雅黑"/>
                  <a:cs typeface="Times New Roman" panose="02020603050405020304" pitchFamily="18" charset="0"/>
                </a:endParaRPr>
              </a:p>
              <a:p>
                <a:pPr marL="702900" indent="-342900">
                  <a:buSzPct val="75000"/>
                  <a:buFont typeface="Wingdings" panose="05000000000000000000" pitchFamily="2" charset="2"/>
                  <a:buChar char="l"/>
                </a:pPr>
                <a14:m>
                  <m:oMath xmlns:m="http://schemas.openxmlformats.org/officeDocument/2006/math">
                    <m:sSub>
                      <m:sSubPr>
                        <m:ctrlPr>
                          <a:rPr kumimoji="0" lang="en-US" altLang="ja-JP" i="1" smtClean="0">
                            <a:solidFill>
                              <a:prstClr val="black"/>
                            </a:solidFill>
                            <a:latin typeface="Cambria Math" panose="02040503050406030204" pitchFamily="18" charset="0"/>
                            <a:ea typeface="+mj-ea"/>
                            <a:cs typeface="Times New Roman" panose="02020603050405020304" pitchFamily="18" charset="0"/>
                          </a:rPr>
                        </m:ctrlPr>
                      </m:sSubPr>
                      <m:e>
                        <m:r>
                          <a:rPr kumimoji="0" lang="en-US" altLang="ja-JP" i="1" smtClean="0">
                            <a:solidFill>
                              <a:prstClr val="black"/>
                            </a:solidFill>
                            <a:latin typeface="Cambria Math" panose="02040503050406030204" pitchFamily="18" charset="0"/>
                            <a:ea typeface="+mj-ea"/>
                            <a:cs typeface="Times New Roman" panose="02020603050405020304" pitchFamily="18" charset="0"/>
                          </a:rPr>
                          <m:t>𝑥</m:t>
                        </m:r>
                      </m:e>
                      <m:sub>
                        <m:r>
                          <a:rPr kumimoji="0" lang="en-US" altLang="ja-JP" i="1" smtClean="0">
                            <a:solidFill>
                              <a:prstClr val="black"/>
                            </a:solidFill>
                            <a:latin typeface="Cambria Math" panose="02040503050406030204" pitchFamily="18" charset="0"/>
                            <a:ea typeface="+mj-ea"/>
                            <a:cs typeface="Times New Roman" panose="02020603050405020304" pitchFamily="18" charset="0"/>
                          </a:rPr>
                          <m:t>𝑖</m:t>
                        </m:r>
                      </m:sub>
                    </m:sSub>
                    <m:r>
                      <a:rPr kumimoji="0" lang="en-US" altLang="ja-JP" i="1" smtClean="0">
                        <a:solidFill>
                          <a:prstClr val="black"/>
                        </a:solidFill>
                        <a:latin typeface="Cambria Math" panose="02040503050406030204" pitchFamily="18" charset="0"/>
                        <a:ea typeface="+mj-ea"/>
                        <a:cs typeface="Times New Roman" panose="02020603050405020304" pitchFamily="18" charset="0"/>
                      </a:rPr>
                      <m:t>=1</m:t>
                    </m:r>
                  </m:oMath>
                </a14:m>
                <a:r>
                  <a:rPr kumimoji="0" lang="ja-JP" altLang="en-US" dirty="0">
                    <a:solidFill>
                      <a:prstClr val="black"/>
                    </a:solidFill>
                    <a:latin typeface="微软雅黑"/>
                    <a:ea typeface="微软雅黑"/>
                    <a:cs typeface="Times New Roman" panose="02020603050405020304" pitchFamily="18" charset="0"/>
                  </a:rPr>
                  <a:t>の場合、頂点</a:t>
                </a:r>
                <a14:m>
                  <m:oMath xmlns:m="http://schemas.openxmlformats.org/officeDocument/2006/math">
                    <m:r>
                      <a:rPr kumimoji="0" lang="en-US" altLang="ja-JP" i="1" smtClean="0">
                        <a:solidFill>
                          <a:prstClr val="black"/>
                        </a:solidFill>
                        <a:latin typeface="Cambria Math" panose="02040503050406030204" pitchFamily="18" charset="0"/>
                        <a:ea typeface="+mj-ea"/>
                        <a:cs typeface="Times New Roman" panose="02020603050405020304" pitchFamily="18" charset="0"/>
                      </a:rPr>
                      <m:t>𝑖</m:t>
                    </m:r>
                  </m:oMath>
                </a14:m>
                <a:r>
                  <a:rPr kumimoji="0" lang="ja-JP" altLang="en-US" dirty="0">
                    <a:solidFill>
                      <a:prstClr val="black"/>
                    </a:solidFill>
                    <a:latin typeface="微软雅黑"/>
                    <a:ea typeface="微软雅黑"/>
                    <a:cs typeface="Times New Roman" panose="02020603050405020304" pitchFamily="18" charset="0"/>
                  </a:rPr>
                  <a:t>を選択</a:t>
                </a:r>
                <a:endParaRPr kumimoji="0" lang="en-US" altLang="ja-JP" dirty="0">
                  <a:solidFill>
                    <a:prstClr val="black"/>
                  </a:solidFill>
                  <a:latin typeface="微软雅黑"/>
                  <a:ea typeface="微软雅黑"/>
                  <a:cs typeface="Times New Roman" panose="02020603050405020304" pitchFamily="18" charset="0"/>
                </a:endParaRPr>
              </a:p>
              <a:p>
                <a:pPr marL="702900" indent="-342900">
                  <a:buSzPct val="75000"/>
                  <a:buFont typeface="Wingdings" panose="05000000000000000000" pitchFamily="2" charset="2"/>
                  <a:buChar char="l"/>
                </a:pPr>
                <a14:m>
                  <m:oMath xmlns:m="http://schemas.openxmlformats.org/officeDocument/2006/math">
                    <m:sSub>
                      <m:sSubPr>
                        <m:ctrlPr>
                          <a:rPr kumimoji="0" lang="en-US" altLang="ja-JP" i="1" smtClean="0">
                            <a:solidFill>
                              <a:prstClr val="black"/>
                            </a:solidFill>
                            <a:latin typeface="Cambria Math" panose="02040503050406030204" pitchFamily="18" charset="0"/>
                            <a:ea typeface="+mj-ea"/>
                            <a:cs typeface="Times New Roman" panose="02020603050405020304" pitchFamily="18" charset="0"/>
                          </a:rPr>
                        </m:ctrlPr>
                      </m:sSubPr>
                      <m:e>
                        <m:r>
                          <a:rPr kumimoji="0" lang="en-US" altLang="ja-JP" i="1" smtClean="0">
                            <a:solidFill>
                              <a:prstClr val="black"/>
                            </a:solidFill>
                            <a:latin typeface="Cambria Math" panose="02040503050406030204" pitchFamily="18" charset="0"/>
                            <a:ea typeface="+mj-ea"/>
                            <a:cs typeface="Times New Roman" panose="02020603050405020304" pitchFamily="18" charset="0"/>
                          </a:rPr>
                          <m:t>𝑥</m:t>
                        </m:r>
                      </m:e>
                      <m:sub>
                        <m:r>
                          <a:rPr kumimoji="0" lang="en-US" altLang="ja-JP" i="1" smtClean="0">
                            <a:solidFill>
                              <a:prstClr val="black"/>
                            </a:solidFill>
                            <a:latin typeface="Cambria Math" panose="02040503050406030204" pitchFamily="18" charset="0"/>
                            <a:ea typeface="+mj-ea"/>
                            <a:cs typeface="Times New Roman" panose="02020603050405020304" pitchFamily="18" charset="0"/>
                          </a:rPr>
                          <m:t>𝑖</m:t>
                        </m:r>
                      </m:sub>
                    </m:sSub>
                    <m:sSub>
                      <m:sSubPr>
                        <m:ctrlPr>
                          <a:rPr kumimoji="0" lang="en-US" altLang="ja-JP" i="1" smtClean="0">
                            <a:solidFill>
                              <a:prstClr val="black"/>
                            </a:solidFill>
                            <a:latin typeface="Cambria Math" panose="02040503050406030204" pitchFamily="18" charset="0"/>
                            <a:ea typeface="+mj-ea"/>
                            <a:cs typeface="Times New Roman" panose="02020603050405020304" pitchFamily="18" charset="0"/>
                          </a:rPr>
                        </m:ctrlPr>
                      </m:sSubPr>
                      <m:e>
                        <m:r>
                          <a:rPr kumimoji="0" lang="en-US" altLang="ja-JP" i="1" smtClean="0">
                            <a:solidFill>
                              <a:prstClr val="black"/>
                            </a:solidFill>
                            <a:latin typeface="Cambria Math" panose="02040503050406030204" pitchFamily="18" charset="0"/>
                            <a:ea typeface="+mj-ea"/>
                            <a:cs typeface="Times New Roman" panose="02020603050405020304" pitchFamily="18" charset="0"/>
                          </a:rPr>
                          <m:t>𝑥</m:t>
                        </m:r>
                      </m:e>
                      <m:sub>
                        <m:r>
                          <a:rPr kumimoji="0" lang="en-US" altLang="ja-JP" i="1" smtClean="0">
                            <a:solidFill>
                              <a:prstClr val="black"/>
                            </a:solidFill>
                            <a:latin typeface="Cambria Math" panose="02040503050406030204" pitchFamily="18" charset="0"/>
                            <a:ea typeface="+mj-ea"/>
                            <a:cs typeface="Times New Roman" panose="02020603050405020304" pitchFamily="18" charset="0"/>
                          </a:rPr>
                          <m:t>𝑗</m:t>
                        </m:r>
                      </m:sub>
                    </m:sSub>
                    <m:r>
                      <a:rPr kumimoji="0" lang="en-US" altLang="ja-JP" i="1" smtClean="0">
                        <a:solidFill>
                          <a:prstClr val="black"/>
                        </a:solidFill>
                        <a:latin typeface="Cambria Math" panose="02040503050406030204" pitchFamily="18" charset="0"/>
                        <a:ea typeface="+mj-ea"/>
                        <a:cs typeface="Times New Roman" panose="02020603050405020304" pitchFamily="18" charset="0"/>
                      </a:rPr>
                      <m:t>=1</m:t>
                    </m:r>
                    <m:r>
                      <a:rPr kumimoji="0" lang="ja-JP" altLang="en-US" i="1">
                        <a:solidFill>
                          <a:prstClr val="black"/>
                        </a:solidFill>
                        <a:latin typeface="Cambria Math" panose="02040503050406030204" pitchFamily="18" charset="0"/>
                        <a:ea typeface="+mj-ea"/>
                        <a:cs typeface="Times New Roman" panose="02020603050405020304" pitchFamily="18" charset="0"/>
                      </a:rPr>
                      <m:t>の</m:t>
                    </m:r>
                  </m:oMath>
                </a14:m>
                <a:r>
                  <a:rPr kumimoji="0" lang="ja-JP" altLang="en-US" dirty="0">
                    <a:solidFill>
                      <a:prstClr val="black"/>
                    </a:solidFill>
                    <a:latin typeface="微软雅黑"/>
                    <a:ea typeface="微软雅黑"/>
                    <a:cs typeface="Times New Roman" panose="02020603050405020304" pitchFamily="18" charset="0"/>
                  </a:rPr>
                  <a:t>場合、辺</a:t>
                </a:r>
                <a14:m>
                  <m:oMath xmlns:m="http://schemas.openxmlformats.org/officeDocument/2006/math">
                    <m:r>
                      <a:rPr kumimoji="0" lang="en-US" altLang="ja-JP" i="1" dirty="0" smtClean="0">
                        <a:solidFill>
                          <a:prstClr val="black"/>
                        </a:solidFill>
                        <a:latin typeface="Cambria Math" panose="02040503050406030204" pitchFamily="18" charset="0"/>
                        <a:ea typeface="+mj-ea"/>
                        <a:cs typeface="Times New Roman" panose="02020603050405020304" pitchFamily="18" charset="0"/>
                      </a:rPr>
                      <m:t>(</m:t>
                    </m:r>
                    <m:r>
                      <a:rPr kumimoji="0" lang="en-US" altLang="ja-JP" i="1" dirty="0" smtClean="0">
                        <a:solidFill>
                          <a:prstClr val="black"/>
                        </a:solidFill>
                        <a:latin typeface="Cambria Math" panose="02040503050406030204" pitchFamily="18" charset="0"/>
                        <a:ea typeface="+mj-ea"/>
                        <a:cs typeface="Times New Roman" panose="02020603050405020304" pitchFamily="18" charset="0"/>
                      </a:rPr>
                      <m:t>𝑖</m:t>
                    </m:r>
                    <m:r>
                      <a:rPr kumimoji="0" lang="en-US" altLang="ja-JP" i="1" dirty="0" smtClean="0">
                        <a:solidFill>
                          <a:prstClr val="black"/>
                        </a:solidFill>
                        <a:latin typeface="Cambria Math" panose="02040503050406030204" pitchFamily="18" charset="0"/>
                        <a:ea typeface="+mj-ea"/>
                        <a:cs typeface="Times New Roman" panose="02020603050405020304" pitchFamily="18" charset="0"/>
                      </a:rPr>
                      <m:t>,</m:t>
                    </m:r>
                    <m:r>
                      <a:rPr kumimoji="0" lang="en-US" altLang="ja-JP" i="1" dirty="0" smtClean="0">
                        <a:solidFill>
                          <a:prstClr val="black"/>
                        </a:solidFill>
                        <a:latin typeface="Cambria Math" panose="02040503050406030204" pitchFamily="18" charset="0"/>
                        <a:ea typeface="+mj-ea"/>
                        <a:cs typeface="Times New Roman" panose="02020603050405020304" pitchFamily="18" charset="0"/>
                      </a:rPr>
                      <m:t>𝑗</m:t>
                    </m:r>
                    <m:r>
                      <a:rPr kumimoji="0" lang="en-US" altLang="ja-JP" i="1" dirty="0" smtClean="0">
                        <a:solidFill>
                          <a:prstClr val="black"/>
                        </a:solidFill>
                        <a:latin typeface="Cambria Math" panose="02040503050406030204" pitchFamily="18" charset="0"/>
                        <a:ea typeface="+mj-ea"/>
                        <a:cs typeface="Times New Roman" panose="02020603050405020304" pitchFamily="18" charset="0"/>
                      </a:rPr>
                      <m:t>)</m:t>
                    </m:r>
                  </m:oMath>
                </a14:m>
                <a:r>
                  <a:rPr kumimoji="0" lang="ja-JP" altLang="en-US" dirty="0">
                    <a:solidFill>
                      <a:prstClr val="black"/>
                    </a:solidFill>
                    <a:latin typeface="微软雅黑"/>
                    <a:ea typeface="微软雅黑"/>
                    <a:cs typeface="Times New Roman" panose="02020603050405020304" pitchFamily="18" charset="0"/>
                  </a:rPr>
                  <a:t>を選択</a:t>
                </a:r>
                <a:endParaRPr kumimoji="0" lang="en-US" altLang="ja-JP" dirty="0">
                  <a:solidFill>
                    <a:prstClr val="black"/>
                  </a:solidFill>
                  <a:latin typeface="微软雅黑"/>
                  <a:ea typeface="微软雅黑"/>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7B9D99A6-BF45-FE7D-96E1-B740831B4D4D}"/>
                  </a:ext>
                </a:extLst>
              </p:cNvPr>
              <p:cNvSpPr txBox="1">
                <a:spLocks noRot="1" noChangeAspect="1" noMove="1" noResize="1" noEditPoints="1" noAdjustHandles="1" noChangeArrowheads="1" noChangeShapeType="1" noTextEdit="1"/>
              </p:cNvSpPr>
              <p:nvPr/>
            </p:nvSpPr>
            <p:spPr>
              <a:xfrm>
                <a:off x="422986" y="976044"/>
                <a:ext cx="11123926" cy="1499641"/>
              </a:xfrm>
              <a:prstGeom prst="rect">
                <a:avLst/>
              </a:prstGeom>
              <a:blipFill>
                <a:blip r:embed="rId2"/>
                <a:stretch>
                  <a:fillRect l="-55" t="-2033" b="-4065"/>
                </a:stretch>
              </a:blipFill>
            </p:spPr>
            <p:txBody>
              <a:bodyPr/>
              <a:lstStyle/>
              <a:p>
                <a:r>
                  <a:rPr lang="zh-CN" altLang="en-US">
                    <a:noFill/>
                  </a:rPr>
                  <a:t> </a:t>
                </a:r>
              </a:p>
            </p:txBody>
          </p:sp>
        </mc:Fallback>
      </mc:AlternateContent>
      <p:graphicFrame>
        <p:nvGraphicFramePr>
          <p:cNvPr id="3" name="表格 4">
            <a:extLst>
              <a:ext uri="{FF2B5EF4-FFF2-40B4-BE49-F238E27FC236}">
                <a16:creationId xmlns:a16="http://schemas.microsoft.com/office/drawing/2014/main" id="{D58CBD05-31BC-B85C-1843-F983A8759F90}"/>
              </a:ext>
            </a:extLst>
          </p:cNvPr>
          <p:cNvGraphicFramePr>
            <a:graphicFrameLocks noGrp="1"/>
          </p:cNvGraphicFramePr>
          <p:nvPr>
            <p:extLst>
              <p:ext uri="{D42A27DB-BD31-4B8C-83A1-F6EECF244321}">
                <p14:modId xmlns:p14="http://schemas.microsoft.com/office/powerpoint/2010/main" val="1176724863"/>
              </p:ext>
            </p:extLst>
          </p:nvPr>
        </p:nvGraphicFramePr>
        <p:xfrm>
          <a:off x="2053630" y="3996627"/>
          <a:ext cx="1440000" cy="1483360"/>
        </p:xfrm>
        <a:graphic>
          <a:graphicData uri="http://schemas.openxmlformats.org/drawingml/2006/table">
            <a:tbl>
              <a:tblPr firstRow="1" bandRow="1"/>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tblGrid>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-2</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-3</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10933"/>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-4</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2</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5143476"/>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4758050"/>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endParaRPr lang="zh-CN" altLang="en-US" sz="160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2559111"/>
                  </a:ext>
                </a:extLst>
              </a:tr>
            </a:tbl>
          </a:graphicData>
        </a:graphic>
      </p:graphicFrame>
      <p:sp>
        <p:nvSpPr>
          <p:cNvPr id="4" name="文本框 3">
            <a:extLst>
              <a:ext uri="{FF2B5EF4-FFF2-40B4-BE49-F238E27FC236}">
                <a16:creationId xmlns:a16="http://schemas.microsoft.com/office/drawing/2014/main" id="{83DC853B-F789-713F-ACB2-E4641B59758B}"/>
              </a:ext>
            </a:extLst>
          </p:cNvPr>
          <p:cNvSpPr txBox="1"/>
          <p:nvPr/>
        </p:nvSpPr>
        <p:spPr>
          <a:xfrm>
            <a:off x="1710002" y="5692762"/>
            <a:ext cx="1639688" cy="338554"/>
          </a:xfrm>
          <a:prstGeom prst="rect">
            <a:avLst/>
          </a:prstGeom>
          <a:noFill/>
        </p:spPr>
        <p:txBody>
          <a:bodyPr wrap="square" rtlCol="0">
            <a:spAutoFit/>
          </a:bodyPr>
          <a:lstStyle/>
          <a:p>
            <a:r>
              <a:rPr kumimoji="0" lang="ja-JP" altLang="en-US" sz="1600" dirty="0">
                <a:solidFill>
                  <a:prstClr val="black"/>
                </a:solidFill>
                <a:latin typeface="微软雅黑"/>
                <a:ea typeface="微软雅黑"/>
              </a:rPr>
              <a:t>エネルギー</a:t>
            </a:r>
            <a:r>
              <a:rPr kumimoji="0" lang="en-US" altLang="ja-JP" sz="1600" dirty="0">
                <a:solidFill>
                  <a:prstClr val="black"/>
                </a:solidFill>
                <a:latin typeface="微软雅黑"/>
                <a:ea typeface="微软雅黑"/>
              </a:rPr>
              <a:t>:  -9</a:t>
            </a:r>
            <a:endParaRPr kumimoji="0" lang="zh-CN" altLang="en-US" sz="1600" dirty="0">
              <a:solidFill>
                <a:prstClr val="black"/>
              </a:solidFill>
              <a:latin typeface="微软雅黑"/>
              <a:ea typeface="微软雅黑"/>
            </a:endParaRPr>
          </a:p>
        </p:txBody>
      </p:sp>
      <p:graphicFrame>
        <p:nvGraphicFramePr>
          <p:cNvPr id="6" name="表格 4">
            <a:extLst>
              <a:ext uri="{FF2B5EF4-FFF2-40B4-BE49-F238E27FC236}">
                <a16:creationId xmlns:a16="http://schemas.microsoft.com/office/drawing/2014/main" id="{3E083ABC-0117-4882-8D9B-BD5FB4080ABF}"/>
              </a:ext>
            </a:extLst>
          </p:cNvPr>
          <p:cNvGraphicFramePr>
            <a:graphicFrameLocks noGrp="1"/>
          </p:cNvGraphicFramePr>
          <p:nvPr>
            <p:extLst>
              <p:ext uri="{D42A27DB-BD31-4B8C-83A1-F6EECF244321}">
                <p14:modId xmlns:p14="http://schemas.microsoft.com/office/powerpoint/2010/main" val="3952282406"/>
              </p:ext>
            </p:extLst>
          </p:nvPr>
        </p:nvGraphicFramePr>
        <p:xfrm>
          <a:off x="2053630" y="3011466"/>
          <a:ext cx="1440000" cy="741680"/>
        </p:xfrm>
        <a:graphic>
          <a:graphicData uri="http://schemas.openxmlformats.org/drawingml/2006/table">
            <a:tbl>
              <a:tblPr firstRow="1" bandRow="1"/>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tblGrid>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2</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3</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2404104"/>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10933"/>
                  </a:ext>
                </a:extLst>
              </a:tr>
            </a:tbl>
          </a:graphicData>
        </a:graphic>
      </p:graphicFrame>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0FD3445-F57D-FC1D-BF4C-71B5B3C60312}"/>
                  </a:ext>
                </a:extLst>
              </p:cNvPr>
              <p:cNvSpPr txBox="1"/>
              <p:nvPr/>
            </p:nvSpPr>
            <p:spPr>
              <a:xfrm>
                <a:off x="740367" y="3400763"/>
                <a:ext cx="1091997" cy="338554"/>
              </a:xfrm>
              <a:prstGeom prst="rect">
                <a:avLst/>
              </a:prstGeom>
              <a:noFill/>
            </p:spPr>
            <p:txBody>
              <a:bodyPr wrap="square" rtlCol="0">
                <a:spAutoFit/>
              </a:bodyPr>
              <a:lstStyle/>
              <a:p>
                <a:r>
                  <a:rPr kumimoji="0" lang="ja-JP" altLang="en-US" sz="1600" dirty="0">
                    <a:solidFill>
                      <a:prstClr val="black"/>
                    </a:solidFill>
                    <a:latin typeface="微软雅黑"/>
                    <a:ea typeface="微软雅黑"/>
                  </a:rPr>
                  <a:t>最適解</a:t>
                </a:r>
                <a:r>
                  <a:rPr kumimoji="0" lang="en-US" altLang="ja-JP" sz="1600" dirty="0">
                    <a:solidFill>
                      <a:prstClr val="black"/>
                    </a:solidFill>
                    <a:latin typeface="微软雅黑"/>
                    <a:ea typeface="微软雅黑"/>
                  </a:rPr>
                  <a:t>: </a:t>
                </a:r>
                <a14:m>
                  <m:oMath xmlns:m="http://schemas.openxmlformats.org/officeDocument/2006/math">
                    <m:r>
                      <a:rPr kumimoji="0" lang="en-US" altLang="ja-JP" sz="1600" b="0" i="1" smtClean="0">
                        <a:solidFill>
                          <a:prstClr val="black"/>
                        </a:solidFill>
                        <a:latin typeface="Cambria Math" panose="02040503050406030204" pitchFamily="18" charset="0"/>
                      </a:rPr>
                      <m:t>𝑋</m:t>
                    </m:r>
                  </m:oMath>
                </a14:m>
                <a:endParaRPr kumimoji="0" lang="zh-CN" altLang="en-US" sz="1600" dirty="0">
                  <a:solidFill>
                    <a:prstClr val="black"/>
                  </a:solidFill>
                  <a:latin typeface="微软雅黑"/>
                  <a:ea typeface="微软雅黑"/>
                </a:endParaRPr>
              </a:p>
            </p:txBody>
          </p:sp>
        </mc:Choice>
        <mc:Fallback xmlns="">
          <p:sp>
            <p:nvSpPr>
              <p:cNvPr id="7" name="文本框 6">
                <a:extLst>
                  <a:ext uri="{FF2B5EF4-FFF2-40B4-BE49-F238E27FC236}">
                    <a16:creationId xmlns:a16="http://schemas.microsoft.com/office/drawing/2014/main" id="{50FD3445-F57D-FC1D-BF4C-71B5B3C60312}"/>
                  </a:ext>
                </a:extLst>
              </p:cNvPr>
              <p:cNvSpPr txBox="1">
                <a:spLocks noRot="1" noChangeAspect="1" noMove="1" noResize="1" noEditPoints="1" noAdjustHandles="1" noChangeArrowheads="1" noChangeShapeType="1" noTextEdit="1"/>
              </p:cNvSpPr>
              <p:nvPr/>
            </p:nvSpPr>
            <p:spPr>
              <a:xfrm>
                <a:off x="740367" y="3400763"/>
                <a:ext cx="1091997" cy="338554"/>
              </a:xfrm>
              <a:prstGeom prst="rect">
                <a:avLst/>
              </a:prstGeom>
              <a:blipFill>
                <a:blip r:embed="rId3"/>
                <a:stretch>
                  <a:fillRect l="-2778" t="-5455" b="-23636"/>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D33D70C-FACB-5570-6675-F1330C979211}"/>
              </a:ext>
            </a:extLst>
          </p:cNvPr>
          <p:cNvSpPr txBox="1"/>
          <p:nvPr/>
        </p:nvSpPr>
        <p:spPr>
          <a:xfrm>
            <a:off x="3701227" y="4169149"/>
            <a:ext cx="1513621" cy="338554"/>
          </a:xfrm>
          <a:prstGeom prst="rect">
            <a:avLst/>
          </a:prstGeom>
          <a:noFill/>
        </p:spPr>
        <p:txBody>
          <a:bodyPr wrap="square" rtlCol="0">
            <a:spAutoFit/>
          </a:bodyPr>
          <a:lstStyle/>
          <a:p>
            <a:r>
              <a:rPr kumimoji="0" lang="ja-JP" altLang="en-US" sz="1600" dirty="0">
                <a:solidFill>
                  <a:prstClr val="black"/>
                </a:solidFill>
                <a:latin typeface="微软雅黑"/>
                <a:ea typeface="微软雅黑"/>
              </a:rPr>
              <a:t>ノードを選ぶ</a:t>
            </a:r>
            <a:endParaRPr kumimoji="0" lang="en-US" altLang="ja-JP" sz="1600" dirty="0">
              <a:solidFill>
                <a:prstClr val="black"/>
              </a:solidFill>
              <a:latin typeface="微软雅黑"/>
              <a:ea typeface="微软雅黑"/>
            </a:endParaRPr>
          </a:p>
        </p:txBody>
      </p:sp>
      <p:graphicFrame>
        <p:nvGraphicFramePr>
          <p:cNvPr id="9" name="表格 4">
            <a:extLst>
              <a:ext uri="{FF2B5EF4-FFF2-40B4-BE49-F238E27FC236}">
                <a16:creationId xmlns:a16="http://schemas.microsoft.com/office/drawing/2014/main" id="{48F28AAF-85F4-C4C0-B361-A1A814CFBBD0}"/>
              </a:ext>
            </a:extLst>
          </p:cNvPr>
          <p:cNvGraphicFramePr>
            <a:graphicFrameLocks noGrp="1"/>
          </p:cNvGraphicFramePr>
          <p:nvPr>
            <p:extLst>
              <p:ext uri="{D42A27DB-BD31-4B8C-83A1-F6EECF244321}">
                <p14:modId xmlns:p14="http://schemas.microsoft.com/office/powerpoint/2010/main" val="1838730003"/>
              </p:ext>
            </p:extLst>
          </p:nvPr>
        </p:nvGraphicFramePr>
        <p:xfrm>
          <a:off x="1086007" y="3996627"/>
          <a:ext cx="720000" cy="1483360"/>
        </p:xfrm>
        <a:graphic>
          <a:graphicData uri="http://schemas.openxmlformats.org/drawingml/2006/table">
            <a:tbl>
              <a:tblPr firstRow="1" bandRow="1"/>
              <a:tblGrid>
                <a:gridCol w="360000">
                  <a:extLst>
                    <a:ext uri="{9D8B030D-6E8A-4147-A177-3AD203B41FA5}">
                      <a16:colId xmlns:a16="http://schemas.microsoft.com/office/drawing/2014/main" val="3977198242"/>
                    </a:ext>
                  </a:extLst>
                </a:gridCol>
                <a:gridCol w="360000">
                  <a:extLst>
                    <a:ext uri="{9D8B030D-6E8A-4147-A177-3AD203B41FA5}">
                      <a16:colId xmlns:a16="http://schemas.microsoft.com/office/drawing/2014/main" val="3615985847"/>
                    </a:ext>
                  </a:extLst>
                </a:gridCol>
              </a:tblGrid>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10933"/>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5143476"/>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2</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4758050"/>
                  </a:ext>
                </a:extLst>
              </a:tr>
              <a:tr h="370840">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3</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微软雅黑"/>
                          <a:ea typeface="微软雅黑"/>
                        </a:defRPr>
                      </a:lvl1pPr>
                      <a:lvl2pPr marL="457200" algn="l" defTabSz="914400" rtl="0" eaLnBrk="1" latinLnBrk="0" hangingPunct="1">
                        <a:defRPr kumimoji="1" sz="1800" kern="1200">
                          <a:solidFill>
                            <a:schemeClr val="tx1"/>
                          </a:solidFill>
                          <a:latin typeface="微软雅黑"/>
                          <a:ea typeface="微软雅黑"/>
                        </a:defRPr>
                      </a:lvl2pPr>
                      <a:lvl3pPr marL="914400" algn="l" defTabSz="914400" rtl="0" eaLnBrk="1" latinLnBrk="0" hangingPunct="1">
                        <a:defRPr kumimoji="1" sz="1800" kern="1200">
                          <a:solidFill>
                            <a:schemeClr val="tx1"/>
                          </a:solidFill>
                          <a:latin typeface="微软雅黑"/>
                          <a:ea typeface="微软雅黑"/>
                        </a:defRPr>
                      </a:lvl3pPr>
                      <a:lvl4pPr marL="1371600" algn="l" defTabSz="914400" rtl="0" eaLnBrk="1" latinLnBrk="0" hangingPunct="1">
                        <a:defRPr kumimoji="1" sz="1800" kern="1200">
                          <a:solidFill>
                            <a:schemeClr val="tx1"/>
                          </a:solidFill>
                          <a:latin typeface="微软雅黑"/>
                          <a:ea typeface="微软雅黑"/>
                        </a:defRPr>
                      </a:lvl4pPr>
                      <a:lvl5pPr marL="1828800" algn="l" defTabSz="914400" rtl="0" eaLnBrk="1" latinLnBrk="0" hangingPunct="1">
                        <a:defRPr kumimoji="1" sz="1800" kern="1200">
                          <a:solidFill>
                            <a:schemeClr val="tx1"/>
                          </a:solidFill>
                          <a:latin typeface="微软雅黑"/>
                          <a:ea typeface="微软雅黑"/>
                        </a:defRPr>
                      </a:lvl5pPr>
                      <a:lvl6pPr marL="2286000" algn="l" defTabSz="914400" rtl="0" eaLnBrk="1" latinLnBrk="0" hangingPunct="1">
                        <a:defRPr kumimoji="1" sz="1800" kern="1200">
                          <a:solidFill>
                            <a:schemeClr val="tx1"/>
                          </a:solidFill>
                          <a:latin typeface="微软雅黑"/>
                          <a:ea typeface="微软雅黑"/>
                        </a:defRPr>
                      </a:lvl6pPr>
                      <a:lvl7pPr marL="2743200" algn="l" defTabSz="914400" rtl="0" eaLnBrk="1" latinLnBrk="0" hangingPunct="1">
                        <a:defRPr kumimoji="1" sz="1800" kern="1200">
                          <a:solidFill>
                            <a:schemeClr val="tx1"/>
                          </a:solidFill>
                          <a:latin typeface="微软雅黑"/>
                          <a:ea typeface="微软雅黑"/>
                        </a:defRPr>
                      </a:lvl7pPr>
                      <a:lvl8pPr marL="3200400" algn="l" defTabSz="914400" rtl="0" eaLnBrk="1" latinLnBrk="0" hangingPunct="1">
                        <a:defRPr kumimoji="1" sz="1800" kern="1200">
                          <a:solidFill>
                            <a:schemeClr val="tx1"/>
                          </a:solidFill>
                          <a:latin typeface="微软雅黑"/>
                          <a:ea typeface="微软雅黑"/>
                        </a:defRPr>
                      </a:lvl8pPr>
                      <a:lvl9pPr marL="3657600" algn="l" defTabSz="914400" rtl="0" eaLnBrk="1" latinLnBrk="0" hangingPunct="1">
                        <a:defRPr kumimoji="1" sz="1800" kern="1200">
                          <a:solidFill>
                            <a:schemeClr val="tx1"/>
                          </a:solidFill>
                          <a:latin typeface="微软雅黑"/>
                          <a:ea typeface="微软雅黑"/>
                        </a:defRPr>
                      </a:lvl9p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2559111"/>
                  </a:ext>
                </a:extLst>
              </a:tr>
            </a:tbl>
          </a:graphicData>
        </a:graphic>
      </p:graphicFrame>
      <p:sp>
        <p:nvSpPr>
          <p:cNvPr id="10" name="文本框 9">
            <a:extLst>
              <a:ext uri="{FF2B5EF4-FFF2-40B4-BE49-F238E27FC236}">
                <a16:creationId xmlns:a16="http://schemas.microsoft.com/office/drawing/2014/main" id="{CE08E06A-BF22-5647-0F8F-02EE9B7B02E9}"/>
              </a:ext>
            </a:extLst>
          </p:cNvPr>
          <p:cNvSpPr txBox="1"/>
          <p:nvPr/>
        </p:nvSpPr>
        <p:spPr>
          <a:xfrm>
            <a:off x="422986" y="2657487"/>
            <a:ext cx="2350644" cy="369332"/>
          </a:xfrm>
          <a:prstGeom prst="rect">
            <a:avLst/>
          </a:prstGeom>
          <a:noFill/>
        </p:spPr>
        <p:txBody>
          <a:bodyPr wrap="square" rtlCol="0">
            <a:spAutoFit/>
          </a:bodyPr>
          <a:lstStyle/>
          <a:p>
            <a:r>
              <a:rPr kumimoji="0" lang="ja-JP" altLang="en-US" dirty="0">
                <a:solidFill>
                  <a:prstClr val="black"/>
                </a:solidFill>
                <a:latin typeface="微软雅黑"/>
                <a:ea typeface="微软雅黑"/>
              </a:rPr>
              <a:t>例</a:t>
            </a:r>
            <a:r>
              <a:rPr kumimoji="0" lang="en-US" altLang="ja-JP" dirty="0">
                <a:solidFill>
                  <a:prstClr val="black"/>
                </a:solidFill>
                <a:latin typeface="微软雅黑"/>
                <a:ea typeface="微软雅黑"/>
              </a:rPr>
              <a:t>: 4-bit</a:t>
            </a:r>
            <a:r>
              <a:rPr kumimoji="0" lang="ja-JP" altLang="en-US" dirty="0">
                <a:solidFill>
                  <a:prstClr val="black"/>
                </a:solidFill>
                <a:latin typeface="微软雅黑"/>
                <a:ea typeface="微软雅黑"/>
              </a:rPr>
              <a:t> </a:t>
            </a:r>
            <a:r>
              <a:rPr kumimoji="0" lang="en-US" altLang="ja-JP" dirty="0">
                <a:solidFill>
                  <a:prstClr val="black"/>
                </a:solidFill>
                <a:latin typeface="微软雅黑"/>
                <a:ea typeface="微软雅黑"/>
              </a:rPr>
              <a:t>QUBO</a:t>
            </a:r>
            <a:r>
              <a:rPr kumimoji="0" lang="ja-JP" altLang="en-US" dirty="0">
                <a:solidFill>
                  <a:prstClr val="black"/>
                </a:solidFill>
                <a:latin typeface="微软雅黑"/>
                <a:ea typeface="微软雅黑"/>
              </a:rPr>
              <a:t>問題</a:t>
            </a:r>
            <a:endParaRPr kumimoji="0" lang="en-US" altLang="ja-JP" dirty="0">
              <a:solidFill>
                <a:prstClr val="black"/>
              </a:solidFill>
              <a:latin typeface="微软雅黑"/>
              <a:ea typeface="微软雅黑"/>
            </a:endParaRPr>
          </a:p>
        </p:txBody>
      </p:sp>
      <p:grpSp>
        <p:nvGrpSpPr>
          <p:cNvPr id="11" name="组合 10">
            <a:extLst>
              <a:ext uri="{FF2B5EF4-FFF2-40B4-BE49-F238E27FC236}">
                <a16:creationId xmlns:a16="http://schemas.microsoft.com/office/drawing/2014/main" id="{8D317135-0441-FD0E-0E0D-D9958AC5506D}"/>
              </a:ext>
            </a:extLst>
          </p:cNvPr>
          <p:cNvGrpSpPr/>
          <p:nvPr/>
        </p:nvGrpSpPr>
        <p:grpSpPr>
          <a:xfrm>
            <a:off x="8940180" y="3514106"/>
            <a:ext cx="1978841" cy="1987193"/>
            <a:chOff x="1287247" y="3431090"/>
            <a:chExt cx="1978841" cy="1987193"/>
          </a:xfrm>
        </p:grpSpPr>
        <p:sp>
          <p:nvSpPr>
            <p:cNvPr id="12" name="椭圆 11">
              <a:extLst>
                <a:ext uri="{FF2B5EF4-FFF2-40B4-BE49-F238E27FC236}">
                  <a16:creationId xmlns:a16="http://schemas.microsoft.com/office/drawing/2014/main" id="{E598D8F6-82D9-B134-9F63-E7E72621AEF1}"/>
                </a:ext>
              </a:extLst>
            </p:cNvPr>
            <p:cNvSpPr/>
            <p:nvPr/>
          </p:nvSpPr>
          <p:spPr>
            <a:xfrm>
              <a:off x="1520420" y="3777095"/>
              <a:ext cx="402336" cy="400110"/>
            </a:xfrm>
            <a:prstGeom prst="ellipse">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0</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13" name="椭圆 12">
              <a:extLst>
                <a:ext uri="{FF2B5EF4-FFF2-40B4-BE49-F238E27FC236}">
                  <a16:creationId xmlns:a16="http://schemas.microsoft.com/office/drawing/2014/main" id="{60F843D1-187D-BBB5-5368-A2D68FB0B7E1}"/>
                </a:ext>
              </a:extLst>
            </p:cNvPr>
            <p:cNvSpPr/>
            <p:nvPr/>
          </p:nvSpPr>
          <p:spPr>
            <a:xfrm>
              <a:off x="2507651" y="3775229"/>
              <a:ext cx="402336" cy="400110"/>
            </a:xfrm>
            <a:prstGeom prst="ellipse">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14" name="椭圆 13">
              <a:extLst>
                <a:ext uri="{FF2B5EF4-FFF2-40B4-BE49-F238E27FC236}">
                  <a16:creationId xmlns:a16="http://schemas.microsoft.com/office/drawing/2014/main" id="{A2CBE73C-C08B-F1E7-2DC6-3AF97C383C0C}"/>
                </a:ext>
              </a:extLst>
            </p:cNvPr>
            <p:cNvSpPr/>
            <p:nvPr/>
          </p:nvSpPr>
          <p:spPr>
            <a:xfrm>
              <a:off x="1520420" y="4693430"/>
              <a:ext cx="402336" cy="400110"/>
            </a:xfrm>
            <a:prstGeom prst="ellipse">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15" name="椭圆 14">
              <a:extLst>
                <a:ext uri="{FF2B5EF4-FFF2-40B4-BE49-F238E27FC236}">
                  <a16:creationId xmlns:a16="http://schemas.microsoft.com/office/drawing/2014/main" id="{77899671-67A4-7C5E-5BB2-24046B990599}"/>
                </a:ext>
              </a:extLst>
            </p:cNvPr>
            <p:cNvSpPr/>
            <p:nvPr/>
          </p:nvSpPr>
          <p:spPr>
            <a:xfrm>
              <a:off x="2507652" y="4693429"/>
              <a:ext cx="402336" cy="400110"/>
            </a:xfrm>
            <a:prstGeom prst="ellipse">
              <a:avLst/>
            </a:prstGeom>
            <a:noFill/>
            <a:ln w="1905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2</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cxnSp>
          <p:nvCxnSpPr>
            <p:cNvPr id="16" name="直接连接符 15">
              <a:extLst>
                <a:ext uri="{FF2B5EF4-FFF2-40B4-BE49-F238E27FC236}">
                  <a16:creationId xmlns:a16="http://schemas.microsoft.com/office/drawing/2014/main" id="{BEE943AA-F7A6-DC88-882A-4E9DF5406DEC}"/>
                </a:ext>
              </a:extLst>
            </p:cNvPr>
            <p:cNvCxnSpPr>
              <a:stCxn id="12" idx="5"/>
              <a:endCxn id="15" idx="1"/>
            </p:cNvCxnSpPr>
            <p:nvPr/>
          </p:nvCxnSpPr>
          <p:spPr>
            <a:xfrm>
              <a:off x="1863835" y="4118610"/>
              <a:ext cx="702738" cy="633414"/>
            </a:xfrm>
            <a:prstGeom prst="line">
              <a:avLst/>
            </a:prstGeom>
            <a:noFill/>
            <a:ln w="19050" cap="flat" cmpd="sng" algn="ctr">
              <a:solidFill>
                <a:srgbClr val="4472C4"/>
              </a:solidFill>
              <a:prstDash val="solid"/>
              <a:miter lim="800000"/>
            </a:ln>
            <a:effectLst/>
          </p:spPr>
        </p:cxnSp>
        <p:cxnSp>
          <p:nvCxnSpPr>
            <p:cNvPr id="17" name="直接连接符 16">
              <a:extLst>
                <a:ext uri="{FF2B5EF4-FFF2-40B4-BE49-F238E27FC236}">
                  <a16:creationId xmlns:a16="http://schemas.microsoft.com/office/drawing/2014/main" id="{DE9C117C-57FA-B1EC-495E-ABA78949554B}"/>
                </a:ext>
              </a:extLst>
            </p:cNvPr>
            <p:cNvCxnSpPr>
              <a:stCxn id="14" idx="7"/>
              <a:endCxn id="13" idx="3"/>
            </p:cNvCxnSpPr>
            <p:nvPr/>
          </p:nvCxnSpPr>
          <p:spPr>
            <a:xfrm flipV="1">
              <a:off x="1863835" y="4116744"/>
              <a:ext cx="702737" cy="635281"/>
            </a:xfrm>
            <a:prstGeom prst="line">
              <a:avLst/>
            </a:prstGeom>
            <a:noFill/>
            <a:ln w="19050" cap="flat" cmpd="sng" algn="ctr">
              <a:solidFill>
                <a:srgbClr val="FF0000"/>
              </a:solidFill>
              <a:prstDash val="solid"/>
              <a:miter lim="800000"/>
            </a:ln>
            <a:effectLst/>
          </p:spPr>
        </p:cxnSp>
        <p:cxnSp>
          <p:nvCxnSpPr>
            <p:cNvPr id="18" name="直接连接符 17">
              <a:extLst>
                <a:ext uri="{FF2B5EF4-FFF2-40B4-BE49-F238E27FC236}">
                  <a16:creationId xmlns:a16="http://schemas.microsoft.com/office/drawing/2014/main" id="{F08D7EB2-B22E-03A6-6849-47E3A684B131}"/>
                </a:ext>
              </a:extLst>
            </p:cNvPr>
            <p:cNvCxnSpPr>
              <a:stCxn id="12" idx="4"/>
              <a:endCxn id="14" idx="0"/>
            </p:cNvCxnSpPr>
            <p:nvPr/>
          </p:nvCxnSpPr>
          <p:spPr>
            <a:xfrm>
              <a:off x="1721588" y="4177205"/>
              <a:ext cx="0" cy="516225"/>
            </a:xfrm>
            <a:prstGeom prst="line">
              <a:avLst/>
            </a:prstGeom>
            <a:noFill/>
            <a:ln w="19050" cap="flat" cmpd="sng" algn="ctr">
              <a:solidFill>
                <a:srgbClr val="FF0000"/>
              </a:solidFill>
              <a:prstDash val="solid"/>
              <a:miter lim="800000"/>
            </a:ln>
            <a:effectLst/>
          </p:spPr>
        </p:cxnSp>
        <p:cxnSp>
          <p:nvCxnSpPr>
            <p:cNvPr id="19" name="直接连接符 18">
              <a:extLst>
                <a:ext uri="{FF2B5EF4-FFF2-40B4-BE49-F238E27FC236}">
                  <a16:creationId xmlns:a16="http://schemas.microsoft.com/office/drawing/2014/main" id="{44FFE029-2E4C-7D39-6D84-6C57E878F2EE}"/>
                </a:ext>
              </a:extLst>
            </p:cNvPr>
            <p:cNvCxnSpPr>
              <a:stCxn id="12" idx="6"/>
              <a:endCxn id="13" idx="2"/>
            </p:cNvCxnSpPr>
            <p:nvPr/>
          </p:nvCxnSpPr>
          <p:spPr>
            <a:xfrm flipV="1">
              <a:off x="1922756" y="3975284"/>
              <a:ext cx="584895" cy="1866"/>
            </a:xfrm>
            <a:prstGeom prst="line">
              <a:avLst/>
            </a:prstGeom>
            <a:noFill/>
            <a:ln w="19050" cap="flat" cmpd="sng" algn="ctr">
              <a:solidFill>
                <a:srgbClr val="FF0000"/>
              </a:solidFill>
              <a:prstDash val="solid"/>
              <a:miter lim="800000"/>
            </a:ln>
            <a:effectLst/>
          </p:spPr>
        </p:cxnSp>
        <p:cxnSp>
          <p:nvCxnSpPr>
            <p:cNvPr id="20" name="直接连接符 19">
              <a:extLst>
                <a:ext uri="{FF2B5EF4-FFF2-40B4-BE49-F238E27FC236}">
                  <a16:creationId xmlns:a16="http://schemas.microsoft.com/office/drawing/2014/main" id="{721CDC48-8252-42E8-C16C-68048C2849A5}"/>
                </a:ext>
              </a:extLst>
            </p:cNvPr>
            <p:cNvCxnSpPr>
              <a:stCxn id="14" idx="6"/>
              <a:endCxn id="15" idx="2"/>
            </p:cNvCxnSpPr>
            <p:nvPr/>
          </p:nvCxnSpPr>
          <p:spPr>
            <a:xfrm flipV="1">
              <a:off x="1922756" y="4893484"/>
              <a:ext cx="584896" cy="1"/>
            </a:xfrm>
            <a:prstGeom prst="line">
              <a:avLst/>
            </a:prstGeom>
            <a:noFill/>
            <a:ln w="19050" cap="flat" cmpd="sng" algn="ctr">
              <a:solidFill>
                <a:srgbClr val="5B9BD5"/>
              </a:solidFill>
              <a:prstDash val="solid"/>
              <a:miter lim="800000"/>
            </a:ln>
            <a:effectLst/>
          </p:spPr>
        </p:cxnSp>
        <p:cxnSp>
          <p:nvCxnSpPr>
            <p:cNvPr id="21" name="直接连接符 20">
              <a:extLst>
                <a:ext uri="{FF2B5EF4-FFF2-40B4-BE49-F238E27FC236}">
                  <a16:creationId xmlns:a16="http://schemas.microsoft.com/office/drawing/2014/main" id="{1C4E6606-5C6A-96EA-1AE6-D80D07DF9BA5}"/>
                </a:ext>
              </a:extLst>
            </p:cNvPr>
            <p:cNvCxnSpPr>
              <a:stCxn id="13" idx="4"/>
              <a:endCxn id="15" idx="0"/>
            </p:cNvCxnSpPr>
            <p:nvPr/>
          </p:nvCxnSpPr>
          <p:spPr>
            <a:xfrm>
              <a:off x="2708819" y="4175339"/>
              <a:ext cx="1" cy="518090"/>
            </a:xfrm>
            <a:prstGeom prst="line">
              <a:avLst/>
            </a:prstGeom>
            <a:noFill/>
            <a:ln w="19050" cap="flat" cmpd="sng" algn="ctr">
              <a:solidFill>
                <a:srgbClr val="5B9BD5"/>
              </a:solidFill>
              <a:prstDash val="solid"/>
              <a:miter lim="800000"/>
            </a:ln>
            <a:effectLst/>
          </p:spPr>
        </p:cxnSp>
        <p:sp>
          <p:nvSpPr>
            <p:cNvPr id="22" name="文本框 21">
              <a:extLst>
                <a:ext uri="{FF2B5EF4-FFF2-40B4-BE49-F238E27FC236}">
                  <a16:creationId xmlns:a16="http://schemas.microsoft.com/office/drawing/2014/main" id="{4DC2C1DF-FC1E-24A5-F327-796929AECE2A}"/>
                </a:ext>
              </a:extLst>
            </p:cNvPr>
            <p:cNvSpPr txBox="1"/>
            <p:nvPr/>
          </p:nvSpPr>
          <p:spPr>
            <a:xfrm>
              <a:off x="1294334" y="3433390"/>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-2</a:t>
              </a:r>
              <a:endPar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endParaRPr>
            </a:p>
          </p:txBody>
        </p:sp>
        <p:sp>
          <p:nvSpPr>
            <p:cNvPr id="23" name="文本框 22">
              <a:extLst>
                <a:ext uri="{FF2B5EF4-FFF2-40B4-BE49-F238E27FC236}">
                  <a16:creationId xmlns:a16="http://schemas.microsoft.com/office/drawing/2014/main" id="{9B949F64-A1B1-1ED4-558D-F3A36737A7A5}"/>
                </a:ext>
              </a:extLst>
            </p:cNvPr>
            <p:cNvSpPr txBox="1"/>
            <p:nvPr/>
          </p:nvSpPr>
          <p:spPr>
            <a:xfrm>
              <a:off x="1287247" y="4249718"/>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endParaRPr>
            </a:p>
          </p:txBody>
        </p:sp>
        <p:sp>
          <p:nvSpPr>
            <p:cNvPr id="24" name="文本框 23">
              <a:extLst>
                <a:ext uri="{FF2B5EF4-FFF2-40B4-BE49-F238E27FC236}">
                  <a16:creationId xmlns:a16="http://schemas.microsoft.com/office/drawing/2014/main" id="{69468927-91D9-E4E6-2A9B-557BD4B2AB08}"/>
                </a:ext>
              </a:extLst>
            </p:cNvPr>
            <p:cNvSpPr txBox="1"/>
            <p:nvPr/>
          </p:nvSpPr>
          <p:spPr>
            <a:xfrm>
              <a:off x="1290859" y="5037421"/>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endParaRPr>
            </a:p>
          </p:txBody>
        </p:sp>
        <p:sp>
          <p:nvSpPr>
            <p:cNvPr id="25" name="文本框 24">
              <a:extLst>
                <a:ext uri="{FF2B5EF4-FFF2-40B4-BE49-F238E27FC236}">
                  <a16:creationId xmlns:a16="http://schemas.microsoft.com/office/drawing/2014/main" id="{24EF2A0F-7513-0A0F-068D-B60AEBA26ABF}"/>
                </a:ext>
              </a:extLst>
            </p:cNvPr>
            <p:cNvSpPr txBox="1"/>
            <p:nvPr/>
          </p:nvSpPr>
          <p:spPr>
            <a:xfrm>
              <a:off x="2756861" y="3431090"/>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-4</a:t>
              </a:r>
              <a:endPar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endParaRPr>
            </a:p>
          </p:txBody>
        </p:sp>
        <p:sp>
          <p:nvSpPr>
            <p:cNvPr id="26" name="文本框 25">
              <a:extLst>
                <a:ext uri="{FF2B5EF4-FFF2-40B4-BE49-F238E27FC236}">
                  <a16:creationId xmlns:a16="http://schemas.microsoft.com/office/drawing/2014/main" id="{820B48EC-98AF-2439-51CE-754757B3B496}"/>
                </a:ext>
              </a:extLst>
            </p:cNvPr>
            <p:cNvSpPr txBox="1"/>
            <p:nvPr/>
          </p:nvSpPr>
          <p:spPr>
            <a:xfrm>
              <a:off x="2654597" y="5079729"/>
              <a:ext cx="40233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27" name="文本框 26">
              <a:extLst>
                <a:ext uri="{FF2B5EF4-FFF2-40B4-BE49-F238E27FC236}">
                  <a16:creationId xmlns:a16="http://schemas.microsoft.com/office/drawing/2014/main" id="{B115830B-C8D2-83A7-B507-D918C43C0F99}"/>
                </a:ext>
              </a:extLst>
            </p:cNvPr>
            <p:cNvSpPr txBox="1"/>
            <p:nvPr/>
          </p:nvSpPr>
          <p:spPr>
            <a:xfrm>
              <a:off x="2088637" y="4883395"/>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28" name="文本框 27">
              <a:extLst>
                <a:ext uri="{FF2B5EF4-FFF2-40B4-BE49-F238E27FC236}">
                  <a16:creationId xmlns:a16="http://schemas.microsoft.com/office/drawing/2014/main" id="{32066AEB-75DA-8F92-CD31-4254057523FE}"/>
                </a:ext>
              </a:extLst>
            </p:cNvPr>
            <p:cNvSpPr txBox="1"/>
            <p:nvPr/>
          </p:nvSpPr>
          <p:spPr>
            <a:xfrm>
              <a:off x="2799744" y="4258011"/>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29" name="文本框 28">
              <a:extLst>
                <a:ext uri="{FF2B5EF4-FFF2-40B4-BE49-F238E27FC236}">
                  <a16:creationId xmlns:a16="http://schemas.microsoft.com/office/drawing/2014/main" id="{1DFBC36D-1728-E1AA-F0F1-0B9C3B337265}"/>
                </a:ext>
              </a:extLst>
            </p:cNvPr>
            <p:cNvSpPr txBox="1"/>
            <p:nvPr/>
          </p:nvSpPr>
          <p:spPr>
            <a:xfrm>
              <a:off x="2100228" y="3636730"/>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endParaRPr>
            </a:p>
          </p:txBody>
        </p:sp>
        <p:sp>
          <p:nvSpPr>
            <p:cNvPr id="30" name="文本框 29">
              <a:extLst>
                <a:ext uri="{FF2B5EF4-FFF2-40B4-BE49-F238E27FC236}">
                  <a16:creationId xmlns:a16="http://schemas.microsoft.com/office/drawing/2014/main" id="{2718146D-F106-063F-3554-FFC126BCE7CF}"/>
                </a:ext>
              </a:extLst>
            </p:cNvPr>
            <p:cNvSpPr txBox="1"/>
            <p:nvPr/>
          </p:nvSpPr>
          <p:spPr>
            <a:xfrm>
              <a:off x="2009303" y="3981977"/>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33" name="文本框 32">
              <a:extLst>
                <a:ext uri="{FF2B5EF4-FFF2-40B4-BE49-F238E27FC236}">
                  <a16:creationId xmlns:a16="http://schemas.microsoft.com/office/drawing/2014/main" id="{54EBF3D0-54F6-32ED-97BA-9067E29DAB2C}"/>
                </a:ext>
              </a:extLst>
            </p:cNvPr>
            <p:cNvSpPr txBox="1"/>
            <p:nvPr/>
          </p:nvSpPr>
          <p:spPr>
            <a:xfrm>
              <a:off x="2013680" y="4524152"/>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2</a:t>
              </a:r>
              <a:endPar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endParaRPr>
            </a:p>
          </p:txBody>
        </p:sp>
      </p:grpSp>
      <p:grpSp>
        <p:nvGrpSpPr>
          <p:cNvPr id="34" name="组合 33">
            <a:extLst>
              <a:ext uri="{FF2B5EF4-FFF2-40B4-BE49-F238E27FC236}">
                <a16:creationId xmlns:a16="http://schemas.microsoft.com/office/drawing/2014/main" id="{CA0FE549-42E6-878A-B629-D319A976BE76}"/>
              </a:ext>
            </a:extLst>
          </p:cNvPr>
          <p:cNvGrpSpPr/>
          <p:nvPr/>
        </p:nvGrpSpPr>
        <p:grpSpPr>
          <a:xfrm>
            <a:off x="5280847" y="3541576"/>
            <a:ext cx="1978841" cy="1947936"/>
            <a:chOff x="1287247" y="3431090"/>
            <a:chExt cx="1978841" cy="1947936"/>
          </a:xfrm>
        </p:grpSpPr>
        <p:sp>
          <p:nvSpPr>
            <p:cNvPr id="35" name="椭圆 34">
              <a:extLst>
                <a:ext uri="{FF2B5EF4-FFF2-40B4-BE49-F238E27FC236}">
                  <a16:creationId xmlns:a16="http://schemas.microsoft.com/office/drawing/2014/main" id="{443071EA-8EB2-BA1E-373B-53C1B620042B}"/>
                </a:ext>
              </a:extLst>
            </p:cNvPr>
            <p:cNvSpPr/>
            <p:nvPr/>
          </p:nvSpPr>
          <p:spPr>
            <a:xfrm>
              <a:off x="1520420" y="3777095"/>
              <a:ext cx="402336" cy="400110"/>
            </a:xfrm>
            <a:prstGeom prst="ellipse">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0</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36" name="椭圆 35">
              <a:extLst>
                <a:ext uri="{FF2B5EF4-FFF2-40B4-BE49-F238E27FC236}">
                  <a16:creationId xmlns:a16="http://schemas.microsoft.com/office/drawing/2014/main" id="{D5F6FCD9-E65B-26EE-2A36-E6989B69E75D}"/>
                </a:ext>
              </a:extLst>
            </p:cNvPr>
            <p:cNvSpPr/>
            <p:nvPr/>
          </p:nvSpPr>
          <p:spPr>
            <a:xfrm>
              <a:off x="2507651" y="3775229"/>
              <a:ext cx="402336" cy="400110"/>
            </a:xfrm>
            <a:prstGeom prst="ellipse">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37" name="椭圆 36">
              <a:extLst>
                <a:ext uri="{FF2B5EF4-FFF2-40B4-BE49-F238E27FC236}">
                  <a16:creationId xmlns:a16="http://schemas.microsoft.com/office/drawing/2014/main" id="{C93C39CB-39A4-8F01-4C83-1BFC9FA29999}"/>
                </a:ext>
              </a:extLst>
            </p:cNvPr>
            <p:cNvSpPr/>
            <p:nvPr/>
          </p:nvSpPr>
          <p:spPr>
            <a:xfrm>
              <a:off x="1520420" y="4693430"/>
              <a:ext cx="402336" cy="400110"/>
            </a:xfrm>
            <a:prstGeom prst="ellipse">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38" name="椭圆 37">
              <a:extLst>
                <a:ext uri="{FF2B5EF4-FFF2-40B4-BE49-F238E27FC236}">
                  <a16:creationId xmlns:a16="http://schemas.microsoft.com/office/drawing/2014/main" id="{9BF064A0-20D6-B359-D1F9-E59A27EA364A}"/>
                </a:ext>
              </a:extLst>
            </p:cNvPr>
            <p:cNvSpPr/>
            <p:nvPr/>
          </p:nvSpPr>
          <p:spPr>
            <a:xfrm>
              <a:off x="2507652" y="4693429"/>
              <a:ext cx="402336" cy="400110"/>
            </a:xfrm>
            <a:prstGeom prst="ellipse">
              <a:avLst/>
            </a:prstGeom>
            <a:noFill/>
            <a:ln w="1905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2</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cxnSp>
          <p:nvCxnSpPr>
            <p:cNvPr id="39" name="直接连接符 38">
              <a:extLst>
                <a:ext uri="{FF2B5EF4-FFF2-40B4-BE49-F238E27FC236}">
                  <a16:creationId xmlns:a16="http://schemas.microsoft.com/office/drawing/2014/main" id="{683E31A5-97B0-5461-A330-2B927F860B9A}"/>
                </a:ext>
              </a:extLst>
            </p:cNvPr>
            <p:cNvCxnSpPr>
              <a:stCxn id="35" idx="5"/>
              <a:endCxn id="38" idx="1"/>
            </p:cNvCxnSpPr>
            <p:nvPr/>
          </p:nvCxnSpPr>
          <p:spPr>
            <a:xfrm>
              <a:off x="1863835" y="4118610"/>
              <a:ext cx="702738" cy="633414"/>
            </a:xfrm>
            <a:prstGeom prst="line">
              <a:avLst/>
            </a:prstGeom>
            <a:noFill/>
            <a:ln w="19050" cap="flat" cmpd="sng" algn="ctr">
              <a:solidFill>
                <a:srgbClr val="5B9BD5"/>
              </a:solidFill>
              <a:prstDash val="solid"/>
              <a:miter lim="800000"/>
            </a:ln>
            <a:effectLst/>
          </p:spPr>
        </p:cxnSp>
        <p:cxnSp>
          <p:nvCxnSpPr>
            <p:cNvPr id="40" name="直接连接符 39">
              <a:extLst>
                <a:ext uri="{FF2B5EF4-FFF2-40B4-BE49-F238E27FC236}">
                  <a16:creationId xmlns:a16="http://schemas.microsoft.com/office/drawing/2014/main" id="{2E67BA61-7B16-7FEF-3878-BBDB28BD0C70}"/>
                </a:ext>
              </a:extLst>
            </p:cNvPr>
            <p:cNvCxnSpPr>
              <a:stCxn id="37" idx="7"/>
              <a:endCxn id="36" idx="3"/>
            </p:cNvCxnSpPr>
            <p:nvPr/>
          </p:nvCxnSpPr>
          <p:spPr>
            <a:xfrm flipV="1">
              <a:off x="1863835" y="4116744"/>
              <a:ext cx="702737" cy="635281"/>
            </a:xfrm>
            <a:prstGeom prst="line">
              <a:avLst/>
            </a:prstGeom>
            <a:noFill/>
            <a:ln w="19050" cap="flat" cmpd="sng" algn="ctr">
              <a:solidFill>
                <a:srgbClr val="5B9BD5"/>
              </a:solidFill>
              <a:prstDash val="solid"/>
              <a:miter lim="800000"/>
            </a:ln>
            <a:effectLst/>
          </p:spPr>
        </p:cxnSp>
        <p:cxnSp>
          <p:nvCxnSpPr>
            <p:cNvPr id="41" name="直接连接符 40">
              <a:extLst>
                <a:ext uri="{FF2B5EF4-FFF2-40B4-BE49-F238E27FC236}">
                  <a16:creationId xmlns:a16="http://schemas.microsoft.com/office/drawing/2014/main" id="{E793E05B-AEC1-B835-AC4B-10FBE866D85A}"/>
                </a:ext>
              </a:extLst>
            </p:cNvPr>
            <p:cNvCxnSpPr>
              <a:stCxn id="35" idx="4"/>
              <a:endCxn id="37" idx="0"/>
            </p:cNvCxnSpPr>
            <p:nvPr/>
          </p:nvCxnSpPr>
          <p:spPr>
            <a:xfrm>
              <a:off x="1721588" y="4177205"/>
              <a:ext cx="0" cy="516225"/>
            </a:xfrm>
            <a:prstGeom prst="line">
              <a:avLst/>
            </a:prstGeom>
            <a:noFill/>
            <a:ln w="19050" cap="flat" cmpd="sng" algn="ctr">
              <a:solidFill>
                <a:srgbClr val="5B9BD5"/>
              </a:solidFill>
              <a:prstDash val="solid"/>
              <a:miter lim="800000"/>
            </a:ln>
            <a:effectLst/>
          </p:spPr>
        </p:cxnSp>
        <p:cxnSp>
          <p:nvCxnSpPr>
            <p:cNvPr id="42" name="直接连接符 41">
              <a:extLst>
                <a:ext uri="{FF2B5EF4-FFF2-40B4-BE49-F238E27FC236}">
                  <a16:creationId xmlns:a16="http://schemas.microsoft.com/office/drawing/2014/main" id="{21D2381B-7234-FA95-63D5-014BF217D0E8}"/>
                </a:ext>
              </a:extLst>
            </p:cNvPr>
            <p:cNvCxnSpPr>
              <a:stCxn id="35" idx="6"/>
              <a:endCxn id="36" idx="2"/>
            </p:cNvCxnSpPr>
            <p:nvPr/>
          </p:nvCxnSpPr>
          <p:spPr>
            <a:xfrm flipV="1">
              <a:off x="1922756" y="3975284"/>
              <a:ext cx="584895" cy="1866"/>
            </a:xfrm>
            <a:prstGeom prst="line">
              <a:avLst/>
            </a:prstGeom>
            <a:noFill/>
            <a:ln w="19050" cap="flat" cmpd="sng" algn="ctr">
              <a:solidFill>
                <a:srgbClr val="5B9BD5"/>
              </a:solidFill>
              <a:prstDash val="solid"/>
              <a:miter lim="800000"/>
            </a:ln>
            <a:effectLst/>
          </p:spPr>
        </p:cxnSp>
        <p:cxnSp>
          <p:nvCxnSpPr>
            <p:cNvPr id="43" name="直接连接符 42">
              <a:extLst>
                <a:ext uri="{FF2B5EF4-FFF2-40B4-BE49-F238E27FC236}">
                  <a16:creationId xmlns:a16="http://schemas.microsoft.com/office/drawing/2014/main" id="{695F8AE7-95E5-F58B-9032-9E2A765B2397}"/>
                </a:ext>
              </a:extLst>
            </p:cNvPr>
            <p:cNvCxnSpPr>
              <a:stCxn id="37" idx="6"/>
              <a:endCxn id="38" idx="2"/>
            </p:cNvCxnSpPr>
            <p:nvPr/>
          </p:nvCxnSpPr>
          <p:spPr>
            <a:xfrm flipV="1">
              <a:off x="1922756" y="4893484"/>
              <a:ext cx="584896" cy="1"/>
            </a:xfrm>
            <a:prstGeom prst="line">
              <a:avLst/>
            </a:prstGeom>
            <a:noFill/>
            <a:ln w="19050" cap="flat" cmpd="sng" algn="ctr">
              <a:solidFill>
                <a:srgbClr val="5B9BD5"/>
              </a:solidFill>
              <a:prstDash val="solid"/>
              <a:miter lim="800000"/>
            </a:ln>
            <a:effectLst/>
          </p:spPr>
        </p:cxnSp>
        <p:cxnSp>
          <p:nvCxnSpPr>
            <p:cNvPr id="44" name="直接连接符 43">
              <a:extLst>
                <a:ext uri="{FF2B5EF4-FFF2-40B4-BE49-F238E27FC236}">
                  <a16:creationId xmlns:a16="http://schemas.microsoft.com/office/drawing/2014/main" id="{877252F9-D91A-245B-0EEF-9EFD1C0F144D}"/>
                </a:ext>
              </a:extLst>
            </p:cNvPr>
            <p:cNvCxnSpPr>
              <a:stCxn id="36" idx="4"/>
              <a:endCxn id="38" idx="0"/>
            </p:cNvCxnSpPr>
            <p:nvPr/>
          </p:nvCxnSpPr>
          <p:spPr>
            <a:xfrm>
              <a:off x="2708819" y="4175339"/>
              <a:ext cx="1" cy="518090"/>
            </a:xfrm>
            <a:prstGeom prst="line">
              <a:avLst/>
            </a:prstGeom>
            <a:noFill/>
            <a:ln w="19050" cap="flat" cmpd="sng" algn="ctr">
              <a:solidFill>
                <a:srgbClr val="5B9BD5"/>
              </a:solidFill>
              <a:prstDash val="solid"/>
              <a:miter lim="800000"/>
            </a:ln>
            <a:effectLst/>
          </p:spPr>
        </p:cxnSp>
        <p:sp>
          <p:nvSpPr>
            <p:cNvPr id="45" name="文本框 44">
              <a:extLst>
                <a:ext uri="{FF2B5EF4-FFF2-40B4-BE49-F238E27FC236}">
                  <a16:creationId xmlns:a16="http://schemas.microsoft.com/office/drawing/2014/main" id="{C0BE099D-42F0-32C4-710F-13EECD0E64EA}"/>
                </a:ext>
              </a:extLst>
            </p:cNvPr>
            <p:cNvSpPr txBox="1"/>
            <p:nvPr/>
          </p:nvSpPr>
          <p:spPr>
            <a:xfrm>
              <a:off x="1294334" y="3433390"/>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-2</a:t>
              </a:r>
              <a:endPar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endParaRPr>
            </a:p>
          </p:txBody>
        </p:sp>
        <p:sp>
          <p:nvSpPr>
            <p:cNvPr id="72" name="文本框 71">
              <a:extLst>
                <a:ext uri="{FF2B5EF4-FFF2-40B4-BE49-F238E27FC236}">
                  <a16:creationId xmlns:a16="http://schemas.microsoft.com/office/drawing/2014/main" id="{6B444D7E-4A45-BA5E-9868-F5A1811AE716}"/>
                </a:ext>
              </a:extLst>
            </p:cNvPr>
            <p:cNvSpPr txBox="1"/>
            <p:nvPr/>
          </p:nvSpPr>
          <p:spPr>
            <a:xfrm>
              <a:off x="1287247" y="4249718"/>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73" name="文本框 72">
              <a:extLst>
                <a:ext uri="{FF2B5EF4-FFF2-40B4-BE49-F238E27FC236}">
                  <a16:creationId xmlns:a16="http://schemas.microsoft.com/office/drawing/2014/main" id="{3141B4BA-1623-5B7B-8CD1-F636195C4A68}"/>
                </a:ext>
              </a:extLst>
            </p:cNvPr>
            <p:cNvSpPr txBox="1"/>
            <p:nvPr/>
          </p:nvSpPr>
          <p:spPr>
            <a:xfrm>
              <a:off x="1290859" y="5037421"/>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endParaRPr>
            </a:p>
          </p:txBody>
        </p:sp>
        <p:sp>
          <p:nvSpPr>
            <p:cNvPr id="74" name="文本框 73">
              <a:extLst>
                <a:ext uri="{FF2B5EF4-FFF2-40B4-BE49-F238E27FC236}">
                  <a16:creationId xmlns:a16="http://schemas.microsoft.com/office/drawing/2014/main" id="{F5CB416D-F05D-492E-12AD-D3ABAFAFF22B}"/>
                </a:ext>
              </a:extLst>
            </p:cNvPr>
            <p:cNvSpPr txBox="1"/>
            <p:nvPr/>
          </p:nvSpPr>
          <p:spPr>
            <a:xfrm>
              <a:off x="2756861" y="3431090"/>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-4</a:t>
              </a:r>
              <a:endParaRPr kumimoji="0" lang="zh-CN" altLang="en-US" sz="1600" b="0" i="0" u="none" strike="noStrike" kern="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endParaRPr>
            </a:p>
          </p:txBody>
        </p:sp>
        <p:sp>
          <p:nvSpPr>
            <p:cNvPr id="75" name="文本框 74">
              <a:extLst>
                <a:ext uri="{FF2B5EF4-FFF2-40B4-BE49-F238E27FC236}">
                  <a16:creationId xmlns:a16="http://schemas.microsoft.com/office/drawing/2014/main" id="{17B9D441-6053-F393-CC6C-548D5314BAD5}"/>
                </a:ext>
              </a:extLst>
            </p:cNvPr>
            <p:cNvSpPr txBox="1"/>
            <p:nvPr/>
          </p:nvSpPr>
          <p:spPr>
            <a:xfrm>
              <a:off x="2724557" y="5040472"/>
              <a:ext cx="40233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76" name="文本框 75">
              <a:extLst>
                <a:ext uri="{FF2B5EF4-FFF2-40B4-BE49-F238E27FC236}">
                  <a16:creationId xmlns:a16="http://schemas.microsoft.com/office/drawing/2014/main" id="{1FDF07CF-5A5E-E333-9670-F7A9E5BF1297}"/>
                </a:ext>
              </a:extLst>
            </p:cNvPr>
            <p:cNvSpPr txBox="1"/>
            <p:nvPr/>
          </p:nvSpPr>
          <p:spPr>
            <a:xfrm>
              <a:off x="2088637" y="4883395"/>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77" name="文本框 76">
              <a:extLst>
                <a:ext uri="{FF2B5EF4-FFF2-40B4-BE49-F238E27FC236}">
                  <a16:creationId xmlns:a16="http://schemas.microsoft.com/office/drawing/2014/main" id="{3D205FFE-C994-11A5-5CBE-0093F3A12A76}"/>
                </a:ext>
              </a:extLst>
            </p:cNvPr>
            <p:cNvSpPr txBox="1"/>
            <p:nvPr/>
          </p:nvSpPr>
          <p:spPr>
            <a:xfrm>
              <a:off x="2799744" y="4258011"/>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78" name="文本框 77">
              <a:extLst>
                <a:ext uri="{FF2B5EF4-FFF2-40B4-BE49-F238E27FC236}">
                  <a16:creationId xmlns:a16="http://schemas.microsoft.com/office/drawing/2014/main" id="{BC55F4EA-598A-37EC-EC42-870F2A5AD49C}"/>
                </a:ext>
              </a:extLst>
            </p:cNvPr>
            <p:cNvSpPr txBox="1"/>
            <p:nvPr/>
          </p:nvSpPr>
          <p:spPr>
            <a:xfrm>
              <a:off x="2100228" y="3636730"/>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-1</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79" name="文本框 78">
              <a:extLst>
                <a:ext uri="{FF2B5EF4-FFF2-40B4-BE49-F238E27FC236}">
                  <a16:creationId xmlns:a16="http://schemas.microsoft.com/office/drawing/2014/main" id="{F857AA4D-7676-EAEA-0CB2-07764A73B243}"/>
                </a:ext>
              </a:extLst>
            </p:cNvPr>
            <p:cNvSpPr txBox="1"/>
            <p:nvPr/>
          </p:nvSpPr>
          <p:spPr>
            <a:xfrm>
              <a:off x="1913806" y="3962776"/>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
          <p:nvSpPr>
            <p:cNvPr id="80" name="文本框 79">
              <a:extLst>
                <a:ext uri="{FF2B5EF4-FFF2-40B4-BE49-F238E27FC236}">
                  <a16:creationId xmlns:a16="http://schemas.microsoft.com/office/drawing/2014/main" id="{B6573C0A-2216-B1C7-57A9-A07802A71350}"/>
                </a:ext>
              </a:extLst>
            </p:cNvPr>
            <p:cNvSpPr txBox="1"/>
            <p:nvPr/>
          </p:nvSpPr>
          <p:spPr>
            <a:xfrm>
              <a:off x="1952572" y="4522287"/>
              <a:ext cx="4663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2</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grpSp>
      <p:sp>
        <p:nvSpPr>
          <p:cNvPr id="81" name="箭头: 右 80">
            <a:extLst>
              <a:ext uri="{FF2B5EF4-FFF2-40B4-BE49-F238E27FC236}">
                <a16:creationId xmlns:a16="http://schemas.microsoft.com/office/drawing/2014/main" id="{02252D85-23B7-137B-BA8E-CC28E9A059E4}"/>
              </a:ext>
            </a:extLst>
          </p:cNvPr>
          <p:cNvSpPr/>
          <p:nvPr/>
        </p:nvSpPr>
        <p:spPr>
          <a:xfrm>
            <a:off x="4002074" y="4534468"/>
            <a:ext cx="720001" cy="193787"/>
          </a:xfrm>
          <a:prstGeom prst="rightArrow">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82" name="箭头: 右 81">
            <a:extLst>
              <a:ext uri="{FF2B5EF4-FFF2-40B4-BE49-F238E27FC236}">
                <a16:creationId xmlns:a16="http://schemas.microsoft.com/office/drawing/2014/main" id="{112CA4BB-F92B-7C2A-23EC-37E48BAA3664}"/>
              </a:ext>
            </a:extLst>
          </p:cNvPr>
          <p:cNvSpPr/>
          <p:nvPr/>
        </p:nvSpPr>
        <p:spPr>
          <a:xfrm>
            <a:off x="7719825" y="4524951"/>
            <a:ext cx="720001" cy="193787"/>
          </a:xfrm>
          <a:prstGeom prst="rightArrow">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83" name="文本框 82">
            <a:extLst>
              <a:ext uri="{FF2B5EF4-FFF2-40B4-BE49-F238E27FC236}">
                <a16:creationId xmlns:a16="http://schemas.microsoft.com/office/drawing/2014/main" id="{B7496593-9F46-C423-A783-EAD97F9C7232}"/>
              </a:ext>
            </a:extLst>
          </p:cNvPr>
          <p:cNvSpPr txBox="1"/>
          <p:nvPr/>
        </p:nvSpPr>
        <p:spPr>
          <a:xfrm>
            <a:off x="9111325" y="5669860"/>
            <a:ext cx="1513621" cy="338554"/>
          </a:xfrm>
          <a:prstGeom prst="rect">
            <a:avLst/>
          </a:prstGeom>
          <a:noFill/>
        </p:spPr>
        <p:txBody>
          <a:bodyPr wrap="square" rtlCol="0">
            <a:spAutoFit/>
          </a:bodyPr>
          <a:lstStyle/>
          <a:p>
            <a:r>
              <a:rPr kumimoji="0" lang="ja-JP" altLang="en-US" sz="1600" dirty="0">
                <a:solidFill>
                  <a:prstClr val="black"/>
                </a:solidFill>
                <a:latin typeface="微软雅黑"/>
                <a:ea typeface="微软雅黑"/>
              </a:rPr>
              <a:t>重み総和</a:t>
            </a:r>
            <a:r>
              <a:rPr kumimoji="0" lang="en-US" altLang="ja-JP" sz="1600" dirty="0">
                <a:solidFill>
                  <a:prstClr val="black"/>
                </a:solidFill>
                <a:latin typeface="微软雅黑"/>
                <a:ea typeface="微软雅黑"/>
              </a:rPr>
              <a:t>:  -9</a:t>
            </a:r>
            <a:endParaRPr kumimoji="0" lang="zh-CN" altLang="en-US" sz="1600" dirty="0">
              <a:solidFill>
                <a:prstClr val="black"/>
              </a:solidFill>
              <a:latin typeface="微软雅黑"/>
              <a:ea typeface="微软雅黑"/>
            </a:endParaRPr>
          </a:p>
        </p:txBody>
      </p:sp>
      <p:sp>
        <p:nvSpPr>
          <p:cNvPr id="84" name="文本框 83">
            <a:extLst>
              <a:ext uri="{FF2B5EF4-FFF2-40B4-BE49-F238E27FC236}">
                <a16:creationId xmlns:a16="http://schemas.microsoft.com/office/drawing/2014/main" id="{3959BB94-71B6-D7B4-EC83-F8CD38CBEA7C}"/>
              </a:ext>
            </a:extLst>
          </p:cNvPr>
          <p:cNvSpPr txBox="1"/>
          <p:nvPr/>
        </p:nvSpPr>
        <p:spPr>
          <a:xfrm>
            <a:off x="7185711" y="3903009"/>
            <a:ext cx="1925614" cy="584775"/>
          </a:xfrm>
          <a:prstGeom prst="rect">
            <a:avLst/>
          </a:prstGeom>
          <a:noFill/>
        </p:spPr>
        <p:txBody>
          <a:bodyPr wrap="square" rtlCol="0">
            <a:spAutoFit/>
          </a:bodyPr>
          <a:lstStyle/>
          <a:p>
            <a:r>
              <a:rPr kumimoji="0" lang="ja-JP" altLang="en-US" sz="1600" dirty="0">
                <a:solidFill>
                  <a:prstClr val="black"/>
                </a:solidFill>
                <a:latin typeface="微软雅黑"/>
                <a:ea typeface="微软雅黑"/>
              </a:rPr>
              <a:t>ノード間の</a:t>
            </a:r>
            <a:r>
              <a:rPr kumimoji="0" lang="ja-JP" altLang="en-US" sz="1600" dirty="0">
                <a:solidFill>
                  <a:srgbClr val="FF0000"/>
                </a:solidFill>
                <a:latin typeface="微软雅黑"/>
                <a:ea typeface="微软雅黑"/>
              </a:rPr>
              <a:t>すべて</a:t>
            </a:r>
            <a:r>
              <a:rPr kumimoji="0" lang="ja-JP" altLang="en-US" sz="1600" dirty="0">
                <a:solidFill>
                  <a:prstClr val="black"/>
                </a:solidFill>
                <a:latin typeface="微软雅黑"/>
                <a:ea typeface="微软雅黑"/>
              </a:rPr>
              <a:t>のエッジを選ぶ</a:t>
            </a:r>
            <a:endParaRPr kumimoji="0" lang="en-US" altLang="ja-JP" sz="1600" dirty="0">
              <a:solidFill>
                <a:prstClr val="black"/>
              </a:solidFill>
              <a:latin typeface="微软雅黑"/>
              <a:ea typeface="微软雅黑"/>
            </a:endParaRPr>
          </a:p>
        </p:txBody>
      </p:sp>
    </p:spTree>
    <p:extLst>
      <p:ext uri="{BB962C8B-B14F-4D97-AF65-F5344CB8AC3E}">
        <p14:creationId xmlns:p14="http://schemas.microsoft.com/office/powerpoint/2010/main" val="18725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图片 70">
            <a:extLst>
              <a:ext uri="{FF2B5EF4-FFF2-40B4-BE49-F238E27FC236}">
                <a16:creationId xmlns:a16="http://schemas.microsoft.com/office/drawing/2014/main" id="{55853E58-B31D-095B-8645-B87F4405AD0D}"/>
              </a:ext>
            </a:extLst>
          </p:cNvPr>
          <p:cNvPicPr>
            <a:picLocks noChangeAspect="1"/>
          </p:cNvPicPr>
          <p:nvPr/>
        </p:nvPicPr>
        <p:blipFill>
          <a:blip r:embed="rId2"/>
          <a:stretch>
            <a:fillRect/>
          </a:stretch>
        </p:blipFill>
        <p:spPr>
          <a:xfrm>
            <a:off x="4753460" y="3118072"/>
            <a:ext cx="1984845" cy="1573745"/>
          </a:xfrm>
          <a:prstGeom prst="rect">
            <a:avLst/>
          </a:prstGeom>
        </p:spPr>
      </p:pic>
      <p:pic>
        <p:nvPicPr>
          <p:cNvPr id="55" name="图片 54">
            <a:extLst>
              <a:ext uri="{FF2B5EF4-FFF2-40B4-BE49-F238E27FC236}">
                <a16:creationId xmlns:a16="http://schemas.microsoft.com/office/drawing/2014/main" id="{CB912F65-E65B-9621-68E8-D65021D1DF7F}"/>
              </a:ext>
            </a:extLst>
          </p:cNvPr>
          <p:cNvPicPr>
            <a:picLocks noChangeAspect="1"/>
          </p:cNvPicPr>
          <p:nvPr/>
        </p:nvPicPr>
        <p:blipFill>
          <a:blip r:embed="rId3"/>
          <a:stretch>
            <a:fillRect/>
          </a:stretch>
        </p:blipFill>
        <p:spPr>
          <a:xfrm>
            <a:off x="7202244" y="1414882"/>
            <a:ext cx="1142770" cy="1218954"/>
          </a:xfrm>
          <a:prstGeom prst="rect">
            <a:avLst/>
          </a:prstGeom>
        </p:spPr>
      </p:pic>
      <p:pic>
        <p:nvPicPr>
          <p:cNvPr id="53" name="图片 52">
            <a:extLst>
              <a:ext uri="{FF2B5EF4-FFF2-40B4-BE49-F238E27FC236}">
                <a16:creationId xmlns:a16="http://schemas.microsoft.com/office/drawing/2014/main" id="{8A511E13-9A51-51D7-48D6-E22176D0B142}"/>
              </a:ext>
            </a:extLst>
          </p:cNvPr>
          <p:cNvPicPr>
            <a:picLocks noChangeAspect="1"/>
          </p:cNvPicPr>
          <p:nvPr/>
        </p:nvPicPr>
        <p:blipFill>
          <a:blip r:embed="rId4"/>
          <a:stretch>
            <a:fillRect/>
          </a:stretch>
        </p:blipFill>
        <p:spPr>
          <a:xfrm>
            <a:off x="1006681" y="1370871"/>
            <a:ext cx="2021127" cy="1747201"/>
          </a:xfrm>
          <a:prstGeom prst="rect">
            <a:avLst/>
          </a:prstGeom>
        </p:spPr>
      </p:pic>
      <p:sp>
        <p:nvSpPr>
          <p:cNvPr id="5" name="文本框 4">
            <a:extLst>
              <a:ext uri="{FF2B5EF4-FFF2-40B4-BE49-F238E27FC236}">
                <a16:creationId xmlns:a16="http://schemas.microsoft.com/office/drawing/2014/main" id="{9D304E58-5268-D0BF-D005-921DA58B2D2B}"/>
              </a:ext>
            </a:extLst>
          </p:cNvPr>
          <p:cNvSpPr txBox="1"/>
          <p:nvPr/>
        </p:nvSpPr>
        <p:spPr>
          <a:xfrm>
            <a:off x="207697" y="-22261"/>
            <a:ext cx="2210413"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Motivation</a:t>
            </a:r>
            <a:endParaRPr lang="zh-CN" altLang="en-US" sz="2800" b="1"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E6186883-7200-8FC1-2E4A-9332AAF06580}"/>
              </a:ext>
            </a:extLst>
          </p:cNvPr>
          <p:cNvSpPr txBox="1"/>
          <p:nvPr/>
        </p:nvSpPr>
        <p:spPr>
          <a:xfrm>
            <a:off x="505174" y="613620"/>
            <a:ext cx="9067430" cy="369332"/>
          </a:xfrm>
          <a:prstGeom prst="rect">
            <a:avLst/>
          </a:prstGeom>
          <a:noFill/>
        </p:spPr>
        <p:txBody>
          <a:bodyPr wrap="square" rtlCol="0">
            <a:spAutoFit/>
          </a:bodyPr>
          <a:lstStyle/>
          <a:p>
            <a:pPr marL="342900" indent="-342900">
              <a:buSzPct val="100000"/>
              <a:buFont typeface="Wingdings" panose="05000000000000000000" pitchFamily="2" charset="2"/>
              <a:buChar char="n"/>
            </a:pPr>
            <a:r>
              <a:rPr kumimoji="0" lang="ja-JP" altLang="en-US" dirty="0">
                <a:solidFill>
                  <a:prstClr val="black"/>
                </a:solidFill>
                <a:latin typeface="微软雅黑"/>
                <a:ea typeface="微软雅黑"/>
                <a:cs typeface="Times New Roman" panose="02020603050405020304" pitchFamily="18" charset="0"/>
              </a:rPr>
              <a:t>組み合わせ最適化問題を</a:t>
            </a:r>
            <a:r>
              <a:rPr kumimoji="0" lang="en-US" altLang="ja-JP" dirty="0">
                <a:solidFill>
                  <a:prstClr val="black"/>
                </a:solidFill>
                <a:latin typeface="微软雅黑"/>
                <a:ea typeface="微软雅黑"/>
                <a:cs typeface="Times New Roman" panose="02020603050405020304" pitchFamily="18" charset="0"/>
              </a:rPr>
              <a:t>QUBO</a:t>
            </a:r>
            <a:r>
              <a:rPr kumimoji="0" lang="ja-JP" altLang="en-US" dirty="0">
                <a:solidFill>
                  <a:prstClr val="black"/>
                </a:solidFill>
                <a:latin typeface="微软雅黑"/>
                <a:ea typeface="微软雅黑"/>
                <a:cs typeface="Times New Roman" panose="02020603050405020304" pitchFamily="18" charset="0"/>
              </a:rPr>
              <a:t>問題に変換して専用ソルバーで解決できる</a:t>
            </a:r>
          </a:p>
        </p:txBody>
      </p:sp>
      <p:sp>
        <p:nvSpPr>
          <p:cNvPr id="51" name="文本框 50">
            <a:extLst>
              <a:ext uri="{FF2B5EF4-FFF2-40B4-BE49-F238E27FC236}">
                <a16:creationId xmlns:a16="http://schemas.microsoft.com/office/drawing/2014/main" id="{24C9081F-DB70-EA36-D79A-0C90548FC85A}"/>
              </a:ext>
            </a:extLst>
          </p:cNvPr>
          <p:cNvSpPr txBox="1"/>
          <p:nvPr/>
        </p:nvSpPr>
        <p:spPr>
          <a:xfrm>
            <a:off x="505174" y="5081265"/>
            <a:ext cx="11234546" cy="1477328"/>
          </a:xfrm>
          <a:prstGeom prst="rect">
            <a:avLst/>
          </a:prstGeom>
          <a:noFill/>
        </p:spPr>
        <p:txBody>
          <a:bodyPr wrap="square">
            <a:spAutoFit/>
          </a:bodyPr>
          <a:lstStyle/>
          <a:p>
            <a:pPr marL="285750" indent="-285750">
              <a:buFont typeface="Wingdings" panose="05000000000000000000" pitchFamily="2" charset="2"/>
              <a:buChar char="n"/>
            </a:pPr>
            <a:r>
              <a:rPr kumimoji="0" lang="ja-JP" altLang="en-US" dirty="0">
                <a:solidFill>
                  <a:prstClr val="black"/>
                </a:solidFill>
                <a:latin typeface="微软雅黑"/>
                <a:ea typeface="微软雅黑"/>
                <a:cs typeface="Times New Roman" panose="02020603050405020304" pitchFamily="18" charset="0"/>
              </a:rPr>
              <a:t>ソルバー</a:t>
            </a:r>
            <a:r>
              <a:rPr lang="ja-JP" altLang="en-US" dirty="0">
                <a:latin typeface="Microsoft YaHei" panose="020B0503020204020204" pitchFamily="34" charset="-122"/>
                <a:ea typeface="Microsoft YaHei" panose="020B0503020204020204" pitchFamily="34" charset="-122"/>
              </a:rPr>
              <a:t>の探索性能を測定するため、ベンチマーク問題がよく使われる</a:t>
            </a:r>
            <a:endParaRPr lang="en-US" altLang="ja-JP" dirty="0">
              <a:latin typeface="Microsoft YaHei" panose="020B0503020204020204" pitchFamily="34" charset="-122"/>
              <a:ea typeface="Microsoft YaHei" panose="020B0503020204020204" pitchFamily="34" charset="-122"/>
            </a:endParaRPr>
          </a:p>
          <a:p>
            <a:pPr marL="288000"/>
            <a:r>
              <a:rPr lang="en-US" altLang="ja-JP" dirty="0" err="1">
                <a:latin typeface="Microsoft YaHei" panose="020B0503020204020204" pitchFamily="34" charset="-122"/>
                <a:ea typeface="Microsoft YaHei" panose="020B0503020204020204" pitchFamily="34" charset="-122"/>
              </a:rPr>
              <a:t>Gset</a:t>
            </a:r>
            <a:r>
              <a:rPr lang="en-US" altLang="ja-JP" dirty="0">
                <a:latin typeface="Microsoft YaHei" panose="020B0503020204020204" pitchFamily="34" charset="-122"/>
                <a:ea typeface="Microsoft YaHei" panose="020B0503020204020204" pitchFamily="34" charset="-122"/>
              </a:rPr>
              <a:t> (</a:t>
            </a:r>
            <a:r>
              <a:rPr lang="ja-JP" altLang="en-US" dirty="0">
                <a:latin typeface="Microsoft YaHei" panose="020B0503020204020204" pitchFamily="34" charset="-122"/>
                <a:ea typeface="Microsoft YaHei" panose="020B0503020204020204" pitchFamily="34" charset="-122"/>
              </a:rPr>
              <a:t>最大カット問題</a:t>
            </a:r>
            <a:r>
              <a:rPr lang="en-US" altLang="ja-JP" dirty="0">
                <a:latin typeface="Microsoft YaHei" panose="020B0503020204020204" pitchFamily="34" charset="-122"/>
                <a:ea typeface="Microsoft YaHei" panose="020B0503020204020204" pitchFamily="34" charset="-122"/>
              </a:rPr>
              <a:t>)</a:t>
            </a:r>
            <a:r>
              <a:rPr lang="ja-JP" altLang="en-US" dirty="0">
                <a:latin typeface="Microsoft YaHei" panose="020B0503020204020204" pitchFamily="34" charset="-122"/>
                <a:ea typeface="Microsoft YaHei" panose="020B0503020204020204" pitchFamily="34" charset="-122"/>
              </a:rPr>
              <a:t>、</a:t>
            </a:r>
            <a:r>
              <a:rPr lang="en-US" altLang="ja-JP" dirty="0">
                <a:latin typeface="Microsoft YaHei" panose="020B0503020204020204" pitchFamily="34" charset="-122"/>
                <a:ea typeface="Microsoft YaHei" panose="020B0503020204020204" pitchFamily="34" charset="-122"/>
              </a:rPr>
              <a:t>QAPLIB (2</a:t>
            </a:r>
            <a:r>
              <a:rPr lang="ja-JP" altLang="en-US" dirty="0">
                <a:latin typeface="Microsoft YaHei" panose="020B0503020204020204" pitchFamily="34" charset="-122"/>
                <a:ea typeface="Microsoft YaHei" panose="020B0503020204020204" pitchFamily="34" charset="-122"/>
              </a:rPr>
              <a:t>次割当問題</a:t>
            </a:r>
            <a:r>
              <a:rPr lang="en-US" altLang="ja-JP" dirty="0">
                <a:latin typeface="Microsoft YaHei" panose="020B0503020204020204" pitchFamily="34" charset="-122"/>
                <a:ea typeface="Microsoft YaHei" panose="020B0503020204020204" pitchFamily="34" charset="-122"/>
              </a:rPr>
              <a:t>)</a:t>
            </a:r>
            <a:r>
              <a:rPr lang="ja-JP" altLang="en-US" dirty="0">
                <a:latin typeface="Microsoft YaHei" panose="020B0503020204020204" pitchFamily="34" charset="-122"/>
                <a:ea typeface="Microsoft YaHei" panose="020B0503020204020204" pitchFamily="34" charset="-122"/>
              </a:rPr>
              <a:t>、</a:t>
            </a:r>
            <a:r>
              <a:rPr lang="en-US" altLang="ja-JP" dirty="0">
                <a:latin typeface="Microsoft YaHei" panose="020B0503020204020204" pitchFamily="34" charset="-122"/>
                <a:ea typeface="Microsoft YaHei" panose="020B0503020204020204" pitchFamily="34" charset="-122"/>
              </a:rPr>
              <a:t>TSPLIB (</a:t>
            </a:r>
            <a:r>
              <a:rPr lang="ja-JP" altLang="en-US" dirty="0">
                <a:latin typeface="Microsoft YaHei" panose="020B0503020204020204" pitchFamily="34" charset="-122"/>
                <a:ea typeface="Microsoft YaHei" panose="020B0503020204020204" pitchFamily="34" charset="-122"/>
              </a:rPr>
              <a:t>巡回セールスマン問題</a:t>
            </a:r>
            <a:r>
              <a:rPr lang="en-US" altLang="ja-JP" dirty="0">
                <a:latin typeface="Microsoft YaHei" panose="020B0503020204020204" pitchFamily="34" charset="-122"/>
                <a:ea typeface="Microsoft YaHei" panose="020B0503020204020204" pitchFamily="34" charset="-122"/>
              </a:rPr>
              <a:t>)</a:t>
            </a:r>
          </a:p>
          <a:p>
            <a:pPr marL="285750" indent="-285750">
              <a:buFont typeface="Wingdings" panose="05000000000000000000" pitchFamily="2" charset="2"/>
              <a:buChar char="n"/>
            </a:pPr>
            <a:r>
              <a:rPr lang="ja-JP" altLang="en-US" dirty="0">
                <a:latin typeface="Microsoft YaHei" panose="020B0503020204020204" pitchFamily="34" charset="-122"/>
                <a:ea typeface="Microsoft YaHei" panose="020B0503020204020204" pitchFamily="34" charset="-122"/>
              </a:rPr>
              <a:t>問題点</a:t>
            </a:r>
            <a:r>
              <a:rPr lang="en-US" altLang="ja-JP"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endParaRPr lang="en-US" altLang="zh-CN" dirty="0">
              <a:latin typeface="Microsoft YaHei" panose="020B0503020204020204" pitchFamily="34" charset="-122"/>
              <a:ea typeface="Microsoft YaHei" panose="020B0503020204020204" pitchFamily="34" charset="-122"/>
            </a:endParaRPr>
          </a:p>
          <a:p>
            <a:pPr marL="288000"/>
            <a:r>
              <a:rPr lang="ja-JP" altLang="en-US" dirty="0">
                <a:latin typeface="Microsoft YaHei" panose="020B0503020204020204" pitchFamily="34" charset="-122"/>
                <a:ea typeface="Microsoft YaHei" panose="020B0503020204020204" pitchFamily="34" charset="-122"/>
              </a:rPr>
              <a:t>ベンチマーク問題が高度に構造化されたので、難易度が</a:t>
            </a:r>
            <a:r>
              <a:rPr kumimoji="0" lang="ja-JP" altLang="en-US" dirty="0">
                <a:solidFill>
                  <a:prstClr val="black"/>
                </a:solidFill>
                <a:latin typeface="微软雅黑"/>
                <a:ea typeface="微软雅黑"/>
                <a:cs typeface="Times New Roman" panose="02020603050405020304" pitchFamily="18" charset="0"/>
              </a:rPr>
              <a:t>ソルバー</a:t>
            </a:r>
            <a:r>
              <a:rPr lang="ja-JP" altLang="en-US" dirty="0">
                <a:latin typeface="Microsoft YaHei" panose="020B0503020204020204" pitchFamily="34" charset="-122"/>
                <a:ea typeface="Microsoft YaHei" panose="020B0503020204020204" pitchFamily="34" charset="-122"/>
              </a:rPr>
              <a:t>の探索性能を正確に測定するには不十分</a:t>
            </a:r>
            <a:endParaRPr lang="en-US" altLang="ja-JP" dirty="0">
              <a:latin typeface="Microsoft YaHei" panose="020B0503020204020204" pitchFamily="34" charset="-122"/>
              <a:ea typeface="Microsoft YaHei" panose="020B0503020204020204" pitchFamily="34" charset="-122"/>
            </a:endParaRPr>
          </a:p>
          <a:p>
            <a:pPr marL="288000"/>
            <a:r>
              <a:rPr lang="en-US" altLang="ja-JP" dirty="0">
                <a:latin typeface="Microsoft YaHei" panose="020B0503020204020204" pitchFamily="34" charset="-122"/>
                <a:ea typeface="Microsoft YaHei" panose="020B0503020204020204" pitchFamily="34" charset="-122"/>
              </a:rPr>
              <a:t>(</a:t>
            </a:r>
            <a:r>
              <a:rPr lang="ja-JP" altLang="en-US" dirty="0">
                <a:latin typeface="Microsoft YaHei" panose="020B0503020204020204" pitchFamily="34" charset="-122"/>
                <a:ea typeface="Microsoft YaHei" panose="020B0503020204020204" pitchFamily="34" charset="-122"/>
              </a:rPr>
              <a:t>ソルバーの性能を向上させるにも難易度が高いベンチマーク問題が必要</a:t>
            </a:r>
            <a:r>
              <a:rPr lang="en-US" altLang="ja-JP" dirty="0">
                <a:latin typeface="Microsoft YaHei" panose="020B0503020204020204" pitchFamily="34" charset="-122"/>
                <a:ea typeface="Microsoft YaHei" panose="020B0503020204020204" pitchFamily="34" charset="-122"/>
              </a:rPr>
              <a:t>)</a:t>
            </a:r>
          </a:p>
        </p:txBody>
      </p:sp>
      <p:sp>
        <p:nvSpPr>
          <p:cNvPr id="56" name="箭头: 右 55">
            <a:extLst>
              <a:ext uri="{FF2B5EF4-FFF2-40B4-BE49-F238E27FC236}">
                <a16:creationId xmlns:a16="http://schemas.microsoft.com/office/drawing/2014/main" id="{DF68AC71-47E7-1303-C34A-1C7CF468C355}"/>
              </a:ext>
            </a:extLst>
          </p:cNvPr>
          <p:cNvSpPr/>
          <p:nvPr/>
        </p:nvSpPr>
        <p:spPr>
          <a:xfrm>
            <a:off x="3401093" y="2063030"/>
            <a:ext cx="720001" cy="193787"/>
          </a:xfrm>
          <a:prstGeom prst="rightArrow">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57" name="矩形: 圆角 56">
            <a:extLst>
              <a:ext uri="{FF2B5EF4-FFF2-40B4-BE49-F238E27FC236}">
                <a16:creationId xmlns:a16="http://schemas.microsoft.com/office/drawing/2014/main" id="{B38A9BCE-4B02-0593-3312-0D7B0D91AA65}"/>
              </a:ext>
            </a:extLst>
          </p:cNvPr>
          <p:cNvSpPr/>
          <p:nvPr/>
        </p:nvSpPr>
        <p:spPr>
          <a:xfrm>
            <a:off x="4537879" y="1765002"/>
            <a:ext cx="1461155" cy="724671"/>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icrosoft YaHei" panose="020B0503020204020204" pitchFamily="34" charset="-122"/>
                <a:ea typeface="Microsoft YaHei" panose="020B0503020204020204" pitchFamily="34" charset="-122"/>
              </a:rPr>
              <a:t>QUBO</a:t>
            </a:r>
          </a:p>
          <a:p>
            <a:pPr algn="ctr"/>
            <a:r>
              <a:rPr lang="ja-JP" altLang="en-US" dirty="0">
                <a:solidFill>
                  <a:schemeClr val="tx1"/>
                </a:solidFill>
                <a:latin typeface="Microsoft YaHei" panose="020B0503020204020204" pitchFamily="34" charset="-122"/>
                <a:ea typeface="Microsoft YaHei" panose="020B0503020204020204" pitchFamily="34" charset="-122"/>
              </a:rPr>
              <a:t>問題</a:t>
            </a:r>
            <a:endParaRPr lang="zh-CN" altLang="en-US" dirty="0">
              <a:solidFill>
                <a:schemeClr val="tx1"/>
              </a:solidFill>
              <a:latin typeface="Microsoft YaHei" panose="020B0503020204020204" pitchFamily="34" charset="-122"/>
              <a:ea typeface="Microsoft YaHei" panose="020B0503020204020204" pitchFamily="34" charset="-122"/>
            </a:endParaRPr>
          </a:p>
        </p:txBody>
      </p:sp>
      <p:sp>
        <p:nvSpPr>
          <p:cNvPr id="59" name="文本框 58">
            <a:extLst>
              <a:ext uri="{FF2B5EF4-FFF2-40B4-BE49-F238E27FC236}">
                <a16:creationId xmlns:a16="http://schemas.microsoft.com/office/drawing/2014/main" id="{9E77C668-E1EF-7D12-E4E3-26383432B950}"/>
              </a:ext>
            </a:extLst>
          </p:cNvPr>
          <p:cNvSpPr txBox="1"/>
          <p:nvPr/>
        </p:nvSpPr>
        <p:spPr>
          <a:xfrm>
            <a:off x="3467874" y="1729201"/>
            <a:ext cx="720000" cy="338554"/>
          </a:xfrm>
          <a:prstGeom prst="rect">
            <a:avLst/>
          </a:prstGeom>
          <a:noFill/>
        </p:spPr>
        <p:txBody>
          <a:bodyPr wrap="square">
            <a:spAutoFit/>
          </a:bodyPr>
          <a:lstStyle/>
          <a:p>
            <a:r>
              <a:rPr lang="ja-JP" altLang="en-US" sz="1600" dirty="0">
                <a:latin typeface="Microsoft YaHei" panose="020B0503020204020204" pitchFamily="34" charset="-122"/>
                <a:ea typeface="Microsoft YaHei" panose="020B0503020204020204" pitchFamily="34" charset="-122"/>
              </a:rPr>
              <a:t>変換</a:t>
            </a:r>
            <a:endParaRPr lang="zh-CN" altLang="en-US" sz="1600" dirty="0">
              <a:latin typeface="Microsoft YaHei" panose="020B0503020204020204" pitchFamily="34" charset="-122"/>
              <a:ea typeface="Microsoft YaHei" panose="020B0503020204020204" pitchFamily="34" charset="-122"/>
            </a:endParaRPr>
          </a:p>
        </p:txBody>
      </p:sp>
      <p:sp>
        <p:nvSpPr>
          <p:cNvPr id="60" name="箭头: 右 59">
            <a:extLst>
              <a:ext uri="{FF2B5EF4-FFF2-40B4-BE49-F238E27FC236}">
                <a16:creationId xmlns:a16="http://schemas.microsoft.com/office/drawing/2014/main" id="{B341C5E9-5386-2A55-A694-9A3E6EA2B800}"/>
              </a:ext>
            </a:extLst>
          </p:cNvPr>
          <p:cNvSpPr/>
          <p:nvPr/>
        </p:nvSpPr>
        <p:spPr>
          <a:xfrm>
            <a:off x="6183241" y="2021820"/>
            <a:ext cx="720001" cy="193787"/>
          </a:xfrm>
          <a:prstGeom prst="rightArrow">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61" name="文本框 60">
            <a:extLst>
              <a:ext uri="{FF2B5EF4-FFF2-40B4-BE49-F238E27FC236}">
                <a16:creationId xmlns:a16="http://schemas.microsoft.com/office/drawing/2014/main" id="{CCCEE42D-560F-12DC-5612-62EE91610C37}"/>
              </a:ext>
            </a:extLst>
          </p:cNvPr>
          <p:cNvSpPr txBox="1"/>
          <p:nvPr/>
        </p:nvSpPr>
        <p:spPr>
          <a:xfrm>
            <a:off x="6240182" y="1713686"/>
            <a:ext cx="720000" cy="338554"/>
          </a:xfrm>
          <a:prstGeom prst="rect">
            <a:avLst/>
          </a:prstGeom>
          <a:noFill/>
        </p:spPr>
        <p:txBody>
          <a:bodyPr wrap="square">
            <a:spAutoFit/>
          </a:bodyPr>
          <a:lstStyle/>
          <a:p>
            <a:r>
              <a:rPr lang="ja-JP" altLang="en-US" sz="1600" dirty="0">
                <a:latin typeface="Microsoft YaHei" panose="020B0503020204020204" pitchFamily="34" charset="-122"/>
                <a:ea typeface="Microsoft YaHei" panose="020B0503020204020204" pitchFamily="34" charset="-122"/>
              </a:rPr>
              <a:t>入力</a:t>
            </a:r>
            <a:endParaRPr lang="zh-CN" altLang="en-US" sz="1600" dirty="0">
              <a:latin typeface="Microsoft YaHei" panose="020B0503020204020204" pitchFamily="34" charset="-122"/>
              <a:ea typeface="Microsoft YaHei" panose="020B0503020204020204" pitchFamily="34" charset="-122"/>
            </a:endParaRPr>
          </a:p>
        </p:txBody>
      </p:sp>
      <p:sp>
        <p:nvSpPr>
          <p:cNvPr id="63" name="文本框 62">
            <a:extLst>
              <a:ext uri="{FF2B5EF4-FFF2-40B4-BE49-F238E27FC236}">
                <a16:creationId xmlns:a16="http://schemas.microsoft.com/office/drawing/2014/main" id="{E421340E-8394-0942-6875-9A7CDC9C591F}"/>
              </a:ext>
            </a:extLst>
          </p:cNvPr>
          <p:cNvSpPr txBox="1"/>
          <p:nvPr/>
        </p:nvSpPr>
        <p:spPr>
          <a:xfrm>
            <a:off x="9761248" y="3223702"/>
            <a:ext cx="2126668" cy="338554"/>
          </a:xfrm>
          <a:prstGeom prst="rect">
            <a:avLst/>
          </a:prstGeom>
          <a:noFill/>
        </p:spPr>
        <p:txBody>
          <a:bodyPr wrap="square">
            <a:spAutoFit/>
          </a:bodyPr>
          <a:lstStyle/>
          <a:p>
            <a:r>
              <a:rPr lang="ja-JP" altLang="en-US" sz="1600" dirty="0">
                <a:latin typeface="Microsoft YaHei" panose="020B0503020204020204" pitchFamily="34" charset="-122"/>
                <a:ea typeface="Microsoft YaHei" panose="020B0503020204020204" pitchFamily="34" charset="-122"/>
              </a:rPr>
              <a:t>探索アルゴリズム</a:t>
            </a:r>
            <a:endParaRPr lang="zh-CN" altLang="en-US" sz="1600" dirty="0">
              <a:latin typeface="Microsoft YaHei" panose="020B0503020204020204" pitchFamily="34" charset="-122"/>
              <a:ea typeface="Microsoft YaHei" panose="020B0503020204020204" pitchFamily="34" charset="-122"/>
            </a:endParaRPr>
          </a:p>
        </p:txBody>
      </p:sp>
      <p:sp>
        <p:nvSpPr>
          <p:cNvPr id="64" name="箭头: 右 63">
            <a:extLst>
              <a:ext uri="{FF2B5EF4-FFF2-40B4-BE49-F238E27FC236}">
                <a16:creationId xmlns:a16="http://schemas.microsoft.com/office/drawing/2014/main" id="{D5F9F33F-60E9-3B81-08B0-52FA74C18EF9}"/>
              </a:ext>
            </a:extLst>
          </p:cNvPr>
          <p:cNvSpPr/>
          <p:nvPr/>
        </p:nvSpPr>
        <p:spPr>
          <a:xfrm rot="5400000">
            <a:off x="9305303" y="3290373"/>
            <a:ext cx="534830" cy="196395"/>
          </a:xfrm>
          <a:prstGeom prst="rightArrow">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65" name="矩形: 圆角 64">
                <a:extLst>
                  <a:ext uri="{FF2B5EF4-FFF2-40B4-BE49-F238E27FC236}">
                    <a16:creationId xmlns:a16="http://schemas.microsoft.com/office/drawing/2014/main" id="{2C5059EA-A4EC-99FC-A98B-1933E07E1183}"/>
                  </a:ext>
                </a:extLst>
              </p:cNvPr>
              <p:cNvSpPr/>
              <p:nvPr/>
            </p:nvSpPr>
            <p:spPr>
              <a:xfrm>
                <a:off x="8883646" y="3760681"/>
                <a:ext cx="1461155" cy="646331"/>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icrosoft YaHei" panose="020B0503020204020204" pitchFamily="34" charset="-122"/>
                    <a:ea typeface="Microsoft YaHei" panose="020B0503020204020204" pitchFamily="34" charset="-122"/>
                  </a:rPr>
                  <a:t>最適解</a:t>
                </a:r>
                <a14:m>
                  <m:oMath xmlns:m="http://schemas.openxmlformats.org/officeDocument/2006/math">
                    <m:r>
                      <a:rPr lang="en-US" altLang="ja-JP" b="0" i="1" smtClean="0">
                        <a:solidFill>
                          <a:schemeClr val="tx1"/>
                        </a:solidFill>
                        <a:latin typeface="Cambria Math" panose="02040503050406030204" pitchFamily="18" charset="0"/>
                        <a:ea typeface="Microsoft YaHei" panose="020B0503020204020204" pitchFamily="34" charset="-122"/>
                      </a:rPr>
                      <m:t>𝑋</m:t>
                    </m:r>
                  </m:oMath>
                </a14:m>
                <a:endParaRPr lang="en-US" altLang="zh-CN" dirty="0">
                  <a:solidFill>
                    <a:schemeClr val="tx1"/>
                  </a:solidFill>
                  <a:latin typeface="Microsoft YaHei" panose="020B0503020204020204" pitchFamily="34" charset="-122"/>
                  <a:ea typeface="Microsoft YaHei" panose="020B0503020204020204" pitchFamily="34" charset="-122"/>
                </a:endParaRPr>
              </a:p>
            </p:txBody>
          </p:sp>
        </mc:Choice>
        <mc:Fallback xmlns="">
          <p:sp>
            <p:nvSpPr>
              <p:cNvPr id="65" name="矩形: 圆角 64">
                <a:extLst>
                  <a:ext uri="{FF2B5EF4-FFF2-40B4-BE49-F238E27FC236}">
                    <a16:creationId xmlns:a16="http://schemas.microsoft.com/office/drawing/2014/main" id="{2C5059EA-A4EC-99FC-A98B-1933E07E1183}"/>
                  </a:ext>
                </a:extLst>
              </p:cNvPr>
              <p:cNvSpPr>
                <a:spLocks noRot="1" noChangeAspect="1" noMove="1" noResize="1" noEditPoints="1" noAdjustHandles="1" noChangeArrowheads="1" noChangeShapeType="1" noTextEdit="1"/>
              </p:cNvSpPr>
              <p:nvPr/>
            </p:nvSpPr>
            <p:spPr>
              <a:xfrm>
                <a:off x="8883646" y="3760681"/>
                <a:ext cx="1461155" cy="646331"/>
              </a:xfrm>
              <a:prstGeom prst="roundRect">
                <a:avLst/>
              </a:prstGeom>
              <a:blipFill>
                <a:blip r:embed="rId5"/>
                <a:stretch>
                  <a:fillRect/>
                </a:stretch>
              </a:blipFill>
              <a:ln w="19050">
                <a:solidFill>
                  <a:schemeClr val="accent1"/>
                </a:solidFill>
              </a:ln>
            </p:spPr>
            <p:txBody>
              <a:bodyPr/>
              <a:lstStyle/>
              <a:p>
                <a:r>
                  <a:rPr lang="zh-CN" altLang="en-US">
                    <a:noFill/>
                  </a:rPr>
                  <a:t> </a:t>
                </a:r>
              </a:p>
            </p:txBody>
          </p:sp>
        </mc:Fallback>
      </mc:AlternateContent>
      <p:sp>
        <p:nvSpPr>
          <p:cNvPr id="66" name="箭头: 右 65">
            <a:extLst>
              <a:ext uri="{FF2B5EF4-FFF2-40B4-BE49-F238E27FC236}">
                <a16:creationId xmlns:a16="http://schemas.microsoft.com/office/drawing/2014/main" id="{4BBB3C50-271D-7308-64D4-3E4B487A16CB}"/>
              </a:ext>
            </a:extLst>
          </p:cNvPr>
          <p:cNvSpPr/>
          <p:nvPr/>
        </p:nvSpPr>
        <p:spPr>
          <a:xfrm rot="10800000">
            <a:off x="7404026" y="3964180"/>
            <a:ext cx="720001" cy="193787"/>
          </a:xfrm>
          <a:prstGeom prst="rightArrow">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67" name="文本框 66">
            <a:extLst>
              <a:ext uri="{FF2B5EF4-FFF2-40B4-BE49-F238E27FC236}">
                <a16:creationId xmlns:a16="http://schemas.microsoft.com/office/drawing/2014/main" id="{669B0C5C-FD62-A142-3BFB-7FDE74FCE9AA}"/>
              </a:ext>
            </a:extLst>
          </p:cNvPr>
          <p:cNvSpPr txBox="1"/>
          <p:nvPr/>
        </p:nvSpPr>
        <p:spPr>
          <a:xfrm>
            <a:off x="7493191" y="3623661"/>
            <a:ext cx="720000" cy="338554"/>
          </a:xfrm>
          <a:prstGeom prst="rect">
            <a:avLst/>
          </a:prstGeom>
          <a:noFill/>
        </p:spPr>
        <p:txBody>
          <a:bodyPr wrap="square">
            <a:spAutoFit/>
          </a:bodyPr>
          <a:lstStyle/>
          <a:p>
            <a:r>
              <a:rPr lang="ja-JP" altLang="en-US" sz="1600" dirty="0">
                <a:latin typeface="Microsoft YaHei" panose="020B0503020204020204" pitchFamily="34" charset="-122"/>
                <a:ea typeface="Microsoft YaHei" panose="020B0503020204020204" pitchFamily="34" charset="-122"/>
              </a:rPr>
              <a:t>変換</a:t>
            </a:r>
            <a:endParaRPr lang="zh-CN" altLang="en-US" sz="1600" dirty="0">
              <a:latin typeface="Microsoft YaHei" panose="020B0503020204020204" pitchFamily="34" charset="-122"/>
              <a:ea typeface="Microsoft YaHei" panose="020B0503020204020204" pitchFamily="34" charset="-122"/>
            </a:endParaRPr>
          </a:p>
        </p:txBody>
      </p:sp>
      <p:sp>
        <p:nvSpPr>
          <p:cNvPr id="85" name="文本框 84">
            <a:extLst>
              <a:ext uri="{FF2B5EF4-FFF2-40B4-BE49-F238E27FC236}">
                <a16:creationId xmlns:a16="http://schemas.microsoft.com/office/drawing/2014/main" id="{0E48C052-BF21-DA99-9D4C-C0D9C0FE6D2F}"/>
              </a:ext>
            </a:extLst>
          </p:cNvPr>
          <p:cNvSpPr txBox="1"/>
          <p:nvPr/>
        </p:nvSpPr>
        <p:spPr>
          <a:xfrm>
            <a:off x="660615" y="1064232"/>
            <a:ext cx="3514989" cy="338554"/>
          </a:xfrm>
          <a:prstGeom prst="rect">
            <a:avLst/>
          </a:prstGeom>
          <a:noFill/>
        </p:spPr>
        <p:txBody>
          <a:bodyPr wrap="square" rtlCol="0">
            <a:spAutoFit/>
          </a:bodyPr>
          <a:lstStyle/>
          <a:p>
            <a:r>
              <a:rPr kumimoji="0" lang="ja-JP" altLang="en-US" sz="1600" dirty="0">
                <a:solidFill>
                  <a:prstClr val="black"/>
                </a:solidFill>
                <a:latin typeface="微软雅黑"/>
                <a:ea typeface="微软雅黑"/>
              </a:rPr>
              <a:t>例</a:t>
            </a:r>
            <a:r>
              <a:rPr kumimoji="0" lang="en-US" altLang="ja-JP" sz="1600" dirty="0">
                <a:solidFill>
                  <a:prstClr val="black"/>
                </a:solidFill>
                <a:latin typeface="微软雅黑"/>
                <a:ea typeface="微软雅黑"/>
              </a:rPr>
              <a:t>: </a:t>
            </a:r>
            <a:r>
              <a:rPr kumimoji="0" lang="ja-JP" altLang="en-US" sz="1600" dirty="0">
                <a:solidFill>
                  <a:prstClr val="black"/>
                </a:solidFill>
                <a:latin typeface="微软雅黑"/>
                <a:ea typeface="微软雅黑"/>
              </a:rPr>
              <a:t>巡回セールスマン問題</a:t>
            </a:r>
            <a:r>
              <a:rPr kumimoji="0" lang="en-US" altLang="ja-JP" sz="1600" dirty="0">
                <a:solidFill>
                  <a:prstClr val="black"/>
                </a:solidFill>
                <a:latin typeface="微软雅黑"/>
                <a:ea typeface="微软雅黑"/>
              </a:rPr>
              <a:t>(TSP)</a:t>
            </a:r>
          </a:p>
        </p:txBody>
      </p:sp>
      <p:sp>
        <p:nvSpPr>
          <p:cNvPr id="87" name="文本框 86">
            <a:extLst>
              <a:ext uri="{FF2B5EF4-FFF2-40B4-BE49-F238E27FC236}">
                <a16:creationId xmlns:a16="http://schemas.microsoft.com/office/drawing/2014/main" id="{654E566A-ADA6-4E31-9DFF-013F9741F533}"/>
              </a:ext>
            </a:extLst>
          </p:cNvPr>
          <p:cNvSpPr txBox="1"/>
          <p:nvPr/>
        </p:nvSpPr>
        <p:spPr>
          <a:xfrm>
            <a:off x="1177089" y="3079272"/>
            <a:ext cx="1984845" cy="338554"/>
          </a:xfrm>
          <a:prstGeom prst="rect">
            <a:avLst/>
          </a:prstGeom>
          <a:noFill/>
        </p:spPr>
        <p:txBody>
          <a:bodyPr wrap="square">
            <a:spAutoFit/>
          </a:bodyPr>
          <a:lstStyle/>
          <a:p>
            <a:pPr algn="ctr"/>
            <a:r>
              <a:rPr lang="ja-JP" altLang="en-US" sz="1600" dirty="0">
                <a:latin typeface="Microsoft YaHei" panose="020B0503020204020204" pitchFamily="34" charset="-122"/>
                <a:ea typeface="Microsoft YaHei" panose="020B0503020204020204" pitchFamily="34" charset="-122"/>
              </a:rPr>
              <a:t>入力</a:t>
            </a:r>
            <a:r>
              <a:rPr lang="en-US" altLang="ja-JP"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都市リスト</a:t>
            </a:r>
            <a:endParaRPr lang="zh-CN" altLang="en-US" sz="1600" dirty="0">
              <a:solidFill>
                <a:schemeClr val="tx1"/>
              </a:solidFill>
              <a:latin typeface="Microsoft YaHei" panose="020B0503020204020204" pitchFamily="34" charset="-122"/>
              <a:ea typeface="Microsoft YaHei" panose="020B0503020204020204" pitchFamily="34" charset="-122"/>
            </a:endParaRPr>
          </a:p>
        </p:txBody>
      </p:sp>
      <p:sp>
        <p:nvSpPr>
          <p:cNvPr id="88" name="文本框 87">
            <a:extLst>
              <a:ext uri="{FF2B5EF4-FFF2-40B4-BE49-F238E27FC236}">
                <a16:creationId xmlns:a16="http://schemas.microsoft.com/office/drawing/2014/main" id="{8E113087-4293-5A95-DEC6-477E304B9522}"/>
              </a:ext>
            </a:extLst>
          </p:cNvPr>
          <p:cNvSpPr txBox="1"/>
          <p:nvPr/>
        </p:nvSpPr>
        <p:spPr>
          <a:xfrm>
            <a:off x="4629238" y="4722063"/>
            <a:ext cx="2233287" cy="338554"/>
          </a:xfrm>
          <a:prstGeom prst="rect">
            <a:avLst/>
          </a:prstGeom>
          <a:noFill/>
        </p:spPr>
        <p:txBody>
          <a:bodyPr wrap="square">
            <a:spAutoFit/>
          </a:bodyPr>
          <a:lstStyle/>
          <a:p>
            <a:pPr algn="ctr"/>
            <a:r>
              <a:rPr lang="ja-JP" altLang="en-US" sz="1600" dirty="0">
                <a:latin typeface="Microsoft YaHei" panose="020B0503020204020204" pitchFamily="34" charset="-122"/>
                <a:ea typeface="Microsoft YaHei" panose="020B0503020204020204" pitchFamily="34" charset="-122"/>
              </a:rPr>
              <a:t>出力</a:t>
            </a:r>
            <a:r>
              <a:rPr lang="en-US" altLang="ja-JP"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最短巡回路</a:t>
            </a:r>
            <a:endParaRPr lang="zh-CN" altLang="en-US" sz="1600" dirty="0">
              <a:solidFill>
                <a:schemeClr val="tx1"/>
              </a:solidFill>
              <a:latin typeface="Microsoft YaHei" panose="020B0503020204020204" pitchFamily="34" charset="-122"/>
              <a:ea typeface="Microsoft YaHei" panose="020B0503020204020204" pitchFamily="34" charset="-122"/>
            </a:endParaRPr>
          </a:p>
        </p:txBody>
      </p:sp>
      <p:sp>
        <p:nvSpPr>
          <p:cNvPr id="89" name="文本框 88">
            <a:extLst>
              <a:ext uri="{FF2B5EF4-FFF2-40B4-BE49-F238E27FC236}">
                <a16:creationId xmlns:a16="http://schemas.microsoft.com/office/drawing/2014/main" id="{CC853770-7AF6-B4A6-6E1F-387F3517396D}"/>
              </a:ext>
            </a:extLst>
          </p:cNvPr>
          <p:cNvSpPr txBox="1"/>
          <p:nvPr/>
        </p:nvSpPr>
        <p:spPr>
          <a:xfrm>
            <a:off x="6818132" y="2589987"/>
            <a:ext cx="1984845" cy="338554"/>
          </a:xfrm>
          <a:prstGeom prst="rect">
            <a:avLst/>
          </a:prstGeom>
          <a:noFill/>
        </p:spPr>
        <p:txBody>
          <a:bodyPr wrap="square">
            <a:spAutoFit/>
          </a:bodyPr>
          <a:lstStyle/>
          <a:p>
            <a:pPr algn="ctr"/>
            <a:r>
              <a:rPr lang="ja-JP" altLang="en-US" sz="1600" dirty="0">
                <a:latin typeface="Microsoft YaHei" panose="020B0503020204020204" pitchFamily="34" charset="-122"/>
                <a:ea typeface="Microsoft YaHei" panose="020B0503020204020204" pitchFamily="34" charset="-122"/>
              </a:rPr>
              <a:t>量子アニーラー</a:t>
            </a:r>
            <a:endParaRPr lang="zh-CN" altLang="en-US" sz="1600" dirty="0">
              <a:solidFill>
                <a:schemeClr val="tx1"/>
              </a:solidFill>
              <a:latin typeface="Microsoft YaHei" panose="020B0503020204020204" pitchFamily="34" charset="-122"/>
              <a:ea typeface="Microsoft YaHei" panose="020B0503020204020204" pitchFamily="34" charset="-122"/>
            </a:endParaRPr>
          </a:p>
        </p:txBody>
      </p:sp>
      <p:pic>
        <p:nvPicPr>
          <p:cNvPr id="3" name="Picture 2" descr="日本のスパコン「富岳」、8年半ぶり世界一奪還: 日本経済新聞">
            <a:extLst>
              <a:ext uri="{FF2B5EF4-FFF2-40B4-BE49-F238E27FC236}">
                <a16:creationId xmlns:a16="http://schemas.microsoft.com/office/drawing/2014/main" id="{CDCF53EB-2EBA-F1C1-CBEB-73402A20AF0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9053" y="1751554"/>
            <a:ext cx="1318173" cy="692040"/>
          </a:xfrm>
          <a:prstGeom prst="rect">
            <a:avLst/>
          </a:prstGeom>
          <a:noFill/>
          <a:extLst>
            <a:ext uri="{909E8E84-426E-40DD-AFC4-6F175D3DCCD1}">
              <a14:hiddenFill xmlns:a14="http://schemas.microsoft.com/office/drawing/2010/main">
                <a:solidFill>
                  <a:srgbClr val="FFFFFF"/>
                </a:solidFill>
              </a14:hiddenFill>
            </a:ext>
          </a:extLst>
        </p:spPr>
      </p:pic>
      <p:pic>
        <p:nvPicPr>
          <p:cNvPr id="4" name="図 44">
            <a:extLst>
              <a:ext uri="{FF2B5EF4-FFF2-40B4-BE49-F238E27FC236}">
                <a16:creationId xmlns:a16="http://schemas.microsoft.com/office/drawing/2014/main" id="{6D4B1C3D-277F-D24C-E112-10304C3CC220}"/>
              </a:ext>
            </a:extLst>
          </p:cNvPr>
          <p:cNvPicPr>
            <a:picLocks noChangeAspect="1"/>
          </p:cNvPicPr>
          <p:nvPr/>
        </p:nvPicPr>
        <p:blipFill>
          <a:blip r:embed="rId7"/>
          <a:stretch>
            <a:fillRect/>
          </a:stretch>
        </p:blipFill>
        <p:spPr>
          <a:xfrm>
            <a:off x="9978695" y="1778022"/>
            <a:ext cx="988830" cy="745205"/>
          </a:xfrm>
          <a:prstGeom prst="rect">
            <a:avLst/>
          </a:prstGeom>
        </p:spPr>
      </p:pic>
      <p:pic>
        <p:nvPicPr>
          <p:cNvPr id="6" name="Picture 2" descr="NVIDIA A100 | 株式会社 エルザ ジャパン">
            <a:extLst>
              <a:ext uri="{FF2B5EF4-FFF2-40B4-BE49-F238E27FC236}">
                <a16:creationId xmlns:a16="http://schemas.microsoft.com/office/drawing/2014/main" id="{3F41D373-AA4E-F6E2-8391-FA6A95682C1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91476" y="1632922"/>
            <a:ext cx="988830" cy="98883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AF453C2D-8B28-672F-C379-3FC85C841426}"/>
              </a:ext>
            </a:extLst>
          </p:cNvPr>
          <p:cNvSpPr txBox="1"/>
          <p:nvPr/>
        </p:nvSpPr>
        <p:spPr>
          <a:xfrm>
            <a:off x="8499810" y="2583943"/>
            <a:ext cx="1506377" cy="338554"/>
          </a:xfrm>
          <a:prstGeom prst="rect">
            <a:avLst/>
          </a:prstGeom>
          <a:noFill/>
        </p:spPr>
        <p:txBody>
          <a:bodyPr wrap="square">
            <a:spAutoFit/>
          </a:bodyPr>
          <a:lstStyle/>
          <a:p>
            <a:pPr algn="ctr"/>
            <a:r>
              <a:rPr lang="ja-JP" altLang="en-US" sz="1600" dirty="0">
                <a:latin typeface="Microsoft YaHei" panose="020B0503020204020204" pitchFamily="34" charset="-122"/>
                <a:ea typeface="Microsoft YaHei" panose="020B0503020204020204" pitchFamily="34" charset="-122"/>
              </a:rPr>
              <a:t>スーパーコン</a:t>
            </a:r>
            <a:endParaRPr lang="zh-CN" altLang="en-US" sz="1600" dirty="0">
              <a:solidFill>
                <a:schemeClr val="tx1"/>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408B5E3B-7EDA-B459-9CF3-40A171CBDA3D}"/>
              </a:ext>
            </a:extLst>
          </p:cNvPr>
          <p:cNvSpPr txBox="1"/>
          <p:nvPr/>
        </p:nvSpPr>
        <p:spPr>
          <a:xfrm>
            <a:off x="11089505" y="2623907"/>
            <a:ext cx="650215" cy="338554"/>
          </a:xfrm>
          <a:prstGeom prst="rect">
            <a:avLst/>
          </a:prstGeom>
          <a:noFill/>
        </p:spPr>
        <p:txBody>
          <a:bodyPr wrap="square">
            <a:spAutoFit/>
          </a:bodyPr>
          <a:lstStyle/>
          <a:p>
            <a:pPr algn="ctr"/>
            <a:r>
              <a:rPr lang="en-US" altLang="ja-JP" sz="1600" dirty="0">
                <a:latin typeface="Microsoft YaHei" panose="020B0503020204020204" pitchFamily="34" charset="-122"/>
                <a:ea typeface="Microsoft YaHei" panose="020B0503020204020204" pitchFamily="34" charset="-122"/>
              </a:rPr>
              <a:t>GPU</a:t>
            </a:r>
            <a:endParaRPr lang="zh-CN" altLang="en-US" sz="1600" dirty="0">
              <a:solidFill>
                <a:schemeClr val="tx1"/>
              </a:solidFill>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34CAFD01-BB76-9245-99BA-F4A4D3870840}"/>
              </a:ext>
            </a:extLst>
          </p:cNvPr>
          <p:cNvSpPr txBox="1"/>
          <p:nvPr/>
        </p:nvSpPr>
        <p:spPr>
          <a:xfrm>
            <a:off x="10148002" y="2623907"/>
            <a:ext cx="751084" cy="338554"/>
          </a:xfrm>
          <a:prstGeom prst="rect">
            <a:avLst/>
          </a:prstGeom>
          <a:noFill/>
        </p:spPr>
        <p:txBody>
          <a:bodyPr wrap="square">
            <a:spAutoFit/>
          </a:bodyPr>
          <a:lstStyle/>
          <a:p>
            <a:pPr algn="ctr"/>
            <a:r>
              <a:rPr lang="en-US" altLang="ja-JP" sz="1600" dirty="0">
                <a:latin typeface="Microsoft YaHei" panose="020B0503020204020204" pitchFamily="34" charset="-122"/>
                <a:ea typeface="Microsoft YaHei" panose="020B0503020204020204" pitchFamily="34" charset="-122"/>
              </a:rPr>
              <a:t>FPGA</a:t>
            </a:r>
            <a:endParaRPr lang="zh-CN" altLang="en-US" sz="1600" dirty="0">
              <a:solidFill>
                <a:schemeClr val="tx1"/>
              </a:solidFill>
              <a:latin typeface="Microsoft YaHei" panose="020B0503020204020204" pitchFamily="34" charset="-122"/>
              <a:ea typeface="Microsoft YaHei" panose="020B0503020204020204" pitchFamily="34" charset="-122"/>
            </a:endParaRPr>
          </a:p>
        </p:txBody>
      </p:sp>
      <p:sp>
        <p:nvSpPr>
          <p:cNvPr id="13" name="矩形: 圆角 12">
            <a:extLst>
              <a:ext uri="{FF2B5EF4-FFF2-40B4-BE49-F238E27FC236}">
                <a16:creationId xmlns:a16="http://schemas.microsoft.com/office/drawing/2014/main" id="{5F347260-42AD-68C3-4A95-6DF0CE9BEBF1}"/>
              </a:ext>
            </a:extLst>
          </p:cNvPr>
          <p:cNvSpPr/>
          <p:nvPr/>
        </p:nvSpPr>
        <p:spPr>
          <a:xfrm>
            <a:off x="7007125" y="1412917"/>
            <a:ext cx="4982712" cy="1590513"/>
          </a:xfrm>
          <a:prstGeom prst="roundRect">
            <a:avLst/>
          </a:prstGeom>
          <a:noFill/>
          <a:ln w="19050">
            <a:solidFill>
              <a:schemeClr val="accent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383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文本框 488">
            <a:extLst>
              <a:ext uri="{FF2B5EF4-FFF2-40B4-BE49-F238E27FC236}">
                <a16:creationId xmlns:a16="http://schemas.microsoft.com/office/drawing/2014/main" id="{47EF44DB-201B-23EF-FF2E-A9794CA566CF}"/>
              </a:ext>
            </a:extLst>
          </p:cNvPr>
          <p:cNvSpPr txBox="1"/>
          <p:nvPr/>
        </p:nvSpPr>
        <p:spPr>
          <a:xfrm>
            <a:off x="239421" y="902954"/>
            <a:ext cx="4687596" cy="369332"/>
          </a:xfrm>
          <a:prstGeom prst="rect">
            <a:avLst/>
          </a:prstGeom>
          <a:noFill/>
        </p:spPr>
        <p:txBody>
          <a:bodyPr wrap="square">
            <a:spAutoFit/>
          </a:bodyPr>
          <a:lstStyle/>
          <a:p>
            <a:pPr marL="285750" indent="-285750">
              <a:buFont typeface="Wingdings" panose="05000000000000000000" pitchFamily="2" charset="2"/>
              <a:buChar char="n"/>
            </a:pPr>
            <a:r>
              <a:rPr lang="en-US" altLang="ja-JP" dirty="0">
                <a:latin typeface="Microsoft YaHei" panose="020B0503020204020204" pitchFamily="34" charset="-122"/>
                <a:ea typeface="Microsoft YaHei" panose="020B0503020204020204" pitchFamily="34" charset="-122"/>
              </a:rPr>
              <a:t>QUBO</a:t>
            </a:r>
            <a:r>
              <a:rPr lang="ja-JP" altLang="en-US" dirty="0">
                <a:latin typeface="Microsoft YaHei" panose="020B0503020204020204" pitchFamily="34" charset="-122"/>
                <a:ea typeface="Microsoft YaHei" panose="020B0503020204020204" pitchFamily="34" charset="-122"/>
              </a:rPr>
              <a:t>問題の難しさに関する要因を探究</a:t>
            </a:r>
            <a:r>
              <a:rPr lang="en-US" altLang="ja-JP" dirty="0">
                <a:latin typeface="Microsoft YaHei" panose="020B0503020204020204" pitchFamily="34" charset="-122"/>
                <a:ea typeface="Microsoft YaHei" panose="020B0503020204020204" pitchFamily="34" charset="-122"/>
              </a:rPr>
              <a:t>:</a:t>
            </a:r>
          </a:p>
        </p:txBody>
      </p:sp>
      <p:cxnSp>
        <p:nvCxnSpPr>
          <p:cNvPr id="2" name="直接箭头连接符 1">
            <a:extLst>
              <a:ext uri="{FF2B5EF4-FFF2-40B4-BE49-F238E27FC236}">
                <a16:creationId xmlns:a16="http://schemas.microsoft.com/office/drawing/2014/main" id="{A65DF241-273E-9ED0-79F9-93457E20D111}"/>
              </a:ext>
            </a:extLst>
          </p:cNvPr>
          <p:cNvCxnSpPr>
            <a:cxnSpLocks/>
          </p:cNvCxnSpPr>
          <p:nvPr/>
        </p:nvCxnSpPr>
        <p:spPr>
          <a:xfrm flipV="1">
            <a:off x="6880097" y="3531927"/>
            <a:ext cx="4796129" cy="520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291CBCB3-4FEA-BDC3-9D32-48BBC8610DCC}"/>
              </a:ext>
            </a:extLst>
          </p:cNvPr>
          <p:cNvCxnSpPr>
            <a:cxnSpLocks/>
          </p:cNvCxnSpPr>
          <p:nvPr/>
        </p:nvCxnSpPr>
        <p:spPr>
          <a:xfrm flipV="1">
            <a:off x="7390892" y="2019329"/>
            <a:ext cx="0" cy="1959101"/>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B83A7D5-E2DA-5ABB-9A91-E77872095867}"/>
              </a:ext>
            </a:extLst>
          </p:cNvPr>
          <p:cNvSpPr txBox="1"/>
          <p:nvPr/>
        </p:nvSpPr>
        <p:spPr>
          <a:xfrm>
            <a:off x="7341182" y="2134254"/>
            <a:ext cx="709847" cy="307777"/>
          </a:xfrm>
          <a:prstGeom prst="rect">
            <a:avLst/>
          </a:prstGeom>
          <a:noFill/>
        </p:spPr>
        <p:txBody>
          <a:bodyPr wrap="square" rtlCol="0">
            <a:spAutoFit/>
          </a:bodyPr>
          <a:lstStyle/>
          <a:p>
            <a:pPr algn="ctr">
              <a:buSzPct val="75000"/>
            </a:pPr>
            <a:r>
              <a:rPr lang="en-US" altLang="zh-CN" sz="1400" dirty="0">
                <a:latin typeface="+mj-lt"/>
              </a:rPr>
              <a:t>Energy</a:t>
            </a:r>
          </a:p>
        </p:txBody>
      </p:sp>
      <p:sp>
        <p:nvSpPr>
          <p:cNvPr id="7" name="文本框 6">
            <a:extLst>
              <a:ext uri="{FF2B5EF4-FFF2-40B4-BE49-F238E27FC236}">
                <a16:creationId xmlns:a16="http://schemas.microsoft.com/office/drawing/2014/main" id="{C55A1862-106E-0A1C-0F25-4730CD2E7CEB}"/>
              </a:ext>
            </a:extLst>
          </p:cNvPr>
          <p:cNvSpPr txBox="1"/>
          <p:nvPr/>
        </p:nvSpPr>
        <p:spPr>
          <a:xfrm>
            <a:off x="11054677" y="3538302"/>
            <a:ext cx="849473" cy="307777"/>
          </a:xfrm>
          <a:prstGeom prst="rect">
            <a:avLst/>
          </a:prstGeom>
          <a:noFill/>
        </p:spPr>
        <p:txBody>
          <a:bodyPr wrap="square" rtlCol="0">
            <a:spAutoFit/>
          </a:bodyPr>
          <a:lstStyle/>
          <a:p>
            <a:pPr algn="ctr">
              <a:buSzPct val="75000"/>
            </a:pPr>
            <a:r>
              <a:rPr lang="en-US" altLang="zh-CN" sz="1400" dirty="0">
                <a:latin typeface="+mj-lt"/>
              </a:rPr>
              <a:t>Iteration</a:t>
            </a:r>
          </a:p>
        </p:txBody>
      </p:sp>
      <p:cxnSp>
        <p:nvCxnSpPr>
          <p:cNvPr id="9" name="直接箭头连接符 8">
            <a:extLst>
              <a:ext uri="{FF2B5EF4-FFF2-40B4-BE49-F238E27FC236}">
                <a16:creationId xmlns:a16="http://schemas.microsoft.com/office/drawing/2014/main" id="{B993B64A-729B-CAEE-CEE8-863949FCBB89}"/>
              </a:ext>
            </a:extLst>
          </p:cNvPr>
          <p:cNvCxnSpPr>
            <a:cxnSpLocks/>
          </p:cNvCxnSpPr>
          <p:nvPr/>
        </p:nvCxnSpPr>
        <p:spPr>
          <a:xfrm>
            <a:off x="7101430" y="2670989"/>
            <a:ext cx="229663" cy="496651"/>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箭头: 右 11">
            <a:extLst>
              <a:ext uri="{FF2B5EF4-FFF2-40B4-BE49-F238E27FC236}">
                <a16:creationId xmlns:a16="http://schemas.microsoft.com/office/drawing/2014/main" id="{F91EC8E0-8A53-C760-6371-461C82D5281F}"/>
              </a:ext>
            </a:extLst>
          </p:cNvPr>
          <p:cNvSpPr/>
          <p:nvPr/>
        </p:nvSpPr>
        <p:spPr>
          <a:xfrm>
            <a:off x="5445159" y="1713685"/>
            <a:ext cx="958411" cy="25628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17" name="直接箭头连接符 16">
            <a:extLst>
              <a:ext uri="{FF2B5EF4-FFF2-40B4-BE49-F238E27FC236}">
                <a16:creationId xmlns:a16="http://schemas.microsoft.com/office/drawing/2014/main" id="{90C987D8-77A5-79ED-F452-399235CF1FBC}"/>
              </a:ext>
            </a:extLst>
          </p:cNvPr>
          <p:cNvCxnSpPr>
            <a:cxnSpLocks/>
          </p:cNvCxnSpPr>
          <p:nvPr/>
        </p:nvCxnSpPr>
        <p:spPr>
          <a:xfrm>
            <a:off x="407131" y="3533727"/>
            <a:ext cx="4430041" cy="1061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E071BB4-935B-F7E6-4705-6AEF02B444DF}"/>
              </a:ext>
            </a:extLst>
          </p:cNvPr>
          <p:cNvCxnSpPr>
            <a:cxnSpLocks/>
          </p:cNvCxnSpPr>
          <p:nvPr/>
        </p:nvCxnSpPr>
        <p:spPr>
          <a:xfrm flipV="1">
            <a:off x="876087" y="1912219"/>
            <a:ext cx="0" cy="1971856"/>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9CBD113-149A-DB7D-89DD-058023C48336}"/>
              </a:ext>
            </a:extLst>
          </p:cNvPr>
          <p:cNvSpPr txBox="1"/>
          <p:nvPr/>
        </p:nvSpPr>
        <p:spPr>
          <a:xfrm>
            <a:off x="822580" y="2023090"/>
            <a:ext cx="815745" cy="307777"/>
          </a:xfrm>
          <a:prstGeom prst="rect">
            <a:avLst/>
          </a:prstGeom>
          <a:noFill/>
        </p:spPr>
        <p:txBody>
          <a:bodyPr wrap="square" rtlCol="0">
            <a:spAutoFit/>
          </a:bodyPr>
          <a:lstStyle/>
          <a:p>
            <a:pPr algn="ctr">
              <a:buSzPct val="75000"/>
            </a:pPr>
            <a:r>
              <a:rPr lang="en-US" altLang="zh-CN" sz="1400" dirty="0">
                <a:latin typeface="+mj-lt"/>
              </a:rPr>
              <a:t>Energy</a:t>
            </a:r>
          </a:p>
        </p:txBody>
      </p:sp>
      <p:sp>
        <p:nvSpPr>
          <p:cNvPr id="22" name="文本框 21">
            <a:extLst>
              <a:ext uri="{FF2B5EF4-FFF2-40B4-BE49-F238E27FC236}">
                <a16:creationId xmlns:a16="http://schemas.microsoft.com/office/drawing/2014/main" id="{3A47F6D7-4C09-E476-ED5E-38BB33888B17}"/>
              </a:ext>
            </a:extLst>
          </p:cNvPr>
          <p:cNvSpPr txBox="1"/>
          <p:nvPr/>
        </p:nvSpPr>
        <p:spPr>
          <a:xfrm>
            <a:off x="4068969" y="3578465"/>
            <a:ext cx="858048" cy="307777"/>
          </a:xfrm>
          <a:prstGeom prst="rect">
            <a:avLst/>
          </a:prstGeom>
          <a:noFill/>
        </p:spPr>
        <p:txBody>
          <a:bodyPr wrap="square" rtlCol="0">
            <a:spAutoFit/>
          </a:bodyPr>
          <a:lstStyle/>
          <a:p>
            <a:pPr algn="ctr">
              <a:buSzPct val="75000"/>
            </a:pPr>
            <a:r>
              <a:rPr lang="en-US" altLang="zh-CN" sz="1400" dirty="0">
                <a:latin typeface="+mj-lt"/>
              </a:rPr>
              <a:t>Iteration</a:t>
            </a:r>
          </a:p>
        </p:txBody>
      </p:sp>
      <p:sp>
        <p:nvSpPr>
          <p:cNvPr id="24" name="文本框 23">
            <a:extLst>
              <a:ext uri="{FF2B5EF4-FFF2-40B4-BE49-F238E27FC236}">
                <a16:creationId xmlns:a16="http://schemas.microsoft.com/office/drawing/2014/main" id="{31C6AF29-1852-2421-3A44-CD286D7CE461}"/>
              </a:ext>
            </a:extLst>
          </p:cNvPr>
          <p:cNvSpPr txBox="1"/>
          <p:nvPr/>
        </p:nvSpPr>
        <p:spPr>
          <a:xfrm>
            <a:off x="5089262" y="2330867"/>
            <a:ext cx="1314308" cy="338554"/>
          </a:xfrm>
          <a:prstGeom prst="rect">
            <a:avLst/>
          </a:prstGeom>
          <a:noFill/>
        </p:spPr>
        <p:txBody>
          <a:bodyPr wrap="square" rtlCol="0">
            <a:spAutoFit/>
          </a:bodyPr>
          <a:lstStyle/>
          <a:p>
            <a:pPr algn="ctr">
              <a:buSzPct val="75000"/>
            </a:pPr>
            <a:r>
              <a:rPr lang="ja-JP" altLang="en-US" sz="1600" dirty="0">
                <a:latin typeface="Microsoft YaHei" panose="020B0503020204020204" pitchFamily="34" charset="-122"/>
                <a:ea typeface="Microsoft YaHei" panose="020B0503020204020204" pitchFamily="34" charset="-122"/>
              </a:rPr>
              <a:t>局所最適解</a:t>
            </a:r>
            <a:endParaRPr lang="en-US" altLang="zh-CN" sz="1600" dirty="0">
              <a:latin typeface="Microsoft YaHei" panose="020B0503020204020204" pitchFamily="34" charset="-122"/>
              <a:ea typeface="Microsoft YaHei" panose="020B0503020204020204" pitchFamily="34" charset="-122"/>
            </a:endParaRPr>
          </a:p>
        </p:txBody>
      </p:sp>
      <p:cxnSp>
        <p:nvCxnSpPr>
          <p:cNvPr id="29" name="直接箭头连接符 28">
            <a:extLst>
              <a:ext uri="{FF2B5EF4-FFF2-40B4-BE49-F238E27FC236}">
                <a16:creationId xmlns:a16="http://schemas.microsoft.com/office/drawing/2014/main" id="{82AB36F8-0D64-7094-A40A-F1EE010E25A0}"/>
              </a:ext>
            </a:extLst>
          </p:cNvPr>
          <p:cNvCxnSpPr>
            <a:cxnSpLocks/>
          </p:cNvCxnSpPr>
          <p:nvPr/>
        </p:nvCxnSpPr>
        <p:spPr>
          <a:xfrm>
            <a:off x="520993" y="2535916"/>
            <a:ext cx="249605" cy="362231"/>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任意多边形: 形状 29">
            <a:extLst>
              <a:ext uri="{FF2B5EF4-FFF2-40B4-BE49-F238E27FC236}">
                <a16:creationId xmlns:a16="http://schemas.microsoft.com/office/drawing/2014/main" id="{BAB4ED78-9AAE-9EC1-B023-2E29CA2A9EBE}"/>
              </a:ext>
            </a:extLst>
          </p:cNvPr>
          <p:cNvSpPr/>
          <p:nvPr/>
        </p:nvSpPr>
        <p:spPr>
          <a:xfrm>
            <a:off x="496205" y="2572134"/>
            <a:ext cx="4202884" cy="1079930"/>
          </a:xfrm>
          <a:custGeom>
            <a:avLst/>
            <a:gdLst>
              <a:gd name="connsiteX0" fmla="*/ 0 w 4202884"/>
              <a:gd name="connsiteY0" fmla="*/ 146818 h 1079930"/>
              <a:gd name="connsiteX1" fmla="*/ 494950 w 4202884"/>
              <a:gd name="connsiteY1" fmla="*/ 843105 h 1079930"/>
              <a:gd name="connsiteX2" fmla="*/ 1266737 w 4202884"/>
              <a:gd name="connsiteY2" fmla="*/ 121651 h 1079930"/>
              <a:gd name="connsiteX3" fmla="*/ 1795244 w 4202884"/>
              <a:gd name="connsiteY3" fmla="*/ 683714 h 1079930"/>
              <a:gd name="connsiteX4" fmla="*/ 2332139 w 4202884"/>
              <a:gd name="connsiteY4" fmla="*/ 4206 h 1079930"/>
              <a:gd name="connsiteX5" fmla="*/ 2718033 w 4202884"/>
              <a:gd name="connsiteY5" fmla="*/ 1077996 h 1079930"/>
              <a:gd name="connsiteX6" fmla="*/ 3145871 w 4202884"/>
              <a:gd name="connsiteY6" fmla="*/ 281042 h 1079930"/>
              <a:gd name="connsiteX7" fmla="*/ 3447875 w 4202884"/>
              <a:gd name="connsiteY7" fmla="*/ 784382 h 1079930"/>
              <a:gd name="connsiteX8" fmla="*/ 4202884 w 4202884"/>
              <a:gd name="connsiteY8" fmla="*/ 432044 h 107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2884" h="1079930">
                <a:moveTo>
                  <a:pt x="0" y="146818"/>
                </a:moveTo>
                <a:cubicBezTo>
                  <a:pt x="141913" y="497058"/>
                  <a:pt x="283827" y="847299"/>
                  <a:pt x="494950" y="843105"/>
                </a:cubicBezTo>
                <a:cubicBezTo>
                  <a:pt x="706073" y="838911"/>
                  <a:pt x="1050021" y="148216"/>
                  <a:pt x="1266737" y="121651"/>
                </a:cubicBezTo>
                <a:cubicBezTo>
                  <a:pt x="1483453" y="95086"/>
                  <a:pt x="1617677" y="703288"/>
                  <a:pt x="1795244" y="683714"/>
                </a:cubicBezTo>
                <a:cubicBezTo>
                  <a:pt x="1972811" y="664140"/>
                  <a:pt x="2178341" y="-61508"/>
                  <a:pt x="2332139" y="4206"/>
                </a:cubicBezTo>
                <a:cubicBezTo>
                  <a:pt x="2485937" y="69920"/>
                  <a:pt x="2582411" y="1031857"/>
                  <a:pt x="2718033" y="1077996"/>
                </a:cubicBezTo>
                <a:cubicBezTo>
                  <a:pt x="2853655" y="1124135"/>
                  <a:pt x="3024231" y="329978"/>
                  <a:pt x="3145871" y="281042"/>
                </a:cubicBezTo>
                <a:cubicBezTo>
                  <a:pt x="3267511" y="232106"/>
                  <a:pt x="3271706" y="759215"/>
                  <a:pt x="3447875" y="784382"/>
                </a:cubicBezTo>
                <a:cubicBezTo>
                  <a:pt x="3624044" y="809549"/>
                  <a:pt x="3913464" y="620796"/>
                  <a:pt x="4202884" y="432044"/>
                </a:cubicBezTo>
              </a:path>
            </a:pathLst>
          </a:cu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a:extLst>
              <a:ext uri="{FF2B5EF4-FFF2-40B4-BE49-F238E27FC236}">
                <a16:creationId xmlns:a16="http://schemas.microsoft.com/office/drawing/2014/main" id="{4C438022-9E0B-3618-7FCA-C3B1797286F7}"/>
              </a:ext>
            </a:extLst>
          </p:cNvPr>
          <p:cNvCxnSpPr>
            <a:cxnSpLocks/>
          </p:cNvCxnSpPr>
          <p:nvPr/>
        </p:nvCxnSpPr>
        <p:spPr>
          <a:xfrm>
            <a:off x="9434664" y="3652997"/>
            <a:ext cx="335666" cy="26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151CD92-0497-D922-4CF0-44B140B2BB0D}"/>
              </a:ext>
            </a:extLst>
          </p:cNvPr>
          <p:cNvCxnSpPr>
            <a:cxnSpLocks/>
          </p:cNvCxnSpPr>
          <p:nvPr/>
        </p:nvCxnSpPr>
        <p:spPr>
          <a:xfrm flipV="1">
            <a:off x="3050911" y="3663218"/>
            <a:ext cx="323945" cy="26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80DEFC3B-DAAF-3537-5869-356A857F19FB}"/>
              </a:ext>
            </a:extLst>
          </p:cNvPr>
          <p:cNvSpPr txBox="1"/>
          <p:nvPr/>
        </p:nvSpPr>
        <p:spPr>
          <a:xfrm>
            <a:off x="534311" y="4342188"/>
            <a:ext cx="8911345" cy="369332"/>
          </a:xfrm>
          <a:prstGeom prst="rect">
            <a:avLst/>
          </a:prstGeom>
          <a:noFill/>
        </p:spPr>
        <p:txBody>
          <a:bodyPr wrap="square">
            <a:spAutoFit/>
          </a:bodyPr>
          <a:lstStyle/>
          <a:p>
            <a:pPr>
              <a:buSzPct val="75000"/>
            </a:pPr>
            <a:r>
              <a:rPr lang="ja-JP" altLang="en-US" dirty="0">
                <a:latin typeface="Microsoft YaHei" panose="020B0503020204020204" pitchFamily="34" charset="-122"/>
                <a:ea typeface="Microsoft YaHei" panose="020B0503020204020204" pitchFamily="34" charset="-122"/>
              </a:rPr>
              <a:t>局所最適解の個数が多いほど解空間も広くなって最適解を得るためさらに探索が必要</a:t>
            </a:r>
            <a:endParaRPr lang="en-US" altLang="ja-JP" dirty="0">
              <a:latin typeface="Microsoft YaHei" panose="020B0503020204020204" pitchFamily="34" charset="-122"/>
              <a:ea typeface="Microsoft YaHei" panose="020B0503020204020204" pitchFamily="34" charset="-122"/>
            </a:endParaRPr>
          </a:p>
        </p:txBody>
      </p:sp>
      <p:sp>
        <p:nvSpPr>
          <p:cNvPr id="34" name="文本框 33">
            <a:extLst>
              <a:ext uri="{FF2B5EF4-FFF2-40B4-BE49-F238E27FC236}">
                <a16:creationId xmlns:a16="http://schemas.microsoft.com/office/drawing/2014/main" id="{A0410162-E693-18EF-3EF2-B5C3C5F72DF8}"/>
              </a:ext>
            </a:extLst>
          </p:cNvPr>
          <p:cNvSpPr txBox="1"/>
          <p:nvPr/>
        </p:nvSpPr>
        <p:spPr>
          <a:xfrm>
            <a:off x="4327025" y="1631939"/>
            <a:ext cx="847343" cy="400110"/>
          </a:xfrm>
          <a:prstGeom prst="rect">
            <a:avLst/>
          </a:prstGeom>
          <a:noFill/>
        </p:spPr>
        <p:txBody>
          <a:bodyPr wrap="square">
            <a:spAutoFit/>
          </a:bodyPr>
          <a:lstStyle/>
          <a:p>
            <a:pPr>
              <a:buSzPct val="75000"/>
            </a:pPr>
            <a:r>
              <a:rPr lang="en-US" altLang="ja-JP" sz="2000" dirty="0">
                <a:latin typeface="Microsoft YaHei" panose="020B0503020204020204" pitchFamily="34" charset="-122"/>
                <a:ea typeface="Microsoft YaHei" panose="020B0503020204020204" pitchFamily="34" charset="-122"/>
              </a:rPr>
              <a:t>easy</a:t>
            </a:r>
          </a:p>
        </p:txBody>
      </p:sp>
      <p:sp>
        <p:nvSpPr>
          <p:cNvPr id="35" name="文本框 34">
            <a:extLst>
              <a:ext uri="{FF2B5EF4-FFF2-40B4-BE49-F238E27FC236}">
                <a16:creationId xmlns:a16="http://schemas.microsoft.com/office/drawing/2014/main" id="{41F45687-029A-83FE-72FE-51C2F99C6229}"/>
              </a:ext>
            </a:extLst>
          </p:cNvPr>
          <p:cNvSpPr txBox="1"/>
          <p:nvPr/>
        </p:nvSpPr>
        <p:spPr>
          <a:xfrm>
            <a:off x="6792589" y="1641774"/>
            <a:ext cx="847343" cy="400110"/>
          </a:xfrm>
          <a:prstGeom prst="rect">
            <a:avLst/>
          </a:prstGeom>
          <a:noFill/>
        </p:spPr>
        <p:txBody>
          <a:bodyPr wrap="square">
            <a:spAutoFit/>
          </a:bodyPr>
          <a:lstStyle/>
          <a:p>
            <a:pPr>
              <a:buSzPct val="75000"/>
            </a:pPr>
            <a:r>
              <a:rPr lang="en-US" altLang="ja-JP" sz="2000" dirty="0">
                <a:latin typeface="Microsoft YaHei" panose="020B0503020204020204" pitchFamily="34" charset="-122"/>
                <a:ea typeface="Microsoft YaHei" panose="020B0503020204020204" pitchFamily="34" charset="-122"/>
              </a:rPr>
              <a:t>hard</a:t>
            </a:r>
          </a:p>
        </p:txBody>
      </p:sp>
      <p:sp>
        <p:nvSpPr>
          <p:cNvPr id="36" name="任意多边形: 形状 35">
            <a:extLst>
              <a:ext uri="{FF2B5EF4-FFF2-40B4-BE49-F238E27FC236}">
                <a16:creationId xmlns:a16="http://schemas.microsoft.com/office/drawing/2014/main" id="{C153BB9E-BFA7-9F53-E76A-99B50510C20B}"/>
              </a:ext>
            </a:extLst>
          </p:cNvPr>
          <p:cNvSpPr/>
          <p:nvPr/>
        </p:nvSpPr>
        <p:spPr>
          <a:xfrm>
            <a:off x="6985586" y="2228218"/>
            <a:ext cx="4597167" cy="1407492"/>
          </a:xfrm>
          <a:custGeom>
            <a:avLst/>
            <a:gdLst>
              <a:gd name="connsiteX0" fmla="*/ 0 w 4597167"/>
              <a:gd name="connsiteY0" fmla="*/ 580835 h 1407492"/>
              <a:gd name="connsiteX1" fmla="*/ 360727 w 4597167"/>
              <a:gd name="connsiteY1" fmla="*/ 1067397 h 1407492"/>
              <a:gd name="connsiteX2" fmla="*/ 964734 w 4597167"/>
              <a:gd name="connsiteY2" fmla="*/ 396278 h 1407492"/>
              <a:gd name="connsiteX3" fmla="*/ 1249960 w 4597167"/>
              <a:gd name="connsiteY3" fmla="*/ 891228 h 1407492"/>
              <a:gd name="connsiteX4" fmla="*/ 1644242 w 4597167"/>
              <a:gd name="connsiteY4" fmla="*/ 287221 h 1407492"/>
              <a:gd name="connsiteX5" fmla="*/ 1929468 w 4597167"/>
              <a:gd name="connsiteY5" fmla="*/ 1075786 h 1407492"/>
              <a:gd name="connsiteX6" fmla="*/ 2306972 w 4597167"/>
              <a:gd name="connsiteY6" fmla="*/ 1995 h 1407492"/>
              <a:gd name="connsiteX7" fmla="*/ 2634143 w 4597167"/>
              <a:gd name="connsiteY7" fmla="*/ 1402956 h 1407492"/>
              <a:gd name="connsiteX8" fmla="*/ 2869035 w 4597167"/>
              <a:gd name="connsiteY8" fmla="*/ 471778 h 1407492"/>
              <a:gd name="connsiteX9" fmla="*/ 3120704 w 4597167"/>
              <a:gd name="connsiteY9" fmla="*/ 1109342 h 1407492"/>
              <a:gd name="connsiteX10" fmla="*/ 3414319 w 4597167"/>
              <a:gd name="connsiteY10" fmla="*/ 52329 h 1407492"/>
              <a:gd name="connsiteX11" fmla="*/ 3691156 w 4597167"/>
              <a:gd name="connsiteY11" fmla="*/ 1268733 h 1407492"/>
              <a:gd name="connsiteX12" fmla="*/ 3959604 w 4597167"/>
              <a:gd name="connsiteY12" fmla="*/ 455000 h 1407492"/>
              <a:gd name="connsiteX13" fmla="*/ 4127383 w 4597167"/>
              <a:gd name="connsiteY13" fmla="*/ 958340 h 1407492"/>
              <a:gd name="connsiteX14" fmla="*/ 4597167 w 4597167"/>
              <a:gd name="connsiteY14" fmla="*/ 614391 h 140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97167" h="1407492">
                <a:moveTo>
                  <a:pt x="0" y="580835"/>
                </a:moveTo>
                <a:cubicBezTo>
                  <a:pt x="99969" y="839495"/>
                  <a:pt x="199938" y="1098156"/>
                  <a:pt x="360727" y="1067397"/>
                </a:cubicBezTo>
                <a:cubicBezTo>
                  <a:pt x="521516" y="1036638"/>
                  <a:pt x="816528" y="425640"/>
                  <a:pt x="964734" y="396278"/>
                </a:cubicBezTo>
                <a:cubicBezTo>
                  <a:pt x="1112940" y="366916"/>
                  <a:pt x="1136709" y="909404"/>
                  <a:pt x="1249960" y="891228"/>
                </a:cubicBezTo>
                <a:cubicBezTo>
                  <a:pt x="1363211" y="873052"/>
                  <a:pt x="1530991" y="256461"/>
                  <a:pt x="1644242" y="287221"/>
                </a:cubicBezTo>
                <a:cubicBezTo>
                  <a:pt x="1757493" y="317981"/>
                  <a:pt x="1819013" y="1123324"/>
                  <a:pt x="1929468" y="1075786"/>
                </a:cubicBezTo>
                <a:cubicBezTo>
                  <a:pt x="2039923" y="1028248"/>
                  <a:pt x="2189526" y="-52533"/>
                  <a:pt x="2306972" y="1995"/>
                </a:cubicBezTo>
                <a:cubicBezTo>
                  <a:pt x="2424418" y="56523"/>
                  <a:pt x="2540466" y="1324659"/>
                  <a:pt x="2634143" y="1402956"/>
                </a:cubicBezTo>
                <a:cubicBezTo>
                  <a:pt x="2727820" y="1481253"/>
                  <a:pt x="2787942" y="520714"/>
                  <a:pt x="2869035" y="471778"/>
                </a:cubicBezTo>
                <a:cubicBezTo>
                  <a:pt x="2950129" y="422842"/>
                  <a:pt x="3029823" y="1179250"/>
                  <a:pt x="3120704" y="1109342"/>
                </a:cubicBezTo>
                <a:cubicBezTo>
                  <a:pt x="3211585" y="1039434"/>
                  <a:pt x="3319244" y="25764"/>
                  <a:pt x="3414319" y="52329"/>
                </a:cubicBezTo>
                <a:cubicBezTo>
                  <a:pt x="3509394" y="78894"/>
                  <a:pt x="3600275" y="1201621"/>
                  <a:pt x="3691156" y="1268733"/>
                </a:cubicBezTo>
                <a:cubicBezTo>
                  <a:pt x="3782037" y="1335845"/>
                  <a:pt x="3886900" y="506732"/>
                  <a:pt x="3959604" y="455000"/>
                </a:cubicBezTo>
                <a:cubicBezTo>
                  <a:pt x="4032308" y="403268"/>
                  <a:pt x="4021123" y="931775"/>
                  <a:pt x="4127383" y="958340"/>
                </a:cubicBezTo>
                <a:cubicBezTo>
                  <a:pt x="4233644" y="984905"/>
                  <a:pt x="4415405" y="799648"/>
                  <a:pt x="4597167" y="614391"/>
                </a:cubicBezTo>
              </a:path>
            </a:pathLst>
          </a:cu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50000"/>
                  </a:schemeClr>
                </a:solidFill>
              </a:ln>
            </a:endParaRPr>
          </a:p>
        </p:txBody>
      </p:sp>
      <p:cxnSp>
        <p:nvCxnSpPr>
          <p:cNvPr id="37" name="直接连接符 36">
            <a:extLst>
              <a:ext uri="{FF2B5EF4-FFF2-40B4-BE49-F238E27FC236}">
                <a16:creationId xmlns:a16="http://schemas.microsoft.com/office/drawing/2014/main" id="{29CCE2A6-9E79-A14B-AB99-FD5A312D6421}"/>
              </a:ext>
            </a:extLst>
          </p:cNvPr>
          <p:cNvCxnSpPr>
            <a:cxnSpLocks/>
          </p:cNvCxnSpPr>
          <p:nvPr/>
        </p:nvCxnSpPr>
        <p:spPr>
          <a:xfrm flipV="1">
            <a:off x="820556" y="3439055"/>
            <a:ext cx="323945" cy="268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89DF8A89-F0B1-AE56-C840-B1CBB4F70B21}"/>
              </a:ext>
            </a:extLst>
          </p:cNvPr>
          <p:cNvCxnSpPr>
            <a:cxnSpLocks/>
          </p:cNvCxnSpPr>
          <p:nvPr/>
        </p:nvCxnSpPr>
        <p:spPr>
          <a:xfrm>
            <a:off x="2148583" y="3258590"/>
            <a:ext cx="26353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AB92917-14CE-2480-4BCA-F7749AE85FAD}"/>
              </a:ext>
            </a:extLst>
          </p:cNvPr>
          <p:cNvCxnSpPr>
            <a:cxnSpLocks/>
          </p:cNvCxnSpPr>
          <p:nvPr/>
        </p:nvCxnSpPr>
        <p:spPr>
          <a:xfrm flipV="1">
            <a:off x="3806851" y="3373720"/>
            <a:ext cx="323945" cy="268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9CFED8CD-343F-17A2-E815-35DA36D355B0}"/>
              </a:ext>
            </a:extLst>
          </p:cNvPr>
          <p:cNvCxnSpPr>
            <a:cxnSpLocks/>
          </p:cNvCxnSpPr>
          <p:nvPr/>
        </p:nvCxnSpPr>
        <p:spPr>
          <a:xfrm flipV="1">
            <a:off x="7162963" y="3305489"/>
            <a:ext cx="323945" cy="268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98617A1-1046-4736-C90E-24C367C87A5A}"/>
              </a:ext>
            </a:extLst>
          </p:cNvPr>
          <p:cNvCxnSpPr>
            <a:cxnSpLocks/>
          </p:cNvCxnSpPr>
          <p:nvPr/>
        </p:nvCxnSpPr>
        <p:spPr>
          <a:xfrm flipV="1">
            <a:off x="8066928" y="3132331"/>
            <a:ext cx="323945" cy="268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74832F7-5FE1-B2DD-12AB-2C7850687CEF}"/>
              </a:ext>
            </a:extLst>
          </p:cNvPr>
          <p:cNvCxnSpPr>
            <a:cxnSpLocks/>
          </p:cNvCxnSpPr>
          <p:nvPr/>
        </p:nvCxnSpPr>
        <p:spPr>
          <a:xfrm flipV="1">
            <a:off x="8745907" y="3301475"/>
            <a:ext cx="323945" cy="268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BAEA3F69-3669-3A84-7962-FC700F251707}"/>
              </a:ext>
            </a:extLst>
          </p:cNvPr>
          <p:cNvCxnSpPr>
            <a:cxnSpLocks/>
          </p:cNvCxnSpPr>
          <p:nvPr/>
        </p:nvCxnSpPr>
        <p:spPr>
          <a:xfrm flipV="1">
            <a:off x="9932248" y="3358711"/>
            <a:ext cx="323945" cy="268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4AC53A8-ECA6-E79F-D4C0-22AC1E9001A4}"/>
              </a:ext>
            </a:extLst>
          </p:cNvPr>
          <p:cNvCxnSpPr>
            <a:cxnSpLocks/>
          </p:cNvCxnSpPr>
          <p:nvPr/>
        </p:nvCxnSpPr>
        <p:spPr>
          <a:xfrm flipV="1">
            <a:off x="10534402" y="3509060"/>
            <a:ext cx="323945" cy="268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04ED760-427E-4F23-5E83-2764CDBD08D7}"/>
              </a:ext>
            </a:extLst>
          </p:cNvPr>
          <p:cNvCxnSpPr>
            <a:cxnSpLocks/>
          </p:cNvCxnSpPr>
          <p:nvPr/>
        </p:nvCxnSpPr>
        <p:spPr>
          <a:xfrm flipV="1">
            <a:off x="10965117" y="3187864"/>
            <a:ext cx="323945" cy="268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B5F7235A-6EC3-0013-6369-71042672A75E}"/>
              </a:ext>
            </a:extLst>
          </p:cNvPr>
          <p:cNvCxnSpPr>
            <a:cxnSpLocks/>
          </p:cNvCxnSpPr>
          <p:nvPr/>
        </p:nvCxnSpPr>
        <p:spPr>
          <a:xfrm flipV="1">
            <a:off x="4777296" y="2502486"/>
            <a:ext cx="323945" cy="268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83121712-CDD9-8578-90F7-AAD633C2648E}"/>
              </a:ext>
            </a:extLst>
          </p:cNvPr>
          <p:cNvCxnSpPr>
            <a:cxnSpLocks/>
          </p:cNvCxnSpPr>
          <p:nvPr/>
        </p:nvCxnSpPr>
        <p:spPr>
          <a:xfrm>
            <a:off x="4777296" y="2717031"/>
            <a:ext cx="335666" cy="26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1DC1E3FC-16F9-04E7-96C4-44CB333FA365}"/>
              </a:ext>
            </a:extLst>
          </p:cNvPr>
          <p:cNvSpPr txBox="1"/>
          <p:nvPr/>
        </p:nvSpPr>
        <p:spPr>
          <a:xfrm>
            <a:off x="5101132" y="2545451"/>
            <a:ext cx="1849259" cy="338554"/>
          </a:xfrm>
          <a:prstGeom prst="rect">
            <a:avLst/>
          </a:prstGeom>
          <a:noFill/>
        </p:spPr>
        <p:txBody>
          <a:bodyPr wrap="square" rtlCol="0">
            <a:spAutoFit/>
          </a:bodyPr>
          <a:lstStyle/>
          <a:p>
            <a:pPr algn="ctr">
              <a:buSzPct val="75000"/>
            </a:pPr>
            <a:r>
              <a:rPr lang="ja-JP" altLang="en-US" sz="1600" dirty="0">
                <a:latin typeface="Microsoft YaHei" panose="020B0503020204020204" pitchFamily="34" charset="-122"/>
                <a:ea typeface="Microsoft YaHei" panose="020B0503020204020204" pitchFamily="34" charset="-122"/>
              </a:rPr>
              <a:t>グローバル最適解</a:t>
            </a:r>
            <a:endParaRPr lang="en-US" altLang="zh-CN" sz="1600" dirty="0">
              <a:latin typeface="Microsoft YaHei" panose="020B0503020204020204" pitchFamily="34" charset="-122"/>
              <a:ea typeface="Microsoft YaHei" panose="020B0503020204020204" pitchFamily="34" charset="-122"/>
            </a:endParaRPr>
          </a:p>
        </p:txBody>
      </p:sp>
      <p:sp>
        <p:nvSpPr>
          <p:cNvPr id="53" name="文本框 52">
            <a:extLst>
              <a:ext uri="{FF2B5EF4-FFF2-40B4-BE49-F238E27FC236}">
                <a16:creationId xmlns:a16="http://schemas.microsoft.com/office/drawing/2014/main" id="{D0D5D6D5-FA06-7D37-1A30-826FC2B787F9}"/>
              </a:ext>
            </a:extLst>
          </p:cNvPr>
          <p:cNvSpPr txBox="1"/>
          <p:nvPr/>
        </p:nvSpPr>
        <p:spPr>
          <a:xfrm>
            <a:off x="284762" y="1409400"/>
            <a:ext cx="2386434" cy="369332"/>
          </a:xfrm>
          <a:prstGeom prst="rect">
            <a:avLst/>
          </a:prstGeom>
          <a:noFill/>
        </p:spPr>
        <p:txBody>
          <a:bodyPr wrap="square">
            <a:spAutoFit/>
          </a:bodyPr>
          <a:lstStyle/>
          <a:p>
            <a:pPr marL="285750" indent="-285750">
              <a:buSzPct val="75000"/>
              <a:buFont typeface="Wingdings" panose="05000000000000000000" pitchFamily="2" charset="2"/>
              <a:buChar char="l"/>
            </a:pPr>
            <a:r>
              <a:rPr lang="ja-JP" altLang="en-US" dirty="0">
                <a:latin typeface="Microsoft YaHei" panose="020B0503020204020204" pitchFamily="34" charset="-122"/>
                <a:ea typeface="Microsoft YaHei" panose="020B0503020204020204" pitchFamily="34" charset="-122"/>
              </a:rPr>
              <a:t>局所最適解の個数</a:t>
            </a:r>
            <a:endParaRPr lang="en-US" altLang="ja-JP" dirty="0">
              <a:latin typeface="Microsoft YaHei" panose="020B0503020204020204" pitchFamily="34" charset="-122"/>
              <a:ea typeface="Microsoft YaHei" panose="020B0503020204020204" pitchFamily="34" charset="-122"/>
            </a:endParaRPr>
          </a:p>
        </p:txBody>
      </p:sp>
      <p:sp>
        <p:nvSpPr>
          <p:cNvPr id="54" name="文本框 53">
            <a:extLst>
              <a:ext uri="{FF2B5EF4-FFF2-40B4-BE49-F238E27FC236}">
                <a16:creationId xmlns:a16="http://schemas.microsoft.com/office/drawing/2014/main" id="{37EF6F85-939E-BD96-8C39-CA63D73BACE8}"/>
              </a:ext>
            </a:extLst>
          </p:cNvPr>
          <p:cNvSpPr txBox="1"/>
          <p:nvPr/>
        </p:nvSpPr>
        <p:spPr>
          <a:xfrm>
            <a:off x="130451" y="183231"/>
            <a:ext cx="2210413" cy="523220"/>
          </a:xfrm>
          <a:prstGeom prst="rect">
            <a:avLst/>
          </a:prstGeom>
          <a:noFill/>
        </p:spPr>
        <p:txBody>
          <a:bodyPr wrap="square" rtlCol="0">
            <a:spAutoFit/>
          </a:bodyPr>
          <a:lstStyle/>
          <a:p>
            <a:r>
              <a:rPr lang="en-US" altLang="ja-JP" sz="2800" b="1" dirty="0">
                <a:latin typeface="Times New Roman" panose="02020603050405020304" pitchFamily="18" charset="0"/>
                <a:cs typeface="Times New Roman" panose="02020603050405020304" pitchFamily="18" charset="0"/>
              </a:rPr>
              <a:t>Analysis</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61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a:extLst>
              <a:ext uri="{FF2B5EF4-FFF2-40B4-BE49-F238E27FC236}">
                <a16:creationId xmlns:a16="http://schemas.microsoft.com/office/drawing/2014/main" id="{37EF6F85-939E-BD96-8C39-CA63D73BACE8}"/>
              </a:ext>
            </a:extLst>
          </p:cNvPr>
          <p:cNvSpPr txBox="1"/>
          <p:nvPr/>
        </p:nvSpPr>
        <p:spPr>
          <a:xfrm>
            <a:off x="155785" y="107482"/>
            <a:ext cx="3773333" cy="523220"/>
          </a:xfrm>
          <a:prstGeom prst="rect">
            <a:avLst/>
          </a:prstGeom>
          <a:noFill/>
        </p:spPr>
        <p:txBody>
          <a:bodyPr wrap="square" rtlCol="0">
            <a:spAutoFit/>
          </a:bodyPr>
          <a:lstStyle/>
          <a:p>
            <a:r>
              <a:rPr lang="en-US" altLang="ja-JP" sz="2800" b="1" dirty="0">
                <a:latin typeface="Times New Roman" panose="02020603050405020304" pitchFamily="18" charset="0"/>
                <a:cs typeface="Times New Roman" panose="02020603050405020304" pitchFamily="18" charset="0"/>
              </a:rPr>
              <a:t>Proposed method</a:t>
            </a:r>
            <a:endParaRPr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9D6DE55-DA2B-6D01-F9B6-0DE1F3D22FAB}"/>
              </a:ext>
            </a:extLst>
          </p:cNvPr>
          <p:cNvSpPr txBox="1"/>
          <p:nvPr/>
        </p:nvSpPr>
        <p:spPr>
          <a:xfrm>
            <a:off x="378523" y="685390"/>
            <a:ext cx="2355249" cy="369332"/>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285750" indent="-285750">
              <a:buSzPct val="100000"/>
              <a:buFont typeface="Wingdings" panose="05000000000000000000" pitchFamily="2" charset="2"/>
              <a:buChar char="n"/>
            </a:pPr>
            <a:r>
              <a:rPr lang="ja-JP" altLang="en-US" dirty="0">
                <a:latin typeface="Microsoft YaHei" panose="020B0503020204020204" pitchFamily="34" charset="-122"/>
                <a:ea typeface="Microsoft YaHei" panose="020B0503020204020204" pitchFamily="34" charset="-122"/>
              </a:rPr>
              <a:t>ビット複製</a:t>
            </a:r>
            <a:r>
              <a:rPr lang="en-US" altLang="ja-JP" dirty="0">
                <a:solidFill>
                  <a:schemeClr val="accent1"/>
                </a:solidFill>
                <a:latin typeface="Microsoft YaHei" panose="020B0503020204020204" pitchFamily="34" charset="-122"/>
                <a:ea typeface="Microsoft YaHei" panose="020B0503020204020204" pitchFamily="34" charset="-122"/>
              </a:rPr>
              <a:t>[1][2]</a:t>
            </a:r>
          </a:p>
        </p:txBody>
      </p:sp>
      <p:sp>
        <p:nvSpPr>
          <p:cNvPr id="5" name="文本框 4">
            <a:extLst>
              <a:ext uri="{FF2B5EF4-FFF2-40B4-BE49-F238E27FC236}">
                <a16:creationId xmlns:a16="http://schemas.microsoft.com/office/drawing/2014/main" id="{483A45F5-7DE4-D010-A075-230B4B79AF11}"/>
              </a:ext>
            </a:extLst>
          </p:cNvPr>
          <p:cNvSpPr txBox="1"/>
          <p:nvPr/>
        </p:nvSpPr>
        <p:spPr>
          <a:xfrm>
            <a:off x="378524" y="1057806"/>
            <a:ext cx="7087718" cy="97462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285750" indent="-285750">
              <a:spcBef>
                <a:spcPts val="200"/>
              </a:spcBef>
              <a:spcAft>
                <a:spcPts val="200"/>
              </a:spcAft>
              <a:buSzPct val="75000"/>
              <a:buFont typeface="Wingdings" panose="05000000000000000000" pitchFamily="2" charset="2"/>
              <a:buChar char="l"/>
            </a:pPr>
            <a:r>
              <a:rPr lang="ja-JP" altLang="en-US" dirty="0">
                <a:latin typeface="Microsoft YaHei" panose="020B0503020204020204" pitchFamily="34" charset="-122"/>
                <a:ea typeface="Microsoft YaHei" panose="020B0503020204020204" pitchFamily="34" charset="-122"/>
              </a:rPr>
              <a:t>一つの頂点を二つに複製して、繋がっている辺を二つに分ける</a:t>
            </a:r>
            <a:endParaRPr lang="en-US" altLang="ja-JP" dirty="0">
              <a:latin typeface="Microsoft YaHei" panose="020B0503020204020204" pitchFamily="34" charset="-122"/>
              <a:ea typeface="Microsoft YaHei" panose="020B0503020204020204" pitchFamily="34" charset="-122"/>
            </a:endParaRPr>
          </a:p>
          <a:p>
            <a:pPr marL="285750" indent="-285750">
              <a:spcBef>
                <a:spcPts val="200"/>
              </a:spcBef>
              <a:spcAft>
                <a:spcPts val="200"/>
              </a:spcAft>
              <a:buSzPct val="75000"/>
              <a:buFont typeface="Wingdings" panose="05000000000000000000" pitchFamily="2" charset="2"/>
              <a:buChar char="l"/>
            </a:pPr>
            <a:r>
              <a:rPr lang="ja-JP" altLang="en-US" dirty="0">
                <a:latin typeface="Microsoft YaHei" panose="020B0503020204020204" pitchFamily="34" charset="-122"/>
                <a:ea typeface="Microsoft YaHei" panose="020B0503020204020204" pitchFamily="34" charset="-122"/>
              </a:rPr>
              <a:t>最適解によるエネルギーが変わらないように、制約式を付けて複製された二つの頂点の対応するビット値を一致にさせる</a:t>
            </a:r>
            <a:endParaRPr lang="en-US" altLang="ja-JP"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15EF2BC-1605-2641-7DFA-083A23776980}"/>
                  </a:ext>
                </a:extLst>
              </p:cNvPr>
              <p:cNvSpPr txBox="1"/>
              <p:nvPr/>
            </p:nvSpPr>
            <p:spPr>
              <a:xfrm>
                <a:off x="7659775" y="3361021"/>
                <a:ext cx="2224683" cy="254237"/>
              </a:xfrm>
              <a:prstGeom prst="rect">
                <a:avLst/>
              </a:prstGeom>
              <a:noFill/>
            </p:spPr>
            <p:txBody>
              <a:bodyPr wrap="square" lIns="0" tIns="0" rIns="0" bIns="0" rtlCol="0">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0</m:t>
                            </m:r>
                          </m:e>
                          <m:sup>
                            <m:r>
                              <a:rPr lang="en-US" altLang="zh-CN" sz="1600" b="0" i="1" smtClean="0">
                                <a:latin typeface="Cambria Math" panose="02040503050406030204" pitchFamily="18" charset="0"/>
                              </a:rPr>
                              <m:t>′</m:t>
                            </m:r>
                          </m:sup>
                        </m:sSup>
                      </m:sub>
                    </m:sSub>
                  </m:oMath>
                </a14:m>
                <a:r>
                  <a:rPr lang="en-US" altLang="zh-CN" sz="1600" b="0" dirty="0">
                    <a:latin typeface="Cambria Math" panose="02040503050406030204" pitchFamily="18" charset="0"/>
                    <a:ea typeface="Cambria Math" panose="02040503050406030204" pitchFamily="18" charset="0"/>
                  </a:rPr>
                  <a:t> ⟶ </a:t>
                </a:r>
                <a14:m>
                  <m:oMath xmlns:m="http://schemas.openxmlformats.org/officeDocument/2006/math">
                    <m:r>
                      <a:rPr lang="en-US" altLang="zh-CN" sz="1600" i="1" smtClean="0">
                        <a:solidFill>
                          <a:srgbClr val="FF0000"/>
                        </a:solidFill>
                        <a:latin typeface="Cambria Math" panose="02040503050406030204" pitchFamily="18" charset="0"/>
                      </a:rPr>
                      <m:t>𝑃</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0</m:t>
                            </m:r>
                          </m:e>
                          <m:sup>
                            <m:r>
                              <a:rPr lang="en-US" altLang="zh-CN" sz="1600" i="1">
                                <a:latin typeface="Cambria Math" panose="02040503050406030204" pitchFamily="18" charset="0"/>
                              </a:rPr>
                              <m:t>′</m:t>
                            </m:r>
                          </m:sup>
                        </m:sSup>
                      </m:sub>
                    </m:s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m:t>
                        </m:r>
                      </m:e>
                      <m:sup>
                        <m:r>
                          <a:rPr lang="en-US" altLang="zh-CN" sz="1600" i="1">
                            <a:latin typeface="Cambria Math" panose="02040503050406030204" pitchFamily="18" charset="0"/>
                          </a:rPr>
                          <m:t>2</m:t>
                        </m:r>
                      </m:sup>
                    </m:sSup>
                  </m:oMath>
                </a14:m>
                <a:endParaRPr lang="en-US" altLang="zh-CN" sz="1600" dirty="0"/>
              </a:p>
            </p:txBody>
          </p:sp>
        </mc:Choice>
        <mc:Fallback xmlns="">
          <p:sp>
            <p:nvSpPr>
              <p:cNvPr id="6" name="文本框 5">
                <a:extLst>
                  <a:ext uri="{FF2B5EF4-FFF2-40B4-BE49-F238E27FC236}">
                    <a16:creationId xmlns:a16="http://schemas.microsoft.com/office/drawing/2014/main" id="{015EF2BC-1605-2641-7DFA-083A23776980}"/>
                  </a:ext>
                </a:extLst>
              </p:cNvPr>
              <p:cNvSpPr txBox="1">
                <a:spLocks noRot="1" noChangeAspect="1" noMove="1" noResize="1" noEditPoints="1" noAdjustHandles="1" noChangeArrowheads="1" noChangeShapeType="1" noTextEdit="1"/>
              </p:cNvSpPr>
              <p:nvPr/>
            </p:nvSpPr>
            <p:spPr>
              <a:xfrm>
                <a:off x="7659775" y="3361021"/>
                <a:ext cx="2224683" cy="254237"/>
              </a:xfrm>
              <a:prstGeom prst="rect">
                <a:avLst/>
              </a:prstGeom>
              <a:blipFill>
                <a:blip r:embed="rId3"/>
                <a:stretch>
                  <a:fillRect l="-2473" t="-26190" b="-4285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243E1672-E2FC-CA90-159E-E73805779582}"/>
              </a:ext>
            </a:extLst>
          </p:cNvPr>
          <p:cNvSpPr txBox="1"/>
          <p:nvPr/>
        </p:nvSpPr>
        <p:spPr>
          <a:xfrm>
            <a:off x="7801465" y="4010991"/>
            <a:ext cx="1705864" cy="338554"/>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buSzPct val="75000"/>
            </a:pPr>
            <a:r>
              <a:rPr lang="ja-JP" altLang="en-US" sz="1600" dirty="0">
                <a:latin typeface="Microsoft YaHei" panose="020B0503020204020204" pitchFamily="34" charset="-122"/>
                <a:ea typeface="Microsoft YaHei" panose="020B0503020204020204" pitchFamily="34" charset="-122"/>
              </a:rPr>
              <a:t>制約式を付ける</a:t>
            </a:r>
            <a:endParaRPr lang="en-US" altLang="ja-JP" sz="160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914E2D49-CE70-7A3C-799A-97DEBA06F21B}"/>
                  </a:ext>
                </a:extLst>
              </p:cNvPr>
              <p:cNvSpPr/>
              <p:nvPr/>
            </p:nvSpPr>
            <p:spPr>
              <a:xfrm>
                <a:off x="1214750" y="3100236"/>
                <a:ext cx="381740" cy="3693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oMath>
                  </m:oMathPara>
                </a14:m>
                <a:endParaRPr lang="zh-CN" altLang="en-US" dirty="0">
                  <a:solidFill>
                    <a:srgbClr val="FF0000"/>
                  </a:solidFill>
                </a:endParaRPr>
              </a:p>
            </p:txBody>
          </p:sp>
        </mc:Choice>
        <mc:Fallback xmlns="">
          <p:sp>
            <p:nvSpPr>
              <p:cNvPr id="9" name="椭圆 8">
                <a:extLst>
                  <a:ext uri="{FF2B5EF4-FFF2-40B4-BE49-F238E27FC236}">
                    <a16:creationId xmlns:a16="http://schemas.microsoft.com/office/drawing/2014/main" id="{914E2D49-CE70-7A3C-799A-97DEBA06F21B}"/>
                  </a:ext>
                </a:extLst>
              </p:cNvPr>
              <p:cNvSpPr>
                <a:spLocks noRot="1" noChangeAspect="1" noMove="1" noResize="1" noEditPoints="1" noAdjustHandles="1" noChangeArrowheads="1" noChangeShapeType="1" noTextEdit="1"/>
              </p:cNvSpPr>
              <p:nvPr/>
            </p:nvSpPr>
            <p:spPr>
              <a:xfrm>
                <a:off x="1214750" y="3100236"/>
                <a:ext cx="381740" cy="369332"/>
              </a:xfrm>
              <a:prstGeom prst="ellipse">
                <a:avLst/>
              </a:prstGeom>
              <a:blipFill>
                <a:blip r:embed="rId4"/>
                <a:stretch>
                  <a:fillRect/>
                </a:stretch>
              </a:blipFill>
              <a:ln w="19050">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EC4F4431-81B2-C134-C8B0-B8AA0CA64EF3}"/>
                  </a:ext>
                </a:extLst>
              </p:cNvPr>
              <p:cNvSpPr/>
              <p:nvPr/>
            </p:nvSpPr>
            <p:spPr>
              <a:xfrm>
                <a:off x="2209798" y="3095370"/>
                <a:ext cx="381740" cy="36933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oMath>
                  </m:oMathPara>
                </a14:m>
                <a:endParaRPr lang="zh-CN" altLang="en-US" dirty="0">
                  <a:solidFill>
                    <a:srgbClr val="FF0000"/>
                  </a:solidFill>
                </a:endParaRPr>
              </a:p>
            </p:txBody>
          </p:sp>
        </mc:Choice>
        <mc:Fallback xmlns="">
          <p:sp>
            <p:nvSpPr>
              <p:cNvPr id="12" name="椭圆 11">
                <a:extLst>
                  <a:ext uri="{FF2B5EF4-FFF2-40B4-BE49-F238E27FC236}">
                    <a16:creationId xmlns:a16="http://schemas.microsoft.com/office/drawing/2014/main" id="{EC4F4431-81B2-C134-C8B0-B8AA0CA64EF3}"/>
                  </a:ext>
                </a:extLst>
              </p:cNvPr>
              <p:cNvSpPr>
                <a:spLocks noRot="1" noChangeAspect="1" noMove="1" noResize="1" noEditPoints="1" noAdjustHandles="1" noChangeArrowheads="1" noChangeShapeType="1" noTextEdit="1"/>
              </p:cNvSpPr>
              <p:nvPr/>
            </p:nvSpPr>
            <p:spPr>
              <a:xfrm>
                <a:off x="2209798" y="3095370"/>
                <a:ext cx="381740" cy="369332"/>
              </a:xfrm>
              <a:prstGeom prst="ellipse">
                <a:avLst/>
              </a:prstGeom>
              <a:blipFill>
                <a:blip r:embed="rId5"/>
                <a:stretch>
                  <a:fillRect/>
                </a:stretch>
              </a:blipFill>
              <a:ln w="19050">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E51B3247-98A0-2AB7-89A4-71AE0BC59723}"/>
                  </a:ext>
                </a:extLst>
              </p:cNvPr>
              <p:cNvSpPr/>
              <p:nvPr/>
            </p:nvSpPr>
            <p:spPr>
              <a:xfrm>
                <a:off x="2209798" y="4123123"/>
                <a:ext cx="381740" cy="36933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oMath>
                  </m:oMathPara>
                </a14:m>
                <a:endParaRPr lang="zh-CN" altLang="en-US" dirty="0">
                  <a:solidFill>
                    <a:schemeClr val="tx1"/>
                  </a:solidFill>
                </a:endParaRPr>
              </a:p>
            </p:txBody>
          </p:sp>
        </mc:Choice>
        <mc:Fallback xmlns="">
          <p:sp>
            <p:nvSpPr>
              <p:cNvPr id="17" name="椭圆 16">
                <a:extLst>
                  <a:ext uri="{FF2B5EF4-FFF2-40B4-BE49-F238E27FC236}">
                    <a16:creationId xmlns:a16="http://schemas.microsoft.com/office/drawing/2014/main" id="{E51B3247-98A0-2AB7-89A4-71AE0BC59723}"/>
                  </a:ext>
                </a:extLst>
              </p:cNvPr>
              <p:cNvSpPr>
                <a:spLocks noRot="1" noChangeAspect="1" noMove="1" noResize="1" noEditPoints="1" noAdjustHandles="1" noChangeArrowheads="1" noChangeShapeType="1" noTextEdit="1"/>
              </p:cNvSpPr>
              <p:nvPr/>
            </p:nvSpPr>
            <p:spPr>
              <a:xfrm>
                <a:off x="2209798" y="4123123"/>
                <a:ext cx="381740" cy="369332"/>
              </a:xfrm>
              <a:prstGeom prst="ellipse">
                <a:avLst/>
              </a:prstGeom>
              <a:blipFill>
                <a:blip r:embed="rId6"/>
                <a:stretch>
                  <a:fillRect/>
                </a:stretch>
              </a:blipFill>
              <a:ln w="19050">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9218742E-1E5D-4A97-7F5C-CDFBBCBB96B2}"/>
                  </a:ext>
                </a:extLst>
              </p:cNvPr>
              <p:cNvSpPr/>
              <p:nvPr/>
            </p:nvSpPr>
            <p:spPr>
              <a:xfrm>
                <a:off x="1214750" y="4123123"/>
                <a:ext cx="381740" cy="36933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oMath>
                  </m:oMathPara>
                </a14:m>
                <a:endParaRPr lang="zh-CN" altLang="en-US" dirty="0">
                  <a:solidFill>
                    <a:schemeClr val="tx1"/>
                  </a:solidFill>
                </a:endParaRPr>
              </a:p>
            </p:txBody>
          </p:sp>
        </mc:Choice>
        <mc:Fallback xmlns="">
          <p:sp>
            <p:nvSpPr>
              <p:cNvPr id="20" name="椭圆 19">
                <a:extLst>
                  <a:ext uri="{FF2B5EF4-FFF2-40B4-BE49-F238E27FC236}">
                    <a16:creationId xmlns:a16="http://schemas.microsoft.com/office/drawing/2014/main" id="{9218742E-1E5D-4A97-7F5C-CDFBBCBB96B2}"/>
                  </a:ext>
                </a:extLst>
              </p:cNvPr>
              <p:cNvSpPr>
                <a:spLocks noRot="1" noChangeAspect="1" noMove="1" noResize="1" noEditPoints="1" noAdjustHandles="1" noChangeArrowheads="1" noChangeShapeType="1" noTextEdit="1"/>
              </p:cNvSpPr>
              <p:nvPr/>
            </p:nvSpPr>
            <p:spPr>
              <a:xfrm>
                <a:off x="1214750" y="4123123"/>
                <a:ext cx="381740" cy="369332"/>
              </a:xfrm>
              <a:prstGeom prst="ellipse">
                <a:avLst/>
              </a:prstGeom>
              <a:blipFill>
                <a:blip r:embed="rId7"/>
                <a:stretch>
                  <a:fillRect/>
                </a:stretch>
              </a:blipFill>
              <a:ln w="19050">
                <a:solidFill>
                  <a:schemeClr val="accent1"/>
                </a:solidFill>
              </a:ln>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BE1DD156-430F-224F-616F-82C82C4DBB2A}"/>
              </a:ext>
            </a:extLst>
          </p:cNvPr>
          <p:cNvCxnSpPr>
            <a:cxnSpLocks/>
            <a:stCxn id="20" idx="6"/>
            <a:endCxn id="17" idx="2"/>
          </p:cNvCxnSpPr>
          <p:nvPr/>
        </p:nvCxnSpPr>
        <p:spPr>
          <a:xfrm>
            <a:off x="1596490" y="4307789"/>
            <a:ext cx="6133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017D21C-A198-28EA-0127-35542B6E82BF}"/>
              </a:ext>
            </a:extLst>
          </p:cNvPr>
          <p:cNvCxnSpPr>
            <a:stCxn id="9" idx="6"/>
            <a:endCxn id="12" idx="2"/>
          </p:cNvCxnSpPr>
          <p:nvPr/>
        </p:nvCxnSpPr>
        <p:spPr>
          <a:xfrm flipV="1">
            <a:off x="1596490" y="3280036"/>
            <a:ext cx="613308" cy="48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2FBEE92-3679-0CE7-EB9C-D19BE74621D2}"/>
              </a:ext>
            </a:extLst>
          </p:cNvPr>
          <p:cNvCxnSpPr>
            <a:stCxn id="9" idx="4"/>
            <a:endCxn id="20" idx="0"/>
          </p:cNvCxnSpPr>
          <p:nvPr/>
        </p:nvCxnSpPr>
        <p:spPr>
          <a:xfrm>
            <a:off x="1405620" y="3469568"/>
            <a:ext cx="0" cy="653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DBEEBC3-58F7-9BFF-EECC-E163EB92079B}"/>
              </a:ext>
            </a:extLst>
          </p:cNvPr>
          <p:cNvCxnSpPr>
            <a:stCxn id="12" idx="4"/>
            <a:endCxn id="17" idx="0"/>
          </p:cNvCxnSpPr>
          <p:nvPr/>
        </p:nvCxnSpPr>
        <p:spPr>
          <a:xfrm>
            <a:off x="2400668" y="3464702"/>
            <a:ext cx="0" cy="65842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FC68BE6-FB54-693D-9FEA-80B15C3995AF}"/>
                  </a:ext>
                </a:extLst>
              </p:cNvPr>
              <p:cNvSpPr txBox="1"/>
              <p:nvPr/>
            </p:nvSpPr>
            <p:spPr>
              <a:xfrm>
                <a:off x="1158333" y="2799693"/>
                <a:ext cx="46254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30" name="文本框 29">
                <a:extLst>
                  <a:ext uri="{FF2B5EF4-FFF2-40B4-BE49-F238E27FC236}">
                    <a16:creationId xmlns:a16="http://schemas.microsoft.com/office/drawing/2014/main" id="{AFC68BE6-FB54-693D-9FEA-80B15C3995AF}"/>
                  </a:ext>
                </a:extLst>
              </p:cNvPr>
              <p:cNvSpPr txBox="1">
                <a:spLocks noRot="1" noChangeAspect="1" noMove="1" noResize="1" noEditPoints="1" noAdjustHandles="1" noChangeArrowheads="1" noChangeShapeType="1" noTextEdit="1"/>
              </p:cNvSpPr>
              <p:nvPr/>
            </p:nvSpPr>
            <p:spPr>
              <a:xfrm>
                <a:off x="1158333" y="2799693"/>
                <a:ext cx="462543" cy="33855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3969D27-509C-F3B1-3A38-27CB9F864964}"/>
                  </a:ext>
                </a:extLst>
              </p:cNvPr>
              <p:cNvSpPr txBox="1"/>
              <p:nvPr/>
            </p:nvSpPr>
            <p:spPr>
              <a:xfrm>
                <a:off x="1620876" y="2945194"/>
                <a:ext cx="49661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01</m:t>
                          </m:r>
                        </m:sub>
                      </m:sSub>
                    </m:oMath>
                  </m:oMathPara>
                </a14:m>
                <a:endParaRPr lang="zh-CN" altLang="en-US" sz="1600" dirty="0"/>
              </a:p>
            </p:txBody>
          </p:sp>
        </mc:Choice>
        <mc:Fallback xmlns="">
          <p:sp>
            <p:nvSpPr>
              <p:cNvPr id="31" name="文本框 30">
                <a:extLst>
                  <a:ext uri="{FF2B5EF4-FFF2-40B4-BE49-F238E27FC236}">
                    <a16:creationId xmlns:a16="http://schemas.microsoft.com/office/drawing/2014/main" id="{93969D27-509C-F3B1-3A38-27CB9F864964}"/>
                  </a:ext>
                </a:extLst>
              </p:cNvPr>
              <p:cNvSpPr txBox="1">
                <a:spLocks noRot="1" noChangeAspect="1" noMove="1" noResize="1" noEditPoints="1" noAdjustHandles="1" noChangeArrowheads="1" noChangeShapeType="1" noTextEdit="1"/>
              </p:cNvSpPr>
              <p:nvPr/>
            </p:nvSpPr>
            <p:spPr>
              <a:xfrm>
                <a:off x="1620876" y="2945194"/>
                <a:ext cx="496617" cy="33855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2A237613-1365-D978-2BCD-A832F6A320CD}"/>
                  </a:ext>
                </a:extLst>
              </p:cNvPr>
              <p:cNvSpPr txBox="1"/>
              <p:nvPr/>
            </p:nvSpPr>
            <p:spPr>
              <a:xfrm>
                <a:off x="895675" y="3654233"/>
                <a:ext cx="46254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03</m:t>
                          </m:r>
                        </m:sub>
                      </m:sSub>
                    </m:oMath>
                  </m:oMathPara>
                </a14:m>
                <a:endParaRPr lang="zh-CN" altLang="en-US" sz="1600" dirty="0"/>
              </a:p>
            </p:txBody>
          </p:sp>
        </mc:Choice>
        <mc:Fallback xmlns="">
          <p:sp>
            <p:nvSpPr>
              <p:cNvPr id="32" name="文本框 31">
                <a:extLst>
                  <a:ext uri="{FF2B5EF4-FFF2-40B4-BE49-F238E27FC236}">
                    <a16:creationId xmlns:a16="http://schemas.microsoft.com/office/drawing/2014/main" id="{2A237613-1365-D978-2BCD-A832F6A320CD}"/>
                  </a:ext>
                </a:extLst>
              </p:cNvPr>
              <p:cNvSpPr txBox="1">
                <a:spLocks noRot="1" noChangeAspect="1" noMove="1" noResize="1" noEditPoints="1" noAdjustHandles="1" noChangeArrowheads="1" noChangeShapeType="1" noTextEdit="1"/>
              </p:cNvSpPr>
              <p:nvPr/>
            </p:nvSpPr>
            <p:spPr>
              <a:xfrm>
                <a:off x="895675" y="3654233"/>
                <a:ext cx="462543" cy="338554"/>
              </a:xfrm>
              <a:prstGeom prst="rect">
                <a:avLst/>
              </a:prstGeom>
              <a:blipFill>
                <a:blip r:embed="rId10"/>
                <a:stretch>
                  <a:fillRect r="-2632"/>
                </a:stretch>
              </a:blipFill>
            </p:spPr>
            <p:txBody>
              <a:bodyPr/>
              <a:lstStyle/>
              <a:p>
                <a:r>
                  <a:rPr lang="zh-CN" altLang="en-US">
                    <a:noFill/>
                  </a:rPr>
                  <a:t> </a:t>
                </a:r>
              </a:p>
            </p:txBody>
          </p:sp>
        </mc:Fallback>
      </mc:AlternateContent>
      <p:sp>
        <p:nvSpPr>
          <p:cNvPr id="33" name="箭头: 右 32">
            <a:extLst>
              <a:ext uri="{FF2B5EF4-FFF2-40B4-BE49-F238E27FC236}">
                <a16:creationId xmlns:a16="http://schemas.microsoft.com/office/drawing/2014/main" id="{AE357D93-A2D6-1E06-FCC0-B333A51C22F5}"/>
              </a:ext>
            </a:extLst>
          </p:cNvPr>
          <p:cNvSpPr/>
          <p:nvPr/>
        </p:nvSpPr>
        <p:spPr>
          <a:xfrm>
            <a:off x="3395716" y="3674963"/>
            <a:ext cx="1086555" cy="25239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21A5C1E7-624C-7006-01FB-5CB81984B706}"/>
                  </a:ext>
                </a:extLst>
              </p:cNvPr>
              <p:cNvSpPr/>
              <p:nvPr/>
            </p:nvSpPr>
            <p:spPr>
              <a:xfrm>
                <a:off x="5649947" y="3420094"/>
                <a:ext cx="381740" cy="3693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oMath>
                  </m:oMathPara>
                </a14:m>
                <a:endParaRPr lang="zh-CN" altLang="en-US" dirty="0">
                  <a:solidFill>
                    <a:srgbClr val="FF0000"/>
                  </a:solidFill>
                </a:endParaRPr>
              </a:p>
            </p:txBody>
          </p:sp>
        </mc:Choice>
        <mc:Fallback xmlns="">
          <p:sp>
            <p:nvSpPr>
              <p:cNvPr id="34" name="椭圆 33">
                <a:extLst>
                  <a:ext uri="{FF2B5EF4-FFF2-40B4-BE49-F238E27FC236}">
                    <a16:creationId xmlns:a16="http://schemas.microsoft.com/office/drawing/2014/main" id="{21A5C1E7-624C-7006-01FB-5CB81984B706}"/>
                  </a:ext>
                </a:extLst>
              </p:cNvPr>
              <p:cNvSpPr>
                <a:spLocks noRot="1" noChangeAspect="1" noMove="1" noResize="1" noEditPoints="1" noAdjustHandles="1" noChangeArrowheads="1" noChangeShapeType="1" noTextEdit="1"/>
              </p:cNvSpPr>
              <p:nvPr/>
            </p:nvSpPr>
            <p:spPr>
              <a:xfrm>
                <a:off x="5649947" y="3420094"/>
                <a:ext cx="381740" cy="369332"/>
              </a:xfrm>
              <a:prstGeom prst="ellipse">
                <a:avLst/>
              </a:prstGeom>
              <a:blipFill>
                <a:blip r:embed="rId11"/>
                <a:stretch>
                  <a:fillRect/>
                </a:stretch>
              </a:blipFill>
              <a:ln w="19050">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5E83BCC2-9CFF-5D0A-31AD-9548543FF168}"/>
                  </a:ext>
                </a:extLst>
              </p:cNvPr>
              <p:cNvSpPr/>
              <p:nvPr/>
            </p:nvSpPr>
            <p:spPr>
              <a:xfrm>
                <a:off x="7113122" y="3059137"/>
                <a:ext cx="381740" cy="36933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oMath>
                  </m:oMathPara>
                </a14:m>
                <a:endParaRPr lang="zh-CN" altLang="en-US" dirty="0">
                  <a:solidFill>
                    <a:srgbClr val="FF0000"/>
                  </a:solidFill>
                </a:endParaRPr>
              </a:p>
            </p:txBody>
          </p:sp>
        </mc:Choice>
        <mc:Fallback xmlns="">
          <p:sp>
            <p:nvSpPr>
              <p:cNvPr id="35" name="椭圆 34">
                <a:extLst>
                  <a:ext uri="{FF2B5EF4-FFF2-40B4-BE49-F238E27FC236}">
                    <a16:creationId xmlns:a16="http://schemas.microsoft.com/office/drawing/2014/main" id="{5E83BCC2-9CFF-5D0A-31AD-9548543FF168}"/>
                  </a:ext>
                </a:extLst>
              </p:cNvPr>
              <p:cNvSpPr>
                <a:spLocks noRot="1" noChangeAspect="1" noMove="1" noResize="1" noEditPoints="1" noAdjustHandles="1" noChangeArrowheads="1" noChangeShapeType="1" noTextEdit="1"/>
              </p:cNvSpPr>
              <p:nvPr/>
            </p:nvSpPr>
            <p:spPr>
              <a:xfrm>
                <a:off x="7113122" y="3059137"/>
                <a:ext cx="381740" cy="369332"/>
              </a:xfrm>
              <a:prstGeom prst="ellipse">
                <a:avLst/>
              </a:prstGeom>
              <a:blipFill>
                <a:blip r:embed="rId12"/>
                <a:stretch>
                  <a:fillRect/>
                </a:stretch>
              </a:blipFill>
              <a:ln w="19050">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a:extLst>
                  <a:ext uri="{FF2B5EF4-FFF2-40B4-BE49-F238E27FC236}">
                    <a16:creationId xmlns:a16="http://schemas.microsoft.com/office/drawing/2014/main" id="{F9FEA8FF-D312-CFC4-9215-4264181939D7}"/>
                  </a:ext>
                </a:extLst>
              </p:cNvPr>
              <p:cNvSpPr/>
              <p:nvPr/>
            </p:nvSpPr>
            <p:spPr>
              <a:xfrm>
                <a:off x="7113122" y="4086890"/>
                <a:ext cx="381740" cy="36933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oMath>
                  </m:oMathPara>
                </a14:m>
                <a:endParaRPr lang="zh-CN" altLang="en-US" dirty="0">
                  <a:solidFill>
                    <a:schemeClr val="tx1"/>
                  </a:solidFill>
                </a:endParaRPr>
              </a:p>
            </p:txBody>
          </p:sp>
        </mc:Choice>
        <mc:Fallback xmlns="">
          <p:sp>
            <p:nvSpPr>
              <p:cNvPr id="36" name="椭圆 35">
                <a:extLst>
                  <a:ext uri="{FF2B5EF4-FFF2-40B4-BE49-F238E27FC236}">
                    <a16:creationId xmlns:a16="http://schemas.microsoft.com/office/drawing/2014/main" id="{F9FEA8FF-D312-CFC4-9215-4264181939D7}"/>
                  </a:ext>
                </a:extLst>
              </p:cNvPr>
              <p:cNvSpPr>
                <a:spLocks noRot="1" noChangeAspect="1" noMove="1" noResize="1" noEditPoints="1" noAdjustHandles="1" noChangeArrowheads="1" noChangeShapeType="1" noTextEdit="1"/>
              </p:cNvSpPr>
              <p:nvPr/>
            </p:nvSpPr>
            <p:spPr>
              <a:xfrm>
                <a:off x="7113122" y="4086890"/>
                <a:ext cx="381740" cy="369332"/>
              </a:xfrm>
              <a:prstGeom prst="ellipse">
                <a:avLst/>
              </a:prstGeom>
              <a:blipFill>
                <a:blip r:embed="rId13"/>
                <a:stretch>
                  <a:fillRect/>
                </a:stretch>
              </a:blipFill>
              <a:ln w="19050">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a:extLst>
                  <a:ext uri="{FF2B5EF4-FFF2-40B4-BE49-F238E27FC236}">
                    <a16:creationId xmlns:a16="http://schemas.microsoft.com/office/drawing/2014/main" id="{E379806A-96BD-E592-B3A0-74E71F0D7676}"/>
                  </a:ext>
                </a:extLst>
              </p:cNvPr>
              <p:cNvSpPr/>
              <p:nvPr/>
            </p:nvSpPr>
            <p:spPr>
              <a:xfrm>
                <a:off x="5975782" y="4089010"/>
                <a:ext cx="381740" cy="36933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oMath>
                  </m:oMathPara>
                </a14:m>
                <a:endParaRPr lang="zh-CN" altLang="en-US" dirty="0">
                  <a:solidFill>
                    <a:schemeClr val="tx1"/>
                  </a:solidFill>
                </a:endParaRPr>
              </a:p>
            </p:txBody>
          </p:sp>
        </mc:Choice>
        <mc:Fallback xmlns="">
          <p:sp>
            <p:nvSpPr>
              <p:cNvPr id="37" name="椭圆 36">
                <a:extLst>
                  <a:ext uri="{FF2B5EF4-FFF2-40B4-BE49-F238E27FC236}">
                    <a16:creationId xmlns:a16="http://schemas.microsoft.com/office/drawing/2014/main" id="{E379806A-96BD-E592-B3A0-74E71F0D7676}"/>
                  </a:ext>
                </a:extLst>
              </p:cNvPr>
              <p:cNvSpPr>
                <a:spLocks noRot="1" noChangeAspect="1" noMove="1" noResize="1" noEditPoints="1" noAdjustHandles="1" noChangeArrowheads="1" noChangeShapeType="1" noTextEdit="1"/>
              </p:cNvSpPr>
              <p:nvPr/>
            </p:nvSpPr>
            <p:spPr>
              <a:xfrm>
                <a:off x="5975782" y="4089010"/>
                <a:ext cx="381740" cy="369332"/>
              </a:xfrm>
              <a:prstGeom prst="ellipse">
                <a:avLst/>
              </a:prstGeom>
              <a:blipFill>
                <a:blip r:embed="rId14"/>
                <a:stretch>
                  <a:fillRect/>
                </a:stretch>
              </a:blipFill>
              <a:ln w="19050">
                <a:solidFill>
                  <a:schemeClr val="accent1"/>
                </a:solidFill>
              </a:ln>
            </p:spPr>
            <p:txBody>
              <a:bodyPr/>
              <a:lstStyle/>
              <a:p>
                <a:r>
                  <a:rPr lang="zh-CN" altLang="en-US">
                    <a:noFill/>
                  </a:rPr>
                  <a:t> </a:t>
                </a:r>
              </a:p>
            </p:txBody>
          </p:sp>
        </mc:Fallback>
      </mc:AlternateContent>
      <p:cxnSp>
        <p:nvCxnSpPr>
          <p:cNvPr id="38" name="直接连接符 37">
            <a:extLst>
              <a:ext uri="{FF2B5EF4-FFF2-40B4-BE49-F238E27FC236}">
                <a16:creationId xmlns:a16="http://schemas.microsoft.com/office/drawing/2014/main" id="{6B305CDA-CDCD-21B2-E147-EF12E02C24EC}"/>
              </a:ext>
            </a:extLst>
          </p:cNvPr>
          <p:cNvCxnSpPr>
            <a:cxnSpLocks/>
            <a:stCxn id="37" idx="6"/>
            <a:endCxn id="36" idx="2"/>
          </p:cNvCxnSpPr>
          <p:nvPr/>
        </p:nvCxnSpPr>
        <p:spPr>
          <a:xfrm flipV="1">
            <a:off x="6357522" y="4271556"/>
            <a:ext cx="755600" cy="21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4AE89DD-0D0D-17E0-53F6-DF232251FDEF}"/>
              </a:ext>
            </a:extLst>
          </p:cNvPr>
          <p:cNvCxnSpPr>
            <a:stCxn id="35" idx="4"/>
            <a:endCxn id="36" idx="0"/>
          </p:cNvCxnSpPr>
          <p:nvPr/>
        </p:nvCxnSpPr>
        <p:spPr>
          <a:xfrm>
            <a:off x="7303992" y="3428469"/>
            <a:ext cx="0" cy="65842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29780212-F925-F485-6A21-21E5474107FF}"/>
                  </a:ext>
                </a:extLst>
              </p:cNvPr>
              <p:cNvSpPr txBox="1"/>
              <p:nvPr/>
            </p:nvSpPr>
            <p:spPr>
              <a:xfrm>
                <a:off x="5159451" y="3430589"/>
                <a:ext cx="46254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40" name="文本框 39">
                <a:extLst>
                  <a:ext uri="{FF2B5EF4-FFF2-40B4-BE49-F238E27FC236}">
                    <a16:creationId xmlns:a16="http://schemas.microsoft.com/office/drawing/2014/main" id="{29780212-F925-F485-6A21-21E5474107FF}"/>
                  </a:ext>
                </a:extLst>
              </p:cNvPr>
              <p:cNvSpPr txBox="1">
                <a:spLocks noRot="1" noChangeAspect="1" noMove="1" noResize="1" noEditPoints="1" noAdjustHandles="1" noChangeArrowheads="1" noChangeShapeType="1" noTextEdit="1"/>
              </p:cNvSpPr>
              <p:nvPr/>
            </p:nvSpPr>
            <p:spPr>
              <a:xfrm>
                <a:off x="5159451" y="3430589"/>
                <a:ext cx="462543" cy="338554"/>
              </a:xfrm>
              <a:prstGeom prst="rect">
                <a:avLst/>
              </a:prstGeom>
              <a:blipFill>
                <a:blip r:embed="rId15"/>
                <a:stretch>
                  <a:fillRect r="-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椭圆 40">
                <a:extLst>
                  <a:ext uri="{FF2B5EF4-FFF2-40B4-BE49-F238E27FC236}">
                    <a16:creationId xmlns:a16="http://schemas.microsoft.com/office/drawing/2014/main" id="{9909A1D7-B4A7-1277-8C39-11BE159B4185}"/>
                  </a:ext>
                </a:extLst>
              </p:cNvPr>
              <p:cNvSpPr/>
              <p:nvPr/>
            </p:nvSpPr>
            <p:spPr>
              <a:xfrm>
                <a:off x="6178398" y="2844405"/>
                <a:ext cx="381740" cy="3693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0</m:t>
                              </m:r>
                            </m:e>
                            <m:sup>
                              <m:r>
                                <a:rPr lang="en-US" altLang="zh-CN" b="0" i="1" smtClean="0">
                                  <a:solidFill>
                                    <a:schemeClr val="tx1"/>
                                  </a:solidFill>
                                  <a:latin typeface="Cambria Math" panose="02040503050406030204" pitchFamily="18" charset="0"/>
                                </a:rPr>
                                <m:t>′</m:t>
                              </m:r>
                            </m:sup>
                          </m:sSup>
                        </m:sub>
                      </m:sSub>
                    </m:oMath>
                  </m:oMathPara>
                </a14:m>
                <a:endParaRPr lang="zh-CN" altLang="en-US" dirty="0">
                  <a:solidFill>
                    <a:srgbClr val="FF0000"/>
                  </a:solidFill>
                </a:endParaRPr>
              </a:p>
            </p:txBody>
          </p:sp>
        </mc:Choice>
        <mc:Fallback xmlns="">
          <p:sp>
            <p:nvSpPr>
              <p:cNvPr id="41" name="椭圆 40">
                <a:extLst>
                  <a:ext uri="{FF2B5EF4-FFF2-40B4-BE49-F238E27FC236}">
                    <a16:creationId xmlns:a16="http://schemas.microsoft.com/office/drawing/2014/main" id="{9909A1D7-B4A7-1277-8C39-11BE159B4185}"/>
                  </a:ext>
                </a:extLst>
              </p:cNvPr>
              <p:cNvSpPr>
                <a:spLocks noRot="1" noChangeAspect="1" noMove="1" noResize="1" noEditPoints="1" noAdjustHandles="1" noChangeArrowheads="1" noChangeShapeType="1" noTextEdit="1"/>
              </p:cNvSpPr>
              <p:nvPr/>
            </p:nvSpPr>
            <p:spPr>
              <a:xfrm>
                <a:off x="6178398" y="2844405"/>
                <a:ext cx="381740" cy="369332"/>
              </a:xfrm>
              <a:prstGeom prst="ellipse">
                <a:avLst/>
              </a:prstGeom>
              <a:blipFill>
                <a:blip r:embed="rId16"/>
                <a:stretch>
                  <a:fillRect l="-9231"/>
                </a:stretch>
              </a:blipFill>
              <a:ln w="19050">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02ECD7C1-B0CA-E133-8E24-974695C24175}"/>
                  </a:ext>
                </a:extLst>
              </p:cNvPr>
              <p:cNvSpPr txBox="1"/>
              <p:nvPr/>
            </p:nvSpPr>
            <p:spPr>
              <a:xfrm>
                <a:off x="6147029" y="2521240"/>
                <a:ext cx="462543" cy="3416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e>
                        <m: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0</m:t>
                              </m:r>
                            </m:e>
                            <m:sup>
                              <m:r>
                                <a:rPr lang="en-US" altLang="zh-CN" sz="1600" b="0" i="1" smtClean="0">
                                  <a:latin typeface="Cambria Math" panose="02040503050406030204" pitchFamily="18" charset="0"/>
                                </a:rPr>
                                <m:t>′</m:t>
                              </m:r>
                            </m:sup>
                          </m:sSup>
                        </m:sub>
                      </m:sSub>
                    </m:oMath>
                  </m:oMathPara>
                </a14:m>
                <a:endParaRPr lang="zh-CN" altLang="en-US" sz="1600" dirty="0"/>
              </a:p>
            </p:txBody>
          </p:sp>
        </mc:Choice>
        <mc:Fallback xmlns="">
          <p:sp>
            <p:nvSpPr>
              <p:cNvPr id="42" name="文本框 41">
                <a:extLst>
                  <a:ext uri="{FF2B5EF4-FFF2-40B4-BE49-F238E27FC236}">
                    <a16:creationId xmlns:a16="http://schemas.microsoft.com/office/drawing/2014/main" id="{02ECD7C1-B0CA-E133-8E24-974695C24175}"/>
                  </a:ext>
                </a:extLst>
              </p:cNvPr>
              <p:cNvSpPr txBox="1">
                <a:spLocks noRot="1" noChangeAspect="1" noMove="1" noResize="1" noEditPoints="1" noAdjustHandles="1" noChangeArrowheads="1" noChangeShapeType="1" noTextEdit="1"/>
              </p:cNvSpPr>
              <p:nvPr/>
            </p:nvSpPr>
            <p:spPr>
              <a:xfrm>
                <a:off x="6147029" y="2521240"/>
                <a:ext cx="462543" cy="341632"/>
              </a:xfrm>
              <a:prstGeom prst="rect">
                <a:avLst/>
              </a:prstGeom>
              <a:blipFill>
                <a:blip r:embed="rId17"/>
                <a:stretch>
                  <a:fillRect r="-11842"/>
                </a:stretch>
              </a:blipFill>
            </p:spPr>
            <p:txBody>
              <a:bodyPr/>
              <a:lstStyle/>
              <a:p>
                <a:r>
                  <a:rPr lang="zh-CN" altLang="en-US">
                    <a:noFill/>
                  </a:rPr>
                  <a:t> </a:t>
                </a:r>
              </a:p>
            </p:txBody>
          </p:sp>
        </mc:Fallback>
      </mc:AlternateContent>
      <p:cxnSp>
        <p:nvCxnSpPr>
          <p:cNvPr id="43" name="直接连接符 42">
            <a:extLst>
              <a:ext uri="{FF2B5EF4-FFF2-40B4-BE49-F238E27FC236}">
                <a16:creationId xmlns:a16="http://schemas.microsoft.com/office/drawing/2014/main" id="{06AD3E2B-A6C3-ACB6-4A2A-B96B9FFAADC6}"/>
              </a:ext>
            </a:extLst>
          </p:cNvPr>
          <p:cNvCxnSpPr>
            <a:stCxn id="34" idx="7"/>
            <a:endCxn id="41" idx="3"/>
          </p:cNvCxnSpPr>
          <p:nvPr/>
        </p:nvCxnSpPr>
        <p:spPr>
          <a:xfrm flipV="1">
            <a:off x="5975782" y="3159650"/>
            <a:ext cx="258521" cy="31453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582CE2A-24B8-15EA-0E41-3F106EDA8123}"/>
              </a:ext>
            </a:extLst>
          </p:cNvPr>
          <p:cNvCxnSpPr>
            <a:stCxn id="34" idx="4"/>
            <a:endCxn id="37" idx="1"/>
          </p:cNvCxnSpPr>
          <p:nvPr/>
        </p:nvCxnSpPr>
        <p:spPr>
          <a:xfrm>
            <a:off x="5840817" y="3789426"/>
            <a:ext cx="190870" cy="35367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9837BD8-5441-4650-AEBA-17C89B405E9E}"/>
              </a:ext>
            </a:extLst>
          </p:cNvPr>
          <p:cNvCxnSpPr>
            <a:stCxn id="37" idx="0"/>
            <a:endCxn id="41" idx="4"/>
          </p:cNvCxnSpPr>
          <p:nvPr/>
        </p:nvCxnSpPr>
        <p:spPr>
          <a:xfrm flipV="1">
            <a:off x="6166652" y="3213737"/>
            <a:ext cx="202616" cy="87527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09428DA-B82A-7E15-FDBC-87ACF96C6882}"/>
              </a:ext>
            </a:extLst>
          </p:cNvPr>
          <p:cNvCxnSpPr>
            <a:stCxn id="41" idx="6"/>
            <a:endCxn id="35" idx="1"/>
          </p:cNvCxnSpPr>
          <p:nvPr/>
        </p:nvCxnSpPr>
        <p:spPr>
          <a:xfrm>
            <a:off x="6560138" y="3029071"/>
            <a:ext cx="608889" cy="8415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F7B0D5AB-214E-A8E5-FF73-652A71DD8B2C}"/>
              </a:ext>
            </a:extLst>
          </p:cNvPr>
          <p:cNvCxnSpPr>
            <a:stCxn id="34" idx="6"/>
            <a:endCxn id="35" idx="2"/>
          </p:cNvCxnSpPr>
          <p:nvPr/>
        </p:nvCxnSpPr>
        <p:spPr>
          <a:xfrm flipV="1">
            <a:off x="6031687" y="3243803"/>
            <a:ext cx="1081435" cy="3609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94608F27-D28A-3F73-942B-C87A01E0EEA0}"/>
                  </a:ext>
                </a:extLst>
              </p:cNvPr>
              <p:cNvSpPr txBox="1"/>
              <p:nvPr/>
            </p:nvSpPr>
            <p:spPr>
              <a:xfrm>
                <a:off x="5433073" y="3880593"/>
                <a:ext cx="46254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e>
                        <m:sub>
                          <m:r>
                            <a:rPr lang="en-US" altLang="zh-CN" sz="1600" b="0" i="1" smtClean="0">
                              <a:latin typeface="Cambria Math" panose="02040503050406030204" pitchFamily="18" charset="0"/>
                            </a:rPr>
                            <m:t>03</m:t>
                          </m:r>
                        </m:sub>
                      </m:sSub>
                    </m:oMath>
                  </m:oMathPara>
                </a14:m>
                <a:endParaRPr lang="zh-CN" altLang="en-US" sz="1600" dirty="0"/>
              </a:p>
            </p:txBody>
          </p:sp>
        </mc:Choice>
        <mc:Fallback xmlns="">
          <p:sp>
            <p:nvSpPr>
              <p:cNvPr id="48" name="文本框 47">
                <a:extLst>
                  <a:ext uri="{FF2B5EF4-FFF2-40B4-BE49-F238E27FC236}">
                    <a16:creationId xmlns:a16="http://schemas.microsoft.com/office/drawing/2014/main" id="{94608F27-D28A-3F73-942B-C87A01E0EEA0}"/>
                  </a:ext>
                </a:extLst>
              </p:cNvPr>
              <p:cNvSpPr txBox="1">
                <a:spLocks noRot="1" noChangeAspect="1" noMove="1" noResize="1" noEditPoints="1" noAdjustHandles="1" noChangeArrowheads="1" noChangeShapeType="1" noTextEdit="1"/>
              </p:cNvSpPr>
              <p:nvPr/>
            </p:nvSpPr>
            <p:spPr>
              <a:xfrm>
                <a:off x="5433073" y="3880593"/>
                <a:ext cx="462543" cy="338554"/>
              </a:xfrm>
              <a:prstGeom prst="rect">
                <a:avLst/>
              </a:prstGeom>
              <a:blipFill>
                <a:blip r:embed="rId18"/>
                <a:stretch>
                  <a:fillRect r="-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00DD209D-94D2-1125-8990-FF88DE8FA005}"/>
                  </a:ext>
                </a:extLst>
              </p:cNvPr>
              <p:cNvSpPr txBox="1"/>
              <p:nvPr/>
            </p:nvSpPr>
            <p:spPr>
              <a:xfrm>
                <a:off x="5551585" y="3000848"/>
                <a:ext cx="462543" cy="3416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e>
                        <m:sub>
                          <m:r>
                            <a:rPr lang="en-US" altLang="zh-CN" sz="1600" b="0" i="1" smtClean="0">
                              <a:latin typeface="Cambria Math" panose="02040503050406030204" pitchFamily="18" charset="0"/>
                            </a:rPr>
                            <m:t>0</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0</m:t>
                              </m:r>
                            </m:e>
                            <m:sup>
                              <m:r>
                                <a:rPr lang="en-US" altLang="zh-CN" sz="1600" b="0" i="1" smtClean="0">
                                  <a:latin typeface="Cambria Math" panose="02040503050406030204" pitchFamily="18" charset="0"/>
                                </a:rPr>
                                <m:t>′</m:t>
                              </m:r>
                            </m:sup>
                          </m:sSup>
                        </m:sub>
                      </m:sSub>
                    </m:oMath>
                  </m:oMathPara>
                </a14:m>
                <a:endParaRPr lang="zh-CN" altLang="en-US" sz="1600" dirty="0"/>
              </a:p>
            </p:txBody>
          </p:sp>
        </mc:Choice>
        <mc:Fallback xmlns="">
          <p:sp>
            <p:nvSpPr>
              <p:cNvPr id="53" name="文本框 52">
                <a:extLst>
                  <a:ext uri="{FF2B5EF4-FFF2-40B4-BE49-F238E27FC236}">
                    <a16:creationId xmlns:a16="http://schemas.microsoft.com/office/drawing/2014/main" id="{00DD209D-94D2-1125-8990-FF88DE8FA005}"/>
                  </a:ext>
                </a:extLst>
              </p:cNvPr>
              <p:cNvSpPr txBox="1">
                <a:spLocks noRot="1" noChangeAspect="1" noMove="1" noResize="1" noEditPoints="1" noAdjustHandles="1" noChangeArrowheads="1" noChangeShapeType="1" noTextEdit="1"/>
              </p:cNvSpPr>
              <p:nvPr/>
            </p:nvSpPr>
            <p:spPr>
              <a:xfrm>
                <a:off x="5551585" y="3000848"/>
                <a:ext cx="462543" cy="341632"/>
              </a:xfrm>
              <a:prstGeom prst="rect">
                <a:avLst/>
              </a:prstGeom>
              <a:blipFill>
                <a:blip r:embed="rId19"/>
                <a:stretch>
                  <a:fillRect r="-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2" name="文本框 481">
                <a:extLst>
                  <a:ext uri="{FF2B5EF4-FFF2-40B4-BE49-F238E27FC236}">
                    <a16:creationId xmlns:a16="http://schemas.microsoft.com/office/drawing/2014/main" id="{18C47375-864C-36CC-FA8B-EB7F17C1DF3F}"/>
                  </a:ext>
                </a:extLst>
              </p:cNvPr>
              <p:cNvSpPr txBox="1"/>
              <p:nvPr/>
            </p:nvSpPr>
            <p:spPr>
              <a:xfrm>
                <a:off x="6666778" y="2742216"/>
                <a:ext cx="462543" cy="3416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e>
                        <m: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0</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482" name="文本框 481">
                <a:extLst>
                  <a:ext uri="{FF2B5EF4-FFF2-40B4-BE49-F238E27FC236}">
                    <a16:creationId xmlns:a16="http://schemas.microsoft.com/office/drawing/2014/main" id="{18C47375-864C-36CC-FA8B-EB7F17C1DF3F}"/>
                  </a:ext>
                </a:extLst>
              </p:cNvPr>
              <p:cNvSpPr txBox="1">
                <a:spLocks noRot="1" noChangeAspect="1" noMove="1" noResize="1" noEditPoints="1" noAdjustHandles="1" noChangeArrowheads="1" noChangeShapeType="1" noTextEdit="1"/>
              </p:cNvSpPr>
              <p:nvPr/>
            </p:nvSpPr>
            <p:spPr>
              <a:xfrm>
                <a:off x="6666778" y="2742216"/>
                <a:ext cx="462543" cy="341632"/>
              </a:xfrm>
              <a:prstGeom prst="rect">
                <a:avLst/>
              </a:prstGeom>
              <a:blipFill>
                <a:blip r:embed="rId20"/>
                <a:stretch>
                  <a:fillRect r="-32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3" name="文本框 482">
                <a:extLst>
                  <a:ext uri="{FF2B5EF4-FFF2-40B4-BE49-F238E27FC236}">
                    <a16:creationId xmlns:a16="http://schemas.microsoft.com/office/drawing/2014/main" id="{85B46C85-C3C3-0D68-D3CB-19B12B07AEB7}"/>
                  </a:ext>
                </a:extLst>
              </p:cNvPr>
              <p:cNvSpPr txBox="1"/>
              <p:nvPr/>
            </p:nvSpPr>
            <p:spPr>
              <a:xfrm>
                <a:off x="6193207" y="3686777"/>
                <a:ext cx="462543" cy="3416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e>
                        <m: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0</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3</m:t>
                          </m:r>
                        </m:sub>
                      </m:sSub>
                    </m:oMath>
                  </m:oMathPara>
                </a14:m>
                <a:endParaRPr lang="zh-CN" altLang="en-US" sz="1600" dirty="0"/>
              </a:p>
            </p:txBody>
          </p:sp>
        </mc:Choice>
        <mc:Fallback xmlns="">
          <p:sp>
            <p:nvSpPr>
              <p:cNvPr id="483" name="文本框 482">
                <a:extLst>
                  <a:ext uri="{FF2B5EF4-FFF2-40B4-BE49-F238E27FC236}">
                    <a16:creationId xmlns:a16="http://schemas.microsoft.com/office/drawing/2014/main" id="{85B46C85-C3C3-0D68-D3CB-19B12B07AEB7}"/>
                  </a:ext>
                </a:extLst>
              </p:cNvPr>
              <p:cNvSpPr txBox="1">
                <a:spLocks noRot="1" noChangeAspect="1" noMove="1" noResize="1" noEditPoints="1" noAdjustHandles="1" noChangeArrowheads="1" noChangeShapeType="1" noTextEdit="1"/>
              </p:cNvSpPr>
              <p:nvPr/>
            </p:nvSpPr>
            <p:spPr>
              <a:xfrm>
                <a:off x="6193207" y="3686777"/>
                <a:ext cx="462543" cy="341632"/>
              </a:xfrm>
              <a:prstGeom prst="rect">
                <a:avLst/>
              </a:prstGeom>
              <a:blipFill>
                <a:blip r:embed="rId21"/>
                <a:stretch>
                  <a:fillRect r="-32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4" name="文本框 483">
                <a:extLst>
                  <a:ext uri="{FF2B5EF4-FFF2-40B4-BE49-F238E27FC236}">
                    <a16:creationId xmlns:a16="http://schemas.microsoft.com/office/drawing/2014/main" id="{66D08179-83C2-2C48-B542-97CD63C669C5}"/>
                  </a:ext>
                </a:extLst>
              </p:cNvPr>
              <p:cNvSpPr txBox="1"/>
              <p:nvPr/>
            </p:nvSpPr>
            <p:spPr>
              <a:xfrm>
                <a:off x="6651273" y="3309325"/>
                <a:ext cx="46254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e>
                        <m:sub>
                          <m:r>
                            <a:rPr lang="en-US" altLang="zh-CN" sz="1600" b="0" i="1" smtClean="0">
                              <a:latin typeface="Cambria Math" panose="02040503050406030204" pitchFamily="18" charset="0"/>
                            </a:rPr>
                            <m:t>01</m:t>
                          </m:r>
                        </m:sub>
                      </m:sSub>
                    </m:oMath>
                  </m:oMathPara>
                </a14:m>
                <a:endParaRPr lang="zh-CN" altLang="en-US" sz="1600" dirty="0"/>
              </a:p>
            </p:txBody>
          </p:sp>
        </mc:Choice>
        <mc:Fallback xmlns="">
          <p:sp>
            <p:nvSpPr>
              <p:cNvPr id="484" name="文本框 483">
                <a:extLst>
                  <a:ext uri="{FF2B5EF4-FFF2-40B4-BE49-F238E27FC236}">
                    <a16:creationId xmlns:a16="http://schemas.microsoft.com/office/drawing/2014/main" id="{66D08179-83C2-2C48-B542-97CD63C669C5}"/>
                  </a:ext>
                </a:extLst>
              </p:cNvPr>
              <p:cNvSpPr txBox="1">
                <a:spLocks noRot="1" noChangeAspect="1" noMove="1" noResize="1" noEditPoints="1" noAdjustHandles="1" noChangeArrowheads="1" noChangeShapeType="1" noTextEdit="1"/>
              </p:cNvSpPr>
              <p:nvPr/>
            </p:nvSpPr>
            <p:spPr>
              <a:xfrm>
                <a:off x="6651273" y="3309325"/>
                <a:ext cx="462543" cy="338554"/>
              </a:xfrm>
              <a:prstGeom prst="rect">
                <a:avLst/>
              </a:prstGeom>
              <a:blipFill>
                <a:blip r:embed="rId22"/>
                <a:stretch>
                  <a:fillRect r="-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5" name="文本框 484">
                <a:extLst>
                  <a:ext uri="{FF2B5EF4-FFF2-40B4-BE49-F238E27FC236}">
                    <a16:creationId xmlns:a16="http://schemas.microsoft.com/office/drawing/2014/main" id="{11909AA7-F799-D43A-FED6-5C5598512860}"/>
                  </a:ext>
                </a:extLst>
              </p:cNvPr>
              <p:cNvSpPr txBox="1"/>
              <p:nvPr/>
            </p:nvSpPr>
            <p:spPr>
              <a:xfrm>
                <a:off x="2877547" y="2304898"/>
                <a:ext cx="2186201" cy="1370375"/>
              </a:xfrm>
              <a:prstGeom prst="rect">
                <a:avLst/>
              </a:prstGeom>
              <a:noFill/>
            </p:spPr>
            <p:txBody>
              <a:bodyPr wrap="square" rtlCol="0">
                <a:spAutoFit/>
              </a:bodyPr>
              <a:lstStyle/>
              <a:p>
                <a:pPr>
                  <a:buSzPct val="75000"/>
                </a:pPr>
                <a:r>
                  <a:rPr lang="ja-JP" altLang="en-US" sz="1600" dirty="0">
                    <a:solidFill>
                      <a:schemeClr val="tx1"/>
                    </a:solidFill>
                    <a:latin typeface="Microsoft YaHei" panose="020B0503020204020204" pitchFamily="34" charset="-122"/>
                    <a:ea typeface="Microsoft YaHei" panose="020B0503020204020204" pitchFamily="34" charset="-122"/>
                  </a:rPr>
                  <a:t>頂点</a:t>
                </a:r>
                <a:r>
                  <a:rPr lang="en-US" altLang="ja-JP" sz="1600" dirty="0">
                    <a:solidFill>
                      <a:schemeClr val="tx1"/>
                    </a:solidFill>
                    <a:latin typeface="Microsoft YaHei" panose="020B0503020204020204" pitchFamily="34" charset="-122"/>
                    <a:ea typeface="Microsoft YaHei" panose="020B0503020204020204" pitchFamily="34" charset="-122"/>
                  </a:rPr>
                  <a:t>:</a:t>
                </a:r>
                <a:endParaRPr lang="en-US" altLang="zh-CN" sz="1600" dirty="0">
                  <a:solidFill>
                    <a:schemeClr val="tx1"/>
                  </a:solidFill>
                  <a:latin typeface="Microsoft YaHei" panose="020B0503020204020204" pitchFamily="34" charset="-122"/>
                  <a:ea typeface="Microsoft YaHei" panose="020B0503020204020204" pitchFamily="34" charset="-122"/>
                </a:endParaRPr>
              </a:p>
              <a:p>
                <a:pPr>
                  <a:buSzPct val="75000"/>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0</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r>
                            <a:rPr lang="en-US" altLang="zh-CN" sz="1600" b="0" i="1" smtClean="0">
                              <a:solidFill>
                                <a:schemeClr val="tx1"/>
                              </a:solidFill>
                              <a:latin typeface="Cambria Math" panose="02040503050406030204" pitchFamily="18" charset="0"/>
                            </a:rPr>
                            <m:t>0</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𝑥</m:t>
                          </m:r>
                        </m:e>
                        <m:sub>
                          <m:sSup>
                            <m:sSupPr>
                              <m:ctrlPr>
                                <a:rPr lang="en-US" altLang="zh-CN" sz="1600" b="0" i="1" smtClean="0">
                                  <a:solidFill>
                                    <a:schemeClr val="tx1"/>
                                  </a:solidFill>
                                  <a:latin typeface="Cambria Math" panose="02040503050406030204" pitchFamily="18" charset="0"/>
                                </a:rPr>
                              </m:ctrlPr>
                            </m:sSupPr>
                            <m:e>
                              <m:r>
                                <a:rPr lang="en-US" altLang="zh-CN" sz="1600" b="0" i="1" smtClean="0">
                                  <a:solidFill>
                                    <a:schemeClr val="tx1"/>
                                  </a:solidFill>
                                  <a:latin typeface="Cambria Math" panose="02040503050406030204" pitchFamily="18" charset="0"/>
                                </a:rPr>
                                <m:t>0</m:t>
                              </m:r>
                            </m:e>
                            <m:sup>
                              <m:r>
                                <a:rPr lang="en-US" altLang="zh-CN" sz="1600" b="0" i="1" smtClean="0">
                                  <a:solidFill>
                                    <a:schemeClr val="tx1"/>
                                  </a:solidFill>
                                  <a:latin typeface="Cambria Math" panose="02040503050406030204" pitchFamily="18" charset="0"/>
                                </a:rPr>
                                <m:t>′</m:t>
                              </m:r>
                            </m:sup>
                          </m:sSup>
                        </m:sub>
                      </m:sSub>
                    </m:oMath>
                  </m:oMathPara>
                </a14:m>
                <a:endParaRPr lang="en-US" altLang="zh-CN" sz="1600" dirty="0">
                  <a:solidFill>
                    <a:schemeClr val="tx1"/>
                  </a:solidFill>
                </a:endParaRPr>
              </a:p>
              <a:p>
                <a:pPr>
                  <a:buSzPct val="75000"/>
                </a:pPr>
                <a:r>
                  <a:rPr lang="ja-JP" altLang="en-US" sz="1600" dirty="0">
                    <a:latin typeface="Microsoft YaHei" panose="020B0503020204020204" pitchFamily="34" charset="-122"/>
                    <a:ea typeface="Microsoft YaHei" panose="020B0503020204020204" pitchFamily="34" charset="-122"/>
                  </a:rPr>
                  <a:t>辺</a:t>
                </a:r>
                <a:r>
                  <a:rPr lang="en-US" altLang="ja-JP" sz="1600" dirty="0">
                    <a:latin typeface="Microsoft YaHei" panose="020B0503020204020204" pitchFamily="34" charset="-122"/>
                    <a:ea typeface="Microsoft YaHei" panose="020B0503020204020204" pitchFamily="34" charset="-122"/>
                  </a:rPr>
                  <a:t>:</a:t>
                </a:r>
                <a:endParaRPr lang="en-US" altLang="zh-CN" sz="1600" dirty="0">
                  <a:latin typeface="Microsoft YaHei" panose="020B0503020204020204" pitchFamily="34" charset="-122"/>
                  <a:ea typeface="Microsoft YaHei" panose="020B0503020204020204" pitchFamily="34" charset="-122"/>
                </a:endParaRPr>
              </a:p>
              <a:p>
                <a:pPr>
                  <a:buSzPct val="75000"/>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0</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i="1" smtClean="0">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0</m:t>
                          </m:r>
                        </m:sub>
                      </m:sSub>
                      <m:sSub>
                        <m:sSubPr>
                          <m:ctrlPr>
                            <a:rPr lang="en-US" altLang="zh-CN" sz="160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0</m:t>
                              </m:r>
                            </m:e>
                            <m:sup>
                              <m:r>
                                <a:rPr lang="en-US" altLang="zh-CN" sz="1600" i="1">
                                  <a:latin typeface="Cambria Math" panose="02040503050406030204" pitchFamily="18" charset="0"/>
                                </a:rPr>
                                <m:t>′</m:t>
                              </m:r>
                            </m:sup>
                          </m:sSup>
                        </m:sub>
                      </m:sSub>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oMath>
                  </m:oMathPara>
                </a14:m>
                <a:endParaRPr lang="en-US" altLang="zh-CN" sz="1600" dirty="0"/>
              </a:p>
              <a:p>
                <a:pPr>
                  <a:buSzPct val="75000"/>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0</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m:t>
                          </m:r>
                        </m:sub>
                      </m:sSub>
                      <m:r>
                        <a:rPr lang="en-US" altLang="zh-CN" sz="1600" i="1" smtClean="0">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0</m:t>
                          </m:r>
                        </m:sub>
                      </m:sSub>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3</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0</m:t>
                              </m:r>
                            </m:e>
                            <m:sup>
                              <m:r>
                                <a:rPr lang="en-US" altLang="zh-CN" sz="1600" i="1">
                                  <a:latin typeface="Cambria Math" panose="02040503050406030204" pitchFamily="18" charset="0"/>
                                </a:rPr>
                                <m:t>′</m:t>
                              </m:r>
                            </m:sup>
                          </m:sSup>
                        </m:sub>
                      </m:sSub>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3</m:t>
                          </m:r>
                        </m:sub>
                      </m:sSub>
                    </m:oMath>
                  </m:oMathPara>
                </a14:m>
                <a:endParaRPr lang="en-US" altLang="zh-CN" sz="1600" dirty="0"/>
              </a:p>
            </p:txBody>
          </p:sp>
        </mc:Choice>
        <mc:Fallback xmlns="">
          <p:sp>
            <p:nvSpPr>
              <p:cNvPr id="485" name="文本框 484">
                <a:extLst>
                  <a:ext uri="{FF2B5EF4-FFF2-40B4-BE49-F238E27FC236}">
                    <a16:creationId xmlns:a16="http://schemas.microsoft.com/office/drawing/2014/main" id="{11909AA7-F799-D43A-FED6-5C5598512860}"/>
                  </a:ext>
                </a:extLst>
              </p:cNvPr>
              <p:cNvSpPr txBox="1">
                <a:spLocks noRot="1" noChangeAspect="1" noMove="1" noResize="1" noEditPoints="1" noAdjustHandles="1" noChangeArrowheads="1" noChangeShapeType="1" noTextEdit="1"/>
              </p:cNvSpPr>
              <p:nvPr/>
            </p:nvSpPr>
            <p:spPr>
              <a:xfrm>
                <a:off x="2877547" y="2304898"/>
                <a:ext cx="2186201" cy="1370375"/>
              </a:xfrm>
              <a:prstGeom prst="rect">
                <a:avLst/>
              </a:prstGeom>
              <a:blipFill>
                <a:blip r:embed="rId23"/>
                <a:stretch>
                  <a:fillRect l="-1393" t="-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6" name="文本框 485">
                <a:extLst>
                  <a:ext uri="{FF2B5EF4-FFF2-40B4-BE49-F238E27FC236}">
                    <a16:creationId xmlns:a16="http://schemas.microsoft.com/office/drawing/2014/main" id="{FE5CEF13-2AEE-9A8D-9646-D7D1BE1829CD}"/>
                  </a:ext>
                </a:extLst>
              </p:cNvPr>
              <p:cNvSpPr txBox="1"/>
              <p:nvPr/>
            </p:nvSpPr>
            <p:spPr>
              <a:xfrm>
                <a:off x="2876465" y="4123123"/>
                <a:ext cx="2476442" cy="1326517"/>
              </a:xfrm>
              <a:prstGeom prst="rect">
                <a:avLst/>
              </a:prstGeom>
              <a:noFill/>
              <a:ln>
                <a:noFill/>
              </a:ln>
            </p:spPr>
            <p:txBody>
              <a:bodyPr wrap="square">
                <a:spAutoFit/>
              </a:bodyPr>
              <a:lstStyle/>
              <a:p>
                <a:r>
                  <a:rPr lang="ja-JP" altLang="en-US" sz="1600" dirty="0">
                    <a:latin typeface="Microsoft YaHei" panose="020B0503020204020204" pitchFamily="34" charset="-122"/>
                    <a:ea typeface="Microsoft YaHei" panose="020B0503020204020204" pitchFamily="34" charset="-122"/>
                  </a:rPr>
                  <a:t>頂点重み</a:t>
                </a:r>
                <a:r>
                  <a:rPr lang="en-US" altLang="ja-JP" sz="1600" dirty="0">
                    <a:latin typeface="Microsoft YaHei" panose="020B0503020204020204" pitchFamily="34" charset="-122"/>
                    <a:ea typeface="Microsoft YaHei" panose="020B0503020204020204" pitchFamily="34" charset="-122"/>
                  </a:rPr>
                  <a:t>:</a:t>
                </a:r>
                <a:endParaRPr lang="en-US" altLang="zh-CN" sz="1600" dirty="0">
                  <a:latin typeface="Microsoft YaHei" panose="020B0503020204020204" pitchFamily="34" charset="-122"/>
                  <a:ea typeface="Microsoft YaHei"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𝑊</m:t>
                          </m:r>
                        </m:e>
                        <m:sub>
                          <m:r>
                            <a:rPr lang="en-US" altLang="zh-CN" sz="1600" b="0" i="1" smtClean="0">
                              <a:solidFill>
                                <a:schemeClr val="tx1"/>
                              </a:solidFill>
                              <a:latin typeface="Cambria Math" panose="02040503050406030204" pitchFamily="18" charset="0"/>
                            </a:rPr>
                            <m:t>0</m:t>
                          </m:r>
                        </m:sub>
                      </m:sSub>
                      <m:r>
                        <a:rPr lang="en-US" altLang="zh-CN" sz="1600" b="0" i="1" smtClean="0">
                          <a:solidFill>
                            <a:schemeClr val="tx1"/>
                          </a:solidFill>
                          <a:latin typeface="Cambria Math" panose="02040503050406030204" pitchFamily="18" charset="0"/>
                        </a:rPr>
                        <m:t>=</m:t>
                      </m:r>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𝑊</m:t>
                          </m:r>
                          <m:r>
                            <a:rPr lang="en-US" altLang="zh-CN" sz="1600" b="0" i="1" smtClean="0">
                              <a:solidFill>
                                <a:schemeClr val="tx1"/>
                              </a:solidFill>
                              <a:latin typeface="Cambria Math" panose="02040503050406030204" pitchFamily="18" charset="0"/>
                            </a:rPr>
                            <m:t>′</m:t>
                          </m:r>
                        </m:e>
                        <m:sub>
                          <m:r>
                            <a:rPr lang="en-US" altLang="zh-CN" sz="1600" b="0" i="1" smtClean="0">
                              <a:solidFill>
                                <a:schemeClr val="tx1"/>
                              </a:solidFill>
                              <a:latin typeface="Cambria Math" panose="02040503050406030204" pitchFamily="18" charset="0"/>
                            </a:rPr>
                            <m:t>0</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𝑊</m:t>
                          </m:r>
                          <m:r>
                            <a:rPr lang="en-US" altLang="zh-CN" sz="1600" b="0" i="1" smtClean="0">
                              <a:solidFill>
                                <a:schemeClr val="tx1"/>
                              </a:solidFill>
                              <a:latin typeface="Cambria Math" panose="02040503050406030204" pitchFamily="18" charset="0"/>
                            </a:rPr>
                            <m:t>′</m:t>
                          </m:r>
                        </m:e>
                        <m:sub>
                          <m:r>
                            <a:rPr lang="en-US" altLang="zh-CN" sz="1600" b="0" i="1" smtClean="0">
                              <a:solidFill>
                                <a:schemeClr val="tx1"/>
                              </a:solidFill>
                              <a:latin typeface="Cambria Math" panose="02040503050406030204" pitchFamily="18" charset="0"/>
                            </a:rPr>
                            <m:t>0</m:t>
                          </m:r>
                          <m:sSup>
                            <m:sSupPr>
                              <m:ctrlPr>
                                <a:rPr lang="en-US" altLang="zh-CN" sz="1600" b="0" i="1" smtClean="0">
                                  <a:solidFill>
                                    <a:schemeClr val="tx1"/>
                                  </a:solidFill>
                                  <a:latin typeface="Cambria Math" panose="02040503050406030204" pitchFamily="18" charset="0"/>
                                </a:rPr>
                              </m:ctrlPr>
                            </m:sSupPr>
                            <m:e>
                              <m:r>
                                <a:rPr lang="en-US" altLang="zh-CN" sz="1600" b="0" i="1" smtClean="0">
                                  <a:solidFill>
                                    <a:schemeClr val="tx1"/>
                                  </a:solidFill>
                                  <a:latin typeface="Cambria Math" panose="02040503050406030204" pitchFamily="18" charset="0"/>
                                </a:rPr>
                                <m:t>0</m:t>
                              </m:r>
                            </m:e>
                            <m:sup>
                              <m:r>
                                <a:rPr lang="en-US" altLang="zh-CN" sz="1600" b="0" i="1" smtClean="0">
                                  <a:solidFill>
                                    <a:schemeClr val="tx1"/>
                                  </a:solidFill>
                                  <a:latin typeface="Cambria Math" panose="02040503050406030204" pitchFamily="18" charset="0"/>
                                </a:rPr>
                                <m:t>′</m:t>
                              </m:r>
                            </m:sup>
                          </m:sSup>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𝑊</m:t>
                          </m:r>
                          <m:r>
                            <a:rPr lang="en-US" altLang="zh-CN" sz="1600" b="0" i="1" smtClean="0">
                              <a:solidFill>
                                <a:schemeClr val="tx1"/>
                              </a:solidFill>
                              <a:latin typeface="Cambria Math" panose="02040503050406030204" pitchFamily="18" charset="0"/>
                            </a:rPr>
                            <m:t>′</m:t>
                          </m:r>
                        </m:e>
                        <m:sub>
                          <m:sSup>
                            <m:sSupPr>
                              <m:ctrlPr>
                                <a:rPr lang="en-US" altLang="zh-CN" sz="1600" b="0" i="1" smtClean="0">
                                  <a:solidFill>
                                    <a:schemeClr val="tx1"/>
                                  </a:solidFill>
                                  <a:latin typeface="Cambria Math" panose="02040503050406030204" pitchFamily="18" charset="0"/>
                                </a:rPr>
                              </m:ctrlPr>
                            </m:sSupPr>
                            <m:e>
                              <m:r>
                                <a:rPr lang="en-US" altLang="zh-CN" sz="1600" b="0" i="1" smtClean="0">
                                  <a:solidFill>
                                    <a:schemeClr val="tx1"/>
                                  </a:solidFill>
                                  <a:latin typeface="Cambria Math" panose="02040503050406030204" pitchFamily="18" charset="0"/>
                                </a:rPr>
                                <m:t>0</m:t>
                              </m:r>
                            </m:e>
                            <m:sup>
                              <m:r>
                                <a:rPr lang="en-US" altLang="zh-CN" sz="1600" b="0" i="1" smtClean="0">
                                  <a:solidFill>
                                    <a:schemeClr val="tx1"/>
                                  </a:solidFill>
                                  <a:latin typeface="Cambria Math" panose="02040503050406030204" pitchFamily="18" charset="0"/>
                                </a:rPr>
                                <m:t>′</m:t>
                              </m:r>
                            </m:sup>
                          </m:sSup>
                        </m:sub>
                      </m:sSub>
                    </m:oMath>
                  </m:oMathPara>
                </a14:m>
                <a:endParaRPr lang="en-US" altLang="zh-CN" sz="1600" dirty="0">
                  <a:solidFill>
                    <a:schemeClr val="accent4">
                      <a:lumMod val="75000"/>
                    </a:schemeClr>
                  </a:solidFill>
                </a:endParaRPr>
              </a:p>
              <a:p>
                <a:r>
                  <a:rPr lang="ja-JP" altLang="en-US" sz="1600" dirty="0">
                    <a:latin typeface="Microsoft YaHei" panose="020B0503020204020204" pitchFamily="34" charset="-122"/>
                    <a:ea typeface="Microsoft YaHei" panose="020B0503020204020204" pitchFamily="34" charset="-122"/>
                  </a:rPr>
                  <a:t>辺重み</a:t>
                </a:r>
                <a:r>
                  <a:rPr lang="en-US" altLang="ja-JP" sz="1600" dirty="0">
                    <a:latin typeface="Microsoft YaHei" panose="020B0503020204020204" pitchFamily="34" charset="-122"/>
                    <a:ea typeface="Microsoft YaHei" panose="020B0503020204020204" pitchFamily="34" charset="-122"/>
                  </a:rPr>
                  <a:t>:</a:t>
                </a:r>
                <a:endParaRPr lang="en-US" altLang="zh-CN" sz="1600" dirty="0">
                  <a:latin typeface="Microsoft YaHei" panose="020B0503020204020204" pitchFamily="34" charset="-122"/>
                  <a:ea typeface="Microsoft YaHei"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𝑊</m:t>
                          </m:r>
                        </m:e>
                        <m:sub>
                          <m:r>
                            <a:rPr lang="en-US" altLang="zh-CN" sz="1600" b="0" i="1" smtClean="0">
                              <a:solidFill>
                                <a:schemeClr val="tx1"/>
                              </a:solidFill>
                              <a:latin typeface="Cambria Math" panose="02040503050406030204" pitchFamily="18" charset="0"/>
                            </a:rPr>
                            <m:t>03</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𝑊</m:t>
                          </m:r>
                          <m:r>
                            <a:rPr lang="en-US" altLang="zh-CN" sz="1600" b="0" i="1" smtClean="0">
                              <a:solidFill>
                                <a:schemeClr val="tx1"/>
                              </a:solidFill>
                              <a:latin typeface="Cambria Math" panose="02040503050406030204" pitchFamily="18" charset="0"/>
                            </a:rPr>
                            <m:t>′</m:t>
                          </m:r>
                        </m:e>
                        <m:sub>
                          <m:r>
                            <a:rPr lang="en-US" altLang="zh-CN" sz="1600" b="0" i="1" smtClean="0">
                              <a:solidFill>
                                <a:schemeClr val="tx1"/>
                              </a:solidFill>
                              <a:latin typeface="Cambria Math" panose="02040503050406030204" pitchFamily="18" charset="0"/>
                            </a:rPr>
                            <m:t>03</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𝑊</m:t>
                          </m:r>
                          <m:r>
                            <a:rPr lang="en-US" altLang="zh-CN" sz="1600" b="0" i="1" smtClean="0">
                              <a:solidFill>
                                <a:schemeClr val="tx1"/>
                              </a:solidFill>
                              <a:latin typeface="Cambria Math" panose="02040503050406030204" pitchFamily="18" charset="0"/>
                            </a:rPr>
                            <m:t>′</m:t>
                          </m:r>
                        </m:e>
                        <m: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0</m:t>
                              </m:r>
                            </m:e>
                            <m:sup>
                              <m:r>
                                <a:rPr lang="en-US" altLang="zh-CN" sz="1600" i="1">
                                  <a:latin typeface="Cambria Math" panose="02040503050406030204" pitchFamily="18" charset="0"/>
                                </a:rPr>
                                <m:t>′</m:t>
                              </m:r>
                            </m:sup>
                          </m:sSup>
                          <m:r>
                            <a:rPr lang="en-US" altLang="zh-CN" sz="1600" b="0" i="1" smtClean="0">
                              <a:solidFill>
                                <a:schemeClr val="tx1"/>
                              </a:solidFill>
                              <a:latin typeface="Cambria Math" panose="02040503050406030204" pitchFamily="18" charset="0"/>
                            </a:rPr>
                            <m:t>3</m:t>
                          </m:r>
                        </m:sub>
                      </m:sSub>
                    </m:oMath>
                  </m:oMathPara>
                </a14:m>
                <a:endParaRPr lang="en-US" altLang="zh-CN" sz="1600" dirty="0">
                  <a:solidFill>
                    <a:schemeClr val="accent4">
                      <a:lumMod val="75000"/>
                    </a:schemeClr>
                  </a:solidFill>
                </a:endParaRPr>
              </a:p>
              <a:p>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𝑊</m:t>
                          </m:r>
                        </m:e>
                        <m:sub>
                          <m:r>
                            <a:rPr lang="en-US" altLang="zh-CN" sz="1600" b="0" i="1" smtClean="0">
                              <a:solidFill>
                                <a:schemeClr val="tx1"/>
                              </a:solidFill>
                              <a:latin typeface="Cambria Math" panose="02040503050406030204" pitchFamily="18" charset="0"/>
                            </a:rPr>
                            <m:t>01</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𝑊</m:t>
                          </m:r>
                          <m:r>
                            <a:rPr lang="en-US" altLang="zh-CN" sz="1600" b="0" i="1" smtClean="0">
                              <a:solidFill>
                                <a:schemeClr val="tx1"/>
                              </a:solidFill>
                              <a:latin typeface="Cambria Math" panose="02040503050406030204" pitchFamily="18" charset="0"/>
                            </a:rPr>
                            <m:t>′</m:t>
                          </m:r>
                        </m:e>
                        <m:sub>
                          <m:r>
                            <a:rPr lang="en-US" altLang="zh-CN" sz="1600" b="0" i="1" smtClean="0">
                              <a:solidFill>
                                <a:schemeClr val="tx1"/>
                              </a:solidFill>
                              <a:latin typeface="Cambria Math" panose="02040503050406030204" pitchFamily="18" charset="0"/>
                            </a:rPr>
                            <m:t>01</m:t>
                          </m:r>
                        </m:sub>
                      </m:sSub>
                      <m:r>
                        <a:rPr lang="en-US" altLang="zh-CN" sz="1600" b="0" i="1" smtClean="0">
                          <a:solidFill>
                            <a:schemeClr val="tx1"/>
                          </a:solidFill>
                          <a:latin typeface="Cambria Math" panose="02040503050406030204" pitchFamily="18" charset="0"/>
                        </a:rPr>
                        <m:t>+</m:t>
                      </m:r>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𝑊</m:t>
                          </m:r>
                          <m:r>
                            <a:rPr lang="en-US" altLang="zh-CN" sz="1600" b="0" i="1" smtClean="0">
                              <a:solidFill>
                                <a:schemeClr val="tx1"/>
                              </a:solidFill>
                              <a:latin typeface="Cambria Math" panose="02040503050406030204" pitchFamily="18" charset="0"/>
                            </a:rPr>
                            <m:t>′</m:t>
                          </m:r>
                        </m:e>
                        <m:sub>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0</m:t>
                              </m:r>
                            </m:e>
                            <m:sup>
                              <m:r>
                                <a:rPr lang="en-US" altLang="zh-CN" sz="1600" i="1">
                                  <a:latin typeface="Cambria Math" panose="02040503050406030204" pitchFamily="18" charset="0"/>
                                </a:rPr>
                                <m:t>′</m:t>
                              </m:r>
                            </m:sup>
                          </m:sSup>
                          <m:r>
                            <a:rPr lang="en-US" altLang="zh-CN" sz="1600" b="0" i="1" smtClean="0">
                              <a:solidFill>
                                <a:schemeClr val="tx1"/>
                              </a:solidFill>
                              <a:latin typeface="Cambria Math" panose="02040503050406030204" pitchFamily="18" charset="0"/>
                            </a:rPr>
                            <m:t>1</m:t>
                          </m:r>
                        </m:sub>
                      </m:sSub>
                    </m:oMath>
                  </m:oMathPara>
                </a14:m>
                <a:endParaRPr lang="en-US" altLang="zh-CN" sz="1600" dirty="0">
                  <a:solidFill>
                    <a:schemeClr val="accent4">
                      <a:lumMod val="75000"/>
                    </a:schemeClr>
                  </a:solidFill>
                </a:endParaRPr>
              </a:p>
            </p:txBody>
          </p:sp>
        </mc:Choice>
        <mc:Fallback xmlns="">
          <p:sp>
            <p:nvSpPr>
              <p:cNvPr id="486" name="文本框 485">
                <a:extLst>
                  <a:ext uri="{FF2B5EF4-FFF2-40B4-BE49-F238E27FC236}">
                    <a16:creationId xmlns:a16="http://schemas.microsoft.com/office/drawing/2014/main" id="{FE5CEF13-2AEE-9A8D-9646-D7D1BE1829CD}"/>
                  </a:ext>
                </a:extLst>
              </p:cNvPr>
              <p:cNvSpPr txBox="1">
                <a:spLocks noRot="1" noChangeAspect="1" noMove="1" noResize="1" noEditPoints="1" noAdjustHandles="1" noChangeArrowheads="1" noChangeShapeType="1" noTextEdit="1"/>
              </p:cNvSpPr>
              <p:nvPr/>
            </p:nvSpPr>
            <p:spPr>
              <a:xfrm>
                <a:off x="2876465" y="4123123"/>
                <a:ext cx="2476442" cy="1326517"/>
              </a:xfrm>
              <a:prstGeom prst="rect">
                <a:avLst/>
              </a:prstGeom>
              <a:blipFill>
                <a:blip r:embed="rId24"/>
                <a:stretch>
                  <a:fillRect l="-1478" t="-1376"/>
                </a:stretch>
              </a:blipFill>
              <a:ln>
                <a:noFill/>
              </a:ln>
            </p:spPr>
            <p:txBody>
              <a:bodyPr/>
              <a:lstStyle/>
              <a:p>
                <a:r>
                  <a:rPr lang="zh-CN" altLang="en-US">
                    <a:noFill/>
                  </a:rPr>
                  <a:t> </a:t>
                </a:r>
              </a:p>
            </p:txBody>
          </p:sp>
        </mc:Fallback>
      </mc:AlternateContent>
      <p:sp>
        <p:nvSpPr>
          <p:cNvPr id="487" name="箭头: 右 486">
            <a:extLst>
              <a:ext uri="{FF2B5EF4-FFF2-40B4-BE49-F238E27FC236}">
                <a16:creationId xmlns:a16="http://schemas.microsoft.com/office/drawing/2014/main" id="{8C267BDC-6756-E736-9600-6F17F2509EF1}"/>
              </a:ext>
            </a:extLst>
          </p:cNvPr>
          <p:cNvSpPr/>
          <p:nvPr/>
        </p:nvSpPr>
        <p:spPr>
          <a:xfrm>
            <a:off x="8111120" y="3744256"/>
            <a:ext cx="1086555" cy="25239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488" name="文本框 487">
                <a:extLst>
                  <a:ext uri="{FF2B5EF4-FFF2-40B4-BE49-F238E27FC236}">
                    <a16:creationId xmlns:a16="http://schemas.microsoft.com/office/drawing/2014/main" id="{25EB1DCA-3C1C-0E03-9699-8F7894AC0B67}"/>
                  </a:ext>
                </a:extLst>
              </p:cNvPr>
              <p:cNvSpPr txBox="1"/>
              <p:nvPr/>
            </p:nvSpPr>
            <p:spPr>
              <a:xfrm>
                <a:off x="485932" y="2233333"/>
                <a:ext cx="2100105" cy="369332"/>
              </a:xfrm>
              <a:prstGeom prst="rect">
                <a:avLst/>
              </a:prstGeom>
              <a:noFill/>
            </p:spPr>
            <p:txBody>
              <a:bodyPr wrap="square">
                <a:spAutoFit/>
              </a:bodyPr>
              <a:lstStyle/>
              <a:p>
                <a:pPr>
                  <a:buSzPct val="75000"/>
                </a:pPr>
                <a:r>
                  <a:rPr lang="ja-JP" altLang="en-US" dirty="0">
                    <a:latin typeface="Microsoft YaHei" panose="020B0503020204020204" pitchFamily="34" charset="-122"/>
                    <a:ea typeface="Microsoft YaHei" panose="020B0503020204020204" pitchFamily="34" charset="-122"/>
                  </a:rPr>
                  <a:t>例</a:t>
                </a:r>
                <a:r>
                  <a:rPr lang="en-US" altLang="ja-JP" dirty="0">
                    <a:latin typeface="Microsoft YaHei" panose="020B0503020204020204" pitchFamily="34" charset="-122"/>
                    <a:ea typeface="Microsoft YaHei" panose="020B0503020204020204" pitchFamily="34" charset="-122"/>
                  </a:rPr>
                  <a:t>: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0</m:t>
                        </m:r>
                      </m:sub>
                    </m:sSub>
                  </m:oMath>
                </a14:m>
                <a:r>
                  <a:rPr lang="ja-JP" altLang="en-US" dirty="0">
                    <a:latin typeface="Microsoft YaHei" panose="020B0503020204020204" pitchFamily="34" charset="-122"/>
                    <a:ea typeface="Microsoft YaHei" panose="020B0503020204020204" pitchFamily="34" charset="-122"/>
                  </a:rPr>
                  <a:t>を複製する</a:t>
                </a:r>
                <a:endParaRPr lang="zh-CN" altLang="en-US" dirty="0">
                  <a:latin typeface="Microsoft YaHei" panose="020B0503020204020204" pitchFamily="34" charset="-122"/>
                  <a:ea typeface="Microsoft YaHei" panose="020B0503020204020204" pitchFamily="34" charset="-122"/>
                </a:endParaRPr>
              </a:p>
            </p:txBody>
          </p:sp>
        </mc:Choice>
        <mc:Fallback xmlns="">
          <p:sp>
            <p:nvSpPr>
              <p:cNvPr id="488" name="文本框 487">
                <a:extLst>
                  <a:ext uri="{FF2B5EF4-FFF2-40B4-BE49-F238E27FC236}">
                    <a16:creationId xmlns:a16="http://schemas.microsoft.com/office/drawing/2014/main" id="{25EB1DCA-3C1C-0E03-9699-8F7894AC0B67}"/>
                  </a:ext>
                </a:extLst>
              </p:cNvPr>
              <p:cNvSpPr txBox="1">
                <a:spLocks noRot="1" noChangeAspect="1" noMove="1" noResize="1" noEditPoints="1" noAdjustHandles="1" noChangeArrowheads="1" noChangeShapeType="1" noTextEdit="1"/>
              </p:cNvSpPr>
              <p:nvPr/>
            </p:nvSpPr>
            <p:spPr>
              <a:xfrm>
                <a:off x="485932" y="2233333"/>
                <a:ext cx="2100105" cy="369332"/>
              </a:xfrm>
              <a:prstGeom prst="rect">
                <a:avLst/>
              </a:prstGeom>
              <a:blipFill>
                <a:blip r:embed="rId25"/>
                <a:stretch>
                  <a:fillRect l="-2616"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89" name="表格 4">
                <a:extLst>
                  <a:ext uri="{FF2B5EF4-FFF2-40B4-BE49-F238E27FC236}">
                    <a16:creationId xmlns:a16="http://schemas.microsoft.com/office/drawing/2014/main" id="{A671764A-C6EA-8A1F-6D57-EB28D972AC99}"/>
                  </a:ext>
                </a:extLst>
              </p:cNvPr>
              <p:cNvGraphicFramePr>
                <a:graphicFrameLocks noGrp="1"/>
              </p:cNvGraphicFramePr>
              <p:nvPr>
                <p:extLst>
                  <p:ext uri="{D42A27DB-BD31-4B8C-83A1-F6EECF244321}">
                    <p14:modId xmlns:p14="http://schemas.microsoft.com/office/powerpoint/2010/main" val="3835795330"/>
                  </p:ext>
                </p:extLst>
              </p:nvPr>
            </p:nvGraphicFramePr>
            <p:xfrm>
              <a:off x="1439538" y="4606298"/>
              <a:ext cx="1152000" cy="701040"/>
            </p:xfrm>
            <a:graphic>
              <a:graphicData uri="http://schemas.openxmlformats.org/drawingml/2006/table">
                <a:tbl>
                  <a:tblPr firstRow="1" bandRow="1">
                    <a:tableStyleId>{5940675A-B579-460E-94D1-54222C63F5DA}</a:tableStyleId>
                  </a:tblPr>
                  <a:tblGrid>
                    <a:gridCol w="288000">
                      <a:extLst>
                        <a:ext uri="{9D8B030D-6E8A-4147-A177-3AD203B41FA5}">
                          <a16:colId xmlns:a16="http://schemas.microsoft.com/office/drawing/2014/main" val="3615985847"/>
                        </a:ext>
                      </a:extLst>
                    </a:gridCol>
                    <a:gridCol w="288000">
                      <a:extLst>
                        <a:ext uri="{9D8B030D-6E8A-4147-A177-3AD203B41FA5}">
                          <a16:colId xmlns:a16="http://schemas.microsoft.com/office/drawing/2014/main" val="769558580"/>
                        </a:ext>
                      </a:extLst>
                    </a:gridCol>
                    <a:gridCol w="288000">
                      <a:extLst>
                        <a:ext uri="{9D8B030D-6E8A-4147-A177-3AD203B41FA5}">
                          <a16:colId xmlns:a16="http://schemas.microsoft.com/office/drawing/2014/main" val="1967235548"/>
                        </a:ext>
                      </a:extLst>
                    </a:gridCol>
                    <a:gridCol w="288000">
                      <a:extLst>
                        <a:ext uri="{9D8B030D-6E8A-4147-A177-3AD203B41FA5}">
                          <a16:colId xmlns:a16="http://schemas.microsoft.com/office/drawing/2014/main" val="3547672799"/>
                        </a:ext>
                      </a:extLst>
                    </a:gridCol>
                  </a:tblGrid>
                  <a:tr h="288000">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solidFill>
                                      <a:srgbClr val="FF0000"/>
                                    </a:solidFill>
                                    <a:latin typeface="Cambria Math" panose="02040503050406030204" pitchFamily="18" charset="0"/>
                                    <a:cs typeface="Times New Roman" panose="02020603050405020304" pitchFamily="18" charset="0"/>
                                  </a:rPr>
                                  <m:t> </m:t>
                                </m:r>
                                <m:sSub>
                                  <m:sSubPr>
                                    <m:ctrlPr>
                                      <a:rPr lang="en-US" altLang="zh-CN" sz="1800" i="1" smtClean="0">
                                        <a:solidFill>
                                          <a:srgbClr val="FF0000"/>
                                        </a:solidFill>
                                        <a:latin typeface="Cambria Math" panose="02040503050406030204" pitchFamily="18" charset="0"/>
                                        <a:cs typeface="Times New Roman" panose="02020603050405020304" pitchFamily="18" charset="0"/>
                                      </a:rPr>
                                    </m:ctrlPr>
                                  </m:sSubPr>
                                  <m:e>
                                    <m:r>
                                      <a:rPr lang="en-US" altLang="zh-CN" sz="1800" b="0" i="1" smtClean="0">
                                        <a:solidFill>
                                          <a:srgbClr val="FF0000"/>
                                        </a:solidFill>
                                        <a:latin typeface="Cambria Math" panose="02040503050406030204" pitchFamily="18" charset="0"/>
                                        <a:cs typeface="Times New Roman" panose="02020603050405020304" pitchFamily="18" charset="0"/>
                                      </a:rPr>
                                      <m:t>𝑥</m:t>
                                    </m:r>
                                  </m:e>
                                  <m:sub>
                                    <m:r>
                                      <a:rPr lang="en-US" altLang="zh-CN" sz="1800" b="0" i="1" smtClean="0">
                                        <a:solidFill>
                                          <a:srgbClr val="FF0000"/>
                                        </a:solidFill>
                                        <a:latin typeface="Cambria Math" panose="02040503050406030204" pitchFamily="18" charset="0"/>
                                        <a:cs typeface="Times New Roman" panose="02020603050405020304" pitchFamily="18" charset="0"/>
                                      </a:rPr>
                                      <m:t>0</m:t>
                                    </m:r>
                                  </m:sub>
                                </m:sSub>
                              </m:oMath>
                            </m:oMathPara>
                          </a14:m>
                          <a:endParaRPr lang="zh-CN" altLang="en-US" sz="18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 </m:t>
                                </m:r>
                                <m:sSub>
                                  <m:sSubPr>
                                    <m:ctrlP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ctrlPr>
                                  </m:sSubPr>
                                  <m:e>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𝑥</m:t>
                                    </m:r>
                                  </m:e>
                                  <m:sub>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1</m:t>
                                    </m:r>
                                  </m:sub>
                                </m:sSub>
                              </m:oMath>
                            </m:oMathPara>
                          </a14:m>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 </m:t>
                                </m:r>
                                <m:sSub>
                                  <m:sSubPr>
                                    <m:ctrlP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ctrlPr>
                                  </m:sSubPr>
                                  <m:e>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𝑥</m:t>
                                    </m:r>
                                  </m:e>
                                  <m:sub>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2</m:t>
                                    </m:r>
                                  </m:sub>
                                </m:sSub>
                              </m:oMath>
                            </m:oMathPara>
                          </a14:m>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 </m:t>
                                </m:r>
                                <m:sSub>
                                  <m:sSubPr>
                                    <m:ctrlP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ctrlPr>
                                  </m:sSubPr>
                                  <m:e>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𝑥</m:t>
                                    </m:r>
                                  </m:e>
                                  <m:sub>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3</m:t>
                                    </m:r>
                                  </m:sub>
                                </m:sSub>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2404104"/>
                      </a:ext>
                    </a:extLst>
                  </a:tr>
                  <a:tr h="288000">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910933"/>
                      </a:ext>
                    </a:extLst>
                  </a:tr>
                </a:tbl>
              </a:graphicData>
            </a:graphic>
          </p:graphicFrame>
        </mc:Choice>
        <mc:Fallback xmlns="">
          <p:graphicFrame>
            <p:nvGraphicFramePr>
              <p:cNvPr id="489" name="表格 4">
                <a:extLst>
                  <a:ext uri="{FF2B5EF4-FFF2-40B4-BE49-F238E27FC236}">
                    <a16:creationId xmlns:a16="http://schemas.microsoft.com/office/drawing/2014/main" id="{A671764A-C6EA-8A1F-6D57-EB28D972AC99}"/>
                  </a:ext>
                </a:extLst>
              </p:cNvPr>
              <p:cNvGraphicFramePr>
                <a:graphicFrameLocks noGrp="1"/>
              </p:cNvGraphicFramePr>
              <p:nvPr>
                <p:extLst>
                  <p:ext uri="{D42A27DB-BD31-4B8C-83A1-F6EECF244321}">
                    <p14:modId xmlns:p14="http://schemas.microsoft.com/office/powerpoint/2010/main" val="3835795330"/>
                  </p:ext>
                </p:extLst>
              </p:nvPr>
            </p:nvGraphicFramePr>
            <p:xfrm>
              <a:off x="1439538" y="4606298"/>
              <a:ext cx="1152000" cy="701040"/>
            </p:xfrm>
            <a:graphic>
              <a:graphicData uri="http://schemas.openxmlformats.org/drawingml/2006/table">
                <a:tbl>
                  <a:tblPr firstRow="1" bandRow="1">
                    <a:tableStyleId>{5940675A-B579-460E-94D1-54222C63F5DA}</a:tableStyleId>
                  </a:tblPr>
                  <a:tblGrid>
                    <a:gridCol w="288000">
                      <a:extLst>
                        <a:ext uri="{9D8B030D-6E8A-4147-A177-3AD203B41FA5}">
                          <a16:colId xmlns:a16="http://schemas.microsoft.com/office/drawing/2014/main" val="3615985847"/>
                        </a:ext>
                      </a:extLst>
                    </a:gridCol>
                    <a:gridCol w="288000">
                      <a:extLst>
                        <a:ext uri="{9D8B030D-6E8A-4147-A177-3AD203B41FA5}">
                          <a16:colId xmlns:a16="http://schemas.microsoft.com/office/drawing/2014/main" val="769558580"/>
                        </a:ext>
                      </a:extLst>
                    </a:gridCol>
                    <a:gridCol w="288000">
                      <a:extLst>
                        <a:ext uri="{9D8B030D-6E8A-4147-A177-3AD203B41FA5}">
                          <a16:colId xmlns:a16="http://schemas.microsoft.com/office/drawing/2014/main" val="1967235548"/>
                        </a:ext>
                      </a:extLst>
                    </a:gridCol>
                    <a:gridCol w="288000">
                      <a:extLst>
                        <a:ext uri="{9D8B030D-6E8A-4147-A177-3AD203B41FA5}">
                          <a16:colId xmlns:a16="http://schemas.microsoft.com/office/drawing/2014/main" val="3547672799"/>
                        </a:ext>
                      </a:extLst>
                    </a:gridCol>
                  </a:tblGrid>
                  <a:tr h="365760">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6"/>
                          <a:stretch>
                            <a:fillRect l="-4167" r="-302083"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6"/>
                          <a:stretch>
                            <a:fillRect l="-106383" r="-208511"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6"/>
                          <a:stretch>
                            <a:fillRect l="-202083" r="-104167"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6"/>
                          <a:stretch>
                            <a:fillRect l="-308511" r="-6383" b="-111475"/>
                          </a:stretch>
                        </a:blipFill>
                      </a:tcPr>
                    </a:tc>
                    <a:extLst>
                      <a:ext uri="{0D108BD9-81ED-4DB2-BD59-A6C34878D82A}">
                        <a16:rowId xmlns:a16="http://schemas.microsoft.com/office/drawing/2014/main" val="1982404104"/>
                      </a:ext>
                    </a:extLst>
                  </a:tr>
                  <a:tr h="335280">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910933"/>
                      </a:ext>
                    </a:extLst>
                  </a:tr>
                </a:tbl>
              </a:graphicData>
            </a:graphic>
          </p:graphicFrame>
        </mc:Fallback>
      </mc:AlternateContent>
      <mc:AlternateContent xmlns:mc="http://schemas.openxmlformats.org/markup-compatibility/2006" xmlns:a14="http://schemas.microsoft.com/office/drawing/2010/main">
        <mc:Choice Requires="a14">
          <p:sp>
            <p:nvSpPr>
              <p:cNvPr id="490" name="文本框 489">
                <a:extLst>
                  <a:ext uri="{FF2B5EF4-FFF2-40B4-BE49-F238E27FC236}">
                    <a16:creationId xmlns:a16="http://schemas.microsoft.com/office/drawing/2014/main" id="{228BE78D-C7EA-A9E1-987A-7C9A9E286963}"/>
                  </a:ext>
                </a:extLst>
              </p:cNvPr>
              <p:cNvSpPr txBox="1"/>
              <p:nvPr/>
            </p:nvSpPr>
            <p:spPr>
              <a:xfrm>
                <a:off x="381128" y="4970497"/>
                <a:ext cx="1235526" cy="338554"/>
              </a:xfrm>
              <a:prstGeom prst="rect">
                <a:avLst/>
              </a:prstGeom>
              <a:noFill/>
            </p:spPr>
            <p:txBody>
              <a:bodyPr wrap="square" rtlCol="0">
                <a:spAutoFit/>
              </a:bodyPr>
              <a:lstStyle/>
              <a:p>
                <a:r>
                  <a:rPr lang="ja-JP" altLang="en-US" sz="1600" b="0" dirty="0">
                    <a:latin typeface="Microsoft YaHei" panose="020B0503020204020204" pitchFamily="34" charset="-122"/>
                    <a:ea typeface="Microsoft YaHei" panose="020B0503020204020204" pitchFamily="34" charset="-122"/>
                  </a:rPr>
                  <a:t>最適解</a:t>
                </a:r>
                <a:r>
                  <a:rPr lang="en-US" altLang="ja-JP" sz="1600" b="0" dirty="0"/>
                  <a:t>:</a:t>
                </a:r>
                <a14:m>
                  <m:oMath xmlns:m="http://schemas.openxmlformats.org/officeDocument/2006/math">
                    <m:r>
                      <a:rPr lang="en-US" altLang="zh-CN" sz="1600" b="0" i="0" smtClean="0">
                        <a:latin typeface="Cambria Math" panose="02040503050406030204" pitchFamily="18" charset="0"/>
                      </a:rPr>
                      <m:t> </m:t>
                    </m:r>
                    <m:r>
                      <a:rPr lang="en-US" altLang="zh-CN" sz="1600" b="0" i="1" smtClean="0">
                        <a:latin typeface="Cambria Math" panose="02040503050406030204" pitchFamily="18" charset="0"/>
                      </a:rPr>
                      <m:t>𝑋</m:t>
                    </m:r>
                  </m:oMath>
                </a14:m>
                <a:endParaRPr lang="zh-CN" altLang="en-US" sz="1600" dirty="0"/>
              </a:p>
            </p:txBody>
          </p:sp>
        </mc:Choice>
        <mc:Fallback xmlns="">
          <p:sp>
            <p:nvSpPr>
              <p:cNvPr id="490" name="文本框 489">
                <a:extLst>
                  <a:ext uri="{FF2B5EF4-FFF2-40B4-BE49-F238E27FC236}">
                    <a16:creationId xmlns:a16="http://schemas.microsoft.com/office/drawing/2014/main" id="{228BE78D-C7EA-A9E1-987A-7C9A9E286963}"/>
                  </a:ext>
                </a:extLst>
              </p:cNvPr>
              <p:cNvSpPr txBox="1">
                <a:spLocks noRot="1" noChangeAspect="1" noMove="1" noResize="1" noEditPoints="1" noAdjustHandles="1" noChangeArrowheads="1" noChangeShapeType="1" noTextEdit="1"/>
              </p:cNvSpPr>
              <p:nvPr/>
            </p:nvSpPr>
            <p:spPr>
              <a:xfrm>
                <a:off x="381128" y="4970497"/>
                <a:ext cx="1235526" cy="338554"/>
              </a:xfrm>
              <a:prstGeom prst="rect">
                <a:avLst/>
              </a:prstGeom>
              <a:blipFill>
                <a:blip r:embed="rId27"/>
                <a:stretch>
                  <a:fillRect l="-2970" t="-7143"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1" name="文本框 490">
                <a:extLst>
                  <a:ext uri="{FF2B5EF4-FFF2-40B4-BE49-F238E27FC236}">
                    <a16:creationId xmlns:a16="http://schemas.microsoft.com/office/drawing/2014/main" id="{0A9881F0-9E5F-962A-35BA-B155ABC0D863}"/>
                  </a:ext>
                </a:extLst>
              </p:cNvPr>
              <p:cNvSpPr txBox="1"/>
              <p:nvPr/>
            </p:nvSpPr>
            <p:spPr>
              <a:xfrm>
                <a:off x="1499830" y="5479227"/>
                <a:ext cx="84419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𝐸</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𝑋</m:t>
                          </m:r>
                        </m:e>
                      </m:d>
                    </m:oMath>
                  </m:oMathPara>
                </a14:m>
                <a:endParaRPr lang="zh-CN" altLang="en-US" sz="1600" dirty="0"/>
              </a:p>
            </p:txBody>
          </p:sp>
        </mc:Choice>
        <mc:Fallback xmlns="">
          <p:sp>
            <p:nvSpPr>
              <p:cNvPr id="491" name="文本框 490">
                <a:extLst>
                  <a:ext uri="{FF2B5EF4-FFF2-40B4-BE49-F238E27FC236}">
                    <a16:creationId xmlns:a16="http://schemas.microsoft.com/office/drawing/2014/main" id="{0A9881F0-9E5F-962A-35BA-B155ABC0D863}"/>
                  </a:ext>
                </a:extLst>
              </p:cNvPr>
              <p:cNvSpPr txBox="1">
                <a:spLocks noRot="1" noChangeAspect="1" noMove="1" noResize="1" noEditPoints="1" noAdjustHandles="1" noChangeArrowheads="1" noChangeShapeType="1" noTextEdit="1"/>
              </p:cNvSpPr>
              <p:nvPr/>
            </p:nvSpPr>
            <p:spPr>
              <a:xfrm>
                <a:off x="1499830" y="5479227"/>
                <a:ext cx="844191" cy="338554"/>
              </a:xfrm>
              <a:prstGeom prst="rect">
                <a:avLst/>
              </a:prstGeom>
              <a:blipFill>
                <a:blip r:embed="rId28"/>
                <a:stretch>
                  <a:fillRect/>
                </a:stretch>
              </a:blipFill>
            </p:spPr>
            <p:txBody>
              <a:bodyPr/>
              <a:lstStyle/>
              <a:p>
                <a:r>
                  <a:rPr lang="zh-CN" altLang="en-US">
                    <a:noFill/>
                  </a:rPr>
                  <a:t> </a:t>
                </a:r>
              </a:p>
            </p:txBody>
          </p:sp>
        </mc:Fallback>
      </mc:AlternateContent>
      <p:sp>
        <p:nvSpPr>
          <p:cNvPr id="492" name="文本框 491">
            <a:extLst>
              <a:ext uri="{FF2B5EF4-FFF2-40B4-BE49-F238E27FC236}">
                <a16:creationId xmlns:a16="http://schemas.microsoft.com/office/drawing/2014/main" id="{222FABFA-0B2D-A997-391E-353454C4F4D5}"/>
              </a:ext>
            </a:extLst>
          </p:cNvPr>
          <p:cNvSpPr txBox="1"/>
          <p:nvPr/>
        </p:nvSpPr>
        <p:spPr>
          <a:xfrm>
            <a:off x="348060" y="5487756"/>
            <a:ext cx="1268594" cy="338554"/>
          </a:xfrm>
          <a:prstGeom prst="rect">
            <a:avLst/>
          </a:prstGeom>
          <a:noFill/>
        </p:spPr>
        <p:txBody>
          <a:bodyPr wrap="square" rtlCol="0">
            <a:spAutoFit/>
          </a:bodyPr>
          <a:lstStyle/>
          <a:p>
            <a:r>
              <a:rPr lang="ja-JP" altLang="en-US" sz="1600" dirty="0">
                <a:latin typeface="Microsoft YaHei" panose="020B0503020204020204" pitchFamily="34" charset="-122"/>
                <a:ea typeface="Microsoft YaHei" panose="020B0503020204020204" pitchFamily="34" charset="-122"/>
              </a:rPr>
              <a:t>エネルギー</a:t>
            </a:r>
            <a:r>
              <a:rPr lang="en-US" altLang="ja-JP" sz="1600" b="0" dirty="0">
                <a:latin typeface="Microsoft YaHei" panose="020B0503020204020204" pitchFamily="34" charset="-122"/>
                <a:ea typeface="Microsoft YaHei" panose="020B0503020204020204" pitchFamily="34" charset="-122"/>
              </a:rPr>
              <a:t>:</a:t>
            </a:r>
            <a:endParaRPr lang="zh-CN" altLang="en-US" sz="160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graphicFrame>
            <p:nvGraphicFramePr>
              <p:cNvPr id="493" name="表格 4">
                <a:extLst>
                  <a:ext uri="{FF2B5EF4-FFF2-40B4-BE49-F238E27FC236}">
                    <a16:creationId xmlns:a16="http://schemas.microsoft.com/office/drawing/2014/main" id="{93E66617-B252-6A2E-C7C1-984EE099562A}"/>
                  </a:ext>
                </a:extLst>
              </p:cNvPr>
              <p:cNvGraphicFramePr>
                <a:graphicFrameLocks noGrp="1"/>
              </p:cNvGraphicFramePr>
              <p:nvPr>
                <p:extLst>
                  <p:ext uri="{D42A27DB-BD31-4B8C-83A1-F6EECF244321}">
                    <p14:modId xmlns:p14="http://schemas.microsoft.com/office/powerpoint/2010/main" val="1929689444"/>
                  </p:ext>
                </p:extLst>
              </p:nvPr>
            </p:nvGraphicFramePr>
            <p:xfrm>
              <a:off x="10691585" y="3213737"/>
              <a:ext cx="1440000" cy="704469"/>
            </p:xfrm>
            <a:graphic>
              <a:graphicData uri="http://schemas.openxmlformats.org/drawingml/2006/table">
                <a:tbl>
                  <a:tblPr firstRow="1" bandRow="1">
                    <a:tableStyleId>{5940675A-B579-460E-94D1-54222C63F5DA}</a:tableStyleId>
                  </a:tblPr>
                  <a:tblGrid>
                    <a:gridCol w="288000">
                      <a:extLst>
                        <a:ext uri="{9D8B030D-6E8A-4147-A177-3AD203B41FA5}">
                          <a16:colId xmlns:a16="http://schemas.microsoft.com/office/drawing/2014/main" val="3615985847"/>
                        </a:ext>
                      </a:extLst>
                    </a:gridCol>
                    <a:gridCol w="288000">
                      <a:extLst>
                        <a:ext uri="{9D8B030D-6E8A-4147-A177-3AD203B41FA5}">
                          <a16:colId xmlns:a16="http://schemas.microsoft.com/office/drawing/2014/main" val="236039045"/>
                        </a:ext>
                      </a:extLst>
                    </a:gridCol>
                    <a:gridCol w="288000">
                      <a:extLst>
                        <a:ext uri="{9D8B030D-6E8A-4147-A177-3AD203B41FA5}">
                          <a16:colId xmlns:a16="http://schemas.microsoft.com/office/drawing/2014/main" val="769558580"/>
                        </a:ext>
                      </a:extLst>
                    </a:gridCol>
                    <a:gridCol w="288000">
                      <a:extLst>
                        <a:ext uri="{9D8B030D-6E8A-4147-A177-3AD203B41FA5}">
                          <a16:colId xmlns:a16="http://schemas.microsoft.com/office/drawing/2014/main" val="1967235548"/>
                        </a:ext>
                      </a:extLst>
                    </a:gridCol>
                    <a:gridCol w="288000">
                      <a:extLst>
                        <a:ext uri="{9D8B030D-6E8A-4147-A177-3AD203B41FA5}">
                          <a16:colId xmlns:a16="http://schemas.microsoft.com/office/drawing/2014/main" val="3547672799"/>
                        </a:ext>
                      </a:extLst>
                    </a:gridCol>
                  </a:tblGrid>
                  <a:tr h="288000">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solidFill>
                                      <a:srgbClr val="FF0000"/>
                                    </a:solidFill>
                                    <a:latin typeface="Cambria Math" panose="02040503050406030204" pitchFamily="18" charset="0"/>
                                    <a:cs typeface="Times New Roman" panose="02020603050405020304" pitchFamily="18" charset="0"/>
                                  </a:rPr>
                                  <m:t> </m:t>
                                </m:r>
                                <m:sSub>
                                  <m:sSubPr>
                                    <m:ctrlPr>
                                      <a:rPr lang="en-US" altLang="zh-CN" sz="1800" i="1" smtClean="0">
                                        <a:solidFill>
                                          <a:srgbClr val="FF0000"/>
                                        </a:solidFill>
                                        <a:latin typeface="Cambria Math" panose="02040503050406030204" pitchFamily="18" charset="0"/>
                                        <a:cs typeface="Times New Roman" panose="02020603050405020304" pitchFamily="18" charset="0"/>
                                      </a:rPr>
                                    </m:ctrlPr>
                                  </m:sSubPr>
                                  <m:e>
                                    <m:r>
                                      <a:rPr lang="en-US" altLang="zh-CN" sz="1800" b="0" i="1" smtClean="0">
                                        <a:solidFill>
                                          <a:srgbClr val="FF0000"/>
                                        </a:solidFill>
                                        <a:latin typeface="Cambria Math" panose="02040503050406030204" pitchFamily="18" charset="0"/>
                                        <a:cs typeface="Times New Roman" panose="02020603050405020304" pitchFamily="18" charset="0"/>
                                      </a:rPr>
                                      <m:t>𝑥</m:t>
                                    </m:r>
                                  </m:e>
                                  <m:sub>
                                    <m:r>
                                      <a:rPr lang="en-US" altLang="zh-CN" sz="1800" b="0" i="1" smtClean="0">
                                        <a:solidFill>
                                          <a:srgbClr val="FF0000"/>
                                        </a:solidFill>
                                        <a:latin typeface="Cambria Math" panose="02040503050406030204" pitchFamily="18" charset="0"/>
                                        <a:cs typeface="Times New Roman" panose="02020603050405020304" pitchFamily="18" charset="0"/>
                                      </a:rPr>
                                      <m:t>0</m:t>
                                    </m:r>
                                  </m:sub>
                                </m:sSub>
                              </m:oMath>
                            </m:oMathPara>
                          </a14:m>
                          <a:endParaRPr lang="zh-CN" altLang="en-US" sz="18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solidFill>
                                      <a:srgbClr val="FF0000"/>
                                    </a:solidFill>
                                    <a:latin typeface="Cambria Math" panose="02040503050406030204" pitchFamily="18" charset="0"/>
                                    <a:cs typeface="Times New Roman" panose="02020603050405020304" pitchFamily="18" charset="0"/>
                                  </a:rPr>
                                  <m:t> </m:t>
                                </m:r>
                                <m:sSub>
                                  <m:sSubPr>
                                    <m:ctrlPr>
                                      <a:rPr lang="en-US" altLang="zh-CN" sz="1800" i="1" smtClean="0">
                                        <a:solidFill>
                                          <a:srgbClr val="FF0000"/>
                                        </a:solidFill>
                                        <a:latin typeface="Cambria Math" panose="02040503050406030204" pitchFamily="18" charset="0"/>
                                        <a:cs typeface="Times New Roman" panose="02020603050405020304" pitchFamily="18" charset="0"/>
                                      </a:rPr>
                                    </m:ctrlPr>
                                  </m:sSubPr>
                                  <m:e>
                                    <m:r>
                                      <a:rPr lang="en-US" altLang="zh-CN" sz="1800" b="0" i="1" smtClean="0">
                                        <a:solidFill>
                                          <a:srgbClr val="FF0000"/>
                                        </a:solidFill>
                                        <a:latin typeface="Cambria Math" panose="02040503050406030204" pitchFamily="18" charset="0"/>
                                        <a:cs typeface="Times New Roman" panose="02020603050405020304" pitchFamily="18" charset="0"/>
                                      </a:rPr>
                                      <m:t>𝑥</m:t>
                                    </m:r>
                                  </m:e>
                                  <m:sub>
                                    <m:sSup>
                                      <m:sSupPr>
                                        <m:ctrlPr>
                                          <a:rPr lang="en-US" altLang="zh-CN" sz="1800" i="1" smtClean="0">
                                            <a:solidFill>
                                              <a:srgbClr val="FF0000"/>
                                            </a:solidFill>
                                            <a:latin typeface="Cambria Math" panose="02040503050406030204" pitchFamily="18" charset="0"/>
                                            <a:cs typeface="Times New Roman" panose="02020603050405020304" pitchFamily="18" charset="0"/>
                                          </a:rPr>
                                        </m:ctrlPr>
                                      </m:sSupPr>
                                      <m:e>
                                        <m:r>
                                          <a:rPr lang="en-US" altLang="zh-CN" sz="1800" b="0" i="1" smtClean="0">
                                            <a:solidFill>
                                              <a:srgbClr val="FF0000"/>
                                            </a:solidFill>
                                            <a:latin typeface="Cambria Math" panose="02040503050406030204" pitchFamily="18" charset="0"/>
                                            <a:cs typeface="Times New Roman" panose="02020603050405020304" pitchFamily="18" charset="0"/>
                                          </a:rPr>
                                          <m:t>0</m:t>
                                        </m:r>
                                      </m:e>
                                      <m:sup>
                                        <m:r>
                                          <a:rPr lang="en-US" altLang="zh-CN" sz="1800" b="0" i="1" smtClean="0">
                                            <a:solidFill>
                                              <a:srgbClr val="FF0000"/>
                                            </a:solidFill>
                                            <a:latin typeface="Cambria Math" panose="02040503050406030204" pitchFamily="18" charset="0"/>
                                            <a:cs typeface="Times New Roman" panose="02020603050405020304" pitchFamily="18" charset="0"/>
                                          </a:rPr>
                                          <m:t>′</m:t>
                                        </m:r>
                                      </m:sup>
                                    </m:sSup>
                                  </m:sub>
                                </m:sSub>
                              </m:oMath>
                            </m:oMathPara>
                          </a14:m>
                          <a:endParaRPr lang="zh-CN" altLang="en-US" sz="18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 </m:t>
                                </m:r>
                                <m:sSub>
                                  <m:sSubPr>
                                    <m:ctrlP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ctrlPr>
                                  </m:sSubPr>
                                  <m:e>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𝑥</m:t>
                                    </m:r>
                                  </m:e>
                                  <m:sub>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1</m:t>
                                    </m:r>
                                  </m:sub>
                                </m:sSub>
                              </m:oMath>
                            </m:oMathPara>
                          </a14:m>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 </m:t>
                                </m:r>
                                <m:sSub>
                                  <m:sSubPr>
                                    <m:ctrlP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ctrlPr>
                                  </m:sSubPr>
                                  <m:e>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𝑥</m:t>
                                    </m:r>
                                  </m:e>
                                  <m:sub>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2</m:t>
                                    </m:r>
                                  </m:sub>
                                </m:sSub>
                              </m:oMath>
                            </m:oMathPara>
                          </a14:m>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 </m:t>
                                </m:r>
                                <m:sSub>
                                  <m:sSubPr>
                                    <m:ctrlP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ctrlPr>
                                  </m:sSubPr>
                                  <m:e>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𝑥</m:t>
                                    </m:r>
                                  </m:e>
                                  <m:sub>
                                    <m:r>
                                      <a:rPr kumimoji="1" lang="en-US" altLang="zh-CN" sz="1800" b="0" i="1" u="none" strike="noStrike" kern="120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3</m:t>
                                    </m:r>
                                  </m:sub>
                                </m:sSub>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2404104"/>
                      </a:ext>
                    </a:extLst>
                  </a:tr>
                  <a:tr h="288000">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910933"/>
                      </a:ext>
                    </a:extLst>
                  </a:tr>
                </a:tbl>
              </a:graphicData>
            </a:graphic>
          </p:graphicFrame>
        </mc:Choice>
        <mc:Fallback xmlns="">
          <p:graphicFrame>
            <p:nvGraphicFramePr>
              <p:cNvPr id="493" name="表格 4">
                <a:extLst>
                  <a:ext uri="{FF2B5EF4-FFF2-40B4-BE49-F238E27FC236}">
                    <a16:creationId xmlns:a16="http://schemas.microsoft.com/office/drawing/2014/main" id="{93E66617-B252-6A2E-C7C1-984EE099562A}"/>
                  </a:ext>
                </a:extLst>
              </p:cNvPr>
              <p:cNvGraphicFramePr>
                <a:graphicFrameLocks noGrp="1"/>
              </p:cNvGraphicFramePr>
              <p:nvPr>
                <p:extLst>
                  <p:ext uri="{D42A27DB-BD31-4B8C-83A1-F6EECF244321}">
                    <p14:modId xmlns:p14="http://schemas.microsoft.com/office/powerpoint/2010/main" val="1929689444"/>
                  </p:ext>
                </p:extLst>
              </p:nvPr>
            </p:nvGraphicFramePr>
            <p:xfrm>
              <a:off x="10691585" y="3213737"/>
              <a:ext cx="1440000" cy="704469"/>
            </p:xfrm>
            <a:graphic>
              <a:graphicData uri="http://schemas.openxmlformats.org/drawingml/2006/table">
                <a:tbl>
                  <a:tblPr firstRow="1" bandRow="1">
                    <a:tableStyleId>{5940675A-B579-460E-94D1-54222C63F5DA}</a:tableStyleId>
                  </a:tblPr>
                  <a:tblGrid>
                    <a:gridCol w="288000">
                      <a:extLst>
                        <a:ext uri="{9D8B030D-6E8A-4147-A177-3AD203B41FA5}">
                          <a16:colId xmlns:a16="http://schemas.microsoft.com/office/drawing/2014/main" val="3615985847"/>
                        </a:ext>
                      </a:extLst>
                    </a:gridCol>
                    <a:gridCol w="288000">
                      <a:extLst>
                        <a:ext uri="{9D8B030D-6E8A-4147-A177-3AD203B41FA5}">
                          <a16:colId xmlns:a16="http://schemas.microsoft.com/office/drawing/2014/main" val="236039045"/>
                        </a:ext>
                      </a:extLst>
                    </a:gridCol>
                    <a:gridCol w="288000">
                      <a:extLst>
                        <a:ext uri="{9D8B030D-6E8A-4147-A177-3AD203B41FA5}">
                          <a16:colId xmlns:a16="http://schemas.microsoft.com/office/drawing/2014/main" val="769558580"/>
                        </a:ext>
                      </a:extLst>
                    </a:gridCol>
                    <a:gridCol w="288000">
                      <a:extLst>
                        <a:ext uri="{9D8B030D-6E8A-4147-A177-3AD203B41FA5}">
                          <a16:colId xmlns:a16="http://schemas.microsoft.com/office/drawing/2014/main" val="1967235548"/>
                        </a:ext>
                      </a:extLst>
                    </a:gridCol>
                    <a:gridCol w="288000">
                      <a:extLst>
                        <a:ext uri="{9D8B030D-6E8A-4147-A177-3AD203B41FA5}">
                          <a16:colId xmlns:a16="http://schemas.microsoft.com/office/drawing/2014/main" val="3547672799"/>
                        </a:ext>
                      </a:extLst>
                    </a:gridCol>
                  </a:tblGrid>
                  <a:tr h="369189">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9"/>
                          <a:stretch>
                            <a:fillRect l="-2083" r="-402083"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9"/>
                          <a:stretch>
                            <a:fillRect l="-104255" r="-310638"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9"/>
                          <a:stretch>
                            <a:fillRect l="-200000" r="-204167"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9"/>
                          <a:stretch>
                            <a:fillRect l="-306383" r="-108511"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9"/>
                          <a:stretch>
                            <a:fillRect l="-397917" r="-6250" b="-111475"/>
                          </a:stretch>
                        </a:blipFill>
                      </a:tcPr>
                    </a:tc>
                    <a:extLst>
                      <a:ext uri="{0D108BD9-81ED-4DB2-BD59-A6C34878D82A}">
                        <a16:rowId xmlns:a16="http://schemas.microsoft.com/office/drawing/2014/main" val="1982404104"/>
                      </a:ext>
                    </a:extLst>
                  </a:tr>
                  <a:tr h="335280">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910933"/>
                      </a:ext>
                    </a:extLst>
                  </a:tr>
                </a:tbl>
              </a:graphicData>
            </a:graphic>
          </p:graphicFrame>
        </mc:Fallback>
      </mc:AlternateContent>
      <mc:AlternateContent xmlns:mc="http://schemas.openxmlformats.org/markup-compatibility/2006" xmlns:a14="http://schemas.microsoft.com/office/drawing/2010/main">
        <mc:Choice Requires="a14">
          <p:sp>
            <p:nvSpPr>
              <p:cNvPr id="494" name="文本框 493">
                <a:extLst>
                  <a:ext uri="{FF2B5EF4-FFF2-40B4-BE49-F238E27FC236}">
                    <a16:creationId xmlns:a16="http://schemas.microsoft.com/office/drawing/2014/main" id="{47E38E1F-3CB3-F2FD-E460-7FEC4FB0EF65}"/>
                  </a:ext>
                </a:extLst>
              </p:cNvPr>
              <p:cNvSpPr txBox="1"/>
              <p:nvPr/>
            </p:nvSpPr>
            <p:spPr>
              <a:xfrm>
                <a:off x="9633175" y="3577936"/>
                <a:ext cx="1235526" cy="338554"/>
              </a:xfrm>
              <a:prstGeom prst="rect">
                <a:avLst/>
              </a:prstGeom>
              <a:noFill/>
            </p:spPr>
            <p:txBody>
              <a:bodyPr wrap="square" rtlCol="0">
                <a:spAutoFit/>
              </a:bodyPr>
              <a:lstStyle/>
              <a:p>
                <a:r>
                  <a:rPr lang="ja-JP" altLang="en-US" sz="1600" b="0" dirty="0">
                    <a:latin typeface="Microsoft YaHei" panose="020B0503020204020204" pitchFamily="34" charset="-122"/>
                    <a:ea typeface="Microsoft YaHei" panose="020B0503020204020204" pitchFamily="34" charset="-122"/>
                  </a:rPr>
                  <a:t>最適解</a:t>
                </a:r>
                <a:r>
                  <a:rPr lang="en-US" altLang="ja-JP" sz="1600" b="0" dirty="0">
                    <a:latin typeface="Microsoft YaHei" panose="020B0503020204020204" pitchFamily="34" charset="-122"/>
                    <a:ea typeface="Microsoft YaHei" panose="020B0503020204020204" pitchFamily="34" charset="-122"/>
                  </a:rPr>
                  <a:t>:</a:t>
                </a:r>
                <a14:m>
                  <m:oMath xmlns:m="http://schemas.openxmlformats.org/officeDocument/2006/math">
                    <m:r>
                      <a:rPr lang="en-US" altLang="zh-CN" sz="1600" b="0" i="0" smtClean="0">
                        <a:latin typeface="Cambria Math" panose="02040503050406030204" pitchFamily="18" charset="0"/>
                      </a:rPr>
                      <m:t> </m:t>
                    </m:r>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oMath>
                </a14:m>
                <a:endParaRPr lang="zh-CN" altLang="en-US" sz="1600" dirty="0"/>
              </a:p>
            </p:txBody>
          </p:sp>
        </mc:Choice>
        <mc:Fallback xmlns="">
          <p:sp>
            <p:nvSpPr>
              <p:cNvPr id="494" name="文本框 493">
                <a:extLst>
                  <a:ext uri="{FF2B5EF4-FFF2-40B4-BE49-F238E27FC236}">
                    <a16:creationId xmlns:a16="http://schemas.microsoft.com/office/drawing/2014/main" id="{47E38E1F-3CB3-F2FD-E460-7FEC4FB0EF65}"/>
                  </a:ext>
                </a:extLst>
              </p:cNvPr>
              <p:cNvSpPr txBox="1">
                <a:spLocks noRot="1" noChangeAspect="1" noMove="1" noResize="1" noEditPoints="1" noAdjustHandles="1" noChangeArrowheads="1" noChangeShapeType="1" noTextEdit="1"/>
              </p:cNvSpPr>
              <p:nvPr/>
            </p:nvSpPr>
            <p:spPr>
              <a:xfrm>
                <a:off x="9633175" y="3577936"/>
                <a:ext cx="1235526" cy="338554"/>
              </a:xfrm>
              <a:prstGeom prst="rect">
                <a:avLst/>
              </a:prstGeom>
              <a:blipFill>
                <a:blip r:embed="rId30"/>
                <a:stretch>
                  <a:fillRect l="-2463" t="-7273" b="-2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5" name="文本框 494">
                <a:extLst>
                  <a:ext uri="{FF2B5EF4-FFF2-40B4-BE49-F238E27FC236}">
                    <a16:creationId xmlns:a16="http://schemas.microsoft.com/office/drawing/2014/main" id="{D652C41A-2EC1-B200-F0CA-476E5564ABD6}"/>
                  </a:ext>
                </a:extLst>
              </p:cNvPr>
              <p:cNvSpPr txBox="1"/>
              <p:nvPr/>
            </p:nvSpPr>
            <p:spPr>
              <a:xfrm>
                <a:off x="10751877" y="4086666"/>
                <a:ext cx="84419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𝐸</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𝑋</m:t>
                          </m:r>
                          <m:r>
                            <a:rPr lang="en-US" altLang="ja-JP" sz="1600" b="0" i="1" smtClean="0">
                              <a:latin typeface="Cambria Math" panose="02040503050406030204" pitchFamily="18" charset="0"/>
                            </a:rPr>
                            <m:t>′</m:t>
                          </m:r>
                        </m:e>
                      </m:d>
                    </m:oMath>
                  </m:oMathPara>
                </a14:m>
                <a:endParaRPr lang="zh-CN" altLang="en-US" sz="1600" dirty="0"/>
              </a:p>
            </p:txBody>
          </p:sp>
        </mc:Choice>
        <mc:Fallback xmlns="">
          <p:sp>
            <p:nvSpPr>
              <p:cNvPr id="495" name="文本框 494">
                <a:extLst>
                  <a:ext uri="{FF2B5EF4-FFF2-40B4-BE49-F238E27FC236}">
                    <a16:creationId xmlns:a16="http://schemas.microsoft.com/office/drawing/2014/main" id="{D652C41A-2EC1-B200-F0CA-476E5564ABD6}"/>
                  </a:ext>
                </a:extLst>
              </p:cNvPr>
              <p:cNvSpPr txBox="1">
                <a:spLocks noRot="1" noChangeAspect="1" noMove="1" noResize="1" noEditPoints="1" noAdjustHandles="1" noChangeArrowheads="1" noChangeShapeType="1" noTextEdit="1"/>
              </p:cNvSpPr>
              <p:nvPr/>
            </p:nvSpPr>
            <p:spPr>
              <a:xfrm>
                <a:off x="10751877" y="4086666"/>
                <a:ext cx="844191" cy="338554"/>
              </a:xfrm>
              <a:prstGeom prst="rect">
                <a:avLst/>
              </a:prstGeom>
              <a:blipFill>
                <a:blip r:embed="rId31"/>
                <a:stretch>
                  <a:fillRect/>
                </a:stretch>
              </a:blipFill>
            </p:spPr>
            <p:txBody>
              <a:bodyPr/>
              <a:lstStyle/>
              <a:p>
                <a:r>
                  <a:rPr lang="zh-CN" altLang="en-US">
                    <a:noFill/>
                  </a:rPr>
                  <a:t> </a:t>
                </a:r>
              </a:p>
            </p:txBody>
          </p:sp>
        </mc:Fallback>
      </mc:AlternateContent>
      <p:sp>
        <p:nvSpPr>
          <p:cNvPr id="496" name="文本框 495">
            <a:extLst>
              <a:ext uri="{FF2B5EF4-FFF2-40B4-BE49-F238E27FC236}">
                <a16:creationId xmlns:a16="http://schemas.microsoft.com/office/drawing/2014/main" id="{A714473B-4058-5C78-6FF3-9FB5A7BDC1B1}"/>
              </a:ext>
            </a:extLst>
          </p:cNvPr>
          <p:cNvSpPr txBox="1"/>
          <p:nvPr/>
        </p:nvSpPr>
        <p:spPr>
          <a:xfrm>
            <a:off x="9600107" y="4095195"/>
            <a:ext cx="1268594" cy="338554"/>
          </a:xfrm>
          <a:prstGeom prst="rect">
            <a:avLst/>
          </a:prstGeom>
          <a:noFill/>
        </p:spPr>
        <p:txBody>
          <a:bodyPr wrap="square" rtlCol="0">
            <a:spAutoFit/>
          </a:bodyPr>
          <a:lstStyle/>
          <a:p>
            <a:r>
              <a:rPr lang="ja-JP" altLang="en-US" sz="1600" dirty="0">
                <a:latin typeface="Microsoft YaHei" panose="020B0503020204020204" pitchFamily="34" charset="-122"/>
                <a:ea typeface="Microsoft YaHei" panose="020B0503020204020204" pitchFamily="34" charset="-122"/>
              </a:rPr>
              <a:t>エネルギー</a:t>
            </a:r>
            <a:r>
              <a:rPr lang="en-US" altLang="ja-JP" sz="1600" b="0" dirty="0">
                <a:latin typeface="Microsoft YaHei" panose="020B0503020204020204" pitchFamily="34" charset="-122"/>
                <a:ea typeface="Microsoft YaHei" panose="020B0503020204020204" pitchFamily="34" charset="-122"/>
              </a:rPr>
              <a:t>:</a:t>
            </a:r>
            <a:endParaRPr lang="zh-CN" altLang="en-US" sz="160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497" name="文本框 496">
                <a:extLst>
                  <a:ext uri="{FF2B5EF4-FFF2-40B4-BE49-F238E27FC236}">
                    <a16:creationId xmlns:a16="http://schemas.microsoft.com/office/drawing/2014/main" id="{979D0D8C-510B-68BA-FC96-1E8CABB8B214}"/>
                  </a:ext>
                </a:extLst>
              </p:cNvPr>
              <p:cNvSpPr txBox="1"/>
              <p:nvPr/>
            </p:nvSpPr>
            <p:spPr>
              <a:xfrm>
                <a:off x="9197675" y="4732869"/>
                <a:ext cx="2878874" cy="584775"/>
              </a:xfrm>
              <a:prstGeom prst="rect">
                <a:avLst/>
              </a:prstGeom>
              <a:noFill/>
            </p:spPr>
            <p:txBody>
              <a:bodyPr wrap="square" rtlCol="0">
                <a:spAutoFit/>
              </a:bodyPr>
              <a:lstStyle/>
              <a:p>
                <a:r>
                  <a:rPr lang="ja-JP" altLang="en-US" sz="1600" b="0" dirty="0">
                    <a:latin typeface="Microsoft YaHei" panose="020B0503020204020204" pitchFamily="34" charset="-122"/>
                    <a:ea typeface="Microsoft YaHei" panose="020B0503020204020204" pitchFamily="34" charset="-122"/>
                  </a:rPr>
                  <a:t>最適エネルギーが</a:t>
                </a:r>
                <a:r>
                  <a:rPr lang="ja-JP" altLang="en-US" sz="1600" b="0" dirty="0">
                    <a:solidFill>
                      <a:srgbClr val="FF0000"/>
                    </a:solidFill>
                    <a:latin typeface="Microsoft YaHei" panose="020B0503020204020204" pitchFamily="34" charset="-122"/>
                    <a:ea typeface="Microsoft YaHei" panose="020B0503020204020204" pitchFamily="34" charset="-122"/>
                  </a:rPr>
                  <a:t>変わらない</a:t>
                </a:r>
                <a:r>
                  <a:rPr lang="en-US" altLang="ja-JP" sz="1600" b="0" dirty="0">
                    <a:latin typeface="Microsoft YaHei" panose="020B0503020204020204" pitchFamily="34" charset="-122"/>
                    <a:ea typeface="Microsoft YaHei" panose="020B0503020204020204" pitchFamily="34" charset="-122"/>
                  </a:rPr>
                  <a:t>:</a:t>
                </a:r>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𝐸</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𝑋</m:t>
                          </m:r>
                        </m:e>
                      </m:d>
                      <m:r>
                        <a:rPr lang="en-US" altLang="ja-JP" sz="1600" b="0" i="1" smtClean="0">
                          <a:latin typeface="Cambria Math" panose="02040503050406030204" pitchFamily="18" charset="0"/>
                        </a:rPr>
                        <m:t>=</m:t>
                      </m:r>
                      <m:r>
                        <a:rPr lang="en-US" altLang="ja-JP" sz="1600" i="1">
                          <a:latin typeface="Cambria Math" panose="02040503050406030204" pitchFamily="18" charset="0"/>
                        </a:rPr>
                        <m:t>𝐸</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𝑋</m:t>
                          </m:r>
                          <m:r>
                            <a:rPr lang="en-US" altLang="ja-JP" sz="1600" i="1">
                              <a:latin typeface="Cambria Math" panose="02040503050406030204" pitchFamily="18" charset="0"/>
                            </a:rPr>
                            <m:t>′</m:t>
                          </m:r>
                        </m:e>
                      </m:d>
                    </m:oMath>
                  </m:oMathPara>
                </a14:m>
                <a:endParaRPr lang="zh-CN" altLang="en-US" sz="1600" dirty="0"/>
              </a:p>
            </p:txBody>
          </p:sp>
        </mc:Choice>
        <mc:Fallback xmlns="">
          <p:sp>
            <p:nvSpPr>
              <p:cNvPr id="497" name="文本框 496">
                <a:extLst>
                  <a:ext uri="{FF2B5EF4-FFF2-40B4-BE49-F238E27FC236}">
                    <a16:creationId xmlns:a16="http://schemas.microsoft.com/office/drawing/2014/main" id="{979D0D8C-510B-68BA-FC96-1E8CABB8B214}"/>
                  </a:ext>
                </a:extLst>
              </p:cNvPr>
              <p:cNvSpPr txBox="1">
                <a:spLocks noRot="1" noChangeAspect="1" noMove="1" noResize="1" noEditPoints="1" noAdjustHandles="1" noChangeArrowheads="1" noChangeShapeType="1" noTextEdit="1"/>
              </p:cNvSpPr>
              <p:nvPr/>
            </p:nvSpPr>
            <p:spPr>
              <a:xfrm>
                <a:off x="9197675" y="4732869"/>
                <a:ext cx="2878874" cy="584775"/>
              </a:xfrm>
              <a:prstGeom prst="rect">
                <a:avLst/>
              </a:prstGeom>
              <a:blipFill>
                <a:blip r:embed="rId32"/>
                <a:stretch>
                  <a:fillRect l="-1271" t="-3125"/>
                </a:stretch>
              </a:blipFill>
            </p:spPr>
            <p:txBody>
              <a:bodyPr/>
              <a:lstStyle/>
              <a:p>
                <a:r>
                  <a:rPr lang="zh-CN" altLang="en-US">
                    <a:noFill/>
                  </a:rPr>
                  <a:t> </a:t>
                </a:r>
              </a:p>
            </p:txBody>
          </p:sp>
        </mc:Fallback>
      </mc:AlternateContent>
      <p:sp>
        <p:nvSpPr>
          <p:cNvPr id="498" name="文本框 497">
            <a:extLst>
              <a:ext uri="{FF2B5EF4-FFF2-40B4-BE49-F238E27FC236}">
                <a16:creationId xmlns:a16="http://schemas.microsoft.com/office/drawing/2014/main" id="{508ADFC3-E540-EFB8-304F-14DDD3DF6A4B}"/>
              </a:ext>
            </a:extLst>
          </p:cNvPr>
          <p:cNvSpPr txBox="1"/>
          <p:nvPr/>
        </p:nvSpPr>
        <p:spPr>
          <a:xfrm>
            <a:off x="8476072" y="6443912"/>
            <a:ext cx="2816771" cy="276999"/>
          </a:xfrm>
          <a:prstGeom prst="rect">
            <a:avLst/>
          </a:prstGeom>
          <a:noFill/>
        </p:spPr>
        <p:txBody>
          <a:bodyPr wrap="square" rtlCol="0">
            <a:spAutoFit/>
          </a:bodyPr>
          <a:lstStyle/>
          <a:p>
            <a:r>
              <a:rPr lang="en-US" altLang="zh-CN" sz="1200" dirty="0">
                <a:latin typeface="Microsoft YaHei" panose="020B0503020204020204" pitchFamily="34" charset="-122"/>
                <a:ea typeface="Microsoft YaHei" panose="020B0503020204020204" pitchFamily="34" charset="-122"/>
                <a:hlinkClick r:id="rId33"/>
              </a:rPr>
              <a:t>https://github.com/Rishouten/qubo</a:t>
            </a:r>
            <a:endParaRPr lang="zh-CN" altLang="en-US" sz="1200" dirty="0">
              <a:latin typeface="Microsoft YaHei" panose="020B0503020204020204" pitchFamily="34" charset="-122"/>
              <a:ea typeface="Microsoft YaHei" panose="020B0503020204020204" pitchFamily="34" charset="-122"/>
            </a:endParaRPr>
          </a:p>
        </p:txBody>
      </p:sp>
      <p:sp>
        <p:nvSpPr>
          <p:cNvPr id="499" name="文本框 498">
            <a:extLst>
              <a:ext uri="{FF2B5EF4-FFF2-40B4-BE49-F238E27FC236}">
                <a16:creationId xmlns:a16="http://schemas.microsoft.com/office/drawing/2014/main" id="{49C1C1A9-83C5-F04E-CB33-4AA30D8E47C1}"/>
              </a:ext>
            </a:extLst>
          </p:cNvPr>
          <p:cNvSpPr txBox="1"/>
          <p:nvPr/>
        </p:nvSpPr>
        <p:spPr>
          <a:xfrm>
            <a:off x="7462832" y="6136135"/>
            <a:ext cx="2421626" cy="307777"/>
          </a:xfrm>
          <a:prstGeom prst="rect">
            <a:avLst/>
          </a:prstGeom>
          <a:noFill/>
        </p:spPr>
        <p:txBody>
          <a:bodyPr wrap="square" rtlCol="0">
            <a:spAutoFit/>
          </a:bodyPr>
          <a:lstStyle/>
          <a:p>
            <a:r>
              <a:rPr lang="ja-JP" altLang="en-US" sz="1400" dirty="0">
                <a:latin typeface="Microsoft YaHei" panose="020B0503020204020204" pitchFamily="34" charset="-122"/>
                <a:ea typeface="Microsoft YaHei" panose="020B0503020204020204" pitchFamily="34" charset="-122"/>
              </a:rPr>
              <a:t>ソースコードなどはこちら</a:t>
            </a:r>
            <a:r>
              <a:rPr lang="en-US" altLang="ja-JP" sz="1400" b="0" dirty="0">
                <a:latin typeface="Microsoft YaHei" panose="020B0503020204020204" pitchFamily="34" charset="-122"/>
                <a:ea typeface="Microsoft YaHei" panose="020B0503020204020204" pitchFamily="34" charset="-122"/>
              </a:rPr>
              <a:t>:</a:t>
            </a:r>
            <a:endParaRPr lang="zh-CN" altLang="en-US" sz="1400" dirty="0">
              <a:latin typeface="Microsoft YaHei" panose="020B0503020204020204" pitchFamily="34" charset="-122"/>
              <a:ea typeface="Microsoft YaHei" panose="020B0503020204020204" pitchFamily="34" charset="-122"/>
            </a:endParaRPr>
          </a:p>
        </p:txBody>
      </p:sp>
      <p:sp>
        <p:nvSpPr>
          <p:cNvPr id="500" name="文本框 499">
            <a:extLst>
              <a:ext uri="{FF2B5EF4-FFF2-40B4-BE49-F238E27FC236}">
                <a16:creationId xmlns:a16="http://schemas.microsoft.com/office/drawing/2014/main" id="{7B5AABE0-A35C-2990-6D01-43C2CF769488}"/>
              </a:ext>
            </a:extLst>
          </p:cNvPr>
          <p:cNvSpPr txBox="1"/>
          <p:nvPr/>
        </p:nvSpPr>
        <p:spPr>
          <a:xfrm>
            <a:off x="320916" y="6156986"/>
            <a:ext cx="7173946" cy="707886"/>
          </a:xfrm>
          <a:prstGeom prst="rect">
            <a:avLst/>
          </a:prstGeom>
          <a:noFill/>
        </p:spPr>
        <p:txBody>
          <a:bodyPr wrap="square" rtlCol="0">
            <a:spAutoFit/>
          </a:bodyPr>
          <a:lstStyle/>
          <a:p>
            <a:r>
              <a:rPr lang="en-US" altLang="ja-JP" sz="1000" dirty="0">
                <a:solidFill>
                  <a:schemeClr val="accent1"/>
                </a:solidFill>
                <a:latin typeface="Microsoft YaHei" panose="020B0503020204020204" pitchFamily="34" charset="-122"/>
                <a:ea typeface="Microsoft YaHei" panose="020B0503020204020204" pitchFamily="34" charset="-122"/>
              </a:rPr>
              <a:t>[1]</a:t>
            </a:r>
            <a:r>
              <a:rPr lang="en-US" altLang="ja-JP" sz="1000" b="0" dirty="0">
                <a:solidFill>
                  <a:schemeClr val="accent1"/>
                </a:solidFill>
                <a:latin typeface="Microsoft YaHei" panose="020B0503020204020204" pitchFamily="34" charset="-122"/>
                <a:ea typeface="Microsoft YaHei" panose="020B0503020204020204" pitchFamily="34" charset="-122"/>
              </a:rPr>
              <a:t>:</a:t>
            </a:r>
            <a:r>
              <a:rPr lang="en-US" altLang="ja-JP" sz="1000" dirty="0">
                <a:solidFill>
                  <a:schemeClr val="accent1"/>
                </a:solidFill>
                <a:latin typeface="Microsoft YaHei" panose="020B0503020204020204" pitchFamily="34" charset="-122"/>
                <a:ea typeface="Microsoft YaHei" panose="020B0503020204020204" pitchFamily="34" charset="-122"/>
              </a:rPr>
              <a:t> </a:t>
            </a:r>
            <a:r>
              <a:rPr lang="en-US" altLang="zh-CN" sz="1000" dirty="0">
                <a:solidFill>
                  <a:schemeClr val="accent1"/>
                </a:solidFill>
                <a:effectLst/>
                <a:latin typeface="Microsoft YaHei" panose="020B0503020204020204" pitchFamily="34" charset="-122"/>
                <a:ea typeface="Microsoft YaHei" panose="020B0503020204020204" pitchFamily="34" charset="-122"/>
                <a:cs typeface="Arial" panose="020B0604020202020204" pitchFamily="34" charset="0"/>
              </a:rPr>
              <a:t>Li X, Nakano K, Ito Y, et al. Bit duplication technique to generate hard QUBO problems. In: 2022 Tenth </a:t>
            </a:r>
          </a:p>
          <a:p>
            <a:r>
              <a:rPr lang="en-US" altLang="zh-CN" sz="10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      </a:t>
            </a:r>
            <a:r>
              <a:rPr lang="en-US" altLang="zh-CN" sz="1000" dirty="0">
                <a:solidFill>
                  <a:schemeClr val="accent1"/>
                </a:solidFill>
                <a:effectLst/>
                <a:latin typeface="Microsoft YaHei" panose="020B0503020204020204" pitchFamily="34" charset="-122"/>
                <a:ea typeface="Microsoft YaHei" panose="020B0503020204020204" pitchFamily="34" charset="-122"/>
                <a:cs typeface="Arial" panose="020B0604020202020204" pitchFamily="34" charset="0"/>
              </a:rPr>
              <a:t>International Symposium on Computing and Networking Workshops (CANDARW). IEEE. ; 2022: 180–184</a:t>
            </a:r>
          </a:p>
          <a:p>
            <a:r>
              <a:rPr lang="en-US" altLang="zh-CN" sz="10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[2]: </a:t>
            </a:r>
            <a:r>
              <a:rPr lang="en-US" altLang="zh-CN" sz="1000" dirty="0">
                <a:solidFill>
                  <a:schemeClr val="accent1"/>
                </a:solidFill>
                <a:effectLst/>
                <a:latin typeface="Microsoft YaHei" panose="020B0503020204020204" pitchFamily="34" charset="-122"/>
                <a:ea typeface="Microsoft YaHei" panose="020B0503020204020204" pitchFamily="34" charset="-122"/>
                <a:cs typeface="Arial" panose="020B0604020202020204" pitchFamily="34" charset="0"/>
              </a:rPr>
              <a:t>Li X, Nakano K, Ito Y, et al. Bit duplication technique to generate hard quadratic unconstrained binary </a:t>
            </a:r>
          </a:p>
          <a:p>
            <a:r>
              <a:rPr lang="en-US" altLang="zh-CN" sz="10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      </a:t>
            </a:r>
            <a:r>
              <a:rPr lang="en-US" altLang="zh-CN" sz="1000" dirty="0">
                <a:solidFill>
                  <a:schemeClr val="accent1"/>
                </a:solidFill>
                <a:effectLst/>
                <a:latin typeface="Microsoft YaHei" panose="020B0503020204020204" pitchFamily="34" charset="-122"/>
                <a:ea typeface="Microsoft YaHei" panose="020B0503020204020204" pitchFamily="34" charset="-122"/>
                <a:cs typeface="Arial" panose="020B0604020202020204" pitchFamily="34" charset="0"/>
              </a:rPr>
              <a:t>optimization problems with adjustable sizes, Concurrency and Computation: Practice and Experience, p. e7967</a:t>
            </a:r>
            <a:endParaRPr lang="zh-CN" altLang="en-US" sz="1000" dirty="0">
              <a:solidFill>
                <a:schemeClr val="accent1"/>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D4D794D-C08A-D3E5-1B1B-86D857BF0E16}"/>
                  </a:ext>
                </a:extLst>
              </p:cNvPr>
              <p:cNvSpPr txBox="1"/>
              <p:nvPr/>
            </p:nvSpPr>
            <p:spPr>
              <a:xfrm>
                <a:off x="7840012" y="4310111"/>
                <a:ext cx="1526394" cy="338554"/>
              </a:xfrm>
              <a:prstGeom prst="rect">
                <a:avLst/>
              </a:prstGeom>
              <a:noFill/>
            </p:spPr>
            <p:txBody>
              <a:bodyPr wrap="square" rtlCol="0">
                <a:spAutoFit/>
              </a:bodyPr>
              <a:lstStyle/>
              <a:p>
                <a14:m>
                  <m:oMath xmlns:m="http://schemas.openxmlformats.org/officeDocument/2006/math">
                    <m:r>
                      <a:rPr lang="en-US" altLang="zh-CN" sz="1600" b="0" i="1" smtClean="0">
                        <a:latin typeface="Cambria Math" panose="02040503050406030204" pitchFamily="18" charset="0"/>
                      </a:rPr>
                      <m:t>𝑃</m:t>
                    </m:r>
                  </m:oMath>
                </a14:m>
                <a:r>
                  <a:rPr lang="en-US" altLang="zh-CN" sz="1600" dirty="0"/>
                  <a:t>:  </a:t>
                </a:r>
                <a:r>
                  <a:rPr lang="ja-JP" altLang="en-US" sz="1600" dirty="0">
                    <a:latin typeface="Microsoft YaHei" panose="020B0503020204020204" pitchFamily="34" charset="-122"/>
                    <a:ea typeface="Microsoft YaHei" panose="020B0503020204020204" pitchFamily="34" charset="-122"/>
                  </a:rPr>
                  <a:t>大きな正数</a:t>
                </a:r>
                <a:endParaRPr lang="zh-CN" altLang="en-US" sz="1600" dirty="0">
                  <a:latin typeface="Microsoft YaHei" panose="020B0503020204020204" pitchFamily="34" charset="-122"/>
                  <a:ea typeface="Microsoft YaHei" panose="020B0503020204020204" pitchFamily="34" charset="-122"/>
                </a:endParaRPr>
              </a:p>
            </p:txBody>
          </p:sp>
        </mc:Choice>
        <mc:Fallback xmlns="">
          <p:sp>
            <p:nvSpPr>
              <p:cNvPr id="3" name="文本框 2">
                <a:extLst>
                  <a:ext uri="{FF2B5EF4-FFF2-40B4-BE49-F238E27FC236}">
                    <a16:creationId xmlns:a16="http://schemas.microsoft.com/office/drawing/2014/main" id="{BD4D794D-C08A-D3E5-1B1B-86D857BF0E16}"/>
                  </a:ext>
                </a:extLst>
              </p:cNvPr>
              <p:cNvSpPr txBox="1">
                <a:spLocks noRot="1" noChangeAspect="1" noMove="1" noResize="1" noEditPoints="1" noAdjustHandles="1" noChangeArrowheads="1" noChangeShapeType="1" noTextEdit="1"/>
              </p:cNvSpPr>
              <p:nvPr/>
            </p:nvSpPr>
            <p:spPr>
              <a:xfrm>
                <a:off x="7840012" y="4310111"/>
                <a:ext cx="1526394" cy="338554"/>
              </a:xfrm>
              <a:prstGeom prst="rect">
                <a:avLst/>
              </a:prstGeom>
              <a:blipFill>
                <a:blip r:embed="rId34"/>
                <a:stretch>
                  <a:fillRect t="-7143" b="-21429"/>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FA74253-DAF7-3353-63CF-320F91B956CB}"/>
              </a:ext>
            </a:extLst>
          </p:cNvPr>
          <p:cNvSpPr txBox="1"/>
          <p:nvPr/>
        </p:nvSpPr>
        <p:spPr>
          <a:xfrm>
            <a:off x="7169027" y="1410002"/>
            <a:ext cx="4907522" cy="338554"/>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buSzPct val="75000"/>
            </a:pPr>
            <a:r>
              <a:rPr lang="en-US" altLang="ja-JP" sz="1600" dirty="0">
                <a:latin typeface="Microsoft YaHei" panose="020B0503020204020204" pitchFamily="34" charset="-122"/>
                <a:ea typeface="Microsoft YaHei" panose="020B0503020204020204" pitchFamily="34" charset="-122"/>
              </a:rPr>
              <a:t>(</a:t>
            </a:r>
            <a:r>
              <a:rPr lang="ja-JP" altLang="en-US" sz="1600" dirty="0">
                <a:latin typeface="Microsoft YaHei" panose="020B0503020204020204" pitchFamily="34" charset="-122"/>
                <a:ea typeface="Microsoft YaHei" panose="020B0503020204020204" pitchFamily="34" charset="-122"/>
              </a:rPr>
              <a:t>制約式</a:t>
            </a:r>
            <a:r>
              <a:rPr lang="en-US" altLang="ja-JP"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違反すると大きなペナルティを与える数式</a:t>
            </a:r>
            <a:r>
              <a:rPr lang="en-US" altLang="ja-JP" sz="16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28468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a:extLst>
              <a:ext uri="{FF2B5EF4-FFF2-40B4-BE49-F238E27FC236}">
                <a16:creationId xmlns:a16="http://schemas.microsoft.com/office/drawing/2014/main" id="{37EF6F85-939E-BD96-8C39-CA63D73BACE8}"/>
              </a:ext>
            </a:extLst>
          </p:cNvPr>
          <p:cNvSpPr txBox="1"/>
          <p:nvPr/>
        </p:nvSpPr>
        <p:spPr>
          <a:xfrm>
            <a:off x="155785" y="107482"/>
            <a:ext cx="3773333" cy="523220"/>
          </a:xfrm>
          <a:prstGeom prst="rect">
            <a:avLst/>
          </a:prstGeom>
          <a:noFill/>
        </p:spPr>
        <p:txBody>
          <a:bodyPr wrap="square" rtlCol="0">
            <a:spAutoFit/>
          </a:bodyPr>
          <a:lstStyle/>
          <a:p>
            <a:r>
              <a:rPr lang="en-US" altLang="ja-JP" sz="2800" b="1" dirty="0">
                <a:latin typeface="Times New Roman" panose="02020603050405020304" pitchFamily="18" charset="0"/>
                <a:cs typeface="Times New Roman" panose="02020603050405020304" pitchFamily="18" charset="0"/>
              </a:rPr>
              <a:t>Proposed method</a:t>
            </a:r>
            <a:endParaRPr lang="zh-CN" altLang="en-US" sz="2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23005F1-9ADB-14E7-325E-F7D6CEA9B18C}"/>
              </a:ext>
            </a:extLst>
          </p:cNvPr>
          <p:cNvSpPr txBox="1"/>
          <p:nvPr/>
        </p:nvSpPr>
        <p:spPr>
          <a:xfrm>
            <a:off x="685002" y="689454"/>
            <a:ext cx="4832999" cy="369332"/>
          </a:xfrm>
          <a:prstGeom prst="rect">
            <a:avLst/>
          </a:prstGeom>
          <a:noFill/>
        </p:spPr>
        <p:txBody>
          <a:bodyPr wrap="square" rtlCol="0">
            <a:spAutoFit/>
          </a:bodyPr>
          <a:lstStyle/>
          <a:p>
            <a:pPr marL="285750" indent="-285750">
              <a:buSzPct val="100000"/>
              <a:buFont typeface="Wingdings" panose="05000000000000000000" pitchFamily="2" charset="2"/>
              <a:buChar char="n"/>
            </a:pP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ビット複製で難しい</a:t>
            </a:r>
            <a:r>
              <a:rPr lang="en-US" altLang="ja-JP" dirty="0">
                <a:latin typeface="Microsoft YaHei" panose="020B0503020204020204" pitchFamily="34" charset="-122"/>
                <a:ea typeface="Microsoft YaHei" panose="020B0503020204020204" pitchFamily="34" charset="-122"/>
                <a:cs typeface="Times New Roman" panose="02020603050405020304" pitchFamily="18" charset="0"/>
              </a:rPr>
              <a:t>QUBO</a:t>
            </a: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問題を生成する</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表格 96">
                <a:extLst>
                  <a:ext uri="{FF2B5EF4-FFF2-40B4-BE49-F238E27FC236}">
                    <a16:creationId xmlns:a16="http://schemas.microsoft.com/office/drawing/2014/main" id="{AE807CD8-2EEC-E34A-E19F-3211E1A25DFF}"/>
                  </a:ext>
                </a:extLst>
              </p:cNvPr>
              <p:cNvGraphicFramePr>
                <a:graphicFrameLocks noGrp="1"/>
              </p:cNvGraphicFramePr>
              <p:nvPr>
                <p:extLst>
                  <p:ext uri="{D42A27DB-BD31-4B8C-83A1-F6EECF244321}">
                    <p14:modId xmlns:p14="http://schemas.microsoft.com/office/powerpoint/2010/main" val="3726212644"/>
                  </p:ext>
                </p:extLst>
              </p:nvPr>
            </p:nvGraphicFramePr>
            <p:xfrm>
              <a:off x="9284815" y="2352383"/>
              <a:ext cx="2160000" cy="216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1985361146"/>
                        </a:ext>
                      </a:extLst>
                    </a:gridCol>
                    <a:gridCol w="360000">
                      <a:extLst>
                        <a:ext uri="{9D8B030D-6E8A-4147-A177-3AD203B41FA5}">
                          <a16:colId xmlns:a16="http://schemas.microsoft.com/office/drawing/2014/main" val="968439909"/>
                        </a:ext>
                      </a:extLst>
                    </a:gridCol>
                    <a:gridCol w="360000">
                      <a:extLst>
                        <a:ext uri="{9D8B030D-6E8A-4147-A177-3AD203B41FA5}">
                          <a16:colId xmlns:a16="http://schemas.microsoft.com/office/drawing/2014/main" val="809079376"/>
                        </a:ext>
                      </a:extLst>
                    </a:gridCol>
                    <a:gridCol w="360000">
                      <a:extLst>
                        <a:ext uri="{9D8B030D-6E8A-4147-A177-3AD203B41FA5}">
                          <a16:colId xmlns:a16="http://schemas.microsoft.com/office/drawing/2014/main" val="2753907875"/>
                        </a:ext>
                      </a:extLst>
                    </a:gridCol>
                    <a:gridCol w="360000">
                      <a:extLst>
                        <a:ext uri="{9D8B030D-6E8A-4147-A177-3AD203B41FA5}">
                          <a16:colId xmlns:a16="http://schemas.microsoft.com/office/drawing/2014/main" val="1293402338"/>
                        </a:ext>
                      </a:extLst>
                    </a:gridCol>
                    <a:gridCol w="360000">
                      <a:extLst>
                        <a:ext uri="{9D8B030D-6E8A-4147-A177-3AD203B41FA5}">
                          <a16:colId xmlns:a16="http://schemas.microsoft.com/office/drawing/2014/main" val="3045149141"/>
                        </a:ext>
                      </a:extLst>
                    </a:gridCol>
                  </a:tblGrid>
                  <a:tr h="360000">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0,0</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0,1</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0,2</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 </m:t>
                                    </m:r>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0,3</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0,4</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0,5</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8537606"/>
                      </a:ext>
                    </a:extLst>
                  </a:tr>
                  <a:tr h="360000">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1,1</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1,2</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 </m:t>
                                    </m:r>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1,3</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1,4</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1,5</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973183"/>
                      </a:ext>
                    </a:extLst>
                  </a:tr>
                  <a:tr h="360000">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2,2</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 </m:t>
                                    </m:r>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2,3</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2,4</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2,5</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0961420"/>
                      </a:ext>
                    </a:extLst>
                  </a:tr>
                  <a:tr h="360000">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 </m:t>
                                    </m:r>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3,3</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3,4</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3,5</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314380"/>
                      </a:ext>
                    </a:extLst>
                  </a:tr>
                  <a:tr h="360000">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4,4</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4,5</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3354264"/>
                      </a:ext>
                    </a:extLst>
                  </a:tr>
                  <a:tr h="360000">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5,5</m:t>
                                    </m:r>
                                  </m:sub>
                                  <m:sup>
                                    <m:r>
                                      <a:rPr lang="en-US" altLang="zh-CN" sz="1400" b="0" i="1" smtClean="0">
                                        <a:latin typeface="Cambria Math" panose="02040503050406030204" pitchFamily="18" charset="0"/>
                                        <a:cs typeface="Times New Roman" panose="02020603050405020304" pitchFamily="18" charset="0"/>
                                      </a:rPr>
                                      <m:t>′</m:t>
                                    </m:r>
                                  </m:sup>
                                </m:sSubSup>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5941436"/>
                      </a:ext>
                    </a:extLst>
                  </a:tr>
                </a:tbl>
              </a:graphicData>
            </a:graphic>
          </p:graphicFrame>
        </mc:Choice>
        <mc:Fallback xmlns="">
          <p:graphicFrame>
            <p:nvGraphicFramePr>
              <p:cNvPr id="4" name="表格 96">
                <a:extLst>
                  <a:ext uri="{FF2B5EF4-FFF2-40B4-BE49-F238E27FC236}">
                    <a16:creationId xmlns:a16="http://schemas.microsoft.com/office/drawing/2014/main" id="{AE807CD8-2EEC-E34A-E19F-3211E1A25DFF}"/>
                  </a:ext>
                </a:extLst>
              </p:cNvPr>
              <p:cNvGraphicFramePr>
                <a:graphicFrameLocks noGrp="1"/>
              </p:cNvGraphicFramePr>
              <p:nvPr>
                <p:extLst>
                  <p:ext uri="{D42A27DB-BD31-4B8C-83A1-F6EECF244321}">
                    <p14:modId xmlns:p14="http://schemas.microsoft.com/office/powerpoint/2010/main" val="3726212644"/>
                  </p:ext>
                </p:extLst>
              </p:nvPr>
            </p:nvGraphicFramePr>
            <p:xfrm>
              <a:off x="9284815" y="2352383"/>
              <a:ext cx="2160000" cy="216000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1985361146"/>
                        </a:ext>
                      </a:extLst>
                    </a:gridCol>
                    <a:gridCol w="360000">
                      <a:extLst>
                        <a:ext uri="{9D8B030D-6E8A-4147-A177-3AD203B41FA5}">
                          <a16:colId xmlns:a16="http://schemas.microsoft.com/office/drawing/2014/main" val="968439909"/>
                        </a:ext>
                      </a:extLst>
                    </a:gridCol>
                    <a:gridCol w="360000">
                      <a:extLst>
                        <a:ext uri="{9D8B030D-6E8A-4147-A177-3AD203B41FA5}">
                          <a16:colId xmlns:a16="http://schemas.microsoft.com/office/drawing/2014/main" val="809079376"/>
                        </a:ext>
                      </a:extLst>
                    </a:gridCol>
                    <a:gridCol w="360000">
                      <a:extLst>
                        <a:ext uri="{9D8B030D-6E8A-4147-A177-3AD203B41FA5}">
                          <a16:colId xmlns:a16="http://schemas.microsoft.com/office/drawing/2014/main" val="2753907875"/>
                        </a:ext>
                      </a:extLst>
                    </a:gridCol>
                    <a:gridCol w="360000">
                      <a:extLst>
                        <a:ext uri="{9D8B030D-6E8A-4147-A177-3AD203B41FA5}">
                          <a16:colId xmlns:a16="http://schemas.microsoft.com/office/drawing/2014/main" val="1293402338"/>
                        </a:ext>
                      </a:extLst>
                    </a:gridCol>
                    <a:gridCol w="360000">
                      <a:extLst>
                        <a:ext uri="{9D8B030D-6E8A-4147-A177-3AD203B41FA5}">
                          <a16:colId xmlns:a16="http://schemas.microsoft.com/office/drawing/2014/main" val="3045149141"/>
                        </a:ext>
                      </a:extLst>
                    </a:gridCol>
                  </a:tblGrid>
                  <a:tr h="360000">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390" t="-1695" r="-506780" b="-508475"/>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3390" t="-1695" r="-406780" b="-508475"/>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000" t="-1695" r="-300000" b="-508475"/>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5085" t="-1695" r="-205085" b="-508475"/>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05085" t="-1695" r="-105085" b="-508475"/>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5085" t="-1695" r="-5085" b="-508475"/>
                          </a:stretch>
                        </a:blipFill>
                      </a:tcPr>
                    </a:tc>
                    <a:extLst>
                      <a:ext uri="{0D108BD9-81ED-4DB2-BD59-A6C34878D82A}">
                        <a16:rowId xmlns:a16="http://schemas.microsoft.com/office/drawing/2014/main" val="1168537606"/>
                      </a:ext>
                    </a:extLst>
                  </a:tr>
                  <a:tr h="360000">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390" t="-100000" r="-506780" b="-400000"/>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3390" t="-100000" r="-406780" b="-400000"/>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000" t="-100000" r="-300000" b="-400000"/>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5085" t="-100000" r="-205085" b="-400000"/>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05085" t="-100000" r="-105085" b="-400000"/>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5085" t="-100000" r="-5085" b="-400000"/>
                          </a:stretch>
                        </a:blipFill>
                      </a:tcPr>
                    </a:tc>
                    <a:extLst>
                      <a:ext uri="{0D108BD9-81ED-4DB2-BD59-A6C34878D82A}">
                        <a16:rowId xmlns:a16="http://schemas.microsoft.com/office/drawing/2014/main" val="404973183"/>
                      </a:ext>
                    </a:extLst>
                  </a:tr>
                  <a:tr h="360000">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000" t="-203390" r="-300000" b="-306780"/>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5085" t="-203390" r="-205085" b="-306780"/>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05085" t="-203390" r="-105085" b="-306780"/>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5085" t="-203390" r="-5085" b="-306780"/>
                          </a:stretch>
                        </a:blipFill>
                      </a:tcPr>
                    </a:tc>
                    <a:extLst>
                      <a:ext uri="{0D108BD9-81ED-4DB2-BD59-A6C34878D82A}">
                        <a16:rowId xmlns:a16="http://schemas.microsoft.com/office/drawing/2014/main" val="1610961420"/>
                      </a:ext>
                    </a:extLst>
                  </a:tr>
                  <a:tr h="360000">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5085" t="-303390" r="-205085" b="-206780"/>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05085" t="-303390" r="-105085" b="-206780"/>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5085" t="-303390" r="-5085" b="-206780"/>
                          </a:stretch>
                        </a:blipFill>
                      </a:tcPr>
                    </a:tc>
                    <a:extLst>
                      <a:ext uri="{0D108BD9-81ED-4DB2-BD59-A6C34878D82A}">
                        <a16:rowId xmlns:a16="http://schemas.microsoft.com/office/drawing/2014/main" val="1721314380"/>
                      </a:ext>
                    </a:extLst>
                  </a:tr>
                  <a:tr h="360000">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05085" t="-396667" r="-105085" b="-103333"/>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5085" t="-396667" r="-5085" b="-103333"/>
                          </a:stretch>
                        </a:blipFill>
                      </a:tcPr>
                    </a:tc>
                    <a:extLst>
                      <a:ext uri="{0D108BD9-81ED-4DB2-BD59-A6C34878D82A}">
                        <a16:rowId xmlns:a16="http://schemas.microsoft.com/office/drawing/2014/main" val="613354264"/>
                      </a:ext>
                    </a:extLst>
                  </a:tr>
                  <a:tr h="360000">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5085" t="-505085" r="-5085" b="-5085"/>
                          </a:stretch>
                        </a:blipFill>
                      </a:tcPr>
                    </a:tc>
                    <a:extLst>
                      <a:ext uri="{0D108BD9-81ED-4DB2-BD59-A6C34878D82A}">
                        <a16:rowId xmlns:a16="http://schemas.microsoft.com/office/drawing/2014/main" val="3145941436"/>
                      </a:ext>
                    </a:extLst>
                  </a:tr>
                </a:tbl>
              </a:graphicData>
            </a:graphic>
          </p:graphicFrame>
        </mc:Fallback>
      </mc:AlternateContent>
      <p:sp>
        <p:nvSpPr>
          <p:cNvPr id="8" name="文本框 7">
            <a:extLst>
              <a:ext uri="{FF2B5EF4-FFF2-40B4-BE49-F238E27FC236}">
                <a16:creationId xmlns:a16="http://schemas.microsoft.com/office/drawing/2014/main" id="{41501DA9-A47D-EE46-C9EC-FD608B5049FB}"/>
              </a:ext>
            </a:extLst>
          </p:cNvPr>
          <p:cNvSpPr txBox="1"/>
          <p:nvPr/>
        </p:nvSpPr>
        <p:spPr>
          <a:xfrm>
            <a:off x="685002" y="1888241"/>
            <a:ext cx="476930" cy="369332"/>
          </a:xfrm>
          <a:prstGeom prst="rect">
            <a:avLst/>
          </a:prstGeom>
          <a:noFill/>
        </p:spPr>
        <p:txBody>
          <a:bodyPr wrap="square">
            <a:spAutoFit/>
          </a:bodyPr>
          <a:lstStyle/>
          <a:p>
            <a:pPr>
              <a:buSzPct val="75000"/>
            </a:pP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例</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8C3CC7D0-52F2-F9AE-8467-75D5F2082389}"/>
              </a:ext>
            </a:extLst>
          </p:cNvPr>
          <p:cNvSpPr txBox="1"/>
          <p:nvPr/>
        </p:nvSpPr>
        <p:spPr>
          <a:xfrm>
            <a:off x="5471121" y="3056201"/>
            <a:ext cx="1354318" cy="338554"/>
          </a:xfrm>
          <a:prstGeom prst="rect">
            <a:avLst/>
          </a:prstGeom>
          <a:noFill/>
        </p:spPr>
        <p:txBody>
          <a:bodyPr wrap="square">
            <a:spAutoFit/>
          </a:bodyPr>
          <a:lstStyle/>
          <a:p>
            <a:r>
              <a:rPr lang="en-US" altLang="ja-JP" sz="1600" dirty="0">
                <a:latin typeface="Microsoft YaHei" panose="020B0503020204020204" pitchFamily="34" charset="-122"/>
                <a:ea typeface="Microsoft YaHei" panose="020B0503020204020204" pitchFamily="34" charset="-122"/>
                <a:cs typeface="Times New Roman" panose="02020603050405020304" pitchFamily="18" charset="0"/>
              </a:rPr>
              <a:t>2</a:t>
            </a:r>
            <a:r>
              <a:rPr lang="ja-JP" altLang="en-US" sz="1600" dirty="0">
                <a:latin typeface="Microsoft YaHei" panose="020B0503020204020204" pitchFamily="34" charset="-122"/>
                <a:ea typeface="Microsoft YaHei" panose="020B0503020204020204" pitchFamily="34" charset="-122"/>
                <a:cs typeface="Times New Roman" panose="02020603050405020304" pitchFamily="18" charset="0"/>
              </a:rPr>
              <a:t>ビット複製</a:t>
            </a:r>
            <a:endParaRPr lang="zh-CN" altLang="en-US" sz="16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3" name="箭头: 右 12">
            <a:extLst>
              <a:ext uri="{FF2B5EF4-FFF2-40B4-BE49-F238E27FC236}">
                <a16:creationId xmlns:a16="http://schemas.microsoft.com/office/drawing/2014/main" id="{AF334AA4-6BCC-4A32-EA6C-8B96926BD90F}"/>
              </a:ext>
            </a:extLst>
          </p:cNvPr>
          <p:cNvSpPr/>
          <p:nvPr/>
        </p:nvSpPr>
        <p:spPr>
          <a:xfrm>
            <a:off x="5673738" y="3394755"/>
            <a:ext cx="1042662" cy="27998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mc:AlternateContent xmlns:mc="http://schemas.openxmlformats.org/markup-compatibility/2006" xmlns:a14="http://schemas.microsoft.com/office/drawing/2010/main">
        <mc:Choice Requires="a14">
          <p:graphicFrame>
            <p:nvGraphicFramePr>
              <p:cNvPr id="14" name="表格 4">
                <a:extLst>
                  <a:ext uri="{FF2B5EF4-FFF2-40B4-BE49-F238E27FC236}">
                    <a16:creationId xmlns:a16="http://schemas.microsoft.com/office/drawing/2014/main" id="{46DB6763-0281-3C8F-D117-E161735663B8}"/>
                  </a:ext>
                </a:extLst>
              </p:cNvPr>
              <p:cNvGraphicFramePr>
                <a:graphicFrameLocks noGrp="1"/>
              </p:cNvGraphicFramePr>
              <p:nvPr>
                <p:extLst>
                  <p:ext uri="{D42A27DB-BD31-4B8C-83A1-F6EECF244321}">
                    <p14:modId xmlns:p14="http://schemas.microsoft.com/office/powerpoint/2010/main" val="3629031020"/>
                  </p:ext>
                </p:extLst>
              </p:nvPr>
            </p:nvGraphicFramePr>
            <p:xfrm>
              <a:off x="1837897" y="2943249"/>
              <a:ext cx="1440000" cy="148336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0,0</m:t>
                                    </m:r>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0,1</m:t>
                                    </m:r>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 </m:t>
                                    </m:r>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0,2</m:t>
                                    </m:r>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 </m:t>
                                    </m:r>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0,3</m:t>
                                    </m:r>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910933"/>
                      </a:ext>
                    </a:extLst>
                  </a:tr>
                  <a:tr h="370840">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 </m:t>
                                    </m:r>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1,1</m:t>
                                    </m:r>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1,2</m:t>
                                    </m:r>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1,3</m:t>
                                    </m:r>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5143476"/>
                      </a:ext>
                    </a:extLst>
                  </a:tr>
                  <a:tr h="370840">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 </m:t>
                                    </m:r>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2,2</m:t>
                                    </m:r>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2,3</m:t>
                                    </m:r>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4758050"/>
                      </a:ext>
                    </a:extLst>
                  </a:tr>
                  <a:tr h="370840">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 </m:t>
                                </m:r>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𝑊</m:t>
                                    </m:r>
                                  </m:e>
                                  <m:sub>
                                    <m:r>
                                      <a:rPr lang="en-US" altLang="zh-CN" sz="1400" b="0" i="1" smtClean="0">
                                        <a:latin typeface="Cambria Math" panose="02040503050406030204" pitchFamily="18" charset="0"/>
                                        <a:cs typeface="Times New Roman" panose="02020603050405020304" pitchFamily="18" charset="0"/>
                                      </a:rPr>
                                      <m:t>3,3</m:t>
                                    </m:r>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2559111"/>
                      </a:ext>
                    </a:extLst>
                  </a:tr>
                </a:tbl>
              </a:graphicData>
            </a:graphic>
          </p:graphicFrame>
        </mc:Choice>
        <mc:Fallback xmlns="">
          <p:graphicFrame>
            <p:nvGraphicFramePr>
              <p:cNvPr id="14" name="表格 4">
                <a:extLst>
                  <a:ext uri="{FF2B5EF4-FFF2-40B4-BE49-F238E27FC236}">
                    <a16:creationId xmlns:a16="http://schemas.microsoft.com/office/drawing/2014/main" id="{46DB6763-0281-3C8F-D117-E161735663B8}"/>
                  </a:ext>
                </a:extLst>
              </p:cNvPr>
              <p:cNvGraphicFramePr>
                <a:graphicFrameLocks noGrp="1"/>
              </p:cNvGraphicFramePr>
              <p:nvPr>
                <p:extLst>
                  <p:ext uri="{D42A27DB-BD31-4B8C-83A1-F6EECF244321}">
                    <p14:modId xmlns:p14="http://schemas.microsoft.com/office/powerpoint/2010/main" val="3629031020"/>
                  </p:ext>
                </p:extLst>
              </p:nvPr>
            </p:nvGraphicFramePr>
            <p:xfrm>
              <a:off x="1837897" y="2943249"/>
              <a:ext cx="1440000" cy="148336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tblGrid>
                  <a:tr h="370840">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390" t="-1639" r="-306780" b="-306557"/>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667" t="-1639" r="-201667" b="-306557"/>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205085" t="-1639" r="-105085" b="-306557"/>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5085" t="-1639" r="-5085" b="-306557"/>
                          </a:stretch>
                        </a:blipFill>
                      </a:tcPr>
                    </a:tc>
                    <a:extLst>
                      <a:ext uri="{0D108BD9-81ED-4DB2-BD59-A6C34878D82A}">
                        <a16:rowId xmlns:a16="http://schemas.microsoft.com/office/drawing/2014/main" val="1849910933"/>
                      </a:ext>
                    </a:extLst>
                  </a:tr>
                  <a:tr h="370840">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667" t="-100000" r="-201667" b="-201613"/>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205085" t="-100000" r="-105085" b="-201613"/>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5085" t="-100000" r="-5085" b="-201613"/>
                          </a:stretch>
                        </a:blipFill>
                      </a:tcPr>
                    </a:tc>
                    <a:extLst>
                      <a:ext uri="{0D108BD9-81ED-4DB2-BD59-A6C34878D82A}">
                        <a16:rowId xmlns:a16="http://schemas.microsoft.com/office/drawing/2014/main" val="3855143476"/>
                      </a:ext>
                    </a:extLst>
                  </a:tr>
                  <a:tr h="370840">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205085" t="-203279" r="-105085" b="-104918"/>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5085" t="-203279" r="-5085" b="-104918"/>
                          </a:stretch>
                        </a:blipFill>
                      </a:tcPr>
                    </a:tc>
                    <a:extLst>
                      <a:ext uri="{0D108BD9-81ED-4DB2-BD59-A6C34878D82A}">
                        <a16:rowId xmlns:a16="http://schemas.microsoft.com/office/drawing/2014/main" val="3684758050"/>
                      </a:ext>
                    </a:extLst>
                  </a:tr>
                  <a:tr h="370840">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5085" t="-303279" r="-5085" b="-4918"/>
                          </a:stretch>
                        </a:blipFill>
                      </a:tcPr>
                    </a:tc>
                    <a:extLst>
                      <a:ext uri="{0D108BD9-81ED-4DB2-BD59-A6C34878D82A}">
                        <a16:rowId xmlns:a16="http://schemas.microsoft.com/office/drawing/2014/main" val="203255911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表格 4">
                <a:extLst>
                  <a:ext uri="{FF2B5EF4-FFF2-40B4-BE49-F238E27FC236}">
                    <a16:creationId xmlns:a16="http://schemas.microsoft.com/office/drawing/2014/main" id="{88C53D39-BA0C-7F03-9458-BB16D9372807}"/>
                  </a:ext>
                </a:extLst>
              </p:cNvPr>
              <p:cNvGraphicFramePr>
                <a:graphicFrameLocks noGrp="1"/>
              </p:cNvGraphicFramePr>
              <p:nvPr>
                <p:extLst>
                  <p:ext uri="{D42A27DB-BD31-4B8C-83A1-F6EECF244321}">
                    <p14:modId xmlns:p14="http://schemas.microsoft.com/office/powerpoint/2010/main" val="3250692829"/>
                  </p:ext>
                </p:extLst>
              </p:nvPr>
            </p:nvGraphicFramePr>
            <p:xfrm>
              <a:off x="1837897" y="2394429"/>
              <a:ext cx="1440000" cy="37084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Times New Roman" panose="02020603050405020304" pitchFamily="18" charset="0"/>
                                  </a:rPr>
                                  <m:t>  </m:t>
                                </m:r>
                                <m:sSub>
                                  <m:sSubPr>
                                    <m:ctrlPr>
                                      <a:rPr lang="en-US" altLang="zh-CN" sz="1800" b="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𝑥</m:t>
                                    </m:r>
                                  </m:e>
                                  <m:sub>
                                    <m:r>
                                      <a:rPr lang="en-US" altLang="zh-CN" sz="1800" b="0" i="1" smtClean="0">
                                        <a:latin typeface="Cambria Math" panose="02040503050406030204" pitchFamily="18" charset="0"/>
                                        <a:cs typeface="Times New Roman" panose="02020603050405020304" pitchFamily="18" charset="0"/>
                                      </a:rPr>
                                      <m:t>0</m:t>
                                    </m:r>
                                  </m:sub>
                                </m:sSub>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Times New Roman" panose="02020603050405020304" pitchFamily="18" charset="0"/>
                                  </a:rPr>
                                  <m:t> </m:t>
                                </m:r>
                                <m:sSub>
                                  <m:sSubPr>
                                    <m:ctrlPr>
                                      <a:rPr lang="en-US" altLang="zh-CN" sz="1800" b="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𝑥</m:t>
                                    </m:r>
                                  </m:e>
                                  <m:sub>
                                    <m:r>
                                      <a:rPr lang="en-US" altLang="zh-CN" sz="1800" b="0" i="1" smtClean="0">
                                        <a:latin typeface="Cambria Math" panose="02040503050406030204" pitchFamily="18" charset="0"/>
                                        <a:cs typeface="Times New Roman" panose="02020603050405020304" pitchFamily="18" charset="0"/>
                                      </a:rPr>
                                      <m:t>1</m:t>
                                    </m:r>
                                  </m:sub>
                                </m:sSub>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Times New Roman" panose="02020603050405020304" pitchFamily="18" charset="0"/>
                                  </a:rPr>
                                  <m:t> </m:t>
                                </m:r>
                                <m:sSub>
                                  <m:sSubPr>
                                    <m:ctrlPr>
                                      <a:rPr lang="en-US" altLang="zh-CN" sz="1800" b="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𝑥</m:t>
                                    </m:r>
                                  </m:e>
                                  <m:sub>
                                    <m:r>
                                      <a:rPr lang="en-US" altLang="zh-CN" sz="1800" b="0" i="1" smtClean="0">
                                        <a:latin typeface="Cambria Math" panose="02040503050406030204" pitchFamily="18" charset="0"/>
                                        <a:cs typeface="Times New Roman" panose="02020603050405020304" pitchFamily="18" charset="0"/>
                                      </a:rPr>
                                      <m:t>2</m:t>
                                    </m:r>
                                  </m:sub>
                                </m:sSub>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Times New Roman" panose="02020603050405020304" pitchFamily="18" charset="0"/>
                                  </a:rPr>
                                  <m:t> </m:t>
                                </m:r>
                                <m:sSub>
                                  <m:sSubPr>
                                    <m:ctrlPr>
                                      <a:rPr lang="en-US" altLang="zh-CN" sz="1800" b="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𝑥</m:t>
                                    </m:r>
                                  </m:e>
                                  <m:sub>
                                    <m:r>
                                      <a:rPr lang="en-US" altLang="zh-CN" sz="1800" b="0" i="1" smtClean="0">
                                        <a:latin typeface="Cambria Math" panose="02040503050406030204" pitchFamily="18" charset="0"/>
                                        <a:cs typeface="Times New Roman" panose="02020603050405020304" pitchFamily="18" charset="0"/>
                                      </a:rPr>
                                      <m:t>3</m:t>
                                    </m:r>
                                  </m:sub>
                                </m:sSub>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910933"/>
                      </a:ext>
                    </a:extLst>
                  </a:tr>
                </a:tbl>
              </a:graphicData>
            </a:graphic>
          </p:graphicFrame>
        </mc:Choice>
        <mc:Fallback xmlns="">
          <p:graphicFrame>
            <p:nvGraphicFramePr>
              <p:cNvPr id="15" name="表格 4">
                <a:extLst>
                  <a:ext uri="{FF2B5EF4-FFF2-40B4-BE49-F238E27FC236}">
                    <a16:creationId xmlns:a16="http://schemas.microsoft.com/office/drawing/2014/main" id="{88C53D39-BA0C-7F03-9458-BB16D9372807}"/>
                  </a:ext>
                </a:extLst>
              </p:cNvPr>
              <p:cNvGraphicFramePr>
                <a:graphicFrameLocks noGrp="1"/>
              </p:cNvGraphicFramePr>
              <p:nvPr>
                <p:extLst>
                  <p:ext uri="{D42A27DB-BD31-4B8C-83A1-F6EECF244321}">
                    <p14:modId xmlns:p14="http://schemas.microsoft.com/office/powerpoint/2010/main" val="3250692829"/>
                  </p:ext>
                </p:extLst>
              </p:nvPr>
            </p:nvGraphicFramePr>
            <p:xfrm>
              <a:off x="1837897" y="2394429"/>
              <a:ext cx="1440000" cy="37084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tblGrid>
                  <a:tr h="370840">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390" t="-1613" r="-306780" b="-4839"/>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1667" t="-1613" r="-201667" b="-4839"/>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5085" t="-1613" r="-105085" b="-4839"/>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5085" t="-1613" r="-5085" b="-4839"/>
                          </a:stretch>
                        </a:blipFill>
                      </a:tcPr>
                    </a:tc>
                    <a:extLst>
                      <a:ext uri="{0D108BD9-81ED-4DB2-BD59-A6C34878D82A}">
                        <a16:rowId xmlns:a16="http://schemas.microsoft.com/office/drawing/2014/main" val="1849910933"/>
                      </a:ext>
                    </a:extLst>
                  </a:tr>
                </a:tbl>
              </a:graphicData>
            </a:graphic>
          </p:graphicFrame>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C1C7A27-3C48-C16A-07A7-D77CFAD53EF5}"/>
                  </a:ext>
                </a:extLst>
              </p:cNvPr>
              <p:cNvSpPr txBox="1"/>
              <p:nvPr/>
            </p:nvSpPr>
            <p:spPr>
              <a:xfrm>
                <a:off x="1066000" y="2429313"/>
                <a:ext cx="771897" cy="369332"/>
              </a:xfrm>
              <a:prstGeom prst="rect">
                <a:avLst/>
              </a:prstGeom>
              <a:noFill/>
            </p:spPr>
            <p:txBody>
              <a:bodyPr wrap="square" rtlCol="0">
                <a:spAutoFit/>
              </a:bodyPr>
              <a:lstStyle/>
              <a:p>
                <a:r>
                  <a:rPr lang="ja-JP" altLang="en-US" dirty="0">
                    <a:latin typeface="Microsoft YaHei" panose="020B0503020204020204" pitchFamily="34" charset="-122"/>
                    <a:ea typeface="Microsoft YaHei" panose="020B0503020204020204" pitchFamily="34" charset="-122"/>
                  </a:rPr>
                  <a:t>解</a:t>
                </a:r>
                <a:r>
                  <a:rPr lang="en-US" altLang="ja-JP" dirty="0"/>
                  <a:t>: </a:t>
                </a:r>
                <a14:m>
                  <m:oMath xmlns:m="http://schemas.openxmlformats.org/officeDocument/2006/math">
                    <m:r>
                      <a:rPr lang="en-US" altLang="zh-CN" b="0" i="1" smtClean="0">
                        <a:latin typeface="Cambria Math" panose="02040503050406030204" pitchFamily="18" charset="0"/>
                      </a:rPr>
                      <m:t>𝑋</m:t>
                    </m:r>
                  </m:oMath>
                </a14:m>
                <a:endParaRPr lang="zh-CN" altLang="en-US" dirty="0"/>
              </a:p>
            </p:txBody>
          </p:sp>
        </mc:Choice>
        <mc:Fallback xmlns="">
          <p:sp>
            <p:nvSpPr>
              <p:cNvPr id="16" name="文本框 15">
                <a:extLst>
                  <a:ext uri="{FF2B5EF4-FFF2-40B4-BE49-F238E27FC236}">
                    <a16:creationId xmlns:a16="http://schemas.microsoft.com/office/drawing/2014/main" id="{8C1C7A27-3C48-C16A-07A7-D77CFAD53EF5}"/>
                  </a:ext>
                </a:extLst>
              </p:cNvPr>
              <p:cNvSpPr txBox="1">
                <a:spLocks noRot="1" noChangeAspect="1" noMove="1" noResize="1" noEditPoints="1" noAdjustHandles="1" noChangeArrowheads="1" noChangeShapeType="1" noTextEdit="1"/>
              </p:cNvSpPr>
              <p:nvPr/>
            </p:nvSpPr>
            <p:spPr>
              <a:xfrm>
                <a:off x="1066000" y="2429313"/>
                <a:ext cx="771897" cy="369332"/>
              </a:xfrm>
              <a:prstGeom prst="rect">
                <a:avLst/>
              </a:prstGeom>
              <a:blipFill>
                <a:blip r:embed="rId6"/>
                <a:stretch>
                  <a:fillRect l="-7143" t="-11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8231735-CD56-3371-EF08-973D4928F7A7}"/>
                  </a:ext>
                </a:extLst>
              </p:cNvPr>
              <p:cNvSpPr txBox="1"/>
              <p:nvPr/>
            </p:nvSpPr>
            <p:spPr>
              <a:xfrm>
                <a:off x="8495721" y="1845448"/>
                <a:ext cx="787776" cy="369332"/>
              </a:xfrm>
              <a:prstGeom prst="rect">
                <a:avLst/>
              </a:prstGeom>
              <a:noFill/>
            </p:spPr>
            <p:txBody>
              <a:bodyPr wrap="square" rtlCol="0">
                <a:spAutoFit/>
              </a:bodyPr>
              <a:lstStyle/>
              <a:p>
                <a:r>
                  <a:rPr lang="ja-JP" altLang="en-US" b="0" dirty="0">
                    <a:latin typeface="Microsoft YaHei" panose="020B0503020204020204" pitchFamily="34" charset="-122"/>
                    <a:ea typeface="Microsoft YaHei" panose="020B0503020204020204" pitchFamily="34" charset="-122"/>
                  </a:rPr>
                  <a:t>解</a:t>
                </a:r>
                <a:r>
                  <a:rPr lang="en-US" altLang="ja-JP" b="0" dirty="0"/>
                  <a:t>: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oMath>
                </a14:m>
                <a:endParaRPr lang="zh-CN" altLang="en-US" dirty="0"/>
              </a:p>
            </p:txBody>
          </p:sp>
        </mc:Choice>
        <mc:Fallback xmlns="">
          <p:sp>
            <p:nvSpPr>
              <p:cNvPr id="19" name="文本框 18">
                <a:extLst>
                  <a:ext uri="{FF2B5EF4-FFF2-40B4-BE49-F238E27FC236}">
                    <a16:creationId xmlns:a16="http://schemas.microsoft.com/office/drawing/2014/main" id="{78231735-CD56-3371-EF08-973D4928F7A7}"/>
                  </a:ext>
                </a:extLst>
              </p:cNvPr>
              <p:cNvSpPr txBox="1">
                <a:spLocks noRot="1" noChangeAspect="1" noMove="1" noResize="1" noEditPoints="1" noAdjustHandles="1" noChangeArrowheads="1" noChangeShapeType="1" noTextEdit="1"/>
              </p:cNvSpPr>
              <p:nvPr/>
            </p:nvSpPr>
            <p:spPr>
              <a:xfrm>
                <a:off x="8495721" y="1845448"/>
                <a:ext cx="787776" cy="369332"/>
              </a:xfrm>
              <a:prstGeom prst="rect">
                <a:avLst/>
              </a:prstGeom>
              <a:blipFill>
                <a:blip r:embed="rId7"/>
                <a:stretch>
                  <a:fillRect l="-6977" t="-11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3" name="表格 96">
                <a:extLst>
                  <a:ext uri="{FF2B5EF4-FFF2-40B4-BE49-F238E27FC236}">
                    <a16:creationId xmlns:a16="http://schemas.microsoft.com/office/drawing/2014/main" id="{7490474B-FC67-F9D3-17D2-B6DB0381FBBD}"/>
                  </a:ext>
                </a:extLst>
              </p:cNvPr>
              <p:cNvGraphicFramePr>
                <a:graphicFrameLocks noGrp="1"/>
              </p:cNvGraphicFramePr>
              <p:nvPr>
                <p:extLst>
                  <p:ext uri="{D42A27DB-BD31-4B8C-83A1-F6EECF244321}">
                    <p14:modId xmlns:p14="http://schemas.microsoft.com/office/powerpoint/2010/main" val="695679975"/>
                  </p:ext>
                </p:extLst>
              </p:nvPr>
            </p:nvGraphicFramePr>
            <p:xfrm>
              <a:off x="9283497" y="1845448"/>
              <a:ext cx="2160000" cy="36576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1985361146"/>
                        </a:ext>
                      </a:extLst>
                    </a:gridCol>
                    <a:gridCol w="360000">
                      <a:extLst>
                        <a:ext uri="{9D8B030D-6E8A-4147-A177-3AD203B41FA5}">
                          <a16:colId xmlns:a16="http://schemas.microsoft.com/office/drawing/2014/main" val="968439909"/>
                        </a:ext>
                      </a:extLst>
                    </a:gridCol>
                    <a:gridCol w="360000">
                      <a:extLst>
                        <a:ext uri="{9D8B030D-6E8A-4147-A177-3AD203B41FA5}">
                          <a16:colId xmlns:a16="http://schemas.microsoft.com/office/drawing/2014/main" val="809079376"/>
                        </a:ext>
                      </a:extLst>
                    </a:gridCol>
                    <a:gridCol w="360000">
                      <a:extLst>
                        <a:ext uri="{9D8B030D-6E8A-4147-A177-3AD203B41FA5}">
                          <a16:colId xmlns:a16="http://schemas.microsoft.com/office/drawing/2014/main" val="2753907875"/>
                        </a:ext>
                      </a:extLst>
                    </a:gridCol>
                    <a:gridCol w="360000">
                      <a:extLst>
                        <a:ext uri="{9D8B030D-6E8A-4147-A177-3AD203B41FA5}">
                          <a16:colId xmlns:a16="http://schemas.microsoft.com/office/drawing/2014/main" val="1293402338"/>
                        </a:ext>
                      </a:extLst>
                    </a:gridCol>
                    <a:gridCol w="360000">
                      <a:extLst>
                        <a:ext uri="{9D8B030D-6E8A-4147-A177-3AD203B41FA5}">
                          <a16:colId xmlns:a16="http://schemas.microsoft.com/office/drawing/2014/main" val="3045149141"/>
                        </a:ext>
                      </a:extLst>
                    </a:gridCol>
                  </a:tblGrid>
                  <a:tr h="360000">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Times New Roman" panose="02020603050405020304" pitchFamily="18" charset="0"/>
                                  </a:rPr>
                                  <m:t>  </m:t>
                                </m:r>
                                <m:sSubSup>
                                  <m:sSubSupPr>
                                    <m:ctrlPr>
                                      <a:rPr lang="en-US" altLang="zh-CN" sz="1800" b="0" i="1" smtClean="0">
                                        <a:latin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cs typeface="Times New Roman" panose="02020603050405020304" pitchFamily="18" charset="0"/>
                                      </a:rPr>
                                      <m:t>𝑥</m:t>
                                    </m:r>
                                  </m:e>
                                  <m:sub>
                                    <m:r>
                                      <a:rPr lang="en-US" altLang="zh-CN" sz="1800" b="0" i="1" smtClean="0">
                                        <a:latin typeface="Cambria Math" panose="02040503050406030204" pitchFamily="18" charset="0"/>
                                        <a:cs typeface="Times New Roman" panose="02020603050405020304" pitchFamily="18" charset="0"/>
                                      </a:rPr>
                                      <m:t>0</m:t>
                                    </m:r>
                                  </m:sub>
                                  <m:sup>
                                    <m:r>
                                      <a:rPr lang="en-US" altLang="zh-CN" sz="1800" b="0" i="1" smtClean="0">
                                        <a:latin typeface="Cambria Math" panose="02040503050406030204" pitchFamily="18" charset="0"/>
                                        <a:cs typeface="Times New Roman" panose="02020603050405020304" pitchFamily="18" charset="0"/>
                                      </a:rPr>
                                      <m:t>′</m:t>
                                    </m:r>
                                  </m:sup>
                                </m:sSubSup>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Times New Roman" panose="02020603050405020304" pitchFamily="18" charset="0"/>
                                  </a:rPr>
                                  <m:t> </m:t>
                                </m:r>
                                <m:sSubSup>
                                  <m:sSubSupPr>
                                    <m:ctrlPr>
                                      <a:rPr lang="en-US" altLang="zh-CN" sz="1800" b="0" i="1" smtClean="0">
                                        <a:latin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cs typeface="Times New Roman" panose="02020603050405020304" pitchFamily="18" charset="0"/>
                                      </a:rPr>
                                      <m:t>𝑥</m:t>
                                    </m:r>
                                  </m:e>
                                  <m:sub>
                                    <m:r>
                                      <a:rPr lang="en-US" altLang="zh-CN" sz="1800" b="0" i="1" smtClean="0">
                                        <a:latin typeface="Cambria Math" panose="02040503050406030204" pitchFamily="18" charset="0"/>
                                        <a:cs typeface="Times New Roman" panose="02020603050405020304" pitchFamily="18" charset="0"/>
                                      </a:rPr>
                                      <m:t>1</m:t>
                                    </m:r>
                                  </m:sub>
                                  <m:sup>
                                    <m:r>
                                      <a:rPr lang="en-US" altLang="zh-CN" sz="1800" b="0" i="1" smtClean="0">
                                        <a:latin typeface="Cambria Math" panose="02040503050406030204" pitchFamily="18" charset="0"/>
                                        <a:cs typeface="Times New Roman" panose="02020603050405020304" pitchFamily="18" charset="0"/>
                                      </a:rPr>
                                      <m:t>′</m:t>
                                    </m:r>
                                  </m:sup>
                                </m:sSubSup>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𝑥</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2</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sup>
                                </m:sSubSup>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 </m:t>
                                </m:r>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𝑥</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3</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sup>
                                </m:sSubSup>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𝑥</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4</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sup>
                                </m:sSubSup>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𝑥</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5</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sup>
                                </m:sSubSup>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8537606"/>
                      </a:ext>
                    </a:extLst>
                  </a:tr>
                </a:tbl>
              </a:graphicData>
            </a:graphic>
          </p:graphicFrame>
        </mc:Choice>
        <mc:Fallback xmlns="">
          <p:graphicFrame>
            <p:nvGraphicFramePr>
              <p:cNvPr id="23" name="表格 96">
                <a:extLst>
                  <a:ext uri="{FF2B5EF4-FFF2-40B4-BE49-F238E27FC236}">
                    <a16:creationId xmlns:a16="http://schemas.microsoft.com/office/drawing/2014/main" id="{7490474B-FC67-F9D3-17D2-B6DB0381FBBD}"/>
                  </a:ext>
                </a:extLst>
              </p:cNvPr>
              <p:cNvGraphicFramePr>
                <a:graphicFrameLocks noGrp="1"/>
              </p:cNvGraphicFramePr>
              <p:nvPr>
                <p:extLst>
                  <p:ext uri="{D42A27DB-BD31-4B8C-83A1-F6EECF244321}">
                    <p14:modId xmlns:p14="http://schemas.microsoft.com/office/powerpoint/2010/main" val="695679975"/>
                  </p:ext>
                </p:extLst>
              </p:nvPr>
            </p:nvGraphicFramePr>
            <p:xfrm>
              <a:off x="9283497" y="1845448"/>
              <a:ext cx="2160000" cy="36576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1985361146"/>
                        </a:ext>
                      </a:extLst>
                    </a:gridCol>
                    <a:gridCol w="360000">
                      <a:extLst>
                        <a:ext uri="{9D8B030D-6E8A-4147-A177-3AD203B41FA5}">
                          <a16:colId xmlns:a16="http://schemas.microsoft.com/office/drawing/2014/main" val="968439909"/>
                        </a:ext>
                      </a:extLst>
                    </a:gridCol>
                    <a:gridCol w="360000">
                      <a:extLst>
                        <a:ext uri="{9D8B030D-6E8A-4147-A177-3AD203B41FA5}">
                          <a16:colId xmlns:a16="http://schemas.microsoft.com/office/drawing/2014/main" val="809079376"/>
                        </a:ext>
                      </a:extLst>
                    </a:gridCol>
                    <a:gridCol w="360000">
                      <a:extLst>
                        <a:ext uri="{9D8B030D-6E8A-4147-A177-3AD203B41FA5}">
                          <a16:colId xmlns:a16="http://schemas.microsoft.com/office/drawing/2014/main" val="2753907875"/>
                        </a:ext>
                      </a:extLst>
                    </a:gridCol>
                    <a:gridCol w="360000">
                      <a:extLst>
                        <a:ext uri="{9D8B030D-6E8A-4147-A177-3AD203B41FA5}">
                          <a16:colId xmlns:a16="http://schemas.microsoft.com/office/drawing/2014/main" val="1293402338"/>
                        </a:ext>
                      </a:extLst>
                    </a:gridCol>
                    <a:gridCol w="360000">
                      <a:extLst>
                        <a:ext uri="{9D8B030D-6E8A-4147-A177-3AD203B41FA5}">
                          <a16:colId xmlns:a16="http://schemas.microsoft.com/office/drawing/2014/main" val="3045149141"/>
                        </a:ext>
                      </a:extLst>
                    </a:gridCol>
                  </a:tblGrid>
                  <a:tr h="365760">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695" t="-1639" r="-508475" b="-4918"/>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0000" t="-1639" r="-400000" b="-4918"/>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3390" t="-1639" r="-306780" b="-4918"/>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3390" t="-1639" r="-206780" b="-4918"/>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6667" t="-1639" r="-103333" b="-4918"/>
                          </a:stretch>
                        </a:blipFill>
                      </a:tcPr>
                    </a:tc>
                    <a:tc>
                      <a:txBody>
                        <a:bodyPr/>
                        <a:lstStyle/>
                        <a:p>
                          <a:endParaRPr lang="zh-CN"/>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5085" t="-1639" r="-5085" b="-4918"/>
                          </a:stretch>
                        </a:blipFill>
                      </a:tcPr>
                    </a:tc>
                    <a:extLst>
                      <a:ext uri="{0D108BD9-81ED-4DB2-BD59-A6C34878D82A}">
                        <a16:rowId xmlns:a16="http://schemas.microsoft.com/office/drawing/2014/main" val="1168537606"/>
                      </a:ext>
                    </a:extLst>
                  </a:tr>
                </a:tbl>
              </a:graphicData>
            </a:graphic>
          </p:graphicFrame>
        </mc:Fallback>
      </mc:AlternateContent>
      <mc:AlternateContent xmlns:mc="http://schemas.openxmlformats.org/markup-compatibility/2006" xmlns:a14="http://schemas.microsoft.com/office/drawing/2010/main">
        <mc:Choice Requires="a14">
          <p:sp>
            <p:nvSpPr>
              <p:cNvPr id="472" name="文本框 471">
                <a:extLst>
                  <a:ext uri="{FF2B5EF4-FFF2-40B4-BE49-F238E27FC236}">
                    <a16:creationId xmlns:a16="http://schemas.microsoft.com/office/drawing/2014/main" id="{0FEECD58-9EAE-8832-56C3-0D55D9026228}"/>
                  </a:ext>
                </a:extLst>
              </p:cNvPr>
              <p:cNvSpPr txBox="1"/>
              <p:nvPr/>
            </p:nvSpPr>
            <p:spPr>
              <a:xfrm>
                <a:off x="846457" y="1024682"/>
                <a:ext cx="7697277" cy="967957"/>
              </a:xfrm>
              <a:prstGeom prst="rect">
                <a:avLst/>
              </a:prstGeom>
              <a:noFill/>
            </p:spPr>
            <p:txBody>
              <a:bodyPr wrap="square">
                <a:spAutoFit/>
              </a:bodyPr>
              <a:lstStyle/>
              <a:p>
                <a:pPr marL="285750" indent="-285750">
                  <a:buSzPct val="75000"/>
                  <a:buFont typeface="Wingdings" panose="05000000000000000000" pitchFamily="2" charset="2"/>
                  <a:buChar char="l"/>
                </a:pP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入力</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𝑛</m:t>
                    </m:r>
                  </m:oMath>
                </a14:m>
                <a:r>
                  <a:rPr lang="en-US" altLang="zh-CN" dirty="0">
                    <a:latin typeface="Times New Roman" panose="02020603050405020304" pitchFamily="18" charset="0"/>
                    <a:cs typeface="Times New Roman" panose="02020603050405020304" pitchFamily="18" charset="0"/>
                  </a:rPr>
                  <a:t>-</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bit</a:t>
                </a:r>
                <a:r>
                  <a:rPr lang="en-US" altLang="zh-CN" dirty="0">
                    <a:latin typeface="Times New Roman" panose="02020603050405020304" pitchFamily="18" charset="0"/>
                    <a:cs typeface="Times New Roman" panose="02020603050405020304" pitchFamily="18" charset="0"/>
                  </a:rPr>
                  <a:t> </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QUBO</a:t>
                </a: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行列</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𝑊</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𝑊</m:t>
                        </m:r>
                      </m:e>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sub>
                    </m:sSub>
                    <m:r>
                      <a:rPr lang="en-US" altLang="zh-CN" b="0" i="1" smtClean="0">
                        <a:latin typeface="Cambria Math" panose="02040503050406030204" pitchFamily="18" charset="0"/>
                        <a:cs typeface="Times New Roman" panose="02020603050405020304" pitchFamily="18" charset="0"/>
                      </a:rPr>
                      <m:t>)</m:t>
                    </m:r>
                  </m:oMath>
                </a14:m>
                <a:endParaRPr lang="zh-CN" altLang="en-US" dirty="0">
                  <a:latin typeface="Times New Roman" panose="02020603050405020304" pitchFamily="18" charset="0"/>
                  <a:cs typeface="Times New Roman" panose="02020603050405020304" pitchFamily="18" charset="0"/>
                </a:endParaRPr>
              </a:p>
              <a:p>
                <a:pPr marL="285750" indent="-285750">
                  <a:buSzPct val="75000"/>
                  <a:buFont typeface="Wingdings" panose="05000000000000000000" pitchFamily="2" charset="2"/>
                  <a:buChar char="l"/>
                </a:pP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出力</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m:t>
                    </m:r>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bit</a:t>
                </a:r>
                <a:r>
                  <a:rPr lang="en-US" altLang="zh-CN" dirty="0">
                    <a:latin typeface="Times New Roman" panose="02020603050405020304" pitchFamily="18" charset="0"/>
                    <a:cs typeface="Times New Roman" panose="02020603050405020304" pitchFamily="18" charset="0"/>
                  </a:rPr>
                  <a:t> </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QUBO</a:t>
                </a: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行列</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𝑊</m:t>
                        </m:r>
                      </m:e>
                      <m:sup>
                        <m:r>
                          <a:rPr lang="en-US" altLang="zh-CN" b="0" i="1" smtClean="0">
                            <a:latin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𝑊</m:t>
                        </m:r>
                        <m:r>
                          <a:rPr lang="en-US" altLang="zh-CN" b="0" i="1" smtClean="0">
                            <a:latin typeface="Cambria Math" panose="02040503050406030204" pitchFamily="18" charset="0"/>
                            <a:cs typeface="Times New Roman" panose="02020603050405020304" pitchFamily="18" charset="0"/>
                          </a:rPr>
                          <m:t>′</m:t>
                        </m:r>
                      </m:e>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sub>
                    </m:sSub>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dirty="0" smtClean="0">
                        <a:latin typeface="Cambria Math" panose="02040503050406030204" pitchFamily="18" charset="0"/>
                        <a:cs typeface="Times New Roman" panose="02020603050405020304" pitchFamily="18" charset="0"/>
                      </a:rPr>
                      <m:t>𝑚</m:t>
                    </m:r>
                    <m:r>
                      <a:rPr lang="en-US" altLang="zh-CN" b="0" i="1" dirty="0" smtClean="0">
                        <a:latin typeface="Cambria Math" panose="02040503050406030204" pitchFamily="18" charset="0"/>
                        <a:cs typeface="Times New Roman" panose="02020603050405020304" pitchFamily="18" charset="0"/>
                      </a:rPr>
                      <m:t>:</m:t>
                    </m:r>
                  </m:oMath>
                </a14:m>
                <a:r>
                  <a:rPr lang="ja-JP" altLang="en-US" dirty="0">
                    <a:latin typeface="Times New Roman" panose="02020603050405020304" pitchFamily="18" charset="0"/>
                    <a:cs typeface="Times New Roman" panose="02020603050405020304" pitchFamily="18" charset="0"/>
                  </a:rPr>
                  <a:t> </a:t>
                </a: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複製ビット数</a:t>
                </a:r>
                <a14:m>
                  <m:oMath xmlns:m="http://schemas.openxmlformats.org/officeDocument/2006/math">
                    <m:r>
                      <a:rPr lang="en-US" altLang="ja-JP" b="0" i="1" smtClean="0">
                        <a:latin typeface="Cambria Math" panose="02040503050406030204" pitchFamily="18" charset="0"/>
                        <a:ea typeface="Microsoft YaHei" panose="020B0503020204020204" pitchFamily="34" charset="-122"/>
                        <a:cs typeface="Times New Roman" panose="02020603050405020304" pitchFamily="18" charset="0"/>
                      </a:rPr>
                      <m:t>(</m:t>
                    </m:r>
                    <m:r>
                      <a:rPr lang="en-US" altLang="ja-JP" b="0" i="1" smtClean="0">
                        <a:latin typeface="Cambria Math" panose="02040503050406030204" pitchFamily="18" charset="0"/>
                        <a:ea typeface="Microsoft YaHei" panose="020B0503020204020204" pitchFamily="34" charset="-122"/>
                        <a:cs typeface="Times New Roman" panose="02020603050405020304" pitchFamily="18" charset="0"/>
                      </a:rPr>
                      <m:t>𝑚</m:t>
                    </m:r>
                    <m:r>
                      <a:rPr lang="en-US" altLang="ja-JP"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ja-JP"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altLang="ja-JP"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buSzPct val="75000"/>
                  <a:buFont typeface="Wingdings" panose="05000000000000000000" pitchFamily="2" charset="2"/>
                  <a:buChar char="l"/>
                </a:pP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目的関数</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smtClean="0">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𝑋</m:t>
                        </m:r>
                      </m:e>
                    </m:d>
                    <m:r>
                      <a:rPr lang="en-US" altLang="zh-CN" i="1">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i="1">
                            <a:latin typeface="Cambria Math" panose="02040503050406030204" pitchFamily="18" charset="0"/>
                          </a:rPr>
                          <m:t>′</m:t>
                        </m:r>
                      </m:sup>
                    </m:sSup>
                    <m:r>
                      <a:rPr lang="en-US" altLang="zh-CN" i="1">
                        <a:latin typeface="Cambria Math" panose="02040503050406030204" pitchFamily="18" charset="0"/>
                      </a:rPr>
                      <m:t>)</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472" name="文本框 471">
                <a:extLst>
                  <a:ext uri="{FF2B5EF4-FFF2-40B4-BE49-F238E27FC236}">
                    <a16:creationId xmlns:a16="http://schemas.microsoft.com/office/drawing/2014/main" id="{0FEECD58-9EAE-8832-56C3-0D55D9026228}"/>
                  </a:ext>
                </a:extLst>
              </p:cNvPr>
              <p:cNvSpPr txBox="1">
                <a:spLocks noRot="1" noChangeAspect="1" noMove="1" noResize="1" noEditPoints="1" noAdjustHandles="1" noChangeArrowheads="1" noChangeShapeType="1" noTextEdit="1"/>
              </p:cNvSpPr>
              <p:nvPr/>
            </p:nvSpPr>
            <p:spPr>
              <a:xfrm>
                <a:off x="846457" y="1024682"/>
                <a:ext cx="7697277" cy="967957"/>
              </a:xfrm>
              <a:prstGeom prst="rect">
                <a:avLst/>
              </a:prstGeom>
              <a:blipFill>
                <a:blip r:embed="rId9"/>
                <a:stretch>
                  <a:fillRect l="-79" t="-3145" r="-238" b="-8805"/>
                </a:stretch>
              </a:blipFill>
            </p:spPr>
            <p:txBody>
              <a:bodyPr/>
              <a:lstStyle/>
              <a:p>
                <a:r>
                  <a:rPr lang="zh-CN" altLang="en-US">
                    <a:noFill/>
                  </a:rPr>
                  <a:t> </a:t>
                </a:r>
              </a:p>
            </p:txBody>
          </p:sp>
        </mc:Fallback>
      </mc:AlternateContent>
      <p:sp>
        <p:nvSpPr>
          <p:cNvPr id="485" name="椭圆 484">
            <a:extLst>
              <a:ext uri="{FF2B5EF4-FFF2-40B4-BE49-F238E27FC236}">
                <a16:creationId xmlns:a16="http://schemas.microsoft.com/office/drawing/2014/main" id="{B705087E-ECC3-FC4F-C7C3-2641046927D1}"/>
              </a:ext>
            </a:extLst>
          </p:cNvPr>
          <p:cNvSpPr/>
          <p:nvPr/>
        </p:nvSpPr>
        <p:spPr>
          <a:xfrm>
            <a:off x="4120200" y="3123584"/>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86" name="椭圆 485">
            <a:extLst>
              <a:ext uri="{FF2B5EF4-FFF2-40B4-BE49-F238E27FC236}">
                <a16:creationId xmlns:a16="http://schemas.microsoft.com/office/drawing/2014/main" id="{C5A2A5C2-D4C8-17DB-3E6A-36D346939D29}"/>
              </a:ext>
            </a:extLst>
          </p:cNvPr>
          <p:cNvSpPr/>
          <p:nvPr/>
        </p:nvSpPr>
        <p:spPr>
          <a:xfrm>
            <a:off x="4120200" y="3763702"/>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87" name="椭圆 486">
            <a:extLst>
              <a:ext uri="{FF2B5EF4-FFF2-40B4-BE49-F238E27FC236}">
                <a16:creationId xmlns:a16="http://schemas.microsoft.com/office/drawing/2014/main" id="{B9D558FB-F1FB-DD64-A2C0-BE151EF2B99C}"/>
              </a:ext>
            </a:extLst>
          </p:cNvPr>
          <p:cNvSpPr/>
          <p:nvPr/>
        </p:nvSpPr>
        <p:spPr>
          <a:xfrm>
            <a:off x="4943284" y="3123584"/>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88" name="椭圆 487">
            <a:extLst>
              <a:ext uri="{FF2B5EF4-FFF2-40B4-BE49-F238E27FC236}">
                <a16:creationId xmlns:a16="http://schemas.microsoft.com/office/drawing/2014/main" id="{9DBA9FA2-A8A4-9653-92FE-7B448454D52F}"/>
              </a:ext>
            </a:extLst>
          </p:cNvPr>
          <p:cNvSpPr/>
          <p:nvPr/>
        </p:nvSpPr>
        <p:spPr>
          <a:xfrm>
            <a:off x="4929477" y="3763702"/>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491" name="直接连接符 490">
            <a:extLst>
              <a:ext uri="{FF2B5EF4-FFF2-40B4-BE49-F238E27FC236}">
                <a16:creationId xmlns:a16="http://schemas.microsoft.com/office/drawing/2014/main" id="{A2D8D387-98CF-2AAD-A793-234A8E509B8A}"/>
              </a:ext>
            </a:extLst>
          </p:cNvPr>
          <p:cNvCxnSpPr>
            <a:stCxn id="485" idx="6"/>
            <a:endCxn id="487" idx="2"/>
          </p:cNvCxnSpPr>
          <p:nvPr/>
        </p:nvCxnSpPr>
        <p:spPr>
          <a:xfrm>
            <a:off x="4307023" y="3207842"/>
            <a:ext cx="63626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3" name="直接连接符 492">
            <a:extLst>
              <a:ext uri="{FF2B5EF4-FFF2-40B4-BE49-F238E27FC236}">
                <a16:creationId xmlns:a16="http://schemas.microsoft.com/office/drawing/2014/main" id="{E834F5BD-973C-22E8-7C32-E54213FD291F}"/>
              </a:ext>
            </a:extLst>
          </p:cNvPr>
          <p:cNvCxnSpPr>
            <a:stCxn id="485" idx="4"/>
            <a:endCxn id="486" idx="0"/>
          </p:cNvCxnSpPr>
          <p:nvPr/>
        </p:nvCxnSpPr>
        <p:spPr>
          <a:xfrm>
            <a:off x="4213612" y="3292100"/>
            <a:ext cx="0" cy="4716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5" name="直接连接符 494">
            <a:extLst>
              <a:ext uri="{FF2B5EF4-FFF2-40B4-BE49-F238E27FC236}">
                <a16:creationId xmlns:a16="http://schemas.microsoft.com/office/drawing/2014/main" id="{87CC6B0C-BAF3-A377-DBB4-AE543FF7C08F}"/>
              </a:ext>
            </a:extLst>
          </p:cNvPr>
          <p:cNvCxnSpPr>
            <a:stCxn id="486" idx="6"/>
            <a:endCxn id="488" idx="2"/>
          </p:cNvCxnSpPr>
          <p:nvPr/>
        </p:nvCxnSpPr>
        <p:spPr>
          <a:xfrm>
            <a:off x="4307023" y="3847960"/>
            <a:ext cx="62245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7" name="直接连接符 496">
            <a:extLst>
              <a:ext uri="{FF2B5EF4-FFF2-40B4-BE49-F238E27FC236}">
                <a16:creationId xmlns:a16="http://schemas.microsoft.com/office/drawing/2014/main" id="{A8638854-2506-41C2-D7C0-EED943C8970D}"/>
              </a:ext>
            </a:extLst>
          </p:cNvPr>
          <p:cNvCxnSpPr>
            <a:stCxn id="487" idx="4"/>
            <a:endCxn id="488" idx="0"/>
          </p:cNvCxnSpPr>
          <p:nvPr/>
        </p:nvCxnSpPr>
        <p:spPr>
          <a:xfrm flipH="1">
            <a:off x="5022889" y="3292100"/>
            <a:ext cx="13807" cy="4716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1" name="直接连接符 500">
            <a:extLst>
              <a:ext uri="{FF2B5EF4-FFF2-40B4-BE49-F238E27FC236}">
                <a16:creationId xmlns:a16="http://schemas.microsoft.com/office/drawing/2014/main" id="{D4C0784E-8491-2C56-876A-77BABE817693}"/>
              </a:ext>
            </a:extLst>
          </p:cNvPr>
          <p:cNvCxnSpPr>
            <a:stCxn id="485" idx="5"/>
            <a:endCxn id="488" idx="1"/>
          </p:cNvCxnSpPr>
          <p:nvPr/>
        </p:nvCxnSpPr>
        <p:spPr>
          <a:xfrm>
            <a:off x="4279663" y="3267421"/>
            <a:ext cx="677174" cy="5209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3" name="直接连接符 502">
            <a:extLst>
              <a:ext uri="{FF2B5EF4-FFF2-40B4-BE49-F238E27FC236}">
                <a16:creationId xmlns:a16="http://schemas.microsoft.com/office/drawing/2014/main" id="{17FEA9EC-F9A8-EAE0-FAE0-B98CC532974A}"/>
              </a:ext>
            </a:extLst>
          </p:cNvPr>
          <p:cNvCxnSpPr>
            <a:stCxn id="486" idx="7"/>
            <a:endCxn id="487" idx="3"/>
          </p:cNvCxnSpPr>
          <p:nvPr/>
        </p:nvCxnSpPr>
        <p:spPr>
          <a:xfrm flipV="1">
            <a:off x="4279663" y="3267421"/>
            <a:ext cx="690981" cy="52096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5" name="椭圆 504">
            <a:extLst>
              <a:ext uri="{FF2B5EF4-FFF2-40B4-BE49-F238E27FC236}">
                <a16:creationId xmlns:a16="http://schemas.microsoft.com/office/drawing/2014/main" id="{F42EC296-1001-1FAC-8FFC-DF12928348B8}"/>
              </a:ext>
            </a:extLst>
          </p:cNvPr>
          <p:cNvSpPr/>
          <p:nvPr/>
        </p:nvSpPr>
        <p:spPr>
          <a:xfrm>
            <a:off x="7139264" y="3777085"/>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506" name="椭圆 505">
            <a:extLst>
              <a:ext uri="{FF2B5EF4-FFF2-40B4-BE49-F238E27FC236}">
                <a16:creationId xmlns:a16="http://schemas.microsoft.com/office/drawing/2014/main" id="{6714F1E4-5749-77FE-4CA8-B9DC0BCB0D79}"/>
              </a:ext>
            </a:extLst>
          </p:cNvPr>
          <p:cNvSpPr/>
          <p:nvPr/>
        </p:nvSpPr>
        <p:spPr>
          <a:xfrm>
            <a:off x="8143891" y="2946835"/>
            <a:ext cx="186823" cy="168516"/>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513" name="直接连接符 512">
            <a:extLst>
              <a:ext uri="{FF2B5EF4-FFF2-40B4-BE49-F238E27FC236}">
                <a16:creationId xmlns:a16="http://schemas.microsoft.com/office/drawing/2014/main" id="{6E303FAB-F4DC-9677-C6C6-03B3CE46DC16}"/>
              </a:ext>
            </a:extLst>
          </p:cNvPr>
          <p:cNvCxnSpPr>
            <a:stCxn id="505" idx="7"/>
            <a:endCxn id="506" idx="3"/>
          </p:cNvCxnSpPr>
          <p:nvPr/>
        </p:nvCxnSpPr>
        <p:spPr>
          <a:xfrm flipV="1">
            <a:off x="7298727" y="3090672"/>
            <a:ext cx="872524" cy="711092"/>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4" name="文本框 513">
                <a:extLst>
                  <a:ext uri="{FF2B5EF4-FFF2-40B4-BE49-F238E27FC236}">
                    <a16:creationId xmlns:a16="http://schemas.microsoft.com/office/drawing/2014/main" id="{AF047410-0B8C-1760-09E5-DF524B141BDC}"/>
                  </a:ext>
                </a:extLst>
              </p:cNvPr>
              <p:cNvSpPr txBox="1"/>
              <p:nvPr/>
            </p:nvSpPr>
            <p:spPr>
              <a:xfrm>
                <a:off x="1588192" y="4552600"/>
                <a:ext cx="1939409" cy="338554"/>
              </a:xfrm>
              <a:prstGeom prst="rect">
                <a:avLst/>
              </a:prstGeom>
              <a:noFill/>
            </p:spPr>
            <p:txBody>
              <a:bodyPr wrap="square">
                <a:spAutoFit/>
              </a:bodyPr>
              <a:lstStyle/>
              <a:p>
                <a:pPr>
                  <a:buSzPct val="75000"/>
                </a:pPr>
                <a:r>
                  <a:rPr lang="en-US" altLang="zh-CN" sz="1600" dirty="0">
                    <a:latin typeface="Microsoft YaHei" panose="020B0503020204020204" pitchFamily="34" charset="-122"/>
                    <a:ea typeface="Microsoft YaHei" panose="020B0503020204020204" pitchFamily="34" charset="-122"/>
                  </a:rPr>
                  <a:t>4-bit QUBO</a:t>
                </a:r>
                <a:r>
                  <a:rPr lang="ja-JP" altLang="en-US" sz="1600" dirty="0">
                    <a:latin typeface="Microsoft YaHei" panose="020B0503020204020204" pitchFamily="34" charset="-122"/>
                    <a:ea typeface="Microsoft YaHei" panose="020B0503020204020204" pitchFamily="34" charset="-122"/>
                  </a:rPr>
                  <a:t>行列</a:t>
                </a:r>
                <a14:m>
                  <m:oMath xmlns:m="http://schemas.openxmlformats.org/officeDocument/2006/math">
                    <m:r>
                      <a:rPr lang="en-US" altLang="ja-JP" sz="1600" b="0" i="1" smtClean="0">
                        <a:latin typeface="Cambria Math" panose="02040503050406030204" pitchFamily="18" charset="0"/>
                        <a:ea typeface="Microsoft YaHei" panose="020B0503020204020204" pitchFamily="34" charset="-122"/>
                      </a:rPr>
                      <m:t>𝑊</m:t>
                    </m:r>
                  </m:oMath>
                </a14:m>
                <a:endParaRPr lang="zh-CN" altLang="en-US" sz="1600" dirty="0">
                  <a:latin typeface="Microsoft YaHei" panose="020B0503020204020204" pitchFamily="34" charset="-122"/>
                  <a:ea typeface="Microsoft YaHei" panose="020B0503020204020204" pitchFamily="34" charset="-122"/>
                </a:endParaRPr>
              </a:p>
            </p:txBody>
          </p:sp>
        </mc:Choice>
        <mc:Fallback xmlns="">
          <p:sp>
            <p:nvSpPr>
              <p:cNvPr id="514" name="文本框 513">
                <a:extLst>
                  <a:ext uri="{FF2B5EF4-FFF2-40B4-BE49-F238E27FC236}">
                    <a16:creationId xmlns:a16="http://schemas.microsoft.com/office/drawing/2014/main" id="{AF047410-0B8C-1760-09E5-DF524B141BDC}"/>
                  </a:ext>
                </a:extLst>
              </p:cNvPr>
              <p:cNvSpPr txBox="1">
                <a:spLocks noRot="1" noChangeAspect="1" noMove="1" noResize="1" noEditPoints="1" noAdjustHandles="1" noChangeArrowheads="1" noChangeShapeType="1" noTextEdit="1"/>
              </p:cNvSpPr>
              <p:nvPr/>
            </p:nvSpPr>
            <p:spPr>
              <a:xfrm>
                <a:off x="1588192" y="4552600"/>
                <a:ext cx="1939409" cy="338554"/>
              </a:xfrm>
              <a:prstGeom prst="rect">
                <a:avLst/>
              </a:prstGeom>
              <a:blipFill>
                <a:blip r:embed="rId10"/>
                <a:stretch>
                  <a:fillRect l="-1887"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5" name="文本框 514">
                <a:extLst>
                  <a:ext uri="{FF2B5EF4-FFF2-40B4-BE49-F238E27FC236}">
                    <a16:creationId xmlns:a16="http://schemas.microsoft.com/office/drawing/2014/main" id="{50855B7F-0A37-DA45-EE81-B230F214B949}"/>
                  </a:ext>
                </a:extLst>
              </p:cNvPr>
              <p:cNvSpPr txBox="1"/>
              <p:nvPr/>
            </p:nvSpPr>
            <p:spPr>
              <a:xfrm>
                <a:off x="9427909" y="4649986"/>
                <a:ext cx="2015588" cy="338554"/>
              </a:xfrm>
              <a:prstGeom prst="rect">
                <a:avLst/>
              </a:prstGeom>
              <a:noFill/>
            </p:spPr>
            <p:txBody>
              <a:bodyPr wrap="square">
                <a:spAutoFit/>
              </a:bodyPr>
              <a:lstStyle/>
              <a:p>
                <a:pPr>
                  <a:buSzPct val="75000"/>
                </a:pPr>
                <a:r>
                  <a:rPr lang="en-US" altLang="zh-CN" sz="1600" dirty="0">
                    <a:latin typeface="Microsoft YaHei" panose="020B0503020204020204" pitchFamily="34" charset="-122"/>
                    <a:ea typeface="Microsoft YaHei" panose="020B0503020204020204" pitchFamily="34" charset="-122"/>
                  </a:rPr>
                  <a:t>6-bit QUBO</a:t>
                </a:r>
                <a:r>
                  <a:rPr lang="ja-JP" altLang="en-US" sz="1600" dirty="0">
                    <a:latin typeface="Microsoft YaHei" panose="020B0503020204020204" pitchFamily="34" charset="-122"/>
                    <a:ea typeface="Microsoft YaHei" panose="020B0503020204020204" pitchFamily="34" charset="-122"/>
                  </a:rPr>
                  <a:t>行列</a:t>
                </a:r>
                <a14:m>
                  <m:oMath xmlns:m="http://schemas.openxmlformats.org/officeDocument/2006/math">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oMath>
                </a14:m>
                <a:endParaRPr lang="zh-CN" altLang="en-US" sz="1600" dirty="0"/>
              </a:p>
            </p:txBody>
          </p:sp>
        </mc:Choice>
        <mc:Fallback xmlns="">
          <p:sp>
            <p:nvSpPr>
              <p:cNvPr id="515" name="文本框 514">
                <a:extLst>
                  <a:ext uri="{FF2B5EF4-FFF2-40B4-BE49-F238E27FC236}">
                    <a16:creationId xmlns:a16="http://schemas.microsoft.com/office/drawing/2014/main" id="{50855B7F-0A37-DA45-EE81-B230F214B949}"/>
                  </a:ext>
                </a:extLst>
              </p:cNvPr>
              <p:cNvSpPr txBox="1">
                <a:spLocks noRot="1" noChangeAspect="1" noMove="1" noResize="1" noEditPoints="1" noAdjustHandles="1" noChangeArrowheads="1" noChangeShapeType="1" noTextEdit="1"/>
              </p:cNvSpPr>
              <p:nvPr/>
            </p:nvSpPr>
            <p:spPr>
              <a:xfrm>
                <a:off x="9427909" y="4649986"/>
                <a:ext cx="2015588" cy="338554"/>
              </a:xfrm>
              <a:prstGeom prst="rect">
                <a:avLst/>
              </a:prstGeom>
              <a:blipFill>
                <a:blip r:embed="rId11"/>
                <a:stretch>
                  <a:fillRect l="-1818" t="-7273" b="-21818"/>
                </a:stretch>
              </a:blipFill>
            </p:spPr>
            <p:txBody>
              <a:bodyPr/>
              <a:lstStyle/>
              <a:p>
                <a:r>
                  <a:rPr lang="zh-CN" altLang="en-US">
                    <a:noFill/>
                  </a:rPr>
                  <a:t> </a:t>
                </a:r>
              </a:p>
            </p:txBody>
          </p:sp>
        </mc:Fallback>
      </mc:AlternateContent>
      <p:sp>
        <p:nvSpPr>
          <p:cNvPr id="516" name="椭圆 515">
            <a:extLst>
              <a:ext uri="{FF2B5EF4-FFF2-40B4-BE49-F238E27FC236}">
                <a16:creationId xmlns:a16="http://schemas.microsoft.com/office/drawing/2014/main" id="{06D27905-8558-A8B4-73DE-3F41EFE328EB}"/>
              </a:ext>
            </a:extLst>
          </p:cNvPr>
          <p:cNvSpPr/>
          <p:nvPr/>
        </p:nvSpPr>
        <p:spPr>
          <a:xfrm>
            <a:off x="5179880" y="2359441"/>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517" name="文本框 516">
            <a:extLst>
              <a:ext uri="{FF2B5EF4-FFF2-40B4-BE49-F238E27FC236}">
                <a16:creationId xmlns:a16="http://schemas.microsoft.com/office/drawing/2014/main" id="{8EF82CB6-560B-2819-9A25-4F0E7731FDD0}"/>
              </a:ext>
            </a:extLst>
          </p:cNvPr>
          <p:cNvSpPr txBox="1"/>
          <p:nvPr/>
        </p:nvSpPr>
        <p:spPr>
          <a:xfrm>
            <a:off x="5364063" y="2256459"/>
            <a:ext cx="1725971" cy="338554"/>
          </a:xfrm>
          <a:prstGeom prst="rect">
            <a:avLst/>
          </a:prstGeom>
          <a:noFill/>
        </p:spPr>
        <p:txBody>
          <a:bodyPr wrap="square">
            <a:spAutoFit/>
          </a:bodyPr>
          <a:lstStyle/>
          <a:p>
            <a:r>
              <a:rPr lang="en-US" altLang="zh-CN" sz="1600" dirty="0">
                <a:latin typeface="Microsoft YaHei" panose="020B0503020204020204" pitchFamily="34" charset="-122"/>
                <a:ea typeface="Microsoft YaHei" panose="020B0503020204020204" pitchFamily="34" charset="-122"/>
              </a:rPr>
              <a:t>: </a:t>
            </a:r>
            <a:r>
              <a:rPr lang="ja-JP" altLang="en-US" sz="1600" dirty="0">
                <a:latin typeface="Microsoft YaHei" panose="020B0503020204020204" pitchFamily="34" charset="-122"/>
                <a:ea typeface="Microsoft YaHei" panose="020B0503020204020204" pitchFamily="34" charset="-122"/>
              </a:rPr>
              <a:t>複製される頂点</a:t>
            </a:r>
            <a:endParaRPr lang="zh-CN" altLang="en-US" sz="1600" dirty="0">
              <a:latin typeface="Microsoft YaHei" panose="020B0503020204020204" pitchFamily="34" charset="-122"/>
              <a:ea typeface="Microsoft YaHei" panose="020B0503020204020204" pitchFamily="34" charset="-122"/>
            </a:endParaRPr>
          </a:p>
        </p:txBody>
      </p:sp>
      <p:sp>
        <p:nvSpPr>
          <p:cNvPr id="518" name="椭圆 517">
            <a:extLst>
              <a:ext uri="{FF2B5EF4-FFF2-40B4-BE49-F238E27FC236}">
                <a16:creationId xmlns:a16="http://schemas.microsoft.com/office/drawing/2014/main" id="{12FC3E63-E129-9870-16E9-FECFEDA61A00}"/>
              </a:ext>
            </a:extLst>
          </p:cNvPr>
          <p:cNvSpPr/>
          <p:nvPr/>
        </p:nvSpPr>
        <p:spPr>
          <a:xfrm>
            <a:off x="7129443" y="3189752"/>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519" name="椭圆 518">
            <a:extLst>
              <a:ext uri="{FF2B5EF4-FFF2-40B4-BE49-F238E27FC236}">
                <a16:creationId xmlns:a16="http://schemas.microsoft.com/office/drawing/2014/main" id="{1CEDF5AA-BB9C-BDF3-8E3D-1117585ABBC2}"/>
              </a:ext>
            </a:extLst>
          </p:cNvPr>
          <p:cNvSpPr/>
          <p:nvPr/>
        </p:nvSpPr>
        <p:spPr>
          <a:xfrm>
            <a:off x="7505450" y="2955463"/>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520" name="椭圆 519">
            <a:extLst>
              <a:ext uri="{FF2B5EF4-FFF2-40B4-BE49-F238E27FC236}">
                <a16:creationId xmlns:a16="http://schemas.microsoft.com/office/drawing/2014/main" id="{3AC9AEFC-70BB-9762-2C0F-2D07DF606203}"/>
              </a:ext>
            </a:extLst>
          </p:cNvPr>
          <p:cNvSpPr/>
          <p:nvPr/>
        </p:nvSpPr>
        <p:spPr>
          <a:xfrm>
            <a:off x="7800396" y="3843372"/>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521" name="椭圆 520">
            <a:extLst>
              <a:ext uri="{FF2B5EF4-FFF2-40B4-BE49-F238E27FC236}">
                <a16:creationId xmlns:a16="http://schemas.microsoft.com/office/drawing/2014/main" id="{164EA249-299F-6D26-1A08-A3C459D1C338}"/>
              </a:ext>
            </a:extLst>
          </p:cNvPr>
          <p:cNvSpPr/>
          <p:nvPr/>
        </p:nvSpPr>
        <p:spPr>
          <a:xfrm>
            <a:off x="8153711" y="3526596"/>
            <a:ext cx="186823" cy="168516"/>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525" name="直接连接符 524">
            <a:extLst>
              <a:ext uri="{FF2B5EF4-FFF2-40B4-BE49-F238E27FC236}">
                <a16:creationId xmlns:a16="http://schemas.microsoft.com/office/drawing/2014/main" id="{7E095FD5-B8B7-C7BE-347C-E99D7115AA81}"/>
              </a:ext>
            </a:extLst>
          </p:cNvPr>
          <p:cNvCxnSpPr>
            <a:stCxn id="505" idx="6"/>
            <a:endCxn id="520" idx="2"/>
          </p:cNvCxnSpPr>
          <p:nvPr/>
        </p:nvCxnSpPr>
        <p:spPr>
          <a:xfrm>
            <a:off x="7326087" y="3861343"/>
            <a:ext cx="474309" cy="662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7" name="直接连接符 526">
            <a:extLst>
              <a:ext uri="{FF2B5EF4-FFF2-40B4-BE49-F238E27FC236}">
                <a16:creationId xmlns:a16="http://schemas.microsoft.com/office/drawing/2014/main" id="{10C326D1-E5DC-5735-71CC-97E6247A21E9}"/>
              </a:ext>
            </a:extLst>
          </p:cNvPr>
          <p:cNvCxnSpPr>
            <a:stCxn id="505" idx="7"/>
            <a:endCxn id="521" idx="2"/>
          </p:cNvCxnSpPr>
          <p:nvPr/>
        </p:nvCxnSpPr>
        <p:spPr>
          <a:xfrm flipV="1">
            <a:off x="7298727" y="3610854"/>
            <a:ext cx="854984" cy="190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9" name="直接连接符 528">
            <a:extLst>
              <a:ext uri="{FF2B5EF4-FFF2-40B4-BE49-F238E27FC236}">
                <a16:creationId xmlns:a16="http://schemas.microsoft.com/office/drawing/2014/main" id="{53BBAD96-0091-BB35-71F0-A1B03662E219}"/>
              </a:ext>
            </a:extLst>
          </p:cNvPr>
          <p:cNvCxnSpPr>
            <a:stCxn id="506" idx="4"/>
            <a:endCxn id="521" idx="0"/>
          </p:cNvCxnSpPr>
          <p:nvPr/>
        </p:nvCxnSpPr>
        <p:spPr>
          <a:xfrm>
            <a:off x="8237303" y="3115351"/>
            <a:ext cx="9820" cy="4112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1" name="直接连接符 530">
            <a:extLst>
              <a:ext uri="{FF2B5EF4-FFF2-40B4-BE49-F238E27FC236}">
                <a16:creationId xmlns:a16="http://schemas.microsoft.com/office/drawing/2014/main" id="{4BED777F-5C53-AA33-A91B-EDB35C3733A4}"/>
              </a:ext>
            </a:extLst>
          </p:cNvPr>
          <p:cNvCxnSpPr>
            <a:stCxn id="506" idx="3"/>
            <a:endCxn id="520" idx="0"/>
          </p:cNvCxnSpPr>
          <p:nvPr/>
        </p:nvCxnSpPr>
        <p:spPr>
          <a:xfrm flipH="1">
            <a:off x="7893808" y="3090672"/>
            <a:ext cx="277443" cy="7527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0" name="直接连接符 539">
            <a:extLst>
              <a:ext uri="{FF2B5EF4-FFF2-40B4-BE49-F238E27FC236}">
                <a16:creationId xmlns:a16="http://schemas.microsoft.com/office/drawing/2014/main" id="{F95147A4-2DCE-B252-A1BD-B7D3F0641F7E}"/>
              </a:ext>
            </a:extLst>
          </p:cNvPr>
          <p:cNvCxnSpPr>
            <a:stCxn id="520" idx="6"/>
            <a:endCxn id="521" idx="4"/>
          </p:cNvCxnSpPr>
          <p:nvPr/>
        </p:nvCxnSpPr>
        <p:spPr>
          <a:xfrm flipV="1">
            <a:off x="7987219" y="3695112"/>
            <a:ext cx="259904" cy="2325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2" name="直接连接符 541">
            <a:extLst>
              <a:ext uri="{FF2B5EF4-FFF2-40B4-BE49-F238E27FC236}">
                <a16:creationId xmlns:a16="http://schemas.microsoft.com/office/drawing/2014/main" id="{121C7304-1698-BB4A-B677-1A495619876C}"/>
              </a:ext>
            </a:extLst>
          </p:cNvPr>
          <p:cNvCxnSpPr>
            <a:stCxn id="518" idx="4"/>
            <a:endCxn id="505" idx="0"/>
          </p:cNvCxnSpPr>
          <p:nvPr/>
        </p:nvCxnSpPr>
        <p:spPr>
          <a:xfrm>
            <a:off x="7222855" y="3358268"/>
            <a:ext cx="9821" cy="4188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4" name="直接连接符 543">
            <a:extLst>
              <a:ext uri="{FF2B5EF4-FFF2-40B4-BE49-F238E27FC236}">
                <a16:creationId xmlns:a16="http://schemas.microsoft.com/office/drawing/2014/main" id="{A9772980-511B-CC2C-89AD-440D8C1479D4}"/>
              </a:ext>
            </a:extLst>
          </p:cNvPr>
          <p:cNvCxnSpPr>
            <a:stCxn id="505" idx="7"/>
            <a:endCxn id="519" idx="4"/>
          </p:cNvCxnSpPr>
          <p:nvPr/>
        </p:nvCxnSpPr>
        <p:spPr>
          <a:xfrm flipV="1">
            <a:off x="7298727" y="3123979"/>
            <a:ext cx="300135" cy="6777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6" name="直接连接符 545">
            <a:extLst>
              <a:ext uri="{FF2B5EF4-FFF2-40B4-BE49-F238E27FC236}">
                <a16:creationId xmlns:a16="http://schemas.microsoft.com/office/drawing/2014/main" id="{1EF989CE-0DBE-26AB-138A-EE0920AC6492}"/>
              </a:ext>
            </a:extLst>
          </p:cNvPr>
          <p:cNvCxnSpPr>
            <a:stCxn id="506" idx="2"/>
            <a:endCxn id="519" idx="6"/>
          </p:cNvCxnSpPr>
          <p:nvPr/>
        </p:nvCxnSpPr>
        <p:spPr>
          <a:xfrm flipH="1">
            <a:off x="7692273" y="3031093"/>
            <a:ext cx="451618" cy="86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1" name="直接连接符 550">
            <a:extLst>
              <a:ext uri="{FF2B5EF4-FFF2-40B4-BE49-F238E27FC236}">
                <a16:creationId xmlns:a16="http://schemas.microsoft.com/office/drawing/2014/main" id="{1BD154FC-93F4-2EAD-A797-58D6830FA91E}"/>
              </a:ext>
            </a:extLst>
          </p:cNvPr>
          <p:cNvCxnSpPr>
            <a:stCxn id="506" idx="3"/>
            <a:endCxn id="518" idx="6"/>
          </p:cNvCxnSpPr>
          <p:nvPr/>
        </p:nvCxnSpPr>
        <p:spPr>
          <a:xfrm flipH="1">
            <a:off x="7316266" y="3090672"/>
            <a:ext cx="854985" cy="1833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9" name="直接连接符 558">
            <a:extLst>
              <a:ext uri="{FF2B5EF4-FFF2-40B4-BE49-F238E27FC236}">
                <a16:creationId xmlns:a16="http://schemas.microsoft.com/office/drawing/2014/main" id="{27787E67-EB0A-B9A6-CB4A-728260F0E276}"/>
              </a:ext>
            </a:extLst>
          </p:cNvPr>
          <p:cNvCxnSpPr>
            <a:stCxn id="518" idx="5"/>
            <a:endCxn id="520" idx="1"/>
          </p:cNvCxnSpPr>
          <p:nvPr/>
        </p:nvCxnSpPr>
        <p:spPr>
          <a:xfrm>
            <a:off x="7288906" y="3333589"/>
            <a:ext cx="538850" cy="5344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1" name="直接连接符 560">
            <a:extLst>
              <a:ext uri="{FF2B5EF4-FFF2-40B4-BE49-F238E27FC236}">
                <a16:creationId xmlns:a16="http://schemas.microsoft.com/office/drawing/2014/main" id="{0C5631B1-4D2D-3058-6BB9-77DD9FFBEB57}"/>
              </a:ext>
            </a:extLst>
          </p:cNvPr>
          <p:cNvCxnSpPr>
            <a:stCxn id="518" idx="5"/>
            <a:endCxn id="521" idx="1"/>
          </p:cNvCxnSpPr>
          <p:nvPr/>
        </p:nvCxnSpPr>
        <p:spPr>
          <a:xfrm>
            <a:off x="7288906" y="3333589"/>
            <a:ext cx="892165" cy="2176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3" name="直接连接符 562">
            <a:extLst>
              <a:ext uri="{FF2B5EF4-FFF2-40B4-BE49-F238E27FC236}">
                <a16:creationId xmlns:a16="http://schemas.microsoft.com/office/drawing/2014/main" id="{A6B0FE13-B1F1-E244-2246-80647ECC6289}"/>
              </a:ext>
            </a:extLst>
          </p:cNvPr>
          <p:cNvCxnSpPr>
            <a:stCxn id="519" idx="5"/>
            <a:endCxn id="520" idx="0"/>
          </p:cNvCxnSpPr>
          <p:nvPr/>
        </p:nvCxnSpPr>
        <p:spPr>
          <a:xfrm>
            <a:off x="7664913" y="3099300"/>
            <a:ext cx="228895" cy="7440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5" name="直接连接符 564">
            <a:extLst>
              <a:ext uri="{FF2B5EF4-FFF2-40B4-BE49-F238E27FC236}">
                <a16:creationId xmlns:a16="http://schemas.microsoft.com/office/drawing/2014/main" id="{92682F3E-17D6-343E-9187-B606396D2F8E}"/>
              </a:ext>
            </a:extLst>
          </p:cNvPr>
          <p:cNvCxnSpPr>
            <a:stCxn id="519" idx="5"/>
            <a:endCxn id="521" idx="1"/>
          </p:cNvCxnSpPr>
          <p:nvPr/>
        </p:nvCxnSpPr>
        <p:spPr>
          <a:xfrm>
            <a:off x="7664913" y="3099300"/>
            <a:ext cx="516158" cy="4519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4" name="直接连接符 573">
            <a:extLst>
              <a:ext uri="{FF2B5EF4-FFF2-40B4-BE49-F238E27FC236}">
                <a16:creationId xmlns:a16="http://schemas.microsoft.com/office/drawing/2014/main" id="{E4FDAD63-0E46-F448-F435-F1C907196E0F}"/>
              </a:ext>
            </a:extLst>
          </p:cNvPr>
          <p:cNvCxnSpPr>
            <a:stCxn id="518" idx="7"/>
            <a:endCxn id="519" idx="2"/>
          </p:cNvCxnSpPr>
          <p:nvPr/>
        </p:nvCxnSpPr>
        <p:spPr>
          <a:xfrm flipV="1">
            <a:off x="7288906" y="3039721"/>
            <a:ext cx="216544" cy="1747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80" name="文本框 579">
            <a:extLst>
              <a:ext uri="{FF2B5EF4-FFF2-40B4-BE49-F238E27FC236}">
                <a16:creationId xmlns:a16="http://schemas.microsoft.com/office/drawing/2014/main" id="{5B357299-5AE7-4B1C-5064-F4BF4537C72B}"/>
              </a:ext>
            </a:extLst>
          </p:cNvPr>
          <p:cNvSpPr txBox="1"/>
          <p:nvPr/>
        </p:nvSpPr>
        <p:spPr>
          <a:xfrm>
            <a:off x="3964076" y="4060828"/>
            <a:ext cx="1322154" cy="338554"/>
          </a:xfrm>
          <a:prstGeom prst="rect">
            <a:avLst/>
          </a:prstGeom>
          <a:noFill/>
        </p:spPr>
        <p:txBody>
          <a:bodyPr wrap="square">
            <a:spAutoFit/>
          </a:bodyPr>
          <a:lstStyle/>
          <a:p>
            <a:pPr>
              <a:buSzPct val="75000"/>
            </a:pPr>
            <a:r>
              <a:rPr lang="en-US" altLang="zh-CN" sz="1600" dirty="0">
                <a:latin typeface="Microsoft YaHei" panose="020B0503020204020204" pitchFamily="34" charset="-122"/>
                <a:ea typeface="Microsoft YaHei" panose="020B0503020204020204" pitchFamily="34" charset="-122"/>
              </a:rPr>
              <a:t>4</a:t>
            </a:r>
            <a:r>
              <a:rPr lang="ja-JP" altLang="en-US" sz="1600" dirty="0">
                <a:latin typeface="Microsoft YaHei" panose="020B0503020204020204" pitchFamily="34" charset="-122"/>
                <a:ea typeface="Microsoft YaHei" panose="020B0503020204020204" pitchFamily="34" charset="-122"/>
              </a:rPr>
              <a:t>頂点グラフ</a:t>
            </a:r>
            <a:endParaRPr lang="zh-CN" altLang="en-US" sz="1600" dirty="0">
              <a:latin typeface="Microsoft YaHei" panose="020B0503020204020204" pitchFamily="34" charset="-122"/>
              <a:ea typeface="Microsoft YaHei" panose="020B0503020204020204" pitchFamily="34" charset="-122"/>
            </a:endParaRPr>
          </a:p>
        </p:txBody>
      </p:sp>
      <p:sp>
        <p:nvSpPr>
          <p:cNvPr id="581" name="文本框 580">
            <a:extLst>
              <a:ext uri="{FF2B5EF4-FFF2-40B4-BE49-F238E27FC236}">
                <a16:creationId xmlns:a16="http://schemas.microsoft.com/office/drawing/2014/main" id="{D42B8467-5DD7-7416-46AD-80DB0C34CA9D}"/>
              </a:ext>
            </a:extLst>
          </p:cNvPr>
          <p:cNvSpPr txBox="1"/>
          <p:nvPr/>
        </p:nvSpPr>
        <p:spPr>
          <a:xfrm>
            <a:off x="7028088" y="4075145"/>
            <a:ext cx="1322154" cy="338554"/>
          </a:xfrm>
          <a:prstGeom prst="rect">
            <a:avLst/>
          </a:prstGeom>
          <a:noFill/>
        </p:spPr>
        <p:txBody>
          <a:bodyPr wrap="square">
            <a:spAutoFit/>
          </a:bodyPr>
          <a:lstStyle/>
          <a:p>
            <a:pPr>
              <a:buSzPct val="75000"/>
            </a:pPr>
            <a:r>
              <a:rPr lang="en-US" altLang="ja-JP" sz="1600" dirty="0">
                <a:latin typeface="Microsoft YaHei" panose="020B0503020204020204" pitchFamily="34" charset="-122"/>
                <a:ea typeface="Microsoft YaHei" panose="020B0503020204020204" pitchFamily="34" charset="-122"/>
              </a:rPr>
              <a:t>6</a:t>
            </a:r>
            <a:r>
              <a:rPr lang="ja-JP" altLang="en-US" sz="1600" dirty="0">
                <a:latin typeface="Microsoft YaHei" panose="020B0503020204020204" pitchFamily="34" charset="-122"/>
                <a:ea typeface="Microsoft YaHei" panose="020B0503020204020204" pitchFamily="34" charset="-122"/>
              </a:rPr>
              <a:t>頂点グラフ</a:t>
            </a:r>
            <a:endParaRPr lang="zh-CN" altLang="en-US" sz="160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582" name="文本框 581">
                <a:extLst>
                  <a:ext uri="{FF2B5EF4-FFF2-40B4-BE49-F238E27FC236}">
                    <a16:creationId xmlns:a16="http://schemas.microsoft.com/office/drawing/2014/main" id="{7F83CB99-E38E-E28C-182E-0CE3494DF0E9}"/>
                  </a:ext>
                </a:extLst>
              </p:cNvPr>
              <p:cNvSpPr txBox="1"/>
              <p:nvPr/>
            </p:nvSpPr>
            <p:spPr>
              <a:xfrm>
                <a:off x="685001" y="4844944"/>
                <a:ext cx="10240173" cy="646331"/>
              </a:xfrm>
              <a:prstGeom prst="rect">
                <a:avLst/>
              </a:prstGeom>
              <a:noFill/>
            </p:spPr>
            <p:txBody>
              <a:bodyPr wrap="square" rtlCol="0">
                <a:spAutoFit/>
              </a:bodyPr>
              <a:lstStyle/>
              <a:p>
                <a:pPr marL="285750" indent="-285750">
                  <a:buSzPct val="100000"/>
                  <a:buFont typeface="Wingdings" panose="05000000000000000000" pitchFamily="2" charset="2"/>
                  <a:buChar char="n"/>
                </a:pP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生成された</a:t>
                </a:r>
                <a:r>
                  <a:rPr lang="en-US" altLang="ja-JP" dirty="0">
                    <a:latin typeface="Microsoft YaHei" panose="020B0503020204020204" pitchFamily="34" charset="-122"/>
                    <a:ea typeface="Microsoft YaHei" panose="020B0503020204020204" pitchFamily="34" charset="-122"/>
                    <a:cs typeface="Times New Roman" panose="02020603050405020304" pitchFamily="18" charset="0"/>
                  </a:rPr>
                  <a:t>QUBO</a:t>
                </a: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問題が難しくなる理由</a:t>
                </a:r>
                <a:endParaRPr lang="en-US" altLang="ja-JP" dirty="0">
                  <a:latin typeface="Microsoft YaHei" panose="020B0503020204020204" pitchFamily="34" charset="-122"/>
                  <a:ea typeface="Microsoft YaHei" panose="020B0503020204020204" pitchFamily="34" charset="-122"/>
                  <a:cs typeface="Times New Roman" panose="02020603050405020304" pitchFamily="18" charset="0"/>
                </a:endParaRPr>
              </a:p>
              <a:p>
                <a:pPr>
                  <a:buSzPct val="100000"/>
                </a:pP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    </a:t>
                </a: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局所最適解が大量生成された </a:t>
                </a:r>
                <a:r>
                  <a:rPr lang="en-US" altLang="ja-JP" dirty="0">
                    <a:latin typeface="Microsoft YaHei" panose="020B0503020204020204" pitchFamily="34" charset="-122"/>
                    <a:ea typeface="Microsoft YaHei" panose="020B0503020204020204" pitchFamily="34" charset="-122"/>
                    <a:cs typeface="Times New Roman" panose="02020603050405020304" pitchFamily="18" charset="0"/>
                  </a:rPr>
                  <a:t>(</a:t>
                </a: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制約式を満たす解は局所最適解になる可能性があり、最大</a:t>
                </a:r>
                <a14:m>
                  <m:oMath xmlns:m="http://schemas.openxmlformats.org/officeDocument/2006/math">
                    <m:sSup>
                      <m:sSupPr>
                        <m:ctrlPr>
                          <a:rPr lang="en-US" altLang="ja-JP"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altLang="ja-JP"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altLang="ja-JP"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sup>
                    </m:sSup>
                  </m:oMath>
                </a14:m>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個</a:t>
                </a:r>
                <a:r>
                  <a:rPr lang="en-US" altLang="ja-JP"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 </a:t>
                </a: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582" name="文本框 581">
                <a:extLst>
                  <a:ext uri="{FF2B5EF4-FFF2-40B4-BE49-F238E27FC236}">
                    <a16:creationId xmlns:a16="http://schemas.microsoft.com/office/drawing/2014/main" id="{7F83CB99-E38E-E28C-182E-0CE3494DF0E9}"/>
                  </a:ext>
                </a:extLst>
              </p:cNvPr>
              <p:cNvSpPr txBox="1">
                <a:spLocks noRot="1" noChangeAspect="1" noMove="1" noResize="1" noEditPoints="1" noAdjustHandles="1" noChangeArrowheads="1" noChangeShapeType="1" noTextEdit="1"/>
              </p:cNvSpPr>
              <p:nvPr/>
            </p:nvSpPr>
            <p:spPr>
              <a:xfrm>
                <a:off x="685001" y="4844944"/>
                <a:ext cx="10240173" cy="646331"/>
              </a:xfrm>
              <a:prstGeom prst="rect">
                <a:avLst/>
              </a:prstGeom>
              <a:blipFill>
                <a:blip r:embed="rId12"/>
                <a:stretch>
                  <a:fillRect l="-357" t="-5660" b="-14151"/>
                </a:stretch>
              </a:blipFill>
            </p:spPr>
            <p:txBody>
              <a:bodyPr/>
              <a:lstStyle/>
              <a:p>
                <a:r>
                  <a:rPr lang="zh-CN" altLang="en-US">
                    <a:noFill/>
                  </a:rPr>
                  <a:t> </a:t>
                </a:r>
              </a:p>
            </p:txBody>
          </p:sp>
        </mc:Fallback>
      </mc:AlternateContent>
      <p:sp>
        <p:nvSpPr>
          <p:cNvPr id="583" name="箭头: 左右 582">
            <a:extLst>
              <a:ext uri="{FF2B5EF4-FFF2-40B4-BE49-F238E27FC236}">
                <a16:creationId xmlns:a16="http://schemas.microsoft.com/office/drawing/2014/main" id="{2DB6115B-4D23-F2FF-5E34-038FBFE4175A}"/>
              </a:ext>
            </a:extLst>
          </p:cNvPr>
          <p:cNvSpPr/>
          <p:nvPr/>
        </p:nvSpPr>
        <p:spPr>
          <a:xfrm>
            <a:off x="3474764" y="3442432"/>
            <a:ext cx="491546" cy="195299"/>
          </a:xfrm>
          <a:prstGeom prst="leftRightArrow">
            <a:avLst/>
          </a:prstGeom>
          <a:solidFill>
            <a:srgbClr val="5B9BD5">
              <a:lumMod val="40000"/>
              <a:lumOff val="60000"/>
            </a:srgbClr>
          </a:solidFill>
          <a:ln w="1270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584" name="箭头: 左右 583">
            <a:extLst>
              <a:ext uri="{FF2B5EF4-FFF2-40B4-BE49-F238E27FC236}">
                <a16:creationId xmlns:a16="http://schemas.microsoft.com/office/drawing/2014/main" id="{426F8BC5-8F1C-D30D-A6A4-9B75F4A08A1B}"/>
              </a:ext>
            </a:extLst>
          </p:cNvPr>
          <p:cNvSpPr/>
          <p:nvPr/>
        </p:nvSpPr>
        <p:spPr>
          <a:xfrm>
            <a:off x="8543735" y="3364804"/>
            <a:ext cx="491546" cy="195299"/>
          </a:xfrm>
          <a:prstGeom prst="leftRightArrow">
            <a:avLst/>
          </a:prstGeom>
          <a:solidFill>
            <a:srgbClr val="5B9BD5">
              <a:lumMod val="40000"/>
              <a:lumOff val="60000"/>
            </a:srgbClr>
          </a:solidFill>
          <a:ln w="1270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graphicFrame>
            <p:nvGraphicFramePr>
              <p:cNvPr id="585" name="表格 4">
                <a:extLst>
                  <a:ext uri="{FF2B5EF4-FFF2-40B4-BE49-F238E27FC236}">
                    <a16:creationId xmlns:a16="http://schemas.microsoft.com/office/drawing/2014/main" id="{7D95D2D9-C390-7919-EC90-1AA48418A5E1}"/>
                  </a:ext>
                </a:extLst>
              </p:cNvPr>
              <p:cNvGraphicFramePr>
                <a:graphicFrameLocks noGrp="1"/>
              </p:cNvGraphicFramePr>
              <p:nvPr>
                <p:extLst>
                  <p:ext uri="{D42A27DB-BD31-4B8C-83A1-F6EECF244321}">
                    <p14:modId xmlns:p14="http://schemas.microsoft.com/office/powerpoint/2010/main" val="1009871616"/>
                  </p:ext>
                </p:extLst>
              </p:nvPr>
            </p:nvGraphicFramePr>
            <p:xfrm>
              <a:off x="2467338" y="5858305"/>
              <a:ext cx="2160000" cy="70104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gridCol w="360000">
                      <a:extLst>
                        <a:ext uri="{9D8B030D-6E8A-4147-A177-3AD203B41FA5}">
                          <a16:colId xmlns:a16="http://schemas.microsoft.com/office/drawing/2014/main" val="1247535680"/>
                        </a:ext>
                      </a:extLst>
                    </a:gridCol>
                    <a:gridCol w="360000">
                      <a:extLst>
                        <a:ext uri="{9D8B030D-6E8A-4147-A177-3AD203B41FA5}">
                          <a16:colId xmlns:a16="http://schemas.microsoft.com/office/drawing/2014/main" val="4084160901"/>
                        </a:ext>
                      </a:extLst>
                    </a:gridCol>
                  </a:tblGrid>
                  <a:tr h="28800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lang="en-US" altLang="zh-CN"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altLang="zh-CN"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𝑥</m:t>
                                    </m:r>
                                  </m:e>
                                  <m:sub>
                                    <m:r>
                                      <a:rPr lang="en-US" altLang="zh-CN"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0</m:t>
                                    </m:r>
                                  </m:sub>
                                  <m:sup>
                                    <m:r>
                                      <a:rPr lang="en-US" altLang="zh-CN"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𝑥</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1</m:t>
                                    </m:r>
                                  </m:sub>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SupPr>
                                  <m:e>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𝑥</m:t>
                                    </m:r>
                                  </m:e>
                                  <m:sub>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2</m:t>
                                    </m:r>
                                  </m:sub>
                                  <m:sup>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𝑥</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3</m:t>
                                    </m:r>
                                  </m:sub>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SupPr>
                                  <m:e>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𝑥</m:t>
                                    </m:r>
                                  </m:e>
                                  <m:sub>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4</m:t>
                                    </m:r>
                                  </m:sub>
                                  <m:sup>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SupPr>
                                  <m:e>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𝑥</m:t>
                                    </m:r>
                                  </m:e>
                                  <m:sub>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5</m:t>
                                    </m:r>
                                  </m:sub>
                                  <m:sup>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2404104"/>
                      </a:ext>
                    </a:extLst>
                  </a:tr>
                  <a:tr h="288000">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910933"/>
                      </a:ext>
                    </a:extLst>
                  </a:tr>
                </a:tbl>
              </a:graphicData>
            </a:graphic>
          </p:graphicFrame>
        </mc:Choice>
        <mc:Fallback xmlns="">
          <p:graphicFrame>
            <p:nvGraphicFramePr>
              <p:cNvPr id="585" name="表格 4">
                <a:extLst>
                  <a:ext uri="{FF2B5EF4-FFF2-40B4-BE49-F238E27FC236}">
                    <a16:creationId xmlns:a16="http://schemas.microsoft.com/office/drawing/2014/main" id="{7D95D2D9-C390-7919-EC90-1AA48418A5E1}"/>
                  </a:ext>
                </a:extLst>
              </p:cNvPr>
              <p:cNvGraphicFramePr>
                <a:graphicFrameLocks noGrp="1"/>
              </p:cNvGraphicFramePr>
              <p:nvPr>
                <p:extLst>
                  <p:ext uri="{D42A27DB-BD31-4B8C-83A1-F6EECF244321}">
                    <p14:modId xmlns:p14="http://schemas.microsoft.com/office/powerpoint/2010/main" val="1009871616"/>
                  </p:ext>
                </p:extLst>
              </p:nvPr>
            </p:nvGraphicFramePr>
            <p:xfrm>
              <a:off x="2467338" y="5858305"/>
              <a:ext cx="2160000" cy="70104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gridCol w="360000">
                      <a:extLst>
                        <a:ext uri="{9D8B030D-6E8A-4147-A177-3AD203B41FA5}">
                          <a16:colId xmlns:a16="http://schemas.microsoft.com/office/drawing/2014/main" val="1247535680"/>
                        </a:ext>
                      </a:extLst>
                    </a:gridCol>
                    <a:gridCol w="360000">
                      <a:extLst>
                        <a:ext uri="{9D8B030D-6E8A-4147-A177-3AD203B41FA5}">
                          <a16:colId xmlns:a16="http://schemas.microsoft.com/office/drawing/2014/main" val="4084160901"/>
                        </a:ext>
                      </a:extLst>
                    </a:gridCol>
                  </a:tblGrid>
                  <a:tr h="365760">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3"/>
                          <a:stretch>
                            <a:fillRect l="-1695" r="-508475" b="-109836"/>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3"/>
                          <a:stretch>
                            <a:fillRect l="-100000" r="-400000" b="-109836"/>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3"/>
                          <a:stretch>
                            <a:fillRect l="-203390" r="-306780" b="-109836"/>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3"/>
                          <a:stretch>
                            <a:fillRect l="-303390" r="-206780" b="-109836"/>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3"/>
                          <a:stretch>
                            <a:fillRect l="-396667" r="-103333" b="-109836"/>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3"/>
                          <a:stretch>
                            <a:fillRect l="-505085" r="-5085" b="-109836"/>
                          </a:stretch>
                        </a:blipFill>
                      </a:tcPr>
                    </a:tc>
                    <a:extLst>
                      <a:ext uri="{0D108BD9-81ED-4DB2-BD59-A6C34878D82A}">
                        <a16:rowId xmlns:a16="http://schemas.microsoft.com/office/drawing/2014/main" val="1982404104"/>
                      </a:ext>
                    </a:extLst>
                  </a:tr>
                  <a:tr h="335280">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910933"/>
                      </a:ext>
                    </a:extLst>
                  </a:tr>
                </a:tbl>
              </a:graphicData>
            </a:graphic>
          </p:graphicFrame>
        </mc:Fallback>
      </mc:AlternateContent>
      <mc:AlternateContent xmlns:mc="http://schemas.openxmlformats.org/markup-compatibility/2006" xmlns:a14="http://schemas.microsoft.com/office/drawing/2010/main">
        <mc:Choice Requires="a14">
          <p:sp>
            <p:nvSpPr>
              <p:cNvPr id="586" name="文本框 585">
                <a:extLst>
                  <a:ext uri="{FF2B5EF4-FFF2-40B4-BE49-F238E27FC236}">
                    <a16:creationId xmlns:a16="http://schemas.microsoft.com/office/drawing/2014/main" id="{9B91FBFD-6DDB-6D7A-ADE8-156567A97CF9}"/>
                  </a:ext>
                </a:extLst>
              </p:cNvPr>
              <p:cNvSpPr txBox="1"/>
              <p:nvPr/>
            </p:nvSpPr>
            <p:spPr>
              <a:xfrm>
                <a:off x="868999" y="6220791"/>
                <a:ext cx="1677961" cy="338554"/>
              </a:xfrm>
              <a:prstGeom prst="rect">
                <a:avLst/>
              </a:prstGeom>
              <a:noFill/>
            </p:spPr>
            <p:txBody>
              <a:bodyPr wrap="square" rtlCol="0">
                <a:spAutoFit/>
              </a:bodyPr>
              <a:lstStyle/>
              <a:p>
                <a:r>
                  <a:rPr lang="ja-JP" altLang="en-US" sz="1600" dirty="0">
                    <a:latin typeface="Microsoft YaHei" panose="020B0503020204020204" pitchFamily="34" charset="-122"/>
                    <a:ea typeface="Microsoft YaHei" panose="020B0503020204020204" pitchFamily="34" charset="-122"/>
                    <a:cs typeface="Times New Roman" panose="02020603050405020304" pitchFamily="18" charset="0"/>
                  </a:rPr>
                  <a:t>局所最適解</a:t>
                </a:r>
                <a:r>
                  <a:rPr lang="en-US" altLang="ja-JP" sz="1600" b="0" dirty="0">
                    <a:latin typeface="Microsoft YaHei" panose="020B0503020204020204" pitchFamily="34" charset="-122"/>
                    <a:ea typeface="Microsoft YaHei" panose="020B0503020204020204" pitchFamily="34" charset="-122"/>
                  </a:rPr>
                  <a:t>1</a:t>
                </a:r>
                <a:r>
                  <a:rPr lang="en-US" altLang="ja-JP" sz="1600" b="0" dirty="0"/>
                  <a:t>:</a:t>
                </a:r>
                <a14:m>
                  <m:oMath xmlns:m="http://schemas.openxmlformats.org/officeDocument/2006/math">
                    <m:r>
                      <a:rPr lang="en-US" altLang="zh-CN" sz="1600" b="0" i="0"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𝑋</m:t>
                        </m:r>
                      </m:e>
                      <m:sub>
                        <m:r>
                          <a:rPr lang="en-US" altLang="zh-CN" sz="1600" b="0" i="1" smtClean="0">
                            <a:latin typeface="Cambria Math" panose="02040503050406030204" pitchFamily="18" charset="0"/>
                          </a:rPr>
                          <m:t>1</m:t>
                        </m:r>
                      </m:sub>
                    </m:sSub>
                  </m:oMath>
                </a14:m>
                <a:endParaRPr lang="zh-CN" altLang="en-US" sz="1600" dirty="0"/>
              </a:p>
            </p:txBody>
          </p:sp>
        </mc:Choice>
        <mc:Fallback xmlns="">
          <p:sp>
            <p:nvSpPr>
              <p:cNvPr id="586" name="文本框 585">
                <a:extLst>
                  <a:ext uri="{FF2B5EF4-FFF2-40B4-BE49-F238E27FC236}">
                    <a16:creationId xmlns:a16="http://schemas.microsoft.com/office/drawing/2014/main" id="{9B91FBFD-6DDB-6D7A-ADE8-156567A97CF9}"/>
                  </a:ext>
                </a:extLst>
              </p:cNvPr>
              <p:cNvSpPr txBox="1">
                <a:spLocks noRot="1" noChangeAspect="1" noMove="1" noResize="1" noEditPoints="1" noAdjustHandles="1" noChangeArrowheads="1" noChangeShapeType="1" noTextEdit="1"/>
              </p:cNvSpPr>
              <p:nvPr/>
            </p:nvSpPr>
            <p:spPr>
              <a:xfrm>
                <a:off x="868999" y="6220791"/>
                <a:ext cx="1677961" cy="338554"/>
              </a:xfrm>
              <a:prstGeom prst="rect">
                <a:avLst/>
              </a:prstGeom>
              <a:blipFill>
                <a:blip r:embed="rId14"/>
                <a:stretch>
                  <a:fillRect l="-2182" t="-7143"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7" name="文本框 586">
                <a:extLst>
                  <a:ext uri="{FF2B5EF4-FFF2-40B4-BE49-F238E27FC236}">
                    <a16:creationId xmlns:a16="http://schemas.microsoft.com/office/drawing/2014/main" id="{F22C0FC5-3F26-D4C1-83F4-04A8813F17B1}"/>
                  </a:ext>
                </a:extLst>
              </p:cNvPr>
              <p:cNvSpPr txBox="1"/>
              <p:nvPr/>
            </p:nvSpPr>
            <p:spPr>
              <a:xfrm>
                <a:off x="743450" y="5499517"/>
                <a:ext cx="3021804" cy="369332"/>
              </a:xfrm>
              <a:prstGeom prst="rect">
                <a:avLst/>
              </a:prstGeom>
              <a:noFill/>
            </p:spPr>
            <p:txBody>
              <a:bodyPr wrap="square">
                <a:spAutoFit/>
              </a:bodyPr>
              <a:lstStyle/>
              <a:p>
                <a:pPr>
                  <a:buSzPct val="75000"/>
                </a:pP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例</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 </a:t>
                </a:r>
                <a:r>
                  <a:rPr lang="ja-JP" altLang="en-US" dirty="0">
                    <a:latin typeface="Microsoft YaHei" panose="020B0503020204020204" pitchFamily="34" charset="-122"/>
                    <a:ea typeface="Microsoft YaHei" panose="020B0503020204020204" pitchFamily="34" charset="-122"/>
                    <a:cs typeface="Times New Roman" panose="02020603050405020304" pitchFamily="18" charset="0"/>
                  </a:rPr>
                  <a:t>制約式</a:t>
                </a:r>
                <a:r>
                  <a:rPr lang="en-US" altLang="ja-JP" dirty="0">
                    <a:latin typeface="Microsoft YaHei" panose="020B0503020204020204" pitchFamily="34" charset="-122"/>
                    <a:ea typeface="Microsoft YaHei" panose="020B0503020204020204" pitchFamily="34" charset="-122"/>
                    <a:cs typeface="Times New Roman" panose="02020603050405020304" pitchFamily="18" charset="0"/>
                  </a:rPr>
                  <a:t>: </a:t>
                </a:r>
                <a14:m>
                  <m:oMath xmlns:m="http://schemas.openxmlformats.org/officeDocument/2006/math">
                    <m:sSubSup>
                      <m:sSubSupPr>
                        <m:ctrlPr>
                          <a:rPr lang="en-US" altLang="zh-CN" b="0" i="1" smtClean="0">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altLang="zh-CN" b="0" i="1" smtClean="0">
                            <a:latin typeface="Cambria Math" panose="02040503050406030204" pitchFamily="18" charset="0"/>
                            <a:ea typeface="Microsoft YaHei" panose="020B0503020204020204" pitchFamily="34" charset="-122"/>
                            <a:cs typeface="Times New Roman" panose="02020603050405020304" pitchFamily="18" charset="0"/>
                          </a:rPr>
                          <m:t>𝑥</m:t>
                        </m:r>
                      </m:e>
                      <m:sub>
                        <m:r>
                          <a:rPr lang="en-US" altLang="zh-CN" b="0" i="1" smtClean="0">
                            <a:latin typeface="Cambria Math" panose="02040503050406030204" pitchFamily="18" charset="0"/>
                            <a:ea typeface="Microsoft YaHei" panose="020B0503020204020204" pitchFamily="34" charset="-122"/>
                            <a:cs typeface="Times New Roman" panose="02020603050405020304" pitchFamily="18" charset="0"/>
                          </a:rPr>
                          <m:t>0</m:t>
                        </m:r>
                      </m:sub>
                      <m:sup>
                        <m:r>
                          <a:rPr lang="en-US" altLang="zh-CN" b="0" i="1" smtClean="0">
                            <a:latin typeface="Cambria Math" panose="02040503050406030204" pitchFamily="18" charset="0"/>
                            <a:ea typeface="Microsoft YaHei" panose="020B0503020204020204" pitchFamily="34" charset="-122"/>
                            <a:cs typeface="Times New Roman" panose="02020603050405020304" pitchFamily="18" charset="0"/>
                          </a:rPr>
                          <m:t>′</m:t>
                        </m:r>
                      </m:sup>
                    </m:sSubSup>
                    <m:r>
                      <a:rPr lang="en-US" altLang="zh-CN" b="0" i="1" smtClean="0">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Microsoft YaHei" panose="020B0503020204020204" pitchFamily="34" charset="-122"/>
                            <a:cs typeface="Times New Roman" panose="02020603050405020304" pitchFamily="18" charset="0"/>
                          </a:rPr>
                          <m:t>𝑥</m:t>
                        </m:r>
                      </m:e>
                      <m:sub>
                        <m:r>
                          <a:rPr lang="en-US" altLang="zh-CN" b="0" i="1" smtClean="0">
                            <a:latin typeface="Cambria Math" panose="02040503050406030204" pitchFamily="18" charset="0"/>
                            <a:ea typeface="Microsoft YaHei" panose="020B0503020204020204" pitchFamily="34" charset="-122"/>
                            <a:cs typeface="Times New Roman" panose="02020603050405020304" pitchFamily="18" charset="0"/>
                          </a:rPr>
                          <m:t>4</m:t>
                        </m:r>
                      </m:sub>
                      <m:sup>
                        <m:r>
                          <a:rPr lang="en-US" altLang="zh-CN" i="1">
                            <a:latin typeface="Cambria Math" panose="02040503050406030204" pitchFamily="18" charset="0"/>
                            <a:ea typeface="Microsoft YaHei" panose="020B0503020204020204" pitchFamily="34" charset="-122"/>
                            <a:cs typeface="Times New Roman" panose="02020603050405020304" pitchFamily="18" charset="0"/>
                          </a:rPr>
                          <m:t>′</m:t>
                        </m:r>
                      </m:sup>
                    </m:sSubSup>
                    <m:r>
                      <a:rPr lang="en-US" altLang="zh-CN" b="0" i="1" smtClean="0">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Microsoft YaHei" panose="020B0503020204020204" pitchFamily="34" charset="-122"/>
                            <a:cs typeface="Times New Roman" panose="02020603050405020304" pitchFamily="18" charset="0"/>
                          </a:rPr>
                          <m:t>𝑥</m:t>
                        </m:r>
                      </m:e>
                      <m:sub>
                        <m:r>
                          <a:rPr lang="en-US" altLang="zh-CN" b="0" i="1" smtClean="0">
                            <a:latin typeface="Cambria Math" panose="02040503050406030204" pitchFamily="18" charset="0"/>
                            <a:ea typeface="Microsoft YaHei" panose="020B0503020204020204" pitchFamily="34" charset="-122"/>
                            <a:cs typeface="Times New Roman" panose="02020603050405020304" pitchFamily="18" charset="0"/>
                          </a:rPr>
                          <m:t>2</m:t>
                        </m:r>
                      </m:sub>
                      <m:sup>
                        <m:r>
                          <a:rPr lang="en-US" altLang="zh-CN" i="1">
                            <a:latin typeface="Cambria Math" panose="02040503050406030204" pitchFamily="18" charset="0"/>
                            <a:ea typeface="Microsoft YaHei" panose="020B0503020204020204" pitchFamily="34" charset="-122"/>
                            <a:cs typeface="Times New Roman" panose="02020603050405020304" pitchFamily="18" charset="0"/>
                          </a:rPr>
                          <m:t>′</m:t>
                        </m:r>
                      </m:sup>
                    </m:sSubSup>
                    <m:r>
                      <a:rPr lang="en-US" altLang="zh-CN" i="1">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Microsoft YaHei" panose="020B0503020204020204" pitchFamily="34" charset="-122"/>
                            <a:cs typeface="Times New Roman" panose="02020603050405020304" pitchFamily="18" charset="0"/>
                          </a:rPr>
                          <m:t>𝑥</m:t>
                        </m:r>
                      </m:e>
                      <m:sub>
                        <m:r>
                          <a:rPr lang="en-US" altLang="zh-CN" b="0" i="1" smtClean="0">
                            <a:latin typeface="Cambria Math" panose="02040503050406030204" pitchFamily="18" charset="0"/>
                            <a:ea typeface="Microsoft YaHei" panose="020B0503020204020204" pitchFamily="34" charset="-122"/>
                            <a:cs typeface="Times New Roman" panose="02020603050405020304" pitchFamily="18" charset="0"/>
                          </a:rPr>
                          <m:t>5</m:t>
                        </m:r>
                      </m:sub>
                      <m:sup>
                        <m:r>
                          <a:rPr lang="en-US" altLang="zh-CN" i="1">
                            <a:latin typeface="Cambria Math" panose="02040503050406030204" pitchFamily="18" charset="0"/>
                            <a:ea typeface="Microsoft YaHei" panose="020B0503020204020204" pitchFamily="34" charset="-122"/>
                            <a:cs typeface="Times New Roman" panose="02020603050405020304" pitchFamily="18" charset="0"/>
                          </a:rPr>
                          <m:t>′</m:t>
                        </m:r>
                      </m:sup>
                    </m:sSubSup>
                  </m:oMath>
                </a14:m>
                <a:endParaRPr lang="zh-CN" altLang="en-US" dirty="0">
                  <a:latin typeface="Microsoft YaHei" panose="020B0503020204020204" pitchFamily="34" charset="-122"/>
                  <a:ea typeface="Microsoft YaHei" panose="020B0503020204020204" pitchFamily="34" charset="-122"/>
                </a:endParaRPr>
              </a:p>
            </p:txBody>
          </p:sp>
        </mc:Choice>
        <mc:Fallback xmlns="">
          <p:sp>
            <p:nvSpPr>
              <p:cNvPr id="587" name="文本框 586">
                <a:extLst>
                  <a:ext uri="{FF2B5EF4-FFF2-40B4-BE49-F238E27FC236}">
                    <a16:creationId xmlns:a16="http://schemas.microsoft.com/office/drawing/2014/main" id="{F22C0FC5-3F26-D4C1-83F4-04A8813F17B1}"/>
                  </a:ext>
                </a:extLst>
              </p:cNvPr>
              <p:cNvSpPr txBox="1">
                <a:spLocks noRot="1" noChangeAspect="1" noMove="1" noResize="1" noEditPoints="1" noAdjustHandles="1" noChangeArrowheads="1" noChangeShapeType="1" noTextEdit="1"/>
              </p:cNvSpPr>
              <p:nvPr/>
            </p:nvSpPr>
            <p:spPr>
              <a:xfrm>
                <a:off x="743450" y="5499517"/>
                <a:ext cx="3021804" cy="369332"/>
              </a:xfrm>
              <a:prstGeom prst="rect">
                <a:avLst/>
              </a:prstGeom>
              <a:blipFill>
                <a:blip r:embed="rId15"/>
                <a:stretch>
                  <a:fillRect l="-1815"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94" name="表格 4">
                <a:extLst>
                  <a:ext uri="{FF2B5EF4-FFF2-40B4-BE49-F238E27FC236}">
                    <a16:creationId xmlns:a16="http://schemas.microsoft.com/office/drawing/2014/main" id="{263C04BB-6336-DB7B-A5C2-6FFFDCA143F3}"/>
                  </a:ext>
                </a:extLst>
              </p:cNvPr>
              <p:cNvGraphicFramePr>
                <a:graphicFrameLocks noGrp="1"/>
              </p:cNvGraphicFramePr>
              <p:nvPr>
                <p:extLst>
                  <p:ext uri="{D42A27DB-BD31-4B8C-83A1-F6EECF244321}">
                    <p14:modId xmlns:p14="http://schemas.microsoft.com/office/powerpoint/2010/main" val="4125891863"/>
                  </p:ext>
                </p:extLst>
              </p:nvPr>
            </p:nvGraphicFramePr>
            <p:xfrm>
              <a:off x="6447992" y="5880519"/>
              <a:ext cx="2160000" cy="70104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gridCol w="360000">
                      <a:extLst>
                        <a:ext uri="{9D8B030D-6E8A-4147-A177-3AD203B41FA5}">
                          <a16:colId xmlns:a16="http://schemas.microsoft.com/office/drawing/2014/main" val="1247535680"/>
                        </a:ext>
                      </a:extLst>
                    </a:gridCol>
                    <a:gridCol w="360000">
                      <a:extLst>
                        <a:ext uri="{9D8B030D-6E8A-4147-A177-3AD203B41FA5}">
                          <a16:colId xmlns:a16="http://schemas.microsoft.com/office/drawing/2014/main" val="4084160901"/>
                        </a:ext>
                      </a:extLst>
                    </a:gridCol>
                  </a:tblGrid>
                  <a:tr h="28800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lang="en-US" altLang="zh-CN"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altLang="zh-CN"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𝑥</m:t>
                                    </m:r>
                                  </m:e>
                                  <m:sub>
                                    <m:r>
                                      <a:rPr lang="en-US" altLang="zh-CN"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0</m:t>
                                    </m:r>
                                  </m:sub>
                                  <m:sup>
                                    <m:r>
                                      <a:rPr lang="en-US" altLang="zh-CN"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𝑥</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1</m:t>
                                    </m:r>
                                  </m:sub>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SupPr>
                                  <m:e>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𝑥</m:t>
                                    </m:r>
                                  </m:e>
                                  <m:sub>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2</m:t>
                                    </m:r>
                                  </m:sub>
                                  <m:sup>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𝑥</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3</m:t>
                                    </m:r>
                                  </m:sub>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SupPr>
                                  <m:e>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𝑥</m:t>
                                    </m:r>
                                  </m:e>
                                  <m:sub>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4</m:t>
                                    </m:r>
                                  </m:sub>
                                  <m:sup>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ctrlPr>
                                  </m:sSubSupPr>
                                  <m:e>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𝑥</m:t>
                                    </m:r>
                                  </m:e>
                                  <m:sub>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5</m:t>
                                    </m:r>
                                  </m:sub>
                                  <m:sup>
                                    <m:r>
                                      <a:rPr kumimoji="1"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ea typeface="Microsoft YaHei" panose="020B0503020204020204" pitchFamily="34" charset="-122"/>
                                        <a:cs typeface="Times New Roman" panose="02020603050405020304" pitchFamily="18" charset="0"/>
                                      </a:rPr>
                                      <m:t>′</m:t>
                                    </m:r>
                                  </m:sup>
                                </m:sSubSup>
                              </m:oMath>
                            </m:oMathPara>
                          </a14:m>
                          <a:endParaRPr lang="zh-CN" altLang="en-US" sz="1800" dirty="0">
                            <a:solidFill>
                              <a:srgbClr val="FF0000"/>
                            </a:solidFill>
                            <a:latin typeface="Times New Roman" panose="02020603050405020304" pitchFamily="18" charset="0"/>
                            <a:cs typeface="Times New Roman" panose="02020603050405020304" pitchFamily="18"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2404104"/>
                      </a:ext>
                    </a:extLst>
                  </a:tr>
                  <a:tr h="288000">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910933"/>
                      </a:ext>
                    </a:extLst>
                  </a:tr>
                </a:tbl>
              </a:graphicData>
            </a:graphic>
          </p:graphicFrame>
        </mc:Choice>
        <mc:Fallback xmlns="">
          <p:graphicFrame>
            <p:nvGraphicFramePr>
              <p:cNvPr id="594" name="表格 4">
                <a:extLst>
                  <a:ext uri="{FF2B5EF4-FFF2-40B4-BE49-F238E27FC236}">
                    <a16:creationId xmlns:a16="http://schemas.microsoft.com/office/drawing/2014/main" id="{263C04BB-6336-DB7B-A5C2-6FFFDCA143F3}"/>
                  </a:ext>
                </a:extLst>
              </p:cNvPr>
              <p:cNvGraphicFramePr>
                <a:graphicFrameLocks noGrp="1"/>
              </p:cNvGraphicFramePr>
              <p:nvPr>
                <p:extLst>
                  <p:ext uri="{D42A27DB-BD31-4B8C-83A1-F6EECF244321}">
                    <p14:modId xmlns:p14="http://schemas.microsoft.com/office/powerpoint/2010/main" val="4125891863"/>
                  </p:ext>
                </p:extLst>
              </p:nvPr>
            </p:nvGraphicFramePr>
            <p:xfrm>
              <a:off x="6447992" y="5880519"/>
              <a:ext cx="2160000" cy="701040"/>
            </p:xfrm>
            <a:graphic>
              <a:graphicData uri="http://schemas.openxmlformats.org/drawingml/2006/table">
                <a:tbl>
                  <a:tblPr firstRow="1" bandRow="1">
                    <a:tableStyleId>{5940675A-B579-460E-94D1-54222C63F5DA}</a:tableStyleId>
                  </a:tblPr>
                  <a:tblGrid>
                    <a:gridCol w="360000">
                      <a:extLst>
                        <a:ext uri="{9D8B030D-6E8A-4147-A177-3AD203B41FA5}">
                          <a16:colId xmlns:a16="http://schemas.microsoft.com/office/drawing/2014/main" val="3615985847"/>
                        </a:ext>
                      </a:extLst>
                    </a:gridCol>
                    <a:gridCol w="360000">
                      <a:extLst>
                        <a:ext uri="{9D8B030D-6E8A-4147-A177-3AD203B41FA5}">
                          <a16:colId xmlns:a16="http://schemas.microsoft.com/office/drawing/2014/main" val="769558580"/>
                        </a:ext>
                      </a:extLst>
                    </a:gridCol>
                    <a:gridCol w="360000">
                      <a:extLst>
                        <a:ext uri="{9D8B030D-6E8A-4147-A177-3AD203B41FA5}">
                          <a16:colId xmlns:a16="http://schemas.microsoft.com/office/drawing/2014/main" val="1967235548"/>
                        </a:ext>
                      </a:extLst>
                    </a:gridCol>
                    <a:gridCol w="360000">
                      <a:extLst>
                        <a:ext uri="{9D8B030D-6E8A-4147-A177-3AD203B41FA5}">
                          <a16:colId xmlns:a16="http://schemas.microsoft.com/office/drawing/2014/main" val="3547672799"/>
                        </a:ext>
                      </a:extLst>
                    </a:gridCol>
                    <a:gridCol w="360000">
                      <a:extLst>
                        <a:ext uri="{9D8B030D-6E8A-4147-A177-3AD203B41FA5}">
                          <a16:colId xmlns:a16="http://schemas.microsoft.com/office/drawing/2014/main" val="1247535680"/>
                        </a:ext>
                      </a:extLst>
                    </a:gridCol>
                    <a:gridCol w="360000">
                      <a:extLst>
                        <a:ext uri="{9D8B030D-6E8A-4147-A177-3AD203B41FA5}">
                          <a16:colId xmlns:a16="http://schemas.microsoft.com/office/drawing/2014/main" val="4084160901"/>
                        </a:ext>
                      </a:extLst>
                    </a:gridCol>
                  </a:tblGrid>
                  <a:tr h="365760">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6"/>
                          <a:stretch>
                            <a:fillRect l="-1695" r="-508475"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6"/>
                          <a:stretch>
                            <a:fillRect l="-100000" r="-400000"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6"/>
                          <a:stretch>
                            <a:fillRect l="-203390" r="-306780"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6"/>
                          <a:stretch>
                            <a:fillRect l="-303390" r="-206780"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6"/>
                          <a:stretch>
                            <a:fillRect l="-396667" r="-103333" b="-111475"/>
                          </a:stretch>
                        </a:blipFill>
                      </a:tcPr>
                    </a:tc>
                    <a:tc>
                      <a:txBody>
                        <a:bodyPr/>
                        <a:lstStyle/>
                        <a:p>
                          <a:endParaRPr lang="zh-CN"/>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6"/>
                          <a:stretch>
                            <a:fillRect l="-505085" r="-5085" b="-111475"/>
                          </a:stretch>
                        </a:blipFill>
                      </a:tcPr>
                    </a:tc>
                    <a:extLst>
                      <a:ext uri="{0D108BD9-81ED-4DB2-BD59-A6C34878D82A}">
                        <a16:rowId xmlns:a16="http://schemas.microsoft.com/office/drawing/2014/main" val="1982404104"/>
                      </a:ext>
                    </a:extLst>
                  </a:tr>
                  <a:tr h="335280">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910933"/>
                      </a:ext>
                    </a:extLst>
                  </a:tr>
                </a:tbl>
              </a:graphicData>
            </a:graphic>
          </p:graphicFrame>
        </mc:Fallback>
      </mc:AlternateContent>
      <mc:AlternateContent xmlns:mc="http://schemas.openxmlformats.org/markup-compatibility/2006" xmlns:a14="http://schemas.microsoft.com/office/drawing/2010/main">
        <mc:Choice Requires="a14">
          <p:sp>
            <p:nvSpPr>
              <p:cNvPr id="595" name="文本框 594">
                <a:extLst>
                  <a:ext uri="{FF2B5EF4-FFF2-40B4-BE49-F238E27FC236}">
                    <a16:creationId xmlns:a16="http://schemas.microsoft.com/office/drawing/2014/main" id="{68DCC305-8E0C-0B8D-7BDB-F78E3C469585}"/>
                  </a:ext>
                </a:extLst>
              </p:cNvPr>
              <p:cNvSpPr txBox="1"/>
              <p:nvPr/>
            </p:nvSpPr>
            <p:spPr>
              <a:xfrm>
                <a:off x="4849653" y="6243005"/>
                <a:ext cx="1677961" cy="338554"/>
              </a:xfrm>
              <a:prstGeom prst="rect">
                <a:avLst/>
              </a:prstGeom>
              <a:noFill/>
            </p:spPr>
            <p:txBody>
              <a:bodyPr wrap="square" rtlCol="0">
                <a:spAutoFit/>
              </a:bodyPr>
              <a:lstStyle/>
              <a:p>
                <a:r>
                  <a:rPr lang="ja-JP" altLang="en-US" sz="1600" dirty="0">
                    <a:latin typeface="Microsoft YaHei" panose="020B0503020204020204" pitchFamily="34" charset="-122"/>
                    <a:ea typeface="Microsoft YaHei" panose="020B0503020204020204" pitchFamily="34" charset="-122"/>
                    <a:cs typeface="Times New Roman" panose="02020603050405020304" pitchFamily="18" charset="0"/>
                  </a:rPr>
                  <a:t>局所最適解</a:t>
                </a:r>
                <a:r>
                  <a:rPr lang="en-US" altLang="ja-JP" sz="1600" dirty="0">
                    <a:latin typeface="Microsoft YaHei" panose="020B0503020204020204" pitchFamily="34" charset="-122"/>
                    <a:ea typeface="Microsoft YaHei" panose="020B0503020204020204" pitchFamily="34" charset="-122"/>
                  </a:rPr>
                  <a:t>2</a:t>
                </a:r>
                <a:r>
                  <a:rPr lang="en-US" altLang="ja-JP" sz="1600" b="0" dirty="0"/>
                  <a:t>:</a:t>
                </a:r>
                <a14:m>
                  <m:oMath xmlns:m="http://schemas.openxmlformats.org/officeDocument/2006/math">
                    <m:r>
                      <a:rPr lang="en-US" altLang="zh-CN" sz="1600" b="0" i="0"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𝑋</m:t>
                        </m:r>
                      </m:e>
                      <m:sub>
                        <m:r>
                          <a:rPr lang="en-US" altLang="zh-CN" sz="1600" b="0" i="1" smtClean="0">
                            <a:latin typeface="Cambria Math" panose="02040503050406030204" pitchFamily="18" charset="0"/>
                          </a:rPr>
                          <m:t>2</m:t>
                        </m:r>
                      </m:sub>
                    </m:sSub>
                  </m:oMath>
                </a14:m>
                <a:endParaRPr lang="zh-CN" altLang="en-US" sz="1600" dirty="0"/>
              </a:p>
            </p:txBody>
          </p:sp>
        </mc:Choice>
        <mc:Fallback xmlns="">
          <p:sp>
            <p:nvSpPr>
              <p:cNvPr id="595" name="文本框 594">
                <a:extLst>
                  <a:ext uri="{FF2B5EF4-FFF2-40B4-BE49-F238E27FC236}">
                    <a16:creationId xmlns:a16="http://schemas.microsoft.com/office/drawing/2014/main" id="{68DCC305-8E0C-0B8D-7BDB-F78E3C469585}"/>
                  </a:ext>
                </a:extLst>
              </p:cNvPr>
              <p:cNvSpPr txBox="1">
                <a:spLocks noRot="1" noChangeAspect="1" noMove="1" noResize="1" noEditPoints="1" noAdjustHandles="1" noChangeArrowheads="1" noChangeShapeType="1" noTextEdit="1"/>
              </p:cNvSpPr>
              <p:nvPr/>
            </p:nvSpPr>
            <p:spPr>
              <a:xfrm>
                <a:off x="4849653" y="6243005"/>
                <a:ext cx="1677961" cy="338554"/>
              </a:xfrm>
              <a:prstGeom prst="rect">
                <a:avLst/>
              </a:prstGeom>
              <a:blipFill>
                <a:blip r:embed="rId17"/>
                <a:stretch>
                  <a:fillRect l="-2182" t="-7143" b="-21429"/>
                </a:stretch>
              </a:blipFill>
            </p:spPr>
            <p:txBody>
              <a:bodyPr/>
              <a:lstStyle/>
              <a:p>
                <a:r>
                  <a:rPr lang="zh-CN" altLang="en-US">
                    <a:noFill/>
                  </a:rPr>
                  <a:t> </a:t>
                </a:r>
              </a:p>
            </p:txBody>
          </p:sp>
        </mc:Fallback>
      </mc:AlternateContent>
      <p:sp>
        <p:nvSpPr>
          <p:cNvPr id="596" name="文本框 595">
            <a:extLst>
              <a:ext uri="{FF2B5EF4-FFF2-40B4-BE49-F238E27FC236}">
                <a16:creationId xmlns:a16="http://schemas.microsoft.com/office/drawing/2014/main" id="{4D291E0A-0B02-BDA5-68AA-0411AB6E2F83}"/>
              </a:ext>
            </a:extLst>
          </p:cNvPr>
          <p:cNvSpPr txBox="1"/>
          <p:nvPr/>
        </p:nvSpPr>
        <p:spPr>
          <a:xfrm>
            <a:off x="8830785" y="6150672"/>
            <a:ext cx="491546" cy="523220"/>
          </a:xfrm>
          <a:prstGeom prst="rect">
            <a:avLst/>
          </a:prstGeom>
          <a:noFill/>
        </p:spPr>
        <p:txBody>
          <a:bodyPr wrap="square" rtlCol="0">
            <a:spAutoFit/>
          </a:bodyPr>
          <a:lstStyle/>
          <a:p>
            <a:r>
              <a:rPr lang="en-US" altLang="zh-CN" sz="2800" dirty="0"/>
              <a:t>…</a:t>
            </a:r>
            <a:endParaRPr lang="zh-CN" altLang="en-US" sz="2800" dirty="0"/>
          </a:p>
        </p:txBody>
      </p:sp>
      <p:cxnSp>
        <p:nvCxnSpPr>
          <p:cNvPr id="18" name="直接连接符 17">
            <a:extLst>
              <a:ext uri="{FF2B5EF4-FFF2-40B4-BE49-F238E27FC236}">
                <a16:creationId xmlns:a16="http://schemas.microsoft.com/office/drawing/2014/main" id="{0981D779-C0B6-3DC1-E6AF-CFD32F9993B4}"/>
              </a:ext>
            </a:extLst>
          </p:cNvPr>
          <p:cNvCxnSpPr>
            <a:cxnSpLocks/>
          </p:cNvCxnSpPr>
          <p:nvPr/>
        </p:nvCxnSpPr>
        <p:spPr>
          <a:xfrm>
            <a:off x="2626858" y="6569074"/>
            <a:ext cx="0" cy="2286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E643FEA-A198-409F-93A4-2D68FAD3774F}"/>
              </a:ext>
            </a:extLst>
          </p:cNvPr>
          <p:cNvCxnSpPr>
            <a:cxnSpLocks/>
          </p:cNvCxnSpPr>
          <p:nvPr/>
        </p:nvCxnSpPr>
        <p:spPr>
          <a:xfrm>
            <a:off x="2626858" y="6797717"/>
            <a:ext cx="14713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FCDB9DC-56BB-6009-EDA5-48FB32CC46C6}"/>
              </a:ext>
            </a:extLst>
          </p:cNvPr>
          <p:cNvCxnSpPr/>
          <p:nvPr/>
        </p:nvCxnSpPr>
        <p:spPr>
          <a:xfrm flipV="1">
            <a:off x="4098241" y="6569074"/>
            <a:ext cx="0" cy="2191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AB231A7-8D7F-9042-5F09-DCC64A46FA99}"/>
              </a:ext>
            </a:extLst>
          </p:cNvPr>
          <p:cNvCxnSpPr>
            <a:cxnSpLocks/>
          </p:cNvCxnSpPr>
          <p:nvPr/>
        </p:nvCxnSpPr>
        <p:spPr>
          <a:xfrm>
            <a:off x="3362549" y="6548222"/>
            <a:ext cx="0" cy="1256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BA1993F-5C0C-13F1-5C1D-1E2F0F59DC80}"/>
              </a:ext>
            </a:extLst>
          </p:cNvPr>
          <p:cNvCxnSpPr>
            <a:cxnSpLocks/>
          </p:cNvCxnSpPr>
          <p:nvPr/>
        </p:nvCxnSpPr>
        <p:spPr>
          <a:xfrm flipV="1">
            <a:off x="3360969" y="6664276"/>
            <a:ext cx="1084527" cy="95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063A767-228F-A6F4-4C07-5A11877CDAFC}"/>
              </a:ext>
            </a:extLst>
          </p:cNvPr>
          <p:cNvCxnSpPr>
            <a:cxnSpLocks/>
          </p:cNvCxnSpPr>
          <p:nvPr/>
        </p:nvCxnSpPr>
        <p:spPr>
          <a:xfrm flipV="1">
            <a:off x="4450102" y="6573836"/>
            <a:ext cx="0" cy="1095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9329ADA1-8420-68A0-C8A5-27B656041A1C}"/>
              </a:ext>
            </a:extLst>
          </p:cNvPr>
          <p:cNvCxnSpPr>
            <a:cxnSpLocks/>
          </p:cNvCxnSpPr>
          <p:nvPr/>
        </p:nvCxnSpPr>
        <p:spPr>
          <a:xfrm>
            <a:off x="6625291" y="6578577"/>
            <a:ext cx="0" cy="2286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CA2B1A9-789A-0B2D-0652-1DC6CC439537}"/>
              </a:ext>
            </a:extLst>
          </p:cNvPr>
          <p:cNvCxnSpPr>
            <a:cxnSpLocks/>
          </p:cNvCxnSpPr>
          <p:nvPr/>
        </p:nvCxnSpPr>
        <p:spPr>
          <a:xfrm>
            <a:off x="6625291" y="6807220"/>
            <a:ext cx="147138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5BB8D3DD-2606-365F-8362-C75A68F396B2}"/>
              </a:ext>
            </a:extLst>
          </p:cNvPr>
          <p:cNvCxnSpPr/>
          <p:nvPr/>
        </p:nvCxnSpPr>
        <p:spPr>
          <a:xfrm flipV="1">
            <a:off x="8096674" y="6578577"/>
            <a:ext cx="0" cy="2191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963FD85-00F0-40B2-9EB7-A090FCE3972A}"/>
              </a:ext>
            </a:extLst>
          </p:cNvPr>
          <p:cNvCxnSpPr>
            <a:cxnSpLocks/>
          </p:cNvCxnSpPr>
          <p:nvPr/>
        </p:nvCxnSpPr>
        <p:spPr>
          <a:xfrm>
            <a:off x="7360982" y="6683395"/>
            <a:ext cx="10806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FDE100D-18CA-6F71-E219-7F279FEE134B}"/>
              </a:ext>
            </a:extLst>
          </p:cNvPr>
          <p:cNvCxnSpPr>
            <a:cxnSpLocks/>
          </p:cNvCxnSpPr>
          <p:nvPr/>
        </p:nvCxnSpPr>
        <p:spPr>
          <a:xfrm flipV="1">
            <a:off x="8448535" y="6583339"/>
            <a:ext cx="0" cy="1095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92DC6DDE-ED29-B882-0E98-4C542AB36B8A}"/>
              </a:ext>
            </a:extLst>
          </p:cNvPr>
          <p:cNvCxnSpPr/>
          <p:nvPr/>
        </p:nvCxnSpPr>
        <p:spPr>
          <a:xfrm>
            <a:off x="7360982" y="6559345"/>
            <a:ext cx="0" cy="1240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604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imes New Roman"/>
        <a:ea typeface="游明朝"/>
        <a:cs typeface=""/>
      </a:majorFont>
      <a:minorFont>
        <a:latin typeface="游明朝"/>
        <a:ea typeface="游明朝"/>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35233</TotalTime>
  <Words>1900</Words>
  <Application>Microsoft Office PowerPoint</Application>
  <PresentationFormat>宽屏</PresentationFormat>
  <Paragraphs>552</Paragraphs>
  <Slides>15</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Microsoft YaHei</vt:lpstr>
      <vt:lpstr>Microsoft YaHei</vt:lpstr>
      <vt:lpstr>游明朝</vt:lpstr>
      <vt:lpstr>Arial</vt:lpstr>
      <vt:lpstr>Cambria Math</vt:lpstr>
      <vt:lpstr>Times New Roman</vt:lpstr>
      <vt:lpstr>Wingdings</vt:lpstr>
      <vt:lpstr>Office テーマ</vt:lpstr>
      <vt:lpstr>Generating hard QUBO instances with adjustable size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研究ミーティング</dc:title>
  <dc:creator>LI XIAOTIAN</dc:creator>
  <cp:lastModifiedBy>LI XIAOTIAN</cp:lastModifiedBy>
  <cp:revision>792</cp:revision>
  <dcterms:created xsi:type="dcterms:W3CDTF">2022-04-15T03:00:40Z</dcterms:created>
  <dcterms:modified xsi:type="dcterms:W3CDTF">2024-02-03T09:44:28Z</dcterms:modified>
</cp:coreProperties>
</file>