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6" r:id="rId8"/>
    <p:sldId id="267" r:id="rId9"/>
    <p:sldId id="262" r:id="rId10"/>
    <p:sldId id="263" r:id="rId11"/>
    <p:sldId id="264"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2B93"/>
    <a:srgbClr val="E97132"/>
    <a:srgbClr val="FFC000"/>
    <a:srgbClr val="4EA62D"/>
    <a:srgbClr val="CCD2D8"/>
    <a:srgbClr val="FFFFFF"/>
    <a:srgbClr val="F6F12B"/>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14" autoAdjust="0"/>
    <p:restoredTop sz="94660"/>
  </p:normalViewPr>
  <p:slideViewPr>
    <p:cSldViewPr snapToGrid="0">
      <p:cViewPr varScale="1">
        <p:scale>
          <a:sx n="104" d="100"/>
          <a:sy n="104"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u="none" strike="noStrike" baseline="0">
                <a:effectLst/>
              </a:rPr>
              <a:t>Lambda calculated by different methods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Sheet1!$I$1</c:f>
              <c:strCache>
                <c:ptCount val="1"/>
                <c:pt idx="0">
                  <c:v>de_lambda</c:v>
                </c:pt>
              </c:strCache>
            </c:strRef>
          </c:tx>
          <c:spPr>
            <a:ln w="19050" cap="rnd">
              <a:noFill/>
              <a:round/>
            </a:ln>
            <a:effectLst/>
          </c:spPr>
          <c:marker>
            <c:symbol val="circle"/>
            <c:size val="5"/>
            <c:spPr>
              <a:solidFill>
                <a:srgbClr val="CCD2D8"/>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Sheet1!$I$2:$I$197</c:f>
              <c:numCache>
                <c:formatCode>General</c:formatCode>
                <c:ptCount val="196"/>
                <c:pt idx="0">
                  <c:v>72</c:v>
                </c:pt>
                <c:pt idx="1">
                  <c:v>70</c:v>
                </c:pt>
                <c:pt idx="2">
                  <c:v>70</c:v>
                </c:pt>
                <c:pt idx="3">
                  <c:v>70</c:v>
                </c:pt>
                <c:pt idx="4">
                  <c:v>73</c:v>
                </c:pt>
                <c:pt idx="5">
                  <c:v>67</c:v>
                </c:pt>
                <c:pt idx="6">
                  <c:v>75</c:v>
                </c:pt>
                <c:pt idx="7">
                  <c:v>87</c:v>
                </c:pt>
                <c:pt idx="8">
                  <c:v>86</c:v>
                </c:pt>
                <c:pt idx="9">
                  <c:v>51</c:v>
                </c:pt>
                <c:pt idx="10">
                  <c:v>68</c:v>
                </c:pt>
                <c:pt idx="11">
                  <c:v>69</c:v>
                </c:pt>
                <c:pt idx="12">
                  <c:v>81</c:v>
                </c:pt>
                <c:pt idx="13">
                  <c:v>57</c:v>
                </c:pt>
                <c:pt idx="14">
                  <c:v>67</c:v>
                </c:pt>
                <c:pt idx="15">
                  <c:v>66</c:v>
                </c:pt>
                <c:pt idx="16">
                  <c:v>65</c:v>
                </c:pt>
                <c:pt idx="17">
                  <c:v>60</c:v>
                </c:pt>
                <c:pt idx="18">
                  <c:v>82</c:v>
                </c:pt>
                <c:pt idx="19">
                  <c:v>80</c:v>
                </c:pt>
                <c:pt idx="20">
                  <c:v>55</c:v>
                </c:pt>
                <c:pt idx="21">
                  <c:v>72</c:v>
                </c:pt>
                <c:pt idx="22">
                  <c:v>68</c:v>
                </c:pt>
                <c:pt idx="23">
                  <c:v>59</c:v>
                </c:pt>
                <c:pt idx="24">
                  <c:v>91</c:v>
                </c:pt>
                <c:pt idx="25">
                  <c:v>67</c:v>
                </c:pt>
                <c:pt idx="26">
                  <c:v>58</c:v>
                </c:pt>
                <c:pt idx="27">
                  <c:v>39</c:v>
                </c:pt>
                <c:pt idx="28">
                  <c:v>76</c:v>
                </c:pt>
                <c:pt idx="29">
                  <c:v>69</c:v>
                </c:pt>
                <c:pt idx="30">
                  <c:v>57</c:v>
                </c:pt>
                <c:pt idx="31">
                  <c:v>81</c:v>
                </c:pt>
                <c:pt idx="32">
                  <c:v>49</c:v>
                </c:pt>
                <c:pt idx="33">
                  <c:v>70</c:v>
                </c:pt>
                <c:pt idx="34">
                  <c:v>76</c:v>
                </c:pt>
                <c:pt idx="35">
                  <c:v>52</c:v>
                </c:pt>
                <c:pt idx="36">
                  <c:v>49</c:v>
                </c:pt>
                <c:pt idx="37">
                  <c:v>73</c:v>
                </c:pt>
                <c:pt idx="38">
                  <c:v>82</c:v>
                </c:pt>
                <c:pt idx="39">
                  <c:v>56</c:v>
                </c:pt>
                <c:pt idx="40">
                  <c:v>59</c:v>
                </c:pt>
                <c:pt idx="41">
                  <c:v>54</c:v>
                </c:pt>
                <c:pt idx="42">
                  <c:v>52</c:v>
                </c:pt>
                <c:pt idx="43">
                  <c:v>68</c:v>
                </c:pt>
                <c:pt idx="44">
                  <c:v>72</c:v>
                </c:pt>
                <c:pt idx="45">
                  <c:v>61</c:v>
                </c:pt>
                <c:pt idx="46">
                  <c:v>50</c:v>
                </c:pt>
                <c:pt idx="47">
                  <c:v>74</c:v>
                </c:pt>
                <c:pt idx="48">
                  <c:v>67</c:v>
                </c:pt>
                <c:pt idx="49">
                  <c:v>61</c:v>
                </c:pt>
                <c:pt idx="50">
                  <c:v>43</c:v>
                </c:pt>
                <c:pt idx="51">
                  <c:v>65</c:v>
                </c:pt>
                <c:pt idx="52">
                  <c:v>61</c:v>
                </c:pt>
                <c:pt idx="53">
                  <c:v>61</c:v>
                </c:pt>
                <c:pt idx="54">
                  <c:v>51</c:v>
                </c:pt>
                <c:pt idx="55">
                  <c:v>49</c:v>
                </c:pt>
                <c:pt idx="56">
                  <c:v>86</c:v>
                </c:pt>
                <c:pt idx="57">
                  <c:v>49</c:v>
                </c:pt>
                <c:pt idx="58">
                  <c:v>76</c:v>
                </c:pt>
                <c:pt idx="59">
                  <c:v>83</c:v>
                </c:pt>
                <c:pt idx="60">
                  <c:v>67</c:v>
                </c:pt>
                <c:pt idx="61">
                  <c:v>45</c:v>
                </c:pt>
                <c:pt idx="62">
                  <c:v>64</c:v>
                </c:pt>
                <c:pt idx="63">
                  <c:v>71</c:v>
                </c:pt>
                <c:pt idx="64">
                  <c:v>69</c:v>
                </c:pt>
                <c:pt idx="65">
                  <c:v>72</c:v>
                </c:pt>
                <c:pt idx="66">
                  <c:v>44</c:v>
                </c:pt>
                <c:pt idx="67">
                  <c:v>53</c:v>
                </c:pt>
                <c:pt idx="68">
                  <c:v>46</c:v>
                </c:pt>
                <c:pt idx="69">
                  <c:v>57</c:v>
                </c:pt>
                <c:pt idx="70">
                  <c:v>76</c:v>
                </c:pt>
                <c:pt idx="71">
                  <c:v>46</c:v>
                </c:pt>
                <c:pt idx="72">
                  <c:v>84</c:v>
                </c:pt>
                <c:pt idx="73">
                  <c:v>71</c:v>
                </c:pt>
                <c:pt idx="74">
                  <c:v>52</c:v>
                </c:pt>
                <c:pt idx="75">
                  <c:v>46</c:v>
                </c:pt>
                <c:pt idx="76">
                  <c:v>52</c:v>
                </c:pt>
                <c:pt idx="77">
                  <c:v>71</c:v>
                </c:pt>
                <c:pt idx="78">
                  <c:v>50</c:v>
                </c:pt>
                <c:pt idx="79">
                  <c:v>59</c:v>
                </c:pt>
                <c:pt idx="80">
                  <c:v>51</c:v>
                </c:pt>
                <c:pt idx="81">
                  <c:v>73</c:v>
                </c:pt>
                <c:pt idx="82">
                  <c:v>77</c:v>
                </c:pt>
                <c:pt idx="83">
                  <c:v>49</c:v>
                </c:pt>
                <c:pt idx="84">
                  <c:v>52</c:v>
                </c:pt>
                <c:pt idx="85">
                  <c:v>53</c:v>
                </c:pt>
                <c:pt idx="86">
                  <c:v>72</c:v>
                </c:pt>
                <c:pt idx="87">
                  <c:v>71</c:v>
                </c:pt>
                <c:pt idx="88">
                  <c:v>51</c:v>
                </c:pt>
                <c:pt idx="89">
                  <c:v>43</c:v>
                </c:pt>
                <c:pt idx="90">
                  <c:v>66</c:v>
                </c:pt>
                <c:pt idx="91">
                  <c:v>67</c:v>
                </c:pt>
                <c:pt idx="92">
                  <c:v>89</c:v>
                </c:pt>
                <c:pt idx="93">
                  <c:v>66</c:v>
                </c:pt>
                <c:pt idx="94">
                  <c:v>60</c:v>
                </c:pt>
                <c:pt idx="95">
                  <c:v>52</c:v>
                </c:pt>
                <c:pt idx="96">
                  <c:v>61</c:v>
                </c:pt>
                <c:pt idx="97">
                  <c:v>61</c:v>
                </c:pt>
                <c:pt idx="98">
                  <c:v>59</c:v>
                </c:pt>
                <c:pt idx="99">
                  <c:v>77</c:v>
                </c:pt>
                <c:pt idx="100">
                  <c:v>61</c:v>
                </c:pt>
                <c:pt idx="101">
                  <c:v>57</c:v>
                </c:pt>
                <c:pt idx="102">
                  <c:v>46</c:v>
                </c:pt>
                <c:pt idx="103">
                  <c:v>84</c:v>
                </c:pt>
                <c:pt idx="104">
                  <c:v>47</c:v>
                </c:pt>
                <c:pt idx="105">
                  <c:v>65</c:v>
                </c:pt>
                <c:pt idx="106">
                  <c:v>77</c:v>
                </c:pt>
                <c:pt idx="107">
                  <c:v>80</c:v>
                </c:pt>
                <c:pt idx="108">
                  <c:v>65</c:v>
                </c:pt>
                <c:pt idx="109">
                  <c:v>45</c:v>
                </c:pt>
                <c:pt idx="110">
                  <c:v>57</c:v>
                </c:pt>
                <c:pt idx="111">
                  <c:v>61</c:v>
                </c:pt>
                <c:pt idx="112">
                  <c:v>61</c:v>
                </c:pt>
                <c:pt idx="113">
                  <c:v>81</c:v>
                </c:pt>
                <c:pt idx="114">
                  <c:v>59</c:v>
                </c:pt>
                <c:pt idx="115">
                  <c:v>56</c:v>
                </c:pt>
                <c:pt idx="116">
                  <c:v>84</c:v>
                </c:pt>
                <c:pt idx="117">
                  <c:v>68</c:v>
                </c:pt>
                <c:pt idx="118">
                  <c:v>58</c:v>
                </c:pt>
                <c:pt idx="119">
                  <c:v>49</c:v>
                </c:pt>
                <c:pt idx="120">
                  <c:v>38</c:v>
                </c:pt>
                <c:pt idx="121">
                  <c:v>60</c:v>
                </c:pt>
                <c:pt idx="122">
                  <c:v>56</c:v>
                </c:pt>
                <c:pt idx="123">
                  <c:v>36</c:v>
                </c:pt>
                <c:pt idx="124">
                  <c:v>89</c:v>
                </c:pt>
                <c:pt idx="125">
                  <c:v>83</c:v>
                </c:pt>
                <c:pt idx="126">
                  <c:v>78</c:v>
                </c:pt>
                <c:pt idx="127">
                  <c:v>76</c:v>
                </c:pt>
                <c:pt idx="128">
                  <c:v>87</c:v>
                </c:pt>
                <c:pt idx="129">
                  <c:v>70</c:v>
                </c:pt>
                <c:pt idx="130">
                  <c:v>82</c:v>
                </c:pt>
                <c:pt idx="131">
                  <c:v>84</c:v>
                </c:pt>
                <c:pt idx="132">
                  <c:v>60</c:v>
                </c:pt>
                <c:pt idx="133">
                  <c:v>74</c:v>
                </c:pt>
                <c:pt idx="134">
                  <c:v>59</c:v>
                </c:pt>
                <c:pt idx="135">
                  <c:v>48</c:v>
                </c:pt>
                <c:pt idx="136">
                  <c:v>59</c:v>
                </c:pt>
                <c:pt idx="137">
                  <c:v>65</c:v>
                </c:pt>
                <c:pt idx="138">
                  <c:v>57</c:v>
                </c:pt>
                <c:pt idx="139">
                  <c:v>47</c:v>
                </c:pt>
                <c:pt idx="140">
                  <c:v>75</c:v>
                </c:pt>
                <c:pt idx="141">
                  <c:v>37</c:v>
                </c:pt>
                <c:pt idx="142">
                  <c:v>53</c:v>
                </c:pt>
                <c:pt idx="143">
                  <c:v>49</c:v>
                </c:pt>
                <c:pt idx="144">
                  <c:v>63</c:v>
                </c:pt>
                <c:pt idx="145">
                  <c:v>61</c:v>
                </c:pt>
                <c:pt idx="146">
                  <c:v>47</c:v>
                </c:pt>
                <c:pt idx="147">
                  <c:v>65</c:v>
                </c:pt>
                <c:pt idx="148">
                  <c:v>59</c:v>
                </c:pt>
                <c:pt idx="149">
                  <c:v>77</c:v>
                </c:pt>
                <c:pt idx="150">
                  <c:v>83</c:v>
                </c:pt>
                <c:pt idx="151">
                  <c:v>72</c:v>
                </c:pt>
                <c:pt idx="152">
                  <c:v>61</c:v>
                </c:pt>
                <c:pt idx="153">
                  <c:v>60</c:v>
                </c:pt>
                <c:pt idx="154">
                  <c:v>86</c:v>
                </c:pt>
                <c:pt idx="155">
                  <c:v>43</c:v>
                </c:pt>
                <c:pt idx="156">
                  <c:v>38</c:v>
                </c:pt>
                <c:pt idx="157">
                  <c:v>65</c:v>
                </c:pt>
                <c:pt idx="158">
                  <c:v>50</c:v>
                </c:pt>
                <c:pt idx="159">
                  <c:v>45</c:v>
                </c:pt>
                <c:pt idx="160">
                  <c:v>57</c:v>
                </c:pt>
                <c:pt idx="161">
                  <c:v>53</c:v>
                </c:pt>
                <c:pt idx="162">
                  <c:v>56</c:v>
                </c:pt>
                <c:pt idx="163">
                  <c:v>49</c:v>
                </c:pt>
                <c:pt idx="164">
                  <c:v>77</c:v>
                </c:pt>
                <c:pt idx="165">
                  <c:v>47</c:v>
                </c:pt>
                <c:pt idx="166">
                  <c:v>69</c:v>
                </c:pt>
                <c:pt idx="167">
                  <c:v>42</c:v>
                </c:pt>
                <c:pt idx="168">
                  <c:v>46</c:v>
                </c:pt>
                <c:pt idx="169">
                  <c:v>54</c:v>
                </c:pt>
                <c:pt idx="170">
                  <c:v>91</c:v>
                </c:pt>
                <c:pt idx="171">
                  <c:v>80</c:v>
                </c:pt>
                <c:pt idx="172">
                  <c:v>55</c:v>
                </c:pt>
                <c:pt idx="173">
                  <c:v>45</c:v>
                </c:pt>
                <c:pt idx="174">
                  <c:v>32</c:v>
                </c:pt>
                <c:pt idx="175">
                  <c:v>44</c:v>
                </c:pt>
                <c:pt idx="176">
                  <c:v>48</c:v>
                </c:pt>
                <c:pt idx="177">
                  <c:v>56</c:v>
                </c:pt>
                <c:pt idx="178">
                  <c:v>70</c:v>
                </c:pt>
                <c:pt idx="179">
                  <c:v>85</c:v>
                </c:pt>
                <c:pt idx="180">
                  <c:v>73</c:v>
                </c:pt>
                <c:pt idx="181">
                  <c:v>38</c:v>
                </c:pt>
                <c:pt idx="182">
                  <c:v>45</c:v>
                </c:pt>
                <c:pt idx="183">
                  <c:v>67</c:v>
                </c:pt>
                <c:pt idx="184">
                  <c:v>73</c:v>
                </c:pt>
                <c:pt idx="185">
                  <c:v>69</c:v>
                </c:pt>
                <c:pt idx="186">
                  <c:v>70</c:v>
                </c:pt>
                <c:pt idx="187">
                  <c:v>52</c:v>
                </c:pt>
                <c:pt idx="188">
                  <c:v>73</c:v>
                </c:pt>
                <c:pt idx="189">
                  <c:v>77</c:v>
                </c:pt>
                <c:pt idx="190">
                  <c:v>55</c:v>
                </c:pt>
                <c:pt idx="191">
                  <c:v>55</c:v>
                </c:pt>
                <c:pt idx="192">
                  <c:v>69</c:v>
                </c:pt>
                <c:pt idx="193">
                  <c:v>41</c:v>
                </c:pt>
                <c:pt idx="194">
                  <c:v>60</c:v>
                </c:pt>
                <c:pt idx="195">
                  <c:v>61</c:v>
                </c:pt>
              </c:numCache>
            </c:numRef>
          </c:yVal>
          <c:smooth val="0"/>
          <c:extLst>
            <c:ext xmlns:c16="http://schemas.microsoft.com/office/drawing/2014/chart" uri="{C3380CC4-5D6E-409C-BE32-E72D297353CC}">
              <c16:uniqueId val="{00000000-6960-4787-B013-288B199E27BC}"/>
            </c:ext>
          </c:extLst>
        </c:ser>
        <c:ser>
          <c:idx val="1"/>
          <c:order val="1"/>
          <c:tx>
            <c:strRef>
              <c:f>Sheet1!$J$1</c:f>
              <c:strCache>
                <c:ptCount val="1"/>
                <c:pt idx="0">
                  <c:v>seg_lambda</c:v>
                </c:pt>
              </c:strCache>
            </c:strRef>
          </c:tx>
          <c:spPr>
            <a:ln w="1905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Sheet1!$J$2:$J$197</c:f>
              <c:numCache>
                <c:formatCode>General</c:formatCode>
                <c:ptCount val="196"/>
                <c:pt idx="0">
                  <c:v>72</c:v>
                </c:pt>
                <c:pt idx="1">
                  <c:v>87</c:v>
                </c:pt>
                <c:pt idx="2">
                  <c:v>89</c:v>
                </c:pt>
                <c:pt idx="3">
                  <c:v>102</c:v>
                </c:pt>
                <c:pt idx="4">
                  <c:v>111</c:v>
                </c:pt>
                <c:pt idx="5">
                  <c:v>100</c:v>
                </c:pt>
                <c:pt idx="6">
                  <c:v>107</c:v>
                </c:pt>
                <c:pt idx="7">
                  <c:v>113</c:v>
                </c:pt>
                <c:pt idx="8">
                  <c:v>112</c:v>
                </c:pt>
                <c:pt idx="9">
                  <c:v>83</c:v>
                </c:pt>
                <c:pt idx="10">
                  <c:v>95</c:v>
                </c:pt>
                <c:pt idx="11">
                  <c:v>82</c:v>
                </c:pt>
                <c:pt idx="12">
                  <c:v>102</c:v>
                </c:pt>
                <c:pt idx="13">
                  <c:v>94</c:v>
                </c:pt>
                <c:pt idx="14">
                  <c:v>89</c:v>
                </c:pt>
                <c:pt idx="15">
                  <c:v>91</c:v>
                </c:pt>
                <c:pt idx="16">
                  <c:v>89</c:v>
                </c:pt>
                <c:pt idx="17">
                  <c:v>86</c:v>
                </c:pt>
                <c:pt idx="18">
                  <c:v>107</c:v>
                </c:pt>
                <c:pt idx="19">
                  <c:v>88</c:v>
                </c:pt>
                <c:pt idx="20">
                  <c:v>82</c:v>
                </c:pt>
                <c:pt idx="21">
                  <c:v>90</c:v>
                </c:pt>
                <c:pt idx="22">
                  <c:v>88</c:v>
                </c:pt>
                <c:pt idx="23">
                  <c:v>80</c:v>
                </c:pt>
                <c:pt idx="24">
                  <c:v>99</c:v>
                </c:pt>
                <c:pt idx="25">
                  <c:v>90</c:v>
                </c:pt>
                <c:pt idx="26">
                  <c:v>82</c:v>
                </c:pt>
                <c:pt idx="27">
                  <c:v>72</c:v>
                </c:pt>
                <c:pt idx="28">
                  <c:v>100</c:v>
                </c:pt>
                <c:pt idx="29">
                  <c:v>91</c:v>
                </c:pt>
                <c:pt idx="30">
                  <c:v>83</c:v>
                </c:pt>
                <c:pt idx="31">
                  <c:v>90</c:v>
                </c:pt>
                <c:pt idx="32">
                  <c:v>83</c:v>
                </c:pt>
                <c:pt idx="33">
                  <c:v>90</c:v>
                </c:pt>
                <c:pt idx="34">
                  <c:v>91</c:v>
                </c:pt>
                <c:pt idx="35">
                  <c:v>76</c:v>
                </c:pt>
                <c:pt idx="36">
                  <c:v>72</c:v>
                </c:pt>
                <c:pt idx="37">
                  <c:v>92</c:v>
                </c:pt>
                <c:pt idx="38">
                  <c:v>101</c:v>
                </c:pt>
                <c:pt idx="39">
                  <c:v>81</c:v>
                </c:pt>
                <c:pt idx="40">
                  <c:v>87</c:v>
                </c:pt>
                <c:pt idx="41">
                  <c:v>82</c:v>
                </c:pt>
                <c:pt idx="42">
                  <c:v>70</c:v>
                </c:pt>
                <c:pt idx="43">
                  <c:v>95</c:v>
                </c:pt>
                <c:pt idx="44">
                  <c:v>95</c:v>
                </c:pt>
                <c:pt idx="45">
                  <c:v>78</c:v>
                </c:pt>
                <c:pt idx="46">
                  <c:v>63</c:v>
                </c:pt>
                <c:pt idx="47">
                  <c:v>99</c:v>
                </c:pt>
                <c:pt idx="48">
                  <c:v>85</c:v>
                </c:pt>
                <c:pt idx="49">
                  <c:v>77</c:v>
                </c:pt>
                <c:pt idx="50">
                  <c:v>72</c:v>
                </c:pt>
                <c:pt idx="51">
                  <c:v>96</c:v>
                </c:pt>
                <c:pt idx="52">
                  <c:v>86</c:v>
                </c:pt>
                <c:pt idx="53">
                  <c:v>80</c:v>
                </c:pt>
                <c:pt idx="54">
                  <c:v>70</c:v>
                </c:pt>
                <c:pt idx="55">
                  <c:v>74</c:v>
                </c:pt>
                <c:pt idx="56">
                  <c:v>99</c:v>
                </c:pt>
                <c:pt idx="57">
                  <c:v>74</c:v>
                </c:pt>
                <c:pt idx="58">
                  <c:v>98</c:v>
                </c:pt>
                <c:pt idx="59">
                  <c:v>99</c:v>
                </c:pt>
                <c:pt idx="60">
                  <c:v>88</c:v>
                </c:pt>
                <c:pt idx="61">
                  <c:v>61</c:v>
                </c:pt>
                <c:pt idx="62">
                  <c:v>81</c:v>
                </c:pt>
                <c:pt idx="63">
                  <c:v>91</c:v>
                </c:pt>
                <c:pt idx="64">
                  <c:v>88</c:v>
                </c:pt>
                <c:pt idx="65">
                  <c:v>87</c:v>
                </c:pt>
                <c:pt idx="66">
                  <c:v>68</c:v>
                </c:pt>
                <c:pt idx="67">
                  <c:v>68</c:v>
                </c:pt>
                <c:pt idx="68">
                  <c:v>67</c:v>
                </c:pt>
                <c:pt idx="69">
                  <c:v>81</c:v>
                </c:pt>
                <c:pt idx="70">
                  <c:v>87</c:v>
                </c:pt>
                <c:pt idx="71">
                  <c:v>87</c:v>
                </c:pt>
                <c:pt idx="72">
                  <c:v>100</c:v>
                </c:pt>
                <c:pt idx="73">
                  <c:v>85</c:v>
                </c:pt>
                <c:pt idx="74">
                  <c:v>81</c:v>
                </c:pt>
                <c:pt idx="75">
                  <c:v>68</c:v>
                </c:pt>
                <c:pt idx="76">
                  <c:v>76</c:v>
                </c:pt>
                <c:pt idx="77">
                  <c:v>84</c:v>
                </c:pt>
                <c:pt idx="78">
                  <c:v>74</c:v>
                </c:pt>
                <c:pt idx="79">
                  <c:v>86</c:v>
                </c:pt>
                <c:pt idx="80">
                  <c:v>70</c:v>
                </c:pt>
                <c:pt idx="81">
                  <c:v>92</c:v>
                </c:pt>
                <c:pt idx="82">
                  <c:v>90</c:v>
                </c:pt>
                <c:pt idx="83">
                  <c:v>69</c:v>
                </c:pt>
                <c:pt idx="84">
                  <c:v>70</c:v>
                </c:pt>
                <c:pt idx="85">
                  <c:v>77</c:v>
                </c:pt>
                <c:pt idx="86">
                  <c:v>86</c:v>
                </c:pt>
                <c:pt idx="87">
                  <c:v>89</c:v>
                </c:pt>
                <c:pt idx="88">
                  <c:v>66</c:v>
                </c:pt>
                <c:pt idx="89">
                  <c:v>65</c:v>
                </c:pt>
                <c:pt idx="90">
                  <c:v>88</c:v>
                </c:pt>
                <c:pt idx="91">
                  <c:v>81</c:v>
                </c:pt>
                <c:pt idx="92">
                  <c:v>106</c:v>
                </c:pt>
                <c:pt idx="93">
                  <c:v>80</c:v>
                </c:pt>
                <c:pt idx="94">
                  <c:v>77</c:v>
                </c:pt>
                <c:pt idx="95">
                  <c:v>74</c:v>
                </c:pt>
                <c:pt idx="96">
                  <c:v>79</c:v>
                </c:pt>
                <c:pt idx="97">
                  <c:v>80</c:v>
                </c:pt>
                <c:pt idx="98">
                  <c:v>67</c:v>
                </c:pt>
                <c:pt idx="99">
                  <c:v>105</c:v>
                </c:pt>
                <c:pt idx="100">
                  <c:v>82</c:v>
                </c:pt>
                <c:pt idx="101">
                  <c:v>78</c:v>
                </c:pt>
                <c:pt idx="102">
                  <c:v>70</c:v>
                </c:pt>
                <c:pt idx="103">
                  <c:v>96</c:v>
                </c:pt>
                <c:pt idx="104">
                  <c:v>64</c:v>
                </c:pt>
                <c:pt idx="105">
                  <c:v>74</c:v>
                </c:pt>
                <c:pt idx="106">
                  <c:v>84</c:v>
                </c:pt>
                <c:pt idx="107">
                  <c:v>102</c:v>
                </c:pt>
                <c:pt idx="108">
                  <c:v>91</c:v>
                </c:pt>
                <c:pt idx="109">
                  <c:v>63</c:v>
                </c:pt>
                <c:pt idx="110">
                  <c:v>67</c:v>
                </c:pt>
                <c:pt idx="111">
                  <c:v>73</c:v>
                </c:pt>
                <c:pt idx="112">
                  <c:v>71</c:v>
                </c:pt>
                <c:pt idx="113">
                  <c:v>101</c:v>
                </c:pt>
                <c:pt idx="114">
                  <c:v>70</c:v>
                </c:pt>
                <c:pt idx="115">
                  <c:v>72</c:v>
                </c:pt>
                <c:pt idx="116">
                  <c:v>97</c:v>
                </c:pt>
                <c:pt idx="117">
                  <c:v>83</c:v>
                </c:pt>
                <c:pt idx="118">
                  <c:v>69</c:v>
                </c:pt>
                <c:pt idx="119">
                  <c:v>82</c:v>
                </c:pt>
                <c:pt idx="120">
                  <c:v>48</c:v>
                </c:pt>
                <c:pt idx="121">
                  <c:v>81</c:v>
                </c:pt>
                <c:pt idx="122">
                  <c:v>68</c:v>
                </c:pt>
                <c:pt idx="123">
                  <c:v>52</c:v>
                </c:pt>
                <c:pt idx="124">
                  <c:v>99</c:v>
                </c:pt>
                <c:pt idx="125">
                  <c:v>96</c:v>
                </c:pt>
                <c:pt idx="126">
                  <c:v>96</c:v>
                </c:pt>
                <c:pt idx="127">
                  <c:v>92</c:v>
                </c:pt>
                <c:pt idx="128">
                  <c:v>99</c:v>
                </c:pt>
                <c:pt idx="129">
                  <c:v>81</c:v>
                </c:pt>
                <c:pt idx="130">
                  <c:v>87</c:v>
                </c:pt>
                <c:pt idx="131">
                  <c:v>93</c:v>
                </c:pt>
                <c:pt idx="132">
                  <c:v>74</c:v>
                </c:pt>
                <c:pt idx="133">
                  <c:v>83</c:v>
                </c:pt>
                <c:pt idx="134">
                  <c:v>80</c:v>
                </c:pt>
                <c:pt idx="135">
                  <c:v>62</c:v>
                </c:pt>
                <c:pt idx="136">
                  <c:v>76</c:v>
                </c:pt>
                <c:pt idx="137">
                  <c:v>83</c:v>
                </c:pt>
                <c:pt idx="138">
                  <c:v>61</c:v>
                </c:pt>
                <c:pt idx="139">
                  <c:v>60</c:v>
                </c:pt>
                <c:pt idx="140">
                  <c:v>84</c:v>
                </c:pt>
                <c:pt idx="141">
                  <c:v>62</c:v>
                </c:pt>
                <c:pt idx="142">
                  <c:v>68</c:v>
                </c:pt>
                <c:pt idx="143">
                  <c:v>60</c:v>
                </c:pt>
                <c:pt idx="144">
                  <c:v>84</c:v>
                </c:pt>
                <c:pt idx="145">
                  <c:v>70</c:v>
                </c:pt>
                <c:pt idx="146">
                  <c:v>59</c:v>
                </c:pt>
                <c:pt idx="147">
                  <c:v>68</c:v>
                </c:pt>
                <c:pt idx="148">
                  <c:v>71</c:v>
                </c:pt>
                <c:pt idx="149">
                  <c:v>90</c:v>
                </c:pt>
                <c:pt idx="150">
                  <c:v>101</c:v>
                </c:pt>
                <c:pt idx="151">
                  <c:v>89</c:v>
                </c:pt>
                <c:pt idx="152">
                  <c:v>80</c:v>
                </c:pt>
                <c:pt idx="153">
                  <c:v>81</c:v>
                </c:pt>
                <c:pt idx="154">
                  <c:v>96</c:v>
                </c:pt>
                <c:pt idx="155">
                  <c:v>58</c:v>
                </c:pt>
                <c:pt idx="156">
                  <c:v>59</c:v>
                </c:pt>
                <c:pt idx="157">
                  <c:v>73</c:v>
                </c:pt>
                <c:pt idx="158">
                  <c:v>64</c:v>
                </c:pt>
                <c:pt idx="159">
                  <c:v>58</c:v>
                </c:pt>
                <c:pt idx="160">
                  <c:v>73</c:v>
                </c:pt>
                <c:pt idx="161">
                  <c:v>72</c:v>
                </c:pt>
                <c:pt idx="162">
                  <c:v>75</c:v>
                </c:pt>
                <c:pt idx="163">
                  <c:v>58</c:v>
                </c:pt>
                <c:pt idx="164">
                  <c:v>92</c:v>
                </c:pt>
                <c:pt idx="165">
                  <c:v>61</c:v>
                </c:pt>
                <c:pt idx="166">
                  <c:v>82</c:v>
                </c:pt>
                <c:pt idx="167">
                  <c:v>67</c:v>
                </c:pt>
                <c:pt idx="168">
                  <c:v>59</c:v>
                </c:pt>
                <c:pt idx="169">
                  <c:v>63</c:v>
                </c:pt>
                <c:pt idx="170">
                  <c:v>91</c:v>
                </c:pt>
                <c:pt idx="171">
                  <c:v>82</c:v>
                </c:pt>
                <c:pt idx="172">
                  <c:v>71</c:v>
                </c:pt>
                <c:pt idx="173">
                  <c:v>56</c:v>
                </c:pt>
                <c:pt idx="174">
                  <c:v>50</c:v>
                </c:pt>
                <c:pt idx="175">
                  <c:v>53</c:v>
                </c:pt>
                <c:pt idx="176">
                  <c:v>56</c:v>
                </c:pt>
                <c:pt idx="177">
                  <c:v>69</c:v>
                </c:pt>
                <c:pt idx="178">
                  <c:v>83</c:v>
                </c:pt>
                <c:pt idx="179">
                  <c:v>97</c:v>
                </c:pt>
                <c:pt idx="180">
                  <c:v>82</c:v>
                </c:pt>
                <c:pt idx="181">
                  <c:v>54</c:v>
                </c:pt>
                <c:pt idx="182">
                  <c:v>53</c:v>
                </c:pt>
                <c:pt idx="183">
                  <c:v>82</c:v>
                </c:pt>
                <c:pt idx="184">
                  <c:v>80</c:v>
                </c:pt>
                <c:pt idx="185">
                  <c:v>77</c:v>
                </c:pt>
                <c:pt idx="186">
                  <c:v>96</c:v>
                </c:pt>
                <c:pt idx="187">
                  <c:v>70</c:v>
                </c:pt>
                <c:pt idx="188">
                  <c:v>84</c:v>
                </c:pt>
                <c:pt idx="189">
                  <c:v>85</c:v>
                </c:pt>
                <c:pt idx="190">
                  <c:v>74</c:v>
                </c:pt>
                <c:pt idx="191">
                  <c:v>71</c:v>
                </c:pt>
                <c:pt idx="192">
                  <c:v>85</c:v>
                </c:pt>
                <c:pt idx="193">
                  <c:v>62</c:v>
                </c:pt>
                <c:pt idx="194">
                  <c:v>78</c:v>
                </c:pt>
                <c:pt idx="195">
                  <c:v>75</c:v>
                </c:pt>
              </c:numCache>
            </c:numRef>
          </c:yVal>
          <c:smooth val="0"/>
          <c:extLst>
            <c:ext xmlns:c16="http://schemas.microsoft.com/office/drawing/2014/chart" uri="{C3380CC4-5D6E-409C-BE32-E72D297353CC}">
              <c16:uniqueId val="{00000001-6960-4787-B013-288B199E27BC}"/>
            </c:ext>
          </c:extLst>
        </c:ser>
        <c:ser>
          <c:idx val="2"/>
          <c:order val="2"/>
          <c:tx>
            <c:strRef>
              <c:f>Sheet1!$K$1</c:f>
              <c:strCache>
                <c:ptCount val="1"/>
                <c:pt idx="0">
                  <c:v>nei_lambda</c:v>
                </c:pt>
              </c:strCache>
            </c:strRef>
          </c:tx>
          <c:spPr>
            <a:ln w="1905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Sheet1!$K$2:$K$197</c:f>
              <c:numCache>
                <c:formatCode>General</c:formatCode>
                <c:ptCount val="196"/>
                <c:pt idx="0">
                  <c:v>72</c:v>
                </c:pt>
                <c:pt idx="1">
                  <c:v>87</c:v>
                </c:pt>
                <c:pt idx="2">
                  <c:v>89</c:v>
                </c:pt>
                <c:pt idx="3">
                  <c:v>102</c:v>
                </c:pt>
                <c:pt idx="4">
                  <c:v>111</c:v>
                </c:pt>
                <c:pt idx="5">
                  <c:v>100</c:v>
                </c:pt>
                <c:pt idx="6">
                  <c:v>116</c:v>
                </c:pt>
                <c:pt idx="7">
                  <c:v>124</c:v>
                </c:pt>
                <c:pt idx="8">
                  <c:v>112</c:v>
                </c:pt>
                <c:pt idx="9">
                  <c:v>107</c:v>
                </c:pt>
                <c:pt idx="10">
                  <c:v>98</c:v>
                </c:pt>
                <c:pt idx="11">
                  <c:v>103</c:v>
                </c:pt>
                <c:pt idx="12">
                  <c:v>108</c:v>
                </c:pt>
                <c:pt idx="13">
                  <c:v>106</c:v>
                </c:pt>
                <c:pt idx="14">
                  <c:v>91</c:v>
                </c:pt>
                <c:pt idx="15">
                  <c:v>102</c:v>
                </c:pt>
                <c:pt idx="16">
                  <c:v>105</c:v>
                </c:pt>
                <c:pt idx="17">
                  <c:v>118</c:v>
                </c:pt>
                <c:pt idx="18">
                  <c:v>120</c:v>
                </c:pt>
                <c:pt idx="19">
                  <c:v>107</c:v>
                </c:pt>
                <c:pt idx="20">
                  <c:v>97</c:v>
                </c:pt>
                <c:pt idx="21">
                  <c:v>109</c:v>
                </c:pt>
                <c:pt idx="22">
                  <c:v>108</c:v>
                </c:pt>
                <c:pt idx="23">
                  <c:v>90</c:v>
                </c:pt>
                <c:pt idx="24">
                  <c:v>124</c:v>
                </c:pt>
                <c:pt idx="25">
                  <c:v>114</c:v>
                </c:pt>
                <c:pt idx="26">
                  <c:v>106</c:v>
                </c:pt>
                <c:pt idx="27">
                  <c:v>89</c:v>
                </c:pt>
                <c:pt idx="28">
                  <c:v>115</c:v>
                </c:pt>
                <c:pt idx="29">
                  <c:v>113</c:v>
                </c:pt>
                <c:pt idx="30">
                  <c:v>109</c:v>
                </c:pt>
                <c:pt idx="31">
                  <c:v>119</c:v>
                </c:pt>
                <c:pt idx="32">
                  <c:v>92</c:v>
                </c:pt>
                <c:pt idx="33">
                  <c:v>107</c:v>
                </c:pt>
                <c:pt idx="34">
                  <c:v>126</c:v>
                </c:pt>
                <c:pt idx="35">
                  <c:v>96</c:v>
                </c:pt>
                <c:pt idx="36">
                  <c:v>99</c:v>
                </c:pt>
                <c:pt idx="37">
                  <c:v>95</c:v>
                </c:pt>
                <c:pt idx="38">
                  <c:v>114</c:v>
                </c:pt>
                <c:pt idx="39">
                  <c:v>97</c:v>
                </c:pt>
                <c:pt idx="40">
                  <c:v>110</c:v>
                </c:pt>
                <c:pt idx="41">
                  <c:v>95</c:v>
                </c:pt>
                <c:pt idx="42">
                  <c:v>103</c:v>
                </c:pt>
                <c:pt idx="43">
                  <c:v>119</c:v>
                </c:pt>
                <c:pt idx="44">
                  <c:v>110</c:v>
                </c:pt>
                <c:pt idx="45">
                  <c:v>104</c:v>
                </c:pt>
                <c:pt idx="46">
                  <c:v>100</c:v>
                </c:pt>
                <c:pt idx="47">
                  <c:v>120</c:v>
                </c:pt>
                <c:pt idx="48">
                  <c:v>102</c:v>
                </c:pt>
                <c:pt idx="49">
                  <c:v>111</c:v>
                </c:pt>
                <c:pt idx="50">
                  <c:v>84</c:v>
                </c:pt>
                <c:pt idx="51">
                  <c:v>117</c:v>
                </c:pt>
                <c:pt idx="52">
                  <c:v>101</c:v>
                </c:pt>
                <c:pt idx="53">
                  <c:v>109</c:v>
                </c:pt>
                <c:pt idx="54">
                  <c:v>116</c:v>
                </c:pt>
                <c:pt idx="55">
                  <c:v>98</c:v>
                </c:pt>
                <c:pt idx="56">
                  <c:v>126</c:v>
                </c:pt>
                <c:pt idx="57">
                  <c:v>85</c:v>
                </c:pt>
                <c:pt idx="58">
                  <c:v>121</c:v>
                </c:pt>
                <c:pt idx="59">
                  <c:v>123</c:v>
                </c:pt>
                <c:pt idx="60">
                  <c:v>111</c:v>
                </c:pt>
                <c:pt idx="61">
                  <c:v>79</c:v>
                </c:pt>
                <c:pt idx="62">
                  <c:v>97</c:v>
                </c:pt>
                <c:pt idx="63">
                  <c:v>117</c:v>
                </c:pt>
                <c:pt idx="64">
                  <c:v>102</c:v>
                </c:pt>
                <c:pt idx="65">
                  <c:v>122</c:v>
                </c:pt>
                <c:pt idx="66">
                  <c:v>82</c:v>
                </c:pt>
                <c:pt idx="67">
                  <c:v>103</c:v>
                </c:pt>
                <c:pt idx="68">
                  <c:v>92</c:v>
                </c:pt>
                <c:pt idx="69">
                  <c:v>111</c:v>
                </c:pt>
                <c:pt idx="70">
                  <c:v>111</c:v>
                </c:pt>
                <c:pt idx="71">
                  <c:v>96</c:v>
                </c:pt>
                <c:pt idx="72">
                  <c:v>122</c:v>
                </c:pt>
                <c:pt idx="73">
                  <c:v>125</c:v>
                </c:pt>
                <c:pt idx="74">
                  <c:v>103</c:v>
                </c:pt>
                <c:pt idx="75">
                  <c:v>93</c:v>
                </c:pt>
                <c:pt idx="76">
                  <c:v>99</c:v>
                </c:pt>
                <c:pt idx="77">
                  <c:v>95</c:v>
                </c:pt>
                <c:pt idx="78">
                  <c:v>85</c:v>
                </c:pt>
                <c:pt idx="79">
                  <c:v>93</c:v>
                </c:pt>
                <c:pt idx="80">
                  <c:v>90</c:v>
                </c:pt>
                <c:pt idx="81">
                  <c:v>122</c:v>
                </c:pt>
                <c:pt idx="82">
                  <c:v>122</c:v>
                </c:pt>
                <c:pt idx="83">
                  <c:v>90</c:v>
                </c:pt>
                <c:pt idx="84">
                  <c:v>95</c:v>
                </c:pt>
                <c:pt idx="85">
                  <c:v>96</c:v>
                </c:pt>
                <c:pt idx="86">
                  <c:v>112</c:v>
                </c:pt>
                <c:pt idx="87">
                  <c:v>117</c:v>
                </c:pt>
                <c:pt idx="88">
                  <c:v>102</c:v>
                </c:pt>
                <c:pt idx="89">
                  <c:v>88</c:v>
                </c:pt>
                <c:pt idx="90">
                  <c:v>107</c:v>
                </c:pt>
                <c:pt idx="91">
                  <c:v>107</c:v>
                </c:pt>
                <c:pt idx="92">
                  <c:v>122</c:v>
                </c:pt>
                <c:pt idx="93">
                  <c:v>109</c:v>
                </c:pt>
                <c:pt idx="94">
                  <c:v>97</c:v>
                </c:pt>
                <c:pt idx="95">
                  <c:v>103</c:v>
                </c:pt>
                <c:pt idx="96">
                  <c:v>109</c:v>
                </c:pt>
                <c:pt idx="97">
                  <c:v>102</c:v>
                </c:pt>
                <c:pt idx="98">
                  <c:v>93</c:v>
                </c:pt>
                <c:pt idx="99">
                  <c:v>116</c:v>
                </c:pt>
                <c:pt idx="100">
                  <c:v>103</c:v>
                </c:pt>
                <c:pt idx="101">
                  <c:v>91</c:v>
                </c:pt>
                <c:pt idx="102">
                  <c:v>94</c:v>
                </c:pt>
                <c:pt idx="103">
                  <c:v>125</c:v>
                </c:pt>
                <c:pt idx="104">
                  <c:v>89</c:v>
                </c:pt>
                <c:pt idx="105">
                  <c:v>105</c:v>
                </c:pt>
                <c:pt idx="106">
                  <c:v>117</c:v>
                </c:pt>
                <c:pt idx="107">
                  <c:v>117</c:v>
                </c:pt>
                <c:pt idx="108">
                  <c:v>107</c:v>
                </c:pt>
                <c:pt idx="109">
                  <c:v>90</c:v>
                </c:pt>
                <c:pt idx="110">
                  <c:v>96</c:v>
                </c:pt>
                <c:pt idx="111">
                  <c:v>95</c:v>
                </c:pt>
                <c:pt idx="112">
                  <c:v>96</c:v>
                </c:pt>
                <c:pt idx="113">
                  <c:v>119</c:v>
                </c:pt>
                <c:pt idx="114">
                  <c:v>95</c:v>
                </c:pt>
                <c:pt idx="115">
                  <c:v>98</c:v>
                </c:pt>
                <c:pt idx="116">
                  <c:v>107</c:v>
                </c:pt>
                <c:pt idx="117">
                  <c:v>102</c:v>
                </c:pt>
                <c:pt idx="118">
                  <c:v>98</c:v>
                </c:pt>
                <c:pt idx="119">
                  <c:v>97</c:v>
                </c:pt>
                <c:pt idx="120">
                  <c:v>88</c:v>
                </c:pt>
                <c:pt idx="121">
                  <c:v>97</c:v>
                </c:pt>
                <c:pt idx="122">
                  <c:v>89</c:v>
                </c:pt>
                <c:pt idx="123">
                  <c:v>80</c:v>
                </c:pt>
                <c:pt idx="124">
                  <c:v>129</c:v>
                </c:pt>
                <c:pt idx="125">
                  <c:v>122</c:v>
                </c:pt>
                <c:pt idx="126">
                  <c:v>125</c:v>
                </c:pt>
                <c:pt idx="127">
                  <c:v>116</c:v>
                </c:pt>
                <c:pt idx="128">
                  <c:v>123</c:v>
                </c:pt>
                <c:pt idx="129">
                  <c:v>104</c:v>
                </c:pt>
                <c:pt idx="130">
                  <c:v>126</c:v>
                </c:pt>
                <c:pt idx="131">
                  <c:v>128</c:v>
                </c:pt>
                <c:pt idx="132">
                  <c:v>91</c:v>
                </c:pt>
                <c:pt idx="133">
                  <c:v>93</c:v>
                </c:pt>
                <c:pt idx="134">
                  <c:v>94</c:v>
                </c:pt>
                <c:pt idx="135">
                  <c:v>96</c:v>
                </c:pt>
                <c:pt idx="136">
                  <c:v>89</c:v>
                </c:pt>
                <c:pt idx="137">
                  <c:v>115</c:v>
                </c:pt>
                <c:pt idx="138">
                  <c:v>102</c:v>
                </c:pt>
                <c:pt idx="139">
                  <c:v>93</c:v>
                </c:pt>
                <c:pt idx="140">
                  <c:v>113</c:v>
                </c:pt>
                <c:pt idx="141">
                  <c:v>87</c:v>
                </c:pt>
                <c:pt idx="142">
                  <c:v>94</c:v>
                </c:pt>
                <c:pt idx="143">
                  <c:v>98</c:v>
                </c:pt>
                <c:pt idx="144">
                  <c:v>117</c:v>
                </c:pt>
                <c:pt idx="145">
                  <c:v>100</c:v>
                </c:pt>
                <c:pt idx="146">
                  <c:v>89</c:v>
                </c:pt>
                <c:pt idx="147">
                  <c:v>108</c:v>
                </c:pt>
                <c:pt idx="148">
                  <c:v>94</c:v>
                </c:pt>
                <c:pt idx="149">
                  <c:v>100</c:v>
                </c:pt>
                <c:pt idx="150">
                  <c:v>119</c:v>
                </c:pt>
                <c:pt idx="151">
                  <c:v>106</c:v>
                </c:pt>
                <c:pt idx="152">
                  <c:v>106</c:v>
                </c:pt>
                <c:pt idx="153">
                  <c:v>105</c:v>
                </c:pt>
                <c:pt idx="154">
                  <c:v>117</c:v>
                </c:pt>
                <c:pt idx="155">
                  <c:v>92</c:v>
                </c:pt>
                <c:pt idx="156">
                  <c:v>78</c:v>
                </c:pt>
                <c:pt idx="157">
                  <c:v>93</c:v>
                </c:pt>
                <c:pt idx="158">
                  <c:v>96</c:v>
                </c:pt>
                <c:pt idx="159">
                  <c:v>89</c:v>
                </c:pt>
                <c:pt idx="160">
                  <c:v>93</c:v>
                </c:pt>
                <c:pt idx="161">
                  <c:v>90</c:v>
                </c:pt>
                <c:pt idx="162">
                  <c:v>104</c:v>
                </c:pt>
                <c:pt idx="163">
                  <c:v>87</c:v>
                </c:pt>
                <c:pt idx="164">
                  <c:v>120</c:v>
                </c:pt>
                <c:pt idx="165">
                  <c:v>92</c:v>
                </c:pt>
                <c:pt idx="166">
                  <c:v>109</c:v>
                </c:pt>
                <c:pt idx="167">
                  <c:v>93</c:v>
                </c:pt>
                <c:pt idx="168">
                  <c:v>85</c:v>
                </c:pt>
                <c:pt idx="169">
                  <c:v>93</c:v>
                </c:pt>
                <c:pt idx="170">
                  <c:v>129</c:v>
                </c:pt>
                <c:pt idx="171">
                  <c:v>119</c:v>
                </c:pt>
                <c:pt idx="172">
                  <c:v>91</c:v>
                </c:pt>
                <c:pt idx="173">
                  <c:v>90</c:v>
                </c:pt>
                <c:pt idx="174">
                  <c:v>72</c:v>
                </c:pt>
                <c:pt idx="175">
                  <c:v>93</c:v>
                </c:pt>
                <c:pt idx="176">
                  <c:v>97</c:v>
                </c:pt>
                <c:pt idx="177">
                  <c:v>86</c:v>
                </c:pt>
                <c:pt idx="178">
                  <c:v>94</c:v>
                </c:pt>
                <c:pt idx="179">
                  <c:v>125</c:v>
                </c:pt>
                <c:pt idx="180">
                  <c:v>105</c:v>
                </c:pt>
                <c:pt idx="181">
                  <c:v>94</c:v>
                </c:pt>
                <c:pt idx="182">
                  <c:v>90</c:v>
                </c:pt>
                <c:pt idx="183">
                  <c:v>109</c:v>
                </c:pt>
                <c:pt idx="184">
                  <c:v>103</c:v>
                </c:pt>
                <c:pt idx="185">
                  <c:v>94</c:v>
                </c:pt>
                <c:pt idx="186">
                  <c:v>103</c:v>
                </c:pt>
                <c:pt idx="187">
                  <c:v>98</c:v>
                </c:pt>
                <c:pt idx="188">
                  <c:v>113</c:v>
                </c:pt>
                <c:pt idx="189">
                  <c:v>122</c:v>
                </c:pt>
                <c:pt idx="190">
                  <c:v>100</c:v>
                </c:pt>
                <c:pt idx="191">
                  <c:v>88</c:v>
                </c:pt>
                <c:pt idx="192">
                  <c:v>105</c:v>
                </c:pt>
                <c:pt idx="193">
                  <c:v>94</c:v>
                </c:pt>
                <c:pt idx="194">
                  <c:v>92</c:v>
                </c:pt>
                <c:pt idx="195">
                  <c:v>103</c:v>
                </c:pt>
              </c:numCache>
            </c:numRef>
          </c:yVal>
          <c:smooth val="0"/>
          <c:extLst>
            <c:ext xmlns:c16="http://schemas.microsoft.com/office/drawing/2014/chart" uri="{C3380CC4-5D6E-409C-BE32-E72D297353CC}">
              <c16:uniqueId val="{00000002-6960-4787-B013-288B199E27BC}"/>
            </c:ext>
          </c:extLst>
        </c:ser>
        <c:ser>
          <c:idx val="3"/>
          <c:order val="3"/>
          <c:tx>
            <c:strRef>
              <c:f>Sheet1!$L$1</c:f>
              <c:strCache>
                <c:ptCount val="1"/>
                <c:pt idx="0">
                  <c:v>complete_lambda</c:v>
                </c:pt>
              </c:strCache>
            </c:strRef>
          </c:tx>
          <c:spPr>
            <a:ln w="19050" cap="rnd">
              <a:noFill/>
              <a:round/>
            </a:ln>
            <a:effectLst/>
          </c:spPr>
          <c:marker>
            <c:symbol val="circle"/>
            <c:size val="5"/>
            <c:spPr>
              <a:solidFill>
                <a:schemeClr val="accent4"/>
              </a:solidFill>
              <a:ln w="9525">
                <a:solidFill>
                  <a:schemeClr val="accent4"/>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Sheet1!$L$2:$L$197</c:f>
              <c:numCache>
                <c:formatCode>General</c:formatCode>
                <c:ptCount val="196"/>
                <c:pt idx="0">
                  <c:v>72</c:v>
                </c:pt>
                <c:pt idx="1">
                  <c:v>87</c:v>
                </c:pt>
                <c:pt idx="2">
                  <c:v>89</c:v>
                </c:pt>
                <c:pt idx="3">
                  <c:v>102</c:v>
                </c:pt>
                <c:pt idx="4">
                  <c:v>111</c:v>
                </c:pt>
                <c:pt idx="5">
                  <c:v>100</c:v>
                </c:pt>
                <c:pt idx="6">
                  <c:v>117</c:v>
                </c:pt>
                <c:pt idx="7">
                  <c:v>124</c:v>
                </c:pt>
                <c:pt idx="8">
                  <c:v>112</c:v>
                </c:pt>
                <c:pt idx="9">
                  <c:v>107</c:v>
                </c:pt>
                <c:pt idx="10">
                  <c:v>98</c:v>
                </c:pt>
                <c:pt idx="11">
                  <c:v>103</c:v>
                </c:pt>
                <c:pt idx="12">
                  <c:v>108</c:v>
                </c:pt>
                <c:pt idx="13">
                  <c:v>106</c:v>
                </c:pt>
                <c:pt idx="14">
                  <c:v>91</c:v>
                </c:pt>
                <c:pt idx="15">
                  <c:v>102</c:v>
                </c:pt>
                <c:pt idx="16">
                  <c:v>105</c:v>
                </c:pt>
                <c:pt idx="17">
                  <c:v>123</c:v>
                </c:pt>
                <c:pt idx="18">
                  <c:v>120</c:v>
                </c:pt>
                <c:pt idx="19">
                  <c:v>107</c:v>
                </c:pt>
                <c:pt idx="20">
                  <c:v>97</c:v>
                </c:pt>
                <c:pt idx="21">
                  <c:v>110</c:v>
                </c:pt>
                <c:pt idx="22">
                  <c:v>119</c:v>
                </c:pt>
                <c:pt idx="23">
                  <c:v>118</c:v>
                </c:pt>
                <c:pt idx="24">
                  <c:v>124</c:v>
                </c:pt>
                <c:pt idx="25">
                  <c:v>114</c:v>
                </c:pt>
                <c:pt idx="26">
                  <c:v>111</c:v>
                </c:pt>
                <c:pt idx="27">
                  <c:v>118</c:v>
                </c:pt>
                <c:pt idx="28">
                  <c:v>127</c:v>
                </c:pt>
                <c:pt idx="29">
                  <c:v>129</c:v>
                </c:pt>
                <c:pt idx="30">
                  <c:v>115</c:v>
                </c:pt>
                <c:pt idx="31">
                  <c:v>119</c:v>
                </c:pt>
                <c:pt idx="32">
                  <c:v>121</c:v>
                </c:pt>
                <c:pt idx="33">
                  <c:v>112</c:v>
                </c:pt>
                <c:pt idx="34">
                  <c:v>126</c:v>
                </c:pt>
                <c:pt idx="35">
                  <c:v>120</c:v>
                </c:pt>
                <c:pt idx="36">
                  <c:v>110</c:v>
                </c:pt>
                <c:pt idx="37">
                  <c:v>117</c:v>
                </c:pt>
                <c:pt idx="38">
                  <c:v>126</c:v>
                </c:pt>
                <c:pt idx="39">
                  <c:v>116</c:v>
                </c:pt>
                <c:pt idx="40">
                  <c:v>112</c:v>
                </c:pt>
                <c:pt idx="41">
                  <c:v>118</c:v>
                </c:pt>
                <c:pt idx="42">
                  <c:v>125</c:v>
                </c:pt>
                <c:pt idx="43">
                  <c:v>125</c:v>
                </c:pt>
                <c:pt idx="44">
                  <c:v>121</c:v>
                </c:pt>
                <c:pt idx="45">
                  <c:v>120</c:v>
                </c:pt>
                <c:pt idx="46">
                  <c:v>108</c:v>
                </c:pt>
                <c:pt idx="47">
                  <c:v>129</c:v>
                </c:pt>
                <c:pt idx="48">
                  <c:v>110</c:v>
                </c:pt>
                <c:pt idx="49">
                  <c:v>126</c:v>
                </c:pt>
                <c:pt idx="50">
                  <c:v>121</c:v>
                </c:pt>
                <c:pt idx="51">
                  <c:v>134</c:v>
                </c:pt>
                <c:pt idx="52">
                  <c:v>130</c:v>
                </c:pt>
                <c:pt idx="53">
                  <c:v>123</c:v>
                </c:pt>
                <c:pt idx="54">
                  <c:v>122</c:v>
                </c:pt>
                <c:pt idx="55">
                  <c:v>121</c:v>
                </c:pt>
                <c:pt idx="56">
                  <c:v>126</c:v>
                </c:pt>
                <c:pt idx="57">
                  <c:v>123</c:v>
                </c:pt>
                <c:pt idx="58">
                  <c:v>130</c:v>
                </c:pt>
                <c:pt idx="59">
                  <c:v>134</c:v>
                </c:pt>
                <c:pt idx="60">
                  <c:v>123</c:v>
                </c:pt>
                <c:pt idx="61">
                  <c:v>120</c:v>
                </c:pt>
                <c:pt idx="62">
                  <c:v>124</c:v>
                </c:pt>
                <c:pt idx="63">
                  <c:v>131</c:v>
                </c:pt>
                <c:pt idx="64">
                  <c:v>121</c:v>
                </c:pt>
                <c:pt idx="65">
                  <c:v>130</c:v>
                </c:pt>
                <c:pt idx="66">
                  <c:v>115</c:v>
                </c:pt>
                <c:pt idx="67">
                  <c:v>127</c:v>
                </c:pt>
                <c:pt idx="68">
                  <c:v>127</c:v>
                </c:pt>
                <c:pt idx="69">
                  <c:v>125</c:v>
                </c:pt>
                <c:pt idx="70">
                  <c:v>122</c:v>
                </c:pt>
                <c:pt idx="71">
                  <c:v>128</c:v>
                </c:pt>
                <c:pt idx="72">
                  <c:v>122</c:v>
                </c:pt>
                <c:pt idx="73">
                  <c:v>138</c:v>
                </c:pt>
                <c:pt idx="74">
                  <c:v>124</c:v>
                </c:pt>
                <c:pt idx="75">
                  <c:v>120</c:v>
                </c:pt>
                <c:pt idx="76">
                  <c:v>120</c:v>
                </c:pt>
                <c:pt idx="77">
                  <c:v>129</c:v>
                </c:pt>
                <c:pt idx="78">
                  <c:v>114</c:v>
                </c:pt>
                <c:pt idx="79">
                  <c:v>129</c:v>
                </c:pt>
                <c:pt idx="80">
                  <c:v>120</c:v>
                </c:pt>
                <c:pt idx="81">
                  <c:v>127</c:v>
                </c:pt>
                <c:pt idx="82">
                  <c:v>129</c:v>
                </c:pt>
                <c:pt idx="83">
                  <c:v>126</c:v>
                </c:pt>
                <c:pt idx="84">
                  <c:v>126</c:v>
                </c:pt>
                <c:pt idx="85">
                  <c:v>125</c:v>
                </c:pt>
                <c:pt idx="86">
                  <c:v>130</c:v>
                </c:pt>
                <c:pt idx="87">
                  <c:v>130</c:v>
                </c:pt>
                <c:pt idx="88">
                  <c:v>126</c:v>
                </c:pt>
                <c:pt idx="89">
                  <c:v>114</c:v>
                </c:pt>
                <c:pt idx="90">
                  <c:v>131</c:v>
                </c:pt>
                <c:pt idx="91">
                  <c:v>126</c:v>
                </c:pt>
                <c:pt idx="92">
                  <c:v>130</c:v>
                </c:pt>
                <c:pt idx="93">
                  <c:v>122</c:v>
                </c:pt>
                <c:pt idx="94">
                  <c:v>125</c:v>
                </c:pt>
                <c:pt idx="95">
                  <c:v>131</c:v>
                </c:pt>
                <c:pt idx="96">
                  <c:v>122</c:v>
                </c:pt>
                <c:pt idx="97">
                  <c:v>120</c:v>
                </c:pt>
                <c:pt idx="98">
                  <c:v>129</c:v>
                </c:pt>
                <c:pt idx="99">
                  <c:v>126</c:v>
                </c:pt>
                <c:pt idx="100">
                  <c:v>127</c:v>
                </c:pt>
                <c:pt idx="101">
                  <c:v>127</c:v>
                </c:pt>
                <c:pt idx="102">
                  <c:v>124</c:v>
                </c:pt>
                <c:pt idx="103">
                  <c:v>130</c:v>
                </c:pt>
                <c:pt idx="104">
                  <c:v>126</c:v>
                </c:pt>
                <c:pt idx="105">
                  <c:v>129</c:v>
                </c:pt>
                <c:pt idx="106">
                  <c:v>127</c:v>
                </c:pt>
                <c:pt idx="107">
                  <c:v>136</c:v>
                </c:pt>
                <c:pt idx="108">
                  <c:v>128</c:v>
                </c:pt>
                <c:pt idx="109">
                  <c:v>126</c:v>
                </c:pt>
                <c:pt idx="110">
                  <c:v>125</c:v>
                </c:pt>
                <c:pt idx="111">
                  <c:v>125</c:v>
                </c:pt>
                <c:pt idx="112">
                  <c:v>127</c:v>
                </c:pt>
                <c:pt idx="113">
                  <c:v>136</c:v>
                </c:pt>
                <c:pt idx="114">
                  <c:v>124</c:v>
                </c:pt>
                <c:pt idx="115">
                  <c:v>130</c:v>
                </c:pt>
                <c:pt idx="116">
                  <c:v>132</c:v>
                </c:pt>
                <c:pt idx="117">
                  <c:v>132</c:v>
                </c:pt>
                <c:pt idx="118">
                  <c:v>133</c:v>
                </c:pt>
                <c:pt idx="119">
                  <c:v>127</c:v>
                </c:pt>
                <c:pt idx="120">
                  <c:v>128</c:v>
                </c:pt>
                <c:pt idx="121">
                  <c:v>127</c:v>
                </c:pt>
                <c:pt idx="122">
                  <c:v>129</c:v>
                </c:pt>
                <c:pt idx="123">
                  <c:v>121</c:v>
                </c:pt>
                <c:pt idx="124">
                  <c:v>135</c:v>
                </c:pt>
                <c:pt idx="125">
                  <c:v>129</c:v>
                </c:pt>
                <c:pt idx="126">
                  <c:v>132</c:v>
                </c:pt>
                <c:pt idx="127">
                  <c:v>132</c:v>
                </c:pt>
                <c:pt idx="128">
                  <c:v>135</c:v>
                </c:pt>
                <c:pt idx="129">
                  <c:v>130</c:v>
                </c:pt>
                <c:pt idx="130">
                  <c:v>132</c:v>
                </c:pt>
                <c:pt idx="131">
                  <c:v>136</c:v>
                </c:pt>
                <c:pt idx="132">
                  <c:v>129</c:v>
                </c:pt>
                <c:pt idx="133">
                  <c:v>133</c:v>
                </c:pt>
                <c:pt idx="134">
                  <c:v>128</c:v>
                </c:pt>
                <c:pt idx="135">
                  <c:v>123</c:v>
                </c:pt>
                <c:pt idx="136">
                  <c:v>130</c:v>
                </c:pt>
                <c:pt idx="137">
                  <c:v>134</c:v>
                </c:pt>
                <c:pt idx="138">
                  <c:v>132</c:v>
                </c:pt>
                <c:pt idx="139">
                  <c:v>126</c:v>
                </c:pt>
                <c:pt idx="140">
                  <c:v>128</c:v>
                </c:pt>
                <c:pt idx="141">
                  <c:v>123</c:v>
                </c:pt>
                <c:pt idx="142">
                  <c:v>133</c:v>
                </c:pt>
                <c:pt idx="143">
                  <c:v>132</c:v>
                </c:pt>
                <c:pt idx="144">
                  <c:v>133</c:v>
                </c:pt>
                <c:pt idx="145">
                  <c:v>124</c:v>
                </c:pt>
                <c:pt idx="146">
                  <c:v>130</c:v>
                </c:pt>
                <c:pt idx="147">
                  <c:v>133</c:v>
                </c:pt>
                <c:pt idx="148">
                  <c:v>133</c:v>
                </c:pt>
                <c:pt idx="149">
                  <c:v>132</c:v>
                </c:pt>
                <c:pt idx="150">
                  <c:v>128</c:v>
                </c:pt>
                <c:pt idx="151">
                  <c:v>131</c:v>
                </c:pt>
                <c:pt idx="152">
                  <c:v>134</c:v>
                </c:pt>
                <c:pt idx="153">
                  <c:v>125</c:v>
                </c:pt>
                <c:pt idx="154">
                  <c:v>132</c:v>
                </c:pt>
                <c:pt idx="155">
                  <c:v>132</c:v>
                </c:pt>
                <c:pt idx="156">
                  <c:v>126</c:v>
                </c:pt>
                <c:pt idx="157">
                  <c:v>130</c:v>
                </c:pt>
                <c:pt idx="158">
                  <c:v>130</c:v>
                </c:pt>
                <c:pt idx="159">
                  <c:v>127</c:v>
                </c:pt>
                <c:pt idx="160">
                  <c:v>129</c:v>
                </c:pt>
                <c:pt idx="161">
                  <c:v>127</c:v>
                </c:pt>
                <c:pt idx="162">
                  <c:v>133</c:v>
                </c:pt>
                <c:pt idx="163">
                  <c:v>131</c:v>
                </c:pt>
                <c:pt idx="164">
                  <c:v>133</c:v>
                </c:pt>
                <c:pt idx="165">
                  <c:v>121</c:v>
                </c:pt>
                <c:pt idx="166">
                  <c:v>133</c:v>
                </c:pt>
                <c:pt idx="167">
                  <c:v>127</c:v>
                </c:pt>
                <c:pt idx="168">
                  <c:v>128</c:v>
                </c:pt>
                <c:pt idx="169">
                  <c:v>132</c:v>
                </c:pt>
                <c:pt idx="170">
                  <c:v>132</c:v>
                </c:pt>
                <c:pt idx="171">
                  <c:v>135</c:v>
                </c:pt>
                <c:pt idx="172">
                  <c:v>128</c:v>
                </c:pt>
                <c:pt idx="173">
                  <c:v>134</c:v>
                </c:pt>
                <c:pt idx="174">
                  <c:v>127</c:v>
                </c:pt>
                <c:pt idx="175">
                  <c:v>126</c:v>
                </c:pt>
                <c:pt idx="176">
                  <c:v>132</c:v>
                </c:pt>
                <c:pt idx="177">
                  <c:v>128</c:v>
                </c:pt>
                <c:pt idx="178">
                  <c:v>133</c:v>
                </c:pt>
                <c:pt idx="179">
                  <c:v>132</c:v>
                </c:pt>
                <c:pt idx="180">
                  <c:v>134</c:v>
                </c:pt>
                <c:pt idx="181">
                  <c:v>133</c:v>
                </c:pt>
                <c:pt idx="182">
                  <c:v>131</c:v>
                </c:pt>
                <c:pt idx="183">
                  <c:v>132</c:v>
                </c:pt>
                <c:pt idx="184">
                  <c:v>138</c:v>
                </c:pt>
                <c:pt idx="185">
                  <c:v>128</c:v>
                </c:pt>
                <c:pt idx="186">
                  <c:v>129</c:v>
                </c:pt>
                <c:pt idx="187">
                  <c:v>136</c:v>
                </c:pt>
                <c:pt idx="188">
                  <c:v>131</c:v>
                </c:pt>
                <c:pt idx="189">
                  <c:v>135</c:v>
                </c:pt>
                <c:pt idx="190">
                  <c:v>136</c:v>
                </c:pt>
                <c:pt idx="191">
                  <c:v>130</c:v>
                </c:pt>
                <c:pt idx="192">
                  <c:v>134</c:v>
                </c:pt>
                <c:pt idx="193">
                  <c:v>130</c:v>
                </c:pt>
                <c:pt idx="194">
                  <c:v>133</c:v>
                </c:pt>
                <c:pt idx="195">
                  <c:v>130</c:v>
                </c:pt>
              </c:numCache>
            </c:numRef>
          </c:yVal>
          <c:smooth val="0"/>
          <c:extLst>
            <c:ext xmlns:c16="http://schemas.microsoft.com/office/drawing/2014/chart" uri="{C3380CC4-5D6E-409C-BE32-E72D297353CC}">
              <c16:uniqueId val="{00000003-6960-4787-B013-288B199E27BC}"/>
            </c:ext>
          </c:extLst>
        </c:ser>
        <c:ser>
          <c:idx val="4"/>
          <c:order val="4"/>
          <c:tx>
            <c:strRef>
              <c:f>Sheet1!$M$1</c:f>
              <c:strCache>
                <c:ptCount val="1"/>
                <c:pt idx="0">
                  <c:v>max_distance</c:v>
                </c:pt>
              </c:strCache>
            </c:strRef>
          </c:tx>
          <c:spPr>
            <a:ln w="19050" cap="rnd">
              <a:noFill/>
              <a:round/>
            </a:ln>
            <a:effectLst/>
          </c:spPr>
          <c:marker>
            <c:symbol val="circle"/>
            <c:size val="5"/>
            <c:spPr>
              <a:solidFill>
                <a:schemeClr val="accent5"/>
              </a:solidFill>
              <a:ln w="9525">
                <a:solidFill>
                  <a:schemeClr val="accent5"/>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Sheet1!$M$2:$M$197</c:f>
              <c:numCache>
                <c:formatCode>General</c:formatCode>
                <c:ptCount val="196"/>
                <c:pt idx="0">
                  <c:v>74</c:v>
                </c:pt>
                <c:pt idx="1">
                  <c:v>90</c:v>
                </c:pt>
                <c:pt idx="2">
                  <c:v>93</c:v>
                </c:pt>
                <c:pt idx="3">
                  <c:v>115</c:v>
                </c:pt>
                <c:pt idx="4">
                  <c:v>115</c:v>
                </c:pt>
                <c:pt idx="5">
                  <c:v>101</c:v>
                </c:pt>
                <c:pt idx="6">
                  <c:v>118</c:v>
                </c:pt>
                <c:pt idx="7">
                  <c:v>125</c:v>
                </c:pt>
                <c:pt idx="8">
                  <c:v>120</c:v>
                </c:pt>
                <c:pt idx="9">
                  <c:v>110</c:v>
                </c:pt>
                <c:pt idx="10">
                  <c:v>99</c:v>
                </c:pt>
                <c:pt idx="11">
                  <c:v>102</c:v>
                </c:pt>
                <c:pt idx="12">
                  <c:v>109</c:v>
                </c:pt>
                <c:pt idx="13">
                  <c:v>107</c:v>
                </c:pt>
                <c:pt idx="14">
                  <c:v>92</c:v>
                </c:pt>
                <c:pt idx="15">
                  <c:v>106</c:v>
                </c:pt>
                <c:pt idx="16">
                  <c:v>107</c:v>
                </c:pt>
                <c:pt idx="17">
                  <c:v>123</c:v>
                </c:pt>
                <c:pt idx="18">
                  <c:v>120</c:v>
                </c:pt>
                <c:pt idx="19">
                  <c:v>113</c:v>
                </c:pt>
                <c:pt idx="20">
                  <c:v>97</c:v>
                </c:pt>
                <c:pt idx="21">
                  <c:v>110</c:v>
                </c:pt>
                <c:pt idx="22">
                  <c:v>119</c:v>
                </c:pt>
                <c:pt idx="23">
                  <c:v>120</c:v>
                </c:pt>
                <c:pt idx="24">
                  <c:v>125</c:v>
                </c:pt>
                <c:pt idx="25">
                  <c:v>117</c:v>
                </c:pt>
                <c:pt idx="26">
                  <c:v>113</c:v>
                </c:pt>
                <c:pt idx="27">
                  <c:v>118</c:v>
                </c:pt>
                <c:pt idx="28">
                  <c:v>130</c:v>
                </c:pt>
                <c:pt idx="29">
                  <c:v>130</c:v>
                </c:pt>
                <c:pt idx="30">
                  <c:v>116</c:v>
                </c:pt>
                <c:pt idx="31">
                  <c:v>119</c:v>
                </c:pt>
                <c:pt idx="32">
                  <c:v>122</c:v>
                </c:pt>
                <c:pt idx="33">
                  <c:v>116</c:v>
                </c:pt>
                <c:pt idx="34">
                  <c:v>125</c:v>
                </c:pt>
                <c:pt idx="35">
                  <c:v>121</c:v>
                </c:pt>
                <c:pt idx="36">
                  <c:v>111</c:v>
                </c:pt>
                <c:pt idx="37">
                  <c:v>117</c:v>
                </c:pt>
                <c:pt idx="38">
                  <c:v>127</c:v>
                </c:pt>
                <c:pt idx="39">
                  <c:v>116</c:v>
                </c:pt>
                <c:pt idx="40">
                  <c:v>112</c:v>
                </c:pt>
                <c:pt idx="41">
                  <c:v>121</c:v>
                </c:pt>
                <c:pt idx="42">
                  <c:v>125</c:v>
                </c:pt>
                <c:pt idx="43">
                  <c:v>128</c:v>
                </c:pt>
                <c:pt idx="44">
                  <c:v>121</c:v>
                </c:pt>
                <c:pt idx="45">
                  <c:v>120</c:v>
                </c:pt>
                <c:pt idx="46">
                  <c:v>110</c:v>
                </c:pt>
                <c:pt idx="47">
                  <c:v>132</c:v>
                </c:pt>
                <c:pt idx="48">
                  <c:v>110</c:v>
                </c:pt>
                <c:pt idx="49">
                  <c:v>126</c:v>
                </c:pt>
                <c:pt idx="50">
                  <c:v>121</c:v>
                </c:pt>
                <c:pt idx="51">
                  <c:v>134</c:v>
                </c:pt>
                <c:pt idx="52">
                  <c:v>134</c:v>
                </c:pt>
                <c:pt idx="53">
                  <c:v>127</c:v>
                </c:pt>
                <c:pt idx="54">
                  <c:v>124</c:v>
                </c:pt>
                <c:pt idx="55">
                  <c:v>124</c:v>
                </c:pt>
                <c:pt idx="56">
                  <c:v>129</c:v>
                </c:pt>
                <c:pt idx="57">
                  <c:v>123</c:v>
                </c:pt>
                <c:pt idx="58">
                  <c:v>131</c:v>
                </c:pt>
                <c:pt idx="59">
                  <c:v>134</c:v>
                </c:pt>
                <c:pt idx="60">
                  <c:v>126</c:v>
                </c:pt>
                <c:pt idx="61">
                  <c:v>121</c:v>
                </c:pt>
                <c:pt idx="62">
                  <c:v>123</c:v>
                </c:pt>
                <c:pt idx="63">
                  <c:v>130</c:v>
                </c:pt>
                <c:pt idx="64">
                  <c:v>120</c:v>
                </c:pt>
                <c:pt idx="65">
                  <c:v>130</c:v>
                </c:pt>
                <c:pt idx="66">
                  <c:v>115</c:v>
                </c:pt>
                <c:pt idx="67">
                  <c:v>127</c:v>
                </c:pt>
                <c:pt idx="68">
                  <c:v>128</c:v>
                </c:pt>
                <c:pt idx="69">
                  <c:v>125</c:v>
                </c:pt>
                <c:pt idx="70">
                  <c:v>121</c:v>
                </c:pt>
                <c:pt idx="71">
                  <c:v>128</c:v>
                </c:pt>
                <c:pt idx="72">
                  <c:v>126</c:v>
                </c:pt>
                <c:pt idx="73">
                  <c:v>137</c:v>
                </c:pt>
                <c:pt idx="74">
                  <c:v>124</c:v>
                </c:pt>
                <c:pt idx="75">
                  <c:v>121</c:v>
                </c:pt>
                <c:pt idx="76">
                  <c:v>120</c:v>
                </c:pt>
                <c:pt idx="77">
                  <c:v>129</c:v>
                </c:pt>
                <c:pt idx="78">
                  <c:v>114</c:v>
                </c:pt>
                <c:pt idx="79">
                  <c:v>129</c:v>
                </c:pt>
                <c:pt idx="80">
                  <c:v>122</c:v>
                </c:pt>
                <c:pt idx="81">
                  <c:v>127</c:v>
                </c:pt>
                <c:pt idx="82">
                  <c:v>129</c:v>
                </c:pt>
                <c:pt idx="83">
                  <c:v>126</c:v>
                </c:pt>
                <c:pt idx="84">
                  <c:v>125</c:v>
                </c:pt>
                <c:pt idx="85">
                  <c:v>125</c:v>
                </c:pt>
                <c:pt idx="86">
                  <c:v>131</c:v>
                </c:pt>
                <c:pt idx="87">
                  <c:v>130</c:v>
                </c:pt>
                <c:pt idx="88">
                  <c:v>128</c:v>
                </c:pt>
                <c:pt idx="89">
                  <c:v>115</c:v>
                </c:pt>
                <c:pt idx="90">
                  <c:v>132</c:v>
                </c:pt>
                <c:pt idx="91">
                  <c:v>127</c:v>
                </c:pt>
                <c:pt idx="92">
                  <c:v>130</c:v>
                </c:pt>
                <c:pt idx="93">
                  <c:v>123</c:v>
                </c:pt>
                <c:pt idx="94">
                  <c:v>124</c:v>
                </c:pt>
                <c:pt idx="95">
                  <c:v>132</c:v>
                </c:pt>
                <c:pt idx="96">
                  <c:v>121</c:v>
                </c:pt>
                <c:pt idx="97">
                  <c:v>121</c:v>
                </c:pt>
                <c:pt idx="98">
                  <c:v>130</c:v>
                </c:pt>
                <c:pt idx="99">
                  <c:v>128</c:v>
                </c:pt>
                <c:pt idx="100">
                  <c:v>129</c:v>
                </c:pt>
                <c:pt idx="101">
                  <c:v>127</c:v>
                </c:pt>
                <c:pt idx="102">
                  <c:v>124</c:v>
                </c:pt>
                <c:pt idx="103">
                  <c:v>132</c:v>
                </c:pt>
                <c:pt idx="104">
                  <c:v>127</c:v>
                </c:pt>
                <c:pt idx="105">
                  <c:v>130</c:v>
                </c:pt>
                <c:pt idx="106">
                  <c:v>129</c:v>
                </c:pt>
                <c:pt idx="107">
                  <c:v>135</c:v>
                </c:pt>
                <c:pt idx="108">
                  <c:v>128</c:v>
                </c:pt>
                <c:pt idx="109">
                  <c:v>127</c:v>
                </c:pt>
                <c:pt idx="110">
                  <c:v>124</c:v>
                </c:pt>
                <c:pt idx="111">
                  <c:v>126</c:v>
                </c:pt>
                <c:pt idx="112">
                  <c:v>130</c:v>
                </c:pt>
                <c:pt idx="113">
                  <c:v>135</c:v>
                </c:pt>
                <c:pt idx="114">
                  <c:v>125</c:v>
                </c:pt>
                <c:pt idx="115">
                  <c:v>130</c:v>
                </c:pt>
                <c:pt idx="116">
                  <c:v>131</c:v>
                </c:pt>
                <c:pt idx="117">
                  <c:v>133</c:v>
                </c:pt>
                <c:pt idx="118">
                  <c:v>134</c:v>
                </c:pt>
                <c:pt idx="119">
                  <c:v>127</c:v>
                </c:pt>
                <c:pt idx="120">
                  <c:v>127</c:v>
                </c:pt>
                <c:pt idx="121">
                  <c:v>127</c:v>
                </c:pt>
                <c:pt idx="122">
                  <c:v>129</c:v>
                </c:pt>
                <c:pt idx="123">
                  <c:v>121</c:v>
                </c:pt>
                <c:pt idx="124">
                  <c:v>134</c:v>
                </c:pt>
                <c:pt idx="125">
                  <c:v>128</c:v>
                </c:pt>
                <c:pt idx="126">
                  <c:v>132</c:v>
                </c:pt>
                <c:pt idx="127">
                  <c:v>132</c:v>
                </c:pt>
                <c:pt idx="128">
                  <c:v>137</c:v>
                </c:pt>
                <c:pt idx="129">
                  <c:v>130</c:v>
                </c:pt>
                <c:pt idx="130">
                  <c:v>133</c:v>
                </c:pt>
                <c:pt idx="131">
                  <c:v>136</c:v>
                </c:pt>
                <c:pt idx="132">
                  <c:v>128</c:v>
                </c:pt>
                <c:pt idx="133">
                  <c:v>132</c:v>
                </c:pt>
                <c:pt idx="134">
                  <c:v>127</c:v>
                </c:pt>
                <c:pt idx="135">
                  <c:v>123</c:v>
                </c:pt>
                <c:pt idx="136">
                  <c:v>130</c:v>
                </c:pt>
                <c:pt idx="137">
                  <c:v>134</c:v>
                </c:pt>
                <c:pt idx="138">
                  <c:v>132</c:v>
                </c:pt>
                <c:pt idx="139">
                  <c:v>125</c:v>
                </c:pt>
                <c:pt idx="140">
                  <c:v>128</c:v>
                </c:pt>
                <c:pt idx="141">
                  <c:v>123</c:v>
                </c:pt>
                <c:pt idx="142">
                  <c:v>134</c:v>
                </c:pt>
                <c:pt idx="143">
                  <c:v>133</c:v>
                </c:pt>
                <c:pt idx="144">
                  <c:v>132</c:v>
                </c:pt>
                <c:pt idx="145">
                  <c:v>123</c:v>
                </c:pt>
                <c:pt idx="146">
                  <c:v>132</c:v>
                </c:pt>
                <c:pt idx="147">
                  <c:v>137</c:v>
                </c:pt>
                <c:pt idx="148">
                  <c:v>132</c:v>
                </c:pt>
                <c:pt idx="149">
                  <c:v>131</c:v>
                </c:pt>
                <c:pt idx="150">
                  <c:v>128</c:v>
                </c:pt>
                <c:pt idx="151">
                  <c:v>131</c:v>
                </c:pt>
                <c:pt idx="152">
                  <c:v>134</c:v>
                </c:pt>
                <c:pt idx="153">
                  <c:v>125</c:v>
                </c:pt>
                <c:pt idx="154">
                  <c:v>131</c:v>
                </c:pt>
                <c:pt idx="155">
                  <c:v>134</c:v>
                </c:pt>
                <c:pt idx="156">
                  <c:v>126</c:v>
                </c:pt>
                <c:pt idx="157">
                  <c:v>130</c:v>
                </c:pt>
                <c:pt idx="158">
                  <c:v>131</c:v>
                </c:pt>
                <c:pt idx="159">
                  <c:v>126</c:v>
                </c:pt>
                <c:pt idx="160">
                  <c:v>130</c:v>
                </c:pt>
                <c:pt idx="161">
                  <c:v>127</c:v>
                </c:pt>
                <c:pt idx="162">
                  <c:v>135</c:v>
                </c:pt>
                <c:pt idx="163">
                  <c:v>130</c:v>
                </c:pt>
                <c:pt idx="164">
                  <c:v>133</c:v>
                </c:pt>
                <c:pt idx="165">
                  <c:v>122</c:v>
                </c:pt>
                <c:pt idx="166">
                  <c:v>133</c:v>
                </c:pt>
                <c:pt idx="167">
                  <c:v>127</c:v>
                </c:pt>
                <c:pt idx="168">
                  <c:v>128</c:v>
                </c:pt>
                <c:pt idx="169">
                  <c:v>134</c:v>
                </c:pt>
                <c:pt idx="170">
                  <c:v>132</c:v>
                </c:pt>
                <c:pt idx="171">
                  <c:v>135</c:v>
                </c:pt>
                <c:pt idx="172">
                  <c:v>129</c:v>
                </c:pt>
                <c:pt idx="173">
                  <c:v>135</c:v>
                </c:pt>
                <c:pt idx="174">
                  <c:v>128</c:v>
                </c:pt>
                <c:pt idx="175">
                  <c:v>126</c:v>
                </c:pt>
                <c:pt idx="176">
                  <c:v>132</c:v>
                </c:pt>
                <c:pt idx="177">
                  <c:v>128</c:v>
                </c:pt>
                <c:pt idx="178">
                  <c:v>132</c:v>
                </c:pt>
                <c:pt idx="179">
                  <c:v>132</c:v>
                </c:pt>
                <c:pt idx="180">
                  <c:v>133</c:v>
                </c:pt>
                <c:pt idx="181">
                  <c:v>133</c:v>
                </c:pt>
                <c:pt idx="182">
                  <c:v>131</c:v>
                </c:pt>
                <c:pt idx="183">
                  <c:v>134</c:v>
                </c:pt>
                <c:pt idx="184">
                  <c:v>138</c:v>
                </c:pt>
                <c:pt idx="185">
                  <c:v>128</c:v>
                </c:pt>
                <c:pt idx="186">
                  <c:v>129</c:v>
                </c:pt>
                <c:pt idx="187">
                  <c:v>137</c:v>
                </c:pt>
                <c:pt idx="188">
                  <c:v>133</c:v>
                </c:pt>
                <c:pt idx="189">
                  <c:v>135</c:v>
                </c:pt>
                <c:pt idx="190">
                  <c:v>136</c:v>
                </c:pt>
                <c:pt idx="191">
                  <c:v>130</c:v>
                </c:pt>
                <c:pt idx="192">
                  <c:v>136</c:v>
                </c:pt>
                <c:pt idx="193">
                  <c:v>130</c:v>
                </c:pt>
                <c:pt idx="194">
                  <c:v>132</c:v>
                </c:pt>
                <c:pt idx="195">
                  <c:v>131</c:v>
                </c:pt>
              </c:numCache>
            </c:numRef>
          </c:yVal>
          <c:smooth val="0"/>
          <c:extLst>
            <c:ext xmlns:c16="http://schemas.microsoft.com/office/drawing/2014/chart" uri="{C3380CC4-5D6E-409C-BE32-E72D297353CC}">
              <c16:uniqueId val="{00000004-6960-4787-B013-288B199E27BC}"/>
            </c:ext>
          </c:extLst>
        </c:ser>
        <c:ser>
          <c:idx val="5"/>
          <c:order val="5"/>
          <c:tx>
            <c:v>optimal_lambda</c:v>
          </c:tx>
          <c:spPr>
            <a:ln w="25400" cap="rnd">
              <a:noFill/>
              <a:round/>
            </a:ln>
            <a:effectLst/>
          </c:spPr>
          <c:marker>
            <c:symbol val="circle"/>
            <c:size val="5"/>
            <c:spPr>
              <a:solidFill>
                <a:schemeClr val="accent6"/>
              </a:solidFill>
              <a:ln w="9525">
                <a:solidFill>
                  <a:schemeClr val="accent6"/>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Sheet1!$H$2:$H$197</c:f>
              <c:numCache>
                <c:formatCode>General</c:formatCode>
                <c:ptCount val="196"/>
                <c:pt idx="0">
                  <c:v>66</c:v>
                </c:pt>
                <c:pt idx="1">
                  <c:v>48</c:v>
                </c:pt>
                <c:pt idx="2">
                  <c:v>54</c:v>
                </c:pt>
                <c:pt idx="3">
                  <c:v>51</c:v>
                </c:pt>
                <c:pt idx="4">
                  <c:v>56</c:v>
                </c:pt>
                <c:pt idx="5">
                  <c:v>41</c:v>
                </c:pt>
                <c:pt idx="6">
                  <c:v>60</c:v>
                </c:pt>
                <c:pt idx="7">
                  <c:v>64</c:v>
                </c:pt>
                <c:pt idx="8">
                  <c:v>45</c:v>
                </c:pt>
                <c:pt idx="9">
                  <c:v>39</c:v>
                </c:pt>
                <c:pt idx="10">
                  <c:v>41</c:v>
                </c:pt>
                <c:pt idx="11">
                  <c:v>46</c:v>
                </c:pt>
                <c:pt idx="12">
                  <c:v>36</c:v>
                </c:pt>
                <c:pt idx="13">
                  <c:v>31</c:v>
                </c:pt>
                <c:pt idx="14">
                  <c:v>35</c:v>
                </c:pt>
                <c:pt idx="15">
                  <c:v>33</c:v>
                </c:pt>
                <c:pt idx="16">
                  <c:v>28</c:v>
                </c:pt>
                <c:pt idx="17">
                  <c:v>30</c:v>
                </c:pt>
                <c:pt idx="18">
                  <c:v>41</c:v>
                </c:pt>
                <c:pt idx="19">
                  <c:v>34</c:v>
                </c:pt>
                <c:pt idx="20">
                  <c:v>28</c:v>
                </c:pt>
                <c:pt idx="21">
                  <c:v>29</c:v>
                </c:pt>
                <c:pt idx="22">
                  <c:v>34</c:v>
                </c:pt>
                <c:pt idx="23">
                  <c:v>33</c:v>
                </c:pt>
                <c:pt idx="24">
                  <c:v>32</c:v>
                </c:pt>
                <c:pt idx="25">
                  <c:v>33</c:v>
                </c:pt>
                <c:pt idx="26">
                  <c:v>36</c:v>
                </c:pt>
                <c:pt idx="27">
                  <c:v>27</c:v>
                </c:pt>
                <c:pt idx="28">
                  <c:v>41</c:v>
                </c:pt>
                <c:pt idx="29">
                  <c:v>30</c:v>
                </c:pt>
                <c:pt idx="30">
                  <c:v>27</c:v>
                </c:pt>
                <c:pt idx="31">
                  <c:v>41</c:v>
                </c:pt>
                <c:pt idx="32">
                  <c:v>34</c:v>
                </c:pt>
                <c:pt idx="33">
                  <c:v>26</c:v>
                </c:pt>
                <c:pt idx="34">
                  <c:v>30</c:v>
                </c:pt>
                <c:pt idx="35">
                  <c:v>30</c:v>
                </c:pt>
                <c:pt idx="36">
                  <c:v>26</c:v>
                </c:pt>
                <c:pt idx="37">
                  <c:v>25</c:v>
                </c:pt>
                <c:pt idx="38">
                  <c:v>26</c:v>
                </c:pt>
                <c:pt idx="39">
                  <c:v>23</c:v>
                </c:pt>
                <c:pt idx="40">
                  <c:v>32</c:v>
                </c:pt>
                <c:pt idx="41">
                  <c:v>28</c:v>
                </c:pt>
                <c:pt idx="42">
                  <c:v>28</c:v>
                </c:pt>
                <c:pt idx="43">
                  <c:v>31</c:v>
                </c:pt>
                <c:pt idx="44">
                  <c:v>25</c:v>
                </c:pt>
                <c:pt idx="45">
                  <c:v>41</c:v>
                </c:pt>
                <c:pt idx="46">
                  <c:v>27</c:v>
                </c:pt>
                <c:pt idx="47">
                  <c:v>29</c:v>
                </c:pt>
                <c:pt idx="48">
                  <c:v>21</c:v>
                </c:pt>
                <c:pt idx="49">
                  <c:v>29</c:v>
                </c:pt>
                <c:pt idx="50">
                  <c:v>26</c:v>
                </c:pt>
                <c:pt idx="51">
                  <c:v>27</c:v>
                </c:pt>
                <c:pt idx="52">
                  <c:v>28</c:v>
                </c:pt>
                <c:pt idx="53">
                  <c:v>22</c:v>
                </c:pt>
                <c:pt idx="54">
                  <c:v>24</c:v>
                </c:pt>
                <c:pt idx="55">
                  <c:v>31</c:v>
                </c:pt>
                <c:pt idx="56">
                  <c:v>22</c:v>
                </c:pt>
                <c:pt idx="57">
                  <c:v>23</c:v>
                </c:pt>
                <c:pt idx="58">
                  <c:v>25</c:v>
                </c:pt>
                <c:pt idx="59">
                  <c:v>22</c:v>
                </c:pt>
                <c:pt idx="60">
                  <c:v>24</c:v>
                </c:pt>
                <c:pt idx="61">
                  <c:v>20</c:v>
                </c:pt>
                <c:pt idx="62">
                  <c:v>21</c:v>
                </c:pt>
                <c:pt idx="63">
                  <c:v>23</c:v>
                </c:pt>
                <c:pt idx="64">
                  <c:v>25</c:v>
                </c:pt>
                <c:pt idx="65">
                  <c:v>26</c:v>
                </c:pt>
                <c:pt idx="66">
                  <c:v>19</c:v>
                </c:pt>
                <c:pt idx="67">
                  <c:v>33</c:v>
                </c:pt>
                <c:pt idx="68">
                  <c:v>24</c:v>
                </c:pt>
                <c:pt idx="69">
                  <c:v>22</c:v>
                </c:pt>
                <c:pt idx="70">
                  <c:v>24</c:v>
                </c:pt>
                <c:pt idx="71">
                  <c:v>19</c:v>
                </c:pt>
                <c:pt idx="72">
                  <c:v>22</c:v>
                </c:pt>
                <c:pt idx="73">
                  <c:v>25</c:v>
                </c:pt>
                <c:pt idx="74">
                  <c:v>25</c:v>
                </c:pt>
                <c:pt idx="75">
                  <c:v>16</c:v>
                </c:pt>
                <c:pt idx="76">
                  <c:v>22</c:v>
                </c:pt>
                <c:pt idx="77">
                  <c:v>19</c:v>
                </c:pt>
                <c:pt idx="78">
                  <c:v>15</c:v>
                </c:pt>
                <c:pt idx="79">
                  <c:v>21</c:v>
                </c:pt>
                <c:pt idx="80">
                  <c:v>20</c:v>
                </c:pt>
                <c:pt idx="81">
                  <c:v>25</c:v>
                </c:pt>
                <c:pt idx="82">
                  <c:v>24</c:v>
                </c:pt>
                <c:pt idx="83">
                  <c:v>18</c:v>
                </c:pt>
                <c:pt idx="84">
                  <c:v>17</c:v>
                </c:pt>
                <c:pt idx="85">
                  <c:v>17</c:v>
                </c:pt>
                <c:pt idx="86">
                  <c:v>24</c:v>
                </c:pt>
                <c:pt idx="87">
                  <c:v>19</c:v>
                </c:pt>
                <c:pt idx="88">
                  <c:v>18</c:v>
                </c:pt>
                <c:pt idx="89">
                  <c:v>17</c:v>
                </c:pt>
                <c:pt idx="90">
                  <c:v>20</c:v>
                </c:pt>
                <c:pt idx="91">
                  <c:v>24</c:v>
                </c:pt>
                <c:pt idx="92">
                  <c:v>23</c:v>
                </c:pt>
                <c:pt idx="93">
                  <c:v>25</c:v>
                </c:pt>
                <c:pt idx="94">
                  <c:v>16</c:v>
                </c:pt>
                <c:pt idx="95">
                  <c:v>19</c:v>
                </c:pt>
                <c:pt idx="96">
                  <c:v>17</c:v>
                </c:pt>
                <c:pt idx="97">
                  <c:v>22</c:v>
                </c:pt>
                <c:pt idx="98">
                  <c:v>19</c:v>
                </c:pt>
                <c:pt idx="99">
                  <c:v>21</c:v>
                </c:pt>
                <c:pt idx="100">
                  <c:v>16</c:v>
                </c:pt>
                <c:pt idx="101">
                  <c:v>19</c:v>
                </c:pt>
                <c:pt idx="102">
                  <c:v>20</c:v>
                </c:pt>
                <c:pt idx="103">
                  <c:v>16</c:v>
                </c:pt>
                <c:pt idx="104">
                  <c:v>21</c:v>
                </c:pt>
                <c:pt idx="105">
                  <c:v>19</c:v>
                </c:pt>
                <c:pt idx="106">
                  <c:v>15</c:v>
                </c:pt>
                <c:pt idx="107">
                  <c:v>17</c:v>
                </c:pt>
                <c:pt idx="108">
                  <c:v>20</c:v>
                </c:pt>
                <c:pt idx="109">
                  <c:v>18</c:v>
                </c:pt>
                <c:pt idx="110">
                  <c:v>19</c:v>
                </c:pt>
                <c:pt idx="111">
                  <c:v>17</c:v>
                </c:pt>
                <c:pt idx="112">
                  <c:v>17</c:v>
                </c:pt>
                <c:pt idx="113">
                  <c:v>18</c:v>
                </c:pt>
                <c:pt idx="114">
                  <c:v>19</c:v>
                </c:pt>
                <c:pt idx="115">
                  <c:v>14</c:v>
                </c:pt>
                <c:pt idx="116">
                  <c:v>17</c:v>
                </c:pt>
                <c:pt idx="117">
                  <c:v>18</c:v>
                </c:pt>
                <c:pt idx="118">
                  <c:v>20</c:v>
                </c:pt>
                <c:pt idx="119">
                  <c:v>21</c:v>
                </c:pt>
                <c:pt idx="120">
                  <c:v>14</c:v>
                </c:pt>
                <c:pt idx="121">
                  <c:v>18</c:v>
                </c:pt>
                <c:pt idx="122">
                  <c:v>17</c:v>
                </c:pt>
                <c:pt idx="123">
                  <c:v>17</c:v>
                </c:pt>
                <c:pt idx="124">
                  <c:v>17</c:v>
                </c:pt>
                <c:pt idx="125">
                  <c:v>23</c:v>
                </c:pt>
                <c:pt idx="126">
                  <c:v>17</c:v>
                </c:pt>
                <c:pt idx="127">
                  <c:v>14</c:v>
                </c:pt>
                <c:pt idx="128">
                  <c:v>18</c:v>
                </c:pt>
                <c:pt idx="129">
                  <c:v>19</c:v>
                </c:pt>
                <c:pt idx="130">
                  <c:v>19</c:v>
                </c:pt>
                <c:pt idx="131">
                  <c:v>25</c:v>
                </c:pt>
                <c:pt idx="132">
                  <c:v>15</c:v>
                </c:pt>
                <c:pt idx="133">
                  <c:v>15</c:v>
                </c:pt>
                <c:pt idx="134">
                  <c:v>17</c:v>
                </c:pt>
                <c:pt idx="135">
                  <c:v>18</c:v>
                </c:pt>
                <c:pt idx="136">
                  <c:v>15</c:v>
                </c:pt>
                <c:pt idx="137">
                  <c:v>18</c:v>
                </c:pt>
                <c:pt idx="138">
                  <c:v>14</c:v>
                </c:pt>
                <c:pt idx="139">
                  <c:v>16</c:v>
                </c:pt>
                <c:pt idx="140">
                  <c:v>13</c:v>
                </c:pt>
                <c:pt idx="141">
                  <c:v>18</c:v>
                </c:pt>
                <c:pt idx="142">
                  <c:v>14</c:v>
                </c:pt>
                <c:pt idx="143">
                  <c:v>15</c:v>
                </c:pt>
                <c:pt idx="144">
                  <c:v>16</c:v>
                </c:pt>
                <c:pt idx="145">
                  <c:v>16</c:v>
                </c:pt>
                <c:pt idx="146">
                  <c:v>15</c:v>
                </c:pt>
                <c:pt idx="147">
                  <c:v>17</c:v>
                </c:pt>
                <c:pt idx="148">
                  <c:v>17</c:v>
                </c:pt>
                <c:pt idx="149">
                  <c:v>13</c:v>
                </c:pt>
                <c:pt idx="150">
                  <c:v>13</c:v>
                </c:pt>
                <c:pt idx="151">
                  <c:v>14</c:v>
                </c:pt>
                <c:pt idx="152">
                  <c:v>15</c:v>
                </c:pt>
                <c:pt idx="153">
                  <c:v>12</c:v>
                </c:pt>
                <c:pt idx="154">
                  <c:v>15</c:v>
                </c:pt>
                <c:pt idx="155">
                  <c:v>19</c:v>
                </c:pt>
                <c:pt idx="156">
                  <c:v>15</c:v>
                </c:pt>
                <c:pt idx="157">
                  <c:v>16</c:v>
                </c:pt>
                <c:pt idx="158">
                  <c:v>13</c:v>
                </c:pt>
                <c:pt idx="159">
                  <c:v>16</c:v>
                </c:pt>
                <c:pt idx="160">
                  <c:v>13</c:v>
                </c:pt>
                <c:pt idx="161">
                  <c:v>15</c:v>
                </c:pt>
                <c:pt idx="162">
                  <c:v>14</c:v>
                </c:pt>
                <c:pt idx="163">
                  <c:v>16</c:v>
                </c:pt>
                <c:pt idx="164">
                  <c:v>14</c:v>
                </c:pt>
                <c:pt idx="165">
                  <c:v>14</c:v>
                </c:pt>
                <c:pt idx="166">
                  <c:v>14</c:v>
                </c:pt>
                <c:pt idx="167">
                  <c:v>16</c:v>
                </c:pt>
                <c:pt idx="168">
                  <c:v>13</c:v>
                </c:pt>
                <c:pt idx="169">
                  <c:v>13</c:v>
                </c:pt>
                <c:pt idx="170">
                  <c:v>13</c:v>
                </c:pt>
                <c:pt idx="171">
                  <c:v>15</c:v>
                </c:pt>
                <c:pt idx="172">
                  <c:v>17</c:v>
                </c:pt>
                <c:pt idx="173">
                  <c:v>18</c:v>
                </c:pt>
                <c:pt idx="174">
                  <c:v>13</c:v>
                </c:pt>
                <c:pt idx="175">
                  <c:v>15</c:v>
                </c:pt>
                <c:pt idx="176">
                  <c:v>15</c:v>
                </c:pt>
                <c:pt idx="177">
                  <c:v>13</c:v>
                </c:pt>
                <c:pt idx="178">
                  <c:v>12</c:v>
                </c:pt>
                <c:pt idx="179">
                  <c:v>12</c:v>
                </c:pt>
                <c:pt idx="180">
                  <c:v>13</c:v>
                </c:pt>
                <c:pt idx="181">
                  <c:v>15</c:v>
                </c:pt>
                <c:pt idx="182">
                  <c:v>12</c:v>
                </c:pt>
                <c:pt idx="183">
                  <c:v>12</c:v>
                </c:pt>
                <c:pt idx="184">
                  <c:v>15</c:v>
                </c:pt>
                <c:pt idx="185">
                  <c:v>12</c:v>
                </c:pt>
                <c:pt idx="186">
                  <c:v>15</c:v>
                </c:pt>
                <c:pt idx="187">
                  <c:v>15</c:v>
                </c:pt>
                <c:pt idx="188">
                  <c:v>13</c:v>
                </c:pt>
                <c:pt idx="189">
                  <c:v>16</c:v>
                </c:pt>
                <c:pt idx="190">
                  <c:v>13</c:v>
                </c:pt>
                <c:pt idx="191">
                  <c:v>13</c:v>
                </c:pt>
                <c:pt idx="192">
                  <c:v>15</c:v>
                </c:pt>
                <c:pt idx="193">
                  <c:v>14</c:v>
                </c:pt>
                <c:pt idx="194">
                  <c:v>14</c:v>
                </c:pt>
                <c:pt idx="195">
                  <c:v>14</c:v>
                </c:pt>
              </c:numCache>
            </c:numRef>
          </c:yVal>
          <c:smooth val="0"/>
          <c:extLst>
            <c:ext xmlns:c16="http://schemas.microsoft.com/office/drawing/2014/chart" uri="{C3380CC4-5D6E-409C-BE32-E72D297353CC}">
              <c16:uniqueId val="{00000005-6960-4787-B013-288B199E27BC}"/>
            </c:ext>
          </c:extLst>
        </c:ser>
        <c:dLbls>
          <c:showLegendKey val="0"/>
          <c:showVal val="0"/>
          <c:showCatName val="0"/>
          <c:showSerName val="0"/>
          <c:showPercent val="0"/>
          <c:showBubbleSize val="0"/>
        </c:dLbls>
        <c:axId val="1590550176"/>
        <c:axId val="2037838912"/>
      </c:scatterChart>
      <c:valAx>
        <c:axId val="1590550176"/>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7838912"/>
        <c:crosses val="autoZero"/>
        <c:crossBetween val="midCat"/>
      </c:valAx>
      <c:valAx>
        <c:axId val="2037838912"/>
        <c:scaling>
          <c:orientation val="minMax"/>
          <c:max val="150"/>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lambda</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905501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モデルに関するペナルティー係数の選択法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2745641879"/>
              </p:ext>
            </p:extLst>
          </p:nvPr>
        </p:nvGraphicFramePr>
        <p:xfrm>
          <a:off x="540048" y="1996078"/>
          <a:ext cx="7554540" cy="4312668"/>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3775393" cy="954107"/>
          </a:xfrm>
          <a:prstGeom prst="rect">
            <a:avLst/>
          </a:prstGeom>
          <a:noFill/>
        </p:spPr>
        <p:txBody>
          <a:bodyPr wrap="none" rtlCol="0">
            <a:spAutoFit/>
          </a:bodyPr>
          <a:lstStyle/>
          <a:p>
            <a:r>
              <a:rPr lang="ja-JP" altLang="en-US" sz="1400" dirty="0"/>
              <a:t>実験のインスタンス：</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8" name="文本框 7">
            <a:extLst>
              <a:ext uri="{FF2B5EF4-FFF2-40B4-BE49-F238E27FC236}">
                <a16:creationId xmlns:a16="http://schemas.microsoft.com/office/drawing/2014/main" id="{10233A95-B658-16D7-BA83-54BE08E0E9A8}"/>
              </a:ext>
            </a:extLst>
          </p:cNvPr>
          <p:cNvSpPr txBox="1"/>
          <p:nvPr/>
        </p:nvSpPr>
        <p:spPr>
          <a:xfrm>
            <a:off x="8094588" y="3865308"/>
            <a:ext cx="3921487" cy="738664"/>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提案された方法で計算されたグラフの辺の個数は完全グラフと比べて減らした辺も多くなる</a:t>
            </a:r>
            <a:endParaRPr lang="en-US" altLang="ja-JP" sz="1400" dirty="0"/>
          </a:p>
        </p:txBody>
      </p:sp>
    </p:spTree>
    <p:extLst>
      <p:ext uri="{BB962C8B-B14F-4D97-AF65-F5344CB8AC3E}">
        <p14:creationId xmlns:p14="http://schemas.microsoft.com/office/powerpoint/2010/main" val="337592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图表 5">
            <a:extLst>
              <a:ext uri="{FF2B5EF4-FFF2-40B4-BE49-F238E27FC236}">
                <a16:creationId xmlns:a16="http://schemas.microsoft.com/office/drawing/2014/main" id="{F0FEAE66-189D-9B22-58D8-DE56CA0F189A}"/>
              </a:ext>
            </a:extLst>
          </p:cNvPr>
          <p:cNvGraphicFramePr>
            <a:graphicFrameLocks/>
          </p:cNvGraphicFramePr>
          <p:nvPr>
            <p:extLst>
              <p:ext uri="{D42A27DB-BD31-4B8C-83A1-F6EECF244321}">
                <p14:modId xmlns:p14="http://schemas.microsoft.com/office/powerpoint/2010/main" val="1880241965"/>
              </p:ext>
            </p:extLst>
          </p:nvPr>
        </p:nvGraphicFramePr>
        <p:xfrm>
          <a:off x="0" y="1895355"/>
          <a:ext cx="7906797" cy="4609628"/>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框 3">
            <a:extLst>
              <a:ext uri="{FF2B5EF4-FFF2-40B4-BE49-F238E27FC236}">
                <a16:creationId xmlns:a16="http://schemas.microsoft.com/office/drawing/2014/main" id="{06A3D991-4FF0-1E0C-2CA1-1CB12FD2999E}"/>
              </a:ext>
            </a:extLst>
          </p:cNvPr>
          <p:cNvSpPr txBox="1"/>
          <p:nvPr/>
        </p:nvSpPr>
        <p:spPr>
          <a:xfrm>
            <a:off x="525321" y="1337847"/>
            <a:ext cx="2914580" cy="307777"/>
          </a:xfrm>
          <a:prstGeom prst="rect">
            <a:avLst/>
          </a:prstGeom>
          <a:noFill/>
        </p:spPr>
        <p:txBody>
          <a:bodyPr wrap="none" rtlCol="0">
            <a:spAutoFit/>
          </a:bodyPr>
          <a:lstStyle/>
          <a:p>
            <a:r>
              <a:rPr lang="ja-JP" altLang="en-US" sz="1400" dirty="0"/>
              <a:t>異なる方法で計算された</a:t>
            </a:r>
            <a:r>
              <a:rPr lang="en-US" altLang="ja-JP" sz="1400" dirty="0"/>
              <a:t>lambda</a:t>
            </a:r>
            <a:r>
              <a:rPr lang="ja-JP" altLang="en-US" sz="1400" dirty="0"/>
              <a:t>：</a:t>
            </a:r>
            <a:endParaRPr lang="zh-CN" altLang="en-US" sz="1400" dirty="0"/>
          </a:p>
        </p:txBody>
      </p:sp>
      <p:sp>
        <p:nvSpPr>
          <p:cNvPr id="5" name="文本框 9">
            <a:extLst>
              <a:ext uri="{FF2B5EF4-FFF2-40B4-BE49-F238E27FC236}">
                <a16:creationId xmlns:a16="http://schemas.microsoft.com/office/drawing/2014/main" id="{CB600D8F-88D9-7794-99DF-FE9C2808EF42}"/>
              </a:ext>
            </a:extLst>
          </p:cNvPr>
          <p:cNvSpPr txBox="1"/>
          <p:nvPr/>
        </p:nvSpPr>
        <p:spPr>
          <a:xfrm>
            <a:off x="7906797" y="1807747"/>
            <a:ext cx="4321468" cy="36009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err="1">
                <a:solidFill>
                  <a:srgbClr val="4EA62D"/>
                </a:solidFill>
              </a:rPr>
              <a:t>optimal_lambda</a:t>
            </a:r>
            <a:r>
              <a:rPr lang="ja-JP" altLang="en-US" sz="1200" dirty="0"/>
              <a:t>が段々小さくなる原因：</a:t>
            </a:r>
            <a:endParaRPr lang="en-US" altLang="ja-JP" sz="1200" dirty="0"/>
          </a:p>
          <a:p>
            <a:r>
              <a:rPr lang="ja-JP" altLang="en-US" sz="1200" dirty="0"/>
              <a:t>全てのインスタンスの町座標が同じ範囲で生成されたので、</a:t>
            </a:r>
            <a:endParaRPr lang="en-US" altLang="ja-JP" sz="1200" dirty="0"/>
          </a:p>
          <a:p>
            <a:r>
              <a:rPr lang="ja-JP" altLang="en-US" sz="1200" dirty="0"/>
              <a:t>インスタンスのサイズが大きくなるにつれて</a:t>
            </a:r>
            <a:endParaRPr lang="en-US" altLang="ja-JP" sz="1200" dirty="0"/>
          </a:p>
          <a:p>
            <a:r>
              <a:rPr lang="ja-JP" altLang="en-US" sz="1200" dirty="0"/>
              <a:t>町間の距離が縮まって対応する</a:t>
            </a:r>
            <a:r>
              <a:rPr lang="en-US" altLang="ja-JP" sz="1200" dirty="0"/>
              <a:t>lambda</a:t>
            </a:r>
            <a:r>
              <a:rPr lang="ja-JP" altLang="en-US" sz="1200" dirty="0"/>
              <a:t>が小さくなる</a:t>
            </a:r>
            <a:endParaRPr lang="en-US" altLang="ja-JP" sz="1200" dirty="0"/>
          </a:p>
          <a:p>
            <a:endParaRPr lang="en-US" altLang="ja-JP" sz="1200" dirty="0"/>
          </a:p>
          <a:p>
            <a:endParaRPr lang="en-US" altLang="ja-JP" sz="1200" dirty="0"/>
          </a:p>
          <a:p>
            <a:endParaRPr lang="en-US" altLang="ja-JP" sz="1200" dirty="0"/>
          </a:p>
          <a:p>
            <a:r>
              <a:rPr lang="en-US" altLang="zh-CN" sz="1200" dirty="0" err="1"/>
              <a:t>nei</a:t>
            </a:r>
            <a:r>
              <a:rPr lang="ja-JP" altLang="en-US" sz="1200" dirty="0"/>
              <a:t>方法で得られたグラフの辺の個数は</a:t>
            </a:r>
            <a:r>
              <a:rPr lang="en-US" altLang="ja-JP" sz="1200" dirty="0"/>
              <a:t>seg</a:t>
            </a:r>
            <a:r>
              <a:rPr lang="ja-JP" altLang="en-US" sz="1200" dirty="0"/>
              <a:t>方法より多くて、</a:t>
            </a:r>
            <a:endParaRPr lang="en-US" altLang="ja-JP" sz="1200" dirty="0"/>
          </a:p>
          <a:p>
            <a:r>
              <a:rPr lang="en-US" altLang="zh-CN" sz="1200" b="1" dirty="0" err="1">
                <a:solidFill>
                  <a:srgbClr val="FFC000"/>
                </a:solidFill>
              </a:rPr>
              <a:t>nei_lambda</a:t>
            </a:r>
            <a:r>
              <a:rPr lang="ja-JP" altLang="en-US" sz="1200" dirty="0"/>
              <a:t>も</a:t>
            </a:r>
            <a:r>
              <a:rPr lang="en-US" altLang="ja-JP" sz="1200" b="1" dirty="0" err="1">
                <a:solidFill>
                  <a:srgbClr val="E97132"/>
                </a:solidFill>
              </a:rPr>
              <a:t>seg_lambda</a:t>
            </a:r>
            <a:r>
              <a:rPr lang="ja-JP" altLang="en-US" sz="1200" dirty="0"/>
              <a:t>より大きい</a:t>
            </a:r>
            <a:endParaRPr lang="en-US" altLang="ja-JP" sz="1200" dirty="0"/>
          </a:p>
          <a:p>
            <a:endParaRPr lang="en-US" altLang="zh-CN" sz="1200" dirty="0"/>
          </a:p>
          <a:p>
            <a:endParaRPr lang="en-US" altLang="zh-CN" sz="1200" dirty="0"/>
          </a:p>
          <a:p>
            <a:endParaRPr lang="en-US" altLang="zh-CN" sz="1200" dirty="0"/>
          </a:p>
          <a:p>
            <a:r>
              <a:rPr lang="ja-JP" altLang="en-US" sz="1200" dirty="0"/>
              <a:t>通常は</a:t>
            </a:r>
            <a:r>
              <a:rPr lang="en-US" altLang="zh-CN" sz="1200" b="1" dirty="0" err="1">
                <a:solidFill>
                  <a:srgbClr val="A02B93"/>
                </a:solidFill>
              </a:rPr>
              <a:t>max_distance</a:t>
            </a:r>
            <a:r>
              <a:rPr lang="ja-JP" altLang="en-US" sz="1200" dirty="0"/>
              <a:t>で使用する</a:t>
            </a:r>
            <a:endParaRPr lang="en-US" altLang="ja-JP" sz="1200" dirty="0"/>
          </a:p>
          <a:p>
            <a:r>
              <a:rPr lang="ja-JP" altLang="en-US" sz="1200" dirty="0"/>
              <a:t>今回の</a:t>
            </a:r>
            <a:r>
              <a:rPr lang="en-US" altLang="zh-CN" sz="1200" b="1" dirty="0" err="1">
                <a:solidFill>
                  <a:srgbClr val="FFC000"/>
                </a:solidFill>
              </a:rPr>
              <a:t>nei_lambda</a:t>
            </a:r>
            <a:r>
              <a:rPr lang="ja-JP" altLang="en-US" sz="1200" dirty="0"/>
              <a:t>は</a:t>
            </a:r>
            <a:endParaRPr lang="en-US" altLang="ja-JP" sz="1200" dirty="0"/>
          </a:p>
          <a:p>
            <a:r>
              <a:rPr lang="en-US" altLang="ja-JP" sz="1200" dirty="0"/>
              <a:t>196</a:t>
            </a:r>
            <a:r>
              <a:rPr lang="ja-JP" altLang="en-US" sz="1200" dirty="0"/>
              <a:t>個インスタンスの内、</a:t>
            </a:r>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en-US" altLang="ja-JP" sz="1200" dirty="0"/>
              <a:t>= </a:t>
            </a:r>
            <a:r>
              <a:rPr lang="en-US" altLang="zh-CN" sz="1200" b="1" dirty="0" err="1">
                <a:solidFill>
                  <a:srgbClr val="A02B93"/>
                </a:solidFill>
              </a:rPr>
              <a:t>max_distance</a:t>
            </a:r>
            <a:r>
              <a:rPr lang="en-US" altLang="zh-CN" sz="1200" b="1" dirty="0">
                <a:solidFill>
                  <a:srgbClr val="A02B93"/>
                </a:solidFill>
              </a:rPr>
              <a:t> </a:t>
            </a:r>
            <a:r>
              <a:rPr lang="en-US" altLang="zh-CN" sz="1200" dirty="0"/>
              <a:t>25</a:t>
            </a:r>
            <a:r>
              <a:rPr lang="ja-JP" altLang="en-US" sz="1200" dirty="0"/>
              <a:t>個</a:t>
            </a:r>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en-US" altLang="ja-JP" sz="1200" dirty="0"/>
              <a:t>&lt; </a:t>
            </a:r>
            <a:r>
              <a:rPr lang="en-US" altLang="zh-CN" sz="1200" b="1" dirty="0" err="1">
                <a:solidFill>
                  <a:srgbClr val="A02B93"/>
                </a:solidFill>
              </a:rPr>
              <a:t>max_distance</a:t>
            </a:r>
            <a:r>
              <a:rPr lang="en-US" altLang="zh-CN" sz="1200" b="1" dirty="0">
                <a:solidFill>
                  <a:srgbClr val="A02B93"/>
                </a:solidFill>
              </a:rPr>
              <a:t> </a:t>
            </a:r>
            <a:r>
              <a:rPr lang="en-US" altLang="zh-CN" sz="1200" dirty="0"/>
              <a:t>171</a:t>
            </a:r>
            <a:r>
              <a:rPr lang="ja-JP" altLang="en-US" sz="1200" dirty="0"/>
              <a:t>個</a:t>
            </a:r>
            <a:endParaRPr lang="en-US" altLang="ja-JP" sz="1200" dirty="0"/>
          </a:p>
          <a:p>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ja-JP" altLang="en-US" sz="1200" dirty="0"/>
              <a:t>は</a:t>
            </a:r>
            <a:r>
              <a:rPr lang="en-US" altLang="zh-CN" sz="1200" b="1" dirty="0" err="1">
                <a:solidFill>
                  <a:srgbClr val="A02B93"/>
                </a:solidFill>
              </a:rPr>
              <a:t>max_distance</a:t>
            </a:r>
            <a:r>
              <a:rPr lang="en-US" altLang="zh-CN" sz="1200" b="1" dirty="0">
                <a:solidFill>
                  <a:srgbClr val="A02B93"/>
                </a:solidFill>
              </a:rPr>
              <a:t> </a:t>
            </a:r>
            <a:r>
              <a:rPr lang="ja-JP" altLang="en-US" sz="1200" dirty="0"/>
              <a:t>より</a:t>
            </a:r>
            <a:r>
              <a:rPr lang="en-US" altLang="ja-JP" sz="1200" b="1" dirty="0"/>
              <a:t>16.68%</a:t>
            </a:r>
            <a:r>
              <a:rPr lang="ja-JP" altLang="en-US" sz="1200" dirty="0"/>
              <a:t>の平均減少率</a:t>
            </a:r>
            <a:endParaRPr lang="en-US" altLang="ja-JP" sz="1200" dirty="0"/>
          </a:p>
        </p:txBody>
      </p:sp>
    </p:spTree>
    <p:extLst>
      <p:ext uri="{BB962C8B-B14F-4D97-AF65-F5344CB8AC3E}">
        <p14:creationId xmlns:p14="http://schemas.microsoft.com/office/powerpoint/2010/main" val="113237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1">
                <a:extLst>
                  <a:ext uri="{FF2B5EF4-FFF2-40B4-BE49-F238E27FC236}">
                    <a16:creationId xmlns:a16="http://schemas.microsoft.com/office/drawing/2014/main" id="{87447936-D49D-57D3-79BD-F6948E4DD4B3}"/>
                  </a:ext>
                </a:extLst>
              </p:cNvPr>
              <p:cNvSpPr txBox="1"/>
              <p:nvPr/>
            </p:nvSpPr>
            <p:spPr>
              <a:xfrm>
                <a:off x="229566" y="1175373"/>
                <a:ext cx="5715026" cy="307635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a:t>Gurobi</a:t>
                </a:r>
                <a:r>
                  <a:rPr lang="ja-JP" altLang="en-US" sz="1200" b="1" dirty="0"/>
                  <a:t>で計算された</a:t>
                </a:r>
                <a:r>
                  <a:rPr lang="en-US" altLang="ja-JP" sz="1200" b="1" dirty="0"/>
                  <a:t>lambda</a:t>
                </a:r>
                <a:r>
                  <a:rPr lang="ja-JP" altLang="en-US" sz="1200" b="1" dirty="0"/>
                  <a:t>で最適化実験</a:t>
                </a:r>
                <a:endParaRPr lang="en-US" altLang="ja-JP" sz="1200" b="1" dirty="0"/>
              </a:p>
              <a:p>
                <a:endParaRPr lang="en-US" altLang="ja-JP" sz="1200" dirty="0"/>
              </a:p>
              <a:p>
                <a:pPr marL="285750" indent="-285750">
                  <a:buFont typeface="Arial" panose="020B0604020202020204" pitchFamily="34" charset="0"/>
                  <a:buChar char="•"/>
                </a:pPr>
                <a:r>
                  <a:rPr lang="ja-JP" altLang="en-US" sz="1200" dirty="0"/>
                  <a:t>実験で小さいインスタンス（サイズが</a:t>
                </a:r>
                <a:r>
                  <a:rPr lang="en-US" altLang="ja-JP" sz="1200" dirty="0"/>
                  <a:t>5</a:t>
                </a:r>
                <a:r>
                  <a:rPr lang="ja-JP" altLang="en-US" sz="1200" dirty="0"/>
                  <a:t>から</a:t>
                </a:r>
                <a:r>
                  <a:rPr lang="en-US" altLang="ja-JP" sz="1200" dirty="0"/>
                  <a:t>20</a:t>
                </a:r>
                <a:r>
                  <a:rPr lang="ja-JP" altLang="en-US" sz="1200" dirty="0"/>
                  <a:t>）だけを実験した</a:t>
                </a:r>
                <a:endParaRPr lang="en-US" altLang="ja-JP" sz="1200" dirty="0"/>
              </a:p>
              <a:p>
                <a:endParaRPr lang="en-US" altLang="zh-CN" sz="1200" dirty="0"/>
              </a:p>
              <a:p>
                <a:pPr marL="285750" indent="-285750">
                  <a:buFont typeface="Arial" panose="020B0604020202020204" pitchFamily="34" charset="0"/>
                  <a:buChar char="•"/>
                </a:pPr>
                <a:r>
                  <a:rPr lang="ja-JP" altLang="en-US" sz="1200" dirty="0"/>
                  <a:t>ペナルティー係数</a:t>
                </a:r>
                <a14:m>
                  <m:oMath xmlns:m="http://schemas.openxmlformats.org/officeDocument/2006/math">
                    <m:r>
                      <a:rPr lang="ja-JP" altLang="en-US" sz="1200" i="1" smtClean="0">
                        <a:latin typeface="Cambria Math" panose="02040503050406030204" pitchFamily="18" charset="0"/>
                      </a:rPr>
                      <m:t>𝜆</m:t>
                    </m:r>
                  </m:oMath>
                </a14:m>
                <a:r>
                  <a:rPr lang="ja-JP" altLang="en-US" sz="1200" dirty="0"/>
                  <a:t>（五つの選択肢）：</a:t>
                </a:r>
                <a:endParaRPr lang="en-US" altLang="ja-JP" sz="1200" dirty="0"/>
              </a:p>
              <a:p>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i="1">
                            <a:latin typeface="Cambria Math" panose="02040503050406030204" pitchFamily="18" charset="0"/>
                          </a:rPr>
                          <m:t>𝑑𝑒</m:t>
                        </m:r>
                      </m:sub>
                    </m:sSub>
                    <m:r>
                      <a:rPr lang="en-US" altLang="ja-JP" sz="1200" i="1">
                        <a:latin typeface="Cambria Math" panose="02040503050406030204" pitchFamily="18" charset="0"/>
                      </a:rPr>
                      <m:t> </m:t>
                    </m:r>
                  </m:oMath>
                </a14:m>
                <a:r>
                  <a:rPr lang="ja-JP" altLang="en-US" sz="1200" dirty="0"/>
                  <a:t>  ：</a:t>
                </a:r>
                <a:r>
                  <a:rPr lang="en-US" altLang="ja-JP" sz="1200" dirty="0" err="1"/>
                  <a:t>de_lambda</a:t>
                </a:r>
                <a:r>
                  <a:rPr lang="en-US" altLang="ja-JP" sz="1200" dirty="0"/>
                  <a:t>             </a:t>
                </a:r>
                <a:r>
                  <a:rPr lang="ja-JP" altLang="en-US" sz="1200" dirty="0"/>
                  <a:t>ドロネー三角分割図から計算された</a:t>
                </a:r>
                <a14:m>
                  <m:oMath xmlns:m="http://schemas.openxmlformats.org/officeDocument/2006/math">
                    <m:sSub>
                      <m:sSubPr>
                        <m:ctrlPr>
                          <a:rPr lang="en-US" altLang="ja-JP" sz="1200" i="1" smtClean="0">
                            <a:latin typeface="Cambria Math" panose="02040503050406030204" pitchFamily="18" charset="0"/>
                          </a:rPr>
                        </m:ctrlPr>
                      </m:sSubPr>
                      <m:e>
                        <m:r>
                          <a:rPr lang="ja-JP" altLang="en-US" sz="1200" i="1" smtClean="0">
                            <a:latin typeface="Cambria Math" panose="02040503050406030204" pitchFamily="18" charset="0"/>
                          </a:rPr>
                          <m:t>𝜆</m:t>
                        </m:r>
                      </m:e>
                      <m:sub>
                        <m:r>
                          <a:rPr lang="en-US" altLang="ja-JP" sz="1200" b="0" i="1" smtClean="0">
                            <a:latin typeface="Cambria Math" panose="02040503050406030204" pitchFamily="18" charset="0"/>
                          </a:rPr>
                          <m:t>𝑑𝑒</m:t>
                        </m:r>
                      </m:sub>
                    </m:sSub>
                  </m:oMath>
                </a14:m>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𝑐𝑜𝑚</m:t>
                        </m:r>
                      </m:sub>
                    </m:sSub>
                    <m:r>
                      <a:rPr lang="en-US" altLang="ja-JP" sz="1200" i="1">
                        <a:latin typeface="Cambria Math" panose="02040503050406030204" pitchFamily="18" charset="0"/>
                      </a:rPr>
                      <m:t> </m:t>
                    </m:r>
                  </m:oMath>
                </a14:m>
                <a:r>
                  <a:rPr lang="ja-JP" altLang="en-US" sz="1200" dirty="0"/>
                  <a:t>：</a:t>
                </a:r>
                <a:r>
                  <a:rPr lang="en-US" altLang="ja-JP" sz="1200" dirty="0" err="1"/>
                  <a:t>com_lambda</a:t>
                </a:r>
                <a:r>
                  <a:rPr lang="en-US" altLang="ja-JP" sz="1200" dirty="0"/>
                  <a:t>          </a:t>
                </a:r>
                <a:r>
                  <a:rPr lang="ja-JP" altLang="en-US" sz="1200" dirty="0"/>
                  <a:t>完全グラフから計算された</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𝑐𝑜𝑚</m:t>
                        </m:r>
                      </m:sub>
                    </m:sSub>
                  </m:oMath>
                </a14:m>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𝑜𝑝𝑡𝑖</m:t>
                        </m:r>
                      </m:sub>
                    </m:sSub>
                    <m:r>
                      <a:rPr lang="en-US" altLang="ja-JP" sz="1200" i="1">
                        <a:latin typeface="Cambria Math" panose="02040503050406030204" pitchFamily="18" charset="0"/>
                      </a:rPr>
                      <m:t> </m:t>
                    </m:r>
                  </m:oMath>
                </a14:m>
                <a:r>
                  <a:rPr lang="ja-JP" altLang="en-US" sz="1200" dirty="0"/>
                  <a:t>：</a:t>
                </a:r>
                <a:r>
                  <a:rPr lang="en-US" altLang="ja-JP" sz="1200" dirty="0" err="1"/>
                  <a:t>optimal_lambda</a:t>
                </a:r>
                <a:r>
                  <a:rPr lang="en-US" altLang="ja-JP" sz="1200" dirty="0"/>
                  <a:t>     </a:t>
                </a:r>
                <a:r>
                  <a:rPr lang="ja-JP" altLang="en-US" sz="1200" dirty="0"/>
                  <a:t>最適巡回路図から計算された</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𝑜𝑝𝑡𝑖</m:t>
                        </m:r>
                      </m:sub>
                    </m:sSub>
                  </m:oMath>
                </a14:m>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𝑠𝑒𝑔</m:t>
                        </m:r>
                      </m:sub>
                    </m:sSub>
                    <m:r>
                      <a:rPr lang="en-US" altLang="ja-JP" sz="1200" i="1">
                        <a:latin typeface="Cambria Math" panose="02040503050406030204" pitchFamily="18" charset="0"/>
                      </a:rPr>
                      <m:t> </m:t>
                    </m:r>
                  </m:oMath>
                </a14:m>
                <a:r>
                  <a:rPr lang="ja-JP" altLang="en-US" sz="1200" dirty="0"/>
                  <a:t> ：</a:t>
                </a:r>
                <a:r>
                  <a:rPr lang="en-US" altLang="ja-JP" sz="1200" dirty="0" err="1"/>
                  <a:t>seg_lambda</a:t>
                </a:r>
                <a:r>
                  <a:rPr lang="en-US" altLang="ja-JP" sz="1200" dirty="0"/>
                  <a:t>            seg</a:t>
                </a:r>
                <a:r>
                  <a:rPr lang="ja-JP" altLang="en-US" sz="1200" dirty="0"/>
                  <a:t>方法で得られたグラフから計算された</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𝑠𝑒𝑔</m:t>
                        </m:r>
                      </m:sub>
                    </m:sSub>
                  </m:oMath>
                </a14:m>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𝑛𝑒𝑖</m:t>
                        </m:r>
                      </m:sub>
                    </m:sSub>
                    <m:r>
                      <a:rPr lang="en-US" altLang="ja-JP" sz="1200" i="1">
                        <a:latin typeface="Cambria Math" panose="02040503050406030204" pitchFamily="18" charset="0"/>
                      </a:rPr>
                      <m:t> </m:t>
                    </m:r>
                  </m:oMath>
                </a14:m>
                <a:r>
                  <a:rPr lang="ja-JP" altLang="en-US" sz="1200" dirty="0"/>
                  <a:t> ： </a:t>
                </a:r>
                <a:r>
                  <a:rPr lang="en-US" altLang="ja-JP" sz="1200" dirty="0" err="1"/>
                  <a:t>nei_lambda</a:t>
                </a:r>
                <a:r>
                  <a:rPr lang="en-US" altLang="ja-JP" sz="1200" dirty="0"/>
                  <a:t>            </a:t>
                </a:r>
                <a:r>
                  <a:rPr lang="en-US" altLang="ja-JP" sz="1200" dirty="0" err="1"/>
                  <a:t>nei</a:t>
                </a:r>
                <a:r>
                  <a:rPr lang="ja-JP" altLang="en-US" sz="1200" dirty="0"/>
                  <a:t>方法で得られたグラフから計算された</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𝑛𝑒𝑖</m:t>
                        </m:r>
                      </m:sub>
                    </m:sSub>
                  </m:oMath>
                </a14:m>
                <a:endParaRPr lang="en-US" altLang="ja-JP" sz="1200" dirty="0"/>
              </a:p>
              <a:p>
                <a:endParaRPr lang="en-US" altLang="ja-JP" sz="1200" dirty="0"/>
              </a:p>
              <a:p>
                <a:r>
                  <a:rPr lang="ja-JP" altLang="en-US" sz="1200" dirty="0"/>
                  <a:t>各インスタンスの最適化制限時間：２ｈ</a:t>
                </a:r>
                <a:endParaRPr lang="en-US" altLang="zh-CN" sz="1200" dirty="0"/>
              </a:p>
              <a:p>
                <a:endParaRPr lang="en-US" altLang="zh-CN" sz="1200" dirty="0"/>
              </a:p>
              <a:p>
                <a:r>
                  <a:rPr lang="ja-JP" altLang="en-US" sz="1200" dirty="0"/>
                  <a:t>結果：</a:t>
                </a:r>
                <a:endParaRPr lang="en-US" altLang="ja-JP" sz="1200" dirty="0"/>
              </a:p>
              <a:p>
                <a:pPr marL="285750" indent="-285750">
                  <a:buFont typeface="Arial" panose="020B0604020202020204" pitchFamily="34" charset="0"/>
                  <a:buChar char="•"/>
                </a:pPr>
                <a:r>
                  <a:rPr lang="en-US" altLang="zh-CN" sz="1200" dirty="0" err="1"/>
                  <a:t>Optimal_lambda</a:t>
                </a:r>
                <a:r>
                  <a:rPr lang="ja-JP" altLang="en-US" sz="1200" dirty="0"/>
                  <a:t>：結果には実行不可能解が多数存在していた（予想できる）</a:t>
                </a:r>
                <a:endParaRPr lang="en-US" altLang="ja-JP" sz="1200" dirty="0"/>
              </a:p>
              <a:p>
                <a:pPr marL="285750" indent="-285750">
                  <a:buFont typeface="Arial" panose="020B0604020202020204" pitchFamily="34" charset="0"/>
                  <a:buChar char="•"/>
                </a:pPr>
                <a:r>
                  <a:rPr lang="en-US" altLang="zh-CN" sz="1200" dirty="0" err="1"/>
                  <a:t>Seg_lambda</a:t>
                </a:r>
                <a:r>
                  <a:rPr lang="ja-JP" altLang="en-US" sz="1200" dirty="0"/>
                  <a:t>と</a:t>
                </a:r>
                <a:r>
                  <a:rPr lang="en-US" altLang="ja-JP" sz="1200" dirty="0" err="1"/>
                  <a:t>nei_lambda</a:t>
                </a:r>
                <a:r>
                  <a:rPr lang="ja-JP" altLang="en-US" sz="1200" dirty="0"/>
                  <a:t>：全部は最適解に到達できた</a:t>
                </a:r>
                <a:endParaRPr lang="zh-CN" altLang="en-US" sz="1200" dirty="0"/>
              </a:p>
            </p:txBody>
          </p:sp>
        </mc:Choice>
        <mc:Fallback>
          <p:sp>
            <p:nvSpPr>
              <p:cNvPr id="7" name="文本框 1">
                <a:extLst>
                  <a:ext uri="{FF2B5EF4-FFF2-40B4-BE49-F238E27FC236}">
                    <a16:creationId xmlns:a16="http://schemas.microsoft.com/office/drawing/2014/main" id="{87447936-D49D-57D3-79BD-F6948E4DD4B3}"/>
                  </a:ext>
                </a:extLst>
              </p:cNvPr>
              <p:cNvSpPr txBox="1">
                <a:spLocks noRot="1" noChangeAspect="1" noMove="1" noResize="1" noEditPoints="1" noAdjustHandles="1" noChangeArrowheads="1" noChangeShapeType="1" noTextEdit="1"/>
              </p:cNvSpPr>
              <p:nvPr/>
            </p:nvSpPr>
            <p:spPr>
              <a:xfrm>
                <a:off x="229566" y="1175373"/>
                <a:ext cx="5715026" cy="3076355"/>
              </a:xfrm>
              <a:prstGeom prst="rect">
                <a:avLst/>
              </a:prstGeom>
              <a:blipFill>
                <a:blip r:embed="rId2"/>
                <a:stretch>
                  <a:fillRect l="-107" t="-198" b="-7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983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AEF4724-7459-EE85-2948-BB2D9D7A54DB}"/>
                  </a:ext>
                </a:extLst>
              </p:cNvPr>
              <p:cNvSpPr txBox="1"/>
              <p:nvPr/>
            </p:nvSpPr>
            <p:spPr>
              <a:xfrm>
                <a:off x="892213" y="1440872"/>
                <a:ext cx="10706777" cy="4524315"/>
              </a:xfrm>
              <a:prstGeom prst="rect">
                <a:avLst/>
              </a:prstGeom>
              <a:noFill/>
            </p:spPr>
            <p:txBody>
              <a:bodyPr wrap="none" rtlCol="0">
                <a:spAutoFit/>
              </a:bodyPr>
              <a:lstStyle/>
              <a:p>
                <a:r>
                  <a:rPr lang="ja-JP" altLang="en-US" dirty="0"/>
                  <a:t>現在いろんな問題が</a:t>
                </a:r>
                <a:r>
                  <a:rPr lang="en-US" altLang="ja-JP" dirty="0"/>
                  <a:t>QUBO</a:t>
                </a:r>
                <a:r>
                  <a:rPr lang="ja-JP" altLang="en-US" dirty="0"/>
                  <a:t>モデルに変換できて専用のソルバーで解決することができる</a:t>
                </a:r>
                <a:endParaRPr lang="en-US" altLang="ja-JP" dirty="0"/>
              </a:p>
              <a:p>
                <a:endParaRPr lang="en-US" altLang="zh-CN" dirty="0"/>
              </a:p>
              <a:p>
                <a:r>
                  <a:rPr lang="ja-JP" altLang="en-US" dirty="0"/>
                  <a:t>特定の問題の</a:t>
                </a:r>
                <a:r>
                  <a:rPr lang="en-US" altLang="ja-JP" dirty="0"/>
                  <a:t>QUBO</a:t>
                </a:r>
                <a:r>
                  <a:rPr lang="ja-JP" altLang="en-US" dirty="0"/>
                  <a:t>モデルを作るのに</a:t>
                </a:r>
                <a:endParaRPr lang="en-US" altLang="ja-JP" dirty="0"/>
              </a:p>
              <a:p>
                <a:pPr marL="285750" indent="-285750">
                  <a:buFont typeface="Arial" panose="020B0604020202020204" pitchFamily="34" charset="0"/>
                  <a:buChar char="•"/>
                </a:pPr>
                <a:r>
                  <a:rPr lang="ja-JP" altLang="en-US" b="1" dirty="0"/>
                  <a:t>目的関数</a:t>
                </a:r>
                <a:endParaRPr lang="en-US" altLang="ja-JP" dirty="0"/>
              </a:p>
              <a:p>
                <a:pPr marL="285750" indent="-285750">
                  <a:buFont typeface="Arial" panose="020B0604020202020204" pitchFamily="34" charset="0"/>
                  <a:buChar char="•"/>
                </a:pPr>
                <a:r>
                  <a:rPr lang="ja-JP" altLang="en-US" b="1" dirty="0"/>
                  <a:t>制約条件から転換されたペナルティー項</a:t>
                </a:r>
                <a:endParaRPr lang="en-US" altLang="ja-JP" b="1" dirty="0"/>
              </a:p>
              <a:p>
                <a:r>
                  <a:rPr lang="ja-JP" altLang="en-US" dirty="0"/>
                  <a:t>が必要である</a:t>
                </a:r>
                <a:endParaRPr lang="en-US" altLang="ja-JP" dirty="0"/>
              </a:p>
              <a:p>
                <a:endParaRPr lang="en-US" altLang="zh-CN" dirty="0"/>
              </a:p>
              <a:p>
                <a:r>
                  <a:rPr lang="ja-JP" altLang="en-US" dirty="0"/>
                  <a:t>ペナルティー項は通常</a:t>
                </a:r>
                <a:r>
                  <a:rPr lang="ja-JP" altLang="en-US" b="1" dirty="0"/>
                  <a:t>ペナルティー係数（</a:t>
                </a:r>
                <a14:m>
                  <m:oMath xmlns:m="http://schemas.openxmlformats.org/officeDocument/2006/math">
                    <m:r>
                      <a:rPr lang="ja-JP" altLang="en-US" b="1" i="1" smtClean="0">
                        <a:latin typeface="Cambria Math" panose="02040503050406030204" pitchFamily="18" charset="0"/>
                      </a:rPr>
                      <m:t>𝝀</m:t>
                    </m:r>
                  </m:oMath>
                </a14:m>
                <a:r>
                  <a:rPr lang="ja-JP" altLang="en-US" b="1" dirty="0"/>
                  <a:t>）</a:t>
                </a:r>
                <a:r>
                  <a:rPr lang="ja-JP" altLang="en-US" dirty="0"/>
                  <a:t>をかけている</a:t>
                </a:r>
                <a:endParaRPr lang="en-US" altLang="ja-JP" dirty="0"/>
              </a:p>
              <a:p>
                <a:endParaRPr lang="en-US" altLang="zh-CN" dirty="0"/>
              </a:p>
              <a:p>
                <a:r>
                  <a:rPr lang="ja-JP" altLang="en-US" b="1" dirty="0"/>
                  <a:t>問題点</a:t>
                </a:r>
                <a:r>
                  <a:rPr lang="ja-JP" altLang="en-US" dirty="0"/>
                  <a:t>：</a:t>
                </a:r>
                <a:endParaRPr lang="en-US" altLang="ja-JP" dirty="0"/>
              </a:p>
              <a:p>
                <a:pPr marL="285750" indent="-285750">
                  <a:buFont typeface="Arial" panose="020B0604020202020204" pitchFamily="34" charset="0"/>
                  <a:buChar char="•"/>
                </a:pPr>
                <a:r>
                  <a:rPr lang="ja-JP" altLang="en-US" dirty="0"/>
                  <a:t>ペナルティー係数が大きすぎるとソルバーに悪影響を与える</a:t>
                </a:r>
                <a:endParaRPr lang="en-US" altLang="ja-JP" dirty="0"/>
              </a:p>
              <a:p>
                <a:pPr marL="285750" indent="-285750">
                  <a:buFont typeface="Arial" panose="020B0604020202020204" pitchFamily="34" charset="0"/>
                  <a:buChar char="•"/>
                </a:pPr>
                <a:r>
                  <a:rPr lang="ja-JP" altLang="en-US" dirty="0"/>
                  <a:t>ペナルティー係数が小さすぎるとモデルの全域的最小値が問題の最適解にならない</a:t>
                </a:r>
                <a:endParaRPr lang="en-US" altLang="ja-JP" dirty="0"/>
              </a:p>
              <a:p>
                <a:pPr marL="285750" indent="-285750">
                  <a:buFont typeface="Arial" panose="020B0604020202020204" pitchFamily="34" charset="0"/>
                  <a:buChar char="•"/>
                </a:pPr>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（巡回セールスマン）問題に特定して</a:t>
                </a:r>
                <a:endParaRPr lang="en-US" altLang="ja-JP" dirty="0"/>
              </a:p>
              <a:p>
                <a:r>
                  <a:rPr lang="ja-JP" altLang="en-US" dirty="0"/>
                  <a:t>ボロノイー図とドロネー図を利用して</a:t>
                </a:r>
                <a:r>
                  <a:rPr lang="en-US" altLang="ja-JP" dirty="0"/>
                  <a:t>TSP</a:t>
                </a:r>
                <a:r>
                  <a:rPr lang="ja-JP" altLang="en-US" dirty="0"/>
                  <a:t>問題のペナルティー係数を計算するアルゴリズムを提案した</a:t>
                </a:r>
                <a:endParaRPr lang="en-US" altLang="zh-CN" dirty="0"/>
              </a:p>
            </p:txBody>
          </p:sp>
        </mc:Choice>
        <mc:Fallback xmlns="">
          <p:sp>
            <p:nvSpPr>
              <p:cNvPr id="12" name="文本框 11">
                <a:extLst>
                  <a:ext uri="{FF2B5EF4-FFF2-40B4-BE49-F238E27FC236}">
                    <a16:creationId xmlns:a16="http://schemas.microsoft.com/office/drawing/2014/main" id="{6AEF4724-7459-EE85-2948-BB2D9D7A54DB}"/>
                  </a:ext>
                </a:extLst>
              </p:cNvPr>
              <p:cNvSpPr txBox="1">
                <a:spLocks noRot="1" noChangeAspect="1" noMove="1" noResize="1" noEditPoints="1" noAdjustHandles="1" noChangeArrowheads="1" noChangeShapeType="1" noTextEdit="1"/>
              </p:cNvSpPr>
              <p:nvPr/>
            </p:nvSpPr>
            <p:spPr>
              <a:xfrm>
                <a:off x="892213" y="1440872"/>
                <a:ext cx="10706777" cy="4524315"/>
              </a:xfrm>
              <a:prstGeom prst="rect">
                <a:avLst/>
              </a:prstGeom>
              <a:blipFill>
                <a:blip r:embed="rId2"/>
                <a:stretch>
                  <a:fillRect l="-455" t="-673" b="-1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495050" y="1259702"/>
                <a:ext cx="9199419" cy="50590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出力：解のベクトル</a:t>
                </a:r>
                <a:endParaRPr lang="en-US" altLang="ja-JP" sz="1600" dirty="0"/>
              </a:p>
              <a:p>
                <a:r>
                  <a:rPr lang="ja-JP" altLang="en-US" sz="1600" dirty="0"/>
                  <a:t>与えられた数式を最小値または最大値にするベクトル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min</m:t>
                          </m:r>
                        </m:fName>
                        <m:e>
                          <m:r>
                            <a:rPr lang="en-US" altLang="zh-CN" sz="1600" b="0" i="1" smtClean="0">
                              <a:latin typeface="Cambria Math" panose="02040503050406030204" pitchFamily="18" charset="0"/>
                            </a:rPr>
                            <m:t>𝑜𝑟</m:t>
                          </m:r>
                          <m:r>
                            <a:rPr lang="en-US" altLang="zh-CN" sz="1600" b="0" i="1" smtClean="0">
                              <a:latin typeface="Cambria Math" panose="02040503050406030204" pitchFamily="18" charset="0"/>
                            </a:rPr>
                            <m:t> </m:t>
                          </m:r>
                          <m:r>
                            <m:rPr>
                              <m:sty m:val="p"/>
                            </m:rPr>
                            <a:rPr lang="en-US" altLang="zh-CN" sz="1600" b="0" i="0" smtClean="0">
                              <a:latin typeface="Cambria Math" panose="02040503050406030204" pitchFamily="18" charset="0"/>
                            </a:rPr>
                            <m:t>max</m:t>
                          </m:r>
                          <m:r>
                            <a:rPr lang="en-US" altLang="zh-CN" sz="1600" b="0" i="1" smtClean="0">
                              <a:latin typeface="Cambria Math" panose="02040503050406030204" pitchFamily="18" charset="0"/>
                            </a:rPr>
                            <m:t>⁡</m:t>
                          </m:r>
                        </m:e>
                      </m:func>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r>
                            <a:rPr lang="en-US" altLang="zh-CN" sz="1600" i="1">
                              <a:latin typeface="Cambria Math" panose="02040503050406030204" pitchFamily="18" charset="0"/>
                            </a:rPr>
                            <m:t>𝐶</m:t>
                          </m:r>
                        </m:e>
                      </m:d>
                    </m:oMath>
                  </m:oMathPara>
                </a14:m>
                <a:endParaRPr lang="en-US" altLang="zh-CN" sz="1600" dirty="0"/>
              </a:p>
              <a:p>
                <a:endParaRPr lang="en-US" altLang="zh-CN" sz="1600" dirty="0"/>
              </a:p>
              <a:p>
                <a:endParaRPr lang="en-US" altLang="zh-CN" sz="1600" dirty="0"/>
              </a:p>
              <a:p>
                <a:r>
                  <a:rPr lang="en-US" altLang="ja-JP" sz="1600" dirty="0"/>
                  <a:t>QUBO</a:t>
                </a:r>
                <a:r>
                  <a:rPr lang="ja-JP" altLang="en-US" sz="1600" dirty="0"/>
                  <a:t>の上三角行列表現：</a:t>
                </a:r>
                <a:endParaRPr lang="en-US" altLang="ja-JP" sz="1600" dirty="0"/>
              </a:p>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m:t>
                              </m:r>
                              <m:m>
                                <m:mPr>
                                  <m:mcs>
                                    <m:mc>
                                      <m:mcPr>
                                        <m:count m:val="4"/>
                                        <m:mcJc m:val="center"/>
                                      </m:mcPr>
                                    </m:mc>
                                  </m:mcs>
                                  <m:ctrlPr>
                                    <a:rPr lang="en-US" altLang="zh-CN" sz="1600" i="1">
                                      <a:latin typeface="Cambria Math" panose="02040503050406030204" pitchFamily="18" charset="0"/>
                                    </a:rPr>
                                  </m:ctrlPr>
                                </m:mP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r>
                                <a:rPr lang="en-US" altLang="zh-CN" sz="1600" i="1">
                                  <a:latin typeface="Cambria Math" panose="02040503050406030204" pitchFamily="18" charset="0"/>
                                </a:rPr>
                                <m:t>)</m:t>
                              </m:r>
                            </m:e>
                            <m:sub>
                              <m:r>
                                <a:rPr lang="en-US" altLang="zh-CN" sz="1600" i="1">
                                  <a:latin typeface="Cambria Math" panose="02040503050406030204" pitchFamily="18" charset="0"/>
                                </a:rPr>
                                <m:t>1</m:t>
                              </m:r>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d>
                            <m:dPr>
                              <m:ctrlPr>
                                <a:rPr lang="en-US" altLang="zh-CN" sz="1600" i="1" smtClean="0">
                                  <a:latin typeface="Cambria Math" panose="02040503050406030204" pitchFamily="18" charset="0"/>
                                </a:rPr>
                              </m:ctrlPr>
                            </m:dPr>
                            <m:e>
                              <m:m>
                                <m:mPr>
                                  <m:mcs>
                                    <m:mc>
                                      <m:mcPr>
                                        <m:count m:val="4"/>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0</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22</m:t>
                                        </m:r>
                                      </m:sub>
                                    </m:sSub>
                                  </m:e>
                                  <m:e>
                                    <m:r>
                                      <a:rPr lang="en-US" altLang="zh-CN" sz="1600" i="1">
                                        <a:latin typeface="Cambria Math" panose="02040503050406030204" pitchFamily="18" charset="0"/>
                                      </a:rPr>
                                      <m:t>…</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mr>
                                <m:mr>
                                  <m:e>
                                    <m:r>
                                      <a:rPr lang="en-US" altLang="zh-CN" sz="1600" i="1">
                                        <a:latin typeface="Cambria Math" panose="02040503050406030204" pitchFamily="18" charset="0"/>
                                      </a:rPr>
                                      <m:t>0</m:t>
                                    </m:r>
                                  </m:e>
                                  <m:e>
                                    <m:r>
                                      <a:rPr lang="en-US" altLang="zh-CN" sz="1600" i="1">
                                        <a:latin typeface="Cambria Math" panose="02040503050406030204" pitchFamily="18" charset="0"/>
                                      </a:rPr>
                                      <m:t>…</m:t>
                                    </m:r>
                                  </m:e>
                                  <m:e>
                                    <m:r>
                                      <a:rPr lang="en-US" altLang="zh-CN" sz="1600" i="1">
                                        <a:latin typeface="Cambria Math" panose="02040503050406030204" pitchFamily="18" charset="0"/>
                                      </a:rPr>
                                      <m:t>0</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𝑛𝑛</m:t>
                                        </m:r>
                                      </m:sub>
                                    </m:sSub>
                                  </m:e>
                                </m:mr>
                              </m:m>
                            </m:e>
                          </m:d>
                        </m:e>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sSub>
                        <m:sSubPr>
                          <m:ctrlPr>
                            <a:rPr lang="en-US" altLang="zh-CN" sz="1600" i="1">
                              <a:latin typeface="Cambria Math" panose="02040503050406030204" pitchFamily="18" charset="0"/>
                            </a:rPr>
                          </m:ctrlPr>
                        </m:sSubPr>
                        <m:e>
                          <m:d>
                            <m:dPr>
                              <m:ctrlPr>
                                <a:rPr lang="en-US" altLang="zh-CN" sz="1600" i="1">
                                  <a:latin typeface="Cambria Math" panose="02040503050406030204" pitchFamily="18" charset="0"/>
                                </a:rPr>
                              </m:ctrlPr>
                            </m:dPr>
                            <m:e>
                              <m:m>
                                <m:mPr>
                                  <m:mcs>
                                    <m:mc>
                                      <m:mcPr>
                                        <m:count m:val="1"/>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mr>
                                <m:mr>
                                  <m:e>
                                    <m:r>
                                      <a:rPr lang="en-US" altLang="zh-CN" sz="1600" i="1">
                                        <a:latin typeface="Cambria Math" panose="02040503050406030204" pitchFamily="18" charset="0"/>
                                      </a:rPr>
                                      <m:t>⋮</m:t>
                                    </m:r>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e>
                          </m:d>
                        </m:e>
                        <m:sub>
                          <m:r>
                            <a:rPr lang="en-US" altLang="zh-CN" sz="1600" b="0" i="1" smtClean="0">
                              <a:latin typeface="Cambria Math" panose="02040503050406030204" pitchFamily="18" charset="0"/>
                            </a:rPr>
                            <m:t>𝑛</m:t>
                          </m:r>
                          <m:r>
                            <a:rPr lang="en-US" altLang="zh-CN" sz="1600" i="1">
                              <a:latin typeface="Cambria Math" panose="02040503050406030204" pitchFamily="18" charset="0"/>
                              <a:ea typeface="Cambria Math" panose="02040503050406030204" pitchFamily="18" charset="0"/>
                            </a:rPr>
                            <m:t>×1</m:t>
                          </m:r>
                        </m:sub>
                      </m:sSub>
                    </m:oMath>
                  </m:oMathPara>
                </a14:m>
                <a:endParaRPr lang="zh-CN" altLang="en-US"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495050" y="1259702"/>
                <a:ext cx="9199419" cy="5059014"/>
              </a:xfrm>
              <a:prstGeom prst="rect">
                <a:avLst/>
              </a:prstGeom>
              <a:blipFill>
                <a:blip r:embed="rId2"/>
                <a:stretch>
                  <a:fillRect l="-331" t="-3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7590716" y="3288110"/>
                <a:ext cx="4576959" cy="755976"/>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b="0" i="1" smtClean="0">
                        <a:latin typeface="Cambria Math" panose="02040503050406030204" pitchFamily="18" charset="0"/>
                      </a:rPr>
                      <m:t> (0,1)</m:t>
                    </m:r>
                  </m:oMath>
                </a14:m>
                <a:r>
                  <a:rPr lang="ja-JP" altLang="en-US" sz="1400" dirty="0"/>
                  <a:t>   バイナリ変数</a:t>
                </a:r>
                <a:endParaRPr lang="en-US" altLang="ja-JP" sz="1400" dirty="0"/>
              </a:p>
              <a:p>
                <a:r>
                  <a:rPr lang="en-US" altLang="zh-CN" sz="1400" b="0" dirty="0"/>
                  <a:t>    </a:t>
                </a:r>
                <a14:m>
                  <m:oMath xmlns:m="http://schemas.openxmlformats.org/officeDocument/2006/math">
                    <m:r>
                      <a:rPr lang="en-US" altLang="zh-CN" sz="1400" b="0" i="1" smtClean="0">
                        <a:latin typeface="Cambria Math" panose="02040503050406030204" pitchFamily="18" charset="0"/>
                      </a:rPr>
                      <m:t>𝑄</m:t>
                    </m:r>
                  </m:oMath>
                </a14:m>
                <a:r>
                  <a:rPr lang="zh-CN" altLang="en-US" sz="1400" dirty="0"/>
                  <a:t>        </a:t>
                </a:r>
                <a:r>
                  <a:rPr lang="en-US" altLang="zh-CN" sz="1400" dirty="0"/>
                  <a:t>QUBO</a:t>
                </a:r>
                <a:r>
                  <a:rPr lang="ja-JP" altLang="en-US" sz="1400" dirty="0"/>
                  <a:t>行列 </a:t>
                </a:r>
                <a:r>
                  <a:rPr lang="en-US" altLang="ja-JP" sz="1400" dirty="0"/>
                  <a:t>(</a:t>
                </a: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𝑄</m:t>
                        </m:r>
                      </m:e>
                      <m:sub>
                        <m:r>
                          <a:rPr lang="en-US" altLang="ja-JP" sz="1400" b="0" i="1" smtClean="0">
                            <a:latin typeface="Cambria Math" panose="02040503050406030204" pitchFamily="18" charset="0"/>
                          </a:rPr>
                          <m:t>𝑖𝑖</m:t>
                        </m:r>
                      </m:sub>
                    </m:sSub>
                  </m:oMath>
                </a14:m>
                <a:r>
                  <a:rPr lang="ja-JP" altLang="en-US" sz="1400" dirty="0"/>
                  <a:t>一次項の係数</a:t>
                </a:r>
                <a:r>
                  <a:rPr lang="en-US" altLang="ja-JP" sz="1400" dirty="0"/>
                  <a:t> </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𝑄</m:t>
                        </m:r>
                      </m:e>
                      <m:sub>
                        <m:r>
                          <a:rPr lang="en-US" altLang="ja-JP" sz="1400" b="0" i="1" dirty="0" smtClean="0">
                            <a:latin typeface="Cambria Math" panose="02040503050406030204" pitchFamily="18" charset="0"/>
                          </a:rPr>
                          <m:t>𝑖𝑗</m:t>
                        </m:r>
                      </m:sub>
                    </m:sSub>
                  </m:oMath>
                </a14:m>
                <a:r>
                  <a:rPr lang="ja-JP" altLang="en-US" sz="1400" dirty="0"/>
                  <a:t>二次項の係数</a:t>
                </a:r>
                <a:r>
                  <a:rPr lang="en-US" altLang="ja-JP" sz="1400" dirty="0"/>
                  <a:t>)</a:t>
                </a:r>
              </a:p>
              <a:p>
                <a:r>
                  <a:rPr lang="en-US" altLang="zh-CN" sz="1400" b="0" dirty="0"/>
                  <a:t>    </a:t>
                </a:r>
                <a14:m>
                  <m:oMath xmlns:m="http://schemas.openxmlformats.org/officeDocument/2006/math">
                    <m:r>
                      <a:rPr lang="en-US" altLang="zh-CN" sz="1400" b="0" i="1" smtClean="0">
                        <a:latin typeface="Cambria Math" panose="02040503050406030204" pitchFamily="18" charset="0"/>
                      </a:rPr>
                      <m:t>𝐶</m:t>
                    </m:r>
                  </m:oMath>
                </a14:m>
                <a:r>
                  <a:rPr lang="zh-CN" altLang="en-US" sz="1400" dirty="0"/>
                  <a:t>        </a:t>
                </a:r>
                <a:r>
                  <a:rPr lang="ja-JP" altLang="en-US" sz="1400" dirty="0"/>
                  <a:t>定数項</a:t>
                </a:r>
                <a:endParaRPr lang="zh-CN" altLang="en-US" sz="1400" dirty="0"/>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7590716" y="3288110"/>
                <a:ext cx="4576959" cy="755976"/>
              </a:xfrm>
              <a:prstGeom prst="rect">
                <a:avLst/>
              </a:prstGeom>
              <a:blipFill>
                <a:blip r:embed="rId3"/>
                <a:stretch>
                  <a:fillRect b="-7143"/>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236276" cy="584775"/>
          </a:xfrm>
          <a:prstGeom prst="rect">
            <a:avLst/>
          </a:prstGeom>
          <a:noFill/>
        </p:spPr>
        <p:txBody>
          <a:bodyPr wrap="none" rtlCol="0">
            <a:spAutoFit/>
          </a:bodyPr>
          <a:lstStyle/>
          <a:p>
            <a:r>
              <a:rPr lang="en-US" altLang="ja-JP" sz="3200" b="1" dirty="0"/>
              <a:t>TSP</a:t>
            </a:r>
            <a:r>
              <a:rPr lang="ja-JP" altLang="en-US" sz="3200" b="1" dirty="0"/>
              <a:t>問題　と　</a:t>
            </a:r>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210959" cy="1415772"/>
          </a:xfrm>
          <a:prstGeom prst="rect">
            <a:avLst/>
          </a:prstGeom>
          <a:noFill/>
        </p:spPr>
        <p:txBody>
          <a:bodyPr wrap="square">
            <a:spAutoFit/>
          </a:bodyPr>
          <a:lstStyle/>
          <a:p>
            <a:r>
              <a:rPr lang="en-US" altLang="ja-JP" sz="1400" b="1" dirty="0"/>
              <a:t>TSP</a:t>
            </a:r>
            <a:r>
              <a:rPr lang="ja-JP" altLang="en-US" sz="1400" b="1" dirty="0"/>
              <a:t>（巡回セールスマン）問題</a:t>
            </a:r>
            <a:endParaRPr lang="en-US" altLang="ja-JP" sz="1400" b="1" dirty="0"/>
          </a:p>
          <a:p>
            <a:endParaRPr lang="en-US" altLang="zh-CN" sz="1200" dirty="0"/>
          </a:p>
          <a:p>
            <a:r>
              <a:rPr lang="ja-JP" altLang="en-US" sz="1200" dirty="0"/>
              <a:t>町の座標あるいは距離行列が与えられたとき、全ての町をちょうど一度ずつ巡り出発地に戻る巡回路のうちで総移動距離が最小のものを求める組合せ最適化問題である</a:t>
            </a:r>
            <a:endParaRPr lang="en-US" altLang="ja-JP" sz="1200" dirty="0"/>
          </a:p>
          <a:p>
            <a:endParaRPr lang="en-US" altLang="zh-CN" sz="1200" dirty="0"/>
          </a:p>
          <a:p>
            <a:r>
              <a:rPr lang="ja-JP" altLang="en-US" sz="1200" dirty="0"/>
              <a:t>例えば：</a:t>
            </a:r>
            <a:endParaRPr lang="en-US" altLang="ja-JP" sz="1200" dirty="0"/>
          </a:p>
          <a:p>
            <a:r>
              <a:rPr lang="ja-JP" altLang="en-US" sz="1200" dirty="0"/>
              <a:t>町五つあるインスタンス</a:t>
            </a:r>
            <a:endParaRPr lang="zh-CN" altLang="en-US" sz="1200" dirty="0"/>
          </a:p>
        </p:txBody>
      </p:sp>
      <p:grpSp>
        <p:nvGrpSpPr>
          <p:cNvPr id="40" name="组合 39">
            <a:extLst>
              <a:ext uri="{FF2B5EF4-FFF2-40B4-BE49-F238E27FC236}">
                <a16:creationId xmlns:a16="http://schemas.microsoft.com/office/drawing/2014/main" id="{B57B5B29-23E2-B946-EE9F-A2AA252FF10D}"/>
              </a:ext>
            </a:extLst>
          </p:cNvPr>
          <p:cNvGrpSpPr/>
          <p:nvPr/>
        </p:nvGrpSpPr>
        <p:grpSpPr>
          <a:xfrm>
            <a:off x="255230" y="3238173"/>
            <a:ext cx="1907308" cy="1565640"/>
            <a:chOff x="886691" y="3441643"/>
            <a:chExt cx="1907308" cy="1565640"/>
          </a:xfrm>
        </p:grpSpPr>
        <p:sp>
          <p:nvSpPr>
            <p:cNvPr id="6" name="椭圆 5">
              <a:extLst>
                <a:ext uri="{FF2B5EF4-FFF2-40B4-BE49-F238E27FC236}">
                  <a16:creationId xmlns:a16="http://schemas.microsoft.com/office/drawing/2014/main" id="{64D1AA90-36E0-87C4-8739-996871451C3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482A8727-29C0-28D9-7840-DE11760165D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8B47CD72-B47A-4AC2-BFB8-A892941C29C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 name="椭圆 8">
              <a:extLst>
                <a:ext uri="{FF2B5EF4-FFF2-40B4-BE49-F238E27FC236}">
                  <a16:creationId xmlns:a16="http://schemas.microsoft.com/office/drawing/2014/main" id="{39E274DE-F323-B2A7-F58E-51900B84785D}"/>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 name="椭圆 9">
              <a:extLst>
                <a:ext uri="{FF2B5EF4-FFF2-40B4-BE49-F238E27FC236}">
                  <a16:creationId xmlns:a16="http://schemas.microsoft.com/office/drawing/2014/main" id="{87C15A4E-375D-194F-7DCD-80D22F7109A9}"/>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2" name="直接连接符 11">
              <a:extLst>
                <a:ext uri="{FF2B5EF4-FFF2-40B4-BE49-F238E27FC236}">
                  <a16:creationId xmlns:a16="http://schemas.microsoft.com/office/drawing/2014/main" id="{B47BDA11-5CBE-717B-E0AD-B18D88AAA427}"/>
                </a:ext>
              </a:extLst>
            </p:cNvPr>
            <p:cNvCxnSpPr>
              <a:cxnSpLocks/>
              <a:stCxn id="6" idx="5"/>
              <a:endCxn id="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44CF5373-C683-4918-394A-92F796FC82D6}"/>
                </a:ext>
              </a:extLst>
            </p:cNvPr>
            <p:cNvCxnSpPr>
              <a:stCxn id="6" idx="5"/>
              <a:endCxn id="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649554B6-01EA-B359-3764-89EBC664068B}"/>
                </a:ext>
              </a:extLst>
            </p:cNvPr>
            <p:cNvCxnSpPr>
              <a:stCxn id="6" idx="5"/>
              <a:endCxn id="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B346E459-B86E-E93B-C5E0-9C3F5DD129E7}"/>
                </a:ext>
              </a:extLst>
            </p:cNvPr>
            <p:cNvCxnSpPr>
              <a:stCxn id="6" idx="5"/>
              <a:endCxn id="1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0921A5BF-3A5B-6296-4D4A-115E6851A6AC}"/>
                </a:ext>
              </a:extLst>
            </p:cNvPr>
            <p:cNvCxnSpPr>
              <a:stCxn id="8" idx="3"/>
              <a:endCxn id="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C8D296AF-AC53-CDB3-6740-85EF26A65392}"/>
                </a:ext>
              </a:extLst>
            </p:cNvPr>
            <p:cNvCxnSpPr>
              <a:stCxn id="8" idx="3"/>
              <a:endCxn id="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90206048-AFF3-2D8B-BD58-EEF29E38C036}"/>
                </a:ext>
              </a:extLst>
            </p:cNvPr>
            <p:cNvCxnSpPr>
              <a:stCxn id="8" idx="3"/>
              <a:endCxn id="10"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C9D22825-7F02-92F3-B8CC-5A1AEF1ECA9C}"/>
                </a:ext>
              </a:extLst>
            </p:cNvPr>
            <p:cNvCxnSpPr>
              <a:stCxn id="9" idx="1"/>
              <a:endCxn id="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82D7C04A-BE7F-0934-5436-DBA1A11E82F4}"/>
                </a:ext>
              </a:extLst>
            </p:cNvPr>
            <p:cNvCxnSpPr>
              <a:stCxn id="9" idx="1"/>
              <a:endCxn id="10"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0D0B1F19-5377-97E9-8D33-4EDA350746A4}"/>
                </a:ext>
              </a:extLst>
            </p:cNvPr>
            <p:cNvCxnSpPr>
              <a:stCxn id="7" idx="0"/>
              <a:endCxn id="1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1" name="组合 40">
            <a:extLst>
              <a:ext uri="{FF2B5EF4-FFF2-40B4-BE49-F238E27FC236}">
                <a16:creationId xmlns:a16="http://schemas.microsoft.com/office/drawing/2014/main" id="{12196CC9-D325-7E8B-CCD2-7623477C5E50}"/>
              </a:ext>
            </a:extLst>
          </p:cNvPr>
          <p:cNvGrpSpPr/>
          <p:nvPr/>
        </p:nvGrpSpPr>
        <p:grpSpPr>
          <a:xfrm>
            <a:off x="3487763" y="3238173"/>
            <a:ext cx="1907308" cy="1565640"/>
            <a:chOff x="886691" y="3441643"/>
            <a:chExt cx="1907308" cy="1565640"/>
          </a:xfrm>
        </p:grpSpPr>
        <p:sp>
          <p:nvSpPr>
            <p:cNvPr id="42" name="椭圆 41">
              <a:extLst>
                <a:ext uri="{FF2B5EF4-FFF2-40B4-BE49-F238E27FC236}">
                  <a16:creationId xmlns:a16="http://schemas.microsoft.com/office/drawing/2014/main" id="{B007CDDE-AD9E-0366-3C98-F2F3AF33D6A2}"/>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3" name="椭圆 42">
              <a:extLst>
                <a:ext uri="{FF2B5EF4-FFF2-40B4-BE49-F238E27FC236}">
                  <a16:creationId xmlns:a16="http://schemas.microsoft.com/office/drawing/2014/main" id="{F46C93C0-4C15-21B8-E0FD-358946FD8EC9}"/>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4" name="椭圆 43">
              <a:extLst>
                <a:ext uri="{FF2B5EF4-FFF2-40B4-BE49-F238E27FC236}">
                  <a16:creationId xmlns:a16="http://schemas.microsoft.com/office/drawing/2014/main" id="{ACB3D327-C308-9B00-647E-42A20CE327C2}"/>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EFD1FB27-E53D-8AFF-AD72-232095D2AB3F}"/>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BE30D43E-30DA-D813-6F56-BE373590BE5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8" name="直接连接符 47">
              <a:extLst>
                <a:ext uri="{FF2B5EF4-FFF2-40B4-BE49-F238E27FC236}">
                  <a16:creationId xmlns:a16="http://schemas.microsoft.com/office/drawing/2014/main" id="{68378392-7763-532C-5D8E-795252EA9BC6}"/>
                </a:ext>
              </a:extLst>
            </p:cNvPr>
            <p:cNvCxnSpPr>
              <a:stCxn id="42" idx="5"/>
              <a:endCxn id="45"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56F388F-50CA-9197-E961-DCC204D38EFA}"/>
                </a:ext>
              </a:extLst>
            </p:cNvPr>
            <p:cNvCxnSpPr>
              <a:stCxn id="42" idx="5"/>
              <a:endCxn id="43"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4E0BD006-6A82-06CE-7F8C-666000B90283}"/>
                </a:ext>
              </a:extLst>
            </p:cNvPr>
            <p:cNvCxnSpPr>
              <a:stCxn id="44" idx="3"/>
              <a:endCxn id="43"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E9CC66E3-D6E9-232D-E3F4-057D6ED5C846}"/>
                </a:ext>
              </a:extLst>
            </p:cNvPr>
            <p:cNvCxnSpPr>
              <a:stCxn id="44" idx="3"/>
              <a:endCxn id="46"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EF2704CB-0175-1531-635B-1DE594865D33}"/>
                </a:ext>
              </a:extLst>
            </p:cNvPr>
            <p:cNvCxnSpPr>
              <a:stCxn id="45" idx="1"/>
              <a:endCxn id="46"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60" name="直接箭头连接符 59">
            <a:extLst>
              <a:ext uri="{FF2B5EF4-FFF2-40B4-BE49-F238E27FC236}">
                <a16:creationId xmlns:a16="http://schemas.microsoft.com/office/drawing/2014/main" id="{4D1E3F46-F81B-A11A-E18B-077FAF5C7A64}"/>
              </a:ext>
            </a:extLst>
          </p:cNvPr>
          <p:cNvCxnSpPr>
            <a:stCxn id="46" idx="7"/>
            <a:endCxn id="42" idx="5"/>
          </p:cNvCxnSpPr>
          <p:nvPr/>
        </p:nvCxnSpPr>
        <p:spPr>
          <a:xfrm flipV="1">
            <a:off x="3755809" y="3506219"/>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接箭头连接符 61">
            <a:extLst>
              <a:ext uri="{FF2B5EF4-FFF2-40B4-BE49-F238E27FC236}">
                <a16:creationId xmlns:a16="http://schemas.microsoft.com/office/drawing/2014/main" id="{48FF7C46-386C-E442-2432-B2129A56D486}"/>
              </a:ext>
            </a:extLst>
          </p:cNvPr>
          <p:cNvCxnSpPr>
            <a:stCxn id="42" idx="5"/>
            <a:endCxn id="44" idx="3"/>
          </p:cNvCxnSpPr>
          <p:nvPr/>
        </p:nvCxnSpPr>
        <p:spPr>
          <a:xfrm>
            <a:off x="4069845" y="3506219"/>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4" name="直接箭头连接符 63">
            <a:extLst>
              <a:ext uri="{FF2B5EF4-FFF2-40B4-BE49-F238E27FC236}">
                <a16:creationId xmlns:a16="http://schemas.microsoft.com/office/drawing/2014/main" id="{76FB4061-FF33-7F53-EE8D-BF1AB1604F26}"/>
              </a:ext>
            </a:extLst>
          </p:cNvPr>
          <p:cNvCxnSpPr>
            <a:cxnSpLocks/>
            <a:stCxn id="44" idx="3"/>
            <a:endCxn id="45" idx="1"/>
          </p:cNvCxnSpPr>
          <p:nvPr/>
        </p:nvCxnSpPr>
        <p:spPr>
          <a:xfrm>
            <a:off x="4858979" y="3617247"/>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7" name="直接箭头连接符 66">
            <a:extLst>
              <a:ext uri="{FF2B5EF4-FFF2-40B4-BE49-F238E27FC236}">
                <a16:creationId xmlns:a16="http://schemas.microsoft.com/office/drawing/2014/main" id="{7441B54F-7BB2-538F-D0AA-07AB80ED5002}"/>
              </a:ext>
            </a:extLst>
          </p:cNvPr>
          <p:cNvCxnSpPr>
            <a:stCxn id="45" idx="1"/>
            <a:endCxn id="43" idx="0"/>
          </p:cNvCxnSpPr>
          <p:nvPr/>
        </p:nvCxnSpPr>
        <p:spPr>
          <a:xfrm flipH="1">
            <a:off x="4069845" y="4424739"/>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直接箭头连接符 68">
            <a:extLst>
              <a:ext uri="{FF2B5EF4-FFF2-40B4-BE49-F238E27FC236}">
                <a16:creationId xmlns:a16="http://schemas.microsoft.com/office/drawing/2014/main" id="{68CB7930-D630-33B7-A820-5484FE57CA64}"/>
              </a:ext>
            </a:extLst>
          </p:cNvPr>
          <p:cNvCxnSpPr>
            <a:stCxn id="43" idx="0"/>
            <a:endCxn id="46" idx="7"/>
          </p:cNvCxnSpPr>
          <p:nvPr/>
        </p:nvCxnSpPr>
        <p:spPr>
          <a:xfrm flipH="1" flipV="1">
            <a:off x="3755809" y="3979200"/>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0" name="文本框 69">
            <a:extLst>
              <a:ext uri="{FF2B5EF4-FFF2-40B4-BE49-F238E27FC236}">
                <a16:creationId xmlns:a16="http://schemas.microsoft.com/office/drawing/2014/main" id="{E3C2251C-E3AD-F55B-DFCB-4AA96C1E0E1B}"/>
              </a:ext>
            </a:extLst>
          </p:cNvPr>
          <p:cNvSpPr txBox="1"/>
          <p:nvPr/>
        </p:nvSpPr>
        <p:spPr>
          <a:xfrm>
            <a:off x="581588" y="5269797"/>
            <a:ext cx="1261884" cy="276999"/>
          </a:xfrm>
          <a:prstGeom prst="rect">
            <a:avLst/>
          </a:prstGeom>
          <a:noFill/>
        </p:spPr>
        <p:txBody>
          <a:bodyPr wrap="none" rtlCol="0">
            <a:spAutoFit/>
          </a:bodyPr>
          <a:lstStyle/>
          <a:p>
            <a:r>
              <a:rPr lang="ja-JP" altLang="en-US" sz="1200" dirty="0"/>
              <a:t>町の完全グラフ</a:t>
            </a:r>
            <a:endParaRPr lang="zh-CN" altLang="en-US" sz="1200" dirty="0"/>
          </a:p>
        </p:txBody>
      </p:sp>
      <p:sp>
        <p:nvSpPr>
          <p:cNvPr id="71" name="文本框 70">
            <a:extLst>
              <a:ext uri="{FF2B5EF4-FFF2-40B4-BE49-F238E27FC236}">
                <a16:creationId xmlns:a16="http://schemas.microsoft.com/office/drawing/2014/main" id="{B32F2055-A2CB-1F0C-E173-AED4A720F5D0}"/>
              </a:ext>
            </a:extLst>
          </p:cNvPr>
          <p:cNvSpPr txBox="1"/>
          <p:nvPr/>
        </p:nvSpPr>
        <p:spPr>
          <a:xfrm>
            <a:off x="3604854" y="5269796"/>
            <a:ext cx="1415772" cy="276999"/>
          </a:xfrm>
          <a:prstGeom prst="rect">
            <a:avLst/>
          </a:prstGeom>
          <a:noFill/>
        </p:spPr>
        <p:txBody>
          <a:bodyPr wrap="none" rtlCol="0">
            <a:spAutoFit/>
          </a:bodyPr>
          <a:lstStyle/>
          <a:p>
            <a:r>
              <a:rPr lang="ja-JP" altLang="en-US" sz="1200" dirty="0"/>
              <a:t>求めた最適巡回路</a:t>
            </a:r>
            <a:endParaRPr lang="zh-CN" altLang="en-US" sz="12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385614" y="5846807"/>
            <a:ext cx="5009457" cy="276999"/>
          </a:xfrm>
          <a:prstGeom prst="rect">
            <a:avLst/>
          </a:prstGeom>
          <a:noFill/>
        </p:spPr>
        <p:txBody>
          <a:bodyPr wrap="square">
            <a:spAutoFit/>
          </a:bodyPr>
          <a:lstStyle/>
          <a:p>
            <a:r>
              <a:rPr lang="ja-JP" altLang="en-US" sz="1200" dirty="0"/>
              <a:t>このインスタンスの最適巡回路：</a:t>
            </a:r>
            <a:r>
              <a:rPr lang="en-US" altLang="ja-JP" sz="1200" dirty="0"/>
              <a:t>1-2-3-4-5</a:t>
            </a:r>
            <a:endParaRPr lang="zh-CN" altLang="en-US" sz="1200" dirty="0"/>
          </a:p>
        </p:txBody>
      </p:sp>
      <p:sp>
        <p:nvSpPr>
          <p:cNvPr id="68" name="箭头: 右 67">
            <a:extLst>
              <a:ext uri="{FF2B5EF4-FFF2-40B4-BE49-F238E27FC236}">
                <a16:creationId xmlns:a16="http://schemas.microsoft.com/office/drawing/2014/main" id="{BF839185-A072-C9A9-B5A6-5CBBA129A5C6}"/>
              </a:ext>
            </a:extLst>
          </p:cNvPr>
          <p:cNvSpPr/>
          <p:nvPr/>
        </p:nvSpPr>
        <p:spPr>
          <a:xfrm>
            <a:off x="2455490" y="3965479"/>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42783A77-0BE4-9ED3-DCC5-355F47CD2F21}"/>
              </a:ext>
            </a:extLst>
          </p:cNvPr>
          <p:cNvSpPr txBox="1"/>
          <p:nvPr/>
        </p:nvSpPr>
        <p:spPr>
          <a:xfrm>
            <a:off x="2419498" y="3684290"/>
            <a:ext cx="800219" cy="276999"/>
          </a:xfrm>
          <a:prstGeom prst="rect">
            <a:avLst/>
          </a:prstGeom>
          <a:noFill/>
        </p:spPr>
        <p:txBody>
          <a:bodyPr wrap="none" rtlCol="0">
            <a:spAutoFit/>
          </a:bodyPr>
          <a:lstStyle/>
          <a:p>
            <a:r>
              <a:rPr lang="ja-JP" altLang="en-US" sz="1200" dirty="0"/>
              <a:t>ソルバー</a:t>
            </a:r>
            <a:endParaRPr lang="zh-CN" altLang="en-US" sz="1200" dirty="0"/>
          </a:p>
        </p:txBody>
      </p:sp>
      <mc:AlternateContent xmlns:mc="http://schemas.openxmlformats.org/markup-compatibility/2006" xmlns:a14="http://schemas.microsoft.com/office/drawing/2010/main">
        <mc:Choice Requires="a14">
          <p:sp>
            <p:nvSpPr>
              <p:cNvPr id="75" name="文本框 6">
                <a:extLst>
                  <a:ext uri="{FF2B5EF4-FFF2-40B4-BE49-F238E27FC236}">
                    <a16:creationId xmlns:a16="http://schemas.microsoft.com/office/drawing/2014/main" id="{ABF0CB36-9E7A-F45F-C488-7F7C473D4D67}"/>
                  </a:ext>
                </a:extLst>
              </p:cNvPr>
              <p:cNvSpPr txBox="1"/>
              <p:nvPr/>
            </p:nvSpPr>
            <p:spPr>
              <a:xfrm>
                <a:off x="6532230" y="1108898"/>
                <a:ext cx="3308565" cy="434587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400" b="1" dirty="0"/>
                  <a:t>TSP</a:t>
                </a:r>
                <a:r>
                  <a:rPr lang="ja-JP" altLang="en-US" sz="1400" b="1" dirty="0"/>
                  <a:t>問題の</a:t>
                </a:r>
                <a:r>
                  <a:rPr lang="en-US" altLang="ja-JP" sz="1400" b="1" dirty="0"/>
                  <a:t>QUBO</a:t>
                </a:r>
                <a:r>
                  <a:rPr lang="ja-JP" altLang="en-US" sz="1400" b="1" dirty="0"/>
                  <a:t>モデル</a:t>
                </a:r>
                <a:endParaRPr lang="en-US" altLang="ja-JP" sz="1400" dirty="0"/>
              </a:p>
              <a:p>
                <a:endParaRPr lang="en-US" altLang="ja-JP" sz="1200" dirty="0"/>
              </a:p>
              <a:p>
                <a:r>
                  <a:rPr lang="ja-JP" altLang="en-US" sz="1200" dirty="0"/>
                  <a:t>バイナリ変数</a:t>
                </a:r>
                <a14:m>
                  <m:oMath xmlns:m="http://schemas.openxmlformats.org/officeDocument/2006/math">
                    <m:r>
                      <a:rPr lang="en-US" altLang="ja-JP" sz="1200" b="0" i="1" smtClean="0">
                        <a:latin typeface="Cambria Math" panose="02040503050406030204" pitchFamily="18" charset="0"/>
                      </a:rPr>
                      <m:t>𝑥</m:t>
                    </m:r>
                  </m:oMath>
                </a14:m>
                <a:r>
                  <a:rPr lang="ja-JP" altLang="en-US" sz="1200" dirty="0"/>
                  <a:t>を定義する：</a:t>
                </a:r>
                <a:endParaRPr lang="en-US" altLang="zh-CN" sz="1200" dirty="0"/>
              </a:p>
              <a:p>
                <a:pPr algn="dist"/>
                <a14:m>
                  <m:oMathPara xmlns:m="http://schemas.openxmlformats.org/officeDocument/2006/math">
                    <m:oMathParaPr>
                      <m:jc m:val="center"/>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d>
                        <m:dPr>
                          <m:begChr m:val="{"/>
                          <m:endChr m:val=""/>
                          <m:ctrlPr>
                            <a:rPr lang="en-US" altLang="zh-CN" sz="1200" i="1" smtClean="0">
                              <a:latin typeface="Cambria Math" panose="02040503050406030204" pitchFamily="18" charset="0"/>
                            </a:rPr>
                          </m:ctrlPr>
                        </m:dPr>
                        <m:e>
                          <m:eqArr>
                            <m:eqArrPr>
                              <m:ctrlPr>
                                <a:rPr lang="en-US" altLang="zh-CN" sz="1200" i="1" smtClean="0">
                                  <a:latin typeface="Cambria Math" panose="02040503050406030204" pitchFamily="18" charset="0"/>
                                </a:rPr>
                              </m:ctrlPr>
                            </m:eqArrPr>
                            <m:e>
                              <m:r>
                                <a:rPr lang="en-US" altLang="zh-CN" sz="1200" b="0" i="1" smtClean="0">
                                  <a:latin typeface="Cambria Math" panose="02040503050406030204" pitchFamily="18" charset="0"/>
                                </a:rPr>
                                <m:t>1,  </m:t>
                              </m:r>
                              <m:r>
                                <a:rPr lang="ja-JP" altLang="en-US" sz="1200" i="1">
                                  <a:latin typeface="Cambria Math" panose="02040503050406030204" pitchFamily="18" charset="0"/>
                                </a:rPr>
                                <m:t>都市</m:t>
                              </m:r>
                              <m:r>
                                <a:rPr lang="en-US" altLang="ja-JP" sz="1200" i="1">
                                  <a:latin typeface="Cambria Math" panose="02040503050406030204" pitchFamily="18" charset="0"/>
                                </a:rPr>
                                <m:t>𝑖</m:t>
                              </m:r>
                              <m:r>
                                <a:rPr lang="ja-JP" altLang="en-US" sz="1200" i="1">
                                  <a:latin typeface="Cambria Math" panose="02040503050406030204" pitchFamily="18" charset="0"/>
                                </a:rPr>
                                <m:t>へ</m:t>
                              </m:r>
                              <m:r>
                                <a:rPr lang="en-US" altLang="ja-JP" sz="1200" i="1">
                                  <a:latin typeface="Cambria Math" panose="02040503050406030204" pitchFamily="18" charset="0"/>
                                </a:rPr>
                                <m:t>𝑡</m:t>
                              </m:r>
                              <m:r>
                                <a:rPr lang="ja-JP" altLang="en-US" sz="1200" i="1">
                                  <a:latin typeface="Cambria Math" panose="02040503050406030204" pitchFamily="18" charset="0"/>
                                </a:rPr>
                                <m:t>番目訪れる</m:t>
                              </m:r>
                            </m:e>
                            <m:e>
                              <m:r>
                                <a:rPr lang="en-US" altLang="ja-JP" sz="1200" b="0" i="1" smtClean="0">
                                  <a:latin typeface="Cambria Math" panose="02040503050406030204" pitchFamily="18" charset="0"/>
                                </a:rPr>
                                <m:t>     </m:t>
                              </m:r>
                              <m:r>
                                <a:rPr lang="en-US" altLang="zh-CN" sz="1200" b="0" i="1" smtClean="0">
                                  <a:latin typeface="Cambria Math" panose="02040503050406030204" pitchFamily="18" charset="0"/>
                                </a:rPr>
                                <m:t>0,  </m:t>
                              </m:r>
                              <m:r>
                                <a:rPr lang="ja-JP" altLang="en-US" sz="1200" i="1">
                                  <a:latin typeface="Cambria Math" panose="02040503050406030204" pitchFamily="18" charset="0"/>
                                </a:rPr>
                                <m:t>都市</m:t>
                              </m:r>
                              <m:r>
                                <a:rPr lang="en-US" altLang="zh-CN" sz="1200" b="0" i="1" smtClean="0">
                                  <a:latin typeface="Cambria Math" panose="02040503050406030204" pitchFamily="18" charset="0"/>
                                </a:rPr>
                                <m:t>𝑖</m:t>
                              </m:r>
                              <m:r>
                                <a:rPr lang="ja-JP" altLang="en-US" sz="1200" i="1">
                                  <a:latin typeface="Cambria Math" panose="02040503050406030204" pitchFamily="18" charset="0"/>
                                </a:rPr>
                                <m:t>へ</m:t>
                              </m:r>
                              <m:r>
                                <a:rPr lang="en-US" altLang="zh-CN" sz="1200" b="0" i="1" smtClean="0">
                                  <a:latin typeface="Cambria Math" panose="02040503050406030204" pitchFamily="18" charset="0"/>
                                </a:rPr>
                                <m:t>𝑡</m:t>
                              </m:r>
                              <m:r>
                                <a:rPr lang="ja-JP" altLang="en-US" sz="1200" i="1">
                                  <a:latin typeface="Cambria Math" panose="02040503050406030204" pitchFamily="18" charset="0"/>
                                </a:rPr>
                                <m:t>番目</m:t>
                              </m:r>
                              <m:r>
                                <a:rPr lang="ja-JP" altLang="en-US" sz="1200" i="1" smtClean="0">
                                  <a:latin typeface="Cambria Math" panose="02040503050406030204" pitchFamily="18" charset="0"/>
                                </a:rPr>
                                <m:t>訪れない</m:t>
                              </m:r>
                            </m:e>
                          </m:eqArr>
                        </m:e>
                      </m:d>
                    </m:oMath>
                  </m:oMathPara>
                </a14:m>
                <a:endParaRPr lang="en-US" altLang="zh-CN" sz="1200" dirty="0"/>
              </a:p>
              <a:p>
                <a:endParaRPr lang="en-US" altLang="ja-JP" sz="1200" dirty="0"/>
              </a:p>
              <a:p>
                <a:pPr marL="171450" indent="-171450">
                  <a:buFont typeface="Arial" panose="020B0604020202020204" pitchFamily="34" charset="0"/>
                  <a:buChar char="•"/>
                </a:pPr>
                <a:r>
                  <a:rPr lang="ja-JP" altLang="en-US" sz="1200" dirty="0"/>
                  <a:t>目的関数：</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oMath>
                  </m:oMathPara>
                </a14:m>
                <a:endParaRPr lang="en-US" altLang="zh-CN" sz="1200" dirty="0"/>
              </a:p>
              <a:p>
                <a:endParaRPr lang="en-US" altLang="zh-CN" sz="1200" dirty="0"/>
              </a:p>
              <a:p>
                <a:pPr marL="171450" indent="-171450">
                  <a:buFont typeface="Arial" panose="020B0604020202020204" pitchFamily="34" charset="0"/>
                  <a:buChar char="•"/>
                </a:pPr>
                <a:r>
                  <a:rPr lang="ja-JP" altLang="en-US" sz="1200" dirty="0"/>
                  <a:t>制約条件：</a:t>
                </a:r>
                <a:endParaRPr lang="en-US" altLang="ja-JP" sz="1200" dirty="0"/>
              </a:p>
              <a:p>
                <a:endParaRPr lang="en-US" altLang="ja-JP" sz="1200" dirty="0"/>
              </a:p>
              <a:p>
                <a:r>
                  <a:rPr lang="ja-JP" altLang="en-US" sz="1200" dirty="0"/>
                  <a:t>①各町は</a:t>
                </a:r>
                <a:r>
                  <a:rPr lang="en-US" altLang="ja-JP" sz="1200" dirty="0"/>
                  <a:t>1</a:t>
                </a:r>
                <a:r>
                  <a:rPr lang="ja-JP" altLang="en-US" sz="1200" dirty="0"/>
                  <a:t>回しか訪れてはいけない</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oMath>
                  </m:oMathPara>
                </a14:m>
                <a:endParaRPr lang="en-US" altLang="zh-CN" sz="1200" dirty="0"/>
              </a:p>
              <a:p>
                <a:endParaRPr lang="en-US" altLang="ja-JP" sz="1200" u="sng" dirty="0"/>
              </a:p>
              <a:p>
                <a:r>
                  <a:rPr lang="ja-JP" altLang="en-US" sz="1200" dirty="0"/>
                  <a:t>②同じタイミングに複数の町に訪れる</a:t>
                </a:r>
                <a:endParaRPr lang="en-US" altLang="ja-JP" sz="1200" dirty="0"/>
              </a:p>
              <a:p>
                <a:r>
                  <a:rPr lang="ja-JP" altLang="en-US" sz="1200" dirty="0"/>
                  <a:t>　ことはできない</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r>
                        <a:rPr lang="ja-JP" altLang="en-US" sz="1200" i="1">
                          <a:latin typeface="Cambria Math" panose="02040503050406030204" pitchFamily="18" charset="0"/>
                        </a:rPr>
                        <m:t>　</m:t>
                      </m:r>
                    </m:oMath>
                  </m:oMathPara>
                </a14:m>
                <a:endParaRPr lang="en-US" altLang="zh-CN" sz="1200" dirty="0"/>
              </a:p>
              <a:p>
                <a:endParaRPr lang="en-US" altLang="zh-CN" sz="1200" dirty="0"/>
              </a:p>
            </p:txBody>
          </p:sp>
        </mc:Choice>
        <mc:Fallback xmlns="">
          <p:sp>
            <p:nvSpPr>
              <p:cNvPr id="75" name="文本框 6">
                <a:extLst>
                  <a:ext uri="{FF2B5EF4-FFF2-40B4-BE49-F238E27FC236}">
                    <a16:creationId xmlns:a16="http://schemas.microsoft.com/office/drawing/2014/main" id="{ABF0CB36-9E7A-F45F-C488-7F7C473D4D67}"/>
                  </a:ext>
                </a:extLst>
              </p:cNvPr>
              <p:cNvSpPr txBox="1">
                <a:spLocks noRot="1" noChangeAspect="1" noMove="1" noResize="1" noEditPoints="1" noAdjustHandles="1" noChangeArrowheads="1" noChangeShapeType="1" noTextEdit="1"/>
              </p:cNvSpPr>
              <p:nvPr/>
            </p:nvSpPr>
            <p:spPr>
              <a:xfrm>
                <a:off x="6532230" y="1108898"/>
                <a:ext cx="3308565" cy="4345870"/>
              </a:xfrm>
              <a:prstGeom prst="rect">
                <a:avLst/>
              </a:prstGeom>
              <a:blipFill>
                <a:blip r:embed="rId2"/>
                <a:stretch>
                  <a:fillRect l="-3321" t="-8275" b="-169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40DEAE8B-2820-92C5-B155-4C0A424636C3}"/>
                  </a:ext>
                </a:extLst>
              </p:cNvPr>
              <p:cNvSpPr txBox="1"/>
              <p:nvPr/>
            </p:nvSpPr>
            <p:spPr>
              <a:xfrm>
                <a:off x="9273235" y="2281040"/>
                <a:ext cx="2512547" cy="57317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000" i="1" smtClean="0">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i="1">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𝑡</m:t>
                        </m:r>
                      </m:sub>
                    </m:sSub>
                    <m:r>
                      <a:rPr lang="en-US" altLang="zh-CN" sz="1000" b="0" i="1" smtClean="0">
                        <a:latin typeface="Cambria Math" panose="02040503050406030204" pitchFamily="18" charset="0"/>
                      </a:rPr>
                      <m:t> (0,1)</m:t>
                    </m:r>
                  </m:oMath>
                </a14:m>
                <a:r>
                  <a:rPr lang="ja-JP" altLang="en-US" sz="1000" dirty="0"/>
                  <a:t>   バイナリ変数</a:t>
                </a:r>
                <a:endParaRPr lang="en-US" altLang="ja-JP" sz="1000" dirty="0"/>
              </a:p>
              <a:p>
                <a:r>
                  <a:rPr lang="en-US" altLang="zh-CN" sz="1000" b="0" dirty="0"/>
                  <a:t>    </a:t>
                </a:r>
                <a14:m>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𝑑</m:t>
                        </m:r>
                      </m:e>
                      <m:sub>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𝑗</m:t>
                        </m:r>
                      </m:sub>
                    </m:sSub>
                  </m:oMath>
                </a14:m>
                <a:r>
                  <a:rPr lang="ja-JP" altLang="en-US" sz="1000" dirty="0"/>
                  <a:t>       町</a:t>
                </a:r>
                <a14:m>
                  <m:oMath xmlns:m="http://schemas.openxmlformats.org/officeDocument/2006/math">
                    <m:r>
                      <a:rPr lang="en-US" altLang="ja-JP" sz="1000" i="1" dirty="0">
                        <a:latin typeface="Cambria Math" panose="02040503050406030204" pitchFamily="18" charset="0"/>
                      </a:rPr>
                      <m:t>𝑖</m:t>
                    </m:r>
                  </m:oMath>
                </a14:m>
                <a:r>
                  <a:rPr lang="ja-JP" altLang="en-US" sz="1000" dirty="0"/>
                  <a:t>と都市</a:t>
                </a:r>
                <a14:m>
                  <m:oMath xmlns:m="http://schemas.openxmlformats.org/officeDocument/2006/math">
                    <m:r>
                      <a:rPr lang="en-US" altLang="ja-JP" sz="1000" i="1" dirty="0">
                        <a:latin typeface="Cambria Math" panose="02040503050406030204" pitchFamily="18" charset="0"/>
                      </a:rPr>
                      <m:t>𝑗</m:t>
                    </m:r>
                  </m:oMath>
                </a14:m>
                <a:r>
                  <a:rPr lang="ja-JP" altLang="en-US" sz="1000" dirty="0"/>
                  <a:t>のユークリッド距離</a:t>
                </a:r>
                <a:endParaRPr lang="en-US" altLang="ja-JP" sz="1000" dirty="0"/>
              </a:p>
              <a:p>
                <a:r>
                  <a:rPr lang="en-US" altLang="ja-JP" sz="1000" b="0" dirty="0"/>
                  <a:t>     </a:t>
                </a:r>
                <a14:m>
                  <m:oMath xmlns:m="http://schemas.openxmlformats.org/officeDocument/2006/math">
                    <m:r>
                      <a:rPr lang="en-US" altLang="ja-JP" sz="1000" b="0" i="1" smtClean="0">
                        <a:latin typeface="Cambria Math" panose="02040503050406030204" pitchFamily="18" charset="0"/>
                      </a:rPr>
                      <m:t>𝑛</m:t>
                    </m:r>
                  </m:oMath>
                </a14:m>
                <a:r>
                  <a:rPr lang="ja-JP" altLang="en-US" sz="1000" dirty="0"/>
                  <a:t>         町の個数　</a:t>
                </a:r>
                <a:endParaRPr lang="en-US" altLang="ja-JP" sz="1000" dirty="0"/>
              </a:p>
            </p:txBody>
          </p:sp>
        </mc:Choice>
        <mc:Fallback xmlns="">
          <p:sp>
            <p:nvSpPr>
              <p:cNvPr id="76" name="文本框 75">
                <a:extLst>
                  <a:ext uri="{FF2B5EF4-FFF2-40B4-BE49-F238E27FC236}">
                    <a16:creationId xmlns:a16="http://schemas.microsoft.com/office/drawing/2014/main" id="{40DEAE8B-2820-92C5-B155-4C0A424636C3}"/>
                  </a:ext>
                </a:extLst>
              </p:cNvPr>
              <p:cNvSpPr txBox="1">
                <a:spLocks noRot="1" noChangeAspect="1" noMove="1" noResize="1" noEditPoints="1" noAdjustHandles="1" noChangeArrowheads="1" noChangeShapeType="1" noTextEdit="1"/>
              </p:cNvSpPr>
              <p:nvPr/>
            </p:nvSpPr>
            <p:spPr>
              <a:xfrm>
                <a:off x="9273235" y="2281040"/>
                <a:ext cx="2512547" cy="573170"/>
              </a:xfrm>
              <a:prstGeom prst="rect">
                <a:avLst/>
              </a:prstGeom>
              <a:blipFill>
                <a:blip r:embed="rId3"/>
                <a:stretch>
                  <a:fillRect b="-4167"/>
                </a:stretch>
              </a:blipFill>
              <a:ln>
                <a:solidFill>
                  <a:schemeClr val="tx1"/>
                </a:solidFill>
              </a:ln>
            </p:spPr>
            <p:txBody>
              <a:bodyPr/>
              <a:lstStyle/>
              <a:p>
                <a:r>
                  <a:rPr lang="zh-CN" altLang="en-US">
                    <a:noFill/>
                  </a:rPr>
                  <a:t> </a:t>
                </a:r>
              </a:p>
            </p:txBody>
          </p:sp>
        </mc:Fallback>
      </mc:AlternateContent>
      <p:grpSp>
        <p:nvGrpSpPr>
          <p:cNvPr id="87" name="组合 86">
            <a:extLst>
              <a:ext uri="{FF2B5EF4-FFF2-40B4-BE49-F238E27FC236}">
                <a16:creationId xmlns:a16="http://schemas.microsoft.com/office/drawing/2014/main" id="{CDBE2F5B-DA06-0F02-3C20-04F425BF98A2}"/>
              </a:ext>
            </a:extLst>
          </p:cNvPr>
          <p:cNvGrpSpPr/>
          <p:nvPr/>
        </p:nvGrpSpPr>
        <p:grpSpPr>
          <a:xfrm>
            <a:off x="9274508" y="3552209"/>
            <a:ext cx="2640788" cy="1677896"/>
            <a:chOff x="9210301" y="3765426"/>
            <a:chExt cx="2640788" cy="1677896"/>
          </a:xfrm>
        </p:grpSpPr>
        <mc:AlternateContent xmlns:mc="http://schemas.openxmlformats.org/markup-compatibility/2006" xmlns:a14="http://schemas.microsoft.com/office/drawing/2010/main">
          <mc:Choice Requires="a14">
            <p:sp>
              <p:nvSpPr>
                <p:cNvPr id="78" name="文本框 11">
                  <a:extLst>
                    <a:ext uri="{FF2B5EF4-FFF2-40B4-BE49-F238E27FC236}">
                      <a16:creationId xmlns:a16="http://schemas.microsoft.com/office/drawing/2014/main" id="{1CF98A43-1A02-0BA5-14DA-129828E89970}"/>
                    </a:ext>
                  </a:extLst>
                </p:cNvPr>
                <p:cNvSpPr txBox="1"/>
                <p:nvPr/>
              </p:nvSpPr>
              <p:spPr>
                <a:xfrm>
                  <a:off x="10593630" y="3765426"/>
                  <a:ext cx="1257459"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en-US" altLang="zh-CN" sz="1200" dirty="0"/>
                </a:p>
              </p:txBody>
            </p:sp>
          </mc:Choice>
          <mc:Fallback xmlns="">
            <p:sp>
              <p:nvSpPr>
                <p:cNvPr id="78" name="文本框 11">
                  <a:extLst>
                    <a:ext uri="{FF2B5EF4-FFF2-40B4-BE49-F238E27FC236}">
                      <a16:creationId xmlns:a16="http://schemas.microsoft.com/office/drawing/2014/main" id="{1CF98A43-1A02-0BA5-14DA-129828E89970}"/>
                    </a:ext>
                  </a:extLst>
                </p:cNvPr>
                <p:cNvSpPr txBox="1">
                  <a:spLocks noRot="1" noChangeAspect="1" noMove="1" noResize="1" noEditPoints="1" noAdjustHandles="1" noChangeArrowheads="1" noChangeShapeType="1" noTextEdit="1"/>
                </p:cNvSpPr>
                <p:nvPr/>
              </p:nvSpPr>
              <p:spPr>
                <a:xfrm>
                  <a:off x="10593630" y="3765426"/>
                  <a:ext cx="1257459" cy="631007"/>
                </a:xfrm>
                <a:prstGeom prst="rect">
                  <a:avLst/>
                </a:prstGeom>
                <a:blipFill>
                  <a:blip r:embed="rId4"/>
                  <a:stretch>
                    <a:fillRect b="-971"/>
                  </a:stretch>
                </a:blipFill>
              </p:spPr>
              <p:txBody>
                <a:bodyPr/>
                <a:lstStyle/>
                <a:p>
                  <a:r>
                    <a:rPr lang="zh-CN" altLang="en-US">
                      <a:noFill/>
                    </a:rPr>
                    <a:t> </a:t>
                  </a:r>
                </a:p>
              </p:txBody>
            </p:sp>
          </mc:Fallback>
        </mc:AlternateContent>
        <p:sp>
          <p:nvSpPr>
            <p:cNvPr id="79" name="箭头: 右 78">
              <a:extLst>
                <a:ext uri="{FF2B5EF4-FFF2-40B4-BE49-F238E27FC236}">
                  <a16:creationId xmlns:a16="http://schemas.microsoft.com/office/drawing/2014/main" id="{8EFB9DCC-0217-57BA-3D34-3F4A301B4A9E}"/>
                </a:ext>
              </a:extLst>
            </p:cNvPr>
            <p:cNvSpPr/>
            <p:nvPr/>
          </p:nvSpPr>
          <p:spPr>
            <a:xfrm>
              <a:off x="9372458" y="4139149"/>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4D82F97F-AE67-1E02-9681-EAE599968AE9}"/>
                </a:ext>
              </a:extLst>
            </p:cNvPr>
            <p:cNvSpPr txBox="1"/>
            <p:nvPr/>
          </p:nvSpPr>
          <p:spPr>
            <a:xfrm>
              <a:off x="9227673" y="3898150"/>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p:sp>
          <p:nvSpPr>
            <p:cNvPr id="81" name="箭头: 右 80">
              <a:extLst>
                <a:ext uri="{FF2B5EF4-FFF2-40B4-BE49-F238E27FC236}">
                  <a16:creationId xmlns:a16="http://schemas.microsoft.com/office/drawing/2014/main" id="{174B2FD5-D95B-8178-8902-7003B9DBD81B}"/>
                </a:ext>
              </a:extLst>
            </p:cNvPr>
            <p:cNvSpPr/>
            <p:nvPr/>
          </p:nvSpPr>
          <p:spPr>
            <a:xfrm>
              <a:off x="9355086" y="5193362"/>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EBD174A7-C451-398B-5C0D-2ED1881F3BEA}"/>
                </a:ext>
              </a:extLst>
            </p:cNvPr>
            <p:cNvSpPr txBox="1"/>
            <p:nvPr/>
          </p:nvSpPr>
          <p:spPr>
            <a:xfrm>
              <a:off x="9210301" y="4952363"/>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mc:AlternateContent xmlns:mc="http://schemas.openxmlformats.org/markup-compatibility/2006" xmlns:a14="http://schemas.microsoft.com/office/drawing/2010/main">
          <mc:Choice Requires="a14">
            <p:sp>
              <p:nvSpPr>
                <p:cNvPr id="83" name="文本框 19">
                  <a:extLst>
                    <a:ext uri="{FF2B5EF4-FFF2-40B4-BE49-F238E27FC236}">
                      <a16:creationId xmlns:a16="http://schemas.microsoft.com/office/drawing/2014/main" id="{6983BF0F-3F8C-CE9D-6E09-9992DEE7F078}"/>
                    </a:ext>
                  </a:extLst>
                </p:cNvPr>
                <p:cNvSpPr txBox="1"/>
                <p:nvPr/>
              </p:nvSpPr>
              <p:spPr>
                <a:xfrm>
                  <a:off x="10593629" y="4812315"/>
                  <a:ext cx="1257460"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zh-CN" altLang="en-US" sz="1200" dirty="0"/>
                </a:p>
              </p:txBody>
            </p:sp>
          </mc:Choice>
          <mc:Fallback xmlns="">
            <p:sp>
              <p:nvSpPr>
                <p:cNvPr id="83" name="文本框 19">
                  <a:extLst>
                    <a:ext uri="{FF2B5EF4-FFF2-40B4-BE49-F238E27FC236}">
                      <a16:creationId xmlns:a16="http://schemas.microsoft.com/office/drawing/2014/main" id="{6983BF0F-3F8C-CE9D-6E09-9992DEE7F078}"/>
                    </a:ext>
                  </a:extLst>
                </p:cNvPr>
                <p:cNvSpPr txBox="1">
                  <a:spLocks noRot="1" noChangeAspect="1" noMove="1" noResize="1" noEditPoints="1" noAdjustHandles="1" noChangeArrowheads="1" noChangeShapeType="1" noTextEdit="1"/>
                </p:cNvSpPr>
                <p:nvPr/>
              </p:nvSpPr>
              <p:spPr>
                <a:xfrm>
                  <a:off x="10593629" y="4812315"/>
                  <a:ext cx="1257460" cy="631007"/>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D3E8115-0738-B7EE-1087-17C3539A9352}"/>
                  </a:ext>
                </a:extLst>
              </p:cNvPr>
              <p:cNvSpPr txBox="1"/>
              <p:nvPr/>
            </p:nvSpPr>
            <p:spPr>
              <a:xfrm>
                <a:off x="6489866" y="5492343"/>
                <a:ext cx="5219717" cy="871521"/>
              </a:xfrm>
              <a:prstGeom prst="rect">
                <a:avLst/>
              </a:prstGeom>
              <a:noFill/>
            </p:spPr>
            <p:txBody>
              <a:bodyPr wrap="square">
                <a:spAutoFit/>
              </a:bodyPr>
              <a:lstStyle/>
              <a:p>
                <a:r>
                  <a:rPr lang="en-US" altLang="ja-JP" sz="1200" dirty="0"/>
                  <a:t>TSP</a:t>
                </a:r>
                <a:r>
                  <a:rPr lang="ja-JP" altLang="en-US" sz="1200" dirty="0"/>
                  <a:t>問題の</a:t>
                </a:r>
                <a:r>
                  <a:rPr lang="en-US" altLang="ja-JP" sz="1200" dirty="0"/>
                  <a:t>QUBO</a:t>
                </a:r>
                <a:r>
                  <a:rPr lang="ja-JP" altLang="en-US" sz="1200" dirty="0"/>
                  <a:t>モデル（</a:t>
                </a:r>
                <a14:m>
                  <m:oMath xmlns:m="http://schemas.openxmlformats.org/officeDocument/2006/math">
                    <m:r>
                      <a:rPr lang="zh-CN" altLang="en-US" sz="1200" b="0" i="1" smtClean="0">
                        <a:solidFill>
                          <a:srgbClr val="FF0000"/>
                        </a:solidFill>
                        <a:latin typeface="Cambria Math" panose="02040503050406030204" pitchFamily="18" charset="0"/>
                        <a:ea typeface="Cambria Math" panose="02040503050406030204" pitchFamily="18" charset="0"/>
                      </a:rPr>
                      <m:t>𝜆</m:t>
                    </m:r>
                  </m:oMath>
                </a14:m>
                <a:r>
                  <a:rPr lang="ja-JP" altLang="en-US" sz="1200" dirty="0"/>
                  <a:t>はペナルティー係数）：</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r>
                        <a:rPr lang="en-US" altLang="zh-CN" sz="1200" b="0" i="1" smtClean="0">
                          <a:latin typeface="Cambria Math" panose="02040503050406030204" pitchFamily="18" charset="0"/>
                          <a:ea typeface="Cambria Math" panose="02040503050406030204" pitchFamily="18" charset="0"/>
                        </a:rPr>
                        <m:t>+</m:t>
                      </m:r>
                      <m:r>
                        <a:rPr lang="zh-CN" altLang="en-US" sz="1200" b="0" i="1" smtClean="0">
                          <a:solidFill>
                            <a:srgbClr val="FF0000"/>
                          </a:solidFill>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en-US" altLang="zh-CN" sz="1200" dirty="0"/>
              </a:p>
            </p:txBody>
          </p:sp>
        </mc:Choice>
        <mc:Fallback xmlns="">
          <p:sp>
            <p:nvSpPr>
              <p:cNvPr id="86" name="文本框 85">
                <a:extLst>
                  <a:ext uri="{FF2B5EF4-FFF2-40B4-BE49-F238E27FC236}">
                    <a16:creationId xmlns:a16="http://schemas.microsoft.com/office/drawing/2014/main" id="{0D3E8115-0738-B7EE-1087-17C3539A9352}"/>
                  </a:ext>
                </a:extLst>
              </p:cNvPr>
              <p:cNvSpPr txBox="1">
                <a:spLocks noRot="1" noChangeAspect="1" noMove="1" noResize="1" noEditPoints="1" noAdjustHandles="1" noChangeArrowheads="1" noChangeShapeType="1" noTextEdit="1"/>
              </p:cNvSpPr>
              <p:nvPr/>
            </p:nvSpPr>
            <p:spPr>
              <a:xfrm>
                <a:off x="6489866" y="5492343"/>
                <a:ext cx="5219717" cy="871521"/>
              </a:xfrm>
              <a:prstGeom prst="rect">
                <a:avLst/>
              </a:prstGeom>
              <a:blipFill>
                <a:blip r:embed="rId6"/>
                <a:stretch>
                  <a:fillRect l="-117" t="-6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571303" cy="584775"/>
          </a:xfrm>
          <a:prstGeom prst="rect">
            <a:avLst/>
          </a:prstGeom>
          <a:noFill/>
        </p:spPr>
        <p:txBody>
          <a:bodyPr wrap="none" rtlCol="0">
            <a:spAutoFit/>
          </a:bodyPr>
          <a:lstStyle/>
          <a:p>
            <a:r>
              <a:rPr lang="ja-JP" altLang="en-US" sz="3200" b="1" dirty="0"/>
              <a:t>ボロノイー図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175373"/>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平面上で任意に配置された複数個の母点に対して、どの母点に最も近いかによって平面上の座標空間を分割することで作成される図のこと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に基づいて生成されたボロノイー図の一部分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21218" y="2997203"/>
            <a:ext cx="4821038" cy="2402413"/>
            <a:chOff x="446618" y="2889253"/>
            <a:chExt cx="4821038"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1107996" cy="276999"/>
            </a:xfrm>
            <a:prstGeom prst="rect">
              <a:avLst/>
            </a:prstGeom>
            <a:noFill/>
            <a:ln>
              <a:solidFill>
                <a:schemeClr val="tx1"/>
              </a:solidFill>
            </a:ln>
          </p:spPr>
          <p:txBody>
            <a:bodyPr wrap="none" rtlCol="0">
              <a:spAutoFit/>
            </a:bodyPr>
            <a:lstStyle/>
            <a:p>
              <a:r>
                <a:rPr lang="ja-JP" altLang="en-US" sz="1200" dirty="0"/>
                <a:t>ボロノイー辺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261884" cy="276999"/>
            </a:xfrm>
            <a:prstGeom prst="rect">
              <a:avLst/>
            </a:prstGeom>
            <a:noFill/>
            <a:ln>
              <a:solidFill>
                <a:schemeClr val="tx1"/>
              </a:solidFill>
            </a:ln>
          </p:spPr>
          <p:txBody>
            <a:bodyPr wrap="none" rtlCol="0">
              <a:spAutoFit/>
            </a:bodyPr>
            <a:lstStyle/>
            <a:p>
              <a:r>
                <a:rPr lang="ja-JP" altLang="en-US" sz="1200" dirty="0"/>
                <a:t>ボロノイー頂点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261884" cy="276999"/>
            </a:xfrm>
            <a:prstGeom prst="rect">
              <a:avLst/>
            </a:prstGeom>
            <a:noFill/>
            <a:ln>
              <a:solidFill>
                <a:schemeClr val="tx1"/>
              </a:solidFill>
            </a:ln>
          </p:spPr>
          <p:txBody>
            <a:bodyPr wrap="none" rtlCol="0">
              <a:spAutoFit/>
            </a:bodyPr>
            <a:lstStyle/>
            <a:p>
              <a:r>
                <a:rPr lang="ja-JP" altLang="en-US" sz="1200" dirty="0"/>
                <a:t>ボロノイー領域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178165"/>
            <a:ext cx="5829993" cy="1815882"/>
          </a:xfrm>
          <a:prstGeom prst="rect">
            <a:avLst/>
          </a:prstGeom>
          <a:noFill/>
        </p:spPr>
        <p:txBody>
          <a:bodyPr wrap="square">
            <a:spAutoFit/>
          </a:bodyPr>
          <a:lstStyle/>
          <a:p>
            <a:r>
              <a:rPr lang="ja-JP" altLang="en-US" sz="1400" b="1" dirty="0"/>
              <a:t>ドロネー三角分割</a:t>
            </a:r>
            <a:endParaRPr lang="en-US" altLang="ja-JP" sz="1400" b="1" dirty="0"/>
          </a:p>
          <a:p>
            <a:endParaRPr lang="en-US" altLang="ja-JP" sz="1400" b="1" dirty="0"/>
          </a:p>
          <a:p>
            <a:r>
              <a:rPr lang="ja-JP" altLang="en-US" sz="1400" dirty="0"/>
              <a:t>ドロネー三角分割とボロノイー図は双対である</a:t>
            </a:r>
            <a:endParaRPr lang="en-US" altLang="ja-JP" sz="1400" dirty="0"/>
          </a:p>
          <a:p>
            <a:r>
              <a:rPr lang="ja-JP" altLang="en-US" sz="1400" dirty="0"/>
              <a:t>ボロノイー図で隣接する二つの領域に属する母点をつなぐとドロネー三角分割になる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左側のボロノイー図から得られたドロネー三角分割の一部分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103336" y="3091042"/>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46660" y="5701075"/>
            <a:ext cx="5829993" cy="954107"/>
          </a:xfrm>
          <a:prstGeom prst="rect">
            <a:avLst/>
          </a:prstGeom>
          <a:noFill/>
        </p:spPr>
        <p:txBody>
          <a:bodyPr wrap="square">
            <a:spAutoFit/>
          </a:bodyPr>
          <a:lstStyle/>
          <a:p>
            <a:r>
              <a:rPr lang="ja-JP" altLang="en-US" sz="1400" b="1" dirty="0"/>
              <a:t>ボロノイー図の性質</a:t>
            </a:r>
            <a:endParaRPr lang="en-US" altLang="ja-JP" sz="1400" b="1" dirty="0"/>
          </a:p>
          <a:p>
            <a:r>
              <a:rPr lang="ja-JP" altLang="en-US" sz="1400" dirty="0"/>
              <a:t>ボロノイー頂点は三つのボロノイー領域の共通の頂点である</a:t>
            </a:r>
            <a:endParaRPr lang="en-US" altLang="ja-JP" sz="1400" dirty="0"/>
          </a:p>
          <a:p>
            <a:r>
              <a:rPr lang="ja-JP" altLang="en-US" sz="1400" dirty="0"/>
              <a:t>そのボロノイー頂点は三つのボロノイー領域に属する母点からなる円周の中心となる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6345535" y="5916518"/>
            <a:ext cx="5829993" cy="523220"/>
          </a:xfrm>
          <a:prstGeom prst="rect">
            <a:avLst/>
          </a:prstGeom>
          <a:noFill/>
        </p:spPr>
        <p:txBody>
          <a:bodyPr wrap="square">
            <a:spAutoFit/>
          </a:bodyPr>
          <a:lstStyle/>
          <a:p>
            <a:r>
              <a:rPr lang="ja-JP" altLang="en-US" sz="1400" dirty="0"/>
              <a:t>ドロネー三角分割による得られた辺は</a:t>
            </a:r>
            <a:r>
              <a:rPr lang="en-US" altLang="ja-JP" sz="1400" dirty="0"/>
              <a:t>TSP</a:t>
            </a:r>
            <a:r>
              <a:rPr lang="ja-JP" altLang="en-US" sz="1400" dirty="0"/>
              <a:t>問題の最適巡回路になる可能性が高い</a:t>
            </a:r>
            <a:endParaRPr lang="en-US" altLang="ja-JP" sz="1400" dirty="0"/>
          </a:p>
        </p:txBody>
      </p:sp>
    </p:spTree>
    <p:extLst>
      <p:ext uri="{BB962C8B-B14F-4D97-AF65-F5344CB8AC3E}">
        <p14:creationId xmlns:p14="http://schemas.microsoft.com/office/powerpoint/2010/main" val="171364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639F43B-713E-23D0-AF75-2EE5208120BA}"/>
              </a:ext>
            </a:extLst>
          </p:cNvPr>
          <p:cNvSpPr txBox="1"/>
          <p:nvPr/>
        </p:nvSpPr>
        <p:spPr>
          <a:xfrm>
            <a:off x="984159" y="1158100"/>
            <a:ext cx="2518638" cy="523220"/>
          </a:xfrm>
          <a:prstGeom prst="rect">
            <a:avLst/>
          </a:prstGeom>
          <a:noFill/>
        </p:spPr>
        <p:txBody>
          <a:bodyPr wrap="none" rtlCol="0">
            <a:spAutoFit/>
          </a:bodyPr>
          <a:lstStyle/>
          <a:p>
            <a:r>
              <a:rPr lang="ja-JP" altLang="en-US" sz="1400" dirty="0"/>
              <a:t>例：町四つあるインスタンス</a:t>
            </a:r>
            <a:endParaRPr lang="en-US" altLang="ja-JP" sz="1400" dirty="0"/>
          </a:p>
          <a:p>
            <a:r>
              <a:rPr lang="ja-JP" altLang="en-US" sz="1400" dirty="0"/>
              <a:t>バイナリ変数は</a:t>
            </a:r>
            <a:r>
              <a:rPr lang="en-US" altLang="ja-JP" sz="1400" dirty="0"/>
              <a:t>8</a:t>
            </a:r>
            <a:r>
              <a:rPr lang="ja-JP" altLang="en-US" sz="1400" dirty="0"/>
              <a:t>個ある</a:t>
            </a:r>
            <a:endParaRPr lang="zh-CN" altLang="en-US" sz="1400" dirty="0"/>
          </a:p>
        </p:txBody>
      </p:sp>
      <p:graphicFrame>
        <p:nvGraphicFramePr>
          <p:cNvPr id="6" name="表格 5">
            <a:extLst>
              <a:ext uri="{FF2B5EF4-FFF2-40B4-BE49-F238E27FC236}">
                <a16:creationId xmlns:a16="http://schemas.microsoft.com/office/drawing/2014/main" id="{047B32F3-0CF3-8CA5-3DF1-BDF8CEA17B25}"/>
              </a:ext>
            </a:extLst>
          </p:cNvPr>
          <p:cNvGraphicFramePr>
            <a:graphicFrameLocks noGrp="1"/>
          </p:cNvGraphicFramePr>
          <p:nvPr>
            <p:extLst>
              <p:ext uri="{D42A27DB-BD31-4B8C-83A1-F6EECF244321}">
                <p14:modId xmlns:p14="http://schemas.microsoft.com/office/powerpoint/2010/main" val="3975171777"/>
              </p:ext>
            </p:extLst>
          </p:nvPr>
        </p:nvGraphicFramePr>
        <p:xfrm>
          <a:off x="1075083" y="173668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7" name="文本框 6">
            <a:extLst>
              <a:ext uri="{FF2B5EF4-FFF2-40B4-BE49-F238E27FC236}">
                <a16:creationId xmlns:a16="http://schemas.microsoft.com/office/drawing/2014/main" id="{7AE1C99F-817B-E8BE-C5D2-E889E9A9A6CD}"/>
              </a:ext>
            </a:extLst>
          </p:cNvPr>
          <p:cNvSpPr txBox="1"/>
          <p:nvPr/>
        </p:nvSpPr>
        <p:spPr>
          <a:xfrm>
            <a:off x="534053" y="3553884"/>
            <a:ext cx="5083714" cy="307777"/>
          </a:xfrm>
          <a:prstGeom prst="rect">
            <a:avLst/>
          </a:prstGeom>
          <a:noFill/>
        </p:spPr>
        <p:txBody>
          <a:bodyPr wrap="square" rtlCol="0">
            <a:spAutoFit/>
          </a:bodyPr>
          <a:lstStyle/>
          <a:p>
            <a:r>
              <a:rPr lang="ja-JP" altLang="en-US" sz="1400" dirty="0"/>
              <a:t>表によるとこのインスタンスの最適巡回路は</a:t>
            </a:r>
            <a:r>
              <a:rPr lang="en-US" altLang="ja-JP" sz="1400" dirty="0"/>
              <a:t> </a:t>
            </a:r>
            <a:r>
              <a:rPr lang="en-US" altLang="zh-CN" sz="1400" dirty="0"/>
              <a:t>2-1-4-3-2</a:t>
            </a:r>
            <a:endParaRPr lang="zh-CN" altLang="en-US" sz="1400" dirty="0"/>
          </a:p>
        </p:txBody>
      </p:sp>
      <p:graphicFrame>
        <p:nvGraphicFramePr>
          <p:cNvPr id="8" name="表格 7">
            <a:extLst>
              <a:ext uri="{FF2B5EF4-FFF2-40B4-BE49-F238E27FC236}">
                <a16:creationId xmlns:a16="http://schemas.microsoft.com/office/drawing/2014/main" id="{A1F4793D-DFA1-41DC-F76F-F25B60B6850B}"/>
              </a:ext>
            </a:extLst>
          </p:cNvPr>
          <p:cNvGraphicFramePr>
            <a:graphicFrameLocks noGrp="1"/>
          </p:cNvGraphicFramePr>
          <p:nvPr>
            <p:extLst>
              <p:ext uri="{D42A27DB-BD31-4B8C-83A1-F6EECF244321}">
                <p14:modId xmlns:p14="http://schemas.microsoft.com/office/powerpoint/2010/main" val="847184721"/>
              </p:ext>
            </p:extLst>
          </p:nvPr>
        </p:nvGraphicFramePr>
        <p:xfrm>
          <a:off x="7376586" y="1698950"/>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solidFill>
                            <a:srgbClr val="FF0000"/>
                          </a:solidFill>
                        </a:rPr>
                        <a:t>0</a:t>
                      </a:r>
                      <a:endParaRPr lang="zh-CN" altLang="en-US" sz="1400" b="1" dirty="0">
                        <a:solidFill>
                          <a:srgbClr val="FF0000"/>
                        </a:solidFill>
                      </a:endParaRPr>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extLst>
                  <a:ext uri="{0D108BD9-81ED-4DB2-BD59-A6C34878D82A}">
                    <a16:rowId xmlns:a16="http://schemas.microsoft.com/office/drawing/2014/main" val="670813569"/>
                  </a:ext>
                </a:extLst>
              </a:tr>
            </a:tbl>
          </a:graphicData>
        </a:graphic>
      </p:graphicFrame>
      <p:sp>
        <p:nvSpPr>
          <p:cNvPr id="9" name="箭头: 右 8">
            <a:extLst>
              <a:ext uri="{FF2B5EF4-FFF2-40B4-BE49-F238E27FC236}">
                <a16:creationId xmlns:a16="http://schemas.microsoft.com/office/drawing/2014/main" id="{BE3BE77B-10E7-48B6-3F3C-F20C005BE013}"/>
              </a:ext>
            </a:extLst>
          </p:cNvPr>
          <p:cNvSpPr/>
          <p:nvPr/>
        </p:nvSpPr>
        <p:spPr>
          <a:xfrm>
            <a:off x="4989140" y="26687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DC1401E-F783-AE00-7395-4B0FCAC940CF}"/>
              </a:ext>
            </a:extLst>
          </p:cNvPr>
          <p:cNvSpPr txBox="1"/>
          <p:nvPr/>
        </p:nvSpPr>
        <p:spPr>
          <a:xfrm>
            <a:off x="4927205" y="2279985"/>
            <a:ext cx="1800493" cy="307777"/>
          </a:xfrm>
          <a:prstGeom prst="rect">
            <a:avLst/>
          </a:prstGeom>
          <a:noFill/>
        </p:spPr>
        <p:txBody>
          <a:bodyPr wrap="none" rtlCol="0">
            <a:spAutoFit/>
          </a:bodyPr>
          <a:lstStyle/>
          <a:p>
            <a:r>
              <a:rPr lang="ja-JP" altLang="en-US" sz="1400" dirty="0"/>
              <a:t>ある町を訪れないと</a:t>
            </a:r>
            <a:endParaRPr lang="zh-CN" altLang="en-US" sz="1400" dirty="0"/>
          </a:p>
        </p:txBody>
      </p:sp>
      <p:sp>
        <p:nvSpPr>
          <p:cNvPr id="11" name="文本框 10">
            <a:extLst>
              <a:ext uri="{FF2B5EF4-FFF2-40B4-BE49-F238E27FC236}">
                <a16:creationId xmlns:a16="http://schemas.microsoft.com/office/drawing/2014/main" id="{0A63C4AF-8613-6AA5-C802-3F9F6AB1FA69}"/>
              </a:ext>
            </a:extLst>
          </p:cNvPr>
          <p:cNvSpPr txBox="1"/>
          <p:nvPr/>
        </p:nvSpPr>
        <p:spPr>
          <a:xfrm>
            <a:off x="7291147" y="3511336"/>
            <a:ext cx="2518638" cy="307777"/>
          </a:xfrm>
          <a:prstGeom prst="rect">
            <a:avLst/>
          </a:prstGeom>
          <a:noFill/>
        </p:spPr>
        <p:txBody>
          <a:bodyPr wrap="none" rtlCol="0">
            <a:spAutoFit/>
          </a:bodyPr>
          <a:lstStyle/>
          <a:p>
            <a:r>
              <a:rPr lang="ja-JP" altLang="en-US" sz="1400" dirty="0"/>
              <a:t>同時に二つの制約が破られた</a:t>
            </a:r>
            <a:endParaRPr lang="zh-CN" altLang="en-US" sz="1400" dirty="0"/>
          </a:p>
        </p:txBody>
      </p:sp>
      <p:grpSp>
        <p:nvGrpSpPr>
          <p:cNvPr id="29" name="组合 28">
            <a:extLst>
              <a:ext uri="{FF2B5EF4-FFF2-40B4-BE49-F238E27FC236}">
                <a16:creationId xmlns:a16="http://schemas.microsoft.com/office/drawing/2014/main" id="{29425643-7100-A449-DC63-48981D3638E1}"/>
              </a:ext>
            </a:extLst>
          </p:cNvPr>
          <p:cNvGrpSpPr/>
          <p:nvPr/>
        </p:nvGrpSpPr>
        <p:grpSpPr>
          <a:xfrm>
            <a:off x="2382215" y="3819113"/>
            <a:ext cx="1662038" cy="989738"/>
            <a:chOff x="1453786" y="3854073"/>
            <a:chExt cx="1662038" cy="989738"/>
          </a:xfrm>
        </p:grpSpPr>
        <p:sp>
          <p:nvSpPr>
            <p:cNvPr id="12" name="椭圆 11">
              <a:extLst>
                <a:ext uri="{FF2B5EF4-FFF2-40B4-BE49-F238E27FC236}">
                  <a16:creationId xmlns:a16="http://schemas.microsoft.com/office/drawing/2014/main" id="{1558D358-21C1-337D-041B-09A53BD57675}"/>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87F9D59E-819C-1393-51D3-93CB18967ACE}"/>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4" name="椭圆 13">
              <a:extLst>
                <a:ext uri="{FF2B5EF4-FFF2-40B4-BE49-F238E27FC236}">
                  <a16:creationId xmlns:a16="http://schemas.microsoft.com/office/drawing/2014/main" id="{A4BC7613-B7B5-AA43-9785-7F36891707F9}"/>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CAD3525-8C8A-55CD-3FCA-F34D6B688237}"/>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6" name="直接箭头连接符 15">
              <a:extLst>
                <a:ext uri="{FF2B5EF4-FFF2-40B4-BE49-F238E27FC236}">
                  <a16:creationId xmlns:a16="http://schemas.microsoft.com/office/drawing/2014/main" id="{6FE4E9D8-CD7A-478B-88A3-CFF541FA3FB5}"/>
                </a:ext>
              </a:extLst>
            </p:cNvPr>
            <p:cNvCxnSpPr>
              <a:cxnSpLocks/>
              <a:stCxn id="13" idx="2"/>
              <a:endCxn id="12"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E624EA92-B421-BC30-6BB6-73AB853F7B2F}"/>
                </a:ext>
              </a:extLst>
            </p:cNvPr>
            <p:cNvCxnSpPr>
              <a:cxnSpLocks/>
              <a:stCxn id="12" idx="4"/>
              <a:endCxn id="14" idx="0"/>
            </p:cNvCxnSpPr>
            <p:nvPr/>
          </p:nvCxnSpPr>
          <p:spPr>
            <a:xfrm>
              <a:off x="1610691" y="4167273"/>
              <a:ext cx="101411" cy="3633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A88AAE16-2117-3357-C079-E4EC7F7B67E1}"/>
                </a:ext>
              </a:extLst>
            </p:cNvPr>
            <p:cNvCxnSpPr>
              <a:cxnSpLocks/>
              <a:stCxn id="14" idx="6"/>
              <a:endCxn id="15" idx="2"/>
            </p:cNvCxnSpPr>
            <p:nvPr/>
          </p:nvCxnSpPr>
          <p:spPr>
            <a:xfrm>
              <a:off x="1869007" y="4687211"/>
              <a:ext cx="93300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接箭头连接符 25">
              <a:extLst>
                <a:ext uri="{FF2B5EF4-FFF2-40B4-BE49-F238E27FC236}">
                  <a16:creationId xmlns:a16="http://schemas.microsoft.com/office/drawing/2014/main" id="{C089A7F5-CFCF-B7E6-BEF9-8C899F18FF38}"/>
                </a:ext>
              </a:extLst>
            </p:cNvPr>
            <p:cNvCxnSpPr>
              <a:cxnSpLocks/>
              <a:stCxn id="15" idx="1"/>
              <a:endCxn id="13"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组合 45">
            <a:extLst>
              <a:ext uri="{FF2B5EF4-FFF2-40B4-BE49-F238E27FC236}">
                <a16:creationId xmlns:a16="http://schemas.microsoft.com/office/drawing/2014/main" id="{0B9E0101-035D-3744-0CE1-728E3C275157}"/>
              </a:ext>
            </a:extLst>
          </p:cNvPr>
          <p:cNvGrpSpPr/>
          <p:nvPr/>
        </p:nvGrpSpPr>
        <p:grpSpPr>
          <a:xfrm>
            <a:off x="7732526" y="3887522"/>
            <a:ext cx="1662038" cy="989738"/>
            <a:chOff x="8304529" y="3854073"/>
            <a:chExt cx="1662038" cy="989738"/>
          </a:xfrm>
        </p:grpSpPr>
        <p:grpSp>
          <p:nvGrpSpPr>
            <p:cNvPr id="30" name="组合 29">
              <a:extLst>
                <a:ext uri="{FF2B5EF4-FFF2-40B4-BE49-F238E27FC236}">
                  <a16:creationId xmlns:a16="http://schemas.microsoft.com/office/drawing/2014/main" id="{F177371B-8AE6-4537-12C5-E461EB338E7A}"/>
                </a:ext>
              </a:extLst>
            </p:cNvPr>
            <p:cNvGrpSpPr/>
            <p:nvPr/>
          </p:nvGrpSpPr>
          <p:grpSpPr>
            <a:xfrm>
              <a:off x="8304529" y="3854073"/>
              <a:ext cx="1662038" cy="989738"/>
              <a:chOff x="1453786" y="3854073"/>
              <a:chExt cx="1662038" cy="989738"/>
            </a:xfrm>
          </p:grpSpPr>
          <p:sp>
            <p:nvSpPr>
              <p:cNvPr id="31" name="椭圆 30">
                <a:extLst>
                  <a:ext uri="{FF2B5EF4-FFF2-40B4-BE49-F238E27FC236}">
                    <a16:creationId xmlns:a16="http://schemas.microsoft.com/office/drawing/2014/main" id="{6DCE1F9F-8B89-BD38-D904-21201D6A6BF4}"/>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2" name="椭圆 31">
                <a:extLst>
                  <a:ext uri="{FF2B5EF4-FFF2-40B4-BE49-F238E27FC236}">
                    <a16:creationId xmlns:a16="http://schemas.microsoft.com/office/drawing/2014/main" id="{5A98A4D2-A8B5-3663-C275-2EC4CA1759CA}"/>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3" name="椭圆 32">
                <a:extLst>
                  <a:ext uri="{FF2B5EF4-FFF2-40B4-BE49-F238E27FC236}">
                    <a16:creationId xmlns:a16="http://schemas.microsoft.com/office/drawing/2014/main" id="{412AB92D-10F2-CE7D-03B6-1D75EC9B1DC6}"/>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4" name="椭圆 33">
                <a:extLst>
                  <a:ext uri="{FF2B5EF4-FFF2-40B4-BE49-F238E27FC236}">
                    <a16:creationId xmlns:a16="http://schemas.microsoft.com/office/drawing/2014/main" id="{6FD0C043-7DEA-0FD5-FC14-57760FFDF3A5}"/>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35" name="直接箭头连接符 34">
                <a:extLst>
                  <a:ext uri="{FF2B5EF4-FFF2-40B4-BE49-F238E27FC236}">
                    <a16:creationId xmlns:a16="http://schemas.microsoft.com/office/drawing/2014/main" id="{DDDCE879-C925-3BE4-E7B9-1C123E95DC88}"/>
                  </a:ext>
                </a:extLst>
              </p:cNvPr>
              <p:cNvCxnSpPr>
                <a:cxnSpLocks/>
                <a:stCxn id="32" idx="2"/>
                <a:endCxn id="31"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a:extLst>
                  <a:ext uri="{FF2B5EF4-FFF2-40B4-BE49-F238E27FC236}">
                    <a16:creationId xmlns:a16="http://schemas.microsoft.com/office/drawing/2014/main" id="{D09A76B1-9E3D-8B03-08D4-E23B600E52D6}"/>
                  </a:ext>
                </a:extLst>
              </p:cNvPr>
              <p:cNvCxnSpPr>
                <a:cxnSpLocks/>
                <a:stCxn id="34" idx="1"/>
                <a:endCxn id="32"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40" name="直接连接符 39">
              <a:extLst>
                <a:ext uri="{FF2B5EF4-FFF2-40B4-BE49-F238E27FC236}">
                  <a16:creationId xmlns:a16="http://schemas.microsoft.com/office/drawing/2014/main" id="{1CE9CDEA-8B31-93B4-769C-8F36E856ECA9}"/>
                </a:ext>
              </a:extLst>
            </p:cNvPr>
            <p:cNvCxnSpPr>
              <a:stCxn id="31" idx="4"/>
              <a:endCxn id="33" idx="0"/>
            </p:cNvCxnSpPr>
            <p:nvPr/>
          </p:nvCxnSpPr>
          <p:spPr>
            <a:xfrm>
              <a:off x="8461434" y="4167273"/>
              <a:ext cx="101411" cy="363338"/>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0B869774-D81F-0811-3F55-67A3DE6C8697}"/>
                </a:ext>
              </a:extLst>
            </p:cNvPr>
            <p:cNvCxnSpPr>
              <a:cxnSpLocks/>
              <a:stCxn id="33" idx="6"/>
              <a:endCxn id="34" idx="2"/>
            </p:cNvCxnSpPr>
            <p:nvPr/>
          </p:nvCxnSpPr>
          <p:spPr>
            <a:xfrm>
              <a:off x="8719750" y="4687211"/>
              <a:ext cx="933007" cy="0"/>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grpSp>
      <p:sp>
        <p:nvSpPr>
          <p:cNvPr id="44" name="箭头: 右 43">
            <a:extLst>
              <a:ext uri="{FF2B5EF4-FFF2-40B4-BE49-F238E27FC236}">
                <a16:creationId xmlns:a16="http://schemas.microsoft.com/office/drawing/2014/main" id="{AB02854D-8439-F0A7-FBBD-054EA966AC11}"/>
              </a:ext>
            </a:extLst>
          </p:cNvPr>
          <p:cNvSpPr/>
          <p:nvPr/>
        </p:nvSpPr>
        <p:spPr>
          <a:xfrm>
            <a:off x="4984486" y="44378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20EF5681-25F5-BDCB-E644-A37FB9679EB9}"/>
              </a:ext>
            </a:extLst>
          </p:cNvPr>
          <p:cNvSpPr txBox="1"/>
          <p:nvPr/>
        </p:nvSpPr>
        <p:spPr>
          <a:xfrm>
            <a:off x="4706455" y="4020973"/>
            <a:ext cx="2518638" cy="307777"/>
          </a:xfrm>
          <a:prstGeom prst="rect">
            <a:avLst/>
          </a:prstGeom>
          <a:noFill/>
        </p:spPr>
        <p:txBody>
          <a:bodyPr wrap="none" rtlCol="0">
            <a:spAutoFit/>
          </a:bodyPr>
          <a:lstStyle/>
          <a:p>
            <a:r>
              <a:rPr lang="ja-JP" altLang="en-US" sz="1400" dirty="0"/>
              <a:t>実行不可能解になってしまう</a:t>
            </a:r>
            <a:endParaRPr lang="zh-CN" altLang="en-US" sz="1400" dirty="0"/>
          </a:p>
        </p:txBody>
      </p:sp>
      <p:sp>
        <p:nvSpPr>
          <p:cNvPr id="47" name="文本框 46">
            <a:extLst>
              <a:ext uri="{FF2B5EF4-FFF2-40B4-BE49-F238E27FC236}">
                <a16:creationId xmlns:a16="http://schemas.microsoft.com/office/drawing/2014/main" id="{1A39B5D9-AF1E-D4F0-329F-B28E33F57B46}"/>
              </a:ext>
            </a:extLst>
          </p:cNvPr>
          <p:cNvSpPr txBox="1"/>
          <p:nvPr/>
        </p:nvSpPr>
        <p:spPr>
          <a:xfrm>
            <a:off x="910783" y="5147489"/>
            <a:ext cx="1471432" cy="523220"/>
          </a:xfrm>
          <a:prstGeom prst="rect">
            <a:avLst/>
          </a:prstGeom>
          <a:noFill/>
        </p:spPr>
        <p:txBody>
          <a:bodyPr wrap="square" rtlCol="0">
            <a:spAutoFit/>
          </a:bodyPr>
          <a:lstStyle/>
          <a:p>
            <a:r>
              <a:rPr lang="en-US" altLang="ja-JP" sz="1400" dirty="0"/>
              <a:t>QUBO</a:t>
            </a:r>
            <a:r>
              <a:rPr lang="ja-JP" altLang="en-US" sz="1400" dirty="0"/>
              <a:t>モデルの</a:t>
            </a:r>
            <a:endParaRPr lang="en-US" altLang="ja-JP" sz="1400" dirty="0"/>
          </a:p>
          <a:p>
            <a:r>
              <a:rPr lang="ja-JP" altLang="en-US" sz="1400" dirty="0"/>
              <a:t>エネルギー：</a:t>
            </a:r>
            <a:endParaRPr lang="zh-CN" altLang="en-US" sz="1400" dirty="0"/>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48497A38-F100-3A6A-9C1F-5FF09F6F2CFE}"/>
                  </a:ext>
                </a:extLst>
              </p:cNvPr>
              <p:cNvSpPr txBox="1"/>
              <p:nvPr/>
            </p:nvSpPr>
            <p:spPr>
              <a:xfrm>
                <a:off x="3112953" y="5099366"/>
                <a:ext cx="5614422" cy="13739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            &lt;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+2</m:t>
                      </m:r>
                      <m:r>
                        <a:rPr lang="zh-CN" altLang="en-US" b="0" i="1" smtClean="0">
                          <a:latin typeface="Cambria Math" panose="02040503050406030204" pitchFamily="18" charset="0"/>
                        </a:rPr>
                        <m:t>𝜆</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        &lt;         2</m:t>
                      </m:r>
                      <m:r>
                        <a:rPr lang="zh-CN" altLang="en-US" b="0" i="1" smtClean="0">
                          <a:latin typeface="Cambria Math" panose="02040503050406030204" pitchFamily="18" charset="0"/>
                        </a:rPr>
                        <m:t>𝜆</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zh-CN" altLang="en-US" i="1" smtClean="0">
                          <a:latin typeface="Cambria Math" panose="02040503050406030204" pitchFamily="18" charset="0"/>
                        </a:rPr>
                        <m:t>𝜆</m:t>
                      </m:r>
                      <m:r>
                        <a:rPr lang="en-US" altLang="zh-CN" b="0" i="1" smtClean="0">
                          <a:latin typeface="Cambria Math" panose="02040503050406030204" pitchFamily="18" charset="0"/>
                        </a:rPr>
                        <m:t>     &gt;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e>
                      </m:d>
                    </m:oMath>
                  </m:oMathPara>
                </a14:m>
                <a:endParaRPr lang="zh-CN" altLang="en-US" dirty="0"/>
              </a:p>
            </p:txBody>
          </p:sp>
        </mc:Choice>
        <mc:Fallback xmlns="">
          <p:sp>
            <p:nvSpPr>
              <p:cNvPr id="48" name="文本框 47">
                <a:extLst>
                  <a:ext uri="{FF2B5EF4-FFF2-40B4-BE49-F238E27FC236}">
                    <a16:creationId xmlns:a16="http://schemas.microsoft.com/office/drawing/2014/main" id="{48497A38-F100-3A6A-9C1F-5FF09F6F2CFE}"/>
                  </a:ext>
                </a:extLst>
              </p:cNvPr>
              <p:cNvSpPr txBox="1">
                <a:spLocks noRot="1" noChangeAspect="1" noMove="1" noResize="1" noEditPoints="1" noAdjustHandles="1" noChangeArrowheads="1" noChangeShapeType="1" noTextEdit="1"/>
              </p:cNvSpPr>
              <p:nvPr/>
            </p:nvSpPr>
            <p:spPr>
              <a:xfrm>
                <a:off x="3112953" y="5099366"/>
                <a:ext cx="5614422" cy="137396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D7AAC1B6-024A-4E79-9D77-97788039B891}"/>
                  </a:ext>
                </a:extLst>
              </p:cNvPr>
              <p:cNvSpPr txBox="1"/>
              <p:nvPr/>
            </p:nvSpPr>
            <p:spPr>
              <a:xfrm>
                <a:off x="8827631" y="6097478"/>
                <a:ext cx="3627628" cy="532646"/>
              </a:xfrm>
              <a:prstGeom prst="rect">
                <a:avLst/>
              </a:prstGeom>
              <a:noFill/>
            </p:spPr>
            <p:txBody>
              <a:bodyPr wrap="square">
                <a:spAutoFit/>
              </a:bodyPr>
              <a:lstStyle/>
              <a:p>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1,4</m:t>
                        </m:r>
                      </m:sub>
                    </m:sSub>
                    <m:r>
                      <a:rPr lang="ja-JP" altLang="en-US" sz="1400" i="1">
                        <a:latin typeface="Cambria Math" panose="02040503050406030204" pitchFamily="18" charset="0"/>
                      </a:rPr>
                      <m:t>と</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4,3</m:t>
                        </m:r>
                      </m:sub>
                    </m:sSub>
                  </m:oMath>
                </a14:m>
                <a:r>
                  <a:rPr lang="ja-JP" altLang="en-US" sz="1400" dirty="0"/>
                  <a:t>は訪れない町</a:t>
                </a:r>
                <a:r>
                  <a:rPr lang="en-US" altLang="ja-JP" sz="1400" dirty="0"/>
                  <a:t>(</a:t>
                </a:r>
                <a:r>
                  <a:rPr lang="ja-JP" altLang="en-US" sz="1400" dirty="0"/>
                  <a:t>町</a:t>
                </a:r>
                <a:r>
                  <a:rPr lang="en-US" altLang="ja-JP" sz="1400" dirty="0"/>
                  <a:t>4)</a:t>
                </a:r>
                <a:r>
                  <a:rPr lang="ja-JP" altLang="en-US" sz="1400" dirty="0"/>
                  <a:t>による</a:t>
                </a:r>
                <a:endParaRPr lang="en-US" altLang="ja-JP" sz="1400" dirty="0"/>
              </a:p>
              <a:p>
                <a:r>
                  <a:rPr lang="ja-JP" altLang="en-US" sz="1400" dirty="0"/>
                  <a:t>二つの辺</a:t>
                </a:r>
                <a:endParaRPr lang="zh-CN" altLang="en-US" sz="1400" dirty="0"/>
              </a:p>
            </p:txBody>
          </p:sp>
        </mc:Choice>
        <mc:Fallback xmlns="">
          <p:sp>
            <p:nvSpPr>
              <p:cNvPr id="51" name="文本框 50">
                <a:extLst>
                  <a:ext uri="{FF2B5EF4-FFF2-40B4-BE49-F238E27FC236}">
                    <a16:creationId xmlns:a16="http://schemas.microsoft.com/office/drawing/2014/main" id="{D7AAC1B6-024A-4E79-9D77-97788039B891}"/>
                  </a:ext>
                </a:extLst>
              </p:cNvPr>
              <p:cNvSpPr txBox="1">
                <a:spLocks noRot="1" noChangeAspect="1" noMove="1" noResize="1" noEditPoints="1" noAdjustHandles="1" noChangeArrowheads="1" noChangeShapeType="1" noTextEdit="1"/>
              </p:cNvSpPr>
              <p:nvPr/>
            </p:nvSpPr>
            <p:spPr>
              <a:xfrm>
                <a:off x="8827631" y="6097478"/>
                <a:ext cx="3627628" cy="532646"/>
              </a:xfrm>
              <a:prstGeom prst="rect">
                <a:avLst/>
              </a:prstGeom>
              <a:blipFill>
                <a:blip r:embed="rId3"/>
                <a:stretch>
                  <a:fillRect l="-504" t="-1136" b="-102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082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65E087E-3F9E-9F31-7EB1-31B3D948C3DF}"/>
              </a:ext>
            </a:extLst>
          </p:cNvPr>
          <p:cNvGrpSpPr/>
          <p:nvPr/>
        </p:nvGrpSpPr>
        <p:grpSpPr>
          <a:xfrm>
            <a:off x="735924" y="2990974"/>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94277" y="1859754"/>
            <a:ext cx="461055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領域による辺の加える方法（</a:t>
            </a:r>
            <a:r>
              <a:rPr lang="en-US" altLang="ja-JP" sz="1400" dirty="0" err="1"/>
              <a:t>nei</a:t>
            </a:r>
            <a:r>
              <a:rPr lang="ja-JP" altLang="en-US" sz="1400" dirty="0"/>
              <a:t>方法）</a:t>
            </a:r>
            <a:endParaRPr lang="en-US" altLang="zh-CN" sz="1400" dirty="0"/>
          </a:p>
          <a:p>
            <a:pPr marL="285750" indent="-285750">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ドロネー図自身</a:t>
            </a:r>
            <a:endParaRPr lang="en-US" altLang="ja-JP" sz="1400" dirty="0"/>
          </a:p>
          <a:p>
            <a:pPr marL="285750" indent="-285750">
              <a:buFont typeface="Arial" panose="020B0604020202020204" pitchFamily="34" charset="0"/>
              <a:buChar char="•"/>
            </a:pPr>
            <a:r>
              <a:rPr lang="en-US" altLang="zh-CN" sz="1400" dirty="0">
                <a:solidFill>
                  <a:srgbClr val="00B050"/>
                </a:solidFill>
              </a:rPr>
              <a:t>nei2:</a:t>
            </a:r>
            <a:r>
              <a:rPr lang="ja-JP" altLang="en-US" sz="1400" dirty="0"/>
              <a:t>ある領域に対して　</a:t>
            </a:r>
            <a:r>
              <a:rPr lang="ja-JP" altLang="en-US" sz="1400" b="1" dirty="0"/>
              <a:t>隣の隣</a:t>
            </a:r>
            <a:r>
              <a:rPr lang="ja-JP" altLang="en-US" sz="1400" dirty="0"/>
              <a:t>　の領域と繋ぐ</a:t>
            </a:r>
            <a:endParaRPr lang="en-US" altLang="ja-JP" sz="1400" dirty="0"/>
          </a:p>
          <a:p>
            <a:pPr marL="285750" indent="-285750">
              <a:buFont typeface="Arial" panose="020B0604020202020204" pitchFamily="34" charset="0"/>
              <a:buChar char="•"/>
            </a:pPr>
            <a:r>
              <a:rPr lang="en-US" altLang="ja-JP" sz="1400" dirty="0">
                <a:solidFill>
                  <a:srgbClr val="00B0F0"/>
                </a:solidFill>
              </a:rPr>
              <a:t>nei3:</a:t>
            </a:r>
            <a:r>
              <a:rPr lang="ja-JP" altLang="en-US" sz="1400" dirty="0"/>
              <a:t>ある領域に対して　</a:t>
            </a:r>
            <a:r>
              <a:rPr lang="ja-JP" altLang="en-US" sz="1400" b="1" dirty="0"/>
              <a:t>隣の隣の隣</a:t>
            </a:r>
            <a:r>
              <a:rPr lang="ja-JP" altLang="en-US" sz="1400" dirty="0"/>
              <a:t>　の領域と繋ぐ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5949258" y="1855612"/>
            <a:ext cx="4895892"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線分による辺の加える方法（</a:t>
            </a:r>
            <a:r>
              <a:rPr lang="en-US" altLang="zh-CN" sz="1400" dirty="0"/>
              <a:t>seg</a:t>
            </a:r>
            <a:r>
              <a:rPr lang="ja-JP" altLang="en-US" sz="1400" dirty="0"/>
              <a:t>方法）</a:t>
            </a:r>
            <a:endParaRPr lang="en-US" altLang="zh-CN" sz="1400" dirty="0">
              <a:solidFill>
                <a:srgbClr val="FF0000"/>
              </a:solidFill>
            </a:endParaRPr>
          </a:p>
          <a:p>
            <a:pPr marL="285750" indent="-285750">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の線分に対応する両端の母点をつなぐ</a:t>
            </a:r>
            <a:endParaRPr lang="en-US" altLang="ja-JP" sz="1400" dirty="0"/>
          </a:p>
          <a:p>
            <a:pPr marL="285750" indent="-285750">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連続する線分に対応する両端の母点をつなぐ</a:t>
            </a:r>
            <a:endParaRPr lang="en-US" altLang="ja-JP" sz="1400" dirty="0"/>
          </a:p>
          <a:p>
            <a:pPr marL="285750" indent="-285750">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連続する線分に対応する両端の母点をつなぐ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6291133" y="2990974"/>
            <a:ext cx="4343815" cy="3257861"/>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66127" y="1320268"/>
            <a:ext cx="5750292" cy="307777"/>
          </a:xfrm>
          <a:prstGeom prst="rect">
            <a:avLst/>
          </a:prstGeom>
          <a:noFill/>
        </p:spPr>
        <p:txBody>
          <a:bodyPr wrap="none" rtlCol="0">
            <a:spAutoFit/>
          </a:bodyPr>
          <a:lstStyle/>
          <a:p>
            <a:r>
              <a:rPr lang="ja-JP" altLang="en-US" sz="1400" dirty="0"/>
              <a:t>ドロネー三角分割のグラフに基づいて二つの辺を加える方法を提案：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9468000"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2A46E16F-142E-1433-9FDF-D1CAD12CB977}"/>
              </a:ext>
            </a:extLst>
          </p:cNvPr>
          <p:cNvSpPr txBox="1"/>
          <p:nvPr/>
        </p:nvSpPr>
        <p:spPr>
          <a:xfrm>
            <a:off x="81662" y="1111907"/>
            <a:ext cx="3236784"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①：座標に基づいてあるグラフを生成</a:t>
            </a:r>
            <a:endParaRPr lang="zh-CN" altLang="en-US" sz="1400" dirty="0"/>
          </a:p>
        </p:txBody>
      </p:sp>
      <mc:AlternateContent xmlns:mc="http://schemas.openxmlformats.org/markup-compatibility/2006" xmlns:a14="http://schemas.microsoft.com/office/drawing/2010/main">
        <mc:Choice Requires="a14">
          <p:sp>
            <p:nvSpPr>
              <p:cNvPr id="6" name="文本框 16">
                <a:extLst>
                  <a:ext uri="{FF2B5EF4-FFF2-40B4-BE49-F238E27FC236}">
                    <a16:creationId xmlns:a16="http://schemas.microsoft.com/office/drawing/2014/main" id="{417B5F18-B87D-C8AE-4973-4814755E3BBD}"/>
                  </a:ext>
                </a:extLst>
              </p:cNvPr>
              <p:cNvSpPr txBox="1"/>
              <p:nvPr/>
            </p:nvSpPr>
            <p:spPr>
              <a:xfrm>
                <a:off x="37207" y="3071284"/>
                <a:ext cx="9307228"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②：そのグラフでペナルティー係数</a:t>
                </a:r>
                <a14:m>
                  <m:oMath xmlns:m="http://schemas.openxmlformats.org/officeDocument/2006/math">
                    <m:r>
                      <a:rPr kumimoji="1" lang="ja-JP" altLang="en-US" sz="1400" b="0" i="1" smtClean="0">
                        <a:latin typeface="Cambria Math" panose="02040503050406030204" pitchFamily="18" charset="0"/>
                      </a:rPr>
                      <m:t>𝜆</m:t>
                    </m:r>
                  </m:oMath>
                </a14:m>
                <a:r>
                  <a:rPr lang="ja-JP" altLang="en-US" sz="1400" dirty="0"/>
                  <a:t>を計算（小数</a:t>
                </a:r>
                <a:r>
                  <a:rPr lang="en-US" altLang="ja-JP" sz="1400" dirty="0"/>
                  <a:t>0.5</a:t>
                </a:r>
                <a:r>
                  <a:rPr lang="ja-JP" altLang="en-US" sz="1400" dirty="0"/>
                  <a:t>が生じる場合、</a:t>
                </a:r>
                <a:r>
                  <a:rPr lang="en-US" altLang="ja-JP" sz="1400" dirty="0"/>
                  <a:t>floor</a:t>
                </a:r>
                <a:r>
                  <a:rPr lang="ja-JP" altLang="en-US" sz="1400" dirty="0"/>
                  <a:t>で小数部分を切り捨てて、整数になる）</a:t>
                </a:r>
                <a:endParaRPr lang="zh-CN" altLang="en-US" sz="1400" dirty="0"/>
              </a:p>
            </p:txBody>
          </p:sp>
        </mc:Choice>
        <mc:Fallback xmlns="">
          <p:sp>
            <p:nvSpPr>
              <p:cNvPr id="6" name="文本框 16">
                <a:extLst>
                  <a:ext uri="{FF2B5EF4-FFF2-40B4-BE49-F238E27FC236}">
                    <a16:creationId xmlns:a16="http://schemas.microsoft.com/office/drawing/2014/main" id="{417B5F18-B87D-C8AE-4973-4814755E3BBD}"/>
                  </a:ext>
                </a:extLst>
              </p:cNvPr>
              <p:cNvSpPr txBox="1">
                <a:spLocks noRot="1" noChangeAspect="1" noMove="1" noResize="1" noEditPoints="1" noAdjustHandles="1" noChangeArrowheads="1" noChangeShapeType="1" noTextEdit="1"/>
              </p:cNvSpPr>
              <p:nvPr/>
            </p:nvSpPr>
            <p:spPr>
              <a:xfrm>
                <a:off x="37207" y="3071284"/>
                <a:ext cx="9307228" cy="307777"/>
              </a:xfrm>
              <a:prstGeom prst="rect">
                <a:avLst/>
              </a:prstGeom>
              <a:blipFill>
                <a:blip r:embed="rId2"/>
                <a:stretch>
                  <a:fillRect l="-196" t="-4000" b="-20000"/>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71456CF6-95FE-73B3-7033-CEAD22CC3354}"/>
              </a:ext>
            </a:extLst>
          </p:cNvPr>
          <p:cNvGrpSpPr/>
          <p:nvPr/>
        </p:nvGrpSpPr>
        <p:grpSpPr>
          <a:xfrm>
            <a:off x="768492" y="3376930"/>
            <a:ext cx="2357443" cy="2753767"/>
            <a:chOff x="6771754" y="1209843"/>
            <a:chExt cx="2357443" cy="2753767"/>
          </a:xfrm>
        </p:grpSpPr>
        <mc:AlternateContent xmlns:mc="http://schemas.openxmlformats.org/markup-compatibility/2006" xmlns:a14="http://schemas.microsoft.com/office/drawing/2010/main">
          <mc:Choice Requires="a14">
            <p:sp>
              <p:nvSpPr>
                <p:cNvPr id="35" name="文本框 2">
                  <a:extLst>
                    <a:ext uri="{FF2B5EF4-FFF2-40B4-BE49-F238E27FC236}">
                      <a16:creationId xmlns:a16="http://schemas.microsoft.com/office/drawing/2014/main" id="{02C8A723-8C18-26BA-3E25-522B37EC9044}"/>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0</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0</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0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0</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0</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0</m:t>
                            </m:r>
                          </m:sub>
                        </m:sSub>
                      </m:oMath>
                    </m:oMathPara>
                  </a14:m>
                  <a:endParaRPr lang="en-US" altLang="ja-JP" sz="1200" dirty="0"/>
                </a:p>
              </p:txBody>
            </p:sp>
          </mc:Choice>
          <mc:Fallback xmlns="">
            <p:sp>
              <p:nvSpPr>
                <p:cNvPr id="35" name="文本框 2">
                  <a:extLst>
                    <a:ext uri="{FF2B5EF4-FFF2-40B4-BE49-F238E27FC236}">
                      <a16:creationId xmlns:a16="http://schemas.microsoft.com/office/drawing/2014/main" id="{02C8A723-8C18-26BA-3E25-522B37EC9044}"/>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3"/>
                  <a:stretch>
                    <a:fillRect t="-221"/>
                  </a:stretch>
                </a:blipFill>
              </p:spPr>
              <p:txBody>
                <a:bodyPr/>
                <a:lstStyle/>
                <a:p>
                  <a:r>
                    <a:rPr lang="zh-CN" altLang="en-US">
                      <a:noFill/>
                    </a:rPr>
                    <a:t> </a:t>
                  </a:r>
                </a:p>
              </p:txBody>
            </p:sp>
          </mc:Fallback>
        </mc:AlternateContent>
        <p:sp>
          <p:nvSpPr>
            <p:cNvPr id="8" name="箭头: 右 7">
              <a:extLst>
                <a:ext uri="{FF2B5EF4-FFF2-40B4-BE49-F238E27FC236}">
                  <a16:creationId xmlns:a16="http://schemas.microsoft.com/office/drawing/2014/main" id="{0C2889E3-5F08-7C87-673B-F427EB37D4B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9" name="文本框 12">
                  <a:extLst>
                    <a:ext uri="{FF2B5EF4-FFF2-40B4-BE49-F238E27FC236}">
                      <a16:creationId xmlns:a16="http://schemas.microsoft.com/office/drawing/2014/main" id="{CF99A8AE-14D2-AC19-B3CA-EFC173251787}"/>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9" name="文本框 12">
                  <a:extLst>
                    <a:ext uri="{FF2B5EF4-FFF2-40B4-BE49-F238E27FC236}">
                      <a16:creationId xmlns:a16="http://schemas.microsoft.com/office/drawing/2014/main" id="{CF99A8AE-14D2-AC19-B3CA-EFC173251787}"/>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38" name="右大括号 37">
            <a:extLst>
              <a:ext uri="{FF2B5EF4-FFF2-40B4-BE49-F238E27FC236}">
                <a16:creationId xmlns:a16="http://schemas.microsoft.com/office/drawing/2014/main" id="{C6FC853F-F0AC-44DC-57C9-E48401D8325C}"/>
              </a:ext>
            </a:extLst>
          </p:cNvPr>
          <p:cNvSpPr/>
          <p:nvPr/>
        </p:nvSpPr>
        <p:spPr>
          <a:xfrm rot="5400000">
            <a:off x="6104699" y="993930"/>
            <a:ext cx="369629" cy="1037887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mc:AlternateContent xmlns:mc="http://schemas.openxmlformats.org/markup-compatibility/2006" xmlns:a14="http://schemas.microsoft.com/office/drawing/2010/main">
        <mc:Choice Requires="a14">
          <p:sp>
            <p:nvSpPr>
              <p:cNvPr id="40" name="文本框 19">
                <a:extLst>
                  <a:ext uri="{FF2B5EF4-FFF2-40B4-BE49-F238E27FC236}">
                    <a16:creationId xmlns:a16="http://schemas.microsoft.com/office/drawing/2014/main" id="{F341B69A-4944-395E-9554-23EEC035D20A}"/>
                  </a:ext>
                </a:extLst>
              </p:cNvPr>
              <p:cNvSpPr txBox="1"/>
              <p:nvPr/>
            </p:nvSpPr>
            <p:spPr>
              <a:xfrm>
                <a:off x="2759265" y="6401628"/>
                <a:ext cx="7062056" cy="37798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lang="el-GR" altLang="zh-CN" sz="1400" b="0" i="1" smtClean="0">
                          <a:latin typeface="Cambria Math" panose="02040503050406030204" pitchFamily="18" charset="0"/>
                          <a:ea typeface="Cambria Math" panose="02040503050406030204" pitchFamily="18" charset="0"/>
                        </a:rPr>
                        <m:t>λ</m:t>
                      </m:r>
                      <m:r>
                        <a:rPr lang="en-US" altLang="zh-CN" sz="1400" b="0" i="0" smtClean="0">
                          <a:latin typeface="Cambria Math" panose="02040503050406030204" pitchFamily="18" charset="0"/>
                        </a:rPr>
                        <m:t>=</m:t>
                      </m:r>
                      <m:func>
                        <m:funcPr>
                          <m:ctrlPr>
                            <a:rPr lang="en-US" altLang="zh-CN" sz="1400" b="0" i="1" smtClean="0">
                              <a:latin typeface="Cambria Math" panose="02040503050406030204" pitchFamily="18" charset="0"/>
                            </a:rPr>
                          </m:ctrlPr>
                        </m:funcPr>
                        <m:fName>
                          <m:limLow>
                            <m:limLowPr>
                              <m:ctrlPr>
                                <a:rPr lang="en-US" altLang="zh-CN" sz="1400" b="0" i="1" smtClean="0">
                                  <a:latin typeface="Cambria Math" panose="02040503050406030204" pitchFamily="18" charset="0"/>
                                </a:rPr>
                              </m:ctrlPr>
                            </m:limLowPr>
                            <m:e>
                              <m:r>
                                <m:rPr>
                                  <m:sty m:val="p"/>
                                </m:rPr>
                                <a:rPr lang="en-US" altLang="zh-CN" sz="1400" b="0" i="0" smtClean="0">
                                  <a:latin typeface="Cambria Math" panose="02040503050406030204" pitchFamily="18" charset="0"/>
                                </a:rPr>
                                <m:t>max</m:t>
                              </m:r>
                            </m:e>
                            <m:lim/>
                          </m:limLow>
                        </m:fName>
                        <m:e>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𝑛</m:t>
                                  </m:r>
                                </m:sub>
                              </m:sSub>
                              <m:r>
                                <a:rPr lang="en-US" altLang="zh-CN" sz="1400" i="1" smtClean="0">
                                  <a:latin typeface="Cambria Math" panose="02040503050406030204" pitchFamily="18" charset="0"/>
                                </a:rPr>
                                <m:t> </m:t>
                              </m:r>
                            </m:e>
                          </m:d>
                        </m:e>
                      </m:func>
                      <m:r>
                        <a:rPr lang="en-US" altLang="zh-CN" sz="1400" b="0" i="1" smtClean="0">
                          <a:solidFill>
                            <a:srgbClr val="FF0000"/>
                          </a:solidFill>
                          <a:latin typeface="Cambria Math" panose="02040503050406030204" pitchFamily="18" charset="0"/>
                        </a:rPr>
                        <m:t>+1</m:t>
                      </m:r>
                    </m:oMath>
                  </m:oMathPara>
                </a14:m>
                <a:endParaRPr lang="zh-CN" altLang="en-US" sz="1400" dirty="0"/>
              </a:p>
            </p:txBody>
          </p:sp>
        </mc:Choice>
        <mc:Fallback xmlns="">
          <p:sp>
            <p:nvSpPr>
              <p:cNvPr id="40" name="文本框 19">
                <a:extLst>
                  <a:ext uri="{FF2B5EF4-FFF2-40B4-BE49-F238E27FC236}">
                    <a16:creationId xmlns:a16="http://schemas.microsoft.com/office/drawing/2014/main" id="{F341B69A-4944-395E-9554-23EEC035D20A}"/>
                  </a:ext>
                </a:extLst>
              </p:cNvPr>
              <p:cNvSpPr txBox="1">
                <a:spLocks noRot="1" noChangeAspect="1" noMove="1" noResize="1" noEditPoints="1" noAdjustHandles="1" noChangeArrowheads="1" noChangeShapeType="1" noTextEdit="1"/>
              </p:cNvSpPr>
              <p:nvPr/>
            </p:nvSpPr>
            <p:spPr>
              <a:xfrm>
                <a:off x="2759265" y="6401628"/>
                <a:ext cx="7062056" cy="377989"/>
              </a:xfrm>
              <a:prstGeom prst="rect">
                <a:avLst/>
              </a:prstGeom>
              <a:blipFill>
                <a:blip r:embed="rId5"/>
                <a:stretch>
                  <a:fillRect/>
                </a:stretch>
              </a:blipFill>
            </p:spPr>
            <p:txBody>
              <a:bodyPr/>
              <a:lstStyle/>
              <a:p>
                <a:r>
                  <a:rPr lang="zh-CN" altLang="en-US">
                    <a:noFill/>
                  </a:rPr>
                  <a:t> </a:t>
                </a:r>
              </a:p>
            </p:txBody>
          </p:sp>
        </mc:Fallback>
      </mc:AlternateContent>
      <p:grpSp>
        <p:nvGrpSpPr>
          <p:cNvPr id="97" name="组合 96">
            <a:extLst>
              <a:ext uri="{FF2B5EF4-FFF2-40B4-BE49-F238E27FC236}">
                <a16:creationId xmlns:a16="http://schemas.microsoft.com/office/drawing/2014/main" id="{E18F3C71-1346-8537-5F1F-B01269333834}"/>
              </a:ext>
            </a:extLst>
          </p:cNvPr>
          <p:cNvGrpSpPr/>
          <p:nvPr/>
        </p:nvGrpSpPr>
        <p:grpSpPr>
          <a:xfrm>
            <a:off x="1253011" y="2761998"/>
            <a:ext cx="10141751" cy="289788"/>
            <a:chOff x="1282031" y="2705381"/>
            <a:chExt cx="10141751" cy="289788"/>
          </a:xfrm>
        </p:grpSpPr>
        <p:sp>
          <p:nvSpPr>
            <p:cNvPr id="47" name="文本框 13">
              <a:extLst>
                <a:ext uri="{FF2B5EF4-FFF2-40B4-BE49-F238E27FC236}">
                  <a16:creationId xmlns:a16="http://schemas.microsoft.com/office/drawing/2014/main" id="{50457080-FA86-825B-00FE-872A258B8139}"/>
                </a:ext>
              </a:extLst>
            </p:cNvPr>
            <p:cNvSpPr txBox="1"/>
            <p:nvPr/>
          </p:nvSpPr>
          <p:spPr>
            <a:xfrm>
              <a:off x="1282031" y="2705381"/>
              <a:ext cx="68480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optimal</a:t>
              </a:r>
              <a:endParaRPr lang="zh-CN" altLang="en-US" sz="1200" dirty="0"/>
            </a:p>
          </p:txBody>
        </p:sp>
        <p:sp>
          <p:nvSpPr>
            <p:cNvPr id="48" name="文本框 14">
              <a:extLst>
                <a:ext uri="{FF2B5EF4-FFF2-40B4-BE49-F238E27FC236}">
                  <a16:creationId xmlns:a16="http://schemas.microsoft.com/office/drawing/2014/main" id="{D6AA114C-2174-0237-F9C5-9306B310BF17}"/>
                </a:ext>
              </a:extLst>
            </p:cNvPr>
            <p:cNvSpPr txBox="1"/>
            <p:nvPr/>
          </p:nvSpPr>
          <p:spPr>
            <a:xfrm>
              <a:off x="3305656" y="2718170"/>
              <a:ext cx="78098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delaunay</a:t>
              </a:r>
              <a:endParaRPr lang="zh-CN" altLang="en-US" sz="1200" dirty="0"/>
            </a:p>
          </p:txBody>
        </p:sp>
        <p:sp>
          <p:nvSpPr>
            <p:cNvPr id="51" name="文本框 39">
              <a:extLst>
                <a:ext uri="{FF2B5EF4-FFF2-40B4-BE49-F238E27FC236}">
                  <a16:creationId xmlns:a16="http://schemas.microsoft.com/office/drawing/2014/main" id="{63181E98-44B5-010F-C871-869EEA91DDA4}"/>
                </a:ext>
              </a:extLst>
            </p:cNvPr>
            <p:cNvSpPr txBox="1"/>
            <p:nvPr/>
          </p:nvSpPr>
          <p:spPr>
            <a:xfrm>
              <a:off x="5904638" y="2707912"/>
              <a:ext cx="41389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seg</a:t>
              </a:r>
              <a:endParaRPr lang="zh-CN" altLang="en-US" sz="1200" dirty="0"/>
            </a:p>
          </p:txBody>
        </p:sp>
        <p:sp>
          <p:nvSpPr>
            <p:cNvPr id="88" name="文本框 40">
              <a:extLst>
                <a:ext uri="{FF2B5EF4-FFF2-40B4-BE49-F238E27FC236}">
                  <a16:creationId xmlns:a16="http://schemas.microsoft.com/office/drawing/2014/main" id="{7938173C-FCC4-0D30-CF34-8B60CEB14410}"/>
                </a:ext>
              </a:extLst>
            </p:cNvPr>
            <p:cNvSpPr txBox="1"/>
            <p:nvPr/>
          </p:nvSpPr>
          <p:spPr>
            <a:xfrm>
              <a:off x="8311376" y="2707912"/>
              <a:ext cx="38183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nei</a:t>
              </a:r>
              <a:endParaRPr lang="zh-CN" altLang="en-US" sz="1200" dirty="0"/>
            </a:p>
          </p:txBody>
        </p:sp>
        <p:sp>
          <p:nvSpPr>
            <p:cNvPr id="90" name="文本框 43">
              <a:extLst>
                <a:ext uri="{FF2B5EF4-FFF2-40B4-BE49-F238E27FC236}">
                  <a16:creationId xmlns:a16="http://schemas.microsoft.com/office/drawing/2014/main" id="{DC3E370A-6866-6DCF-46EA-5B82F618BC2C}"/>
                </a:ext>
              </a:extLst>
            </p:cNvPr>
            <p:cNvSpPr txBox="1"/>
            <p:nvPr/>
          </p:nvSpPr>
          <p:spPr>
            <a:xfrm>
              <a:off x="10141059" y="2718170"/>
              <a:ext cx="128272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complete_graph</a:t>
              </a:r>
              <a:endParaRPr lang="zh-CN" altLang="en-US" sz="1200" dirty="0"/>
            </a:p>
          </p:txBody>
        </p:sp>
      </p:grpSp>
      <p:grpSp>
        <p:nvGrpSpPr>
          <p:cNvPr id="96" name="组合 95">
            <a:extLst>
              <a:ext uri="{FF2B5EF4-FFF2-40B4-BE49-F238E27FC236}">
                <a16:creationId xmlns:a16="http://schemas.microsoft.com/office/drawing/2014/main" id="{EDC8CF3C-9964-0AD6-71F7-20993105918E}"/>
              </a:ext>
            </a:extLst>
          </p:cNvPr>
          <p:cNvGrpSpPr/>
          <p:nvPr/>
        </p:nvGrpSpPr>
        <p:grpSpPr>
          <a:xfrm>
            <a:off x="658987" y="1363561"/>
            <a:ext cx="10874026" cy="1446074"/>
            <a:chOff x="204542" y="1414602"/>
            <a:chExt cx="10874026" cy="1446074"/>
          </a:xfrm>
        </p:grpSpPr>
        <p:pic>
          <p:nvPicPr>
            <p:cNvPr id="41" name="图片 40" descr="图片包含 滑雪, 桌子, 挂, 照片&#10;&#10;描述已自动生成">
              <a:extLst>
                <a:ext uri="{FF2B5EF4-FFF2-40B4-BE49-F238E27FC236}">
                  <a16:creationId xmlns:a16="http://schemas.microsoft.com/office/drawing/2014/main" id="{4D621B36-7A79-23B9-38C9-EABDCA37EE3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204542" y="1420676"/>
              <a:ext cx="1800000" cy="1440000"/>
            </a:xfrm>
            <a:prstGeom prst="rect">
              <a:avLst/>
            </a:prstGeom>
          </p:spPr>
        </p:pic>
        <p:pic>
          <p:nvPicPr>
            <p:cNvPr id="44" name="图片 43" descr="图表, 雷达图&#10;&#10;描述已自动生成">
              <a:extLst>
                <a:ext uri="{FF2B5EF4-FFF2-40B4-BE49-F238E27FC236}">
                  <a16:creationId xmlns:a16="http://schemas.microsoft.com/office/drawing/2014/main" id="{FBDBB011-AC74-822A-FD25-61FE5A17E38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2304820" y="1419684"/>
              <a:ext cx="1800000" cy="1440000"/>
            </a:xfrm>
            <a:prstGeom prst="rect">
              <a:avLst/>
            </a:prstGeom>
          </p:spPr>
        </p:pic>
        <p:pic>
          <p:nvPicPr>
            <p:cNvPr id="45" name="图片 44" descr="图示&#10;&#10;描述已自动生成">
              <a:extLst>
                <a:ext uri="{FF2B5EF4-FFF2-40B4-BE49-F238E27FC236}">
                  <a16:creationId xmlns:a16="http://schemas.microsoft.com/office/drawing/2014/main" id="{85EB893C-1C92-ED60-5CF4-05424553C1FB}"/>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4669806" y="1419684"/>
              <a:ext cx="1800000" cy="1440000"/>
            </a:xfrm>
            <a:prstGeom prst="rect">
              <a:avLst/>
            </a:prstGeom>
          </p:spPr>
        </p:pic>
        <p:pic>
          <p:nvPicPr>
            <p:cNvPr id="89" name="图片 88" descr="图示&#10;&#10;描述已自动生成">
              <a:extLst>
                <a:ext uri="{FF2B5EF4-FFF2-40B4-BE49-F238E27FC236}">
                  <a16:creationId xmlns:a16="http://schemas.microsoft.com/office/drawing/2014/main" id="{53A9F7BC-6210-3968-8E36-009231F54F7C}"/>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9278568" y="1414602"/>
              <a:ext cx="1800000" cy="1440000"/>
            </a:xfrm>
            <a:prstGeom prst="rect">
              <a:avLst/>
            </a:prstGeom>
          </p:spPr>
        </p:pic>
        <p:pic>
          <p:nvPicPr>
            <p:cNvPr id="94" name="图片 93">
              <a:extLst>
                <a:ext uri="{FF2B5EF4-FFF2-40B4-BE49-F238E27FC236}">
                  <a16:creationId xmlns:a16="http://schemas.microsoft.com/office/drawing/2014/main" id="{96094881-97FD-E837-2EA7-6C748B51F3DE}"/>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055298" y="1414602"/>
              <a:ext cx="1800000" cy="1440000"/>
            </a:xfrm>
            <a:prstGeom prst="rect">
              <a:avLst/>
            </a:prstGeom>
          </p:spPr>
        </p:pic>
      </p:grpSp>
      <p:sp>
        <p:nvSpPr>
          <p:cNvPr id="95" name="文本框 1">
            <a:extLst>
              <a:ext uri="{FF2B5EF4-FFF2-40B4-BE49-F238E27FC236}">
                <a16:creationId xmlns:a16="http://schemas.microsoft.com/office/drawing/2014/main" id="{FF8D83F1-B224-4409-492B-222099A2A0C7}"/>
              </a:ext>
            </a:extLst>
          </p:cNvPr>
          <p:cNvSpPr txBox="1"/>
          <p:nvPr/>
        </p:nvSpPr>
        <p:spPr>
          <a:xfrm>
            <a:off x="10178568" y="164048"/>
            <a:ext cx="1931770" cy="1015663"/>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000" dirty="0"/>
              <a:t>グラフの五つの選択肢：</a:t>
            </a:r>
            <a:endParaRPr lang="en-US" altLang="ja-JP" sz="1000" dirty="0"/>
          </a:p>
          <a:p>
            <a:r>
              <a:rPr lang="ja-JP" altLang="en-US" sz="1000" dirty="0"/>
              <a:t>①最適順路</a:t>
            </a:r>
            <a:r>
              <a:rPr lang="en-US" altLang="ja-JP" sz="1000" dirty="0"/>
              <a:t>                          </a:t>
            </a:r>
          </a:p>
          <a:p>
            <a:r>
              <a:rPr lang="ja-JP" altLang="en-US" sz="1000" dirty="0"/>
              <a:t>②ドロネー図</a:t>
            </a:r>
            <a:r>
              <a:rPr lang="en-US" altLang="ja-JP" sz="1000" dirty="0"/>
              <a:t> </a:t>
            </a:r>
          </a:p>
          <a:p>
            <a:r>
              <a:rPr lang="ja-JP" altLang="en-US" sz="1000" dirty="0"/>
              <a:t>③</a:t>
            </a:r>
            <a:r>
              <a:rPr lang="en-US" altLang="ja-JP" sz="1000" dirty="0"/>
              <a:t>seg</a:t>
            </a:r>
            <a:r>
              <a:rPr lang="ja-JP" altLang="en-US" sz="1000" dirty="0"/>
              <a:t>方法で得られたグラフ</a:t>
            </a:r>
            <a:endParaRPr lang="en-US" altLang="ja-JP" sz="1000" dirty="0"/>
          </a:p>
          <a:p>
            <a:r>
              <a:rPr lang="ja-JP" altLang="en-US" sz="1000" dirty="0"/>
              <a:t>④</a:t>
            </a:r>
            <a:r>
              <a:rPr lang="en-US" altLang="ja-JP" sz="1000" dirty="0" err="1"/>
              <a:t>nei</a:t>
            </a:r>
            <a:r>
              <a:rPr lang="ja-JP" altLang="en-US" sz="1000" dirty="0"/>
              <a:t>方法で得られたグラフ</a:t>
            </a:r>
            <a:endParaRPr lang="en-US" altLang="ja-JP" sz="1000" dirty="0"/>
          </a:p>
          <a:p>
            <a:r>
              <a:rPr lang="ja-JP" altLang="en-US" sz="1000" dirty="0"/>
              <a:t>⑤完全グラフ</a:t>
            </a:r>
            <a:endParaRPr lang="en-US" altLang="ja-JP" sz="1000" dirty="0"/>
          </a:p>
        </p:txBody>
      </p:sp>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57CBB6A1-9C0C-A1A3-E36B-E3D316A73102}"/>
                  </a:ext>
                </a:extLst>
              </p:cNvPr>
              <p:cNvSpPr txBox="1"/>
              <p:nvPr/>
            </p:nvSpPr>
            <p:spPr>
              <a:xfrm>
                <a:off x="8664192" y="4416129"/>
                <a:ext cx="259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98" name="文本框 97">
                <a:extLst>
                  <a:ext uri="{FF2B5EF4-FFF2-40B4-BE49-F238E27FC236}">
                    <a16:creationId xmlns:a16="http://schemas.microsoft.com/office/drawing/2014/main" id="{57CBB6A1-9C0C-A1A3-E36B-E3D316A73102}"/>
                  </a:ext>
                </a:extLst>
              </p:cNvPr>
              <p:cNvSpPr txBox="1">
                <a:spLocks noRot="1" noChangeAspect="1" noMove="1" noResize="1" noEditPoints="1" noAdjustHandles="1" noChangeArrowheads="1" noChangeShapeType="1" noTextEdit="1"/>
              </p:cNvSpPr>
              <p:nvPr/>
            </p:nvSpPr>
            <p:spPr>
              <a:xfrm>
                <a:off x="8664192" y="4416129"/>
                <a:ext cx="259686" cy="276999"/>
              </a:xfrm>
              <a:prstGeom prst="rect">
                <a:avLst/>
              </a:prstGeom>
              <a:blipFill>
                <a:blip r:embed="rId11"/>
                <a:stretch>
                  <a:fillRect l="-4651" r="-4651"/>
                </a:stretch>
              </a:blipFill>
            </p:spPr>
            <p:txBody>
              <a:bodyPr/>
              <a:lstStyle/>
              <a:p>
                <a:r>
                  <a:rPr lang="zh-CN" altLang="en-US">
                    <a:noFill/>
                  </a:rPr>
                  <a:t> </a:t>
                </a:r>
              </a:p>
            </p:txBody>
          </p:sp>
        </mc:Fallback>
      </mc:AlternateContent>
      <p:grpSp>
        <p:nvGrpSpPr>
          <p:cNvPr id="99" name="组合 98">
            <a:extLst>
              <a:ext uri="{FF2B5EF4-FFF2-40B4-BE49-F238E27FC236}">
                <a16:creationId xmlns:a16="http://schemas.microsoft.com/office/drawing/2014/main" id="{5D640EAF-261E-9986-EAEB-FA4688902208}"/>
              </a:ext>
            </a:extLst>
          </p:cNvPr>
          <p:cNvGrpSpPr/>
          <p:nvPr/>
        </p:nvGrpSpPr>
        <p:grpSpPr>
          <a:xfrm>
            <a:off x="3236159" y="3376929"/>
            <a:ext cx="2357443" cy="2753767"/>
            <a:chOff x="6771754" y="1209843"/>
            <a:chExt cx="2357443" cy="2753767"/>
          </a:xfrm>
        </p:grpSpPr>
        <mc:AlternateContent xmlns:mc="http://schemas.openxmlformats.org/markup-compatibility/2006" xmlns:a14="http://schemas.microsoft.com/office/drawing/2010/main">
          <mc:Choice Requires="a14">
            <p:sp>
              <p:nvSpPr>
                <p:cNvPr id="100" name="文本框 2">
                  <a:extLst>
                    <a:ext uri="{FF2B5EF4-FFF2-40B4-BE49-F238E27FC236}">
                      <a16:creationId xmlns:a16="http://schemas.microsoft.com/office/drawing/2014/main" id="{E3F51CF3-6FB5-E0E6-404A-68E44647BB9F}"/>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1</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1</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1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1</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1</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1</m:t>
                            </m:r>
                          </m:sub>
                        </m:sSub>
                      </m:oMath>
                    </m:oMathPara>
                  </a14:m>
                  <a:endParaRPr lang="en-US" altLang="ja-JP" sz="1200" dirty="0"/>
                </a:p>
              </p:txBody>
            </p:sp>
          </mc:Choice>
          <mc:Fallback xmlns="">
            <p:sp>
              <p:nvSpPr>
                <p:cNvPr id="100" name="文本框 2">
                  <a:extLst>
                    <a:ext uri="{FF2B5EF4-FFF2-40B4-BE49-F238E27FC236}">
                      <a16:creationId xmlns:a16="http://schemas.microsoft.com/office/drawing/2014/main" id="{E3F51CF3-6FB5-E0E6-404A-68E44647BB9F}"/>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2"/>
                  <a:stretch>
                    <a:fillRect l="-258" t="-221"/>
                  </a:stretch>
                </a:blipFill>
              </p:spPr>
              <p:txBody>
                <a:bodyPr/>
                <a:lstStyle/>
                <a:p>
                  <a:r>
                    <a:rPr lang="zh-CN" altLang="en-US">
                      <a:noFill/>
                    </a:rPr>
                    <a:t> </a:t>
                  </a:r>
                </a:p>
              </p:txBody>
            </p:sp>
          </mc:Fallback>
        </mc:AlternateContent>
        <p:sp>
          <p:nvSpPr>
            <p:cNvPr id="101" name="箭头: 右 100">
              <a:extLst>
                <a:ext uri="{FF2B5EF4-FFF2-40B4-BE49-F238E27FC236}">
                  <a16:creationId xmlns:a16="http://schemas.microsoft.com/office/drawing/2014/main" id="{DBC6C909-C2D3-B1C3-BC9D-CC9EC2CACD4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02" name="文本框 12">
                  <a:extLst>
                    <a:ext uri="{FF2B5EF4-FFF2-40B4-BE49-F238E27FC236}">
                      <a16:creationId xmlns:a16="http://schemas.microsoft.com/office/drawing/2014/main" id="{2BB12EFA-E891-D91C-41B6-2F0FD94CD44F}"/>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02" name="文本框 12">
                  <a:extLst>
                    <a:ext uri="{FF2B5EF4-FFF2-40B4-BE49-F238E27FC236}">
                      <a16:creationId xmlns:a16="http://schemas.microsoft.com/office/drawing/2014/main" id="{2BB12EFA-E891-D91C-41B6-2F0FD94CD44F}"/>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13"/>
                  <a:stretch>
                    <a:fillRect/>
                  </a:stretch>
                </a:blipFill>
              </p:spPr>
              <p:txBody>
                <a:bodyPr/>
                <a:lstStyle/>
                <a:p>
                  <a:r>
                    <a:rPr lang="zh-CN" altLang="en-US">
                      <a:noFill/>
                    </a:rPr>
                    <a:t> </a:t>
                  </a:r>
                </a:p>
              </p:txBody>
            </p:sp>
          </mc:Fallback>
        </mc:AlternateContent>
      </p:grpSp>
      <p:grpSp>
        <p:nvGrpSpPr>
          <p:cNvPr id="103" name="组合 102">
            <a:extLst>
              <a:ext uri="{FF2B5EF4-FFF2-40B4-BE49-F238E27FC236}">
                <a16:creationId xmlns:a16="http://schemas.microsoft.com/office/drawing/2014/main" id="{F259093C-8AE0-44D5-2F6D-EA4A8DCAB42E}"/>
              </a:ext>
            </a:extLst>
          </p:cNvPr>
          <p:cNvGrpSpPr/>
          <p:nvPr/>
        </p:nvGrpSpPr>
        <p:grpSpPr>
          <a:xfrm>
            <a:off x="5701222" y="3376929"/>
            <a:ext cx="2357443" cy="2753767"/>
            <a:chOff x="6771754" y="1209843"/>
            <a:chExt cx="2357443" cy="2753767"/>
          </a:xfrm>
        </p:grpSpPr>
        <mc:AlternateContent xmlns:mc="http://schemas.openxmlformats.org/markup-compatibility/2006" xmlns:a14="http://schemas.microsoft.com/office/drawing/2010/main">
          <mc:Choice Requires="a14">
            <p:sp>
              <p:nvSpPr>
                <p:cNvPr id="104" name="文本框 2">
                  <a:extLst>
                    <a:ext uri="{FF2B5EF4-FFF2-40B4-BE49-F238E27FC236}">
                      <a16:creationId xmlns:a16="http://schemas.microsoft.com/office/drawing/2014/main" id="{7EC52AC8-BDAF-CF5A-F9C1-E7E9C42C47E5}"/>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2</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2</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2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2</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2</m:t>
                            </m:r>
                          </m:sub>
                        </m:sSub>
                      </m:oMath>
                    </m:oMathPara>
                  </a14:m>
                  <a:endParaRPr lang="en-US" altLang="ja-JP" sz="1200" dirty="0"/>
                </a:p>
              </p:txBody>
            </p:sp>
          </mc:Choice>
          <mc:Fallback xmlns="">
            <p:sp>
              <p:nvSpPr>
                <p:cNvPr id="104" name="文本框 2">
                  <a:extLst>
                    <a:ext uri="{FF2B5EF4-FFF2-40B4-BE49-F238E27FC236}">
                      <a16:creationId xmlns:a16="http://schemas.microsoft.com/office/drawing/2014/main" id="{7EC52AC8-BDAF-CF5A-F9C1-E7E9C42C47E5}"/>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4"/>
                  <a:stretch>
                    <a:fillRect t="-221"/>
                  </a:stretch>
                </a:blipFill>
              </p:spPr>
              <p:txBody>
                <a:bodyPr/>
                <a:lstStyle/>
                <a:p>
                  <a:r>
                    <a:rPr lang="zh-CN" altLang="en-US">
                      <a:noFill/>
                    </a:rPr>
                    <a:t> </a:t>
                  </a:r>
                </a:p>
              </p:txBody>
            </p:sp>
          </mc:Fallback>
        </mc:AlternateContent>
        <p:sp>
          <p:nvSpPr>
            <p:cNvPr id="105" name="箭头: 右 104">
              <a:extLst>
                <a:ext uri="{FF2B5EF4-FFF2-40B4-BE49-F238E27FC236}">
                  <a16:creationId xmlns:a16="http://schemas.microsoft.com/office/drawing/2014/main" id="{05F5C197-0A68-02B3-593E-87537374BBDC}"/>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07" name="文本框 12">
                  <a:extLst>
                    <a:ext uri="{FF2B5EF4-FFF2-40B4-BE49-F238E27FC236}">
                      <a16:creationId xmlns:a16="http://schemas.microsoft.com/office/drawing/2014/main" id="{93569290-D507-C1DC-94C2-1D5D11E38346}"/>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07" name="文本框 12">
                  <a:extLst>
                    <a:ext uri="{FF2B5EF4-FFF2-40B4-BE49-F238E27FC236}">
                      <a16:creationId xmlns:a16="http://schemas.microsoft.com/office/drawing/2014/main" id="{93569290-D507-C1DC-94C2-1D5D11E38346}"/>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grpSp>
        <p:nvGrpSpPr>
          <p:cNvPr id="108" name="组合 107">
            <a:extLst>
              <a:ext uri="{FF2B5EF4-FFF2-40B4-BE49-F238E27FC236}">
                <a16:creationId xmlns:a16="http://schemas.microsoft.com/office/drawing/2014/main" id="{EC1E4B01-3E10-B148-4F7E-DC2B92503D55}"/>
              </a:ext>
            </a:extLst>
          </p:cNvPr>
          <p:cNvGrpSpPr/>
          <p:nvPr/>
        </p:nvGrpSpPr>
        <p:grpSpPr>
          <a:xfrm>
            <a:off x="9320905" y="3375259"/>
            <a:ext cx="2357443" cy="2753767"/>
            <a:chOff x="6771754" y="1209843"/>
            <a:chExt cx="2357443" cy="2753767"/>
          </a:xfrm>
        </p:grpSpPr>
        <mc:AlternateContent xmlns:mc="http://schemas.openxmlformats.org/markup-compatibility/2006" xmlns:a14="http://schemas.microsoft.com/office/drawing/2010/main">
          <mc:Choice Requires="a14">
            <p:sp>
              <p:nvSpPr>
                <p:cNvPr id="109" name="文本框 2">
                  <a:extLst>
                    <a:ext uri="{FF2B5EF4-FFF2-40B4-BE49-F238E27FC236}">
                      <a16:creationId xmlns:a16="http://schemas.microsoft.com/office/drawing/2014/main" id="{0023BE5C-1B80-0946-C56E-889417F25A0D}"/>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n</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n</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m:t>
                      </m:r>
                      <m:r>
                        <m:rPr>
                          <m:sty m:val="p"/>
                        </m:rPr>
                        <a:rPr lang="en-US" altLang="zh-CN" sz="1200" b="0" i="0" smtClean="0">
                          <a:solidFill>
                            <a:srgbClr val="FF0000"/>
                          </a:solidFill>
                          <a:latin typeface="Cambria Math" panose="02040503050406030204" pitchFamily="18" charset="0"/>
                        </a:rPr>
                        <m:t>n</m:t>
                      </m:r>
                      <m:r>
                        <a:rPr lang="en-US" altLang="zh-CN" sz="1200" b="0" i="0" smtClean="0">
                          <a:latin typeface="Cambria Math" panose="02040503050406030204" pitchFamily="18" charset="0"/>
                        </a:rPr>
                        <m:t>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𝑛</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𝑛</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𝑛</m:t>
                            </m:r>
                          </m:sub>
                        </m:sSub>
                      </m:oMath>
                    </m:oMathPara>
                  </a14:m>
                  <a:endParaRPr lang="en-US" altLang="ja-JP" sz="1200" dirty="0"/>
                </a:p>
              </p:txBody>
            </p:sp>
          </mc:Choice>
          <mc:Fallback xmlns="">
            <p:sp>
              <p:nvSpPr>
                <p:cNvPr id="109" name="文本框 2">
                  <a:extLst>
                    <a:ext uri="{FF2B5EF4-FFF2-40B4-BE49-F238E27FC236}">
                      <a16:creationId xmlns:a16="http://schemas.microsoft.com/office/drawing/2014/main" id="{0023BE5C-1B80-0946-C56E-889417F25A0D}"/>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5"/>
                  <a:stretch>
                    <a:fillRect t="-222"/>
                  </a:stretch>
                </a:blipFill>
              </p:spPr>
              <p:txBody>
                <a:bodyPr/>
                <a:lstStyle/>
                <a:p>
                  <a:r>
                    <a:rPr lang="zh-CN" altLang="en-US">
                      <a:noFill/>
                    </a:rPr>
                    <a:t> </a:t>
                  </a:r>
                </a:p>
              </p:txBody>
            </p:sp>
          </mc:Fallback>
        </mc:AlternateContent>
        <p:sp>
          <p:nvSpPr>
            <p:cNvPr id="114" name="箭头: 右 113">
              <a:extLst>
                <a:ext uri="{FF2B5EF4-FFF2-40B4-BE49-F238E27FC236}">
                  <a16:creationId xmlns:a16="http://schemas.microsoft.com/office/drawing/2014/main" id="{02B94E0D-F095-6E18-E312-2FC8F4B0D775}"/>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15" name="文本框 12">
                  <a:extLst>
                    <a:ext uri="{FF2B5EF4-FFF2-40B4-BE49-F238E27FC236}">
                      <a16:creationId xmlns:a16="http://schemas.microsoft.com/office/drawing/2014/main" id="{51B4BD9F-AAEE-BDC2-30D6-390036C25BDB}"/>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15" name="文本框 12">
                  <a:extLst>
                    <a:ext uri="{FF2B5EF4-FFF2-40B4-BE49-F238E27FC236}">
                      <a16:creationId xmlns:a16="http://schemas.microsoft.com/office/drawing/2014/main" id="{51B4BD9F-AAEE-BDC2-30D6-390036C25BDB}"/>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116" name="文本框 115">
            <a:extLst>
              <a:ext uri="{FF2B5EF4-FFF2-40B4-BE49-F238E27FC236}">
                <a16:creationId xmlns:a16="http://schemas.microsoft.com/office/drawing/2014/main" id="{E60DE652-0849-6EFF-CB19-D2EBF4FF4926}"/>
              </a:ext>
            </a:extLst>
          </p:cNvPr>
          <p:cNvSpPr txBox="1"/>
          <p:nvPr/>
        </p:nvSpPr>
        <p:spPr>
          <a:xfrm>
            <a:off x="7812217" y="6410263"/>
            <a:ext cx="1497526" cy="276999"/>
          </a:xfrm>
          <a:prstGeom prst="rect">
            <a:avLst/>
          </a:prstGeom>
          <a:noFill/>
        </p:spPr>
        <p:txBody>
          <a:bodyPr wrap="none" rtlCol="0">
            <a:spAutoFit/>
          </a:bodyPr>
          <a:lstStyle/>
          <a:p>
            <a:r>
              <a:rPr lang="ja-JP" altLang="en-US" sz="1200" dirty="0"/>
              <a:t>最小限に</a:t>
            </a:r>
            <a:r>
              <a:rPr lang="en-US" altLang="ja-JP" sz="1200" dirty="0"/>
              <a:t>1</a:t>
            </a:r>
            <a:r>
              <a:rPr lang="ja-JP" altLang="en-US" sz="1200" dirty="0"/>
              <a:t>をプラス</a:t>
            </a:r>
            <a:endParaRPr lang="zh-CN" altLang="en-US" sz="1200" dirty="0"/>
          </a:p>
        </p:txBody>
      </p:sp>
    </p:spTree>
    <p:extLst>
      <p:ext uri="{BB962C8B-B14F-4D97-AF65-F5344CB8AC3E}">
        <p14:creationId xmlns:p14="http://schemas.microsoft.com/office/powerpoint/2010/main" val="407219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実験の流れ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B8077373-EAD6-ACA3-9020-EECADB9E5FEE}"/>
              </a:ext>
            </a:extLst>
          </p:cNvPr>
          <p:cNvSpPr/>
          <p:nvPr/>
        </p:nvSpPr>
        <p:spPr>
          <a:xfrm>
            <a:off x="228849" y="1896369"/>
            <a:ext cx="1315404" cy="6601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ランダムに座標生成</a:t>
            </a:r>
            <a:endParaRPr lang="zh-CN" altLang="en-US" sz="1400" dirty="0">
              <a:solidFill>
                <a:schemeClr val="tx1"/>
              </a:solidFill>
            </a:endParaRPr>
          </a:p>
        </p:txBody>
      </p:sp>
      <p:sp>
        <p:nvSpPr>
          <p:cNvPr id="39" name="矩形 38">
            <a:extLst>
              <a:ext uri="{FF2B5EF4-FFF2-40B4-BE49-F238E27FC236}">
                <a16:creationId xmlns:a16="http://schemas.microsoft.com/office/drawing/2014/main" id="{680CB907-F5DE-5AE5-1F8C-8D2A9DC7615A}"/>
              </a:ext>
            </a:extLst>
          </p:cNvPr>
          <p:cNvSpPr/>
          <p:nvPr/>
        </p:nvSpPr>
        <p:spPr>
          <a:xfrm>
            <a:off x="4564380" y="1831796"/>
            <a:ext cx="1816440" cy="7892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町間の距離を計算</a:t>
            </a:r>
            <a:r>
              <a:rPr lang="en-US" altLang="ja-JP" sz="1400" dirty="0">
                <a:solidFill>
                  <a:schemeClr val="tx1"/>
                </a:solidFill>
              </a:rPr>
              <a:t>(</a:t>
            </a:r>
            <a:r>
              <a:rPr lang="ja-JP" altLang="en-US" sz="1400" dirty="0">
                <a:solidFill>
                  <a:schemeClr val="tx1"/>
                </a:solidFill>
              </a:rPr>
              <a:t>四捨五入</a:t>
            </a:r>
            <a:r>
              <a:rPr lang="en-US" altLang="ja-JP" sz="1400" dirty="0">
                <a:solidFill>
                  <a:schemeClr val="tx1"/>
                </a:solidFill>
              </a:rPr>
              <a:t>)</a:t>
            </a:r>
          </a:p>
          <a:p>
            <a:pPr algn="ctr"/>
            <a:r>
              <a:rPr lang="ja-JP" altLang="en-US" sz="1400" dirty="0">
                <a:solidFill>
                  <a:schemeClr val="tx1"/>
                </a:solidFill>
              </a:rPr>
              <a:t>整数行列</a:t>
            </a:r>
            <a:endParaRPr lang="zh-CN" altLang="en-US" sz="1400" dirty="0">
              <a:solidFill>
                <a:schemeClr val="tx1"/>
              </a:solidFill>
            </a:endParaRPr>
          </a:p>
        </p:txBody>
      </p:sp>
      <p:sp>
        <p:nvSpPr>
          <p:cNvPr id="40" name="矩形 39">
            <a:extLst>
              <a:ext uri="{FF2B5EF4-FFF2-40B4-BE49-F238E27FC236}">
                <a16:creationId xmlns:a16="http://schemas.microsoft.com/office/drawing/2014/main" id="{223F4AB3-BCAD-DFB3-831E-F1B432C62139}"/>
              </a:ext>
            </a:extLst>
          </p:cNvPr>
          <p:cNvSpPr/>
          <p:nvPr/>
        </p:nvSpPr>
        <p:spPr>
          <a:xfrm>
            <a:off x="2499620" y="4027831"/>
            <a:ext cx="1962149" cy="660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ドロネー図</a:t>
            </a:r>
            <a:endParaRPr lang="zh-CN" altLang="en-US" sz="1400" dirty="0">
              <a:solidFill>
                <a:schemeClr val="tx1"/>
              </a:solidFill>
            </a:endParaRPr>
          </a:p>
        </p:txBody>
      </p:sp>
      <p:sp>
        <p:nvSpPr>
          <p:cNvPr id="41" name="矩形 40">
            <a:extLst>
              <a:ext uri="{FF2B5EF4-FFF2-40B4-BE49-F238E27FC236}">
                <a16:creationId xmlns:a16="http://schemas.microsoft.com/office/drawing/2014/main" id="{6689CB52-1E10-1085-667B-F72ACEC99B57}"/>
              </a:ext>
            </a:extLst>
          </p:cNvPr>
          <p:cNvSpPr/>
          <p:nvPr/>
        </p:nvSpPr>
        <p:spPr>
          <a:xfrm>
            <a:off x="8061837" y="2621086"/>
            <a:ext cx="1109742"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err="1">
                <a:solidFill>
                  <a:schemeClr val="tx1"/>
                </a:solidFill>
              </a:rPr>
              <a:t>Gurobi</a:t>
            </a:r>
            <a:endParaRPr lang="zh-CN" altLang="en-US" sz="1400" dirty="0">
              <a:solidFill>
                <a:schemeClr val="tx1"/>
              </a:solidFill>
            </a:endParaRPr>
          </a:p>
        </p:txBody>
      </p:sp>
      <p:sp>
        <p:nvSpPr>
          <p:cNvPr id="42" name="矩形 41">
            <a:extLst>
              <a:ext uri="{FF2B5EF4-FFF2-40B4-BE49-F238E27FC236}">
                <a16:creationId xmlns:a16="http://schemas.microsoft.com/office/drawing/2014/main" id="{AA4B4F9F-C282-C914-4F28-D95727759093}"/>
              </a:ext>
            </a:extLst>
          </p:cNvPr>
          <p:cNvSpPr/>
          <p:nvPr/>
        </p:nvSpPr>
        <p:spPr>
          <a:xfrm>
            <a:off x="8061837" y="1364469"/>
            <a:ext cx="1109741"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a:solidFill>
                  <a:schemeClr val="tx1"/>
                </a:solidFill>
              </a:rPr>
              <a:t>LKH</a:t>
            </a:r>
            <a:endParaRPr lang="zh-CN" altLang="en-US" sz="1400" dirty="0">
              <a:solidFill>
                <a:schemeClr val="tx1"/>
              </a:solidFill>
            </a:endParaRPr>
          </a:p>
        </p:txBody>
      </p:sp>
      <p:cxnSp>
        <p:nvCxnSpPr>
          <p:cNvPr id="43" name="直接箭头连接符 42">
            <a:extLst>
              <a:ext uri="{FF2B5EF4-FFF2-40B4-BE49-F238E27FC236}">
                <a16:creationId xmlns:a16="http://schemas.microsoft.com/office/drawing/2014/main" id="{C55B8576-6432-C603-DEC7-262FAFE45C17}"/>
              </a:ext>
            </a:extLst>
          </p:cNvPr>
          <p:cNvCxnSpPr>
            <a:cxnSpLocks/>
            <a:stCxn id="38" idx="3"/>
            <a:endCxn id="39" idx="1"/>
          </p:cNvCxnSpPr>
          <p:nvPr/>
        </p:nvCxnSpPr>
        <p:spPr>
          <a:xfrm>
            <a:off x="1544253" y="2226439"/>
            <a:ext cx="30201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7D2B290E-2FDB-6A29-D636-91559721F81F}"/>
              </a:ext>
            </a:extLst>
          </p:cNvPr>
          <p:cNvCxnSpPr>
            <a:cxnSpLocks/>
            <a:stCxn id="39" idx="3"/>
            <a:endCxn id="42" idx="1"/>
          </p:cNvCxnSpPr>
          <p:nvPr/>
        </p:nvCxnSpPr>
        <p:spPr>
          <a:xfrm flipV="1">
            <a:off x="6380820" y="1714922"/>
            <a:ext cx="1681017" cy="511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17FD758-6209-DF26-D325-A7FA7C70B5A2}"/>
              </a:ext>
            </a:extLst>
          </p:cNvPr>
          <p:cNvCxnSpPr>
            <a:cxnSpLocks/>
            <a:stCxn id="39" idx="3"/>
            <a:endCxn id="41" idx="1"/>
          </p:cNvCxnSpPr>
          <p:nvPr/>
        </p:nvCxnSpPr>
        <p:spPr>
          <a:xfrm>
            <a:off x="6380820" y="2226441"/>
            <a:ext cx="1681017" cy="74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6EACCA90-01B6-0B68-827F-65B39352BA74}"/>
              </a:ext>
            </a:extLst>
          </p:cNvPr>
          <p:cNvSpPr/>
          <p:nvPr/>
        </p:nvSpPr>
        <p:spPr>
          <a:xfrm>
            <a:off x="9803979" y="1322595"/>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最適解</a:t>
            </a:r>
            <a:endParaRPr lang="zh-CN" altLang="en-US" sz="1400" dirty="0">
              <a:solidFill>
                <a:schemeClr val="tx1"/>
              </a:solidFill>
            </a:endParaRPr>
          </a:p>
        </p:txBody>
      </p:sp>
      <p:sp>
        <p:nvSpPr>
          <p:cNvPr id="47" name="矩形 46">
            <a:extLst>
              <a:ext uri="{FF2B5EF4-FFF2-40B4-BE49-F238E27FC236}">
                <a16:creationId xmlns:a16="http://schemas.microsoft.com/office/drawing/2014/main" id="{D724D0EF-8EBC-2292-DE79-60FDC0C24A9D}"/>
              </a:ext>
            </a:extLst>
          </p:cNvPr>
          <p:cNvSpPr/>
          <p:nvPr/>
        </p:nvSpPr>
        <p:spPr>
          <a:xfrm>
            <a:off x="5891166" y="4448933"/>
            <a:ext cx="2170671"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ペナルティー係数𝜆</a:t>
            </a:r>
            <a:endParaRPr lang="zh-CN" altLang="en-US" sz="1400" dirty="0">
              <a:solidFill>
                <a:schemeClr val="tx1"/>
              </a:solidFill>
            </a:endParaRPr>
          </a:p>
        </p:txBody>
      </p:sp>
      <p:cxnSp>
        <p:nvCxnSpPr>
          <p:cNvPr id="50" name="连接符: 肘形 49">
            <a:extLst>
              <a:ext uri="{FF2B5EF4-FFF2-40B4-BE49-F238E27FC236}">
                <a16:creationId xmlns:a16="http://schemas.microsoft.com/office/drawing/2014/main" id="{F1D86CB1-7201-5C52-7AD0-1701B5B0FB2F}"/>
              </a:ext>
            </a:extLst>
          </p:cNvPr>
          <p:cNvCxnSpPr>
            <a:cxnSpLocks/>
            <a:stCxn id="47" idx="3"/>
            <a:endCxn id="41" idx="2"/>
          </p:cNvCxnSpPr>
          <p:nvPr/>
        </p:nvCxnSpPr>
        <p:spPr>
          <a:xfrm flipV="1">
            <a:off x="8061837" y="3321992"/>
            <a:ext cx="554871" cy="151926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43FE53AB-2251-ECFB-CA10-7E7636EE7CA6}"/>
              </a:ext>
            </a:extLst>
          </p:cNvPr>
          <p:cNvSpPr/>
          <p:nvPr/>
        </p:nvSpPr>
        <p:spPr>
          <a:xfrm>
            <a:off x="9803979" y="2579212"/>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全域最小値</a:t>
            </a:r>
            <a:endParaRPr lang="zh-CN" altLang="en-US" sz="1400" dirty="0">
              <a:solidFill>
                <a:schemeClr val="tx1"/>
              </a:solidFill>
            </a:endParaRPr>
          </a:p>
        </p:txBody>
      </p:sp>
      <p:cxnSp>
        <p:nvCxnSpPr>
          <p:cNvPr id="52" name="直接箭头连接符 51">
            <a:extLst>
              <a:ext uri="{FF2B5EF4-FFF2-40B4-BE49-F238E27FC236}">
                <a16:creationId xmlns:a16="http://schemas.microsoft.com/office/drawing/2014/main" id="{3AE47A7F-6623-ED7D-E9A3-70E634CAC02A}"/>
              </a:ext>
            </a:extLst>
          </p:cNvPr>
          <p:cNvCxnSpPr>
            <a:cxnSpLocks/>
            <a:stCxn id="42" idx="3"/>
            <a:endCxn id="46" idx="1"/>
          </p:cNvCxnSpPr>
          <p:nvPr/>
        </p:nvCxnSpPr>
        <p:spPr>
          <a:xfrm>
            <a:off x="9171578" y="1714922"/>
            <a:ext cx="6324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60FE417-24C9-6B64-27A2-6F5A133C9FB1}"/>
              </a:ext>
            </a:extLst>
          </p:cNvPr>
          <p:cNvCxnSpPr>
            <a:cxnSpLocks/>
            <a:stCxn id="41" idx="3"/>
            <a:endCxn id="51" idx="1"/>
          </p:cNvCxnSpPr>
          <p:nvPr/>
        </p:nvCxnSpPr>
        <p:spPr>
          <a:xfrm>
            <a:off x="9171579" y="2971539"/>
            <a:ext cx="63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EF485D5-E6CD-C245-45A4-906EAAFED56F}"/>
              </a:ext>
            </a:extLst>
          </p:cNvPr>
          <p:cNvCxnSpPr>
            <a:stCxn id="46" idx="2"/>
            <a:endCxn id="51" idx="0"/>
          </p:cNvCxnSpPr>
          <p:nvPr/>
        </p:nvCxnSpPr>
        <p:spPr>
          <a:xfrm>
            <a:off x="10712201" y="2107249"/>
            <a:ext cx="0" cy="4719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文本框 35">
            <a:extLst>
              <a:ext uri="{FF2B5EF4-FFF2-40B4-BE49-F238E27FC236}">
                <a16:creationId xmlns:a16="http://schemas.microsoft.com/office/drawing/2014/main" id="{4247BD18-A512-A7CD-2189-60D73A7BC44E}"/>
              </a:ext>
            </a:extLst>
          </p:cNvPr>
          <p:cNvSpPr txBox="1"/>
          <p:nvPr/>
        </p:nvSpPr>
        <p:spPr>
          <a:xfrm>
            <a:off x="10751569" y="2226439"/>
            <a:ext cx="466794" cy="2616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100" dirty="0"/>
              <a:t>比較</a:t>
            </a:r>
            <a:endParaRPr lang="zh-CN" altLang="en-US" sz="1100" dirty="0"/>
          </a:p>
        </p:txBody>
      </p:sp>
      <p:sp>
        <p:nvSpPr>
          <p:cNvPr id="57" name="矩形 56">
            <a:extLst>
              <a:ext uri="{FF2B5EF4-FFF2-40B4-BE49-F238E27FC236}">
                <a16:creationId xmlns:a16="http://schemas.microsoft.com/office/drawing/2014/main" id="{5CB5A7CB-BBD4-828B-A857-DFCA472A24C6}"/>
              </a:ext>
            </a:extLst>
          </p:cNvPr>
          <p:cNvSpPr/>
          <p:nvPr/>
        </p:nvSpPr>
        <p:spPr>
          <a:xfrm>
            <a:off x="2499620" y="3041260"/>
            <a:ext cx="1962149" cy="660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最適巡回路の図</a:t>
            </a:r>
            <a:endParaRPr lang="zh-CN" altLang="en-US" sz="1400" dirty="0">
              <a:solidFill>
                <a:schemeClr val="tx1"/>
              </a:solidFill>
            </a:endParaRPr>
          </a:p>
        </p:txBody>
      </p:sp>
      <p:sp>
        <p:nvSpPr>
          <p:cNvPr id="58" name="矩形 57">
            <a:extLst>
              <a:ext uri="{FF2B5EF4-FFF2-40B4-BE49-F238E27FC236}">
                <a16:creationId xmlns:a16="http://schemas.microsoft.com/office/drawing/2014/main" id="{C665EF57-B503-F7CA-F2AE-E4FB3180AB0C}"/>
              </a:ext>
            </a:extLst>
          </p:cNvPr>
          <p:cNvSpPr/>
          <p:nvPr/>
        </p:nvSpPr>
        <p:spPr>
          <a:xfrm>
            <a:off x="2499620" y="5014402"/>
            <a:ext cx="1962149" cy="660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rPr>
              <a:t>seg</a:t>
            </a:r>
            <a:r>
              <a:rPr lang="ja-JP" altLang="en-US" sz="1400" dirty="0">
                <a:solidFill>
                  <a:schemeClr val="tx1"/>
                </a:solidFill>
              </a:rPr>
              <a:t>方法で得られた図</a:t>
            </a:r>
            <a:endParaRPr lang="zh-CN" altLang="en-US" sz="1400" dirty="0">
              <a:solidFill>
                <a:schemeClr val="tx1"/>
              </a:solidFill>
            </a:endParaRPr>
          </a:p>
        </p:txBody>
      </p:sp>
      <p:sp>
        <p:nvSpPr>
          <p:cNvPr id="94" name="矩形 93">
            <a:extLst>
              <a:ext uri="{FF2B5EF4-FFF2-40B4-BE49-F238E27FC236}">
                <a16:creationId xmlns:a16="http://schemas.microsoft.com/office/drawing/2014/main" id="{DD06BEE2-6EA8-BF9F-A8B3-DF54E2067533}"/>
              </a:ext>
            </a:extLst>
          </p:cNvPr>
          <p:cNvSpPr/>
          <p:nvPr/>
        </p:nvSpPr>
        <p:spPr>
          <a:xfrm>
            <a:off x="2499620" y="6000973"/>
            <a:ext cx="1962149" cy="6601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err="1">
                <a:solidFill>
                  <a:schemeClr val="tx1"/>
                </a:solidFill>
              </a:rPr>
              <a:t>nei</a:t>
            </a:r>
            <a:r>
              <a:rPr lang="ja-JP" altLang="en-US" sz="1400" dirty="0">
                <a:solidFill>
                  <a:schemeClr val="tx1"/>
                </a:solidFill>
              </a:rPr>
              <a:t>方法で得られた図</a:t>
            </a:r>
            <a:endParaRPr lang="zh-CN" altLang="en-US" sz="1400" dirty="0">
              <a:solidFill>
                <a:schemeClr val="tx1"/>
              </a:solidFill>
            </a:endParaRPr>
          </a:p>
        </p:txBody>
      </p:sp>
      <p:cxnSp>
        <p:nvCxnSpPr>
          <p:cNvPr id="97" name="连接符: 肘形 96">
            <a:extLst>
              <a:ext uri="{FF2B5EF4-FFF2-40B4-BE49-F238E27FC236}">
                <a16:creationId xmlns:a16="http://schemas.microsoft.com/office/drawing/2014/main" id="{9ABDDA5A-D1A2-4AF6-75D8-2D901E19C9E2}"/>
              </a:ext>
            </a:extLst>
          </p:cNvPr>
          <p:cNvCxnSpPr>
            <a:cxnSpLocks/>
          </p:cNvCxnSpPr>
          <p:nvPr/>
        </p:nvCxnSpPr>
        <p:spPr>
          <a:xfrm rot="16200000" flipH="1">
            <a:off x="238155" y="3222214"/>
            <a:ext cx="2304598" cy="973186"/>
          </a:xfrm>
          <a:prstGeom prst="bentConnector4">
            <a:avLst>
              <a:gd name="adj1" fmla="val 74596"/>
              <a:gd name="adj2" fmla="val -22"/>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右大括号 100">
            <a:extLst>
              <a:ext uri="{FF2B5EF4-FFF2-40B4-BE49-F238E27FC236}">
                <a16:creationId xmlns:a16="http://schemas.microsoft.com/office/drawing/2014/main" id="{6D95E631-F0A7-4359-950D-8F4DFDC8A42B}"/>
              </a:ext>
            </a:extLst>
          </p:cNvPr>
          <p:cNvSpPr/>
          <p:nvPr/>
        </p:nvSpPr>
        <p:spPr>
          <a:xfrm rot="10800000">
            <a:off x="1859737" y="3061106"/>
            <a:ext cx="369629" cy="36000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sp>
        <p:nvSpPr>
          <p:cNvPr id="114" name="右大括号 113">
            <a:extLst>
              <a:ext uri="{FF2B5EF4-FFF2-40B4-BE49-F238E27FC236}">
                <a16:creationId xmlns:a16="http://schemas.microsoft.com/office/drawing/2014/main" id="{6E4BDFC1-57BC-63FB-54FC-BB82BE12F511}"/>
              </a:ext>
            </a:extLst>
          </p:cNvPr>
          <p:cNvSpPr/>
          <p:nvPr/>
        </p:nvSpPr>
        <p:spPr>
          <a:xfrm rot="10800000" flipH="1">
            <a:off x="4636193" y="3041260"/>
            <a:ext cx="369629" cy="360000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cxnSp>
        <p:nvCxnSpPr>
          <p:cNvPr id="116" name="直接箭头连接符 115">
            <a:extLst>
              <a:ext uri="{FF2B5EF4-FFF2-40B4-BE49-F238E27FC236}">
                <a16:creationId xmlns:a16="http://schemas.microsoft.com/office/drawing/2014/main" id="{0D5DCB07-4B17-D218-0B17-357039BCC2FC}"/>
              </a:ext>
            </a:extLst>
          </p:cNvPr>
          <p:cNvCxnSpPr>
            <a:cxnSpLocks/>
            <a:stCxn id="114" idx="1"/>
            <a:endCxn id="47" idx="1"/>
          </p:cNvCxnSpPr>
          <p:nvPr/>
        </p:nvCxnSpPr>
        <p:spPr>
          <a:xfrm>
            <a:off x="5005822" y="4841260"/>
            <a:ext cx="885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1AA9C57-C649-12FB-C7AF-DCD431763F72}"/>
              </a:ext>
            </a:extLst>
          </p:cNvPr>
          <p:cNvSpPr txBox="1"/>
          <p:nvPr/>
        </p:nvSpPr>
        <p:spPr>
          <a:xfrm>
            <a:off x="6095999" y="6287505"/>
            <a:ext cx="5976279" cy="461665"/>
          </a:xfrm>
          <a:prstGeom prst="rect">
            <a:avLst/>
          </a:prstGeom>
          <a:noFill/>
          <a:ln>
            <a:solidFill>
              <a:schemeClr val="tx1"/>
            </a:solidFill>
          </a:ln>
        </p:spPr>
        <p:txBody>
          <a:bodyPr wrap="square" rtlCol="0">
            <a:spAutoFit/>
          </a:bodyPr>
          <a:lstStyle/>
          <a:p>
            <a:r>
              <a:rPr lang="en-US" altLang="zh-CN" sz="1200" dirty="0"/>
              <a:t>LKH</a:t>
            </a:r>
            <a:r>
              <a:rPr lang="ja-JP" altLang="en-US" sz="1200" dirty="0"/>
              <a:t>：</a:t>
            </a:r>
            <a:r>
              <a:rPr lang="en-US" altLang="ja-JP" sz="1200" dirty="0"/>
              <a:t>TSP</a:t>
            </a:r>
            <a:r>
              <a:rPr lang="ja-JP" altLang="en-US" sz="1200" dirty="0"/>
              <a:t>問題を解く専用ソルバー</a:t>
            </a:r>
            <a:endParaRPr lang="en-US" altLang="ja-JP" sz="1200" dirty="0"/>
          </a:p>
          <a:p>
            <a:r>
              <a:rPr lang="en-US" altLang="ja-JP" sz="1200" dirty="0" err="1"/>
              <a:t>Gurobi</a:t>
            </a:r>
            <a:r>
              <a:rPr lang="ja-JP" altLang="en-US" sz="1200" dirty="0"/>
              <a:t>：数理最適化の最新技術を取り入れた、最高性能の線形／整数計画ソルバー</a:t>
            </a:r>
            <a:endParaRPr lang="zh-CN" altLang="en-US" sz="1200" dirty="0"/>
          </a:p>
        </p:txBody>
      </p:sp>
    </p:spTree>
    <p:extLst>
      <p:ext uri="{BB962C8B-B14F-4D97-AF65-F5344CB8AC3E}">
        <p14:creationId xmlns:p14="http://schemas.microsoft.com/office/powerpoint/2010/main" val="205592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837</TotalTime>
  <Words>1450</Words>
  <Application>Microsoft Office PowerPoint</Application>
  <PresentationFormat>宽屏</PresentationFormat>
  <Paragraphs>334</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YakuHanJPs</vt:lpstr>
      <vt:lpstr>等线</vt:lpstr>
      <vt:lpstr>等线 Light</vt:lpstr>
      <vt:lpstr>Microsoft YaHei</vt:lpstr>
      <vt:lpstr>Arial</vt:lpstr>
      <vt:lpstr>Bernard MT Condensed</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35</cp:revision>
  <dcterms:created xsi:type="dcterms:W3CDTF">2024-08-23T05:41:13Z</dcterms:created>
  <dcterms:modified xsi:type="dcterms:W3CDTF">2024-09-01T05:14:15Z</dcterms:modified>
</cp:coreProperties>
</file>