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0" r:id="rId6"/>
    <p:sldId id="271" r:id="rId7"/>
    <p:sldId id="272" r:id="rId8"/>
    <p:sldId id="269" r:id="rId9"/>
    <p:sldId id="260" r:id="rId10"/>
    <p:sldId id="261" r:id="rId11"/>
    <p:sldId id="266" r:id="rId12"/>
    <p:sldId id="267" r:id="rId13"/>
    <p:sldId id="262" r:id="rId14"/>
    <p:sldId id="263" r:id="rId15"/>
    <p:sldId id="264"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2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ch\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5"/>
          <c:order val="0"/>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0-B9CB-4074-B580-9AB9E2E9582A}"/>
            </c:ext>
          </c:extLst>
        </c:ser>
        <c:ser>
          <c:idx val="0"/>
          <c:order val="1"/>
          <c:tx>
            <c:strRef>
              <c:f>Sheet1!$I$1</c:f>
              <c:strCache>
                <c:ptCount val="1"/>
                <c:pt idx="0">
                  <c:v>de_lambda</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1-B9CB-4074-B580-9AB9E2E9582A}"/>
            </c:ext>
          </c:extLst>
        </c:ser>
        <c:ser>
          <c:idx val="1"/>
          <c:order val="2"/>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2-B9CB-4074-B580-9AB9E2E9582A}"/>
            </c:ext>
          </c:extLst>
        </c:ser>
        <c:ser>
          <c:idx val="2"/>
          <c:order val="3"/>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3-B9CB-4074-B580-9AB9E2E9582A}"/>
            </c:ext>
          </c:extLst>
        </c:ser>
        <c:ser>
          <c:idx val="3"/>
          <c:order val="4"/>
          <c:tx>
            <c:v>com_lambda</c:v>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4-B9CB-4074-B580-9AB9E2E9582A}"/>
            </c:ext>
          </c:extLst>
        </c:ser>
        <c:ser>
          <c:idx val="4"/>
          <c:order val="5"/>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5-B9CB-4074-B580-9AB9E2E9582A}"/>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4EA62D"/>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1659-4871-B378-52FD38568FAB}"/>
            </c:ext>
          </c:extLst>
        </c:ser>
        <c:ser>
          <c:idx val="3"/>
          <c:order val="1"/>
          <c:tx>
            <c:v>de_lambda</c:v>
          </c:tx>
          <c:spPr>
            <a:ln w="25400" cap="rnd">
              <a:noFill/>
              <a:round/>
            </a:ln>
            <a:effectLst/>
          </c:spPr>
          <c:marker>
            <c:symbol val="circle"/>
            <c:size val="5"/>
            <c:spPr>
              <a:solidFill>
                <a:schemeClr val="accent1"/>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1-1659-4871-B378-52FD38568FAB}"/>
            </c:ext>
          </c:extLst>
        </c:ser>
        <c:ser>
          <c:idx val="1"/>
          <c:order val="2"/>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2-1659-4871-B378-52FD38568FAB}"/>
            </c:ext>
          </c:extLst>
        </c:ser>
        <c:ser>
          <c:idx val="2"/>
          <c:order val="3"/>
          <c:tx>
            <c:v>nei_lambda</c:v>
          </c:tx>
          <c:spPr>
            <a:ln w="25400" cap="rnd">
              <a:noFill/>
              <a:round/>
            </a:ln>
            <a:effectLst/>
          </c:spPr>
          <c:marker>
            <c:symbol val="circle"/>
            <c:size val="5"/>
            <c:spPr>
              <a:solidFill>
                <a:srgbClr val="FFC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3-1659-4871-B378-52FD38568FAB}"/>
            </c:ext>
          </c:extLst>
        </c:ser>
        <c:ser>
          <c:idx val="4"/>
          <c:order val="4"/>
          <c:tx>
            <c:v>com_lambda</c:v>
          </c:tx>
          <c:spPr>
            <a:ln w="25400" cap="rnd">
              <a:noFill/>
              <a:round/>
            </a:ln>
            <a:effectLst/>
          </c:spPr>
          <c:marker>
            <c:symbol val="circle"/>
            <c:size val="5"/>
            <c:spPr>
              <a:solidFill>
                <a:srgbClr val="00B0F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1659-4871-B378-52FD38568FAB}"/>
            </c:ext>
          </c:extLst>
        </c:ser>
        <c:ser>
          <c:idx val="5"/>
          <c:order val="5"/>
          <c:tx>
            <c:v>max_distance</c:v>
          </c:tx>
          <c:spPr>
            <a:ln w="25400" cap="rnd">
              <a:noFill/>
              <a:round/>
            </a:ln>
            <a:effectLst/>
          </c:spPr>
          <c:marker>
            <c:symbol val="circle"/>
            <c:size val="5"/>
            <c:spPr>
              <a:solidFill>
                <a:srgbClr val="A02B93"/>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1659-4871-B378-52FD38568FAB}"/>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60.png"/><Relationship Id="rId3" Type="http://schemas.openxmlformats.org/officeDocument/2006/relationships/image" Target="../media/image160.png"/><Relationship Id="rId7" Type="http://schemas.openxmlformats.org/officeDocument/2006/relationships/image" Target="../media/image24.png"/><Relationship Id="rId12" Type="http://schemas.openxmlformats.org/officeDocument/2006/relationships/image" Target="../media/image25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40.png"/><Relationship Id="rId5" Type="http://schemas.openxmlformats.org/officeDocument/2006/relationships/image" Target="../media/image180.png"/><Relationship Id="rId15" Type="http://schemas.openxmlformats.org/officeDocument/2006/relationships/image" Target="../media/image28.png"/><Relationship Id="rId10" Type="http://schemas.openxmlformats.org/officeDocument/2006/relationships/image" Target="../media/image27.png"/><Relationship Id="rId4" Type="http://schemas.openxmlformats.org/officeDocument/2006/relationships/image" Target="../media/image170.png"/><Relationship Id="rId9" Type="http://schemas.openxmlformats.org/officeDocument/2006/relationships/image" Target="../media/image26.png"/><Relationship Id="rId14" Type="http://schemas.openxmlformats.org/officeDocument/2006/relationships/image" Target="../media/image27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16</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665343" y="3373945"/>
            <a:ext cx="2649768" cy="2938433"/>
            <a:chOff x="6771754" y="1209843"/>
            <a:chExt cx="2357443" cy="2938433"/>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93843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938433"/>
                </a:xfrm>
                <a:prstGeom prst="rect">
                  <a:avLst/>
                </a:prstGeom>
                <a:blipFill>
                  <a:blip r:embed="rId3"/>
                  <a:stretch>
                    <a:fillRect/>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567459"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3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836329" y="3379475"/>
            <a:ext cx="25659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592779"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zh-CN" sz="1200" b="1" dirty="0"/>
                    <a:t>n</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34986" y="1749147"/>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70517" y="1684574"/>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51642" y="370885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7974" y="2473864"/>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7974" y="1217247"/>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50390" y="2079217"/>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6957" y="1567700"/>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6957" y="2079219"/>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10116" y="1175373"/>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7303" y="4419349"/>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7974" y="3174770"/>
            <a:ext cx="554871" cy="16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10116" y="2431990"/>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7715" y="1567700"/>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7716" y="2824317"/>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8338" y="1960027"/>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7706" y="2079217"/>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49889" y="2894038"/>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39071" y="4523676"/>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49889" y="5338495"/>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a:endCxn id="101" idx="1"/>
          </p:cNvCxnSpPr>
          <p:nvPr/>
        </p:nvCxnSpPr>
        <p:spPr>
          <a:xfrm rot="16200000" flipH="1">
            <a:off x="185573" y="3133711"/>
            <a:ext cx="2404724" cy="955874"/>
          </a:xfrm>
          <a:prstGeom prst="bentConnector4">
            <a:avLst>
              <a:gd name="adj1" fmla="val 10492"/>
              <a:gd name="adj2" fmla="val 24"/>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65872" y="2913884"/>
            <a:ext cx="337279" cy="38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570518" y="2894038"/>
            <a:ext cx="441442" cy="382009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11960" y="4804087"/>
            <a:ext cx="885343" cy="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102136" y="6140283"/>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
        <p:nvSpPr>
          <p:cNvPr id="4" name="矩形 3">
            <a:extLst>
              <a:ext uri="{FF2B5EF4-FFF2-40B4-BE49-F238E27FC236}">
                <a16:creationId xmlns:a16="http://schemas.microsoft.com/office/drawing/2014/main" id="{526EB72E-56AA-33C0-04A5-C39D49647E62}"/>
              </a:ext>
            </a:extLst>
          </p:cNvPr>
          <p:cNvSpPr/>
          <p:nvPr/>
        </p:nvSpPr>
        <p:spPr>
          <a:xfrm>
            <a:off x="2439070" y="613813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完全グラフ</a:t>
            </a:r>
            <a:endParaRPr lang="zh-CN" altLang="en-US" sz="1400" dirty="0">
              <a:solidFill>
                <a:schemeClr val="tx1"/>
              </a:solidFill>
            </a:endParaRPr>
          </a:p>
        </p:txBody>
      </p:sp>
    </p:spTree>
    <p:extLst>
      <p:ext uri="{BB962C8B-B14F-4D97-AF65-F5344CB8AC3E}">
        <p14:creationId xmlns:p14="http://schemas.microsoft.com/office/powerpoint/2010/main" val="20559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2871128"/>
            <a:ext cx="3921487" cy="1384995"/>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a:p>
            <a:endParaRPr lang="en-US" altLang="ja-JP" sz="1400" dirty="0"/>
          </a:p>
          <a:p>
            <a:r>
              <a:rPr lang="ja-JP" altLang="en-US" sz="1400" dirty="0"/>
              <a:t>ペナルティー係数を計算する時の計算量は少なくなるのでしょう</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3775393" cy="307777"/>
          </a:xfrm>
          <a:prstGeom prst="rect">
            <a:avLst/>
          </a:prstGeom>
          <a:noFill/>
        </p:spPr>
        <p:txBody>
          <a:bodyPr wrap="none" rtlCol="0">
            <a:spAutoFit/>
          </a:bodyPr>
          <a:lstStyle/>
          <a:p>
            <a:r>
              <a:rPr lang="ja-JP" altLang="en-US" sz="1400" dirty="0"/>
              <a:t>異なる方法で計算されたペナルティー係数：</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784058" y="1942758"/>
            <a:ext cx="4495904"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町間の距離が縮まって対応するペナルティー係数が小さくなる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graphicFrame>
        <p:nvGraphicFramePr>
          <p:cNvPr id="8" name="图表 7">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977669235"/>
              </p:ext>
            </p:extLst>
          </p:nvPr>
        </p:nvGraphicFramePr>
        <p:xfrm>
          <a:off x="84555" y="1608988"/>
          <a:ext cx="7699503" cy="5206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23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1">
                <a:extLst>
                  <a:ext uri="{FF2B5EF4-FFF2-40B4-BE49-F238E27FC236}">
                    <a16:creationId xmlns:a16="http://schemas.microsoft.com/office/drawing/2014/main" id="{87447936-D49D-57D3-79BD-F6948E4DD4B3}"/>
                  </a:ext>
                </a:extLst>
              </p:cNvPr>
              <p:cNvSpPr txBox="1"/>
              <p:nvPr/>
            </p:nvSpPr>
            <p:spPr>
              <a:xfrm>
                <a:off x="235806" y="1397097"/>
                <a:ext cx="7946406" cy="53327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t>Gurobi</a:t>
                </a:r>
                <a:r>
                  <a:rPr lang="ja-JP" altLang="en-US" sz="1400" b="1" dirty="0"/>
                  <a:t>で計算されたペナルティー係数で最適化実験</a:t>
                </a:r>
                <a:endParaRPr lang="en-US" altLang="ja-JP" sz="1400" b="1" dirty="0"/>
              </a:p>
              <a:p>
                <a:endParaRPr lang="en-US" altLang="ja-JP" sz="1400" dirty="0"/>
              </a:p>
              <a:p>
                <a:pPr marL="285750" indent="-285750">
                  <a:buFont typeface="Arial" panose="020B0604020202020204" pitchFamily="34" charset="0"/>
                  <a:buChar char="•"/>
                </a:pPr>
                <a:r>
                  <a:rPr lang="ja-JP" altLang="en-US" sz="1400" dirty="0"/>
                  <a:t>実験で小さいインスタンス（サイズが</a:t>
                </a:r>
                <a:r>
                  <a:rPr lang="en-US" altLang="ja-JP" sz="1400" dirty="0"/>
                  <a:t>5</a:t>
                </a:r>
                <a:r>
                  <a:rPr lang="ja-JP" altLang="en-US" sz="1400" dirty="0"/>
                  <a:t>から</a:t>
                </a:r>
                <a:r>
                  <a:rPr lang="en-US" altLang="ja-JP" sz="1400" dirty="0"/>
                  <a:t>15</a:t>
                </a:r>
                <a:r>
                  <a:rPr lang="ja-JP" altLang="en-US" sz="1400" dirty="0"/>
                  <a:t>）だけを実験した</a:t>
                </a:r>
                <a:endParaRPr lang="en-US" altLang="ja-JP" sz="1400" dirty="0"/>
              </a:p>
              <a:p>
                <a:endParaRPr lang="en-US" altLang="zh-CN" sz="1400" dirty="0"/>
              </a:p>
              <a:p>
                <a:pPr marL="285750" indent="-285750">
                  <a:buFont typeface="Arial" panose="020B0604020202020204" pitchFamily="34" charset="0"/>
                  <a:buChar char="•"/>
                </a:pPr>
                <a:r>
                  <a:rPr lang="ja-JP" altLang="en-US" sz="1400" dirty="0"/>
                  <a:t>ペナルティー係数</a:t>
                </a:r>
                <a14:m>
                  <m:oMath xmlns:m="http://schemas.openxmlformats.org/officeDocument/2006/math">
                    <m:r>
                      <a:rPr lang="ja-JP" altLang="en-US" sz="1400" i="1" smtClean="0">
                        <a:latin typeface="Cambria Math" panose="02040503050406030204" pitchFamily="18" charset="0"/>
                      </a:rPr>
                      <m:t>𝜆</m:t>
                    </m:r>
                  </m:oMath>
                </a14:m>
                <a:r>
                  <a:rPr lang="ja-JP" altLang="en-US" sz="1400" dirty="0"/>
                  <a:t>（五つの選択肢）：</a:t>
                </a:r>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50"/>
                    </a:solidFill>
                  </a:rPr>
                  <a:t>optimal_lambda</a:t>
                </a:r>
                <a:r>
                  <a:rPr lang="en-US" altLang="ja-JP" sz="1400" dirty="0"/>
                  <a:t>     </a:t>
                </a:r>
                <a:r>
                  <a:rPr lang="ja-JP" altLang="en-US" sz="1400" dirty="0"/>
                  <a:t>最適巡回路図から計算された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oMath>
                </a14:m>
                <a:endParaRPr lang="en-US" altLang="ja-JP" sz="1400" dirty="0"/>
              </a:p>
              <a:p>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  ：</a:t>
                </a:r>
                <a:r>
                  <a:rPr lang="en-US" altLang="ja-JP" sz="1400" b="1" dirty="0" err="1">
                    <a:solidFill>
                      <a:schemeClr val="accent1"/>
                    </a:solidFill>
                  </a:rPr>
                  <a:t>de_lambda</a:t>
                </a:r>
                <a:r>
                  <a:rPr lang="en-US" altLang="ja-JP" sz="1400" dirty="0"/>
                  <a:t>             </a:t>
                </a:r>
                <a:r>
                  <a:rPr lang="ja-JP" altLang="en-US" sz="1400" dirty="0"/>
                  <a:t>ドロネー三角形分割図から計算された</a:t>
                </a: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smtClean="0">
                            <a:latin typeface="Cambria Math" panose="02040503050406030204" pitchFamily="18" charset="0"/>
                          </a:rPr>
                          <m:t>𝜆</m:t>
                        </m:r>
                      </m:e>
                      <m:sub>
                        <m:r>
                          <a:rPr lang="en-US" altLang="ja-JP" sz="1400" b="0" i="1" smtClean="0">
                            <a:latin typeface="Cambria Math" panose="02040503050406030204" pitchFamily="18" charset="0"/>
                          </a:rPr>
                          <m:t>𝑑𝑒</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 ：</a:t>
                </a:r>
                <a:r>
                  <a:rPr lang="en-US" altLang="ja-JP" sz="1400" b="1" dirty="0" err="1">
                    <a:solidFill>
                      <a:srgbClr val="E97132"/>
                    </a:solidFill>
                  </a:rPr>
                  <a:t>seg_lambda</a:t>
                </a:r>
                <a:r>
                  <a:rPr lang="en-US" altLang="ja-JP" sz="1400" dirty="0"/>
                  <a:t>            seg</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 ： </a:t>
                </a:r>
                <a:r>
                  <a:rPr lang="en-US" altLang="ja-JP" sz="1400" b="1" dirty="0" err="1">
                    <a:solidFill>
                      <a:srgbClr val="FFC000"/>
                    </a:solidFill>
                  </a:rPr>
                  <a:t>nei_lambda</a:t>
                </a:r>
                <a:r>
                  <a:rPr lang="en-US" altLang="ja-JP" sz="1400" dirty="0"/>
                  <a:t>            </a:t>
                </a:r>
                <a:r>
                  <a:rPr lang="en-US" altLang="ja-JP" sz="1400" dirty="0" err="1"/>
                  <a:t>nei</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F0"/>
                    </a:solidFill>
                  </a:rPr>
                  <a:t>com_lambda</a:t>
                </a:r>
                <a:r>
                  <a:rPr lang="en-US" altLang="ja-JP" sz="1400" dirty="0"/>
                  <a:t>          </a:t>
                </a:r>
                <a:r>
                  <a:rPr lang="ja-JP" altLang="en-US" sz="1400" dirty="0"/>
                  <a:t>完全グラフから計算された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oMath>
                </a14:m>
                <a:endParaRPr lang="en-US" altLang="ja-JP" sz="1400" dirty="0"/>
              </a:p>
              <a:p>
                <a:endParaRPr lang="en-US" altLang="ja-JP" sz="1400" dirty="0"/>
              </a:p>
              <a:p>
                <a:pPr marL="171450" indent="-171450">
                  <a:buFont typeface="Arial" panose="020B0604020202020204" pitchFamily="34" charset="0"/>
                  <a:buChar char="•"/>
                </a:pPr>
                <a:r>
                  <a:rPr lang="ja-JP" altLang="en-US" sz="1400" dirty="0"/>
                  <a:t>各インスタンスの最適化制限時間：２ｈ</a:t>
                </a:r>
                <a:endParaRPr lang="en-US" altLang="zh-CN" sz="1400" dirty="0"/>
              </a:p>
              <a:p>
                <a:endParaRPr lang="en-US" altLang="zh-CN" sz="1400" dirty="0"/>
              </a:p>
              <a:p>
                <a:endParaRPr lang="en-US" altLang="zh-CN" sz="1400" dirty="0"/>
              </a:p>
              <a:p>
                <a:endParaRPr lang="en-US" altLang="zh-CN" sz="1400" dirty="0"/>
              </a:p>
              <a:p>
                <a:r>
                  <a:rPr lang="ja-JP" altLang="en-US" sz="1400" b="1" dirty="0"/>
                  <a:t>実験結果</a:t>
                </a:r>
                <a:endParaRPr lang="en-US" altLang="ja-JP" sz="1400" b="1" dirty="0"/>
              </a:p>
              <a:p>
                <a:endParaRPr lang="en-US" altLang="ja-JP" sz="1400" b="1"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b="0" i="1" smtClean="0">
                        <a:latin typeface="Cambria Math" panose="02040503050406030204" pitchFamily="18" charset="0"/>
                      </a:rPr>
                      <m:t> </m:t>
                    </m:r>
                  </m:oMath>
                </a14:m>
                <a:r>
                  <a:rPr lang="ja-JP" altLang="en-US" sz="1400" dirty="0"/>
                  <a:t>：結果には実行不可能解が多数存在していた（</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𝑜𝑝𝑡𝑖</m:t>
                        </m:r>
                      </m:sub>
                    </m:sSub>
                    <m:r>
                      <a:rPr lang="en-US" altLang="ja-JP" sz="1400" i="1">
                        <a:latin typeface="Cambria Math" panose="02040503050406030204" pitchFamily="18" charset="0"/>
                      </a:rPr>
                      <m:t> </m:t>
                    </m:r>
                    <m:r>
                      <a:rPr lang="ja-JP" altLang="en-US" sz="1400" i="1" smtClean="0">
                        <a:latin typeface="Cambria Math" panose="02040503050406030204" pitchFamily="18" charset="0"/>
                      </a:rPr>
                      <m:t>が</m:t>
                    </m:r>
                  </m:oMath>
                </a14:m>
                <a:r>
                  <a:rPr lang="ja-JP" altLang="en-US" sz="1400" dirty="0"/>
                  <a:t>小さすぎる）</a:t>
                </a:r>
                <a:endParaRPr lang="en-US" altLang="ja-JP" sz="1400" dirty="0"/>
              </a:p>
              <a:p>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：全部は最適解に到達できた</a:t>
                </a:r>
                <a:endParaRPr lang="en-US" altLang="ja-JP" sz="1400" dirty="0"/>
              </a:p>
              <a:p>
                <a:pPr marL="285750" indent="-285750">
                  <a:buFont typeface="Arial" panose="020B0604020202020204" pitchFamily="34" charset="0"/>
                  <a:buChar char="•"/>
                </a:pPr>
                <a:r>
                  <a:rPr lang="ja-JP" altLang="en-US" sz="1400" dirty="0"/>
                  <a:t>それぞれのペナルティー係数の平均減少率は</a:t>
                </a:r>
                <a:r>
                  <a:rPr lang="en-US" altLang="ja-JP" sz="1400" dirty="0"/>
                  <a:t>30.8%,3.46%,7.30%,3.55%</a:t>
                </a:r>
                <a:r>
                  <a:rPr lang="ja-JP" altLang="en-US" sz="1400" dirty="0"/>
                  <a:t>（</a:t>
                </a:r>
                <a:r>
                  <a:rPr lang="en-US" altLang="ja-JP" sz="1400" b="1" dirty="0" err="1">
                    <a:solidFill>
                      <a:srgbClr val="A02B93"/>
                    </a:solidFill>
                  </a:rPr>
                  <a:t>max_distance</a:t>
                </a:r>
                <a:r>
                  <a:rPr lang="ja-JP" altLang="en-US" sz="1400" dirty="0"/>
                  <a:t>と比べて）</a:t>
                </a:r>
                <a:endParaRPr lang="en-US" altLang="ja-JP" sz="1400" dirty="0"/>
              </a:p>
              <a:p>
                <a:pPr marL="285750" indent="-285750">
                  <a:buFont typeface="Arial" panose="020B0604020202020204" pitchFamily="34" charset="0"/>
                  <a:buChar char="•"/>
                </a:pPr>
                <a:endParaRPr lang="en-US" altLang="ja-JP" sz="1400" dirty="0"/>
              </a:p>
              <a:p>
                <a:endParaRPr lang="en-US" altLang="ja-JP" sz="1400" dirty="0"/>
              </a:p>
              <a:p>
                <a:pPr marL="285750" indent="-285750">
                  <a:buFont typeface="Arial" panose="020B0604020202020204" pitchFamily="34" charset="0"/>
                  <a:buChar char="•"/>
                </a:pPr>
                <a:endParaRPr lang="zh-CN" altLang="en-US" sz="1400" dirty="0"/>
              </a:p>
            </p:txBody>
          </p:sp>
        </mc:Choice>
        <mc:Fallback xmlns="">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235806" y="1397097"/>
                <a:ext cx="7946406" cy="5332742"/>
              </a:xfrm>
              <a:prstGeom prst="rect">
                <a:avLst/>
              </a:prstGeom>
              <a:blipFill>
                <a:blip r:embed="rId2"/>
                <a:stretch>
                  <a:fillRect l="-230" t="-2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C08AA09-7D29-FFAB-F078-0DE122DAA772}"/>
              </a:ext>
            </a:extLst>
          </p:cNvPr>
          <p:cNvSpPr txBox="1"/>
          <p:nvPr/>
        </p:nvSpPr>
        <p:spPr>
          <a:xfrm>
            <a:off x="8470647" y="4667525"/>
            <a:ext cx="3577546" cy="1384995"/>
          </a:xfrm>
          <a:prstGeom prst="rect">
            <a:avLst/>
          </a:prstGeom>
          <a:noFill/>
        </p:spPr>
        <p:txBody>
          <a:bodyPr wrap="square">
            <a:spAutoFit/>
          </a:bodyPr>
          <a:lstStyle/>
          <a:p>
            <a:r>
              <a:rPr lang="ja-JP" altLang="en-US" sz="1400" b="1" dirty="0"/>
              <a:t>まとめ</a:t>
            </a:r>
            <a:endParaRPr lang="en-US" altLang="ja-JP" sz="1400" b="1" dirty="0"/>
          </a:p>
          <a:p>
            <a:endParaRPr lang="en-US" altLang="ja-JP" sz="1400" b="1" dirty="0"/>
          </a:p>
          <a:p>
            <a:r>
              <a:rPr lang="ja-JP" altLang="en-US" sz="1400" dirty="0"/>
              <a:t>インスタンスが小さい時、提案された方法で計算したペナルティー係数でモデルは最適解に到達できた上、通常の最大距離と比べると減少できた</a:t>
            </a:r>
            <a:endParaRPr lang="en-US" altLang="ja-JP" sz="1400" dirty="0"/>
          </a:p>
        </p:txBody>
      </p:sp>
      <p:graphicFrame>
        <p:nvGraphicFramePr>
          <p:cNvPr id="6" name="图表 5">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142034172"/>
              </p:ext>
            </p:extLst>
          </p:nvPr>
        </p:nvGraphicFramePr>
        <p:xfrm>
          <a:off x="6449895" y="1175373"/>
          <a:ext cx="5404977" cy="3130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476577" y="2136338"/>
            <a:ext cx="8664551" cy="2585323"/>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ボロノイ図とドロネー三角形分割を利用して二次項の数を減らす手法を提案した</a:t>
            </a:r>
            <a:endParaRPr lang="en-US" altLang="zh-CN" dirty="0"/>
          </a:p>
        </p:txBody>
      </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31113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i="0" dirty="0">
                    <a:effectLst/>
                    <a:latin typeface="YakuHanJPs"/>
                  </a:rPr>
                  <a:t>QUBO </a:t>
                </a:r>
                <a:r>
                  <a:rPr lang="en-US" altLang="ja-JP" sz="1400" b="1" dirty="0">
                    <a:latin typeface="YakuHanJPs"/>
                  </a:rPr>
                  <a:t>(</a:t>
                </a:r>
                <a:r>
                  <a:rPr lang="en-US" altLang="zh-CN" sz="1400" b="1" i="0" dirty="0">
                    <a:effectLst/>
                    <a:latin typeface="YakuHanJPs"/>
                  </a:rPr>
                  <a:t>Quadratic Unconstrained Binary Optimization</a:t>
                </a:r>
                <a:r>
                  <a:rPr lang="en-US" altLang="ja-JP" sz="1400" b="1" dirty="0">
                    <a:latin typeface="YakuHanJPs"/>
                  </a:rPr>
                  <a:t>)</a:t>
                </a:r>
                <a:r>
                  <a:rPr lang="ja-JP" altLang="en-US" sz="1400" b="1" dirty="0">
                    <a:latin typeface="YakuHanJPs"/>
                  </a:rPr>
                  <a:t>問題</a:t>
                </a:r>
                <a:endParaRPr lang="en-US" altLang="zh-CN" sz="1400" b="1" i="0" dirty="0">
                  <a:effectLst/>
                  <a:latin typeface="YakuHanJPs"/>
                </a:endParaRPr>
              </a:p>
              <a:p>
                <a:r>
                  <a:rPr lang="ja-JP" altLang="en-US" sz="1400" dirty="0"/>
                  <a:t>二次形式の制約なし二値変数最適化問題</a:t>
                </a:r>
                <a:endParaRPr lang="en-US" altLang="ja-JP" sz="1400" dirty="0"/>
              </a:p>
              <a:p>
                <a:endParaRPr lang="en-US" altLang="ja-JP" sz="1400" dirty="0"/>
              </a:p>
              <a:p>
                <a:r>
                  <a:rPr lang="ja-JP" altLang="en-US" sz="1400" dirty="0"/>
                  <a:t>入力：</a:t>
                </a:r>
                <a:r>
                  <a:rPr lang="en-US" altLang="ja-JP" sz="1400" dirty="0"/>
                  <a:t>QUBO</a:t>
                </a:r>
                <a:r>
                  <a:rPr lang="ja-JP" altLang="en-US" sz="1400" dirty="0"/>
                  <a:t>行列</a:t>
                </a:r>
                <a:endParaRPr lang="en-US" altLang="ja-JP" sz="1400" dirty="0"/>
              </a:p>
              <a:p>
                <a:r>
                  <a:rPr lang="ja-JP" altLang="en-US" sz="1400" dirty="0"/>
                  <a:t>出力：変数</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のベクトル</a:t>
                </a:r>
                <a:endParaRPr lang="en-US" altLang="ja-JP" sz="1400" dirty="0"/>
              </a:p>
              <a:p>
                <a:r>
                  <a:rPr lang="ja-JP" altLang="en-US" sz="1400" dirty="0"/>
                  <a:t>与えられた数式を最小値にするベクトル</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を求める</a:t>
                </a:r>
                <a:endParaRPr lang="en-US" altLang="ja-JP" sz="1400" dirty="0"/>
              </a:p>
              <a:p>
                <a:endParaRPr lang="en-US" altLang="zh-CN" sz="1400" dirty="0"/>
              </a:p>
              <a:p>
                <a:r>
                  <a:rPr lang="en-US" altLang="ja-JP" sz="1400" dirty="0"/>
                  <a:t>QUBO</a:t>
                </a:r>
                <a:r>
                  <a:rPr lang="ja-JP" altLang="en-US" sz="1400" dirty="0"/>
                  <a:t>の一般的な数式：</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𝑛</m:t>
                              </m:r>
                            </m:sub>
                          </m:sSub>
                        </m:e>
                      </m:d>
                      <m:r>
                        <a:rPr lang="en-US" altLang="zh-CN" sz="1400" b="0" i="1" smtClean="0">
                          <a:latin typeface="Cambria Math" panose="02040503050406030204" pitchFamily="18" charset="0"/>
                        </a:rPr>
                        <m:t>=</m:t>
                      </m:r>
                      <m:nary>
                        <m:naryPr>
                          <m:chr m:val="∑"/>
                          <m:ctrlPr>
                            <a:rPr lang="en-US" altLang="zh-CN" sz="1400" i="1" smtClean="0">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nary>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&lt;</m:t>
                          </m:r>
                          <m:r>
                            <a:rPr lang="en-US" altLang="zh-CN" sz="1400" i="1">
                              <a:latin typeface="Cambria Math" panose="02040503050406030204" pitchFamily="18" charset="0"/>
                            </a:rPr>
                            <m:t>𝑗</m:t>
                          </m:r>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ja-JP" sz="1400" dirty="0"/>
              </a:p>
            </p:txBody>
          </p:sp>
        </mc:Choice>
        <mc:Fallback>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3111365"/>
              </a:xfrm>
              <a:prstGeom prst="rect">
                <a:avLst/>
              </a:prstGeom>
              <a:blipFill>
                <a:blip r:embed="rId2"/>
                <a:stretch>
                  <a:fillRect l="-199" t="-3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E66AB34-A4EE-F82B-078F-792A7A6DEA8A}"/>
                  </a:ext>
                </a:extLst>
              </p:cNvPr>
              <p:cNvSpPr txBox="1"/>
              <p:nvPr/>
            </p:nvSpPr>
            <p:spPr>
              <a:xfrm>
                <a:off x="7865347" y="3098396"/>
                <a:ext cx="3936527" cy="476541"/>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 (0,1)</m:t>
                    </m:r>
                  </m:oMath>
                </a14:m>
                <a:r>
                  <a:rPr lang="ja-JP" altLang="en-US" sz="1200" dirty="0"/>
                  <a:t>   バイナリ変数</a:t>
                </a:r>
                <a:endParaRPr lang="en-US" altLang="ja-JP" sz="1200" dirty="0"/>
              </a:p>
              <a:p>
                <a:r>
                  <a:rPr lang="en-US" altLang="zh-CN" sz="1200" b="0" dirty="0"/>
                  <a:t>    </a:t>
                </a:r>
                <a14:m>
                  <m:oMath xmlns:m="http://schemas.openxmlformats.org/officeDocument/2006/math">
                    <m:r>
                      <a:rPr lang="en-US" altLang="zh-CN" sz="1200" b="0" i="1" smtClean="0">
                        <a:latin typeface="Cambria Math" panose="02040503050406030204" pitchFamily="18" charset="0"/>
                      </a:rPr>
                      <m:t>𝑄</m:t>
                    </m:r>
                  </m:oMath>
                </a14:m>
                <a:r>
                  <a:rPr lang="zh-CN" altLang="en-US" sz="1200" dirty="0"/>
                  <a:t>        </a:t>
                </a:r>
                <a:r>
                  <a:rPr lang="en-US" altLang="zh-CN" sz="1200" dirty="0"/>
                  <a:t>QUBO</a:t>
                </a:r>
                <a:r>
                  <a:rPr lang="ja-JP" altLang="en-US" sz="1200" dirty="0"/>
                  <a:t>行列 </a:t>
                </a:r>
                <a:r>
                  <a:rPr lang="en-US" altLang="ja-JP" sz="1200" dirty="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𝑄</m:t>
                        </m:r>
                      </m:e>
                      <m:sub>
                        <m:r>
                          <a:rPr lang="en-US" altLang="ja-JP" sz="1200" b="0" i="1" smtClean="0">
                            <a:latin typeface="Cambria Math" panose="02040503050406030204" pitchFamily="18" charset="0"/>
                          </a:rPr>
                          <m:t>𝑖𝑖</m:t>
                        </m:r>
                      </m:sub>
                    </m:sSub>
                  </m:oMath>
                </a14:m>
                <a:r>
                  <a:rPr lang="ja-JP" altLang="en-US" sz="1200" dirty="0"/>
                  <a:t>一次項の係数</a:t>
                </a:r>
                <a:r>
                  <a:rPr lang="en-US" altLang="ja-JP" sz="1200" dirty="0"/>
                  <a:t> </a:t>
                </a:r>
                <a14:m>
                  <m:oMath xmlns:m="http://schemas.openxmlformats.org/officeDocument/2006/math">
                    <m:sSub>
                      <m:sSubPr>
                        <m:ctrlPr>
                          <a:rPr lang="en-US" altLang="ja-JP" sz="1200" i="1" dirty="0" smtClean="0">
                            <a:latin typeface="Cambria Math" panose="02040503050406030204" pitchFamily="18" charset="0"/>
                          </a:rPr>
                        </m:ctrlPr>
                      </m:sSubPr>
                      <m:e>
                        <m:r>
                          <a:rPr lang="en-US" altLang="ja-JP" sz="1200" b="0" i="1" dirty="0" smtClean="0">
                            <a:latin typeface="Cambria Math" panose="02040503050406030204" pitchFamily="18" charset="0"/>
                          </a:rPr>
                          <m:t>𝑄</m:t>
                        </m:r>
                      </m:e>
                      <m:sub>
                        <m:r>
                          <a:rPr lang="en-US" altLang="ja-JP" sz="1200" b="0" i="1" dirty="0" smtClean="0">
                            <a:latin typeface="Cambria Math" panose="02040503050406030204" pitchFamily="18" charset="0"/>
                          </a:rPr>
                          <m:t>𝑖𝑗</m:t>
                        </m:r>
                      </m:sub>
                    </m:sSub>
                  </m:oMath>
                </a14:m>
                <a:r>
                  <a:rPr lang="ja-JP" altLang="en-US" sz="1200" dirty="0"/>
                  <a:t>二次項の係数</a:t>
                </a:r>
                <a:r>
                  <a:rPr lang="en-US" altLang="ja-JP" sz="1200" dirty="0"/>
                  <a:t>)</a:t>
                </a:r>
              </a:p>
            </p:txBody>
          </p:sp>
        </mc:Choice>
        <mc:Fallback>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865347" y="3098396"/>
                <a:ext cx="3936527" cy="476541"/>
              </a:xfrm>
              <a:prstGeom prst="rect">
                <a:avLst/>
              </a:prstGeom>
              <a:blipFill>
                <a:blip r:embed="rId3"/>
                <a:stretch>
                  <a:fillRect b="-6250"/>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500699" y="3892282"/>
            <a:ext cx="2832827"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バイナリ変数四つある</a:t>
            </a:r>
            <a:r>
              <a:rPr lang="en-US" altLang="ja-JP" sz="1400" dirty="0"/>
              <a:t>QUBO</a:t>
            </a:r>
            <a:r>
              <a:rPr lang="ja-JP" altLang="en-US" sz="1400" dirty="0"/>
              <a:t>問題</a:t>
            </a:r>
            <a:endParaRPr lang="zh-CN" altLang="en-US" sz="14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181AE21-D1ED-DDC9-C2D4-C91D7A515906}"/>
                  </a:ext>
                </a:extLst>
              </p:cNvPr>
              <p:cNvSpPr txBox="1"/>
              <p:nvPr/>
            </p:nvSpPr>
            <p:spPr>
              <a:xfrm>
                <a:off x="2796899" y="4873309"/>
                <a:ext cx="694238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1</m:t>
                          </m:r>
                        </m:sub>
                      </m:sSub>
                      <m:r>
                        <a:rPr lang="en-US" altLang="zh-CN" sz="1600" b="0" i="1" smtClean="0">
                          <a:solidFill>
                            <a:srgbClr val="FF0000"/>
                          </a:solidFill>
                          <a:latin typeface="Cambria Math" panose="02040503050406030204" pitchFamily="18" charset="0"/>
                        </a:rPr>
                        <m:t>+2</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2</m:t>
                          </m:r>
                        </m:sub>
                      </m:sSub>
                      <m:r>
                        <a:rPr lang="en-US" altLang="zh-CN" sz="1600" b="0" i="1" smtClean="0">
                          <a:solidFill>
                            <a:srgbClr val="FF0000"/>
                          </a:solidFill>
                          <a:latin typeface="Cambria Math" panose="02040503050406030204" pitchFamily="18" charset="0"/>
                        </a:rPr>
                        <m:t>−3</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4</m:t>
                          </m:r>
                        </m:sub>
                      </m:sSub>
                      <m:r>
                        <a:rPr lang="en-US" altLang="zh-CN" sz="1600" b="0" i="1" smtClean="0">
                          <a:solidFill>
                            <a:srgbClr val="0070C0"/>
                          </a:solidFill>
                          <a:latin typeface="Cambria Math" panose="02040503050406030204" pitchFamily="18" charset="0"/>
                        </a:rPr>
                        <m:t>+5</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1</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r>
                        <a:rPr lang="en-US" altLang="zh-CN" sz="1600" b="0" i="1" smtClean="0">
                          <a:solidFill>
                            <a:srgbClr val="0070C0"/>
                          </a:solidFill>
                          <a:latin typeface="Cambria Math" panose="02040503050406030204" pitchFamily="18" charset="0"/>
                        </a:rPr>
                        <m:t>−2</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3</m:t>
                          </m:r>
                        </m:sub>
                      </m:sSub>
                      <m:r>
                        <a:rPr lang="en-US" altLang="zh-CN" sz="1600" b="0" i="1" smtClean="0">
                          <a:solidFill>
                            <a:srgbClr val="0070C0"/>
                          </a:solidFill>
                          <a:latin typeface="Cambria Math" panose="02040503050406030204" pitchFamily="18" charset="0"/>
                        </a:rPr>
                        <m:t>+</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1</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3</m:t>
                          </m:r>
                        </m:sub>
                      </m:sSub>
                      <m:r>
                        <a:rPr lang="en-US" altLang="zh-CN" sz="1600" b="0" i="1" smtClean="0">
                          <a:solidFill>
                            <a:srgbClr val="0070C0"/>
                          </a:solidFill>
                          <a:latin typeface="Cambria Math" panose="02040503050406030204" pitchFamily="18" charset="0"/>
                        </a:rPr>
                        <m:t>−4</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4</m:t>
                          </m:r>
                        </m:sub>
                      </m:sSub>
                    </m:oMath>
                  </m:oMathPara>
                </a14:m>
                <a:endParaRPr lang="zh-CN" altLang="en-US" sz="1600" dirty="0"/>
              </a:p>
            </p:txBody>
          </p:sp>
        </mc:Choice>
        <mc:Fallback>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2796899" y="4873309"/>
                <a:ext cx="6942382" cy="338554"/>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221455" y="5222012"/>
            <a:ext cx="800219" cy="338554"/>
          </a:xfrm>
          <a:prstGeom prst="rect">
            <a:avLst/>
          </a:prstGeom>
          <a:noFill/>
        </p:spPr>
        <p:txBody>
          <a:bodyPr wrap="none" rtlCol="0">
            <a:spAutoFit/>
          </a:bodyPr>
          <a:lstStyle/>
          <a:p>
            <a:r>
              <a:rPr lang="ja-JP" altLang="en-US" sz="1600" dirty="0">
                <a:solidFill>
                  <a:srgbClr val="FF0000"/>
                </a:solidFill>
              </a:rPr>
              <a:t>一次項</a:t>
            </a:r>
            <a:endParaRPr lang="zh-CN" altLang="en-US" sz="1600"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322438" y="5211863"/>
            <a:ext cx="800219" cy="338554"/>
          </a:xfrm>
          <a:prstGeom prst="rect">
            <a:avLst/>
          </a:prstGeom>
          <a:noFill/>
        </p:spPr>
        <p:txBody>
          <a:bodyPr wrap="none" rtlCol="0">
            <a:spAutoFit/>
          </a:bodyPr>
          <a:lstStyle/>
          <a:p>
            <a:r>
              <a:rPr lang="ja-JP" altLang="en-US" sz="1600" dirty="0">
                <a:solidFill>
                  <a:srgbClr val="0070C0"/>
                </a:solidFill>
              </a:rPr>
              <a:t>二次項</a:t>
            </a:r>
            <a:endParaRPr lang="zh-CN" altLang="en-US" sz="1600" dirty="0">
              <a:solidFill>
                <a:srgbClr val="0070C0"/>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EFA74B2-2B8E-4976-37C7-D192ABA5431E}"/>
                  </a:ext>
                </a:extLst>
              </p:cNvPr>
              <p:cNvSpPr txBox="1"/>
              <p:nvPr/>
            </p:nvSpPr>
            <p:spPr>
              <a:xfrm>
                <a:off x="3333526" y="5719694"/>
                <a:ext cx="7301744" cy="830997"/>
              </a:xfrm>
              <a:prstGeom prst="rect">
                <a:avLst/>
              </a:prstGeom>
              <a:noFill/>
            </p:spPr>
            <p:txBody>
              <a:bodyPr wrap="square">
                <a:spAutoFit/>
              </a:bodyPr>
              <a:lstStyle/>
              <a:p>
                <a:pPr/>
                <a14:m>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=(0,1,1,1)</m:t>
                    </m:r>
                  </m:oMath>
                </a14:m>
                <a:r>
                  <a:rPr lang="ja-JP" altLang="en-US" sz="1600" dirty="0"/>
                  <a:t>のとき，</a:t>
                </a:r>
                <a:r>
                  <a:rPr lang="en-US" altLang="zh-CN" sz="1600" dirty="0"/>
                  <a:t> </a:t>
                </a:r>
                <a14:m>
                  <m:oMath xmlns:m="http://schemas.openxmlformats.org/officeDocument/2006/math">
                    <m:r>
                      <a:rPr lang="en-US" altLang="zh-CN" sz="1600" i="1">
                        <a:latin typeface="Cambria Math" panose="02040503050406030204" pitchFamily="18" charset="0"/>
                      </a:rPr>
                      <m:t>𝐸</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3</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4</m:t>
                            </m:r>
                          </m:sub>
                        </m:sSub>
                      </m:e>
                    </m:d>
                    <m:r>
                      <a:rPr lang="en-US" altLang="zh-CN" sz="1600" b="0" i="1" smtClean="0">
                        <a:latin typeface="Cambria Math" panose="02040503050406030204" pitchFamily="18" charset="0"/>
                      </a:rPr>
                      <m:t>=−7</m:t>
                    </m:r>
                  </m:oMath>
                </a14:m>
                <a:r>
                  <a:rPr lang="ja-JP" altLang="en-US" sz="1600" dirty="0"/>
                  <a:t>，最小になるなので</a:t>
                </a:r>
                <a:endParaRPr lang="en-US" altLang="ja-JP" sz="1600" dirty="0"/>
              </a:p>
              <a:p>
                <a:pPr/>
                <a:endParaRPr lang="en-US" altLang="ja-JP" sz="1600" dirty="0"/>
              </a:p>
              <a:p>
                <a:pPr/>
                <a:r>
                  <a:rPr lang="ja-JP" altLang="en-US" sz="1600" dirty="0"/>
                  <a:t>最適解は</a:t>
                </a:r>
                <a14:m>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=(0,1,1,1)</m:t>
                    </m:r>
                  </m:oMath>
                </a14:m>
                <a:endParaRPr lang="zh-CN" altLang="en-US" sz="1600" dirty="0"/>
              </a:p>
            </p:txBody>
          </p:sp>
        </mc:Choice>
        <mc:Fallback>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333526" y="5719694"/>
                <a:ext cx="7301744" cy="830997"/>
              </a:xfrm>
              <a:prstGeom prst="rect">
                <a:avLst/>
              </a:prstGeom>
              <a:blipFill>
                <a:blip r:embed="rId7"/>
                <a:stretch>
                  <a:fillRect l="-501" t="-2190" b="-80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2062103"/>
          </a:xfrm>
          <a:prstGeom prst="rect">
            <a:avLst/>
          </a:prstGeom>
          <a:noFill/>
        </p:spPr>
        <p:txBody>
          <a:bodyPr wrap="square">
            <a:spAutoFit/>
          </a:bodyPr>
          <a:lstStyle/>
          <a:p>
            <a:r>
              <a:rPr lang="en-US" altLang="ja-JP" sz="1600" b="1" dirty="0"/>
              <a:t>TSP</a:t>
            </a:r>
            <a:r>
              <a:rPr lang="ja-JP" altLang="en-US" sz="1600" b="1" dirty="0"/>
              <a:t>（巡回セールスマン）問題</a:t>
            </a:r>
            <a:endParaRPr lang="en-US" altLang="ja-JP" sz="1600" b="1" dirty="0"/>
          </a:p>
          <a:p>
            <a:endParaRPr lang="en-US" altLang="zh-CN" sz="1400" dirty="0"/>
          </a:p>
          <a:p>
            <a:r>
              <a:rPr lang="ja-JP" altLang="en-US" sz="1400" dirty="0"/>
              <a:t>町の座標あるいは距離行列が与えられたとき、全ての町をちょうど一度ずつ巡り出発地に戻る巡回路のうちで総移動距離が最小のものを求める組合せ最適化問題である</a:t>
            </a:r>
            <a:endParaRPr lang="en-US" altLang="ja-JP" sz="1400" dirty="0"/>
          </a:p>
          <a:p>
            <a:endParaRPr lang="en-US" altLang="zh-CN" sz="1400" dirty="0"/>
          </a:p>
          <a:p>
            <a:endParaRPr lang="en-US" altLang="zh-CN" sz="1400" dirty="0"/>
          </a:p>
          <a:p>
            <a:r>
              <a:rPr lang="ja-JP" altLang="en-US" sz="1400" dirty="0"/>
              <a:t>例えば：</a:t>
            </a:r>
            <a:endParaRPr lang="en-US" altLang="ja-JP" sz="1400" dirty="0"/>
          </a:p>
          <a:p>
            <a:r>
              <a:rPr lang="ja-JP" altLang="en-US" sz="1400" dirty="0"/>
              <a:t>町四つある</a:t>
            </a:r>
            <a:r>
              <a:rPr lang="en-US" altLang="ja-JP" sz="1400" dirty="0"/>
              <a:t>TSP</a:t>
            </a:r>
            <a:r>
              <a:rPr lang="ja-JP" altLang="en-US" sz="1400" dirty="0"/>
              <a:t>インスタンス</a:t>
            </a:r>
            <a:endParaRPr lang="zh-CN" altLang="en-US" sz="14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6096000" y="2532711"/>
            <a:ext cx="1593272" cy="1565640"/>
            <a:chOff x="1200727" y="3441643"/>
            <a:chExt cx="1593272"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9328533" y="2532711"/>
            <a:ext cx="1593272" cy="1565640"/>
            <a:chOff x="1200727" y="3441643"/>
            <a:chExt cx="1593272"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9596579" y="2800757"/>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10385713" y="2911785"/>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9596579" y="3719277"/>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6108322" y="4564335"/>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9131588" y="4564334"/>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6096000" y="5221510"/>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1</a:t>
            </a:r>
          </a:p>
          <a:p>
            <a:r>
              <a:rPr lang="ja-JP" altLang="en-US" sz="1600" dirty="0"/>
              <a:t>総距離は</a:t>
            </a:r>
            <a:r>
              <a:rPr lang="zh-CN" altLang="en-US" sz="1600" dirty="0"/>
              <a:t> </a:t>
            </a:r>
            <a:r>
              <a:rPr lang="en-US" altLang="zh-CN" sz="1600" dirty="0"/>
              <a:t>1+2+3+4=10</a:t>
            </a:r>
            <a:endParaRPr lang="zh-CN" altLang="en-US" sz="1600" dirty="0"/>
          </a:p>
        </p:txBody>
      </p:sp>
      <p:sp>
        <p:nvSpPr>
          <p:cNvPr id="68" name="箭头: 右 67">
            <a:extLst>
              <a:ext uri="{FF2B5EF4-FFF2-40B4-BE49-F238E27FC236}">
                <a16:creationId xmlns:a16="http://schemas.microsoft.com/office/drawing/2014/main" id="{BF839185-A072-C9A9-B5A6-5CBBA129A5C6}"/>
              </a:ext>
            </a:extLst>
          </p:cNvPr>
          <p:cNvSpPr/>
          <p:nvPr/>
        </p:nvSpPr>
        <p:spPr>
          <a:xfrm>
            <a:off x="7982224" y="3260017"/>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7946232" y="2978828"/>
            <a:ext cx="800219" cy="276999"/>
          </a:xfrm>
          <a:prstGeom prst="rect">
            <a:avLst/>
          </a:prstGeom>
          <a:noFill/>
        </p:spPr>
        <p:txBody>
          <a:bodyPr wrap="none" rtlCol="0">
            <a:spAutoFit/>
          </a:bodyPr>
          <a:lstStyle/>
          <a:p>
            <a:r>
              <a:rPr lang="ja-JP" altLang="en-US" sz="1200" dirty="0"/>
              <a:t>ソルバー</a:t>
            </a:r>
            <a:endParaRPr lang="zh-CN" altLang="en-US" sz="1200" dirty="0"/>
          </a:p>
        </p:txBody>
      </p:sp>
      <p:cxnSp>
        <p:nvCxnSpPr>
          <p:cNvPr id="4" name="直接箭头连接符 3">
            <a:extLst>
              <a:ext uri="{FF2B5EF4-FFF2-40B4-BE49-F238E27FC236}">
                <a16:creationId xmlns:a16="http://schemas.microsoft.com/office/drawing/2014/main" id="{5FC60ED0-C36F-8367-9053-90A48EC5D8BA}"/>
              </a:ext>
            </a:extLst>
          </p:cNvPr>
          <p:cNvCxnSpPr>
            <a:cxnSpLocks/>
            <a:stCxn id="43" idx="0"/>
            <a:endCxn id="42" idx="5"/>
          </p:cNvCxnSpPr>
          <p:nvPr/>
        </p:nvCxnSpPr>
        <p:spPr>
          <a:xfrm flipV="1">
            <a:off x="9596579" y="2800757"/>
            <a:ext cx="0" cy="9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68959F60-62A5-E062-C745-7F2720D151D8}"/>
              </a:ext>
            </a:extLst>
          </p:cNvPr>
          <p:cNvSpPr txBox="1"/>
          <p:nvPr/>
        </p:nvSpPr>
        <p:spPr>
          <a:xfrm>
            <a:off x="114237" y="3244476"/>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054108671"/>
              </p:ext>
            </p:extLst>
          </p:nvPr>
        </p:nvGraphicFramePr>
        <p:xfrm>
          <a:off x="761942" y="3777414"/>
          <a:ext cx="2916000" cy="2555999"/>
        </p:xfrm>
        <a:graphic>
          <a:graphicData uri="http://schemas.openxmlformats.org/drawingml/2006/table">
            <a:tbl>
              <a:tblPr firstRow="1" bandRow="1">
                <a:tableStyleId>{5C22544A-7EE6-4342-B048-85BDC9FD1C3A}</a:tableStyleId>
              </a:tblPr>
              <a:tblGrid>
                <a:gridCol w="583200">
                  <a:extLst>
                    <a:ext uri="{9D8B030D-6E8A-4147-A177-3AD203B41FA5}">
                      <a16:colId xmlns:a16="http://schemas.microsoft.com/office/drawing/2014/main" val="4048087300"/>
                    </a:ext>
                  </a:extLst>
                </a:gridCol>
                <a:gridCol w="583200">
                  <a:extLst>
                    <a:ext uri="{9D8B030D-6E8A-4147-A177-3AD203B41FA5}">
                      <a16:colId xmlns:a16="http://schemas.microsoft.com/office/drawing/2014/main" val="829567495"/>
                    </a:ext>
                  </a:extLst>
                </a:gridCol>
                <a:gridCol w="583200">
                  <a:extLst>
                    <a:ext uri="{9D8B030D-6E8A-4147-A177-3AD203B41FA5}">
                      <a16:colId xmlns:a16="http://schemas.microsoft.com/office/drawing/2014/main" val="1869609705"/>
                    </a:ext>
                  </a:extLst>
                </a:gridCol>
                <a:gridCol w="583200">
                  <a:extLst>
                    <a:ext uri="{9D8B030D-6E8A-4147-A177-3AD203B41FA5}">
                      <a16:colId xmlns:a16="http://schemas.microsoft.com/office/drawing/2014/main" val="2610860937"/>
                    </a:ext>
                  </a:extLst>
                </a:gridCol>
                <a:gridCol w="583200">
                  <a:extLst>
                    <a:ext uri="{9D8B030D-6E8A-4147-A177-3AD203B41FA5}">
                      <a16:colId xmlns:a16="http://schemas.microsoft.com/office/drawing/2014/main" val="81708999"/>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bl>
          </a:graphicData>
        </a:graphic>
      </p:graphicFrame>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1415772"/>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zh-CN" sz="1400" dirty="0"/>
          </a:p>
          <a:p>
            <a:endParaRPr lang="en-US" altLang="zh-CN" sz="14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37127" y="2347871"/>
                <a:ext cx="6097022" cy="4169026"/>
              </a:xfrm>
              <a:prstGeom prst="rect">
                <a:avLst/>
              </a:prstGeom>
              <a:noFill/>
            </p:spPr>
            <p:txBody>
              <a:bodyPr wrap="square">
                <a:spAutoFit/>
              </a:bodyPr>
              <a:lstStyle/>
              <a:p>
                <a:r>
                  <a:rPr lang="ja-JP" altLang="en-US" sz="1400" b="1" dirty="0"/>
                  <a:t>目的関数</a:t>
                </a:r>
                <a:endParaRPr lang="en-US" altLang="ja-JP" sz="1400" b="1" dirty="0"/>
              </a:p>
              <a:p>
                <a:r>
                  <a:rPr lang="ja-JP" altLang="en-US" sz="1400" dirty="0"/>
                  <a:t>例えば：町四つある</a:t>
                </a:r>
                <a:r>
                  <a:rPr lang="en-US" altLang="ja-JP" sz="1400" dirty="0"/>
                  <a:t>TSP</a:t>
                </a:r>
                <a:r>
                  <a:rPr lang="ja-JP" altLang="en-US" sz="1400" dirty="0"/>
                  <a:t>インスタンス</a:t>
                </a:r>
                <a:endParaRPr lang="zh-CN" altLang="en-US" sz="1400" dirty="0"/>
              </a:p>
              <a:p>
                <a:endParaRPr lang="en-US" altLang="ja-JP" sz="1400" dirty="0"/>
              </a:p>
              <a:p>
                <a:r>
                  <a:rPr lang="ja-JP" altLang="en-US" sz="1400" dirty="0"/>
                  <a:t>バイナリ変数</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を定義する：</a:t>
                </a:r>
                <a:endParaRPr lang="en-US" altLang="zh-CN" sz="1400" dirty="0"/>
              </a:p>
              <a:p>
                <a:pPr algn="dist"/>
                <a14:m>
                  <m:oMathPara xmlns:m="http://schemas.openxmlformats.org/officeDocument/2006/math">
                    <m:oMathParaPr>
                      <m:jc m:val="center"/>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1,  </m:t>
                              </m:r>
                              <m:r>
                                <a:rPr lang="ja-JP" altLang="en-US" sz="1400" i="1">
                                  <a:latin typeface="Cambria Math" panose="02040503050406030204" pitchFamily="18" charset="0"/>
                                </a:rPr>
                                <m:t>町</m:t>
                              </m:r>
                              <m:r>
                                <a:rPr lang="en-US" altLang="ja-JP" sz="1400" i="1">
                                  <a:latin typeface="Cambria Math" panose="02040503050406030204" pitchFamily="18" charset="0"/>
                                </a:rPr>
                                <m:t>𝑖</m:t>
                              </m:r>
                              <m:r>
                                <a:rPr lang="ja-JP" altLang="en-US" sz="1400" i="1">
                                  <a:latin typeface="Cambria Math" panose="02040503050406030204" pitchFamily="18" charset="0"/>
                                </a:rPr>
                                <m:t>へ</m:t>
                              </m:r>
                              <m:r>
                                <a:rPr lang="en-US" altLang="ja-JP" sz="1400" i="1">
                                  <a:latin typeface="Cambria Math" panose="02040503050406030204" pitchFamily="18" charset="0"/>
                                </a:rPr>
                                <m:t>𝑡</m:t>
                              </m:r>
                              <m:r>
                                <a:rPr lang="ja-JP" altLang="en-US" sz="1400" i="1">
                                  <a:latin typeface="Cambria Math" panose="02040503050406030204" pitchFamily="18" charset="0"/>
                                </a:rPr>
                                <m:t>番目訪れる</m:t>
                              </m:r>
                            </m:e>
                            <m:e>
                              <m:r>
                                <a:rPr lang="en-US" altLang="ja-JP" sz="1400" b="0" i="1" smtClean="0">
                                  <a:latin typeface="Cambria Math" panose="02040503050406030204" pitchFamily="18" charset="0"/>
                                </a:rPr>
                                <m:t>     </m:t>
                              </m:r>
                              <m:r>
                                <a:rPr lang="en-US" altLang="zh-CN" sz="1400" b="0" i="1" smtClean="0">
                                  <a:latin typeface="Cambria Math" panose="02040503050406030204" pitchFamily="18" charset="0"/>
                                </a:rPr>
                                <m:t>0,  </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smtClean="0">
                                  <a:latin typeface="Cambria Math" panose="02040503050406030204" pitchFamily="18" charset="0"/>
                                </a:rPr>
                                <m:t>訪れない</m:t>
                              </m:r>
                            </m:e>
                          </m:eqArr>
                        </m:e>
                      </m:d>
                    </m:oMath>
                  </m:oMathPara>
                </a14:m>
                <a:endParaRPr lang="en-US" altLang="zh-CN" sz="1400" dirty="0"/>
              </a:p>
              <a:p>
                <a:pPr algn="dist"/>
                <a:endParaRPr lang="en-US" altLang="zh-CN" sz="1400" dirty="0"/>
              </a:p>
              <a:p>
                <a:pPr/>
                <a:r>
                  <a:rPr lang="ja-JP" altLang="en-US" sz="1400" dirty="0"/>
                  <a:t>なので，四つある</a:t>
                </a:r>
                <a:r>
                  <a:rPr lang="en-US" altLang="ja-JP" sz="1400" dirty="0"/>
                  <a:t>TSP</a:t>
                </a:r>
                <a:r>
                  <a:rPr lang="ja-JP" altLang="en-US" sz="1400" dirty="0"/>
                  <a:t>問題は</a:t>
                </a:r>
                <a:r>
                  <a:rPr lang="en-US" altLang="ja-JP" sz="1400" dirty="0"/>
                  <a:t>16</a:t>
                </a:r>
                <a:r>
                  <a:rPr lang="ja-JP" altLang="en-US" sz="1400" dirty="0"/>
                  <a:t>個のバイナリ変数が必要</a:t>
                </a:r>
                <a:endParaRPr lang="en-US" altLang="zh-CN" sz="14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2</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2</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3</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3</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4</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4</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pPr/>
                <a:endParaRPr lang="en-US" altLang="zh-CN" sz="1400" dirty="0"/>
              </a:p>
              <a:p>
                <a:r>
                  <a:rPr lang="ja-JP" altLang="en-US" sz="1400" dirty="0"/>
                  <a:t>目的関数：</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oMath>
                </a14:m>
                <a:r>
                  <a:rPr lang="ja-JP" altLang="en-US" sz="1400" b="0" dirty="0"/>
                  <a:t>：町</a:t>
                </a:r>
                <a14:m>
                  <m:oMath xmlns:m="http://schemas.openxmlformats.org/officeDocument/2006/math">
                    <m:r>
                      <a:rPr lang="en-US" altLang="ja-JP" sz="1400" b="0" i="1" smtClean="0">
                        <a:latin typeface="Cambria Math" panose="02040503050406030204" pitchFamily="18" charset="0"/>
                      </a:rPr>
                      <m:t>𝑖</m:t>
                    </m:r>
                  </m:oMath>
                </a14:m>
                <a:r>
                  <a:rPr lang="ja-JP" altLang="en-US" sz="1400" b="0" dirty="0"/>
                  <a:t>と町</a:t>
                </a:r>
                <a14:m>
                  <m:oMath xmlns:m="http://schemas.openxmlformats.org/officeDocument/2006/math">
                    <m:r>
                      <a:rPr lang="en-US" altLang="ja-JP" sz="1400" b="0" i="1" smtClean="0">
                        <a:latin typeface="Cambria Math" panose="02040503050406030204" pitchFamily="18" charset="0"/>
                      </a:rPr>
                      <m:t>𝑗</m:t>
                    </m:r>
                  </m:oMath>
                </a14:m>
                <a:r>
                  <a:rPr lang="ja-JP" altLang="en-US" sz="1400" b="0" dirty="0"/>
                  <a:t>の距離</a:t>
                </a:r>
                <a:endParaRPr lang="en-US" altLang="zh-CN" sz="1400" b="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37127" y="2347871"/>
                <a:ext cx="6097022" cy="4169026"/>
              </a:xfrm>
              <a:prstGeom prst="rect">
                <a:avLst/>
              </a:prstGeom>
              <a:blipFill>
                <a:blip r:embed="rId2"/>
                <a:stretch>
                  <a:fillRect l="-300" t="-4240" b="-731"/>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522602" y="2582967"/>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522602" y="2160944"/>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1415772"/>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zh-CN" sz="1400" dirty="0"/>
          </a:p>
          <a:p>
            <a:endParaRPr lang="en-US" altLang="zh-CN" sz="1400" dirty="0"/>
          </a:p>
        </p:txBody>
      </p:sp>
      <p:sp>
        <p:nvSpPr>
          <p:cNvPr id="10" name="文本框 9">
            <a:extLst>
              <a:ext uri="{FF2B5EF4-FFF2-40B4-BE49-F238E27FC236}">
                <a16:creationId xmlns:a16="http://schemas.microsoft.com/office/drawing/2014/main" id="{A5E9D9BE-8F23-8990-FBBC-E5B16CEA831A}"/>
              </a:ext>
            </a:extLst>
          </p:cNvPr>
          <p:cNvSpPr txBox="1"/>
          <p:nvPr/>
        </p:nvSpPr>
        <p:spPr>
          <a:xfrm>
            <a:off x="3479630" y="3288527"/>
            <a:ext cx="2173993" cy="307777"/>
          </a:xfrm>
          <a:prstGeom prst="rect">
            <a:avLst/>
          </a:prstGeom>
          <a:noFill/>
        </p:spPr>
        <p:txBody>
          <a:bodyPr wrap="none" rtlCol="0">
            <a:spAutoFit/>
          </a:bodyPr>
          <a:lstStyle/>
          <a:p>
            <a:r>
              <a:rPr lang="ja-JP" altLang="en-US" sz="1400" dirty="0"/>
              <a:t>各行は</a:t>
            </a:r>
            <a:r>
              <a:rPr lang="en-US" altLang="ja-JP" sz="1400" b="1" dirty="0"/>
              <a:t>1</a:t>
            </a:r>
            <a:r>
              <a:rPr lang="ja-JP" altLang="en-US" sz="1400" b="1" dirty="0"/>
              <a:t>つ</a:t>
            </a:r>
            <a:r>
              <a:rPr lang="ja-JP" altLang="en-US" sz="1400" dirty="0"/>
              <a:t>だけの変数が</a:t>
            </a:r>
            <a:r>
              <a:rPr lang="en-US" altLang="ja-JP" sz="1400" dirty="0"/>
              <a:t>1</a:t>
            </a:r>
            <a:endParaRPr lang="zh-CN" altLang="en-US" sz="1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3479630" y="3711007"/>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479630" y="3711007"/>
                <a:ext cx="2270657" cy="698140"/>
              </a:xfrm>
              <a:prstGeom prst="rect">
                <a:avLst/>
              </a:prstGeom>
              <a:blipFill>
                <a:blip r:embed="rId2"/>
                <a:stretch>
                  <a:fillRect/>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60A47C3D-6236-7026-9E0A-16D9BFB81C33}"/>
              </a:ext>
            </a:extLst>
          </p:cNvPr>
          <p:cNvGrpSpPr/>
          <p:nvPr/>
        </p:nvGrpSpPr>
        <p:grpSpPr>
          <a:xfrm>
            <a:off x="288813" y="2344479"/>
            <a:ext cx="4326145" cy="4129336"/>
            <a:chOff x="301086" y="2385237"/>
            <a:chExt cx="4326145" cy="4129336"/>
          </a:xfrm>
        </p:grpSpPr>
        <p:grpSp>
          <p:nvGrpSpPr>
            <p:cNvPr id="9" name="组合 8">
              <a:extLst>
                <a:ext uri="{FF2B5EF4-FFF2-40B4-BE49-F238E27FC236}">
                  <a16:creationId xmlns:a16="http://schemas.microsoft.com/office/drawing/2014/main" id="{356C7BA0-7146-91EA-E7D6-E2F78778C397}"/>
                </a:ext>
              </a:extLst>
            </p:cNvPr>
            <p:cNvGrpSpPr/>
            <p:nvPr/>
          </p:nvGrpSpPr>
          <p:grpSpPr>
            <a:xfrm>
              <a:off x="301086" y="2385237"/>
              <a:ext cx="4326145" cy="4129336"/>
              <a:chOff x="301086" y="2385237"/>
              <a:chExt cx="4495141" cy="4129336"/>
            </a:xfrm>
          </p:grpSpPr>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385237"/>
                    <a:ext cx="4495141" cy="4129336"/>
                  </a:xfrm>
                  <a:prstGeom prst="rect">
                    <a:avLst/>
                  </a:prstGeom>
                  <a:noFill/>
                </p:spPr>
                <p:txBody>
                  <a:bodyPr wrap="square">
                    <a:spAutoFit/>
                  </a:bodyPr>
                  <a:lstStyle/>
                  <a:p>
                    <a:r>
                      <a:rPr lang="ja-JP" altLang="en-US" sz="1400" b="1" dirty="0"/>
                      <a:t>制約条件から変換された</a:t>
                    </a:r>
                    <a:r>
                      <a:rPr lang="en-US" altLang="ja-JP" sz="1400" b="1" dirty="0"/>
                      <a:t>QUBO</a:t>
                    </a:r>
                    <a:r>
                      <a:rPr lang="ja-JP" altLang="en-US" sz="1400" b="1" dirty="0"/>
                      <a:t>式</a:t>
                    </a:r>
                    <a:endParaRPr lang="en-US" altLang="ja-JP" sz="1400" b="1" dirty="0"/>
                  </a:p>
                  <a:p>
                    <a:endParaRPr lang="en-US" altLang="ja-JP" sz="1400" b="1" dirty="0"/>
                  </a:p>
                  <a:p>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endParaRPr lang="en-US" altLang="ja-JP" sz="1400"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sz="1400" dirty="0"/>
                  </a:p>
                  <a:p>
                    <a:endParaRPr lang="en-US" altLang="ja-JP" sz="1400" b="1" dirty="0"/>
                  </a:p>
                  <a:p>
                    <a:endParaRPr lang="en-US" altLang="ja-JP" sz="1400" b="1" dirty="0"/>
                  </a:p>
                  <a:p>
                    <a:r>
                      <a:rPr lang="ja-JP" altLang="en-US" sz="1400" b="1" dirty="0"/>
                      <a:t>②</a:t>
                    </a:r>
                    <a:r>
                      <a:rPr lang="ja-JP" altLang="en-US" sz="1400" dirty="0"/>
                      <a:t>同じタイミングに複数の町に行くことはできない</a:t>
                    </a:r>
                    <a:endParaRPr lang="en-US" altLang="ja-JP" sz="1400" dirty="0"/>
                  </a:p>
                  <a:p>
                    <a:endParaRPr lang="ja-JP" altLang="en-US" sz="1400" b="1"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sz="140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385237"/>
                    <a:ext cx="4495141" cy="4129336"/>
                  </a:xfrm>
                  <a:prstGeom prst="rect">
                    <a:avLst/>
                  </a:prstGeom>
                  <a:blipFill>
                    <a:blip r:embed="rId3"/>
                    <a:stretch>
                      <a:fillRect l="-423" t="-295"/>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E30665E9-DFEB-DEE1-536A-D80940601B20}"/>
                  </a:ext>
                </a:extLst>
              </p:cNvPr>
              <p:cNvSpPr/>
              <p:nvPr/>
            </p:nvSpPr>
            <p:spPr>
              <a:xfrm>
                <a:off x="1566747" y="3319780"/>
                <a:ext cx="1963811"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713859F-0EEF-E9F2-6C13-CCBAE1F185CA}"/>
                  </a:ext>
                </a:extLst>
              </p:cNvPr>
              <p:cNvSpPr/>
              <p:nvPr/>
            </p:nvSpPr>
            <p:spPr>
              <a:xfrm>
                <a:off x="1566748" y="3606095"/>
                <a:ext cx="1963811" cy="294572"/>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D6C7666-102D-4101-7A2B-C0D55590BF46}"/>
                  </a:ext>
                </a:extLst>
              </p:cNvPr>
              <p:cNvSpPr/>
              <p:nvPr/>
            </p:nvSpPr>
            <p:spPr>
              <a:xfrm>
                <a:off x="1566747" y="3935953"/>
                <a:ext cx="1963811" cy="2482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E00CCEAA-2D98-D112-F131-9067A376DB6C}"/>
                  </a:ext>
                </a:extLst>
              </p:cNvPr>
              <p:cNvSpPr/>
              <p:nvPr/>
            </p:nvSpPr>
            <p:spPr>
              <a:xfrm>
                <a:off x="1566750" y="4225049"/>
                <a:ext cx="1963811" cy="2482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角 15">
              <a:extLst>
                <a:ext uri="{FF2B5EF4-FFF2-40B4-BE49-F238E27FC236}">
                  <a16:creationId xmlns:a16="http://schemas.microsoft.com/office/drawing/2014/main" id="{E3DBF822-9DA7-67DD-7F56-2DDE7D16A050}"/>
                </a:ext>
              </a:extLst>
            </p:cNvPr>
            <p:cNvSpPr/>
            <p:nvPr/>
          </p:nvSpPr>
          <p:spPr>
            <a:xfrm rot="5400000">
              <a:off x="1169101" y="5696010"/>
              <a:ext cx="1175457"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AE98202C-90F8-2295-4903-BE6574E0358F}"/>
                </a:ext>
              </a:extLst>
            </p:cNvPr>
            <p:cNvSpPr/>
            <p:nvPr/>
          </p:nvSpPr>
          <p:spPr>
            <a:xfrm rot="5400000">
              <a:off x="1617048"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7AFB1DBA-D7FA-CAC9-1F71-E27C62715103}"/>
                </a:ext>
              </a:extLst>
            </p:cNvPr>
            <p:cNvSpPr/>
            <p:nvPr/>
          </p:nvSpPr>
          <p:spPr>
            <a:xfrm rot="5400000">
              <a:off x="2064996"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AEEDC464-A050-7FB8-7F75-D83285AE6360}"/>
                </a:ext>
              </a:extLst>
            </p:cNvPr>
            <p:cNvSpPr/>
            <p:nvPr/>
          </p:nvSpPr>
          <p:spPr>
            <a:xfrm rot="5400000">
              <a:off x="2546187"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B95206F4-8083-5989-D52F-105F58B9899D}"/>
              </a:ext>
            </a:extLst>
          </p:cNvPr>
          <p:cNvSpPr txBox="1"/>
          <p:nvPr/>
        </p:nvSpPr>
        <p:spPr>
          <a:xfrm>
            <a:off x="3414262" y="5208357"/>
            <a:ext cx="2173993" cy="307777"/>
          </a:xfrm>
          <a:prstGeom prst="rect">
            <a:avLst/>
          </a:prstGeom>
          <a:noFill/>
        </p:spPr>
        <p:txBody>
          <a:bodyPr wrap="none" rtlCol="0">
            <a:spAutoFit/>
          </a:bodyPr>
          <a:lstStyle/>
          <a:p>
            <a:r>
              <a:rPr lang="ja-JP" altLang="en-US" sz="1400" dirty="0"/>
              <a:t>各列は</a:t>
            </a:r>
            <a:r>
              <a:rPr lang="en-US" altLang="ja-JP" sz="1400" b="1" dirty="0"/>
              <a:t>1</a:t>
            </a:r>
            <a:r>
              <a:rPr lang="ja-JP" altLang="en-US" sz="1400" b="1" dirty="0"/>
              <a:t>つ</a:t>
            </a:r>
            <a:r>
              <a:rPr lang="ja-JP" altLang="en-US" sz="1400" dirty="0"/>
              <a:t>だけの変数が</a:t>
            </a:r>
            <a:r>
              <a:rPr lang="en-US" altLang="ja-JP" sz="1400" dirty="0"/>
              <a:t>1</a:t>
            </a:r>
            <a:endParaRPr lang="zh-CN" altLang="en-US" sz="1400" dirty="0"/>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3500291" y="5516134"/>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m:t>
                          </m:r>
                          <m:r>
                            <a:rPr lang="en-US" altLang="zh-CN" sz="1400" b="0" i="1" smtClean="0">
                              <a:latin typeface="Cambria Math" panose="02040503050406030204" pitchFamily="18" charset="0"/>
                            </a:rPr>
                            <m:t>4</m:t>
                          </m:r>
                        </m:e>
                      </m:d>
                    </m:oMath>
                  </m:oMathPara>
                </a14:m>
                <a:endParaRPr lang="zh-CN" altLang="en-US" sz="1400"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500291" y="5516134"/>
                <a:ext cx="2381839" cy="6981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6642921" y="3711007"/>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6642921" y="3711007"/>
                <a:ext cx="1468351" cy="736099"/>
              </a:xfrm>
              <a:prstGeom prst="rect">
                <a:avLst/>
              </a:prstGeom>
              <a:blipFill>
                <a:blip r:embed="rId5"/>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5750287" y="3741634"/>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6642921" y="5336089"/>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6642921" y="5336089"/>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5747838" y="5363399"/>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151611" y="417255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151610" y="5430768"/>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8756663" y="4495958"/>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56663" y="4495958"/>
                <a:ext cx="3320782" cy="7821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7842974" y="6268936"/>
                <a:ext cx="4234471" cy="523220"/>
              </a:xfrm>
              <a:prstGeom prst="rect">
                <a:avLst/>
              </a:prstGeom>
              <a:noFill/>
              <a:ln>
                <a:solidFill>
                  <a:schemeClr val="tx1"/>
                </a:solidFill>
              </a:ln>
            </p:spPr>
            <p:txBody>
              <a:bodyPr wrap="square">
                <a:spAutoFit/>
              </a:bodyPr>
              <a:lstStyle/>
              <a:p>
                <a:pPr/>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pPr/>
                <a:r>
                  <a:rPr lang="ja-JP" altLang="en-US" sz="1400" dirty="0"/>
                  <a:t>制約条件が違反すると式の値を増加させる</a:t>
                </a:r>
                <a:endParaRPr lang="zh-CN" altLang="en-US" sz="1400"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42974" y="6268936"/>
                <a:ext cx="4234471" cy="523220"/>
              </a:xfrm>
              <a:prstGeom prst="rect">
                <a:avLst/>
              </a:prstGeom>
              <a:blipFill>
                <a:blip r:embed="rId8"/>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9"/>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74BDE320-3CD6-E6E9-8F5B-127A72BFDA44}"/>
              </a:ext>
            </a:extLst>
          </p:cNvPr>
          <p:cNvPicPr>
            <a:picLocks noChangeAspect="1"/>
          </p:cNvPicPr>
          <p:nvPr/>
        </p:nvPicPr>
        <p:blipFill>
          <a:blip r:embed="rId3"/>
          <a:stretch>
            <a:fillRect/>
          </a:stretch>
        </p:blipFill>
        <p:spPr>
          <a:xfrm>
            <a:off x="1547714" y="3775681"/>
            <a:ext cx="6136262" cy="3082319"/>
          </a:xfrm>
          <a:prstGeom prst="rect">
            <a:avLst/>
          </a:prstGeom>
        </p:spPr>
      </p:pic>
      <p:sp>
        <p:nvSpPr>
          <p:cNvPr id="14" name="文本框 13">
            <a:extLst>
              <a:ext uri="{FF2B5EF4-FFF2-40B4-BE49-F238E27FC236}">
                <a16:creationId xmlns:a16="http://schemas.microsoft.com/office/drawing/2014/main" id="{CAA0A34A-EAF9-251B-41A9-2E64D349092F}"/>
              </a:ext>
            </a:extLst>
          </p:cNvPr>
          <p:cNvSpPr txBox="1"/>
          <p:nvPr/>
        </p:nvSpPr>
        <p:spPr>
          <a:xfrm>
            <a:off x="74020" y="4197145"/>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1-2-3-4-5-1</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町</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町</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ことができない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38430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と町</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38430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833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1723</TotalTime>
  <Words>2380</Words>
  <Application>Microsoft Office PowerPoint</Application>
  <PresentationFormat>宽屏</PresentationFormat>
  <Paragraphs>472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64</cp:revision>
  <dcterms:created xsi:type="dcterms:W3CDTF">2024-08-23T05:41:13Z</dcterms:created>
  <dcterms:modified xsi:type="dcterms:W3CDTF">2024-09-04T04:37:48Z</dcterms:modified>
</cp:coreProperties>
</file>