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70" r:id="rId6"/>
    <p:sldId id="271" r:id="rId7"/>
    <p:sldId id="272" r:id="rId8"/>
    <p:sldId id="260" r:id="rId9"/>
    <p:sldId id="266" r:id="rId10"/>
    <p:sldId id="273" r:id="rId11"/>
    <p:sldId id="274" r:id="rId12"/>
    <p:sldId id="275"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14" autoAdjust="0"/>
    <p:restoredTop sz="94660"/>
  </p:normalViewPr>
  <p:slideViewPr>
    <p:cSldViewPr snapToGrid="0">
      <p:cViewPr varScale="1">
        <p:scale>
          <a:sx n="104" d="100"/>
          <a:sy n="104"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95CE0B-8EC2-498B-8266-4712FFFA85A5}" type="datetimeFigureOut">
              <a:rPr lang="zh-CN" altLang="en-US" smtClean="0"/>
              <a:t>2024/9/7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F08935-3BD3-BF4A-21A7-83BCAE8337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8E6882D-EB2A-F103-9C07-13631E5ABE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5F19BFE-2940-BEE3-1C42-C39F102FA5AA}"/>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页脚占位符 4">
            <a:extLst>
              <a:ext uri="{FF2B5EF4-FFF2-40B4-BE49-F238E27FC236}">
                <a16:creationId xmlns:a16="http://schemas.microsoft.com/office/drawing/2014/main" id="{38F12EC8-DDF9-788B-1CF2-7072F88378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4527BA-FA24-E3E6-7CEE-A26D91A268E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861144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D30D8B-444A-9C09-7C38-DD9B6D4992B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FCEE0B3-35BB-605E-3191-632CA7F21E5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1EC56EB-91BB-EB0C-99C5-699181518DCB}"/>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页脚占位符 4">
            <a:extLst>
              <a:ext uri="{FF2B5EF4-FFF2-40B4-BE49-F238E27FC236}">
                <a16:creationId xmlns:a16="http://schemas.microsoft.com/office/drawing/2014/main" id="{D60CB71E-2504-C869-24B4-9A9BF1CFB28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915E62-90A7-3A9E-E0A3-28504C81B5FF}"/>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043840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588922D-595A-3522-E72B-7889EDFEE50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DB93CEE-831A-8FF2-2EA3-B0237622E6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97847F-3547-8416-7CFC-59536AB0C0C3}"/>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页脚占位符 4">
            <a:extLst>
              <a:ext uri="{FF2B5EF4-FFF2-40B4-BE49-F238E27FC236}">
                <a16:creationId xmlns:a16="http://schemas.microsoft.com/office/drawing/2014/main" id="{58A46D2A-565F-288D-6C06-BE0A82C181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C224889-798C-DDCD-EF96-74D0DD6F0A8A}"/>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193887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C55B7-B082-9CCD-339E-94E31C3A788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944AE9-F93A-48B2-D03C-A87D263496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196189-132E-828A-7430-078F68C8A8F8}"/>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页脚占位符 4">
            <a:extLst>
              <a:ext uri="{FF2B5EF4-FFF2-40B4-BE49-F238E27FC236}">
                <a16:creationId xmlns:a16="http://schemas.microsoft.com/office/drawing/2014/main" id="{C7F07789-52DB-2A61-3538-E3B9792DB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DBB46B1-8569-6B2B-BA3B-41DCC3FE1165}"/>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01042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D55352-54C9-E927-578E-9E2AC8823C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E5D0DE5-2350-B3A9-9425-614454BF103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8F359FC-275C-F133-51D5-D496C23C0949}"/>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5" name="页脚占位符 4">
            <a:extLst>
              <a:ext uri="{FF2B5EF4-FFF2-40B4-BE49-F238E27FC236}">
                <a16:creationId xmlns:a16="http://schemas.microsoft.com/office/drawing/2014/main" id="{9F2119B3-5C4F-353E-0989-3827CAA85D0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8B71B3-CD98-5F45-8FFB-741FDED29E64}"/>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60743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3E6DCE-E8A3-299E-983C-04F697AC9C1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B643D37-F151-D37D-448A-1C8471C4D3A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C508431-1BC0-0ACC-60E1-E1DD8E8A10F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701D82-9193-A998-A195-63E205410725}"/>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页脚占位符 5">
            <a:extLst>
              <a:ext uri="{FF2B5EF4-FFF2-40B4-BE49-F238E27FC236}">
                <a16:creationId xmlns:a16="http://schemas.microsoft.com/office/drawing/2014/main" id="{BB2EEB8B-1679-71C9-B97D-44C5164ED05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FD7BA2A-893D-62D4-EEC4-DB1FFCA640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2319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02CBE-A4E5-6AEC-BAA7-2DF43A4FDA2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6013C7-524D-F98C-68B5-38BCF842E8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1C9D27F-DE2F-6484-90C5-9EB2C647DD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FCEC186-2A71-A424-B2E8-0E68A3426B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3C76EFF-CC39-8F13-3FE8-F74B1F93221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BF227FB-B2CD-6892-89DF-84460C68F993}"/>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8" name="页脚占位符 7">
            <a:extLst>
              <a:ext uri="{FF2B5EF4-FFF2-40B4-BE49-F238E27FC236}">
                <a16:creationId xmlns:a16="http://schemas.microsoft.com/office/drawing/2014/main" id="{A7EE62A8-DED8-896D-2BDC-0584CA6BC60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7A33D5D-6150-B959-2606-CEA1E9148FA7}"/>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37049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022B0F-9EE0-192F-72C8-326CA5A0941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E02BCD7-C9AA-BFC6-5E36-0B83EDE7504C}"/>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4" name="页脚占位符 3">
            <a:extLst>
              <a:ext uri="{FF2B5EF4-FFF2-40B4-BE49-F238E27FC236}">
                <a16:creationId xmlns:a16="http://schemas.microsoft.com/office/drawing/2014/main" id="{208B3807-831A-A6FC-E5B1-76A83BC7EE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671A0B1-3492-FA5D-D38E-52E8F463BDD2}"/>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580510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1A6F7DE-6791-AD13-2DBD-68C7E7278BE4}"/>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3" name="页脚占位符 2">
            <a:extLst>
              <a:ext uri="{FF2B5EF4-FFF2-40B4-BE49-F238E27FC236}">
                <a16:creationId xmlns:a16="http://schemas.microsoft.com/office/drawing/2014/main" id="{D7171D98-B318-85A1-FE92-4D69DEF68FE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54BBEF2-A493-9AC7-9276-25F190CD2D68}"/>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6067370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06AE2-9778-5C0A-7083-E6FF4867E01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A16936-9A74-CFA6-4755-75328DD085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509CAF7-08C5-95DE-7A2D-485A83E6EA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3277CA5-E880-B716-ED26-90A70AFB2BF5}"/>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页脚占位符 5">
            <a:extLst>
              <a:ext uri="{FF2B5EF4-FFF2-40B4-BE49-F238E27FC236}">
                <a16:creationId xmlns:a16="http://schemas.microsoft.com/office/drawing/2014/main" id="{90E0AB2A-A2C8-AC72-5F77-D27DCAFE9F5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9B489A3-040B-51FE-2B48-BBBAF732E8B3}"/>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486939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9E5FEC-BA02-91ED-EBDB-6986946A58C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5EC6F49-D5FB-BE93-F6D0-37DC8235DD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D1968F2-994A-9D71-B4A0-EED73FCE5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1CF25D-0919-0674-20E0-A9A3D533BE13}"/>
              </a:ext>
            </a:extLst>
          </p:cNvPr>
          <p:cNvSpPr>
            <a:spLocks noGrp="1"/>
          </p:cNvSpPr>
          <p:nvPr>
            <p:ph type="dt" sz="half" idx="10"/>
          </p:nvPr>
        </p:nvSpPr>
        <p:spPr/>
        <p:txBody>
          <a:bodyPr/>
          <a:lstStyle/>
          <a:p>
            <a:fld id="{0D121C38-DC67-40B6-916F-9E6198090CA5}" type="datetimeFigureOut">
              <a:rPr lang="zh-CN" altLang="en-US" smtClean="0"/>
              <a:t>2024/9/7</a:t>
            </a:fld>
            <a:endParaRPr lang="zh-CN" altLang="en-US"/>
          </a:p>
        </p:txBody>
      </p:sp>
      <p:sp>
        <p:nvSpPr>
          <p:cNvPr id="6" name="页脚占位符 5">
            <a:extLst>
              <a:ext uri="{FF2B5EF4-FFF2-40B4-BE49-F238E27FC236}">
                <a16:creationId xmlns:a16="http://schemas.microsoft.com/office/drawing/2014/main" id="{7AE71F7A-04E4-CDE0-F693-05B76584AC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DF86B7-70EB-718D-C2F9-9E6B965FD40E}"/>
              </a:ext>
            </a:extLst>
          </p:cNvPr>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399220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0FB0F2-27C9-1D93-6BB5-28FFC1004FC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E23177-3366-A1EB-7F3F-5536D7B7B8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3346F3-3125-3795-1967-060D346B1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21C38-DC67-40B6-916F-9E6198090CA5}" type="datetimeFigureOut">
              <a:rPr lang="zh-CN" altLang="en-US" smtClean="0"/>
              <a:t>2024/9/7</a:t>
            </a:fld>
            <a:endParaRPr lang="zh-CN" altLang="en-US"/>
          </a:p>
        </p:txBody>
      </p:sp>
      <p:sp>
        <p:nvSpPr>
          <p:cNvPr id="5" name="页脚占位符 4">
            <a:extLst>
              <a:ext uri="{FF2B5EF4-FFF2-40B4-BE49-F238E27FC236}">
                <a16:creationId xmlns:a16="http://schemas.microsoft.com/office/drawing/2014/main" id="{46CF785D-BF33-8BFF-E7C5-FEEF0FE7B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D7C6CCD-7991-DEF1-20D0-B5D3FA761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29560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0.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8622016" y="0"/>
            <a:ext cx="3569984" cy="731502"/>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Hiroshima</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University</a:t>
              </a: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600" b="0" i="0" u="none" strike="noStrike" cap="none" normalizeH="0" baseline="0">
                <a:ln>
                  <a:noFill/>
                </a:ln>
                <a:solidFill>
                  <a:schemeClr val="tx1"/>
                </a:solidFill>
                <a:effectLst/>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4400" b="1" i="0" u="none" strike="noStrike" cap="none" normalizeH="0" baseline="0" dirty="0">
                  <a:ln>
                    <a:noFill/>
                  </a:ln>
                  <a:solidFill>
                    <a:srgbClr val="FFFFFF"/>
                  </a:solidFill>
                  <a:effectLst/>
                  <a:latin typeface="Bernard MT Condensed" panose="02050806060905020404" pitchFamily="18" charset="0"/>
                  <a:ea typeface="UD デジタル 教科書体 N-B" panose="02020700000000000000" pitchFamily="17" charset="-128"/>
                </a:rPr>
                <a:t>CS</a:t>
              </a:r>
              <a:endParaRPr kumimoji="0" lang="ja-JP" altLang="ja-JP" sz="700" b="1" i="0" u="none" strike="noStrike" cap="none" normalizeH="0" baseline="0" dirty="0">
                <a:ln>
                  <a:noFill/>
                </a:ln>
                <a:solidFill>
                  <a:schemeClr val="tx1"/>
                </a:solidFill>
                <a:effectLst/>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Computer</a:t>
              </a:r>
              <a:endParaRPr kumimoji="0" lang="en-US" altLang="ja-JP" sz="500" b="0" i="0" u="none" strike="noStrike" cap="none" normalizeH="0" baseline="0">
                <a:ln>
                  <a:noFill/>
                </a:ln>
                <a:solidFill>
                  <a:srgbClr val="FFFFFF"/>
                </a:solidFill>
                <a:effectLst/>
                <a:latin typeface="Arial" panose="020B0604020202020204" pitchFamily="34" charset="0"/>
                <a:ea typeface="ＭＳ 明朝" panose="02020609040205080304" pitchFamily="17"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400" b="0" i="0" u="none" strike="noStrike" cap="none" normalizeH="0" baseline="0">
                  <a:ln>
                    <a:noFill/>
                  </a:ln>
                  <a:solidFill>
                    <a:srgbClr val="FFFFFF"/>
                  </a:solidFill>
                  <a:effectLst/>
                  <a:latin typeface="Arial" panose="020B0604020202020204" pitchFamily="34" charset="0"/>
                  <a:ea typeface="ＭＳ 明朝" panose="02020609040205080304" pitchFamily="17" charset="-128"/>
                </a:rPr>
                <a:t>System</a:t>
              </a:r>
              <a:r>
                <a:rPr lang="ja-JP" altLang="en-US" sz="1400">
                  <a:solidFill>
                    <a:srgbClr val="FFFFFF"/>
                  </a:solidFill>
                  <a:latin typeface="Arial" panose="020B0604020202020204" pitchFamily="34" charset="0"/>
                  <a:ea typeface="ＭＳ 明朝" panose="02020609040205080304" pitchFamily="17" charset="-128"/>
                </a:rPr>
                <a:t> </a:t>
              </a:r>
              <a:r>
                <a:rPr lang="en-US" altLang="ja-JP" sz="1400">
                  <a:solidFill>
                    <a:srgbClr val="FFFFFF"/>
                  </a:solidFill>
                  <a:latin typeface="Arial" panose="020B0604020202020204" pitchFamily="34" charset="0"/>
                  <a:ea typeface="ＭＳ 明朝" panose="02020609040205080304" pitchFamily="17" charset="-128"/>
                </a:rPr>
                <a:t>Lab.</a:t>
              </a:r>
              <a:endParaRPr kumimoji="0" lang="ja-JP" altLang="ja-JP" sz="600" b="0" i="0" u="none" strike="noStrike" cap="none" normalizeH="0" baseline="0">
                <a:ln>
                  <a:noFill/>
                </a:ln>
                <a:solidFill>
                  <a:schemeClr val="tx1"/>
                </a:solidFill>
                <a:effectLst/>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2155963" y="2633994"/>
            <a:ext cx="7880073" cy="2185214"/>
          </a:xfrm>
          <a:prstGeom prst="rect">
            <a:avLst/>
          </a:prstGeom>
          <a:noFill/>
        </p:spPr>
        <p:txBody>
          <a:bodyPr wrap="square">
            <a:spAutoFit/>
          </a:bodyPr>
          <a:lstStyle/>
          <a:p>
            <a:pPr algn="ct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TSP</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問題の</a:t>
            </a:r>
            <a:r>
              <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QUBO</a:t>
            </a: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モデルに関する</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r>
              <a:rPr lang="ja-JP" altLang="en-US" sz="2800" b="0" i="0" dirty="0">
                <a:solidFill>
                  <a:srgbClr val="000000"/>
                </a:solidFill>
                <a:effectLst/>
                <a:highlight>
                  <a:srgbClr val="FFFFFF"/>
                </a:highlight>
                <a:latin typeface="Microsoft YaHei" panose="020B0503020204020204" pitchFamily="34" charset="-122"/>
                <a:ea typeface="Microsoft YaHei" panose="020B0503020204020204" pitchFamily="34" charset="-122"/>
              </a:rPr>
              <a:t>二次項の削減方法</a:t>
            </a:r>
            <a:endParaRPr lang="en-US" altLang="ja-JP" sz="2800" b="0" i="0" dirty="0">
              <a:solidFill>
                <a:srgbClr val="000000"/>
              </a:solidFill>
              <a:effectLst/>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000"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000"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000"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005403" cy="584775"/>
          </a:xfrm>
          <a:prstGeom prst="rect">
            <a:avLst/>
          </a:prstGeom>
          <a:noFill/>
        </p:spPr>
        <p:txBody>
          <a:bodyPr wrap="none" rtlCol="0">
            <a:spAutoFit/>
          </a:bodyPr>
          <a:lstStyle/>
          <a:p>
            <a:r>
              <a:rPr lang="ja-JP" altLang="en-US" sz="3200" b="1" dirty="0"/>
              <a:t>実験</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301086" y="2498651"/>
          <a:ext cx="5794913" cy="3394584"/>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301086" y="1154374"/>
            <a:ext cx="3775393" cy="1384995"/>
          </a:xfrm>
          <a:prstGeom prst="rect">
            <a:avLst/>
          </a:prstGeom>
          <a:noFill/>
        </p:spPr>
        <p:txBody>
          <a:bodyPr wrap="none" rtlCol="0">
            <a:spAutoFit/>
          </a:bodyPr>
          <a:lstStyle/>
          <a:p>
            <a:pPr marL="285750" indent="-285750">
              <a:buFont typeface="Arial" panose="020B0604020202020204" pitchFamily="34" charset="0"/>
              <a:buChar char="•"/>
            </a:pPr>
            <a:r>
              <a:rPr lang="ja-JP" altLang="en-US" sz="1400" b="1" dirty="0"/>
              <a:t>提案手法で得られたグラフの辺の個数</a:t>
            </a:r>
            <a:endParaRPr lang="en-US" altLang="ja-JP" sz="1400" b="1" dirty="0"/>
          </a:p>
          <a:p>
            <a:endParaRPr lang="en-US" altLang="ja-JP" sz="1400" dirty="0"/>
          </a:p>
          <a:p>
            <a:r>
              <a:rPr lang="ja-JP" altLang="en-US" sz="1400" dirty="0"/>
              <a:t>実験のインスタンス：</a:t>
            </a:r>
            <a:endParaRPr lang="en-US" altLang="ja-JP" sz="1400" dirty="0"/>
          </a:p>
          <a:p>
            <a:r>
              <a:rPr lang="ja-JP" altLang="en-US" sz="1400" dirty="0"/>
              <a:t>町の個数</a:t>
            </a:r>
            <a:r>
              <a:rPr lang="en-US" altLang="ja-JP" sz="1400" dirty="0"/>
              <a:t>5</a:t>
            </a:r>
            <a:r>
              <a:rPr lang="ja-JP" altLang="en-US" sz="1400" dirty="0"/>
              <a:t>から</a:t>
            </a:r>
            <a:r>
              <a:rPr lang="en-US" altLang="ja-JP" sz="1400" dirty="0"/>
              <a:t>200</a:t>
            </a:r>
            <a:r>
              <a:rPr lang="ja-JP" altLang="en-US" sz="1400" dirty="0"/>
              <a:t>まで（総</a:t>
            </a:r>
            <a:r>
              <a:rPr lang="en-US" altLang="ja-JP" sz="1400" dirty="0"/>
              <a:t>196</a:t>
            </a:r>
            <a:r>
              <a:rPr lang="ja-JP" altLang="en-US" sz="1400" dirty="0"/>
              <a:t>個）</a:t>
            </a:r>
            <a:endParaRPr lang="en-US" altLang="ja-JP" sz="1400" dirty="0"/>
          </a:p>
          <a:p>
            <a:endParaRPr lang="en-US" altLang="zh-CN" sz="1400" dirty="0"/>
          </a:p>
          <a:p>
            <a:r>
              <a:rPr lang="ja-JP" altLang="en-US" sz="1400" dirty="0"/>
              <a:t>異なる方法で計算されたグラフの辺の個数：</a:t>
            </a:r>
            <a:endParaRPr lang="zh-CN" altLang="en-US" sz="1400"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618836" y="5834983"/>
            <a:ext cx="4184073" cy="523220"/>
          </a:xfrm>
          <a:prstGeom prst="rect">
            <a:avLst/>
          </a:prstGeom>
          <a:noFill/>
        </p:spPr>
        <p:txBody>
          <a:bodyPr wrap="square">
            <a:spAutoFit/>
          </a:bodyPr>
          <a:lstStyle/>
          <a:p>
            <a:r>
              <a:rPr lang="ja-JP" altLang="en-US" sz="1400" dirty="0"/>
              <a:t>インスタンスのサイズが大きくなるに連れて</a:t>
            </a:r>
            <a:endParaRPr lang="en-US" altLang="ja-JP" sz="1400" dirty="0"/>
          </a:p>
          <a:p>
            <a:r>
              <a:rPr lang="ja-JP" altLang="en-US" sz="1400" dirty="0"/>
              <a:t>完全グラフから削減された辺の個数も多くなる</a:t>
            </a:r>
            <a:endParaRPr lang="en-US" altLang="ja-JP" sz="1400"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6095999" y="1259585"/>
            <a:ext cx="5605568" cy="5047536"/>
          </a:xfrm>
          <a:prstGeom prst="rect">
            <a:avLst/>
          </a:prstGeom>
          <a:noFill/>
        </p:spPr>
        <p:txBody>
          <a:bodyPr wrap="square" rtlCol="0">
            <a:spAutoFit/>
          </a:bodyPr>
          <a:lstStyle/>
          <a:p>
            <a:pPr marL="285750" indent="-285750">
              <a:buFont typeface="Arial" panose="020B0604020202020204" pitchFamily="34" charset="0"/>
              <a:buChar char="•"/>
            </a:pPr>
            <a:r>
              <a:rPr lang="ja-JP" altLang="en-US" sz="1400" b="1" dirty="0"/>
              <a:t>提案手法で得られたグラフで元の最適巡回路が含まれるか</a:t>
            </a:r>
            <a:endParaRPr lang="en-US" altLang="ja-JP" sz="1400" b="1" dirty="0"/>
          </a:p>
          <a:p>
            <a:endParaRPr lang="en-US" altLang="ja-JP" sz="1400" dirty="0"/>
          </a:p>
          <a:p>
            <a:r>
              <a:rPr lang="ja-JP" altLang="en-US" sz="1200" dirty="0"/>
              <a:t>実験のインスタンス：</a:t>
            </a:r>
            <a:endParaRPr lang="en-US" altLang="ja-JP" sz="1200" dirty="0"/>
          </a:p>
          <a:p>
            <a:r>
              <a:rPr lang="ja-JP" altLang="en-US" sz="1200" dirty="0"/>
              <a:t>町の個数</a:t>
            </a:r>
            <a:r>
              <a:rPr lang="en-US" altLang="ja-JP" sz="1200" dirty="0"/>
              <a:t>5</a:t>
            </a:r>
            <a:r>
              <a:rPr lang="ja-JP" altLang="en-US" sz="1200" dirty="0"/>
              <a:t>から</a:t>
            </a:r>
            <a:r>
              <a:rPr lang="en-US" altLang="ja-JP" sz="1200" dirty="0"/>
              <a:t>200</a:t>
            </a:r>
            <a:r>
              <a:rPr lang="ja-JP" altLang="en-US" sz="1200" dirty="0"/>
              <a:t>まで（総</a:t>
            </a:r>
            <a:r>
              <a:rPr lang="en-US" altLang="ja-JP" sz="1200" dirty="0"/>
              <a:t>196</a:t>
            </a:r>
            <a:r>
              <a:rPr lang="ja-JP" altLang="en-US" sz="1200" dirty="0"/>
              <a:t>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全てのインスタンスに対して提案手法で得られた二つのグラフで（</a:t>
            </a:r>
            <a:r>
              <a:rPr lang="en-US" altLang="ja-JP" sz="1200" dirty="0"/>
              <a:t>seg</a:t>
            </a:r>
            <a:r>
              <a:rPr lang="ja-JP" altLang="en-US" sz="1200" dirty="0"/>
              <a:t>グラフ，</a:t>
            </a:r>
            <a:r>
              <a:rPr lang="en-US" altLang="ja-JP" sz="1200" dirty="0" err="1"/>
              <a:t>nei</a:t>
            </a:r>
            <a:r>
              <a:rPr lang="ja-JP" altLang="en-US" sz="1200" dirty="0"/>
              <a:t>グラフ）元の</a:t>
            </a:r>
            <a:r>
              <a:rPr lang="ja-JP" altLang="en-US" sz="1200" b="1" dirty="0"/>
              <a:t>最適巡回路が含まれる</a:t>
            </a:r>
            <a:endParaRPr lang="en-US" altLang="ja-JP" sz="1200" b="1" dirty="0"/>
          </a:p>
          <a:p>
            <a:endParaRPr lang="en-US" altLang="zh-CN" sz="1200" dirty="0"/>
          </a:p>
          <a:p>
            <a:r>
              <a:rPr lang="ja-JP" altLang="en-US" sz="1200" dirty="0"/>
              <a:t>実験結果から見ると</a:t>
            </a:r>
            <a:endParaRPr lang="en-US" altLang="zh-CN" sz="1200" dirty="0"/>
          </a:p>
          <a:p>
            <a:r>
              <a:rPr lang="ja-JP" altLang="en-US" sz="1200" dirty="0"/>
              <a:t>完全グラフから削減された辺は</a:t>
            </a:r>
            <a:r>
              <a:rPr lang="en-US" altLang="ja-JP" sz="1200" dirty="0"/>
              <a:t>TSP</a:t>
            </a:r>
            <a:r>
              <a:rPr lang="ja-JP" altLang="en-US" sz="1200" dirty="0"/>
              <a:t>の最適巡回路にならないとする</a:t>
            </a:r>
            <a:endParaRPr lang="en-US" altLang="ja-JP" sz="1200" dirty="0"/>
          </a:p>
          <a:p>
            <a:endParaRPr lang="en-US" altLang="ja-JP" sz="1200" dirty="0"/>
          </a:p>
          <a:p>
            <a:r>
              <a:rPr lang="ja-JP" altLang="en-US" sz="1200" dirty="0"/>
              <a:t>これで元の</a:t>
            </a:r>
            <a:r>
              <a:rPr lang="en-US" altLang="ja-JP" sz="1200" dirty="0"/>
              <a:t>TSP</a:t>
            </a:r>
            <a:r>
              <a:rPr lang="ja-JP" altLang="en-US" sz="1200" dirty="0"/>
              <a:t>（完全グラフ）を解く</a:t>
            </a:r>
            <a:endParaRPr lang="en-US" altLang="ja-JP" sz="1200" dirty="0"/>
          </a:p>
          <a:p>
            <a:r>
              <a:rPr lang="en-US" altLang="ja-JP" sz="1200" dirty="0"/>
              <a:t>seg</a:t>
            </a:r>
            <a:r>
              <a:rPr lang="ja-JP" altLang="en-US" sz="1200" dirty="0"/>
              <a:t>グラフあるいは</a:t>
            </a:r>
            <a:r>
              <a:rPr lang="en-US" altLang="ja-JP" sz="1200" dirty="0" err="1"/>
              <a:t>nei</a:t>
            </a:r>
            <a:r>
              <a:rPr lang="ja-JP" altLang="en-US" sz="1200" dirty="0"/>
              <a:t>グラフの</a:t>
            </a:r>
            <a:r>
              <a:rPr lang="en-US" altLang="ja-JP" sz="1200" dirty="0"/>
              <a:t>TSP</a:t>
            </a:r>
            <a:r>
              <a:rPr lang="ja-JP" altLang="en-US" sz="1200" dirty="0"/>
              <a:t>を解く</a:t>
            </a:r>
            <a:endParaRPr lang="en-US" altLang="ja-JP" sz="1200" dirty="0"/>
          </a:p>
          <a:p>
            <a:r>
              <a:rPr lang="ja-JP" altLang="en-US" sz="1200" dirty="0"/>
              <a:t>が同じである</a:t>
            </a:r>
            <a:endParaRPr lang="en-US" altLang="ja-JP" sz="1200" dirty="0"/>
          </a:p>
          <a:p>
            <a:endParaRPr lang="en-US" altLang="zh-CN" sz="1400" dirty="0"/>
          </a:p>
          <a:p>
            <a:pPr marL="285750" indent="-285750">
              <a:buFont typeface="Arial" panose="020B0604020202020204" pitchFamily="34" charset="0"/>
              <a:buChar char="•"/>
            </a:pPr>
            <a:r>
              <a:rPr lang="en-US" altLang="ja-JP" sz="1400" b="1" dirty="0"/>
              <a:t>LKH</a:t>
            </a:r>
            <a:r>
              <a:rPr lang="ja-JP" altLang="en-US" sz="1400" b="1" dirty="0"/>
              <a:t>で制限されたグラフ（</a:t>
            </a:r>
            <a:r>
              <a:rPr lang="en-US" altLang="ja-JP" sz="1400" b="1" dirty="0"/>
              <a:t>seg</a:t>
            </a:r>
            <a:r>
              <a:rPr lang="ja-JP" altLang="en-US" sz="1400" b="1" dirty="0"/>
              <a:t>グラフと</a:t>
            </a:r>
            <a:r>
              <a:rPr lang="en-US" altLang="ja-JP" sz="1400" b="1" dirty="0" err="1"/>
              <a:t>nei</a:t>
            </a:r>
            <a:r>
              <a:rPr lang="ja-JP" altLang="en-US" sz="1400" b="1" dirty="0"/>
              <a:t>グラフ）を解く</a:t>
            </a:r>
            <a:endParaRPr lang="en-US" altLang="ja-JP" sz="1400" b="1" dirty="0"/>
          </a:p>
          <a:p>
            <a:endParaRPr lang="en-US" altLang="ja-JP" sz="1200" b="1" dirty="0"/>
          </a:p>
          <a:p>
            <a:r>
              <a:rPr lang="ja-JP" altLang="en-US" sz="1200" dirty="0"/>
              <a:t>存在しない辺については</a:t>
            </a:r>
            <a:endParaRPr lang="en-US" altLang="ja-JP" sz="1200" dirty="0"/>
          </a:p>
          <a:p>
            <a:r>
              <a:rPr lang="ja-JP" altLang="en-US" sz="1200" dirty="0"/>
              <a:t>距離行列に対応するところで</a:t>
            </a:r>
            <a:r>
              <a:rPr lang="ja-JP" altLang="en-US" sz="1200" b="1" dirty="0"/>
              <a:t>距離行列の最大値</a:t>
            </a:r>
            <a:r>
              <a:rPr lang="ja-JP" altLang="en-US" sz="1200" dirty="0"/>
              <a:t>で書き換える</a:t>
            </a:r>
            <a:endParaRPr lang="en-US" altLang="ja-JP" sz="1200" dirty="0"/>
          </a:p>
          <a:p>
            <a:endParaRPr lang="en-US" altLang="zh-CN" sz="1400" b="1" dirty="0"/>
          </a:p>
          <a:p>
            <a:r>
              <a:rPr lang="ja-JP" altLang="en-US" sz="1200" dirty="0"/>
              <a:t>一つのインスタンス</a:t>
            </a:r>
            <a:r>
              <a:rPr lang="en-US" altLang="ja-JP" sz="1200" dirty="0"/>
              <a:t>10</a:t>
            </a:r>
            <a:r>
              <a:rPr lang="ja-JP" altLang="en-US" sz="1200" dirty="0"/>
              <a:t>回解いて</a:t>
            </a:r>
            <a:endParaRPr lang="en-US" altLang="ja-JP" sz="1200" dirty="0"/>
          </a:p>
          <a:p>
            <a:r>
              <a:rPr lang="ja-JP" altLang="en-US" sz="1200" dirty="0"/>
              <a:t>その内の距離最小値と元の</a:t>
            </a:r>
            <a:r>
              <a:rPr lang="en-US" altLang="ja-JP" sz="1200" dirty="0"/>
              <a:t>TSP</a:t>
            </a:r>
            <a:r>
              <a:rPr lang="ja-JP" altLang="en-US" sz="1200" dirty="0"/>
              <a:t>最適巡回路の距離を比べる</a:t>
            </a:r>
            <a:endParaRPr lang="en-US" altLang="ja-JP" sz="1200" dirty="0"/>
          </a:p>
          <a:p>
            <a:endParaRPr lang="en-US" altLang="zh-CN" sz="1200" dirty="0"/>
          </a:p>
          <a:p>
            <a:r>
              <a:rPr lang="ja-JP" altLang="en-US" sz="1200" b="1" dirty="0"/>
              <a:t>結果：</a:t>
            </a:r>
            <a:endParaRPr lang="en-US" altLang="ja-JP" sz="1200" b="1" dirty="0"/>
          </a:p>
          <a:p>
            <a:r>
              <a:rPr lang="ja-JP" altLang="en-US" sz="1200" dirty="0"/>
              <a:t>全てのインスタンスに対して</a:t>
            </a:r>
            <a:r>
              <a:rPr lang="ja-JP" altLang="en-US" sz="1200" b="1" dirty="0"/>
              <a:t>距離最小値が最適巡回路の距離と一致する</a:t>
            </a:r>
            <a:endParaRPr lang="en-US" altLang="zh-CN" sz="1200"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9333028" y="550879"/>
            <a:ext cx="2521844" cy="307777"/>
          </a:xfrm>
          <a:prstGeom prst="rect">
            <a:avLst/>
          </a:prstGeom>
          <a:noFill/>
          <a:ln>
            <a:solidFill>
              <a:schemeClr val="tx1"/>
            </a:solidFill>
          </a:ln>
        </p:spPr>
        <p:txBody>
          <a:bodyPr wrap="none" rtlCol="0">
            <a:spAutoFit/>
          </a:bodyPr>
          <a:lstStyle/>
          <a:p>
            <a:r>
              <a:rPr lang="en-US" altLang="ja-JP" sz="1400" dirty="0"/>
              <a:t>LKH</a:t>
            </a:r>
            <a:r>
              <a:rPr lang="ja-JP" altLang="en-US" sz="1400" dirty="0"/>
              <a:t>：</a:t>
            </a:r>
            <a:r>
              <a:rPr lang="en-US" altLang="ja-JP" sz="1400" dirty="0"/>
              <a:t>tsp</a:t>
            </a:r>
            <a:r>
              <a:rPr lang="ja-JP" altLang="en-US" sz="1400" dirty="0"/>
              <a:t>問題の専用ソルバー</a:t>
            </a:r>
            <a:endParaRPr lang="zh-CN" altLang="en-US" sz="1400" dirty="0"/>
          </a:p>
        </p:txBody>
      </p:sp>
    </p:spTree>
    <p:extLst>
      <p:ext uri="{BB962C8B-B14F-4D97-AF65-F5344CB8AC3E}">
        <p14:creationId xmlns:p14="http://schemas.microsoft.com/office/powerpoint/2010/main" val="3508472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8" y="1108898"/>
            <a:ext cx="5257862" cy="1631216"/>
          </a:xfrm>
          <a:prstGeom prst="rect">
            <a:avLst/>
          </a:prstGeom>
          <a:noFill/>
        </p:spPr>
        <p:txBody>
          <a:bodyPr wrap="square">
            <a:spAutoFit/>
          </a:bodyPr>
          <a:lstStyle/>
          <a:p>
            <a:r>
              <a:rPr lang="ja-JP" altLang="en-US" sz="1600" b="1" dirty="0"/>
              <a:t>目的関数の二次項を削減する</a:t>
            </a:r>
            <a:endParaRPr lang="en-US" altLang="ja-JP" sz="1600" b="1" dirty="0"/>
          </a:p>
          <a:p>
            <a:endParaRPr lang="en-US" altLang="zh-CN" sz="1400" dirty="0"/>
          </a:p>
          <a:p>
            <a:r>
              <a:rPr lang="ja-JP" altLang="en-US" sz="1400" dirty="0"/>
              <a:t>制限されたグラフで存在しない辺は考慮しなくても良いことで</a:t>
            </a:r>
            <a:endParaRPr lang="en-US" altLang="ja-JP" sz="1400" dirty="0"/>
          </a:p>
          <a:p>
            <a:r>
              <a:rPr lang="ja-JP" altLang="en-US" sz="1400" dirty="0"/>
              <a:t>元の目的関数の二次項を削減できる</a:t>
            </a:r>
            <a:endParaRPr lang="en-US" altLang="zh-CN" sz="1400" dirty="0"/>
          </a:p>
          <a:p>
            <a:endParaRPr lang="en-US" altLang="zh-CN" sz="1400" dirty="0"/>
          </a:p>
          <a:p>
            <a:r>
              <a:rPr lang="ja-JP" altLang="en-US" sz="1400" dirty="0"/>
              <a:t>例えば：</a:t>
            </a:r>
            <a:endParaRPr lang="en-US" altLang="ja-JP" sz="1400" dirty="0"/>
          </a:p>
          <a:p>
            <a:r>
              <a:rPr lang="ja-JP" altLang="en-US" sz="1400" dirty="0"/>
              <a:t>町五つある</a:t>
            </a:r>
            <a:r>
              <a:rPr lang="en-US" altLang="ja-JP" sz="1400" dirty="0"/>
              <a:t>TSP</a:t>
            </a:r>
            <a:r>
              <a:rPr lang="ja-JP" altLang="en-US" sz="1400" dirty="0"/>
              <a:t>インスタンス</a:t>
            </a:r>
            <a:endParaRPr lang="zh-CN" altLang="en-US" sz="1400"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114238" y="3429000"/>
            <a:ext cx="954107" cy="276999"/>
          </a:xfrm>
          <a:prstGeom prst="rect">
            <a:avLst/>
          </a:prstGeom>
          <a:noFill/>
        </p:spPr>
        <p:txBody>
          <a:bodyPr wrap="none" rtlCol="0">
            <a:spAutoFit/>
          </a:bodyPr>
          <a:lstStyle/>
          <a:p>
            <a:r>
              <a:rPr lang="ja-JP" altLang="en-US" sz="1200" dirty="0"/>
              <a:t>完全グラフ</a:t>
            </a:r>
            <a:endParaRPr lang="zh-CN" altLang="en-US" sz="12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887631" y="3433999"/>
            <a:ext cx="1107996" cy="276999"/>
          </a:xfrm>
          <a:prstGeom prst="rect">
            <a:avLst/>
          </a:prstGeom>
          <a:noFill/>
        </p:spPr>
        <p:txBody>
          <a:bodyPr wrap="none" rtlCol="0">
            <a:spAutoFit/>
          </a:bodyPr>
          <a:lstStyle/>
          <a:p>
            <a:r>
              <a:rPr lang="ja-JP" altLang="en-US" sz="1200" dirty="0"/>
              <a:t>元の</a:t>
            </a:r>
            <a:r>
              <a:rPr lang="ja-JP" altLang="en-US" sz="1200" b="1" dirty="0"/>
              <a:t>距離行列</a:t>
            </a:r>
            <a:endParaRPr lang="zh-CN" altLang="en-US" sz="1200" dirty="0"/>
          </a:p>
        </p:txBody>
      </p:sp>
      <p:sp>
        <p:nvSpPr>
          <p:cNvPr id="13" name="箭头: 右 12">
            <a:extLst>
              <a:ext uri="{FF2B5EF4-FFF2-40B4-BE49-F238E27FC236}">
                <a16:creationId xmlns:a16="http://schemas.microsoft.com/office/drawing/2014/main" id="{922D95BC-3FB5-FDBE-E429-81EAF3C59F46}"/>
              </a:ext>
            </a:extLst>
          </p:cNvPr>
          <p:cNvSpPr/>
          <p:nvPr/>
        </p:nvSpPr>
        <p:spPr>
          <a:xfrm>
            <a:off x="3045051" y="3772449"/>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790F8970-20E3-93F1-A84C-809CB729792A}"/>
              </a:ext>
            </a:extLst>
          </p:cNvPr>
          <p:cNvSpPr txBox="1"/>
          <p:nvPr/>
        </p:nvSpPr>
        <p:spPr>
          <a:xfrm>
            <a:off x="6209" y="5474720"/>
            <a:ext cx="954107" cy="461665"/>
          </a:xfrm>
          <a:prstGeom prst="rect">
            <a:avLst/>
          </a:prstGeom>
          <a:noFill/>
        </p:spPr>
        <p:txBody>
          <a:bodyPr wrap="none" rtlCol="0">
            <a:spAutoFit/>
          </a:bodyPr>
          <a:lstStyle/>
          <a:p>
            <a:r>
              <a:rPr lang="ja-JP" altLang="en-US" sz="1200" dirty="0"/>
              <a:t>制限された</a:t>
            </a:r>
            <a:endParaRPr lang="en-US" altLang="ja-JP" sz="1200" dirty="0"/>
          </a:p>
          <a:p>
            <a:r>
              <a:rPr lang="ja-JP" altLang="en-US" sz="1200" dirty="0"/>
              <a:t>グラフ</a:t>
            </a:r>
            <a:endParaRPr lang="zh-CN" altLang="en-US" sz="1200" dirty="0"/>
          </a:p>
        </p:txBody>
      </p:sp>
      <p:sp>
        <p:nvSpPr>
          <p:cNvPr id="33" name="箭头: 右 32">
            <a:extLst>
              <a:ext uri="{FF2B5EF4-FFF2-40B4-BE49-F238E27FC236}">
                <a16:creationId xmlns:a16="http://schemas.microsoft.com/office/drawing/2014/main" id="{D34071C3-38C7-CE9E-0886-70B25A04E267}"/>
              </a:ext>
            </a:extLst>
          </p:cNvPr>
          <p:cNvSpPr/>
          <p:nvPr/>
        </p:nvSpPr>
        <p:spPr>
          <a:xfrm>
            <a:off x="3024751" y="5726107"/>
            <a:ext cx="833756" cy="1706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D2D58B61-7AB1-2037-1B60-9BA020351A17}"/>
              </a:ext>
            </a:extLst>
          </p:cNvPr>
          <p:cNvSpPr txBox="1"/>
          <p:nvPr/>
        </p:nvSpPr>
        <p:spPr>
          <a:xfrm>
            <a:off x="2927585" y="5229424"/>
            <a:ext cx="954107" cy="461665"/>
          </a:xfrm>
          <a:prstGeom prst="rect">
            <a:avLst/>
          </a:prstGeom>
          <a:noFill/>
        </p:spPr>
        <p:txBody>
          <a:bodyPr wrap="none" rtlCol="0">
            <a:spAutoFit/>
          </a:bodyPr>
          <a:lstStyle/>
          <a:p>
            <a:r>
              <a:rPr lang="ja-JP" altLang="en-US" sz="1200" dirty="0"/>
              <a:t>書き換えた</a:t>
            </a:r>
            <a:endParaRPr lang="en-US" altLang="ja-JP" sz="1200" dirty="0"/>
          </a:p>
          <a:p>
            <a:r>
              <a:rPr lang="ja-JP" altLang="en-US" sz="1200" b="1" dirty="0"/>
              <a:t>距離行列</a:t>
            </a:r>
            <a:endParaRPr lang="zh-CN" altLang="en-US" sz="1200"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7698462" y="1108898"/>
            <a:ext cx="4493538" cy="954107"/>
          </a:xfrm>
          <a:prstGeom prst="rect">
            <a:avLst/>
          </a:prstGeom>
          <a:noFill/>
        </p:spPr>
        <p:txBody>
          <a:bodyPr wrap="none" rtlCol="0">
            <a:spAutoFit/>
          </a:bodyPr>
          <a:lstStyle/>
          <a:p>
            <a:r>
              <a:rPr lang="ja-JP" altLang="en-US" sz="1400" dirty="0"/>
              <a:t>書き換えた距離で</a:t>
            </a:r>
            <a:endParaRPr lang="en-US" altLang="ja-JP" sz="1400" dirty="0"/>
          </a:p>
          <a:p>
            <a:r>
              <a:rPr lang="ja-JP" altLang="en-US" sz="1400" dirty="0"/>
              <a:t>全要素（対角成分は除く）は距離行列の最大値を引く</a:t>
            </a:r>
            <a:endParaRPr lang="en-US" altLang="ja-JP" sz="1400" dirty="0"/>
          </a:p>
          <a:p>
            <a:endParaRPr lang="en-US" altLang="zh-CN" sz="1400" dirty="0"/>
          </a:p>
          <a:p>
            <a:r>
              <a:rPr lang="ja-JP" altLang="en-US" sz="1400" dirty="0"/>
              <a:t>全要素は同一の値を引くと問題は変わらない</a:t>
            </a:r>
            <a:endParaRPr lang="zh-CN" altLang="en-US" sz="1400" dirty="0"/>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41BBC434-C90E-1A9A-D869-DA6BA4DF57B3}"/>
                  </a:ext>
                </a:extLst>
              </p:cNvPr>
              <p:cNvSpPr txBox="1"/>
              <p:nvPr/>
            </p:nvSpPr>
            <p:spPr>
              <a:xfrm>
                <a:off x="7698462" y="4489389"/>
                <a:ext cx="4493538" cy="1403846"/>
              </a:xfrm>
              <a:prstGeom prst="rect">
                <a:avLst/>
              </a:prstGeom>
              <a:noFill/>
            </p:spPr>
            <p:txBody>
              <a:bodyPr wrap="square" rtlCol="0">
                <a:spAutoFit/>
              </a:bodyPr>
              <a:lstStyle/>
              <a:p>
                <a:r>
                  <a:rPr lang="ja-JP" altLang="en-US" sz="1400" dirty="0"/>
                  <a:t>それで，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2,5</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3,5</m:t>
                        </m:r>
                      </m:sub>
                    </m:sSub>
                  </m:oMath>
                </a14:m>
                <a:r>
                  <a:rPr lang="ja-JP" altLang="en-US" sz="1400" dirty="0"/>
                  <a:t>が</a:t>
                </a:r>
                <a14:m>
                  <m:oMath xmlns:m="http://schemas.openxmlformats.org/officeDocument/2006/math">
                    <m:r>
                      <a:rPr lang="en-US" altLang="ja-JP" sz="1400" b="0" i="1" dirty="0" smtClean="0">
                        <a:solidFill>
                          <a:srgbClr val="FF0000"/>
                        </a:solidFill>
                        <a:latin typeface="Cambria Math" panose="02040503050406030204" pitchFamily="18" charset="0"/>
                      </a:rPr>
                      <m:t>0</m:t>
                    </m:r>
                  </m:oMath>
                </a14:m>
                <a:r>
                  <a:rPr lang="ja-JP" altLang="en-US" sz="1400" dirty="0"/>
                  <a:t>になる</a:t>
                </a:r>
                <a:endParaRPr lang="en-US" altLang="ja-JP" sz="1400" dirty="0"/>
              </a:p>
              <a:p>
                <a:endParaRPr lang="en-US" altLang="zh-CN" sz="1400" dirty="0"/>
              </a:p>
              <a:p>
                <a:r>
                  <a:rPr lang="ja-JP" altLang="en-US" sz="1400" dirty="0"/>
                  <a:t>目的関数で</a:t>
                </a:r>
                <a14:m>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1,3</m:t>
                        </m:r>
                      </m:sub>
                    </m:sSub>
                  </m:oMath>
                </a14:m>
                <a:r>
                  <a:rPr lang="ja-JP" altLang="en-US" sz="1400" dirty="0"/>
                  <a:t>と</a:t>
                </a:r>
                <a14:m>
                  <m:oMath xmlns:m="http://schemas.openxmlformats.org/officeDocument/2006/math">
                    <m:sSub>
                      <m:sSubPr>
                        <m:ctrlPr>
                          <a:rPr lang="en-US" altLang="ja-JP" sz="1400" i="1" dirty="0" smtClean="0">
                            <a:latin typeface="Cambria Math" panose="02040503050406030204" pitchFamily="18" charset="0"/>
                          </a:rPr>
                        </m:ctrlPr>
                      </m:sSubPr>
                      <m:e>
                        <m:r>
                          <a:rPr lang="en-US" altLang="ja-JP" sz="1400" b="0" i="1" dirty="0" smtClean="0">
                            <a:latin typeface="Cambria Math" panose="02040503050406030204" pitchFamily="18" charset="0"/>
                          </a:rPr>
                          <m:t>𝑑</m:t>
                        </m:r>
                      </m:e>
                      <m:sub>
                        <m:r>
                          <a:rPr lang="en-US" altLang="ja-JP" sz="1400" b="0" i="1" dirty="0" smtClean="0">
                            <a:latin typeface="Cambria Math" panose="02040503050406030204" pitchFamily="18" charset="0"/>
                          </a:rPr>
                          <m:t>2,4</m:t>
                        </m:r>
                      </m:sub>
                    </m:sSub>
                  </m:oMath>
                </a14:m>
                <a:r>
                  <a:rPr lang="ja-JP" altLang="en-US" sz="1400" dirty="0"/>
                  <a:t>関連する二次項は全部</a:t>
                </a:r>
                <a14:m>
                  <m:oMath xmlns:m="http://schemas.openxmlformats.org/officeDocument/2006/math">
                    <m:r>
                      <a:rPr lang="en-US" altLang="ja-JP" sz="1400" b="0" i="1" smtClean="0">
                        <a:latin typeface="Cambria Math" panose="02040503050406030204" pitchFamily="18" charset="0"/>
                      </a:rPr>
                      <m:t>0</m:t>
                    </m:r>
                  </m:oMath>
                </a14:m>
                <a:r>
                  <a:rPr lang="ja-JP" altLang="en-US" sz="1400" dirty="0"/>
                  <a:t>になることで目的関数の二次項が削減できる</a:t>
                </a:r>
                <a:endParaRPr lang="en-US" altLang="ja-JP" sz="1400" dirty="0"/>
              </a:p>
              <a:p>
                <a:endParaRPr lang="en-US" altLang="zh-CN" sz="1400" dirty="0"/>
              </a:p>
              <a:p>
                <a:r>
                  <a:rPr lang="ja-JP" altLang="en-US" sz="1400" dirty="0"/>
                  <a:t>このインスタンスで二次項が</a:t>
                </a:r>
                <a14:m>
                  <m:oMath xmlns:m="http://schemas.openxmlformats.org/officeDocument/2006/math">
                    <m:r>
                      <a:rPr lang="en-US" altLang="ja-JP" sz="1400" i="1" dirty="0" smtClean="0">
                        <a:latin typeface="Cambria Math" panose="02040503050406030204" pitchFamily="18" charset="0"/>
                      </a:rPr>
                      <m:t>20</m:t>
                    </m:r>
                  </m:oMath>
                </a14:m>
                <a:r>
                  <a:rPr lang="ja-JP" altLang="en-US" sz="1400" dirty="0"/>
                  <a:t>個削減できる</a:t>
                </a:r>
                <a:endParaRPr lang="zh-CN" altLang="en-US" sz="1400" dirty="0"/>
              </a:p>
            </p:txBody>
          </p:sp>
        </mc:Choice>
        <mc:Fallback xmlns="">
          <p:sp>
            <p:nvSpPr>
              <p:cNvPr id="39" name="文本框 38">
                <a:extLst>
                  <a:ext uri="{FF2B5EF4-FFF2-40B4-BE49-F238E27FC236}">
                    <a16:creationId xmlns:a16="http://schemas.microsoft.com/office/drawing/2014/main" id="{41BBC434-C90E-1A9A-D869-DA6BA4DF57B3}"/>
                  </a:ext>
                </a:extLst>
              </p:cNvPr>
              <p:cNvSpPr txBox="1">
                <a:spLocks noRot="1" noChangeAspect="1" noMove="1" noResize="1" noEditPoints="1" noAdjustHandles="1" noChangeArrowheads="1" noChangeShapeType="1" noTextEdit="1"/>
              </p:cNvSpPr>
              <p:nvPr/>
            </p:nvSpPr>
            <p:spPr>
              <a:xfrm>
                <a:off x="7698462" y="4489389"/>
                <a:ext cx="4493538" cy="1403846"/>
              </a:xfrm>
              <a:prstGeom prst="rect">
                <a:avLst/>
              </a:prstGeom>
              <a:blipFill>
                <a:blip r:embed="rId2"/>
                <a:stretch>
                  <a:fillRect l="-407" b="-3463"/>
                </a:stretch>
              </a:blipFill>
            </p:spPr>
            <p:txBody>
              <a:bodyPr/>
              <a:lstStyle/>
              <a:p>
                <a:r>
                  <a:rPr lang="zh-CN" altLang="en-US">
                    <a:noFill/>
                  </a:rPr>
                  <a:t> </a:t>
                </a:r>
              </a:p>
            </p:txBody>
          </p:sp>
        </mc:Fallback>
      </mc:AlternateContent>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4114800" y="2063005"/>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4114800" y="4431891"/>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1</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2</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7</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3</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1189148" y="3161644"/>
            <a:ext cx="1488199" cy="1221609"/>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1151268" y="4977424"/>
            <a:ext cx="1488199" cy="1221609"/>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8335556" y="2096349"/>
          <a:ext cx="2848254" cy="2335542"/>
        </p:xfrm>
        <a:graphic>
          <a:graphicData uri="http://schemas.openxmlformats.org/drawingml/2006/table">
            <a:tbl>
              <a:tblPr firstRow="1" bandRow="1">
                <a:tableStyleId>{5C22544A-7EE6-4342-B048-85BDC9FD1C3A}</a:tableStyleId>
              </a:tblPr>
              <a:tblGrid>
                <a:gridCol w="474709">
                  <a:extLst>
                    <a:ext uri="{9D8B030D-6E8A-4147-A177-3AD203B41FA5}">
                      <a16:colId xmlns:a16="http://schemas.microsoft.com/office/drawing/2014/main" val="4048087300"/>
                    </a:ext>
                  </a:extLst>
                </a:gridCol>
                <a:gridCol w="474709">
                  <a:extLst>
                    <a:ext uri="{9D8B030D-6E8A-4147-A177-3AD203B41FA5}">
                      <a16:colId xmlns:a16="http://schemas.microsoft.com/office/drawing/2014/main" val="829567495"/>
                    </a:ext>
                  </a:extLst>
                </a:gridCol>
                <a:gridCol w="474709">
                  <a:extLst>
                    <a:ext uri="{9D8B030D-6E8A-4147-A177-3AD203B41FA5}">
                      <a16:colId xmlns:a16="http://schemas.microsoft.com/office/drawing/2014/main" val="1869609705"/>
                    </a:ext>
                  </a:extLst>
                </a:gridCol>
                <a:gridCol w="474709">
                  <a:extLst>
                    <a:ext uri="{9D8B030D-6E8A-4147-A177-3AD203B41FA5}">
                      <a16:colId xmlns:a16="http://schemas.microsoft.com/office/drawing/2014/main" val="2610860937"/>
                    </a:ext>
                  </a:extLst>
                </a:gridCol>
                <a:gridCol w="474709">
                  <a:extLst>
                    <a:ext uri="{9D8B030D-6E8A-4147-A177-3AD203B41FA5}">
                      <a16:colId xmlns:a16="http://schemas.microsoft.com/office/drawing/2014/main" val="81708999"/>
                    </a:ext>
                  </a:extLst>
                </a:gridCol>
                <a:gridCol w="474709">
                  <a:extLst>
                    <a:ext uri="{9D8B030D-6E8A-4147-A177-3AD203B41FA5}">
                      <a16:colId xmlns:a16="http://schemas.microsoft.com/office/drawing/2014/main" val="2478854051"/>
                    </a:ext>
                  </a:extLst>
                </a:gridCol>
              </a:tblGrid>
              <a:tr h="505627">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400" dirty="0">
                          <a:solidFill>
                            <a:schemeClr val="tx1"/>
                          </a:solidFill>
                        </a:rPr>
                        <a:t>町</a:t>
                      </a:r>
                      <a:r>
                        <a:rPr lang="en-US" altLang="ja-JP" sz="1400" dirty="0">
                          <a:solidFill>
                            <a:schemeClr val="tx1"/>
                          </a:solidFill>
                        </a:rPr>
                        <a:t>1</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2</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3</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4</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dirty="0">
                          <a:solidFill>
                            <a:schemeClr val="tx1"/>
                          </a:solidFill>
                        </a:rPr>
                        <a:t>町</a:t>
                      </a:r>
                      <a:r>
                        <a:rPr lang="en-US" altLang="ja-JP" sz="1400" dirty="0">
                          <a:solidFill>
                            <a:schemeClr val="tx1"/>
                          </a:solidFill>
                        </a:rPr>
                        <a:t>5</a:t>
                      </a:r>
                      <a:endParaRPr lang="zh-CN"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1</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-6</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2</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3</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-5</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solidFill>
                            <a:srgbClr val="FF0000"/>
                          </a:solidFill>
                        </a:rPr>
                        <a:t>0</a:t>
                      </a:r>
                      <a:endParaRPr lang="zh-CN" altLang="en-US" sz="14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400" b="1" dirty="0">
                          <a:solidFill>
                            <a:schemeClr val="tx1"/>
                          </a:solidFill>
                        </a:rPr>
                        <a:t>町</a:t>
                      </a:r>
                      <a:r>
                        <a:rPr lang="en-US" altLang="ja-JP" sz="1400" b="1" dirty="0">
                          <a:solidFill>
                            <a:schemeClr val="tx1"/>
                          </a:solidFill>
                        </a:rPr>
                        <a:t>4</a:t>
                      </a:r>
                      <a:endParaRPr lang="zh-CN" altLang="en-US" sz="1400"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400" dirty="0"/>
                        <a:t>-4</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3659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b="1" kern="1200" dirty="0">
                          <a:solidFill>
                            <a:schemeClr val="tx1"/>
                          </a:solidFill>
                          <a:latin typeface="+mn-lt"/>
                          <a:ea typeface="+mn-ea"/>
                          <a:cs typeface="+mn-cs"/>
                        </a:rPr>
                        <a:t>町</a:t>
                      </a:r>
                      <a:r>
                        <a:rPr lang="en-US" altLang="zh-CN" sz="1400"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400" dirty="0"/>
                        <a:t>0</a:t>
                      </a:r>
                      <a:endParaRPr lang="zh-CN"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880514" cy="584775"/>
          </a:xfrm>
          <a:prstGeom prst="rect">
            <a:avLst/>
          </a:prstGeom>
          <a:noFill/>
        </p:spPr>
        <p:txBody>
          <a:bodyPr wrap="square" rtlCol="0">
            <a:spAutoFit/>
          </a:bodyPr>
          <a:lstStyle/>
          <a:p>
            <a:r>
              <a:rPr lang="ja-JP" altLang="en-US" sz="3200" b="1" dirty="0"/>
              <a:t>目的関数の二次項を削減</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CB47FB24-F3A2-94B3-CAC2-6E0F4AB32723}"/>
                  </a:ext>
                </a:extLst>
              </p:cNvPr>
              <p:cNvSpPr txBox="1"/>
              <p:nvPr/>
            </p:nvSpPr>
            <p:spPr>
              <a:xfrm>
                <a:off x="301085" y="1214517"/>
                <a:ext cx="6275205" cy="1142749"/>
              </a:xfrm>
              <a:prstGeom prst="rect">
                <a:avLst/>
              </a:prstGeom>
              <a:noFill/>
            </p:spPr>
            <p:txBody>
              <a:bodyPr wrap="square">
                <a:spAutoFit/>
              </a:bodyPr>
              <a:lstStyle/>
              <a:p>
                <a:r>
                  <a:rPr lang="ja-JP" altLang="en-US" sz="1400" b="1" dirty="0"/>
                  <a:t>目的関数の二次項の削減率</a:t>
                </a:r>
                <a:endParaRPr lang="en-US" altLang="ja-JP" sz="1400" b="1" dirty="0"/>
              </a:p>
              <a:p>
                <a:endParaRPr lang="en-US" altLang="zh-CN" sz="1200" dirty="0"/>
              </a:p>
              <a:p>
                <a:r>
                  <a:rPr lang="ja-JP" altLang="en-US" sz="1600" dirty="0"/>
                  <a:t>削減率 </a:t>
                </a:r>
                <a:r>
                  <a:rPr lang="en-US" altLang="ja-JP" sz="1600" dirty="0"/>
                  <a:t>= </a:t>
                </a:r>
                <a14:m>
                  <m:oMath xmlns:m="http://schemas.openxmlformats.org/officeDocument/2006/math">
                    <m:f>
                      <m:fPr>
                        <m:ctrlPr>
                          <a:rPr lang="en-US" altLang="ja-JP" sz="1600" i="1" smtClean="0">
                            <a:latin typeface="Cambria Math" panose="02040503050406030204" pitchFamily="18" charset="0"/>
                          </a:rPr>
                        </m:ctrlPr>
                      </m:fPr>
                      <m:num>
                        <m:r>
                          <a:rPr lang="ja-JP" altLang="en-US" sz="1600" i="1">
                            <a:latin typeface="Cambria Math" panose="02040503050406030204" pitchFamily="18" charset="0"/>
                          </a:rPr>
                          <m:t>制限された</m:t>
                        </m:r>
                        <m:r>
                          <a:rPr lang="ja-JP" altLang="en-US" sz="1600" i="1" smtClean="0">
                            <a:latin typeface="Cambria Math" panose="02040503050406030204" pitchFamily="18" charset="0"/>
                          </a:rPr>
                          <m:t>グラフ</m:t>
                        </m:r>
                        <m:r>
                          <a:rPr lang="ja-JP" altLang="en-US" sz="1600" i="1">
                            <a:latin typeface="Cambria Math" panose="02040503050406030204" pitchFamily="18" charset="0"/>
                          </a:rPr>
                          <m:t>で</m:t>
                        </m:r>
                        <m:r>
                          <a:rPr lang="ja-JP" altLang="en-US" sz="1600" i="1" smtClean="0">
                            <a:latin typeface="Cambria Math" panose="02040503050406030204" pitchFamily="18" charset="0"/>
                          </a:rPr>
                          <m:t>削減できる二次項数</m:t>
                        </m:r>
                      </m:num>
                      <m:den>
                        <m:r>
                          <a:rPr lang="ja-JP" altLang="en-US" sz="1600" i="1">
                            <a:latin typeface="Cambria Math" panose="02040503050406030204" pitchFamily="18" charset="0"/>
                          </a:rPr>
                          <m:t>元の</m:t>
                        </m:r>
                        <m:r>
                          <a:rPr lang="ja-JP" altLang="en-US" sz="1600" i="1" smtClean="0">
                            <a:latin typeface="Cambria Math" panose="02040503050406030204" pitchFamily="18" charset="0"/>
                          </a:rPr>
                          <m:t>目的関数</m:t>
                        </m:r>
                        <m:r>
                          <a:rPr lang="ja-JP" altLang="en-US" sz="1600" i="1">
                            <a:latin typeface="Cambria Math" panose="02040503050406030204" pitchFamily="18" charset="0"/>
                          </a:rPr>
                          <m:t>の二次項</m:t>
                        </m:r>
                        <m:r>
                          <a:rPr lang="ja-JP" altLang="en-US" sz="1600" i="1" smtClean="0">
                            <a:latin typeface="Cambria Math" panose="02040503050406030204" pitchFamily="18" charset="0"/>
                          </a:rPr>
                          <m:t>数</m:t>
                        </m:r>
                      </m:den>
                    </m:f>
                    <m:r>
                      <a:rPr lang="en-US" altLang="ja-JP" sz="1600" i="1">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100%</m:t>
                    </m:r>
                  </m:oMath>
                </a14:m>
                <a:endParaRPr lang="en-US" altLang="zh-CN" sz="1200" dirty="0"/>
              </a:p>
              <a:p>
                <a:endParaRPr lang="en-US" altLang="zh-CN" sz="1200" dirty="0"/>
              </a:p>
            </p:txBody>
          </p:sp>
        </mc:Choice>
        <mc:Fallback>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5" y="1214517"/>
                <a:ext cx="6275205" cy="1142749"/>
              </a:xfrm>
              <a:prstGeom prst="rect">
                <a:avLst/>
              </a:prstGeom>
              <a:blipFill>
                <a:blip r:embed="rId2"/>
                <a:stretch>
                  <a:fillRect l="-485" t="-1064"/>
                </a:stretch>
              </a:blipFill>
            </p:spPr>
            <p:txBody>
              <a:bodyPr/>
              <a:lstStyle/>
              <a:p>
                <a:r>
                  <a:rPr lang="zh-CN" altLang="en-US">
                    <a:noFill/>
                  </a:rPr>
                  <a:t> </a:t>
                </a:r>
              </a:p>
            </p:txBody>
          </p:sp>
        </mc:Fallback>
      </mc:AlternateContent>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337127" y="2913506"/>
          <a:ext cx="5976736" cy="3503769"/>
        </p:xfrm>
        <a:graphic>
          <a:graphicData uri="http://schemas.openxmlformats.org/drawingml/2006/chart">
            <c:chart xmlns:c="http://schemas.openxmlformats.org/drawingml/2006/chart" xmlns:r="http://schemas.openxmlformats.org/officeDocument/2006/relationships" r:id="rId3"/>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337127" y="2531196"/>
            <a:ext cx="3467616" cy="338554"/>
          </a:xfrm>
          <a:prstGeom prst="rect">
            <a:avLst/>
          </a:prstGeom>
          <a:noFill/>
        </p:spPr>
        <p:txBody>
          <a:bodyPr wrap="none" rtlCol="0">
            <a:spAutoFit/>
          </a:bodyPr>
          <a:lstStyle/>
          <a:p>
            <a:r>
              <a:rPr lang="ja-JP" altLang="en-US" sz="1600" dirty="0"/>
              <a:t>二つの提案手法の二次項数の削減率</a:t>
            </a:r>
            <a:endParaRPr lang="zh-CN" altLang="en-US" sz="1600" dirty="0"/>
          </a:p>
        </p:txBody>
      </p:sp>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DFD489FE-4A36-A270-C815-2E996D11FC7A}"/>
                  </a:ext>
                </a:extLst>
              </p:cNvPr>
              <p:cNvSpPr txBox="1"/>
              <p:nvPr/>
            </p:nvSpPr>
            <p:spPr>
              <a:xfrm>
                <a:off x="6313863" y="1425125"/>
                <a:ext cx="5976736" cy="2554545"/>
              </a:xfrm>
              <a:prstGeom prst="rect">
                <a:avLst/>
              </a:prstGeom>
              <a:noFill/>
            </p:spPr>
            <p:txBody>
              <a:bodyPr wrap="square" rtlCol="0">
                <a:spAutoFit/>
              </a:bodyPr>
              <a:lstStyle/>
              <a:p>
                <a:r>
                  <a:rPr lang="ja-JP" altLang="en-US" sz="1600" dirty="0"/>
                  <a:t>総</a:t>
                </a:r>
                <a:r>
                  <a:rPr lang="en-US" altLang="ja-JP" sz="1600" dirty="0"/>
                  <a:t>196</a:t>
                </a:r>
                <a:r>
                  <a:rPr lang="ja-JP" altLang="en-US" sz="1600" dirty="0"/>
                  <a:t>個のインスタンスで</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a:p>
                <a:endParaRPr lang="en-US" altLang="ja-JP" sz="1600" dirty="0"/>
              </a:p>
              <a:p>
                <a:r>
                  <a:rPr lang="en-US" altLang="ja-JP" sz="1600" dirty="0"/>
                  <a:t>seg</a:t>
                </a:r>
                <a:r>
                  <a:rPr lang="ja-JP" altLang="en-US" sz="1600" dirty="0"/>
                  <a:t>グラフの辺の個数は</a:t>
                </a:r>
                <a:r>
                  <a:rPr lang="en-US" altLang="ja-JP" sz="1600" dirty="0" err="1"/>
                  <a:t>nei</a:t>
                </a:r>
                <a:r>
                  <a:rPr lang="ja-JP" altLang="en-US" sz="1600" dirty="0"/>
                  <a:t>グラフの辺の個数より少ないから</a:t>
                </a:r>
                <a:endParaRPr lang="en-US" altLang="ja-JP" sz="1600" dirty="0"/>
              </a:p>
              <a:p>
                <a:r>
                  <a:rPr lang="en-US" altLang="ja-JP" sz="1600" dirty="0"/>
                  <a:t>seg</a:t>
                </a:r>
                <a:r>
                  <a:rPr lang="ja-JP" altLang="en-US" sz="1600" dirty="0"/>
                  <a:t>方法で削減率は大きいである．</a:t>
                </a:r>
                <a:endParaRPr lang="zh-CN" altLang="en-US" sz="1600" dirty="0"/>
              </a:p>
              <a:p>
                <a:endParaRPr lang="en-US" altLang="ja-JP" sz="1600" dirty="0"/>
              </a:p>
              <a:p>
                <a:r>
                  <a:rPr lang="ja-JP" altLang="en-US" sz="1600" dirty="0"/>
                  <a:t>インスタンスのサイズが大きくなるに連れて</a:t>
                </a:r>
                <a:endParaRPr lang="en-US" altLang="ja-JP" sz="1600" dirty="0"/>
              </a:p>
              <a:p>
                <a:r>
                  <a:rPr lang="ja-JP" altLang="en-US" sz="1600" dirty="0"/>
                  <a:t>提案手法での削減率も大きくなる</a:t>
                </a:r>
                <a:endParaRPr lang="en-US" altLang="ja-JP" sz="1600" dirty="0"/>
              </a:p>
              <a:p>
                <a:endParaRPr lang="en-US" altLang="zh-CN" sz="1600" dirty="0"/>
              </a:p>
            </p:txBody>
          </p:sp>
        </mc:Choice>
        <mc:Fallback xmlns="">
          <p:sp>
            <p:nvSpPr>
              <p:cNvPr id="37" name="文本框 36">
                <a:extLst>
                  <a:ext uri="{FF2B5EF4-FFF2-40B4-BE49-F238E27FC236}">
                    <a16:creationId xmlns:a16="http://schemas.microsoft.com/office/drawing/2014/main" id="{DFD489FE-4A36-A270-C815-2E996D11FC7A}"/>
                  </a:ext>
                </a:extLst>
              </p:cNvPr>
              <p:cNvSpPr txBox="1">
                <a:spLocks noRot="1" noChangeAspect="1" noMove="1" noResize="1" noEditPoints="1" noAdjustHandles="1" noChangeArrowheads="1" noChangeShapeType="1" noTextEdit="1"/>
              </p:cNvSpPr>
              <p:nvPr/>
            </p:nvSpPr>
            <p:spPr>
              <a:xfrm>
                <a:off x="6313863" y="1425125"/>
                <a:ext cx="5976736" cy="2554545"/>
              </a:xfrm>
              <a:prstGeom prst="rect">
                <a:avLst/>
              </a:prstGeom>
              <a:blipFill>
                <a:blip r:embed="rId4"/>
                <a:stretch>
                  <a:fillRect l="-612" t="-7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4F963E-FD45-B957-2BD8-D4DF26A4822F}"/>
                  </a:ext>
                </a:extLst>
              </p:cNvPr>
              <p:cNvSpPr txBox="1"/>
              <p:nvPr/>
            </p:nvSpPr>
            <p:spPr>
              <a:xfrm>
                <a:off x="6313863" y="4965777"/>
                <a:ext cx="5191646" cy="1569660"/>
              </a:xfrm>
              <a:prstGeom prst="rect">
                <a:avLst/>
              </a:prstGeom>
              <a:noFill/>
            </p:spPr>
            <p:txBody>
              <a:bodyPr wrap="square">
                <a:spAutoFit/>
              </a:bodyPr>
              <a:lstStyle/>
              <a:p>
                <a:r>
                  <a:rPr lang="ja-JP" altLang="en-US" sz="1600" b="1" dirty="0"/>
                  <a:t>まとめ</a:t>
                </a:r>
                <a:endParaRPr lang="en-US" altLang="ja-JP" sz="1600" b="1" dirty="0"/>
              </a:p>
              <a:p>
                <a:endParaRPr lang="en-US" altLang="ja-JP" sz="1600" b="1" dirty="0"/>
              </a:p>
              <a:p>
                <a:r>
                  <a:rPr lang="ja-JP" altLang="en-US" sz="1600" dirty="0"/>
                  <a:t>提案手法で元の目的関数の二次項を大幅に削減できた</a:t>
                </a:r>
                <a:endParaRPr lang="en-US" altLang="ja-JP" sz="1600" dirty="0"/>
              </a:p>
              <a:p>
                <a:r>
                  <a:rPr lang="ja-JP" altLang="en-US" sz="1600" dirty="0"/>
                  <a:t>その中，</a:t>
                </a:r>
                <a:endParaRPr lang="en-US" altLang="ja-JP" sz="1600" dirty="0"/>
              </a:p>
              <a:p>
                <a:r>
                  <a:rPr lang="en-US" altLang="ja-JP" sz="1600" dirty="0"/>
                  <a:t>seg</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68.59</m:t>
                    </m:r>
                    <m:r>
                      <a:rPr lang="ja-JP" altLang="en-US" sz="1600" i="1" dirty="0">
                        <a:latin typeface="Cambria Math" panose="02040503050406030204" pitchFamily="18" charset="0"/>
                      </a:rPr>
                      <m:t>％</m:t>
                    </m:r>
                  </m:oMath>
                </a14:m>
                <a:endParaRPr lang="en-US" altLang="ja-JP" sz="1600" dirty="0"/>
              </a:p>
              <a:p>
                <a:r>
                  <a:rPr lang="en-US" altLang="ja-JP" sz="1600" dirty="0" err="1"/>
                  <a:t>nei</a:t>
                </a:r>
                <a:r>
                  <a:rPr lang="ja-JP" altLang="en-US" sz="1600" dirty="0"/>
                  <a:t>方法の平均削減率は</a:t>
                </a:r>
                <a14:m>
                  <m:oMath xmlns:m="http://schemas.openxmlformats.org/officeDocument/2006/math">
                    <m:r>
                      <a:rPr lang="en-US" altLang="ja-JP" sz="1600" i="1" dirty="0" smtClean="0">
                        <a:latin typeface="Cambria Math" panose="02040503050406030204" pitchFamily="18" charset="0"/>
                      </a:rPr>
                      <m:t>56.58</m:t>
                    </m:r>
                    <m:r>
                      <a:rPr lang="ja-JP" altLang="en-US" sz="1600" i="1" dirty="0">
                        <a:latin typeface="Cambria Math" panose="02040503050406030204" pitchFamily="18" charset="0"/>
                      </a:rPr>
                      <m:t>％</m:t>
                    </m:r>
                  </m:oMath>
                </a14:m>
                <a:endParaRPr lang="en-US" altLang="ja-JP" sz="1600" dirty="0"/>
              </a:p>
            </p:txBody>
          </p:sp>
        </mc:Choice>
        <mc:Fallback xmlns="">
          <p:sp>
            <p:nvSpPr>
              <p:cNvPr id="38" name="文本框 37">
                <a:extLst>
                  <a:ext uri="{FF2B5EF4-FFF2-40B4-BE49-F238E27FC236}">
                    <a16:creationId xmlns:a16="http://schemas.microsoft.com/office/drawing/2014/main" id="{714F963E-FD45-B957-2BD8-D4DF26A4822F}"/>
                  </a:ext>
                </a:extLst>
              </p:cNvPr>
              <p:cNvSpPr txBox="1">
                <a:spLocks noRot="1" noChangeAspect="1" noMove="1" noResize="1" noEditPoints="1" noAdjustHandles="1" noChangeArrowheads="1" noChangeShapeType="1" noTextEdit="1"/>
              </p:cNvSpPr>
              <p:nvPr/>
            </p:nvSpPr>
            <p:spPr>
              <a:xfrm>
                <a:off x="6313863" y="4965777"/>
                <a:ext cx="5191646" cy="1569660"/>
              </a:xfrm>
              <a:prstGeom prst="rect">
                <a:avLst/>
              </a:prstGeom>
              <a:blipFill>
                <a:blip r:embed="rId5"/>
                <a:stretch>
                  <a:fillRect l="-705" t="-1167" b="-42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71848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236510" cy="584775"/>
          </a:xfrm>
          <a:prstGeom prst="rect">
            <a:avLst/>
          </a:prstGeom>
          <a:noFill/>
        </p:spPr>
        <p:txBody>
          <a:bodyPr wrap="none" rtlCol="0">
            <a:spAutoFit/>
          </a:bodyPr>
          <a:lstStyle/>
          <a:p>
            <a:r>
              <a:rPr lang="ja-JP" altLang="en-US" sz="3200" b="1" dirty="0"/>
              <a:t>研究の概要</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AEF4724-7459-EE85-2948-BB2D9D7A54DB}"/>
              </a:ext>
            </a:extLst>
          </p:cNvPr>
          <p:cNvSpPr txBox="1"/>
          <p:nvPr/>
        </p:nvSpPr>
        <p:spPr>
          <a:xfrm>
            <a:off x="301086" y="1526738"/>
            <a:ext cx="9648795" cy="2585323"/>
          </a:xfrm>
          <a:prstGeom prst="rect">
            <a:avLst/>
          </a:prstGeom>
          <a:noFill/>
        </p:spPr>
        <p:txBody>
          <a:bodyPr wrap="none" rtlCol="0">
            <a:spAutoFit/>
          </a:bodyPr>
          <a:lstStyle/>
          <a:p>
            <a:r>
              <a:rPr lang="ja-JP" altLang="en-US" dirty="0"/>
              <a:t>現在様々な問題が</a:t>
            </a:r>
            <a:r>
              <a:rPr lang="en-US" altLang="ja-JP" dirty="0"/>
              <a:t>QUBO</a:t>
            </a:r>
            <a:r>
              <a:rPr lang="ja-JP" altLang="en-US" dirty="0"/>
              <a:t>モデルに変換できて専用ソルバーで解決することができる</a:t>
            </a:r>
            <a:endParaRPr lang="en-US" altLang="ja-JP" dirty="0"/>
          </a:p>
          <a:p>
            <a:endParaRPr lang="en-US" altLang="zh-CN" dirty="0"/>
          </a:p>
          <a:p>
            <a:r>
              <a:rPr lang="en-US" altLang="zh-CN" dirty="0"/>
              <a:t>TSP</a:t>
            </a:r>
            <a:r>
              <a:rPr lang="ja-JP" altLang="en-US" dirty="0"/>
              <a:t>問題は組み合わせ最適化問題としてよく知られているが</a:t>
            </a:r>
            <a:endParaRPr lang="en-US" altLang="ja-JP" dirty="0"/>
          </a:p>
          <a:p>
            <a:r>
              <a:rPr lang="ja-JP" altLang="en-US" dirty="0"/>
              <a:t>対応する</a:t>
            </a:r>
            <a:r>
              <a:rPr lang="en-US" altLang="ja-JP" dirty="0"/>
              <a:t>QUBO</a:t>
            </a:r>
            <a:r>
              <a:rPr lang="ja-JP" altLang="en-US" dirty="0"/>
              <a:t>モデルの二次項の数が多く過ぎる</a:t>
            </a:r>
            <a:endParaRPr lang="en-US" altLang="zh-CN" dirty="0"/>
          </a:p>
          <a:p>
            <a:endParaRPr lang="en-US" altLang="zh-CN" dirty="0"/>
          </a:p>
          <a:p>
            <a:endParaRPr lang="en-US" altLang="zh-CN" dirty="0"/>
          </a:p>
          <a:p>
            <a:r>
              <a:rPr lang="ja-JP" altLang="en-US" b="1" dirty="0"/>
              <a:t>本研究</a:t>
            </a:r>
            <a:r>
              <a:rPr lang="ja-JP" altLang="en-US" dirty="0"/>
              <a:t>では</a:t>
            </a:r>
            <a:endParaRPr lang="en-US" altLang="ja-JP" dirty="0"/>
          </a:p>
          <a:p>
            <a:r>
              <a:rPr lang="en-US" altLang="ja-JP" dirty="0"/>
              <a:t>TSP</a:t>
            </a:r>
            <a:r>
              <a:rPr lang="ja-JP" altLang="en-US" dirty="0"/>
              <a:t>（巡回セールスマン）問題の</a:t>
            </a:r>
            <a:r>
              <a:rPr lang="en-US" altLang="ja-JP" dirty="0"/>
              <a:t>QUBO</a:t>
            </a:r>
            <a:r>
              <a:rPr lang="ja-JP" altLang="en-US" dirty="0"/>
              <a:t>モデルに特定して</a:t>
            </a:r>
            <a:endParaRPr lang="en-US" altLang="ja-JP" dirty="0"/>
          </a:p>
          <a:p>
            <a:r>
              <a:rPr lang="ja-JP" altLang="en-US" dirty="0"/>
              <a:t>ボロノイ図とドロネー三角形分割を利用して目的関数の二次項の数を減らす手法を提案した</a:t>
            </a:r>
            <a:endParaRPr lang="en-US" altLang="zh-CN"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3703603" y="4427666"/>
            <a:ext cx="4784791" cy="1807192"/>
            <a:chOff x="879656" y="4369488"/>
            <a:chExt cx="4784791" cy="1807192"/>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1620957" cy="729351"/>
              <a:chOff x="8969674" y="4777294"/>
              <a:chExt cx="1620957" cy="729351"/>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1" y="5770312"/>
              <a:ext cx="1367682" cy="307777"/>
            </a:xfrm>
            <a:prstGeom prst="rect">
              <a:avLst/>
            </a:prstGeom>
            <a:noFill/>
          </p:spPr>
          <p:txBody>
            <a:bodyPr wrap="none" rtlCol="0">
              <a:spAutoFit/>
            </a:bodyPr>
            <a:lstStyle/>
            <a:p>
              <a:r>
                <a:rPr lang="en-US" altLang="zh-CN" sz="1400" dirty="0"/>
                <a:t>TSP</a:t>
              </a:r>
              <a:r>
                <a:rPr lang="ja-JP" altLang="en-US" sz="1400" dirty="0"/>
                <a:t>完全グラフ</a:t>
              </a:r>
              <a:endParaRPr lang="zh-CN" altLang="en-US" sz="1400"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5" y="5653460"/>
              <a:ext cx="1367682" cy="523220"/>
            </a:xfrm>
            <a:prstGeom prst="rect">
              <a:avLst/>
            </a:prstGeom>
            <a:noFill/>
          </p:spPr>
          <p:txBody>
            <a:bodyPr wrap="none" rtlCol="0">
              <a:spAutoFit/>
            </a:bodyPr>
            <a:lstStyle/>
            <a:p>
              <a:r>
                <a:rPr lang="en-US" altLang="zh-CN" sz="1400" dirty="0"/>
                <a:t>TSP</a:t>
              </a:r>
              <a:r>
                <a:rPr lang="ja-JP" altLang="en-US" sz="1400" dirty="0"/>
                <a:t>制限された</a:t>
              </a:r>
              <a:endParaRPr lang="en-US" altLang="ja-JP" sz="1400" dirty="0"/>
            </a:p>
            <a:p>
              <a:r>
                <a:rPr lang="ja-JP" altLang="en-US" sz="1400" dirty="0"/>
                <a:t>グラフ</a:t>
              </a:r>
              <a:endParaRPr lang="zh-CN" altLang="en-US" sz="1400" dirty="0"/>
            </a:p>
          </p:txBody>
        </p:sp>
      </p:grpSp>
    </p:spTree>
    <p:extLst>
      <p:ext uri="{BB962C8B-B14F-4D97-AF65-F5344CB8AC3E}">
        <p14:creationId xmlns:p14="http://schemas.microsoft.com/office/powerpoint/2010/main" val="852530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2574744" cy="584775"/>
          </a:xfrm>
          <a:prstGeom prst="rect">
            <a:avLst/>
          </a:prstGeom>
          <a:noFill/>
        </p:spPr>
        <p:txBody>
          <a:bodyPr wrap="none" rtlCol="0">
            <a:spAutoFit/>
          </a:bodyPr>
          <a:lstStyle/>
          <a:p>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文本框 1">
                <a:extLst>
                  <a:ext uri="{FF2B5EF4-FFF2-40B4-BE49-F238E27FC236}">
                    <a16:creationId xmlns:a16="http://schemas.microsoft.com/office/drawing/2014/main" id="{BFB8E7DB-A4F9-2DAA-1B22-2256A19DDA6F}"/>
                  </a:ext>
                </a:extLst>
              </p:cNvPr>
              <p:cNvSpPr txBox="1"/>
              <p:nvPr/>
            </p:nvSpPr>
            <p:spPr>
              <a:xfrm>
                <a:off x="301086" y="1058860"/>
                <a:ext cx="9199419" cy="354263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ja-JP" sz="1600" b="1" i="0" dirty="0">
                    <a:effectLst/>
                    <a:latin typeface="YakuHanJPs"/>
                  </a:rPr>
                  <a:t>QUBO </a:t>
                </a:r>
                <a:r>
                  <a:rPr lang="en-US" altLang="ja-JP" sz="1600" b="1" dirty="0">
                    <a:latin typeface="YakuHanJPs"/>
                  </a:rPr>
                  <a:t>(</a:t>
                </a:r>
                <a:r>
                  <a:rPr lang="en-US" altLang="zh-CN" sz="1600" b="1" i="0" dirty="0">
                    <a:effectLst/>
                    <a:latin typeface="YakuHanJPs"/>
                  </a:rPr>
                  <a:t>Quadratic Unconstrained Binary Optimization</a:t>
                </a:r>
                <a:r>
                  <a:rPr lang="en-US" altLang="ja-JP" sz="1600" b="1" dirty="0">
                    <a:latin typeface="YakuHanJPs"/>
                  </a:rPr>
                  <a:t>)</a:t>
                </a:r>
                <a:r>
                  <a:rPr lang="ja-JP" altLang="en-US" sz="1600" b="1" dirty="0">
                    <a:latin typeface="YakuHanJPs"/>
                  </a:rPr>
                  <a:t>問題</a:t>
                </a:r>
                <a:endParaRPr lang="en-US" altLang="zh-CN" sz="1600" b="1" i="0" dirty="0">
                  <a:effectLst/>
                  <a:latin typeface="YakuHanJPs"/>
                </a:endParaRPr>
              </a:p>
              <a:p>
                <a:r>
                  <a:rPr lang="ja-JP" altLang="en-US" sz="1600" dirty="0"/>
                  <a:t>二次形式の制約なし二値変数最適化問題</a:t>
                </a:r>
                <a:endParaRPr lang="en-US" altLang="ja-JP" sz="1600" dirty="0"/>
              </a:p>
              <a:p>
                <a:endParaRPr lang="en-US" altLang="ja-JP" sz="1600" dirty="0"/>
              </a:p>
              <a:p>
                <a:r>
                  <a:rPr lang="ja-JP" altLang="en-US" sz="1600" dirty="0"/>
                  <a:t>入力：</a:t>
                </a:r>
                <a:r>
                  <a:rPr lang="en-US" altLang="ja-JP" sz="1600" dirty="0"/>
                  <a:t>QUBO</a:t>
                </a:r>
                <a:r>
                  <a:rPr lang="ja-JP" altLang="en-US" sz="1600" dirty="0"/>
                  <a:t>行列</a:t>
                </a:r>
                <a:endParaRPr lang="en-US" altLang="ja-JP" sz="1600" dirty="0"/>
              </a:p>
              <a:p>
                <a:r>
                  <a:rPr lang="ja-JP" altLang="en-US" sz="1600" dirty="0"/>
                  <a:t>出力：変数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のベクトル</a:t>
                </a:r>
                <a:endParaRPr lang="en-US" altLang="ja-JP" sz="1600" dirty="0"/>
              </a:p>
              <a:p>
                <a:r>
                  <a:rPr lang="ja-JP" altLang="en-US" sz="1600" dirty="0"/>
                  <a:t>与えられた数式を最小値にするベクトル</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を求める</a:t>
                </a:r>
                <a:endParaRPr lang="en-US" altLang="ja-JP" sz="1600" dirty="0"/>
              </a:p>
              <a:p>
                <a:endParaRPr lang="en-US" altLang="zh-CN" sz="1600" dirty="0"/>
              </a:p>
              <a:p>
                <a:r>
                  <a:rPr lang="en-US" altLang="ja-JP" sz="1600" dirty="0"/>
                  <a:t>QUBO</a:t>
                </a:r>
                <a:r>
                  <a:rPr lang="ja-JP" altLang="en-US" sz="1600" dirty="0"/>
                  <a:t>の一般的な数式：</a:t>
                </a:r>
                <a:endParaRPr lang="en-US" altLang="ja-JP" sz="1600"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𝐸</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1</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2</m:t>
                              </m:r>
                            </m:sub>
                          </m:sSub>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𝑛</m:t>
                              </m:r>
                            </m:sub>
                          </m:sSub>
                        </m:e>
                      </m:d>
                      <m:r>
                        <a:rPr lang="en-US" altLang="zh-CN" sz="1600" b="0" i="1" smtClean="0">
                          <a:latin typeface="Cambria Math" panose="02040503050406030204" pitchFamily="18" charset="0"/>
                        </a:rPr>
                        <m:t>=</m:t>
                      </m:r>
                      <m:nary>
                        <m:naryPr>
                          <m:chr m:val="∑"/>
                          <m:ctrlPr>
                            <a:rPr lang="en-US" altLang="zh-CN" sz="1600" i="1" smtClean="0">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e>
                      </m:nary>
                      <m:r>
                        <a:rPr lang="en-US" altLang="zh-CN" sz="1600" i="1">
                          <a:latin typeface="Cambria Math" panose="02040503050406030204" pitchFamily="18" charset="0"/>
                        </a:rPr>
                        <m:t>+</m:t>
                      </m:r>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&lt;</m:t>
                          </m:r>
                          <m:r>
                            <a:rPr lang="en-US" altLang="zh-CN" sz="1600" i="1">
                              <a:latin typeface="Cambria Math" panose="02040503050406030204" pitchFamily="18" charset="0"/>
                            </a:rPr>
                            <m:t>𝑗</m:t>
                          </m:r>
                        </m:sub>
                        <m:sup/>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𝑄</m:t>
                              </m:r>
                            </m:e>
                            <m:sub>
                              <m:r>
                                <a:rPr lang="en-US" altLang="zh-CN" sz="1600" i="1">
                                  <a:latin typeface="Cambria Math" panose="02040503050406030204" pitchFamily="18" charset="0"/>
                                </a:rPr>
                                <m:t>𝑖𝑗</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𝑗</m:t>
                              </m:r>
                            </m:sub>
                          </m:sSub>
                        </m:e>
                      </m:nary>
                    </m:oMath>
                  </m:oMathPara>
                </a14:m>
                <a:endParaRPr lang="en-US" altLang="zh-CN" sz="1600" dirty="0"/>
              </a:p>
              <a:p>
                <a:endParaRPr lang="en-US" altLang="zh-CN" sz="1600" dirty="0"/>
              </a:p>
              <a:p>
                <a:endParaRPr lang="en-US" altLang="zh-CN" sz="1600" dirty="0"/>
              </a:p>
              <a:p>
                <a:endParaRPr lang="en-US" altLang="ja-JP" sz="1600" dirty="0"/>
              </a:p>
            </p:txBody>
          </p:sp>
        </mc:Choice>
        <mc:Fallback xmlns="">
          <p:sp>
            <p:nvSpPr>
              <p:cNvPr id="4" name="文本框 1">
                <a:extLst>
                  <a:ext uri="{FF2B5EF4-FFF2-40B4-BE49-F238E27FC236}">
                    <a16:creationId xmlns:a16="http://schemas.microsoft.com/office/drawing/2014/main" id="{BFB8E7DB-A4F9-2DAA-1B22-2256A19DDA6F}"/>
                  </a:ext>
                </a:extLst>
              </p:cNvPr>
              <p:cNvSpPr txBox="1">
                <a:spLocks noRot="1" noChangeAspect="1" noMove="1" noResize="1" noEditPoints="1" noAdjustHandles="1" noChangeArrowheads="1" noChangeShapeType="1" noTextEdit="1"/>
              </p:cNvSpPr>
              <p:nvPr/>
            </p:nvSpPr>
            <p:spPr>
              <a:xfrm>
                <a:off x="301086" y="1058860"/>
                <a:ext cx="9199419" cy="3542636"/>
              </a:xfrm>
              <a:prstGeom prst="rect">
                <a:avLst/>
              </a:prstGeom>
              <a:blipFill>
                <a:blip r:embed="rId2"/>
                <a:stretch>
                  <a:fillRect l="-331" t="-5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E66AB34-A4EE-F82B-078F-792A7A6DEA8A}"/>
                  </a:ext>
                </a:extLst>
              </p:cNvPr>
              <p:cNvSpPr txBox="1"/>
              <p:nvPr/>
            </p:nvSpPr>
            <p:spPr>
              <a:xfrm>
                <a:off x="6904569" y="3199996"/>
                <a:ext cx="5191871" cy="604589"/>
              </a:xfrm>
              <a:prstGeom prst="rect">
                <a:avLst/>
              </a:prstGeom>
              <a:noFill/>
              <a:ln>
                <a:solidFill>
                  <a:schemeClr val="tx1"/>
                </a:solidFill>
              </a:ln>
            </p:spPr>
            <p:txBody>
              <a:bodyPr wrap="none" rtlCol="0">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𝑥</m:t>
                        </m:r>
                      </m:e>
                      <m:sub>
                        <m:r>
                          <a:rPr lang="en-US" altLang="zh-CN" sz="1600" i="1">
                            <a:latin typeface="Cambria Math" panose="02040503050406030204" pitchFamily="18" charset="0"/>
                          </a:rPr>
                          <m:t>𝑖</m:t>
                        </m:r>
                      </m:sub>
                    </m:sSub>
                    <m:r>
                      <a:rPr lang="en-US" altLang="zh-CN" sz="1600" b="0" i="1" smtClean="0">
                        <a:latin typeface="Cambria Math" panose="02040503050406030204" pitchFamily="18" charset="0"/>
                      </a:rPr>
                      <m:t> (0,1)</m:t>
                    </m:r>
                  </m:oMath>
                </a14:m>
                <a:r>
                  <a:rPr lang="ja-JP" altLang="en-US" sz="1600" dirty="0"/>
                  <a:t>   バイナリ変数</a:t>
                </a:r>
                <a:endParaRPr lang="en-US" altLang="ja-JP" sz="1600" dirty="0"/>
              </a:p>
              <a:p>
                <a:r>
                  <a:rPr lang="en-US" altLang="zh-CN" sz="1600" b="0" dirty="0"/>
                  <a:t>    </a:t>
                </a:r>
                <a14:m>
                  <m:oMath xmlns:m="http://schemas.openxmlformats.org/officeDocument/2006/math">
                    <m:r>
                      <a:rPr lang="en-US" altLang="zh-CN" sz="1600" b="0" i="1" smtClean="0">
                        <a:latin typeface="Cambria Math" panose="02040503050406030204" pitchFamily="18" charset="0"/>
                      </a:rPr>
                      <m:t>𝑄</m:t>
                    </m:r>
                  </m:oMath>
                </a14:m>
                <a:r>
                  <a:rPr lang="zh-CN" altLang="en-US" sz="1600" dirty="0"/>
                  <a:t>        </a:t>
                </a:r>
                <a:r>
                  <a:rPr lang="en-US" altLang="zh-CN" sz="1600" dirty="0"/>
                  <a:t>QUBO</a:t>
                </a:r>
                <a:r>
                  <a:rPr lang="ja-JP" altLang="en-US" sz="1600" dirty="0"/>
                  <a:t>行列 </a:t>
                </a:r>
                <a:r>
                  <a:rPr lang="en-US" altLang="ja-JP" sz="1600" dirty="0"/>
                  <a:t>(</a:t>
                </a:r>
                <a14:m>
                  <m:oMath xmlns:m="http://schemas.openxmlformats.org/officeDocument/2006/math">
                    <m:sSub>
                      <m:sSubPr>
                        <m:ctrlPr>
                          <a:rPr lang="en-US" altLang="ja-JP" sz="1600" i="1" smtClean="0">
                            <a:latin typeface="Cambria Math" panose="02040503050406030204" pitchFamily="18" charset="0"/>
                          </a:rPr>
                        </m:ctrlPr>
                      </m:sSubPr>
                      <m:e>
                        <m:r>
                          <a:rPr lang="en-US" altLang="ja-JP" sz="1600" b="0" i="1" smtClean="0">
                            <a:latin typeface="Cambria Math" panose="02040503050406030204" pitchFamily="18" charset="0"/>
                          </a:rPr>
                          <m:t>𝑄</m:t>
                        </m:r>
                      </m:e>
                      <m:sub>
                        <m:r>
                          <a:rPr lang="en-US" altLang="ja-JP" sz="1600" b="0" i="1" smtClean="0">
                            <a:latin typeface="Cambria Math" panose="02040503050406030204" pitchFamily="18" charset="0"/>
                          </a:rPr>
                          <m:t>𝑖𝑖</m:t>
                        </m:r>
                      </m:sub>
                    </m:sSub>
                  </m:oMath>
                </a14:m>
                <a:r>
                  <a:rPr lang="ja-JP" altLang="en-US" sz="1600" dirty="0"/>
                  <a:t>一次項の係数</a:t>
                </a:r>
                <a:r>
                  <a:rPr lang="en-US" altLang="ja-JP" sz="1600" dirty="0"/>
                  <a:t> </a:t>
                </a:r>
                <a14:m>
                  <m:oMath xmlns:m="http://schemas.openxmlformats.org/officeDocument/2006/math">
                    <m:sSub>
                      <m:sSubPr>
                        <m:ctrlPr>
                          <a:rPr lang="en-US" altLang="ja-JP" sz="1600" i="1" dirty="0" smtClean="0">
                            <a:latin typeface="Cambria Math" panose="02040503050406030204" pitchFamily="18" charset="0"/>
                          </a:rPr>
                        </m:ctrlPr>
                      </m:sSubPr>
                      <m:e>
                        <m:r>
                          <a:rPr lang="en-US" altLang="ja-JP" sz="1600" b="0" i="1" dirty="0" smtClean="0">
                            <a:latin typeface="Cambria Math" panose="02040503050406030204" pitchFamily="18" charset="0"/>
                          </a:rPr>
                          <m:t>𝑄</m:t>
                        </m:r>
                      </m:e>
                      <m:sub>
                        <m:r>
                          <a:rPr lang="en-US" altLang="ja-JP" sz="1600" b="0" i="1" dirty="0" smtClean="0">
                            <a:latin typeface="Cambria Math" panose="02040503050406030204" pitchFamily="18" charset="0"/>
                          </a:rPr>
                          <m:t>𝑖𝑗</m:t>
                        </m:r>
                      </m:sub>
                    </m:sSub>
                  </m:oMath>
                </a14:m>
                <a:r>
                  <a:rPr lang="ja-JP" altLang="en-US" sz="1600" dirty="0"/>
                  <a:t>二次項の係数</a:t>
                </a:r>
                <a:r>
                  <a:rPr lang="en-US" altLang="ja-JP" sz="1600" dirty="0"/>
                  <a:t>)</a:t>
                </a:r>
              </a:p>
            </p:txBody>
          </p:sp>
        </mc:Choice>
        <mc:Fallback xmlns="">
          <p:sp>
            <p:nvSpPr>
              <p:cNvPr id="5" name="文本框 4">
                <a:extLst>
                  <a:ext uri="{FF2B5EF4-FFF2-40B4-BE49-F238E27FC236}">
                    <a16:creationId xmlns:a16="http://schemas.microsoft.com/office/drawing/2014/main" id="{AE66AB34-A4EE-F82B-078F-792A7A6DEA8A}"/>
                  </a:ext>
                </a:extLst>
              </p:cNvPr>
              <p:cNvSpPr txBox="1">
                <a:spLocks noRot="1" noChangeAspect="1" noMove="1" noResize="1" noEditPoints="1" noAdjustHandles="1" noChangeArrowheads="1" noChangeShapeType="1" noTextEdit="1"/>
              </p:cNvSpPr>
              <p:nvPr/>
            </p:nvSpPr>
            <p:spPr>
              <a:xfrm>
                <a:off x="6904569" y="3199996"/>
                <a:ext cx="5191871" cy="604589"/>
              </a:xfrm>
              <a:prstGeom prst="rect">
                <a:avLst/>
              </a:prstGeom>
              <a:blipFill>
                <a:blip r:embed="rId3"/>
                <a:stretch>
                  <a:fillRect t="-1980" b="-8911"/>
                </a:stretch>
              </a:blipFill>
              <a:ln>
                <a:solidFill>
                  <a:schemeClr val="tx1"/>
                </a:solidFill>
              </a:ln>
            </p:spPr>
            <p:txBody>
              <a:bodyPr/>
              <a:lstStyle/>
              <a:p>
                <a:r>
                  <a:rPr lang="zh-CN" altLang="en-US">
                    <a:noFill/>
                  </a:rPr>
                  <a:t> </a:t>
                </a:r>
              </a:p>
            </p:txBody>
          </p:sp>
        </mc:Fallback>
      </mc:AlternateContent>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672423536"/>
              </p:ext>
            </p:extLst>
          </p:nvPr>
        </p:nvGraphicFramePr>
        <p:xfrm>
          <a:off x="863292" y="4968394"/>
          <a:ext cx="1728000" cy="1512000"/>
        </p:xfrm>
        <a:graphic>
          <a:graphicData uri="http://schemas.openxmlformats.org/drawingml/2006/table">
            <a:tbl>
              <a:tblPr firstRow="1" bandRow="1">
                <a:tableStyleId>{5C22544A-7EE6-4342-B048-85BDC9FD1C3A}</a:tableStyleId>
              </a:tblPr>
              <a:tblGrid>
                <a:gridCol w="432000">
                  <a:extLst>
                    <a:ext uri="{9D8B030D-6E8A-4147-A177-3AD203B41FA5}">
                      <a16:colId xmlns:a16="http://schemas.microsoft.com/office/drawing/2014/main" val="3882023733"/>
                    </a:ext>
                  </a:extLst>
                </a:gridCol>
                <a:gridCol w="432000">
                  <a:extLst>
                    <a:ext uri="{9D8B030D-6E8A-4147-A177-3AD203B41FA5}">
                      <a16:colId xmlns:a16="http://schemas.microsoft.com/office/drawing/2014/main" val="161613265"/>
                    </a:ext>
                  </a:extLst>
                </a:gridCol>
                <a:gridCol w="432000">
                  <a:extLst>
                    <a:ext uri="{9D8B030D-6E8A-4147-A177-3AD203B41FA5}">
                      <a16:colId xmlns:a16="http://schemas.microsoft.com/office/drawing/2014/main" val="2443345821"/>
                    </a:ext>
                  </a:extLst>
                </a:gridCol>
                <a:gridCol w="432000">
                  <a:extLst>
                    <a:ext uri="{9D8B030D-6E8A-4147-A177-3AD203B41FA5}">
                      <a16:colId xmlns:a16="http://schemas.microsoft.com/office/drawing/2014/main" val="1077412032"/>
                    </a:ext>
                  </a:extLst>
                </a:gridCol>
              </a:tblGrid>
              <a:tr h="378000">
                <a:tc>
                  <a:txBody>
                    <a:bodyPr/>
                    <a:lstStyle/>
                    <a:p>
                      <a:pPr algn="ctr"/>
                      <a:r>
                        <a:rPr lang="en-US" altLang="zh-CN" dirty="0">
                          <a:solidFill>
                            <a:srgbClr val="FF0000"/>
                          </a:solidFill>
                        </a:rPr>
                        <a:t>1</a:t>
                      </a:r>
                      <a:endParaRPr lang="zh-CN" altLang="en-US"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5</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1</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dirty="0">
                          <a:solidFill>
                            <a:srgbClr val="0070C0"/>
                          </a:solidFill>
                        </a:rPr>
                        <a:t>0</a:t>
                      </a:r>
                      <a:endParaRPr lang="zh-CN" altLang="en-US"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2</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-2</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-4</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0</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b="1" dirty="0">
                          <a:solidFill>
                            <a:srgbClr val="0070C0"/>
                          </a:solidFill>
                        </a:rPr>
                        <a:t>0</a:t>
                      </a:r>
                      <a:endParaRPr lang="zh-CN" altLang="en-US" b="1" dirty="0">
                        <a:solidFill>
                          <a:srgbClr val="0070C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378000">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b="1" dirty="0">
                          <a:solidFill>
                            <a:srgbClr val="FF0000"/>
                          </a:solidFill>
                        </a:rPr>
                        <a:t>-3</a:t>
                      </a:r>
                      <a:endParaRPr lang="zh-CN" altLang="en-US" b="1"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7" name="文本框 6">
            <a:extLst>
              <a:ext uri="{FF2B5EF4-FFF2-40B4-BE49-F238E27FC236}">
                <a16:creationId xmlns:a16="http://schemas.microsoft.com/office/drawing/2014/main" id="{10AEEF0A-94AF-1E7D-8573-0E54DE670F21}"/>
              </a:ext>
            </a:extLst>
          </p:cNvPr>
          <p:cNvSpPr txBox="1"/>
          <p:nvPr/>
        </p:nvSpPr>
        <p:spPr>
          <a:xfrm>
            <a:off x="337127" y="4004767"/>
            <a:ext cx="3209533" cy="584775"/>
          </a:xfrm>
          <a:prstGeom prst="rect">
            <a:avLst/>
          </a:prstGeom>
          <a:noFill/>
        </p:spPr>
        <p:txBody>
          <a:bodyPr wrap="none" rtlCol="0">
            <a:spAutoFit/>
          </a:bodyPr>
          <a:lstStyle/>
          <a:p>
            <a:r>
              <a:rPr lang="ja-JP" altLang="en-US" sz="1600" dirty="0"/>
              <a:t>例えば：</a:t>
            </a:r>
            <a:endParaRPr lang="en-US" altLang="ja-JP" sz="1600" dirty="0"/>
          </a:p>
          <a:p>
            <a:r>
              <a:rPr lang="ja-JP" altLang="en-US" sz="1600" dirty="0"/>
              <a:t>バイナリ変数四つある</a:t>
            </a:r>
            <a:r>
              <a:rPr lang="en-US" altLang="ja-JP" sz="1600" dirty="0"/>
              <a:t>QUBO</a:t>
            </a:r>
            <a:r>
              <a:rPr lang="ja-JP" altLang="en-US" sz="1600" dirty="0"/>
              <a:t>問題</a:t>
            </a:r>
            <a:endParaRPr lang="zh-CN" altLang="en-US" sz="1600" dirty="0"/>
          </a:p>
        </p:txBody>
      </p:sp>
      <p:grpSp>
        <p:nvGrpSpPr>
          <p:cNvPr id="15" name="组合 14">
            <a:extLst>
              <a:ext uri="{FF2B5EF4-FFF2-40B4-BE49-F238E27FC236}">
                <a16:creationId xmlns:a16="http://schemas.microsoft.com/office/drawing/2014/main" id="{AC45C61D-CB82-0C4C-56A2-0C6A83B0EFDF}"/>
              </a:ext>
            </a:extLst>
          </p:cNvPr>
          <p:cNvGrpSpPr/>
          <p:nvPr/>
        </p:nvGrpSpPr>
        <p:grpSpPr>
          <a:xfrm>
            <a:off x="495050" y="4488588"/>
            <a:ext cx="2057679" cy="1879151"/>
            <a:chOff x="1302739" y="4488588"/>
            <a:chExt cx="2057679" cy="1879151"/>
          </a:xfrm>
        </p:grpSpPr>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9DDB27DD-0D12-E99F-7353-42E802578A2D}"/>
                    </a:ext>
                  </a:extLst>
                </p:cNvPr>
                <p:cNvSpPr txBox="1"/>
                <p:nvPr/>
              </p:nvSpPr>
              <p:spPr>
                <a:xfrm>
                  <a:off x="1302739" y="4828856"/>
                  <a:ext cx="291042" cy="1538883"/>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oMath>
                    </m:oMathPara>
                  </a14:m>
                  <a:endParaRPr lang="en-US" altLang="zh-CN" dirty="0"/>
                </a:p>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8" name="文本框 7">
                  <a:extLst>
                    <a:ext uri="{FF2B5EF4-FFF2-40B4-BE49-F238E27FC236}">
                      <a16:creationId xmlns:a16="http://schemas.microsoft.com/office/drawing/2014/main" id="{9DDB27DD-0D12-E99F-7353-42E802578A2D}"/>
                    </a:ext>
                  </a:extLst>
                </p:cNvPr>
                <p:cNvSpPr txBox="1">
                  <a:spLocks noRot="1" noChangeAspect="1" noMove="1" noResize="1" noEditPoints="1" noAdjustHandles="1" noChangeArrowheads="1" noChangeShapeType="1" noTextEdit="1"/>
                </p:cNvSpPr>
                <p:nvPr/>
              </p:nvSpPr>
              <p:spPr>
                <a:xfrm>
                  <a:off x="1302739" y="4828856"/>
                  <a:ext cx="291042" cy="153888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68164620-79B5-CF7F-A0A3-AA0711FAD04E}"/>
                    </a:ext>
                  </a:extLst>
                </p:cNvPr>
                <p:cNvSpPr txBox="1"/>
                <p:nvPr/>
              </p:nvSpPr>
              <p:spPr>
                <a:xfrm>
                  <a:off x="1670981" y="4488588"/>
                  <a:ext cx="1689437" cy="384721"/>
                </a:xfrm>
                <a:prstGeom prst="rect">
                  <a:avLst/>
                </a:prstGeom>
                <a:noFill/>
              </p:spPr>
              <p:txBody>
                <a:bodyPr wrap="none" lIns="0" tIns="0" rIns="0" bIns="0" rtlCol="0">
                  <a:spAutoFit/>
                </a:bodyPr>
                <a:lstStyle/>
                <a:p>
                  <a:pPr>
                    <a:lnSpc>
                      <a:spcPts val="3000"/>
                    </a:lnSpc>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    </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oMath>
                    </m:oMathPara>
                  </a14:m>
                  <a:endParaRPr lang="en-US" altLang="zh-CN" dirty="0"/>
                </a:p>
              </p:txBody>
            </p:sp>
          </mc:Choice>
          <mc:Fallback xmlns="">
            <p:sp>
              <p:nvSpPr>
                <p:cNvPr id="14" name="文本框 13">
                  <a:extLst>
                    <a:ext uri="{FF2B5EF4-FFF2-40B4-BE49-F238E27FC236}">
                      <a16:creationId xmlns:a16="http://schemas.microsoft.com/office/drawing/2014/main" id="{68164620-79B5-CF7F-A0A3-AA0711FAD04E}"/>
                    </a:ext>
                  </a:extLst>
                </p:cNvPr>
                <p:cNvSpPr txBox="1">
                  <a:spLocks noRot="1" noChangeAspect="1" noMove="1" noResize="1" noEditPoints="1" noAdjustHandles="1" noChangeArrowheads="1" noChangeShapeType="1" noTextEdit="1"/>
                </p:cNvSpPr>
                <p:nvPr/>
              </p:nvSpPr>
              <p:spPr>
                <a:xfrm>
                  <a:off x="1670981" y="4488588"/>
                  <a:ext cx="1689437" cy="384721"/>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181AE21-D1ED-DDC9-C2D4-C91D7A515906}"/>
                  </a:ext>
                </a:extLst>
              </p:cNvPr>
              <p:cNvSpPr txBox="1"/>
              <p:nvPr/>
            </p:nvSpPr>
            <p:spPr>
              <a:xfrm>
                <a:off x="3213922" y="4770773"/>
                <a:ext cx="694238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𝐸</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1</m:t>
                          </m:r>
                        </m:sub>
                      </m:sSub>
                      <m:r>
                        <a:rPr lang="en-US" altLang="zh-CN" b="0" i="1" smtClean="0">
                          <a:solidFill>
                            <a:srgbClr val="FF0000"/>
                          </a:solidFill>
                          <a:latin typeface="Cambria Math" panose="02040503050406030204" pitchFamily="18" charset="0"/>
                        </a:rPr>
                        <m:t>+2</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2</m:t>
                          </m:r>
                        </m:sub>
                      </m:sSub>
                      <m:r>
                        <a:rPr lang="en-US" altLang="zh-CN" b="0" i="1" smtClean="0">
                          <a:solidFill>
                            <a:srgbClr val="FF0000"/>
                          </a:solidFill>
                          <a:latin typeface="Cambria Math" panose="02040503050406030204" pitchFamily="18" charset="0"/>
                        </a:rPr>
                        <m:t>−3</m:t>
                      </m:r>
                      <m:sSub>
                        <m:sSubPr>
                          <m:ctrlPr>
                            <a:rPr lang="en-US" altLang="zh-CN" b="0" i="1" smtClean="0">
                              <a:solidFill>
                                <a:srgbClr val="FF0000"/>
                              </a:solidFill>
                              <a:latin typeface="Cambria Math" panose="02040503050406030204" pitchFamily="18" charset="0"/>
                            </a:rPr>
                          </m:ctrlPr>
                        </m:sSubPr>
                        <m:e>
                          <m:r>
                            <a:rPr lang="en-US" altLang="zh-CN" b="0" i="1" smtClean="0">
                              <a:solidFill>
                                <a:srgbClr val="FF0000"/>
                              </a:solidFill>
                              <a:latin typeface="Cambria Math" panose="02040503050406030204" pitchFamily="18" charset="0"/>
                            </a:rPr>
                            <m:t>𝑥</m:t>
                          </m:r>
                        </m:e>
                        <m:sub>
                          <m:r>
                            <a:rPr lang="en-US" altLang="zh-CN" b="0" i="1" smtClean="0">
                              <a:solidFill>
                                <a:srgbClr val="FF0000"/>
                              </a:solidFill>
                              <a:latin typeface="Cambria Math" panose="02040503050406030204" pitchFamily="18" charset="0"/>
                            </a:rPr>
                            <m:t>4</m:t>
                          </m:r>
                        </m:sub>
                      </m:sSub>
                      <m:r>
                        <a:rPr lang="en-US" altLang="zh-CN" b="0" i="1" smtClean="0">
                          <a:solidFill>
                            <a:srgbClr val="0070C0"/>
                          </a:solidFill>
                          <a:latin typeface="Cambria Math" panose="02040503050406030204" pitchFamily="18" charset="0"/>
                        </a:rPr>
                        <m:t>+5</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r>
                        <a:rPr lang="en-US" altLang="zh-CN" b="0" i="1" smtClean="0">
                          <a:solidFill>
                            <a:srgbClr val="0070C0"/>
                          </a:solidFill>
                          <a:latin typeface="Cambria Math" panose="02040503050406030204" pitchFamily="18" charset="0"/>
                        </a:rPr>
                        <m:t>−2</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1</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3</m:t>
                          </m:r>
                        </m:sub>
                      </m:sSub>
                      <m:r>
                        <a:rPr lang="en-US" altLang="zh-CN" b="0" i="1" smtClean="0">
                          <a:solidFill>
                            <a:srgbClr val="0070C0"/>
                          </a:solidFill>
                          <a:latin typeface="Cambria Math" panose="02040503050406030204" pitchFamily="18" charset="0"/>
                        </a:rPr>
                        <m:t>−4</m:t>
                      </m:r>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2</m:t>
                          </m:r>
                        </m:sub>
                      </m:sSub>
                      <m:sSub>
                        <m:sSubPr>
                          <m:ctrlPr>
                            <a:rPr lang="en-US" altLang="zh-CN" b="0" i="1" smtClean="0">
                              <a:solidFill>
                                <a:srgbClr val="0070C0"/>
                              </a:solidFill>
                              <a:latin typeface="Cambria Math" panose="02040503050406030204" pitchFamily="18" charset="0"/>
                            </a:rPr>
                          </m:ctrlPr>
                        </m:sSubPr>
                        <m:e>
                          <m:r>
                            <a:rPr lang="en-US" altLang="zh-CN" b="0" i="1" smtClean="0">
                              <a:solidFill>
                                <a:srgbClr val="0070C0"/>
                              </a:solidFill>
                              <a:latin typeface="Cambria Math" panose="02040503050406030204" pitchFamily="18" charset="0"/>
                            </a:rPr>
                            <m:t>𝑥</m:t>
                          </m:r>
                        </m:e>
                        <m:sub>
                          <m:r>
                            <a:rPr lang="en-US" altLang="zh-CN" b="0" i="1" smtClean="0">
                              <a:solidFill>
                                <a:srgbClr val="0070C0"/>
                              </a:solidFill>
                              <a:latin typeface="Cambria Math" panose="02040503050406030204" pitchFamily="18" charset="0"/>
                            </a:rPr>
                            <m:t>4</m:t>
                          </m:r>
                        </m:sub>
                      </m:sSub>
                    </m:oMath>
                  </m:oMathPara>
                </a14:m>
                <a:endParaRPr lang="zh-CN" altLang="en-US" dirty="0"/>
              </a:p>
            </p:txBody>
          </p:sp>
        </mc:Choice>
        <mc:Fallback xmlns="">
          <p:sp>
            <p:nvSpPr>
              <p:cNvPr id="10" name="文本框 9">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213922" y="4770773"/>
                <a:ext cx="6942382" cy="369332"/>
              </a:xfrm>
              <a:prstGeom prst="rect">
                <a:avLst/>
              </a:prstGeom>
              <a:blipFill>
                <a:blip r:embed="rId6"/>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4ECEBD5-014C-7BEB-CDDF-3347F210BE1E}"/>
              </a:ext>
            </a:extLst>
          </p:cNvPr>
          <p:cNvSpPr txBox="1"/>
          <p:nvPr/>
        </p:nvSpPr>
        <p:spPr>
          <a:xfrm>
            <a:off x="5498546" y="5150254"/>
            <a:ext cx="877163" cy="369332"/>
          </a:xfrm>
          <a:prstGeom prst="rect">
            <a:avLst/>
          </a:prstGeom>
          <a:noFill/>
        </p:spPr>
        <p:txBody>
          <a:bodyPr wrap="none" rtlCol="0">
            <a:spAutoFit/>
          </a:bodyPr>
          <a:lstStyle/>
          <a:p>
            <a:r>
              <a:rPr lang="ja-JP" altLang="en-US" dirty="0">
                <a:solidFill>
                  <a:srgbClr val="FF0000"/>
                </a:solidFill>
              </a:rPr>
              <a:t>一次項</a:t>
            </a:r>
            <a:endParaRPr lang="zh-CN" altLang="en-US" dirty="0">
              <a:solidFill>
                <a:srgbClr val="FF0000"/>
              </a:solidFill>
            </a:endParaRPr>
          </a:p>
        </p:txBody>
      </p:sp>
      <p:sp>
        <p:nvSpPr>
          <p:cNvPr id="12" name="文本框 11">
            <a:extLst>
              <a:ext uri="{FF2B5EF4-FFF2-40B4-BE49-F238E27FC236}">
                <a16:creationId xmlns:a16="http://schemas.microsoft.com/office/drawing/2014/main" id="{1B579F3D-7340-0AB4-6019-FA919AAC287A}"/>
              </a:ext>
            </a:extLst>
          </p:cNvPr>
          <p:cNvSpPr txBox="1"/>
          <p:nvPr/>
        </p:nvSpPr>
        <p:spPr>
          <a:xfrm>
            <a:off x="7599529" y="5140105"/>
            <a:ext cx="877163" cy="369332"/>
          </a:xfrm>
          <a:prstGeom prst="rect">
            <a:avLst/>
          </a:prstGeom>
          <a:noFill/>
        </p:spPr>
        <p:txBody>
          <a:bodyPr wrap="none" rtlCol="0">
            <a:spAutoFit/>
          </a:bodyPr>
          <a:lstStyle/>
          <a:p>
            <a:r>
              <a:rPr lang="ja-JP" altLang="en-US" dirty="0">
                <a:solidFill>
                  <a:srgbClr val="0070C0"/>
                </a:solidFill>
              </a:rPr>
              <a:t>二次項</a:t>
            </a:r>
            <a:endParaRPr lang="zh-CN" altLang="en-US" dirty="0">
              <a:solidFill>
                <a:srgbClr val="0070C0"/>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EFA74B2-2B8E-4976-37C7-D192ABA5431E}"/>
                  </a:ext>
                </a:extLst>
              </p:cNvPr>
              <p:cNvSpPr txBox="1"/>
              <p:nvPr/>
            </p:nvSpPr>
            <p:spPr>
              <a:xfrm>
                <a:off x="3296581" y="5644628"/>
                <a:ext cx="8138038" cy="923330"/>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r>
                  <a:rPr lang="ja-JP" altLang="en-US" dirty="0"/>
                  <a:t>のとき，</a:t>
                </a:r>
                <a:r>
                  <a:rPr lang="en-US" altLang="zh-CN" dirty="0"/>
                  <a:t> </a:t>
                </a:r>
                <a14:m>
                  <m:oMath xmlns:m="http://schemas.openxmlformats.org/officeDocument/2006/math">
                    <m:r>
                      <a:rPr lang="en-US" altLang="zh-CN" i="1">
                        <a:latin typeface="Cambria Math" panose="02040503050406030204" pitchFamily="18" charset="0"/>
                      </a:rPr>
                      <m:t>𝐸</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4</m:t>
                            </m:r>
                          </m:sub>
                        </m:sSub>
                      </m:e>
                    </m:d>
                    <m:r>
                      <a:rPr lang="en-US" altLang="zh-CN" b="0" i="1" smtClean="0">
                        <a:latin typeface="Cambria Math" panose="02040503050406030204" pitchFamily="18" charset="0"/>
                      </a:rPr>
                      <m:t>=−7</m:t>
                    </m:r>
                  </m:oMath>
                </a14:m>
                <a:r>
                  <a:rPr lang="ja-JP" altLang="en-US" dirty="0"/>
                  <a:t>，最小になるなので</a:t>
                </a:r>
                <a:endParaRPr lang="en-US" altLang="ja-JP" dirty="0"/>
              </a:p>
              <a:p>
                <a:endParaRPr lang="en-US" altLang="ja-JP" dirty="0"/>
              </a:p>
              <a:p>
                <a:r>
                  <a:rPr lang="ja-JP" altLang="en-US" dirty="0"/>
                  <a:t>最適解は</a:t>
                </a:r>
                <a14:m>
                  <m:oMath xmlns:m="http://schemas.openxmlformats.org/officeDocument/2006/math">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=(0,1,1,1)</m:t>
                    </m:r>
                  </m:oMath>
                </a14:m>
                <a:endParaRPr lang="zh-CN" altLang="en-US" dirty="0"/>
              </a:p>
            </p:txBody>
          </p:sp>
        </mc:Choice>
        <mc:Fallback xmlns="">
          <p:sp>
            <p:nvSpPr>
              <p:cNvPr id="17" name="文本框 16">
                <a:extLst>
                  <a:ext uri="{FF2B5EF4-FFF2-40B4-BE49-F238E27FC236}">
                    <a16:creationId xmlns:a16="http://schemas.microsoft.com/office/drawing/2014/main" id="{BEFA74B2-2B8E-4976-37C7-D192ABA5431E}"/>
                  </a:ext>
                </a:extLst>
              </p:cNvPr>
              <p:cNvSpPr txBox="1">
                <a:spLocks noRot="1" noChangeAspect="1" noMove="1" noResize="1" noEditPoints="1" noAdjustHandles="1" noChangeArrowheads="1" noChangeShapeType="1" noTextEdit="1"/>
              </p:cNvSpPr>
              <p:nvPr/>
            </p:nvSpPr>
            <p:spPr>
              <a:xfrm>
                <a:off x="3296581" y="5644628"/>
                <a:ext cx="8138038" cy="923330"/>
              </a:xfrm>
              <a:prstGeom prst="rect">
                <a:avLst/>
              </a:prstGeom>
              <a:blipFill>
                <a:blip r:embed="rId7"/>
                <a:stretch>
                  <a:fillRect l="-674" t="-3311" b="-105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694695" cy="584775"/>
          </a:xfrm>
          <a:prstGeom prst="rect">
            <a:avLst/>
          </a:prstGeom>
          <a:noFill/>
        </p:spPr>
        <p:txBody>
          <a:bodyPr wrap="none" rtlCol="0">
            <a:spAutoFit/>
          </a:bodyPr>
          <a:lstStyle/>
          <a:p>
            <a:r>
              <a:rPr lang="en-US" altLang="ja-JP" sz="3200" b="1" dirty="0"/>
              <a:t>TSP</a:t>
            </a:r>
            <a:r>
              <a:rPr lang="ja-JP" altLang="en-US" sz="3200" b="1" dirty="0"/>
              <a:t>問題</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114237" y="1108898"/>
            <a:ext cx="6619072" cy="2092881"/>
          </a:xfrm>
          <a:prstGeom prst="rect">
            <a:avLst/>
          </a:prstGeom>
          <a:noFill/>
        </p:spPr>
        <p:txBody>
          <a:bodyPr wrap="square">
            <a:spAutoFit/>
          </a:bodyPr>
          <a:lstStyle/>
          <a:p>
            <a:r>
              <a:rPr lang="en-US" altLang="ja-JP" b="1" dirty="0"/>
              <a:t>TSP</a:t>
            </a:r>
            <a:r>
              <a:rPr lang="ja-JP" altLang="en-US" b="1" dirty="0"/>
              <a:t>（巡回セールスマン）問題</a:t>
            </a:r>
            <a:endParaRPr lang="en-US" altLang="ja-JP" b="1" dirty="0"/>
          </a:p>
          <a:p>
            <a:endParaRPr lang="en-US" altLang="zh-CN" sz="1600" dirty="0"/>
          </a:p>
          <a:p>
            <a:r>
              <a:rPr lang="ja-JP" altLang="en-US" sz="1600" dirty="0"/>
              <a:t>町の座標あるいは距離行列が与えられたとき、全ての町をちょうど一度ずつ巡り出発地に戻る巡回路のうちで総移動距離が最小のものを求める組合せ最適化問題である</a:t>
            </a:r>
            <a:endParaRPr lang="en-US" altLang="ja-JP" sz="1600" dirty="0"/>
          </a:p>
          <a:p>
            <a:endParaRPr lang="en-US" altLang="zh-CN" sz="1600" dirty="0"/>
          </a:p>
          <a:p>
            <a:r>
              <a:rPr lang="ja-JP" altLang="en-US" sz="1600" dirty="0"/>
              <a:t>例えば：</a:t>
            </a:r>
            <a:endParaRPr lang="en-US" altLang="ja-JP" sz="1600" dirty="0"/>
          </a:p>
          <a:p>
            <a:r>
              <a:rPr lang="ja-JP" altLang="en-US" sz="1600" dirty="0"/>
              <a:t>町五つある</a:t>
            </a:r>
            <a:r>
              <a:rPr lang="en-US" altLang="ja-JP" sz="1600" dirty="0"/>
              <a:t>TSP</a:t>
            </a:r>
            <a:r>
              <a:rPr lang="ja-JP" altLang="en-US" sz="1600" dirty="0"/>
              <a:t>インスタンス</a:t>
            </a:r>
            <a:endParaRPr lang="zh-CN" altLang="en-US" sz="1600"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5871131" y="5333603"/>
            <a:ext cx="5009457" cy="830997"/>
          </a:xfrm>
          <a:prstGeom prst="rect">
            <a:avLst/>
          </a:prstGeom>
          <a:noFill/>
        </p:spPr>
        <p:txBody>
          <a:bodyPr wrap="square">
            <a:spAutoFit/>
          </a:bodyPr>
          <a:lstStyle/>
          <a:p>
            <a:r>
              <a:rPr lang="ja-JP" altLang="en-US" sz="1600" dirty="0"/>
              <a:t>このインスタンスの</a:t>
            </a:r>
            <a:endParaRPr lang="en-US" altLang="ja-JP" sz="1600" dirty="0"/>
          </a:p>
          <a:p>
            <a:r>
              <a:rPr lang="ja-JP" altLang="en-US" sz="1600" dirty="0"/>
              <a:t>最適巡回路：</a:t>
            </a:r>
            <a:r>
              <a:rPr lang="en-US" altLang="ja-JP" sz="1600" dirty="0"/>
              <a:t>1→2 → 3 → 4 → 5 →1</a:t>
            </a:r>
          </a:p>
          <a:p>
            <a:r>
              <a:rPr lang="ja-JP" altLang="en-US" sz="1600" dirty="0"/>
              <a:t>総距離は</a:t>
            </a:r>
            <a:r>
              <a:rPr lang="en-US" altLang="ja-JP" sz="1600" dirty="0"/>
              <a:t> 1+2+2+3+2=10</a:t>
            </a:r>
            <a:endParaRPr lang="zh-CN" altLang="en-US" sz="1600"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114237" y="3225402"/>
            <a:ext cx="1826141" cy="338554"/>
          </a:xfrm>
          <a:prstGeom prst="rect">
            <a:avLst/>
          </a:prstGeom>
          <a:noFill/>
        </p:spPr>
        <p:txBody>
          <a:bodyPr wrap="none" rtlCol="0">
            <a:spAutoFit/>
          </a:bodyPr>
          <a:lstStyle/>
          <a:p>
            <a:r>
              <a:rPr lang="ja-JP" altLang="en-US" sz="1600" dirty="0"/>
              <a:t>問題の</a:t>
            </a:r>
            <a:r>
              <a:rPr lang="ja-JP" altLang="en-US" sz="1600" b="1" dirty="0"/>
              <a:t>距離行列</a:t>
            </a:r>
            <a:r>
              <a:rPr lang="ja-JP" altLang="en-US" sz="1600" dirty="0"/>
              <a:t>：</a:t>
            </a:r>
            <a:endParaRPr lang="zh-CN" altLang="en-US" sz="1600"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1522197759"/>
              </p:ext>
            </p:extLst>
          </p:nvPr>
        </p:nvGraphicFramePr>
        <p:xfrm>
          <a:off x="223785" y="3654844"/>
          <a:ext cx="3794802" cy="3030954"/>
        </p:xfrm>
        <a:graphic>
          <a:graphicData uri="http://schemas.openxmlformats.org/drawingml/2006/table">
            <a:tbl>
              <a:tblPr firstRow="1" bandRow="1">
                <a:tableStyleId>{5C22544A-7EE6-4342-B048-85BDC9FD1C3A}</a:tableStyleId>
              </a:tblPr>
              <a:tblGrid>
                <a:gridCol w="632467">
                  <a:extLst>
                    <a:ext uri="{9D8B030D-6E8A-4147-A177-3AD203B41FA5}">
                      <a16:colId xmlns:a16="http://schemas.microsoft.com/office/drawing/2014/main" val="4048087300"/>
                    </a:ext>
                  </a:extLst>
                </a:gridCol>
                <a:gridCol w="632467">
                  <a:extLst>
                    <a:ext uri="{9D8B030D-6E8A-4147-A177-3AD203B41FA5}">
                      <a16:colId xmlns:a16="http://schemas.microsoft.com/office/drawing/2014/main" val="829567495"/>
                    </a:ext>
                  </a:extLst>
                </a:gridCol>
                <a:gridCol w="632467">
                  <a:extLst>
                    <a:ext uri="{9D8B030D-6E8A-4147-A177-3AD203B41FA5}">
                      <a16:colId xmlns:a16="http://schemas.microsoft.com/office/drawing/2014/main" val="1869609705"/>
                    </a:ext>
                  </a:extLst>
                </a:gridCol>
                <a:gridCol w="632467">
                  <a:extLst>
                    <a:ext uri="{9D8B030D-6E8A-4147-A177-3AD203B41FA5}">
                      <a16:colId xmlns:a16="http://schemas.microsoft.com/office/drawing/2014/main" val="2610860937"/>
                    </a:ext>
                  </a:extLst>
                </a:gridCol>
                <a:gridCol w="632467">
                  <a:extLst>
                    <a:ext uri="{9D8B030D-6E8A-4147-A177-3AD203B41FA5}">
                      <a16:colId xmlns:a16="http://schemas.microsoft.com/office/drawing/2014/main" val="81708999"/>
                    </a:ext>
                  </a:extLst>
                </a:gridCol>
                <a:gridCol w="632467">
                  <a:extLst>
                    <a:ext uri="{9D8B030D-6E8A-4147-A177-3AD203B41FA5}">
                      <a16:colId xmlns:a16="http://schemas.microsoft.com/office/drawing/2014/main" val="2478854051"/>
                    </a:ext>
                  </a:extLst>
                </a:gridCol>
              </a:tblGrid>
              <a:tr h="656179">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dirty="0">
                          <a:solidFill>
                            <a:schemeClr val="tx1"/>
                          </a:solidFill>
                        </a:rPr>
                        <a:t>町</a:t>
                      </a:r>
                      <a:r>
                        <a:rPr lang="en-US" altLang="ja-JP" dirty="0">
                          <a:solidFill>
                            <a:schemeClr val="tx1"/>
                          </a:solidFill>
                        </a:rPr>
                        <a:t>1</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2</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3</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4</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dirty="0">
                          <a:solidFill>
                            <a:schemeClr val="tx1"/>
                          </a:solidFill>
                        </a:rPr>
                        <a:t>町</a:t>
                      </a:r>
                      <a:r>
                        <a:rPr lang="en-US" altLang="ja-JP" dirty="0">
                          <a:solidFill>
                            <a:schemeClr val="tx1"/>
                          </a:solidFill>
                        </a:rPr>
                        <a:t>5</a:t>
                      </a:r>
                      <a:endParaRPr lang="zh-CN" altLang="en-US"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1</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1</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2</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7</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3</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2</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6</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b="1" dirty="0">
                          <a:solidFill>
                            <a:schemeClr val="tx1"/>
                          </a:solidFill>
                        </a:rPr>
                        <a:t>町</a:t>
                      </a:r>
                      <a:r>
                        <a:rPr lang="en-US" altLang="ja-JP" b="1" dirty="0">
                          <a:solidFill>
                            <a:schemeClr val="tx1"/>
                          </a:solidFill>
                        </a:rPr>
                        <a:t>4</a:t>
                      </a:r>
                      <a:endParaRPr lang="zh-CN" altLang="en-US" b="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dirty="0"/>
                        <a:t>3</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49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b="1" kern="1200" dirty="0">
                          <a:solidFill>
                            <a:schemeClr val="tx1"/>
                          </a:solidFill>
                          <a:latin typeface="+mn-lt"/>
                          <a:ea typeface="+mn-ea"/>
                          <a:cs typeface="+mn-cs"/>
                        </a:rPr>
                        <a:t>町</a:t>
                      </a:r>
                      <a:r>
                        <a:rPr lang="en-US" altLang="zh-CN" b="1" dirty="0">
                          <a:solidFill>
                            <a:schemeClr val="tx1"/>
                          </a:solidFill>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dirty="0"/>
                        <a:t>0</a:t>
                      </a:r>
                      <a:endParaRPr lang="zh-CN"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5603085" y="2701700"/>
            <a:ext cx="1907308" cy="1565640"/>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8835618" y="2701700"/>
            <a:ext cx="1907308" cy="1565640"/>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9103664" y="2969746"/>
            <a:ext cx="314036" cy="4729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9417700" y="2969746"/>
            <a:ext cx="789134" cy="11102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10206834" y="3080774"/>
            <a:ext cx="268046" cy="807492"/>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9417700" y="3888266"/>
            <a:ext cx="1057180" cy="6503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9103664" y="3442727"/>
            <a:ext cx="314036" cy="51057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5929443" y="4733324"/>
            <a:ext cx="1620957" cy="338554"/>
          </a:xfrm>
          <a:prstGeom prst="rect">
            <a:avLst/>
          </a:prstGeom>
          <a:noFill/>
        </p:spPr>
        <p:txBody>
          <a:bodyPr wrap="none" rtlCol="0">
            <a:spAutoFit/>
          </a:bodyPr>
          <a:lstStyle/>
          <a:p>
            <a:r>
              <a:rPr lang="ja-JP" altLang="en-US" sz="1600" dirty="0"/>
              <a:t>町の完全グラフ</a:t>
            </a:r>
            <a:endParaRPr lang="zh-CN" altLang="en-US" sz="1600"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8952709" y="4733323"/>
            <a:ext cx="1826141" cy="338554"/>
          </a:xfrm>
          <a:prstGeom prst="rect">
            <a:avLst/>
          </a:prstGeom>
          <a:noFill/>
        </p:spPr>
        <p:txBody>
          <a:bodyPr wrap="none" rtlCol="0">
            <a:spAutoFit/>
          </a:bodyPr>
          <a:lstStyle/>
          <a:p>
            <a:r>
              <a:rPr lang="ja-JP" altLang="en-US" sz="1600" dirty="0"/>
              <a:t>求めた最適巡回路</a:t>
            </a:r>
            <a:endParaRPr lang="zh-CN" altLang="en-US" sz="1600" dirty="0"/>
          </a:p>
        </p:txBody>
      </p:sp>
      <p:sp>
        <p:nvSpPr>
          <p:cNvPr id="60" name="箭头: 右 59">
            <a:extLst>
              <a:ext uri="{FF2B5EF4-FFF2-40B4-BE49-F238E27FC236}">
                <a16:creationId xmlns:a16="http://schemas.microsoft.com/office/drawing/2014/main" id="{E518F9D6-B0EE-30B4-11EE-984F5633F866}"/>
              </a:ext>
            </a:extLst>
          </p:cNvPr>
          <p:cNvSpPr/>
          <p:nvPr/>
        </p:nvSpPr>
        <p:spPr>
          <a:xfrm>
            <a:off x="7803345" y="3429006"/>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E772EF01-3834-299D-6296-7D24858EA997}"/>
              </a:ext>
            </a:extLst>
          </p:cNvPr>
          <p:cNvSpPr txBox="1"/>
          <p:nvPr/>
        </p:nvSpPr>
        <p:spPr>
          <a:xfrm>
            <a:off x="7767353" y="3147817"/>
            <a:ext cx="800219" cy="276999"/>
          </a:xfrm>
          <a:prstGeom prst="rect">
            <a:avLst/>
          </a:prstGeom>
          <a:noFill/>
        </p:spPr>
        <p:txBody>
          <a:bodyPr wrap="none" rtlCol="0">
            <a:spAutoFit/>
          </a:bodyPr>
          <a:lstStyle/>
          <a:p>
            <a:r>
              <a:rPr lang="ja-JP" altLang="en-US" sz="1200" dirty="0"/>
              <a:t>ソルバー</a:t>
            </a:r>
            <a:endParaRPr lang="zh-CN" altLang="en-US" sz="1200" dirty="0"/>
          </a:p>
        </p:txBody>
      </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37127" y="1049497"/>
            <a:ext cx="6210959" cy="1600438"/>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endParaRPr lang="en-US" altLang="zh-CN" sz="1600"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E5D9B905-15FC-CC96-4D8C-B4CA4DBAD3CA}"/>
                  </a:ext>
                </a:extLst>
              </p:cNvPr>
              <p:cNvSpPr txBox="1"/>
              <p:nvPr/>
            </p:nvSpPr>
            <p:spPr>
              <a:xfrm>
                <a:off x="301086" y="2294437"/>
                <a:ext cx="6097022" cy="4506939"/>
              </a:xfrm>
              <a:prstGeom prst="rect">
                <a:avLst/>
              </a:prstGeom>
              <a:noFill/>
            </p:spPr>
            <p:txBody>
              <a:bodyPr wrap="square">
                <a:spAutoFit/>
              </a:bodyPr>
              <a:lstStyle/>
              <a:p>
                <a:r>
                  <a:rPr lang="ja-JP" altLang="en-US" sz="1600" b="1" dirty="0"/>
                  <a:t>目的関数</a:t>
                </a:r>
                <a:endParaRPr lang="en-US" altLang="ja-JP" sz="1600" b="1" dirty="0"/>
              </a:p>
              <a:p>
                <a:r>
                  <a:rPr lang="ja-JP" altLang="en-US" sz="1600" dirty="0"/>
                  <a:t>例えば：町</a:t>
                </a:r>
                <a:r>
                  <a:rPr lang="ja-JP" altLang="en-US" sz="1600" b="1" dirty="0"/>
                  <a:t>四つ</a:t>
                </a:r>
                <a:r>
                  <a:rPr lang="ja-JP" altLang="en-US" sz="1600" dirty="0"/>
                  <a:t>ある</a:t>
                </a:r>
                <a:r>
                  <a:rPr lang="en-US" altLang="ja-JP" sz="1600" dirty="0"/>
                  <a:t>TSP</a:t>
                </a:r>
                <a:r>
                  <a:rPr lang="ja-JP" altLang="en-US" sz="1600" dirty="0"/>
                  <a:t>インスタンス</a:t>
                </a:r>
                <a:endParaRPr lang="en-US" altLang="ja-JP" sz="1600" dirty="0"/>
              </a:p>
              <a:p>
                <a:r>
                  <a:rPr lang="ja-JP" altLang="en-US" sz="1600" dirty="0"/>
                  <a:t>バイナリ変数</a:t>
                </a:r>
                <a14:m>
                  <m:oMath xmlns:m="http://schemas.openxmlformats.org/officeDocument/2006/math">
                    <m:r>
                      <a:rPr lang="en-US" altLang="ja-JP" sz="1600" b="0" i="1" smtClean="0">
                        <a:latin typeface="Cambria Math" panose="02040503050406030204" pitchFamily="18" charset="0"/>
                      </a:rPr>
                      <m:t>𝑥</m:t>
                    </m:r>
                  </m:oMath>
                </a14:m>
                <a:r>
                  <a:rPr lang="ja-JP" altLang="en-US" sz="1600" dirty="0"/>
                  <a:t>を定義する：</a:t>
                </a:r>
                <a:endParaRPr lang="en-US" altLang="zh-CN" sz="1600" dirty="0"/>
              </a:p>
              <a:p>
                <a:pPr algn="dist"/>
                <a14:m>
                  <m:oMathPara xmlns:m="http://schemas.openxmlformats.org/officeDocument/2006/math">
                    <m:oMathParaPr>
                      <m:jc m:val="center"/>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d>
                        <m:dPr>
                          <m:begChr m:val="{"/>
                          <m:endChr m:val=""/>
                          <m:ctrlPr>
                            <a:rPr lang="en-US" altLang="zh-CN" sz="1600" i="1" smtClean="0">
                              <a:latin typeface="Cambria Math" panose="02040503050406030204" pitchFamily="18" charset="0"/>
                            </a:rPr>
                          </m:ctrlPr>
                        </m:dPr>
                        <m:e>
                          <m:eqArr>
                            <m:eqArrPr>
                              <m:ctrlPr>
                                <a:rPr lang="en-US" altLang="zh-CN" sz="1600" i="1" smtClean="0">
                                  <a:latin typeface="Cambria Math" panose="02040503050406030204" pitchFamily="18" charset="0"/>
                                </a:rPr>
                              </m:ctrlPr>
                            </m:eqArrPr>
                            <m:e>
                              <m:r>
                                <a:rPr lang="en-US" altLang="zh-CN" sz="1600" b="0" i="1" smtClean="0">
                                  <a:latin typeface="Cambria Math" panose="02040503050406030204" pitchFamily="18" charset="0"/>
                                </a:rPr>
                                <m:t>1,  </m:t>
                              </m:r>
                              <m:r>
                                <a:rPr lang="ja-JP" altLang="en-US" sz="1600" i="1">
                                  <a:latin typeface="Cambria Math" panose="02040503050406030204" pitchFamily="18" charset="0"/>
                                </a:rPr>
                                <m:t>町</m:t>
                              </m:r>
                              <m:r>
                                <a:rPr lang="en-US" altLang="ja-JP" sz="1600" i="1">
                                  <a:latin typeface="Cambria Math" panose="02040503050406030204" pitchFamily="18" charset="0"/>
                                </a:rPr>
                                <m:t>𝑖</m:t>
                              </m:r>
                              <m:r>
                                <a:rPr lang="ja-JP" altLang="en-US" sz="1600" i="1">
                                  <a:latin typeface="Cambria Math" panose="02040503050406030204" pitchFamily="18" charset="0"/>
                                </a:rPr>
                                <m:t>へ</m:t>
                              </m:r>
                              <m:r>
                                <a:rPr lang="en-US" altLang="ja-JP" sz="1600" i="1">
                                  <a:latin typeface="Cambria Math" panose="02040503050406030204" pitchFamily="18" charset="0"/>
                                </a:rPr>
                                <m:t>𝑡</m:t>
                              </m:r>
                              <m:r>
                                <a:rPr lang="ja-JP" altLang="en-US" sz="1600" i="1">
                                  <a:latin typeface="Cambria Math" panose="02040503050406030204" pitchFamily="18" charset="0"/>
                                </a:rPr>
                                <m:t>番目訪れる</m:t>
                              </m:r>
                            </m:e>
                            <m:e>
                              <m:r>
                                <a:rPr lang="en-US" altLang="ja-JP" sz="1600" b="0" i="1" smtClean="0">
                                  <a:latin typeface="Cambria Math" panose="02040503050406030204" pitchFamily="18" charset="0"/>
                                </a:rPr>
                                <m:t>     </m:t>
                              </m:r>
                              <m:r>
                                <a:rPr lang="en-US" altLang="zh-CN" sz="1600" b="0" i="1" smtClean="0">
                                  <a:latin typeface="Cambria Math" panose="02040503050406030204" pitchFamily="18" charset="0"/>
                                </a:rPr>
                                <m:t>0,  </m:t>
                              </m:r>
                              <m:r>
                                <a:rPr lang="ja-JP" altLang="en-US" sz="1600" i="1">
                                  <a:latin typeface="Cambria Math" panose="02040503050406030204" pitchFamily="18" charset="0"/>
                                </a:rPr>
                                <m:t>町</m:t>
                              </m:r>
                              <m:r>
                                <a:rPr lang="en-US" altLang="zh-CN" sz="1600" b="0" i="1" smtClean="0">
                                  <a:latin typeface="Cambria Math" panose="02040503050406030204" pitchFamily="18" charset="0"/>
                                </a:rPr>
                                <m:t>𝑖</m:t>
                              </m:r>
                              <m:r>
                                <a:rPr lang="ja-JP" altLang="en-US" sz="1600" i="1">
                                  <a:latin typeface="Cambria Math" panose="02040503050406030204" pitchFamily="18" charset="0"/>
                                </a:rPr>
                                <m:t>へ</m:t>
                              </m:r>
                              <m:r>
                                <a:rPr lang="en-US" altLang="zh-CN" sz="1600" b="0" i="1" smtClean="0">
                                  <a:latin typeface="Cambria Math" panose="02040503050406030204" pitchFamily="18" charset="0"/>
                                </a:rPr>
                                <m:t>𝑡</m:t>
                              </m:r>
                              <m:r>
                                <a:rPr lang="ja-JP" altLang="en-US" sz="1600" i="1">
                                  <a:latin typeface="Cambria Math" panose="02040503050406030204" pitchFamily="18" charset="0"/>
                                </a:rPr>
                                <m:t>番目</m:t>
                              </m:r>
                              <m:r>
                                <a:rPr lang="ja-JP" altLang="en-US" sz="1600" i="1" smtClean="0">
                                  <a:latin typeface="Cambria Math" panose="02040503050406030204" pitchFamily="18" charset="0"/>
                                </a:rPr>
                                <m:t>訪れない</m:t>
                              </m:r>
                            </m:e>
                          </m:eqArr>
                        </m:e>
                      </m:d>
                    </m:oMath>
                  </m:oMathPara>
                </a14:m>
                <a:endParaRPr lang="en-US" altLang="zh-CN" sz="1600" dirty="0"/>
              </a:p>
              <a:p>
                <a:pPr algn="dist"/>
                <a:endParaRPr lang="en-US" altLang="zh-CN" sz="1600" dirty="0"/>
              </a:p>
              <a:p>
                <a:r>
                  <a:rPr lang="ja-JP" altLang="en-US" sz="1600" dirty="0"/>
                  <a:t>なので，町四つある</a:t>
                </a:r>
                <a:r>
                  <a:rPr lang="en-US" altLang="ja-JP" sz="1600" dirty="0"/>
                  <a:t>TSP</a:t>
                </a:r>
                <a:r>
                  <a:rPr lang="ja-JP" altLang="en-US" sz="1600" dirty="0"/>
                  <a:t>問題は</a:t>
                </a:r>
                <a:r>
                  <a:rPr lang="en-US" altLang="ja-JP" sz="1600" dirty="0"/>
                  <a:t>16</a:t>
                </a:r>
                <a:r>
                  <a:rPr lang="ja-JP" altLang="en-US" sz="1600" dirty="0"/>
                  <a:t>個のバイナリ変数が必要</a:t>
                </a:r>
                <a:endParaRPr lang="en-US" altLang="zh-CN" sz="1600"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1,2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1,</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2</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3,2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3</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4,2</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3</m:t>
                        </m:r>
                      </m:sub>
                    </m:sSub>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b="0" i="1" smtClean="0">
                            <a:latin typeface="Cambria Math" panose="02040503050406030204" pitchFamily="18" charset="0"/>
                          </a:rPr>
                          <m:t>4</m:t>
                        </m:r>
                        <m:r>
                          <a:rPr lang="en-US" altLang="zh-CN" i="1">
                            <a:latin typeface="Cambria Math" panose="02040503050406030204" pitchFamily="18" charset="0"/>
                          </a:rPr>
                          <m:t>,</m:t>
                        </m:r>
                        <m:r>
                          <a:rPr lang="en-US" altLang="zh-CN" b="0" i="1" smtClean="0">
                            <a:latin typeface="Cambria Math" panose="02040503050406030204" pitchFamily="18" charset="0"/>
                          </a:rPr>
                          <m:t>4</m:t>
                        </m:r>
                      </m:sub>
                    </m:sSub>
                  </m:oMath>
                </a14:m>
                <a:endParaRPr lang="en-US" altLang="zh-CN" dirty="0"/>
              </a:p>
              <a:p>
                <a:endParaRPr lang="en-US" altLang="zh-CN" sz="1600" dirty="0"/>
              </a:p>
              <a:p>
                <a:r>
                  <a:rPr lang="ja-JP" altLang="en-US" sz="1600" dirty="0"/>
                  <a:t>目的関数：</a:t>
                </a:r>
                <a:endParaRPr lang="en-US" altLang="ja-JP" sz="1600" dirty="0"/>
              </a:p>
              <a:p>
                <a:pPr/>
                <a14:m>
                  <m:oMathPara xmlns:m="http://schemas.openxmlformats.org/officeDocument/2006/math">
                    <m:oMathParaPr>
                      <m:jc m:val="centerGroup"/>
                    </m:oMathParaPr>
                    <m:oMath xmlns:m="http://schemas.openxmlformats.org/officeDocument/2006/math">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nary>
                                <m:naryPr>
                                  <m:chr m:val="∑"/>
                                  <m:ctrlPr>
                                    <a:rPr lang="en-US" altLang="zh-CN" sz="160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4</m:t>
                                  </m:r>
                                </m:sup>
                                <m:e>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𝑑</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𝑗</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𝑡</m:t>
                                      </m:r>
                                    </m:sub>
                                  </m:s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𝑗</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e>
                                      </m:d>
                                      <m:r>
                                        <a:rPr lang="en-US" altLang="zh-CN" sz="1600" i="1">
                                          <a:latin typeface="Cambria Math" panose="02040503050406030204" pitchFamily="18" charset="0"/>
                                          <a:ea typeface="Cambria Math" panose="02040503050406030204" pitchFamily="18" charset="0"/>
                                        </a:rPr>
                                        <m:t>%</m:t>
                                      </m:r>
                                      <m:r>
                                        <a:rPr lang="en-US" altLang="zh-CN" sz="1600" b="0" i="1" smtClean="0">
                                          <a:latin typeface="Cambria Math" panose="02040503050406030204" pitchFamily="18" charset="0"/>
                                          <a:ea typeface="Cambria Math" panose="02040503050406030204" pitchFamily="18" charset="0"/>
                                        </a:rPr>
                                        <m:t>4</m:t>
                                      </m:r>
                                    </m:sub>
                                  </m:sSub>
                                </m:e>
                              </m:nary>
                            </m:e>
                          </m:nary>
                        </m:e>
                      </m:nary>
                    </m:oMath>
                  </m:oMathPara>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𝑑</m:t>
                        </m:r>
                      </m:e>
                      <m:sub>
                        <m:r>
                          <a:rPr lang="en-US" altLang="zh-CN" sz="1600" i="1">
                            <a:latin typeface="Cambria Math" panose="02040503050406030204" pitchFamily="18" charset="0"/>
                          </a:rPr>
                          <m:t>𝑖</m:t>
                        </m:r>
                        <m:r>
                          <a:rPr lang="en-US" altLang="zh-CN" sz="1600" i="1">
                            <a:latin typeface="Cambria Math" panose="02040503050406030204" pitchFamily="18" charset="0"/>
                          </a:rPr>
                          <m:t>,</m:t>
                        </m:r>
                        <m:r>
                          <a:rPr lang="en-US" altLang="zh-CN" sz="1600" i="1">
                            <a:latin typeface="Cambria Math" panose="02040503050406030204" pitchFamily="18" charset="0"/>
                          </a:rPr>
                          <m:t>𝑗</m:t>
                        </m:r>
                      </m:sub>
                    </m:sSub>
                  </m:oMath>
                </a14:m>
                <a:r>
                  <a:rPr lang="ja-JP" altLang="en-US" sz="1600" b="0" dirty="0"/>
                  <a:t>：町</a:t>
                </a:r>
                <a14:m>
                  <m:oMath xmlns:m="http://schemas.openxmlformats.org/officeDocument/2006/math">
                    <m:r>
                      <a:rPr lang="en-US" altLang="ja-JP" sz="1600" b="0" i="1" smtClean="0">
                        <a:latin typeface="Cambria Math" panose="02040503050406030204" pitchFamily="18" charset="0"/>
                      </a:rPr>
                      <m:t>𝑖</m:t>
                    </m:r>
                  </m:oMath>
                </a14:m>
                <a:r>
                  <a:rPr lang="ja-JP" altLang="en-US" sz="1600" b="0" dirty="0"/>
                  <a:t>と町</a:t>
                </a:r>
                <a14:m>
                  <m:oMath xmlns:m="http://schemas.openxmlformats.org/officeDocument/2006/math">
                    <m:r>
                      <a:rPr lang="en-US" altLang="ja-JP" sz="1600" b="0" i="1" smtClean="0">
                        <a:latin typeface="Cambria Math" panose="02040503050406030204" pitchFamily="18" charset="0"/>
                      </a:rPr>
                      <m:t>𝑗</m:t>
                    </m:r>
                  </m:oMath>
                </a14:m>
                <a:r>
                  <a:rPr lang="ja-JP" altLang="en-US" sz="1600" b="0" dirty="0"/>
                  <a:t>の距離</a:t>
                </a:r>
                <a:endParaRPr lang="en-US" altLang="zh-CN" sz="1600" b="0" dirty="0"/>
              </a:p>
            </p:txBody>
          </p:sp>
        </mc:Choice>
        <mc:Fallback xmlns="">
          <p:sp>
            <p:nvSpPr>
              <p:cNvPr id="15" name="文本框 14">
                <a:extLst>
                  <a:ext uri="{FF2B5EF4-FFF2-40B4-BE49-F238E27FC236}">
                    <a16:creationId xmlns:a16="http://schemas.microsoft.com/office/drawing/2014/main" id="{E5D9B905-15FC-CC96-4D8C-B4CA4DBAD3CA}"/>
                  </a:ext>
                </a:extLst>
              </p:cNvPr>
              <p:cNvSpPr txBox="1">
                <a:spLocks noRot="1" noChangeAspect="1" noMove="1" noResize="1" noEditPoints="1" noAdjustHandles="1" noChangeArrowheads="1" noChangeShapeType="1" noTextEdit="1"/>
              </p:cNvSpPr>
              <p:nvPr/>
            </p:nvSpPr>
            <p:spPr>
              <a:xfrm>
                <a:off x="301086" y="2294437"/>
                <a:ext cx="6097022" cy="4506939"/>
              </a:xfrm>
              <a:prstGeom prst="rect">
                <a:avLst/>
              </a:prstGeom>
              <a:blipFill>
                <a:blip r:embed="rId2"/>
                <a:stretch>
                  <a:fillRect l="-500" t="-405" b="-405"/>
                </a:stretch>
              </a:blipFill>
            </p:spPr>
            <p:txBody>
              <a:bodyPr/>
              <a:lstStyle/>
              <a:p>
                <a:r>
                  <a:rPr lang="zh-CN" altLang="en-US">
                    <a:noFill/>
                  </a:rPr>
                  <a:t> </a:t>
                </a:r>
              </a:p>
            </p:txBody>
          </p:sp>
        </mc:Fallback>
      </mc:AlternateContent>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3"/>
          <a:stretch>
            <a:fillRect/>
          </a:stretch>
        </p:blipFill>
        <p:spPr>
          <a:xfrm>
            <a:off x="5790457" y="1802931"/>
            <a:ext cx="6332270" cy="3166135"/>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5790457" y="1363251"/>
            <a:ext cx="2832827" cy="307777"/>
          </a:xfrm>
          <a:prstGeom prst="rect">
            <a:avLst/>
          </a:prstGeom>
          <a:noFill/>
        </p:spPr>
        <p:txBody>
          <a:bodyPr wrap="none" rtlCol="0">
            <a:spAutoFit/>
          </a:bodyPr>
          <a:lstStyle/>
          <a:p>
            <a:r>
              <a:rPr lang="ja-JP" altLang="en-US" sz="1400" dirty="0"/>
              <a:t>展開された目的関数の</a:t>
            </a:r>
            <a:r>
              <a:rPr lang="en-US" altLang="ja-JP" sz="1400" dirty="0"/>
              <a:t>QUBO</a:t>
            </a:r>
            <a:r>
              <a:rPr lang="ja-JP" altLang="en-US" sz="1400" dirty="0"/>
              <a:t>行列</a:t>
            </a:r>
            <a:endParaRPr lang="zh-CN" altLang="en-US" sz="1400"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5790457" y="5350776"/>
            <a:ext cx="2826103" cy="1300519"/>
            <a:chOff x="5724326" y="5590921"/>
            <a:chExt cx="2826103" cy="1300519"/>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484706"/>
              <a:chOff x="5611294" y="5893233"/>
              <a:chExt cx="2345039" cy="484706"/>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484705"/>
                <a:chOff x="6750187" y="5893234"/>
                <a:chExt cx="484705" cy="484705"/>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2" y="5950920"/>
                      <a:ext cx="30132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𝑖</m:t>
                            </m:r>
                          </m:oMath>
                        </m:oMathPara>
                      </a14:m>
                      <a:endParaRPr lang="zh-CN" altLang="en-US"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2" y="5950920"/>
                      <a:ext cx="301320" cy="369332"/>
                    </a:xfrm>
                    <a:prstGeom prst="rect">
                      <a:avLst/>
                    </a:prstGeom>
                    <a:blipFill>
                      <a:blip r:embed="rId4"/>
                      <a:stretch>
                        <a:fillRect l="-2000"/>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484705"/>
                <a:chOff x="8290778" y="5865587"/>
                <a:chExt cx="484705" cy="484705"/>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3" y="5893234"/>
                      <a:ext cx="393700" cy="369332"/>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b="0" i="1" smtClean="0">
                                <a:solidFill>
                                  <a:schemeClr val="bg1"/>
                                </a:solidFill>
                                <a:latin typeface="Cambria Math" panose="02040503050406030204" pitchFamily="18" charset="0"/>
                              </a:rPr>
                              <m:t>𝑗</m:t>
                            </m:r>
                          </m:oMath>
                        </m:oMathPara>
                      </a14:m>
                      <a:endParaRPr lang="en-US" altLang="zh-CN" b="0"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3" y="5893234"/>
                      <a:ext cx="393700" cy="369332"/>
                    </a:xfrm>
                    <a:prstGeom prst="rect">
                      <a:avLst/>
                    </a:prstGeom>
                    <a:blipFill>
                      <a:blip r:embed="rId5"/>
                      <a:stretch>
                        <a:fillRect b="-13115"/>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2" y="5838243"/>
                  <a:ext cx="389787"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m:oMathPara>
                  </a14:m>
                  <a:endParaRPr lang="zh-CN" altLang="en-US"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2" y="5838243"/>
                  <a:ext cx="389787" cy="299313"/>
                </a:xfrm>
                <a:prstGeom prst="rect">
                  <a:avLst/>
                </a:prstGeom>
                <a:blipFill>
                  <a:blip r:embed="rId6"/>
                  <a:stretch>
                    <a:fillRect l="-14063" r="-9375" b="-2653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09"/>
                  <a:ext cx="64633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𝑡</m:t>
                        </m:r>
                      </m:oMath>
                    </m:oMathPara>
                  </a14:m>
                  <a:endParaRPr lang="en-US" altLang="ja-JP" dirty="0"/>
                </a:p>
                <a:p>
                  <a:r>
                    <a:rPr lang="ja-JP" altLang="en-US" dirty="0"/>
                    <a:t>番目</a:t>
                  </a:r>
                  <a:endParaRPr lang="zh-CN" altLang="en-US"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09"/>
                  <a:ext cx="646331" cy="646331"/>
                </a:xfrm>
                <a:prstGeom prst="rect">
                  <a:avLst/>
                </a:prstGeom>
                <a:blipFill>
                  <a:blip r:embed="rId7"/>
                  <a:stretch>
                    <a:fillRect l="-8491" r="-7547" b="-150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77260" y="6245109"/>
                  <a:ext cx="1273169"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i="1">
                                <a:latin typeface="Cambria Math" panose="02040503050406030204" pitchFamily="18" charset="0"/>
                              </a:rPr>
                              <m:t>𝑡</m:t>
                            </m:r>
                            <m:r>
                              <a:rPr lang="en-US" altLang="ja-JP" i="1">
                                <a:latin typeface="Cambria Math" panose="02040503050406030204" pitchFamily="18" charset="0"/>
                              </a:rPr>
                              <m:t>+1</m:t>
                            </m:r>
                          </m:e>
                        </m:d>
                        <m:r>
                          <a:rPr lang="en-US" altLang="ja-JP" b="0" i="1" smtClean="0">
                            <a:latin typeface="Cambria Math" panose="02040503050406030204" pitchFamily="18" charset="0"/>
                          </a:rPr>
                          <m:t>%4</m:t>
                        </m:r>
                      </m:oMath>
                    </m:oMathPara>
                  </a14:m>
                  <a:endParaRPr lang="en-US" altLang="ja-JP" dirty="0"/>
                </a:p>
                <a:p>
                  <a:pPr algn="ctr"/>
                  <a:r>
                    <a:rPr lang="ja-JP" altLang="en-US" dirty="0"/>
                    <a:t>番目</a:t>
                  </a:r>
                  <a:endParaRPr lang="zh-CN" altLang="en-US"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77260" y="6245109"/>
                  <a:ext cx="1273169" cy="646331"/>
                </a:xfrm>
                <a:prstGeom prst="rect">
                  <a:avLst/>
                </a:prstGeom>
                <a:blipFill>
                  <a:blip r:embed="rId8"/>
                  <a:stretch>
                    <a:fillRect b="-15094"/>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54036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47FB24-F3A2-94B3-CAC2-6E0F4AB32723}"/>
              </a:ext>
            </a:extLst>
          </p:cNvPr>
          <p:cNvSpPr txBox="1"/>
          <p:nvPr/>
        </p:nvSpPr>
        <p:spPr>
          <a:xfrm>
            <a:off x="363082" y="1024727"/>
            <a:ext cx="6210959" cy="4308872"/>
          </a:xfrm>
          <a:prstGeom prst="rect">
            <a:avLst/>
          </a:prstGeom>
          <a:noFill/>
        </p:spPr>
        <p:txBody>
          <a:bodyPr wrap="square">
            <a:spAutoFit/>
          </a:bodyPr>
          <a:lstStyle/>
          <a:p>
            <a:r>
              <a:rPr lang="en-US" altLang="ja-JP" b="1" dirty="0"/>
              <a:t>TSP</a:t>
            </a:r>
            <a:r>
              <a:rPr lang="ja-JP" altLang="en-US" b="1" dirty="0"/>
              <a:t>（巡回セールスマン）問題の</a:t>
            </a:r>
            <a:r>
              <a:rPr lang="en-US" altLang="ja-JP" b="1" dirty="0"/>
              <a:t>QUBO</a:t>
            </a:r>
            <a:r>
              <a:rPr lang="ja-JP" altLang="en-US" b="1" dirty="0"/>
              <a:t>モデル</a:t>
            </a:r>
            <a:endParaRPr lang="en-US" altLang="ja-JP" b="1" dirty="0"/>
          </a:p>
          <a:p>
            <a:endParaRPr lang="en-US" altLang="zh-CN" sz="1600" dirty="0"/>
          </a:p>
          <a:p>
            <a:r>
              <a:rPr lang="en-US" altLang="ja-JP" sz="1600" dirty="0"/>
              <a:t>TSP</a:t>
            </a:r>
            <a:r>
              <a:rPr lang="ja-JP" altLang="en-US" sz="1600" dirty="0"/>
              <a:t>問題の</a:t>
            </a:r>
            <a:r>
              <a:rPr lang="en-US" altLang="ja-JP" sz="1600" dirty="0"/>
              <a:t>QUBO</a:t>
            </a:r>
            <a:r>
              <a:rPr lang="ja-JP" altLang="en-US" sz="1600" dirty="0"/>
              <a:t>モデルは</a:t>
            </a:r>
            <a:r>
              <a:rPr lang="en-US" altLang="ja-JP" sz="1600" dirty="0"/>
              <a:t>2</a:t>
            </a:r>
            <a:r>
              <a:rPr lang="ja-JP" altLang="en-US" sz="1600" dirty="0"/>
              <a:t>部分から構成される</a:t>
            </a:r>
            <a:endParaRPr lang="en-US" altLang="ja-JP" sz="1600" dirty="0"/>
          </a:p>
          <a:p>
            <a:pPr marL="285750" indent="-285750">
              <a:buFont typeface="Arial" panose="020B0604020202020204" pitchFamily="34" charset="0"/>
              <a:buChar char="•"/>
            </a:pPr>
            <a:r>
              <a:rPr lang="ja-JP" altLang="en-US" sz="1600" dirty="0"/>
              <a:t>目的関数</a:t>
            </a:r>
            <a:endParaRPr lang="en-US" altLang="ja-JP" sz="1600" dirty="0"/>
          </a:p>
          <a:p>
            <a:pPr marL="285750" indent="-285750">
              <a:buFont typeface="Arial" panose="020B0604020202020204" pitchFamily="34" charset="0"/>
              <a:buChar char="•"/>
            </a:pPr>
            <a:r>
              <a:rPr lang="ja-JP" altLang="en-US" sz="1600" dirty="0"/>
              <a:t>制約条件から変換された</a:t>
            </a:r>
            <a:r>
              <a:rPr lang="en-US" altLang="ja-JP" sz="1600" dirty="0"/>
              <a:t>QUBO</a:t>
            </a:r>
            <a:r>
              <a:rPr lang="ja-JP" altLang="en-US" sz="1600" dirty="0"/>
              <a:t>式</a:t>
            </a:r>
            <a:endParaRPr lang="en-US" altLang="zh-CN" sz="1600" dirty="0"/>
          </a:p>
          <a:p>
            <a:r>
              <a:rPr lang="ja-JP" altLang="en-US" sz="1600" b="1" dirty="0"/>
              <a:t>制約条件から変換された</a:t>
            </a:r>
            <a:r>
              <a:rPr lang="en-US" altLang="ja-JP" sz="1600" b="1" dirty="0"/>
              <a:t>QUBO</a:t>
            </a:r>
            <a:r>
              <a:rPr lang="ja-JP" altLang="en-US" sz="1600" b="1" dirty="0"/>
              <a:t>式</a:t>
            </a:r>
            <a:endParaRPr lang="en-US" altLang="ja-JP" sz="1600" b="1" dirty="0"/>
          </a:p>
          <a:p>
            <a:r>
              <a:rPr lang="ja-JP" altLang="en-US" sz="1600" b="1" dirty="0"/>
              <a:t>①</a:t>
            </a:r>
            <a:r>
              <a:rPr lang="ja-JP" altLang="en-US" sz="1600" dirty="0"/>
              <a:t>各町は</a:t>
            </a:r>
            <a:r>
              <a:rPr lang="en-US" altLang="ja-JP" sz="1600" dirty="0"/>
              <a:t>1</a:t>
            </a:r>
            <a:r>
              <a:rPr lang="ja-JP" altLang="en-US" sz="1600" dirty="0"/>
              <a:t>回しか訪れてはいけない</a:t>
            </a:r>
            <a:endParaRPr lang="en-US" altLang="ja-JP"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endParaRPr lang="en-US" altLang="zh-CN" sz="1600" dirty="0"/>
          </a:p>
          <a:p>
            <a:r>
              <a:rPr lang="ja-JP" altLang="en-US" sz="1600" b="1" dirty="0"/>
              <a:t>②</a:t>
            </a:r>
            <a:r>
              <a:rPr lang="ja-JP" altLang="en-US" sz="1600" dirty="0"/>
              <a:t>同じタイミングに複数の町に行くことはできない</a:t>
            </a:r>
            <a:endParaRPr lang="en-US" altLang="ja-JP" sz="1600" dirty="0"/>
          </a:p>
          <a:p>
            <a:endParaRPr lang="en-US" altLang="zh-CN"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5E9D9BE-8F23-8990-FBBC-E5B16CEA831A}"/>
                  </a:ext>
                </a:extLst>
              </p:cNvPr>
              <p:cNvSpPr txBox="1"/>
              <p:nvPr/>
            </p:nvSpPr>
            <p:spPr>
              <a:xfrm>
                <a:off x="3922006" y="3138621"/>
                <a:ext cx="2457724" cy="338554"/>
              </a:xfrm>
              <a:prstGeom prst="rect">
                <a:avLst/>
              </a:prstGeom>
              <a:noFill/>
            </p:spPr>
            <p:txBody>
              <a:bodyPr wrap="none" rtlCol="0">
                <a:spAutoFit/>
              </a:bodyPr>
              <a:lstStyle/>
              <a:p>
                <a:r>
                  <a:rPr lang="ja-JP" altLang="en-US" sz="1600" dirty="0"/>
                  <a:t>各行は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3922006" y="3138621"/>
                <a:ext cx="2457724" cy="338554"/>
              </a:xfrm>
              <a:prstGeom prst="rect">
                <a:avLst/>
              </a:prstGeom>
              <a:blipFill>
                <a:blip r:embed="rId2"/>
                <a:stretch>
                  <a:fillRect l="-1238"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6E67FDA2-74BD-9F0B-77C5-4CC845E75217}"/>
                  </a:ext>
                </a:extLst>
              </p:cNvPr>
              <p:cNvSpPr txBox="1"/>
              <p:nvPr/>
            </p:nvSpPr>
            <p:spPr>
              <a:xfrm>
                <a:off x="3970417" y="3559122"/>
                <a:ext cx="2270657"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3970417" y="3559122"/>
                <a:ext cx="2270657" cy="69814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95206F4-8083-5989-D52F-105F58B9899D}"/>
                  </a:ext>
                </a:extLst>
              </p:cNvPr>
              <p:cNvSpPr txBox="1"/>
              <p:nvPr/>
            </p:nvSpPr>
            <p:spPr>
              <a:xfrm>
                <a:off x="3970417" y="5079620"/>
                <a:ext cx="2457724" cy="338554"/>
              </a:xfrm>
              <a:prstGeom prst="rect">
                <a:avLst/>
              </a:prstGeom>
              <a:noFill/>
            </p:spPr>
            <p:txBody>
              <a:bodyPr wrap="none" rtlCol="0">
                <a:spAutoFit/>
              </a:bodyPr>
              <a:lstStyle/>
              <a:p>
                <a:r>
                  <a:rPr lang="ja-JP" altLang="en-US" sz="1600" dirty="0"/>
                  <a:t>各列は</a:t>
                </a:r>
                <a:r>
                  <a:rPr lang="en-US" altLang="ja-JP" sz="1600" b="1" dirty="0"/>
                  <a:t>1</a:t>
                </a:r>
                <a:r>
                  <a:rPr lang="ja-JP" altLang="en-US" sz="1600" b="1" dirty="0"/>
                  <a:t>つ</a:t>
                </a:r>
                <a:r>
                  <a:rPr lang="ja-JP" altLang="en-US" sz="1600" dirty="0"/>
                  <a:t>だけの変数が</a:t>
                </a:r>
                <a14:m>
                  <m:oMath xmlns:m="http://schemas.openxmlformats.org/officeDocument/2006/math">
                    <m:r>
                      <a:rPr lang="en-US" altLang="ja-JP" sz="1600" i="1" dirty="0" smtClean="0">
                        <a:latin typeface="Cambria Math" panose="02040503050406030204" pitchFamily="18" charset="0"/>
                      </a:rPr>
                      <m:t>1</m:t>
                    </m:r>
                  </m:oMath>
                </a14:m>
                <a:endParaRPr lang="zh-CN" altLang="en-US" sz="1600" dirty="0"/>
              </a:p>
            </p:txBody>
          </p:sp>
        </mc:Choice>
        <mc:Fallback xmlns="">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3970417" y="5079620"/>
                <a:ext cx="2457724" cy="338554"/>
              </a:xfrm>
              <a:prstGeom prst="rect">
                <a:avLst/>
              </a:prstGeom>
              <a:blipFill>
                <a:blip r:embed="rId4"/>
                <a:stretch>
                  <a:fillRect l="-1241"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B3CB91AD-42AD-0155-AB51-3812EABA9990}"/>
                  </a:ext>
                </a:extLst>
              </p:cNvPr>
              <p:cNvSpPr txBox="1"/>
              <p:nvPr/>
            </p:nvSpPr>
            <p:spPr>
              <a:xfrm>
                <a:off x="3907915" y="5704138"/>
                <a:ext cx="2381839"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     </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=1,2,3,4</m:t>
                          </m:r>
                        </m:e>
                      </m:d>
                    </m:oMath>
                  </m:oMathPara>
                </a14:m>
                <a:endParaRPr lang="zh-CN" altLang="en-US" sz="1400" dirty="0"/>
              </a:p>
            </p:txBody>
          </p:sp>
        </mc:Choice>
        <mc:Fallback xmlns="">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3907915" y="5704138"/>
                <a:ext cx="2381839" cy="69814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E0D5F7DA-722D-737D-E35F-22ED6CA7E43F}"/>
                  </a:ext>
                </a:extLst>
              </p:cNvPr>
              <p:cNvSpPr txBox="1"/>
              <p:nvPr/>
            </p:nvSpPr>
            <p:spPr>
              <a:xfrm>
                <a:off x="7288312" y="3559122"/>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en-US" altLang="zh-CN" sz="1400" dirty="0"/>
              </a:p>
            </p:txBody>
          </p:sp>
        </mc:Choice>
        <mc:Fallback xmlns="">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7288312" y="3559122"/>
                <a:ext cx="1468351" cy="736099"/>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6289754" y="3616838"/>
            <a:ext cx="851311" cy="636886"/>
            <a:chOff x="7969718" y="2598389"/>
            <a:chExt cx="1453415" cy="789932"/>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0FD04853-B28E-FCCE-CD0F-8D08A8796117}"/>
                  </a:ext>
                </a:extLst>
              </p:cNvPr>
              <p:cNvSpPr txBox="1"/>
              <p:nvPr/>
            </p:nvSpPr>
            <p:spPr>
              <a:xfrm>
                <a:off x="7288312" y="5738385"/>
                <a:ext cx="1468351" cy="7360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smtClean="0">
                                  <a:latin typeface="Cambria Math" panose="02040503050406030204" pitchFamily="18" charset="0"/>
                                </a:rPr>
                              </m:ctrlPr>
                            </m:sSupPr>
                            <m:e>
                              <m:d>
                                <m:dPr>
                                  <m:ctrlPr>
                                    <a:rPr lang="en-US" altLang="zh-CN" sz="1400" i="1" smtClean="0">
                                      <a:latin typeface="Cambria Math" panose="02040503050406030204" pitchFamily="18" charset="0"/>
                                    </a:rPr>
                                  </m:ctrlPr>
                                </m:dPr>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e>
                                  </m:nary>
                                  <m:r>
                                    <a:rPr lang="en-US" altLang="zh-CN" sz="1400" b="0" i="1" smtClean="0">
                                      <a:latin typeface="Cambria Math" panose="02040503050406030204" pitchFamily="18" charset="0"/>
                                    </a:rPr>
                                    <m:t>−1</m:t>
                                  </m:r>
                                </m:e>
                              </m:d>
                            </m:e>
                            <m:sup>
                              <m:r>
                                <a:rPr lang="en-US" altLang="zh-CN" sz="1400" b="0" i="1" smtClean="0">
                                  <a:latin typeface="Cambria Math" panose="02040503050406030204" pitchFamily="18" charset="0"/>
                                </a:rPr>
                                <m:t>2</m:t>
                              </m:r>
                            </m:sup>
                          </m:sSup>
                        </m:e>
                      </m:nary>
                    </m:oMath>
                  </m:oMathPara>
                </a14:m>
                <a:endParaRPr lang="zh-CN" altLang="en-US" sz="1400" dirty="0"/>
              </a:p>
            </p:txBody>
          </p:sp>
        </mc:Choice>
        <mc:Fallback xmlns="">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7288312" y="5738385"/>
                <a:ext cx="1468351" cy="736099"/>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6241074" y="5725100"/>
            <a:ext cx="851311" cy="636886"/>
            <a:chOff x="7969718" y="2598389"/>
            <a:chExt cx="1453415" cy="78993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16" y="2598389"/>
              <a:ext cx="492442" cy="276999"/>
            </a:xfrm>
            <a:prstGeom prst="rect">
              <a:avLst/>
            </a:prstGeom>
            <a:noFill/>
          </p:spPr>
          <p:txBody>
            <a:bodyPr wrap="none" rtlCol="0">
              <a:spAutoFit/>
            </a:bodyPr>
            <a:lstStyle/>
            <a:p>
              <a:r>
                <a:rPr lang="ja-JP" altLang="en-US" sz="1200" dirty="0"/>
                <a:t>移項</a:t>
              </a:r>
              <a:endParaRPr lang="zh-CN" altLang="en-US" sz="1200"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22"/>
              <a:ext cx="895151" cy="276999"/>
            </a:xfrm>
            <a:prstGeom prst="rect">
              <a:avLst/>
            </a:prstGeom>
            <a:noFill/>
          </p:spPr>
          <p:txBody>
            <a:bodyPr wrap="square">
              <a:spAutoFit/>
            </a:bodyPr>
            <a:lstStyle/>
            <a:p>
              <a:r>
                <a:rPr lang="ja-JP" altLang="en-US" sz="1200" dirty="0"/>
                <a:t>二乗</a:t>
              </a:r>
              <a:endParaRPr lang="zh-CN" altLang="en-US" sz="1200"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8742319" y="420046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8803395" y="5751401"/>
            <a:ext cx="851311" cy="17072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030285EE-66CD-3DFB-37E3-0F9D4D22AF21}"/>
                  </a:ext>
                </a:extLst>
              </p:cNvPr>
              <p:cNvSpPr txBox="1"/>
              <p:nvPr/>
            </p:nvSpPr>
            <p:spPr>
              <a:xfrm>
                <a:off x="8871218" y="4688551"/>
                <a:ext cx="3320782" cy="78213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200" b="0" i="1" smtClean="0">
                          <a:latin typeface="Cambria Math" panose="02040503050406030204" pitchFamily="18" charset="0"/>
                          <a:ea typeface="Cambria Math" panose="02040503050406030204" pitchFamily="18" charset="0"/>
                        </a:rPr>
                        <m:t>𝜆</m:t>
                      </m:r>
                      <m:d>
                        <m:dPr>
                          <m:ctrlPr>
                            <a:rPr lang="en-US" altLang="zh-CN" sz="1200" b="0" i="1" smtClean="0">
                              <a:latin typeface="Cambria Math" panose="02040503050406030204" pitchFamily="18" charset="0"/>
                              <a:ea typeface="Cambria Math" panose="02040503050406030204" pitchFamily="18" charset="0"/>
                            </a:rPr>
                          </m:ctrlPr>
                        </m:dPr>
                        <m:e>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r>
                            <a:rPr lang="en-US" altLang="zh-CN" sz="1200" b="0" i="1" smtClean="0">
                              <a:latin typeface="Cambria Math" panose="02040503050406030204" pitchFamily="18" charset="0"/>
                            </a:rPr>
                            <m:t>+</m:t>
                          </m:r>
                          <m:nary>
                            <m:naryPr>
                              <m:chr m:val="∑"/>
                              <m:ctrlPr>
                                <a:rPr lang="zh-CN" altLang="en-US" sz="1200" i="1">
                                  <a:latin typeface="Cambria Math" panose="02040503050406030204" pitchFamily="18" charset="0"/>
                                </a:rPr>
                              </m:ctrlPr>
                            </m:naryPr>
                            <m:sub>
                              <m:r>
                                <m:rPr>
                                  <m:brk m:alnAt="23"/>
                                </m:rPr>
                                <a:rPr lang="en-US" altLang="zh-CN" sz="1200" i="1">
                                  <a:latin typeface="Cambria Math" panose="02040503050406030204" pitchFamily="18" charset="0"/>
                                </a:rPr>
                                <m:t>𝑡</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p>
                                <m:sSupPr>
                                  <m:ctrlPr>
                                    <a:rPr lang="en-US" altLang="zh-CN" sz="1200" i="1">
                                      <a:latin typeface="Cambria Math" panose="02040503050406030204" pitchFamily="18" charset="0"/>
                                    </a:rPr>
                                  </m:ctrlPr>
                                </m:sSupPr>
                                <m:e>
                                  <m:d>
                                    <m:dPr>
                                      <m:ctrlPr>
                                        <a:rPr lang="en-US" altLang="zh-CN" sz="1200" i="1">
                                          <a:latin typeface="Cambria Math" panose="02040503050406030204" pitchFamily="18" charset="0"/>
                                        </a:rPr>
                                      </m:ctrlPr>
                                    </m:dPr>
                                    <m:e>
                                      <m:nary>
                                        <m:naryPr>
                                          <m:chr m:val="∑"/>
                                          <m:ctrlPr>
                                            <a:rPr lang="en-US" altLang="zh-CN" sz="1200" i="1">
                                              <a:latin typeface="Cambria Math" panose="02040503050406030204" pitchFamily="18" charset="0"/>
                                            </a:rPr>
                                          </m:ctrlPr>
                                        </m:naryPr>
                                        <m:sub>
                                          <m:r>
                                            <m:rPr>
                                              <m:brk m:alnAt="23"/>
                                            </m:rPr>
                                            <a:rPr lang="en-US" altLang="zh-CN" sz="1200" i="1">
                                              <a:latin typeface="Cambria Math" panose="02040503050406030204" pitchFamily="18" charset="0"/>
                                            </a:rPr>
                                            <m:t>𝑖</m:t>
                                          </m:r>
                                          <m:r>
                                            <a:rPr lang="en-US" altLang="zh-CN" sz="1200" i="1">
                                              <a:latin typeface="Cambria Math" panose="02040503050406030204" pitchFamily="18" charset="0"/>
                                            </a:rPr>
                                            <m:t>=1</m:t>
                                          </m:r>
                                        </m:sub>
                                        <m:sup>
                                          <m:r>
                                            <a:rPr lang="en-US" altLang="zh-CN" sz="1200" b="0" i="1" smtClean="0">
                                              <a:latin typeface="Cambria Math" panose="02040503050406030204" pitchFamily="18" charset="0"/>
                                            </a:rPr>
                                            <m:t>4</m:t>
                                          </m:r>
                                        </m:sup>
                                        <m:e>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𝑥</m:t>
                                              </m:r>
                                            </m:e>
                                            <m:sub>
                                              <m:r>
                                                <a:rPr lang="en-US" altLang="zh-CN" sz="1200" i="1">
                                                  <a:latin typeface="Cambria Math" panose="02040503050406030204" pitchFamily="18" charset="0"/>
                                                </a:rPr>
                                                <m:t>𝑖</m:t>
                                              </m:r>
                                              <m:r>
                                                <a:rPr lang="en-US" altLang="zh-CN" sz="1200" i="1">
                                                  <a:latin typeface="Cambria Math" panose="02040503050406030204" pitchFamily="18" charset="0"/>
                                                </a:rPr>
                                                <m:t>,</m:t>
                                              </m:r>
                                              <m:r>
                                                <a:rPr lang="en-US" altLang="zh-CN" sz="1200" i="1">
                                                  <a:latin typeface="Cambria Math" panose="02040503050406030204" pitchFamily="18" charset="0"/>
                                                </a:rPr>
                                                <m:t>𝑡</m:t>
                                              </m:r>
                                            </m:sub>
                                          </m:sSub>
                                        </m:e>
                                      </m:nary>
                                      <m:r>
                                        <a:rPr lang="en-US" altLang="zh-CN" sz="1200" i="1">
                                          <a:latin typeface="Cambria Math" panose="02040503050406030204" pitchFamily="18" charset="0"/>
                                        </a:rPr>
                                        <m:t>−1</m:t>
                                      </m:r>
                                    </m:e>
                                  </m:d>
                                </m:e>
                                <m:sup>
                                  <m:r>
                                    <a:rPr lang="en-US" altLang="zh-CN" sz="1200" i="1">
                                      <a:latin typeface="Cambria Math" panose="02040503050406030204" pitchFamily="18" charset="0"/>
                                    </a:rPr>
                                    <m:t>2</m:t>
                                  </m:r>
                                </m:sup>
                              </m:sSup>
                            </m:e>
                          </m:nary>
                        </m:e>
                      </m:d>
                    </m:oMath>
                  </m:oMathPara>
                </a14:m>
                <a:endParaRPr lang="zh-CN" altLang="en-US" sz="1200" dirty="0"/>
              </a:p>
            </p:txBody>
          </p:sp>
        </mc:Choice>
        <mc:Fallback xmlns="">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8871218" y="4688551"/>
                <a:ext cx="3320782" cy="782137"/>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ED47BB60-743A-1DE9-5C12-2546A448577D}"/>
                  </a:ext>
                </a:extLst>
              </p:cNvPr>
              <p:cNvSpPr txBox="1"/>
              <p:nvPr/>
            </p:nvSpPr>
            <p:spPr>
              <a:xfrm>
                <a:off x="7870683" y="264051"/>
                <a:ext cx="4234471" cy="523220"/>
              </a:xfrm>
              <a:prstGeom prst="rect">
                <a:avLst/>
              </a:prstGeom>
              <a:noFill/>
              <a:ln>
                <a:solidFill>
                  <a:schemeClr val="tx1"/>
                </a:solidFill>
              </a:ln>
            </p:spPr>
            <p:txBody>
              <a:bodyPr wrap="square">
                <a:spAutoFit/>
              </a:bodyPr>
              <a:lstStyle/>
              <a:p>
                <a14:m>
                  <m:oMath xmlns:m="http://schemas.openxmlformats.org/officeDocument/2006/math">
                    <m:r>
                      <a:rPr lang="zh-CN" altLang="en-US" sz="1400" b="0" i="1" smtClean="0">
                        <a:latin typeface="Cambria Math" panose="02040503050406030204" pitchFamily="18" charset="0"/>
                        <a:ea typeface="Cambria Math" panose="02040503050406030204" pitchFamily="18" charset="0"/>
                      </a:rPr>
                      <m:t>𝜆</m:t>
                    </m:r>
                  </m:oMath>
                </a14:m>
                <a:r>
                  <a:rPr lang="ja-JP" altLang="en-US" sz="1400" dirty="0"/>
                  <a:t>：ペナルティー係数（通常は距離行列の最大値）</a:t>
                </a:r>
                <a:endParaRPr lang="en-US" altLang="ja-JP" sz="1400" dirty="0"/>
              </a:p>
              <a:p>
                <a:r>
                  <a:rPr lang="ja-JP" altLang="en-US" sz="1400" dirty="0"/>
                  <a:t>制約条件が違反すると式の値を増加させる</a:t>
                </a:r>
                <a:endParaRPr lang="zh-CN" altLang="en-US" sz="1400" dirty="0"/>
              </a:p>
            </p:txBody>
          </p:sp>
        </mc:Choice>
        <mc:Fallback xmlns="">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7870683" y="264051"/>
                <a:ext cx="4234471" cy="523220"/>
              </a:xfrm>
              <a:prstGeom prst="rect">
                <a:avLst/>
              </a:prstGeom>
              <a:blipFill>
                <a:blip r:embed="rId9"/>
                <a:stretch>
                  <a:fillRect l="-287" b="-10227"/>
                </a:stretch>
              </a:blipFill>
              <a:ln>
                <a:solidFill>
                  <a:schemeClr val="tx1"/>
                </a:solidFill>
              </a:ln>
            </p:spPr>
            <p:txBody>
              <a:bodyPr/>
              <a:lstStyle/>
              <a:p>
                <a:r>
                  <a:rPr lang="zh-CN" altLang="en-US">
                    <a:noFill/>
                  </a:rPr>
                  <a:t> </a:t>
                </a:r>
              </a:p>
            </p:txBody>
          </p:sp>
        </mc:Fallback>
      </mc:AlternateContent>
      <p:pic>
        <p:nvPicPr>
          <p:cNvPr id="51" name="图片 50">
            <a:extLst>
              <a:ext uri="{FF2B5EF4-FFF2-40B4-BE49-F238E27FC236}">
                <a16:creationId xmlns:a16="http://schemas.microsoft.com/office/drawing/2014/main" id="{E7B6C81D-52FD-7A47-3574-D8AEE51F3477}"/>
              </a:ext>
            </a:extLst>
          </p:cNvPr>
          <p:cNvPicPr>
            <a:picLocks noChangeAspect="1"/>
          </p:cNvPicPr>
          <p:nvPr/>
        </p:nvPicPr>
        <p:blipFill>
          <a:blip r:embed="rId10"/>
          <a:stretch>
            <a:fillRect/>
          </a:stretch>
        </p:blipFill>
        <p:spPr>
          <a:xfrm>
            <a:off x="7594950" y="1210331"/>
            <a:ext cx="4383799" cy="2200028"/>
          </a:xfrm>
          <a:prstGeom prst="rect">
            <a:avLst/>
          </a:prstGeom>
        </p:spPr>
      </p:pic>
      <p:sp>
        <p:nvSpPr>
          <p:cNvPr id="52" name="文本框 51">
            <a:extLst>
              <a:ext uri="{FF2B5EF4-FFF2-40B4-BE49-F238E27FC236}">
                <a16:creationId xmlns:a16="http://schemas.microsoft.com/office/drawing/2014/main" id="{48282894-248A-AF1E-86D7-4C63685B3BB8}"/>
              </a:ext>
            </a:extLst>
          </p:cNvPr>
          <p:cNvSpPr txBox="1"/>
          <p:nvPr/>
        </p:nvSpPr>
        <p:spPr>
          <a:xfrm>
            <a:off x="5747838" y="1250248"/>
            <a:ext cx="1935145" cy="523220"/>
          </a:xfrm>
          <a:prstGeom prst="rect">
            <a:avLst/>
          </a:prstGeom>
          <a:noFill/>
        </p:spPr>
        <p:txBody>
          <a:bodyPr wrap="none" rtlCol="0">
            <a:spAutoFit/>
          </a:bodyPr>
          <a:lstStyle/>
          <a:p>
            <a:r>
              <a:rPr lang="ja-JP" altLang="en-US" sz="1400" dirty="0"/>
              <a:t>展開された</a:t>
            </a:r>
            <a:endParaRPr lang="en-US" altLang="ja-JP" sz="1400" dirty="0"/>
          </a:p>
          <a:p>
            <a:r>
              <a:rPr lang="ja-JP" altLang="en-US" sz="1400" dirty="0"/>
              <a:t>制約条件の</a:t>
            </a:r>
            <a:r>
              <a:rPr lang="en-US" altLang="ja-JP" sz="1400" dirty="0"/>
              <a:t>QUBO</a:t>
            </a:r>
            <a:r>
              <a:rPr lang="ja-JP" altLang="en-US" sz="1400" dirty="0"/>
              <a:t>行列</a:t>
            </a:r>
            <a:endParaRPr lang="zh-CN" altLang="en-US" sz="1400"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01767915"/>
              </p:ext>
            </p:extLst>
          </p:nvPr>
        </p:nvGraphicFramePr>
        <p:xfrm>
          <a:off x="477301" y="2882729"/>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203542" y="3286234"/>
            <a:ext cx="2649584" cy="24824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5" name="矩形: 圆角 54">
            <a:extLst>
              <a:ext uri="{FF2B5EF4-FFF2-40B4-BE49-F238E27FC236}">
                <a16:creationId xmlns:a16="http://schemas.microsoft.com/office/drawing/2014/main" id="{65B55AC0-07FA-54A0-D616-9C211C068765}"/>
              </a:ext>
            </a:extLst>
          </p:cNvPr>
          <p:cNvSpPr/>
          <p:nvPr/>
        </p:nvSpPr>
        <p:spPr>
          <a:xfrm>
            <a:off x="1203542" y="3642652"/>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6" name="矩形: 圆角 55">
            <a:extLst>
              <a:ext uri="{FF2B5EF4-FFF2-40B4-BE49-F238E27FC236}">
                <a16:creationId xmlns:a16="http://schemas.microsoft.com/office/drawing/2014/main" id="{64B68A38-4AC9-6175-BEF5-3761E8114749}"/>
              </a:ext>
            </a:extLst>
          </p:cNvPr>
          <p:cNvSpPr/>
          <p:nvPr/>
        </p:nvSpPr>
        <p:spPr>
          <a:xfrm>
            <a:off x="1203542" y="3999070"/>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57" name="矩形: 圆角 56">
            <a:extLst>
              <a:ext uri="{FF2B5EF4-FFF2-40B4-BE49-F238E27FC236}">
                <a16:creationId xmlns:a16="http://schemas.microsoft.com/office/drawing/2014/main" id="{FD7F71B8-9814-C2B7-4D07-D9C2DB5095F1}"/>
              </a:ext>
            </a:extLst>
          </p:cNvPr>
          <p:cNvSpPr/>
          <p:nvPr/>
        </p:nvSpPr>
        <p:spPr>
          <a:xfrm>
            <a:off x="1203542" y="4326853"/>
            <a:ext cx="2649584" cy="248249"/>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3000" y="5057896"/>
          <a:ext cx="3444705" cy="1734260"/>
        </p:xfrm>
        <a:graphic>
          <a:graphicData uri="http://schemas.openxmlformats.org/drawingml/2006/table">
            <a:tbl>
              <a:tblPr firstRow="1" bandRow="1">
                <a:tableStyleId>{5C22544A-7EE6-4342-B048-85BDC9FD1C3A}</a:tableStyleId>
              </a:tblPr>
              <a:tblGrid>
                <a:gridCol w="688941">
                  <a:extLst>
                    <a:ext uri="{9D8B030D-6E8A-4147-A177-3AD203B41FA5}">
                      <a16:colId xmlns:a16="http://schemas.microsoft.com/office/drawing/2014/main" val="24688870"/>
                    </a:ext>
                  </a:extLst>
                </a:gridCol>
                <a:gridCol w="688941">
                  <a:extLst>
                    <a:ext uri="{9D8B030D-6E8A-4147-A177-3AD203B41FA5}">
                      <a16:colId xmlns:a16="http://schemas.microsoft.com/office/drawing/2014/main" val="73560250"/>
                    </a:ext>
                  </a:extLst>
                </a:gridCol>
                <a:gridCol w="688941">
                  <a:extLst>
                    <a:ext uri="{9D8B030D-6E8A-4147-A177-3AD203B41FA5}">
                      <a16:colId xmlns:a16="http://schemas.microsoft.com/office/drawing/2014/main" val="96555565"/>
                    </a:ext>
                  </a:extLst>
                </a:gridCol>
                <a:gridCol w="688941">
                  <a:extLst>
                    <a:ext uri="{9D8B030D-6E8A-4147-A177-3AD203B41FA5}">
                      <a16:colId xmlns:a16="http://schemas.microsoft.com/office/drawing/2014/main" val="291535160"/>
                    </a:ext>
                  </a:extLst>
                </a:gridCol>
                <a:gridCol w="688941">
                  <a:extLst>
                    <a:ext uri="{9D8B030D-6E8A-4147-A177-3AD203B41FA5}">
                      <a16:colId xmlns:a16="http://schemas.microsoft.com/office/drawing/2014/main" val="683000292"/>
                    </a:ext>
                  </a:extLst>
                </a:gridCol>
              </a:tblGrid>
              <a:tr h="346852">
                <a:tc>
                  <a:txBody>
                    <a:bodyPr/>
                    <a:lstStyle/>
                    <a:p>
                      <a:pPr algn="ctr"/>
                      <a:endParaRPr lang="zh-CN" altLang="en-US" sz="1400" b="1" dirty="0">
                        <a:solidFill>
                          <a:schemeClr val="bg1"/>
                        </a:solidFill>
                      </a:endParaRPr>
                    </a:p>
                  </a:txBody>
                  <a:tcPr>
                    <a:solidFill>
                      <a:schemeClr val="accent1"/>
                    </a:solidFill>
                  </a:tcPr>
                </a:tc>
                <a:tc>
                  <a:txBody>
                    <a:bodyPr/>
                    <a:lstStyle/>
                    <a:p>
                      <a:pPr algn="ctr"/>
                      <a:r>
                        <a:rPr lang="en-US" altLang="zh-CN" sz="1400" dirty="0"/>
                        <a:t>time1</a:t>
                      </a:r>
                      <a:endParaRPr lang="zh-CN" altLang="en-US" sz="1400" dirty="0"/>
                    </a:p>
                  </a:txBody>
                  <a:tcPr/>
                </a:tc>
                <a:tc>
                  <a:txBody>
                    <a:bodyPr/>
                    <a:lstStyle/>
                    <a:p>
                      <a:pPr algn="ctr"/>
                      <a:r>
                        <a:rPr lang="en-US" altLang="zh-CN" sz="1400" dirty="0"/>
                        <a:t>time2</a:t>
                      </a:r>
                      <a:endParaRPr lang="zh-CN" altLang="en-US" sz="1400" dirty="0"/>
                    </a:p>
                  </a:txBody>
                  <a:tcPr/>
                </a:tc>
                <a:tc>
                  <a:txBody>
                    <a:bodyPr/>
                    <a:lstStyle/>
                    <a:p>
                      <a:pPr algn="ctr"/>
                      <a:r>
                        <a:rPr lang="en-US" altLang="zh-CN" sz="1400" dirty="0"/>
                        <a:t>time3</a:t>
                      </a:r>
                      <a:endParaRPr lang="zh-CN" altLang="en-US" sz="1400" dirty="0"/>
                    </a:p>
                  </a:txBody>
                  <a:tcPr/>
                </a:tc>
                <a:tc>
                  <a:txBody>
                    <a:bodyPr/>
                    <a:lstStyle/>
                    <a:p>
                      <a:pPr algn="ctr"/>
                      <a:r>
                        <a:rPr lang="en-US" altLang="zh-CN" sz="1400" dirty="0"/>
                        <a:t>time4</a:t>
                      </a:r>
                      <a:endParaRPr lang="zh-CN" altLang="en-US" sz="1400" dirty="0"/>
                    </a:p>
                  </a:txBody>
                  <a:tcPr/>
                </a:tc>
                <a:extLst>
                  <a:ext uri="{0D108BD9-81ED-4DB2-BD59-A6C34878D82A}">
                    <a16:rowId xmlns:a16="http://schemas.microsoft.com/office/drawing/2014/main" val="2578509150"/>
                  </a:ext>
                </a:extLst>
              </a:tr>
              <a:tr h="346852">
                <a:tc>
                  <a:txBody>
                    <a:bodyPr/>
                    <a:lstStyle/>
                    <a:p>
                      <a:pPr algn="ctr"/>
                      <a:r>
                        <a:rPr lang="en-US" altLang="zh-CN" sz="1400" b="1" dirty="0">
                          <a:solidFill>
                            <a:schemeClr val="bg1"/>
                          </a:solidFill>
                        </a:rPr>
                        <a:t>city1</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extLst>
                  <a:ext uri="{0D108BD9-81ED-4DB2-BD59-A6C34878D82A}">
                    <a16:rowId xmlns:a16="http://schemas.microsoft.com/office/drawing/2014/main" val="2242251376"/>
                  </a:ext>
                </a:extLst>
              </a:tr>
              <a:tr h="346852">
                <a:tc>
                  <a:txBody>
                    <a:bodyPr/>
                    <a:lstStyle/>
                    <a:p>
                      <a:pPr algn="ctr"/>
                      <a:r>
                        <a:rPr lang="en-US" altLang="zh-CN" sz="1400" b="1" dirty="0">
                          <a:solidFill>
                            <a:schemeClr val="bg1"/>
                          </a:solidFill>
                        </a:rPr>
                        <a:t>city2</a:t>
                      </a:r>
                    </a:p>
                  </a:txBody>
                  <a:tcPr>
                    <a:solidFill>
                      <a:schemeClr val="accent1"/>
                    </a:solidFill>
                  </a:tcPr>
                </a:tc>
                <a:tc>
                  <a:txBody>
                    <a:bodyPr/>
                    <a:lstStyle/>
                    <a:p>
                      <a:pPr algn="ctr"/>
                      <a:r>
                        <a:rPr lang="en-US" altLang="zh-CN" sz="1400" b="1" dirty="0"/>
                        <a:t>1</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484165517"/>
                  </a:ext>
                </a:extLst>
              </a:tr>
              <a:tr h="346852">
                <a:tc>
                  <a:txBody>
                    <a:bodyPr/>
                    <a:lstStyle/>
                    <a:p>
                      <a:pPr algn="ctr"/>
                      <a:r>
                        <a:rPr lang="en-US" altLang="zh-CN" sz="1400" b="1" dirty="0">
                          <a:solidFill>
                            <a:schemeClr val="bg1"/>
                          </a:solidFill>
                        </a:rPr>
                        <a:t>city3</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0</a:t>
                      </a:r>
                      <a:endParaRPr lang="zh-CN" altLang="en-US" sz="1400" b="1" dirty="0"/>
                    </a:p>
                  </a:txBody>
                  <a:tcPr anchor="ctr"/>
                </a:tc>
                <a:tc>
                  <a:txBody>
                    <a:bodyPr/>
                    <a:lstStyle/>
                    <a:p>
                      <a:pPr algn="ctr"/>
                      <a:r>
                        <a:rPr lang="en-US" altLang="zh-CN" sz="1400" b="1" dirty="0"/>
                        <a:t>1</a:t>
                      </a:r>
                      <a:endParaRPr lang="zh-CN" altLang="en-US" sz="1400" b="1" dirty="0"/>
                    </a:p>
                  </a:txBody>
                  <a:tcPr anchor="ctr"/>
                </a:tc>
                <a:extLst>
                  <a:ext uri="{0D108BD9-81ED-4DB2-BD59-A6C34878D82A}">
                    <a16:rowId xmlns:a16="http://schemas.microsoft.com/office/drawing/2014/main" val="3997966158"/>
                  </a:ext>
                </a:extLst>
              </a:tr>
              <a:tr h="346852">
                <a:tc>
                  <a:txBody>
                    <a:bodyPr/>
                    <a:lstStyle/>
                    <a:p>
                      <a:pPr algn="ctr"/>
                      <a:r>
                        <a:rPr lang="en-US" altLang="zh-CN" sz="1400" b="1" dirty="0">
                          <a:solidFill>
                            <a:schemeClr val="bg1"/>
                          </a:solidFill>
                        </a:rPr>
                        <a:t>city4</a:t>
                      </a:r>
                      <a:endParaRPr lang="zh-CN" altLang="en-US" sz="1400" b="1" dirty="0">
                        <a:solidFill>
                          <a:schemeClr val="bg1"/>
                        </a:solidFill>
                      </a:endParaRPr>
                    </a:p>
                  </a:txBody>
                  <a:tcPr>
                    <a:solidFill>
                      <a:schemeClr val="accent1"/>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tc>
                  <a:txBody>
                    <a:bodyPr/>
                    <a:lstStyle/>
                    <a:p>
                      <a:pPr algn="ctr"/>
                      <a:r>
                        <a:rPr lang="en-US" altLang="zh-CN" sz="1400" b="1" dirty="0">
                          <a:solidFill>
                            <a:schemeClr val="tx1"/>
                          </a:solidFill>
                        </a:rPr>
                        <a:t>1</a:t>
                      </a:r>
                      <a:endParaRPr lang="zh-CN" altLang="en-US" sz="1400" b="1" dirty="0">
                        <a:solidFill>
                          <a:schemeClr val="tx1"/>
                        </a:solidFill>
                      </a:endParaRPr>
                    </a:p>
                  </a:txBody>
                  <a:tcPr anchor="ctr">
                    <a:solidFill>
                      <a:srgbClr val="CCD2D8"/>
                    </a:solidFill>
                  </a:tcPr>
                </a:tc>
                <a:tc>
                  <a:txBody>
                    <a:bodyPr/>
                    <a:lstStyle/>
                    <a:p>
                      <a:pPr algn="ctr"/>
                      <a:r>
                        <a:rPr lang="en-US" altLang="zh-CN" sz="1400" b="1" dirty="0"/>
                        <a:t>0</a:t>
                      </a:r>
                      <a:endParaRPr lang="zh-CN" altLang="en-US" sz="1400" b="1" dirty="0"/>
                    </a:p>
                  </a:txBody>
                  <a:tcPr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86936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154568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239575"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2929574" y="5905466"/>
            <a:ext cx="1305749" cy="377142"/>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Tree>
    <p:extLst>
      <p:ext uri="{BB962C8B-B14F-4D97-AF65-F5344CB8AC3E}">
        <p14:creationId xmlns:p14="http://schemas.microsoft.com/office/powerpoint/2010/main" val="3084529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4495141" cy="584775"/>
          </a:xfrm>
          <a:prstGeom prst="rect">
            <a:avLst/>
          </a:prstGeom>
          <a:noFill/>
        </p:spPr>
        <p:txBody>
          <a:bodyPr wrap="none" rtlCol="0">
            <a:spAutoFit/>
          </a:bodyPr>
          <a:lstStyle/>
          <a:p>
            <a:r>
              <a:rPr lang="en-US" altLang="ja-JP" sz="3200" b="1" dirty="0"/>
              <a:t>TSP</a:t>
            </a:r>
            <a:r>
              <a:rPr lang="ja-JP" altLang="en-US" sz="3200" b="1" dirty="0"/>
              <a:t>問題の</a:t>
            </a:r>
            <a:r>
              <a:rPr lang="en-US" altLang="ja-JP" sz="3200" b="1" dirty="0"/>
              <a:t>QUBO</a:t>
            </a:r>
            <a:r>
              <a:rPr lang="ja-JP" altLang="en-US" sz="3200" b="1" dirty="0"/>
              <a:t>モデル</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B47FB24-F3A2-94B3-CAC2-6E0F4AB32723}"/>
                  </a:ext>
                </a:extLst>
              </p:cNvPr>
              <p:cNvSpPr txBox="1"/>
              <p:nvPr/>
            </p:nvSpPr>
            <p:spPr>
              <a:xfrm>
                <a:off x="301086" y="1108898"/>
                <a:ext cx="6210959" cy="2866875"/>
              </a:xfrm>
              <a:prstGeom prst="rect">
                <a:avLst/>
              </a:prstGeom>
              <a:noFill/>
            </p:spPr>
            <p:txBody>
              <a:bodyPr wrap="square">
                <a:spAutoFit/>
              </a:bodyPr>
              <a:lstStyle/>
              <a:p>
                <a:r>
                  <a:rPr lang="en-US" altLang="ja-JP" sz="1600" b="1" dirty="0"/>
                  <a:t>TSP</a:t>
                </a:r>
                <a:r>
                  <a:rPr lang="ja-JP" altLang="en-US" sz="1600" b="1" dirty="0"/>
                  <a:t>（巡回セールスマン）問題の</a:t>
                </a:r>
                <a:r>
                  <a:rPr lang="en-US" altLang="ja-JP" sz="1600" b="1" dirty="0"/>
                  <a:t>QUBO</a:t>
                </a:r>
                <a:r>
                  <a:rPr lang="ja-JP" altLang="en-US" sz="1600" b="1" dirty="0"/>
                  <a:t>モデル</a:t>
                </a:r>
                <a:endParaRPr lang="en-US" altLang="ja-JP" sz="1600" b="1" dirty="0"/>
              </a:p>
              <a:p>
                <a:endParaRPr lang="en-US" altLang="zh-CN" sz="1400" dirty="0"/>
              </a:p>
              <a:p>
                <a:r>
                  <a:rPr lang="en-US" altLang="ja-JP" sz="1400" dirty="0"/>
                  <a:t>TSP</a:t>
                </a:r>
                <a:r>
                  <a:rPr lang="ja-JP" altLang="en-US" sz="1400" dirty="0"/>
                  <a:t>問題の</a:t>
                </a:r>
                <a:r>
                  <a:rPr lang="en-US" altLang="ja-JP" sz="1400" dirty="0"/>
                  <a:t>QUBO</a:t>
                </a:r>
                <a:r>
                  <a:rPr lang="ja-JP" altLang="en-US" sz="1400" dirty="0"/>
                  <a:t>モデルは</a:t>
                </a:r>
                <a:r>
                  <a:rPr lang="en-US" altLang="ja-JP" sz="1400" dirty="0"/>
                  <a:t>2</a:t>
                </a:r>
                <a:r>
                  <a:rPr lang="ja-JP" altLang="en-US" sz="1400" dirty="0"/>
                  <a:t>部分から構成される</a:t>
                </a:r>
                <a:endParaRPr lang="en-US" altLang="ja-JP" sz="1400" dirty="0"/>
              </a:p>
              <a:p>
                <a:pPr marL="285750" indent="-285750">
                  <a:buFont typeface="Arial" panose="020B0604020202020204" pitchFamily="34" charset="0"/>
                  <a:buChar char="•"/>
                </a:pPr>
                <a:r>
                  <a:rPr lang="ja-JP" altLang="en-US" sz="1400" dirty="0"/>
                  <a:t>目的関数</a:t>
                </a:r>
                <a:endParaRPr lang="en-US" altLang="ja-JP" sz="1400" dirty="0"/>
              </a:p>
              <a:p>
                <a:pPr marL="285750" indent="-285750">
                  <a:buFont typeface="Arial" panose="020B0604020202020204" pitchFamily="34" charset="0"/>
                  <a:buChar char="•"/>
                </a:pP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r>
                  <a:rPr lang="ja-JP" altLang="en-US" sz="1400" dirty="0"/>
                  <a:t>目的関数　＋   </a:t>
                </a:r>
                <a14:m>
                  <m:oMath xmlns:m="http://schemas.openxmlformats.org/officeDocument/2006/math">
                    <m:r>
                      <a:rPr lang="ja-JP" altLang="en-US" sz="1400" i="1" smtClean="0">
                        <a:latin typeface="Cambria Math" panose="02040503050406030204" pitchFamily="18" charset="0"/>
                      </a:rPr>
                      <m:t>𝜆</m:t>
                    </m:r>
                  </m:oMath>
                </a14:m>
                <a:r>
                  <a:rPr lang="en-US" altLang="ja-JP" sz="1400" dirty="0"/>
                  <a:t>*</a:t>
                </a:r>
                <a:r>
                  <a:rPr lang="ja-JP" altLang="en-US" sz="1400" dirty="0"/>
                  <a:t>制約条件から変換された</a:t>
                </a:r>
                <a:r>
                  <a:rPr lang="en-US" altLang="ja-JP" sz="1400" dirty="0"/>
                  <a:t>QUBO</a:t>
                </a:r>
                <a:r>
                  <a:rPr lang="ja-JP" altLang="en-US" sz="1400" dirty="0"/>
                  <a:t>式</a:t>
                </a:r>
                <a:endParaRPr lang="en-US" altLang="ja-JP" sz="1400" dirty="0"/>
              </a:p>
              <a:p>
                <a:endParaRPr lang="en-US" altLang="zh-CN" sz="1400" dirty="0"/>
              </a:p>
              <a:p>
                <a:pPr/>
                <a14:m>
                  <m:oMathPara xmlns:m="http://schemas.openxmlformats.org/officeDocument/2006/math">
                    <m:oMathParaPr>
                      <m:jc m:val="centerGroup"/>
                    </m:oMathParaPr>
                    <m:oMath xmlns:m="http://schemas.openxmlformats.org/officeDocument/2006/math">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nary>
                                <m:naryPr>
                                  <m:chr m:val="∑"/>
                                  <m:ctrlPr>
                                    <a:rPr lang="en-US" altLang="zh-CN" sz="140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𝑑</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𝑗</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𝑡</m:t>
                                      </m:r>
                                    </m:sub>
                                  </m:sSub>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𝑥</m:t>
                                      </m:r>
                                    </m:e>
                                    <m:sub>
                                      <m:r>
                                        <a:rPr lang="en-US" altLang="zh-CN" sz="1400" b="0" i="1" smtClean="0">
                                          <a:latin typeface="Cambria Math" panose="02040503050406030204" pitchFamily="18" charset="0"/>
                                        </a:rPr>
                                        <m:t>𝑗</m:t>
                                      </m:r>
                                      <m:r>
                                        <a:rPr lang="en-US" altLang="zh-CN" sz="1400" b="0" i="1" smtClean="0">
                                          <a:latin typeface="Cambria Math" panose="02040503050406030204" pitchFamily="18" charset="0"/>
                                        </a:rPr>
                                        <m:t>,</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𝑡</m:t>
                                          </m:r>
                                          <m:r>
                                            <a:rPr lang="en-US" altLang="zh-CN" sz="1400" b="0" i="1" smtClean="0">
                                              <a:latin typeface="Cambria Math" panose="02040503050406030204" pitchFamily="18" charset="0"/>
                                            </a:rPr>
                                            <m:t>+1</m:t>
                                          </m:r>
                                        </m:e>
                                      </m:d>
                                      <m:r>
                                        <a:rPr lang="en-US" altLang="zh-CN" sz="1400" i="1">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4</m:t>
                                      </m:r>
                                    </m:sub>
                                  </m:sSub>
                                </m:e>
                              </m:nary>
                            </m:e>
                          </m:nary>
                        </m:e>
                      </m:nary>
                      <m:r>
                        <a:rPr lang="en-US" altLang="zh-CN" sz="1400" b="0" i="1" smtClean="0">
                          <a:latin typeface="Cambria Math" panose="02040503050406030204" pitchFamily="18" charset="0"/>
                          <a:ea typeface="Cambria Math" panose="02040503050406030204" pitchFamily="18" charset="0"/>
                        </a:rPr>
                        <m:t>+</m:t>
                      </m:r>
                      <m:r>
                        <a:rPr lang="zh-CN" altLang="en-US" sz="1400" b="0" i="1" smtClean="0">
                          <a:latin typeface="Cambria Math" panose="02040503050406030204" pitchFamily="18" charset="0"/>
                          <a:ea typeface="Cambria Math" panose="02040503050406030204" pitchFamily="18" charset="0"/>
                        </a:rPr>
                        <m:t>𝜆</m:t>
                      </m:r>
                      <m:d>
                        <m:dPr>
                          <m:ctrlPr>
                            <a:rPr lang="en-US" altLang="zh-CN" sz="1400" b="0" i="1" smtClean="0">
                              <a:latin typeface="Cambria Math" panose="02040503050406030204" pitchFamily="18" charset="0"/>
                              <a:ea typeface="Cambria Math" panose="02040503050406030204" pitchFamily="18" charset="0"/>
                            </a:rPr>
                          </m:ctrlPr>
                        </m:dPr>
                        <m:e>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r>
                            <a:rPr lang="en-US" altLang="zh-CN" sz="1400" b="0" i="1" smtClean="0">
                              <a:latin typeface="Cambria Math" panose="02040503050406030204" pitchFamily="18" charset="0"/>
                            </a:rPr>
                            <m:t>+</m:t>
                          </m:r>
                          <m:nary>
                            <m:naryPr>
                              <m:chr m:val="∑"/>
                              <m:ctrlPr>
                                <a:rPr lang="zh-CN" altLang="en-US" sz="1400" i="1">
                                  <a:latin typeface="Cambria Math" panose="02040503050406030204" pitchFamily="18" charset="0"/>
                                </a:rPr>
                              </m:ctrlPr>
                            </m:naryPr>
                            <m:sub>
                              <m:r>
                                <m:rPr>
                                  <m:brk m:alnAt="23"/>
                                </m:rPr>
                                <a:rPr lang="en-US" altLang="zh-CN" sz="1400" i="1">
                                  <a:latin typeface="Cambria Math" panose="02040503050406030204" pitchFamily="18" charset="0"/>
                                </a:rPr>
                                <m:t>𝑡</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p>
                                <m:sSupPr>
                                  <m:ctrlPr>
                                    <a:rPr lang="en-US" altLang="zh-CN" sz="1400" i="1">
                                      <a:latin typeface="Cambria Math" panose="02040503050406030204" pitchFamily="18" charset="0"/>
                                    </a:rPr>
                                  </m:ctrlPr>
                                </m:sSupPr>
                                <m:e>
                                  <m:d>
                                    <m:dPr>
                                      <m:ctrlPr>
                                        <a:rPr lang="en-US" altLang="zh-CN" sz="1400" i="1">
                                          <a:latin typeface="Cambria Math" panose="02040503050406030204" pitchFamily="18" charset="0"/>
                                        </a:rPr>
                                      </m:ctrlPr>
                                    </m:dPr>
                                    <m:e>
                                      <m:nary>
                                        <m:naryPr>
                                          <m:chr m:val="∑"/>
                                          <m:ctrlPr>
                                            <a:rPr lang="en-US" altLang="zh-CN" sz="1400" i="1">
                                              <a:latin typeface="Cambria Math" panose="02040503050406030204" pitchFamily="18" charset="0"/>
                                            </a:rPr>
                                          </m:ctrlPr>
                                        </m:naryPr>
                                        <m:sub>
                                          <m:r>
                                            <m:rPr>
                                              <m:brk m:alnAt="23"/>
                                            </m:rPr>
                                            <a:rPr lang="en-US" altLang="zh-CN" sz="1400" i="1">
                                              <a:latin typeface="Cambria Math" panose="02040503050406030204" pitchFamily="18" charset="0"/>
                                            </a:rPr>
                                            <m:t>𝑖</m:t>
                                          </m:r>
                                          <m:r>
                                            <a:rPr lang="en-US" altLang="zh-CN" sz="1400" i="1">
                                              <a:latin typeface="Cambria Math" panose="02040503050406030204" pitchFamily="18" charset="0"/>
                                            </a:rPr>
                                            <m:t>=1</m:t>
                                          </m:r>
                                        </m:sub>
                                        <m:sup>
                                          <m:r>
                                            <a:rPr lang="en-US" altLang="zh-CN" sz="1400" b="0" i="1" smtClean="0">
                                              <a:latin typeface="Cambria Math" panose="02040503050406030204" pitchFamily="18" charset="0"/>
                                            </a:rPr>
                                            <m:t>4</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𝑥</m:t>
                                              </m:r>
                                            </m:e>
                                            <m:sub>
                                              <m:r>
                                                <a:rPr lang="en-US" altLang="zh-CN" sz="1400" i="1">
                                                  <a:latin typeface="Cambria Math" panose="02040503050406030204" pitchFamily="18" charset="0"/>
                                                </a:rPr>
                                                <m:t>𝑖</m:t>
                                              </m:r>
                                              <m:r>
                                                <a:rPr lang="en-US" altLang="zh-CN" sz="1400" i="1">
                                                  <a:latin typeface="Cambria Math" panose="02040503050406030204" pitchFamily="18" charset="0"/>
                                                </a:rPr>
                                                <m:t>,</m:t>
                                              </m:r>
                                              <m:r>
                                                <a:rPr lang="en-US" altLang="zh-CN" sz="1400" i="1">
                                                  <a:latin typeface="Cambria Math" panose="02040503050406030204" pitchFamily="18" charset="0"/>
                                                </a:rPr>
                                                <m:t>𝑡</m:t>
                                              </m:r>
                                            </m:sub>
                                          </m:sSub>
                                        </m:e>
                                      </m:nary>
                                      <m:r>
                                        <a:rPr lang="en-US" altLang="zh-CN" sz="1400" i="1">
                                          <a:latin typeface="Cambria Math" panose="02040503050406030204" pitchFamily="18" charset="0"/>
                                        </a:rPr>
                                        <m:t>−1</m:t>
                                      </m:r>
                                    </m:e>
                                  </m:d>
                                </m:e>
                                <m:sup>
                                  <m:r>
                                    <a:rPr lang="en-US" altLang="zh-CN" sz="1400" i="1">
                                      <a:latin typeface="Cambria Math" panose="02040503050406030204" pitchFamily="18" charset="0"/>
                                    </a:rPr>
                                    <m:t>2</m:t>
                                  </m:r>
                                </m:sup>
                              </m:sSup>
                            </m:e>
                          </m:nary>
                        </m:e>
                      </m:d>
                    </m:oMath>
                  </m:oMathPara>
                </a14:m>
                <a:endParaRPr lang="en-US" altLang="zh-CN" sz="1400" dirty="0"/>
              </a:p>
              <a:p>
                <a:endParaRPr lang="en-US" altLang="zh-CN" sz="1400" dirty="0"/>
              </a:p>
            </p:txBody>
          </p:sp>
        </mc:Choice>
        <mc:Fallback xmlns="">
          <p:sp>
            <p:nvSpPr>
              <p:cNvPr id="5" name="文本框 4">
                <a:extLst>
                  <a:ext uri="{FF2B5EF4-FFF2-40B4-BE49-F238E27FC236}">
                    <a16:creationId xmlns:a16="http://schemas.microsoft.com/office/drawing/2014/main" id="{CB47FB24-F3A2-94B3-CAC2-6E0F4AB32723}"/>
                  </a:ext>
                </a:extLst>
              </p:cNvPr>
              <p:cNvSpPr txBox="1">
                <a:spLocks noRot="1" noChangeAspect="1" noMove="1" noResize="1" noEditPoints="1" noAdjustHandles="1" noChangeArrowheads="1" noChangeShapeType="1" noTextEdit="1"/>
              </p:cNvSpPr>
              <p:nvPr/>
            </p:nvSpPr>
            <p:spPr>
              <a:xfrm>
                <a:off x="301086" y="1108898"/>
                <a:ext cx="6210959" cy="2866875"/>
              </a:xfrm>
              <a:prstGeom prst="rect">
                <a:avLst/>
              </a:prstGeom>
              <a:blipFill>
                <a:blip r:embed="rId2"/>
                <a:stretch>
                  <a:fillRect l="-491" t="-638"/>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AA0A34A-EAF9-251B-41A9-2E64D349092F}"/>
              </a:ext>
            </a:extLst>
          </p:cNvPr>
          <p:cNvSpPr txBox="1"/>
          <p:nvPr/>
        </p:nvSpPr>
        <p:spPr>
          <a:xfrm>
            <a:off x="0" y="4326454"/>
            <a:ext cx="1502334" cy="523220"/>
          </a:xfrm>
          <a:prstGeom prst="rect">
            <a:avLst/>
          </a:prstGeom>
          <a:noFill/>
        </p:spPr>
        <p:txBody>
          <a:bodyPr wrap="none" rtlCol="0">
            <a:spAutoFit/>
          </a:bodyPr>
          <a:lstStyle/>
          <a:p>
            <a:r>
              <a:rPr lang="ja-JP" altLang="en-US" sz="1400" dirty="0"/>
              <a:t>展開された</a:t>
            </a:r>
            <a:endParaRPr lang="en-US" altLang="ja-JP" sz="1400" dirty="0"/>
          </a:p>
          <a:p>
            <a:r>
              <a:rPr lang="en-US" altLang="ja-JP" sz="1400" dirty="0"/>
              <a:t>TSP</a:t>
            </a:r>
            <a:r>
              <a:rPr lang="ja-JP" altLang="en-US" sz="1400" dirty="0"/>
              <a:t>の</a:t>
            </a:r>
            <a:r>
              <a:rPr lang="en-US" altLang="ja-JP" sz="1400" dirty="0"/>
              <a:t>QUBO</a:t>
            </a:r>
            <a:r>
              <a:rPr lang="ja-JP" altLang="en-US" sz="1400" dirty="0"/>
              <a:t>行列</a:t>
            </a:r>
            <a:endParaRPr lang="zh-CN" altLang="en-US" sz="1400"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E3B1FA0F-2391-23DA-4D31-EAE017537444}"/>
                  </a:ext>
                </a:extLst>
              </p:cNvPr>
              <p:cNvSpPr txBox="1"/>
              <p:nvPr/>
            </p:nvSpPr>
            <p:spPr>
              <a:xfrm>
                <a:off x="7483656" y="1175373"/>
                <a:ext cx="4314001" cy="3108543"/>
              </a:xfrm>
              <a:prstGeom prst="rect">
                <a:avLst/>
              </a:prstGeom>
              <a:noFill/>
            </p:spPr>
            <p:txBody>
              <a:bodyPr wrap="none" rtlCol="0">
                <a:spAutoFit/>
              </a:bodyPr>
              <a:lstStyle/>
              <a:p>
                <a:r>
                  <a:rPr lang="ja-JP" altLang="en-US" sz="1400" dirty="0"/>
                  <a:t>目的関数は全部二次項</a:t>
                </a:r>
                <a:endParaRPr lang="en-US" altLang="ja-JP" sz="1400" dirty="0"/>
              </a:p>
              <a:p>
                <a:endParaRPr lang="en-US" altLang="ja-JP" sz="1400" dirty="0"/>
              </a:p>
              <a:p>
                <a:r>
                  <a:rPr lang="ja-JP" altLang="en-US" sz="1400" dirty="0"/>
                  <a:t>町</a:t>
                </a:r>
                <a:r>
                  <a:rPr lang="ja-JP" altLang="en-US" sz="1400" b="1" dirty="0"/>
                  <a:t>四つ</a:t>
                </a:r>
                <a:r>
                  <a:rPr lang="ja-JP" altLang="en-US" sz="1400" dirty="0"/>
                  <a:t>あるインスタンス</a:t>
                </a:r>
                <a:endParaRPr lang="en-US" altLang="ja-JP" sz="1400" dirty="0"/>
              </a:p>
              <a:p>
                <a:r>
                  <a:rPr lang="ja-JP" altLang="en-US" sz="1400" b="1" dirty="0">
                    <a:solidFill>
                      <a:srgbClr val="FF0000"/>
                    </a:solidFill>
                  </a:rPr>
                  <a:t>目的関数二次項の個数</a:t>
                </a:r>
                <a:r>
                  <a:rPr lang="ja-JP" altLang="en-US" sz="1400" dirty="0"/>
                  <a:t>：</a:t>
                </a:r>
                <a14:m>
                  <m:oMath xmlns:m="http://schemas.openxmlformats.org/officeDocument/2006/math">
                    <m:r>
                      <a:rPr lang="en-US" altLang="ja-JP" sz="1400" b="0" i="1" smtClean="0">
                        <a:latin typeface="Cambria Math" panose="02040503050406030204" pitchFamily="18" charset="0"/>
                      </a:rPr>
                      <m:t>48</m:t>
                    </m:r>
                  </m:oMath>
                </a14:m>
                <a:endParaRPr lang="en-US" altLang="ja-JP" sz="1400" dirty="0"/>
              </a:p>
              <a:p>
                <a:endParaRPr lang="en-US" altLang="zh-CN" sz="1400" dirty="0"/>
              </a:p>
              <a:p>
                <a:r>
                  <a:rPr lang="ja-JP" altLang="en-US" sz="1400" dirty="0"/>
                  <a:t>町</a:t>
                </a:r>
                <a14:m>
                  <m:oMath xmlns:m="http://schemas.openxmlformats.org/officeDocument/2006/math">
                    <m:r>
                      <a:rPr lang="en-US" altLang="ja-JP" sz="1400" b="1" i="1" smtClean="0">
                        <a:latin typeface="Cambria Math" panose="02040503050406030204" pitchFamily="18" charset="0"/>
                      </a:rPr>
                      <m:t>𝒏</m:t>
                    </m:r>
                  </m:oMath>
                </a14:m>
                <a:r>
                  <a:rPr lang="ja-JP" altLang="en-US" sz="1400" dirty="0"/>
                  <a:t>個あるインスタンスで</a:t>
                </a:r>
                <a:endParaRPr lang="en-US" altLang="ja-JP" sz="1400" dirty="0"/>
              </a:p>
              <a:p>
                <a:r>
                  <a:rPr lang="ja-JP" altLang="en-US" sz="1400" b="1" dirty="0">
                    <a:solidFill>
                      <a:srgbClr val="FF0000"/>
                    </a:solidFill>
                  </a:rPr>
                  <a:t>目的関数の二次項の個数</a:t>
                </a:r>
                <a:r>
                  <a:rPr lang="ja-JP" altLang="en-US" sz="1400" dirty="0"/>
                  <a:t>：</a:t>
                </a:r>
                <a14:m>
                  <m:oMath xmlns:m="http://schemas.openxmlformats.org/officeDocument/2006/math">
                    <m:sSup>
                      <m:sSupPr>
                        <m:ctrlPr>
                          <a:rPr lang="en-US" altLang="ja-JP" sz="1400" i="1" smtClean="0">
                            <a:latin typeface="Cambria Math" panose="02040503050406030204" pitchFamily="18" charset="0"/>
                          </a:rPr>
                        </m:ctrlPr>
                      </m:sSupPr>
                      <m:e>
                        <m:r>
                          <a:rPr lang="en-US" altLang="ja-JP" sz="1400" b="0" i="1" smtClean="0">
                            <a:latin typeface="Cambria Math" panose="02040503050406030204" pitchFamily="18" charset="0"/>
                          </a:rPr>
                          <m:t>𝑛</m:t>
                        </m:r>
                      </m:e>
                      <m:sup>
                        <m:r>
                          <a:rPr lang="en-US" altLang="ja-JP" sz="1400" b="0" i="1" smtClean="0">
                            <a:latin typeface="Cambria Math" panose="02040503050406030204" pitchFamily="18" charset="0"/>
                          </a:rPr>
                          <m:t>2</m:t>
                        </m:r>
                      </m:sup>
                    </m:sSup>
                    <m:d>
                      <m:dPr>
                        <m:ctrlPr>
                          <a:rPr lang="en-US" altLang="ja-JP" sz="1400" b="0" i="1" smtClean="0">
                            <a:latin typeface="Cambria Math" panose="02040503050406030204" pitchFamily="18" charset="0"/>
                          </a:rPr>
                        </m:ctrlPr>
                      </m:dPr>
                      <m:e>
                        <m:r>
                          <a:rPr lang="en-US" altLang="ja-JP" sz="1400" b="0" i="1" smtClean="0">
                            <a:latin typeface="Cambria Math" panose="02040503050406030204" pitchFamily="18" charset="0"/>
                          </a:rPr>
                          <m:t>𝑛</m:t>
                        </m:r>
                        <m:r>
                          <a:rPr lang="en-US" altLang="ja-JP" sz="1400" b="0" i="1" smtClean="0">
                            <a:latin typeface="Cambria Math" panose="02040503050406030204" pitchFamily="18" charset="0"/>
                          </a:rPr>
                          <m:t>−1</m:t>
                        </m:r>
                      </m:e>
                    </m:d>
                  </m:oMath>
                </a14:m>
                <a:endParaRPr lang="en-US" altLang="ja-JP" sz="1400" b="0" dirty="0"/>
              </a:p>
              <a:p>
                <a:endParaRPr lang="en-US" altLang="zh-CN" sz="1400" dirty="0"/>
              </a:p>
              <a:p>
                <a:r>
                  <a:rPr lang="ja-JP" altLang="en-US" sz="1400" dirty="0"/>
                  <a:t>インスタンスのサイズが大きくなるに連れて</a:t>
                </a:r>
                <a:endParaRPr lang="en-US" altLang="ja-JP" sz="1400" dirty="0"/>
              </a:p>
              <a:p>
                <a:r>
                  <a:rPr lang="ja-JP" altLang="en-US" sz="1400" dirty="0"/>
                  <a:t>目的関数の二次項の個数が爆発的に増える</a:t>
                </a:r>
                <a:endParaRPr lang="en-US" altLang="ja-JP" sz="1400" dirty="0"/>
              </a:p>
              <a:p>
                <a:endParaRPr lang="en-US" altLang="zh-CN" sz="1400" dirty="0"/>
              </a:p>
              <a:p>
                <a:r>
                  <a:rPr lang="ja-JP" altLang="en-US" sz="1400" dirty="0"/>
                  <a:t>ボロノイ図とドロネー三角分割を利用して</a:t>
                </a:r>
                <a:endParaRPr lang="en-US" altLang="ja-JP" sz="1400" dirty="0"/>
              </a:p>
              <a:p>
                <a:r>
                  <a:rPr lang="ja-JP" altLang="en-US" sz="1400" dirty="0"/>
                  <a:t>通常の完全グラフから</a:t>
                </a:r>
                <a:r>
                  <a:rPr lang="ja-JP" altLang="en-US" sz="1400" b="1" dirty="0"/>
                  <a:t>辺を削除</a:t>
                </a:r>
                <a:r>
                  <a:rPr lang="ja-JP" altLang="en-US" sz="1400" dirty="0"/>
                  <a:t>して</a:t>
                </a:r>
                <a:endParaRPr lang="en-US" altLang="ja-JP" sz="1400" dirty="0"/>
              </a:p>
              <a:p>
                <a:r>
                  <a:rPr lang="ja-JP" altLang="en-US" sz="1400" dirty="0"/>
                  <a:t>目的関数の二次項の個数を削減する手法を提案する</a:t>
                </a:r>
                <a:endParaRPr lang="en-US" altLang="zh-CN" sz="1400" dirty="0"/>
              </a:p>
            </p:txBody>
          </p:sp>
        </mc:Choice>
        <mc:Fallback xmlns="">
          <p:sp>
            <p:nvSpPr>
              <p:cNvPr id="4" name="文本框 3">
                <a:extLst>
                  <a:ext uri="{FF2B5EF4-FFF2-40B4-BE49-F238E27FC236}">
                    <a16:creationId xmlns:a16="http://schemas.microsoft.com/office/drawing/2014/main" id="{E3B1FA0F-2391-23DA-4D31-EAE017537444}"/>
                  </a:ext>
                </a:extLst>
              </p:cNvPr>
              <p:cNvSpPr txBox="1">
                <a:spLocks noRot="1" noChangeAspect="1" noMove="1" noResize="1" noEditPoints="1" noAdjustHandles="1" noChangeArrowheads="1" noChangeShapeType="1" noTextEdit="1"/>
              </p:cNvSpPr>
              <p:nvPr/>
            </p:nvSpPr>
            <p:spPr>
              <a:xfrm>
                <a:off x="7483656" y="1175373"/>
                <a:ext cx="4314001" cy="3108543"/>
              </a:xfrm>
              <a:prstGeom prst="rect">
                <a:avLst/>
              </a:prstGeom>
              <a:blipFill>
                <a:blip r:embed="rId3"/>
                <a:stretch>
                  <a:fillRect l="-424" t="-392" b="-980"/>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4"/>
          <a:stretch>
            <a:fillRect/>
          </a:stretch>
        </p:blipFill>
        <p:spPr>
          <a:xfrm>
            <a:off x="1431636" y="3860602"/>
            <a:ext cx="5726545" cy="2801196"/>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7483656" y="4892990"/>
            <a:ext cx="1488199" cy="1221609"/>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10554747" y="4849674"/>
            <a:ext cx="1488199" cy="1221609"/>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8969674" y="5082220"/>
            <a:ext cx="1620957" cy="729351"/>
            <a:chOff x="8969674" y="4777294"/>
            <a:chExt cx="1620957" cy="729351"/>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1620957" cy="307777"/>
            </a:xfrm>
            <a:prstGeom prst="rect">
              <a:avLst/>
            </a:prstGeom>
            <a:noFill/>
          </p:spPr>
          <p:txBody>
            <a:bodyPr wrap="none" rtlCol="0">
              <a:spAutoFit/>
            </a:bodyPr>
            <a:lstStyle/>
            <a:p>
              <a:r>
                <a:rPr lang="ja-JP" altLang="en-US" sz="1400" dirty="0"/>
                <a:t>ドロネー三角分割</a:t>
              </a:r>
              <a:endParaRPr lang="zh-CN" altLang="en-US" sz="1400"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8" y="5198868"/>
              <a:ext cx="1082348" cy="307777"/>
            </a:xfrm>
            <a:prstGeom prst="rect">
              <a:avLst/>
            </a:prstGeom>
            <a:noFill/>
          </p:spPr>
          <p:txBody>
            <a:bodyPr wrap="none" rtlCol="0">
              <a:spAutoFit/>
            </a:bodyPr>
            <a:lstStyle/>
            <a:p>
              <a:r>
                <a:rPr lang="ja-JP" altLang="en-US" sz="1400" dirty="0"/>
                <a:t>ボロノイ図</a:t>
              </a:r>
              <a:endParaRPr lang="zh-CN" altLang="en-US" sz="1400"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7806771" y="6250498"/>
            <a:ext cx="1082348" cy="307777"/>
          </a:xfrm>
          <a:prstGeom prst="rect">
            <a:avLst/>
          </a:prstGeom>
          <a:noFill/>
        </p:spPr>
        <p:txBody>
          <a:bodyPr wrap="none" rtlCol="0">
            <a:spAutoFit/>
          </a:bodyPr>
          <a:lstStyle/>
          <a:p>
            <a:r>
              <a:rPr lang="ja-JP" altLang="en-US" sz="1400" dirty="0"/>
              <a:t>完全グラフ</a:t>
            </a:r>
            <a:endParaRPr lang="zh-CN" altLang="en-US" sz="1400"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10900765" y="6133646"/>
            <a:ext cx="1082348" cy="523220"/>
          </a:xfrm>
          <a:prstGeom prst="rect">
            <a:avLst/>
          </a:prstGeom>
          <a:noFill/>
        </p:spPr>
        <p:txBody>
          <a:bodyPr wrap="none" rtlCol="0">
            <a:spAutoFit/>
          </a:bodyPr>
          <a:lstStyle/>
          <a:p>
            <a:r>
              <a:rPr lang="ja-JP" altLang="en-US" sz="1400" dirty="0"/>
              <a:t>制限された</a:t>
            </a:r>
            <a:endParaRPr lang="en-US" altLang="ja-JP" sz="1400" dirty="0"/>
          </a:p>
          <a:p>
            <a:r>
              <a:rPr lang="ja-JP" altLang="en-US" sz="1400" dirty="0"/>
              <a:t>グラフ</a:t>
            </a:r>
            <a:endParaRPr lang="zh-CN" altLang="en-US" sz="1400" dirty="0"/>
          </a:p>
        </p:txBody>
      </p:sp>
    </p:spTree>
    <p:extLst>
      <p:ext uri="{BB962C8B-B14F-4D97-AF65-F5344CB8AC3E}">
        <p14:creationId xmlns:p14="http://schemas.microsoft.com/office/powerpoint/2010/main" val="2467818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7160935" cy="584775"/>
          </a:xfrm>
          <a:prstGeom prst="rect">
            <a:avLst/>
          </a:prstGeom>
          <a:noFill/>
        </p:spPr>
        <p:txBody>
          <a:bodyPr wrap="none" rtlCol="0">
            <a:spAutoFit/>
          </a:bodyPr>
          <a:lstStyle/>
          <a:p>
            <a:r>
              <a:rPr lang="ja-JP" altLang="en-US" sz="3200" b="1" dirty="0"/>
              <a:t>ボロノイ図　と　ドロネー三角形分割</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A458E13A-8F1A-1FEF-2C9B-52BBE13DCD20}"/>
              </a:ext>
            </a:extLst>
          </p:cNvPr>
          <p:cNvSpPr txBox="1"/>
          <p:nvPr/>
        </p:nvSpPr>
        <p:spPr>
          <a:xfrm>
            <a:off x="337127" y="1059240"/>
            <a:ext cx="5829993" cy="1600438"/>
          </a:xfrm>
          <a:prstGeom prst="rect">
            <a:avLst/>
          </a:prstGeom>
          <a:noFill/>
        </p:spPr>
        <p:txBody>
          <a:bodyPr wrap="square">
            <a:spAutoFit/>
          </a:bodyPr>
          <a:lstStyle/>
          <a:p>
            <a:r>
              <a:rPr lang="ja-JP" altLang="en-US" sz="1400" b="1" dirty="0"/>
              <a:t>ボロノイ図</a:t>
            </a:r>
            <a:endParaRPr lang="en-US" altLang="ja-JP" sz="1400" b="1" dirty="0"/>
          </a:p>
          <a:p>
            <a:endParaRPr lang="en-US" altLang="ja-JP" sz="1400" b="1" dirty="0"/>
          </a:p>
          <a:p>
            <a:r>
              <a:rPr lang="ja-JP" altLang="en-US" sz="1400" dirty="0"/>
              <a:t>平面上で任意に配置された複数の母点に対して、どの母点に最も近いかによって平面上の座標空間を分割することで作成される図のこと</a:t>
            </a:r>
            <a:endParaRPr lang="en-US" altLang="ja-JP" sz="1400" dirty="0"/>
          </a:p>
          <a:p>
            <a:endParaRPr lang="en-US" altLang="zh-CN" sz="1400" dirty="0"/>
          </a:p>
          <a:p>
            <a:r>
              <a:rPr lang="ja-JP" altLang="en-US" sz="1400" dirty="0"/>
              <a:t>例：</a:t>
            </a:r>
            <a:endParaRPr lang="en-US" altLang="ja-JP" sz="1400" dirty="0"/>
          </a:p>
          <a:p>
            <a:r>
              <a:rPr lang="ja-JP" altLang="en-US" sz="1400" dirty="0"/>
              <a:t>ある</a:t>
            </a:r>
            <a:r>
              <a:rPr lang="en-US" altLang="ja-JP" sz="1400" dirty="0"/>
              <a:t>TSP</a:t>
            </a:r>
            <a:r>
              <a:rPr lang="ja-JP" altLang="en-US" sz="1400" dirty="0"/>
              <a:t>インスタンス</a:t>
            </a:r>
            <a:r>
              <a:rPr lang="en-US" altLang="ja-JP" sz="1400" dirty="0"/>
              <a:t>(40)</a:t>
            </a:r>
            <a:r>
              <a:rPr lang="ja-JP" altLang="en-US" sz="1400" dirty="0"/>
              <a:t>に基づいて生成されたボロノイ図の一部分</a:t>
            </a:r>
            <a:endParaRPr lang="zh-CN" altLang="en-US" sz="1400"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446044" y="2723804"/>
            <a:ext cx="4667150" cy="2402413"/>
            <a:chOff x="446618" y="2889253"/>
            <a:chExt cx="4667150"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a:off x="3240397" y="4855670"/>
              <a:ext cx="765375"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2" y="4717170"/>
              <a:ext cx="492443" cy="276999"/>
            </a:xfrm>
            <a:prstGeom prst="rect">
              <a:avLst/>
            </a:prstGeom>
            <a:noFill/>
            <a:ln>
              <a:solidFill>
                <a:schemeClr val="tx1"/>
              </a:solidFill>
            </a:ln>
          </p:spPr>
          <p:txBody>
            <a:bodyPr wrap="none" rtlCol="0">
              <a:spAutoFit/>
            </a:bodyPr>
            <a:lstStyle/>
            <a:p>
              <a:r>
                <a:rPr lang="ja-JP" altLang="en-US" sz="1200" dirty="0"/>
                <a:t>母点</a:t>
              </a:r>
              <a:endParaRPr lang="zh-CN" altLang="en-US" sz="1200"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a:off x="3462867" y="4322799"/>
              <a:ext cx="543203"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299"/>
              <a:ext cx="954107" cy="276999"/>
            </a:xfrm>
            <a:prstGeom prst="rect">
              <a:avLst/>
            </a:prstGeom>
            <a:noFill/>
            <a:ln>
              <a:solidFill>
                <a:schemeClr val="tx1"/>
              </a:solidFill>
            </a:ln>
          </p:spPr>
          <p:txBody>
            <a:bodyPr wrap="none" rtlCol="0">
              <a:spAutoFit/>
            </a:bodyPr>
            <a:lstStyle/>
            <a:p>
              <a:r>
                <a:rPr lang="ja-JP" altLang="en-US" sz="1200" dirty="0"/>
                <a:t>ボロノイ辺</a:t>
              </a:r>
              <a:endParaRPr lang="zh-CN" altLang="en-US" sz="1200"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a:off x="3122394" y="3088960"/>
              <a:ext cx="883378"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0"/>
              <a:ext cx="1107996" cy="276999"/>
            </a:xfrm>
            <a:prstGeom prst="rect">
              <a:avLst/>
            </a:prstGeom>
            <a:noFill/>
            <a:ln>
              <a:solidFill>
                <a:schemeClr val="tx1"/>
              </a:solidFill>
            </a:ln>
          </p:spPr>
          <p:txBody>
            <a:bodyPr wrap="none" rtlCol="0">
              <a:spAutoFit/>
            </a:bodyPr>
            <a:lstStyle/>
            <a:p>
              <a:r>
                <a:rPr lang="ja-JP" altLang="en-US" sz="1200" dirty="0"/>
                <a:t>ボロノイ頂点</a:t>
              </a:r>
              <a:endParaRPr lang="zh-CN" altLang="en-US" sz="1200"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4" y="3617210"/>
              <a:ext cx="1107996" cy="276999"/>
            </a:xfrm>
            <a:prstGeom prst="rect">
              <a:avLst/>
            </a:prstGeom>
            <a:noFill/>
            <a:ln>
              <a:solidFill>
                <a:schemeClr val="tx1"/>
              </a:solidFill>
            </a:ln>
          </p:spPr>
          <p:txBody>
            <a:bodyPr wrap="none" rtlCol="0">
              <a:spAutoFit/>
            </a:bodyPr>
            <a:lstStyle/>
            <a:p>
              <a:r>
                <a:rPr lang="ja-JP" altLang="en-US" sz="1200" dirty="0"/>
                <a:t>ボロノイ領域</a:t>
              </a:r>
              <a:endParaRPr lang="zh-CN" altLang="en-US" sz="1200"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6167120" y="1076069"/>
            <a:ext cx="5829993" cy="1815882"/>
          </a:xfrm>
          <a:prstGeom prst="rect">
            <a:avLst/>
          </a:prstGeom>
          <a:noFill/>
        </p:spPr>
        <p:txBody>
          <a:bodyPr wrap="square">
            <a:spAutoFit/>
          </a:bodyPr>
          <a:lstStyle/>
          <a:p>
            <a:r>
              <a:rPr lang="ja-JP" altLang="en-US" sz="1400" b="1" dirty="0"/>
              <a:t>ドロネー三角形分割</a:t>
            </a:r>
            <a:endParaRPr lang="en-US" altLang="ja-JP" sz="1400" b="1" dirty="0"/>
          </a:p>
          <a:p>
            <a:endParaRPr lang="en-US" altLang="ja-JP" sz="1400" b="1" dirty="0"/>
          </a:p>
          <a:p>
            <a:r>
              <a:rPr lang="ja-JP" altLang="en-US" sz="1400" dirty="0"/>
              <a:t>ドロネー三角形分割とボロノイ図は双対である</a:t>
            </a:r>
            <a:endParaRPr lang="en-US" altLang="ja-JP" sz="1400" dirty="0"/>
          </a:p>
          <a:p>
            <a:r>
              <a:rPr lang="ja-JP" altLang="en-US" sz="1400" dirty="0"/>
              <a:t>ボロノイ図で隣接する二つの領域に属する母点をつなぐとドロネー三角分割になる</a:t>
            </a:r>
            <a:endParaRPr lang="en-US" altLang="ja-JP" sz="1400" dirty="0"/>
          </a:p>
          <a:p>
            <a:endParaRPr lang="en-US" altLang="ja-JP" sz="1400" dirty="0"/>
          </a:p>
          <a:p>
            <a:r>
              <a:rPr lang="ja-JP" altLang="en-US" sz="1400" dirty="0"/>
              <a:t>例：</a:t>
            </a:r>
            <a:endParaRPr lang="en-US" altLang="ja-JP" sz="1400" dirty="0"/>
          </a:p>
          <a:p>
            <a:r>
              <a:rPr lang="ja-JP" altLang="en-US" sz="1400" dirty="0"/>
              <a:t>左側のボロノイ図から得られたドロネー三角形分割の一部分</a:t>
            </a:r>
            <a:endParaRPr lang="en-US" altLang="ja-JP" sz="1400"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7078808" y="2919036"/>
            <a:ext cx="3232150" cy="2402413"/>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291708" y="5336424"/>
            <a:ext cx="5829993" cy="954107"/>
          </a:xfrm>
          <a:prstGeom prst="rect">
            <a:avLst/>
          </a:prstGeom>
          <a:noFill/>
        </p:spPr>
        <p:txBody>
          <a:bodyPr wrap="square">
            <a:spAutoFit/>
          </a:bodyPr>
          <a:lstStyle/>
          <a:p>
            <a:r>
              <a:rPr lang="ja-JP" altLang="en-US" sz="1400" b="1" dirty="0"/>
              <a:t>ボロノイ図の性質</a:t>
            </a:r>
            <a:endParaRPr lang="en-US" altLang="ja-JP" sz="1400" b="1" dirty="0"/>
          </a:p>
          <a:p>
            <a:r>
              <a:rPr lang="ja-JP" altLang="en-US" sz="1400" dirty="0"/>
              <a:t>一つのボロノイ頂点は三つのボロノイー領域の共通の頂点である</a:t>
            </a:r>
            <a:endParaRPr lang="en-US" altLang="ja-JP" sz="1400" dirty="0"/>
          </a:p>
          <a:p>
            <a:r>
              <a:rPr lang="ja-JP" altLang="en-US" sz="1400" dirty="0"/>
              <a:t>そのボロノイ頂点は三つの関連するボロノイ領域に属する母点からなる円周の中心となる</a:t>
            </a:r>
            <a:endParaRPr lang="en-US" altLang="zh-CN" sz="1400"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6077208" y="5640964"/>
            <a:ext cx="6168820" cy="830997"/>
          </a:xfrm>
          <a:prstGeom prst="rect">
            <a:avLst/>
          </a:prstGeom>
          <a:noFill/>
        </p:spPr>
        <p:txBody>
          <a:bodyPr wrap="square">
            <a:spAutoFit/>
          </a:bodyPr>
          <a:lstStyle/>
          <a:p>
            <a:pPr marL="285750" indent="-285750">
              <a:buFont typeface="Wingdings" panose="05000000000000000000" pitchFamily="2" charset="2"/>
              <a:buChar char="Ø"/>
            </a:pPr>
            <a:r>
              <a:rPr lang="ja-JP" altLang="en-US" sz="1600" dirty="0"/>
              <a:t>ドロネー三角分割の辺は必ず最適巡回路を含むことがないから</a:t>
            </a:r>
            <a:endParaRPr lang="en-US" altLang="ja-JP" sz="1600" dirty="0"/>
          </a:p>
          <a:p>
            <a:endParaRPr lang="en-US" altLang="ja-JP" sz="1600" dirty="0"/>
          </a:p>
          <a:p>
            <a:r>
              <a:rPr lang="ja-JP" altLang="en-US" sz="1600" dirty="0"/>
              <a:t>ボロノイ図に基づく</a:t>
            </a:r>
            <a:r>
              <a:rPr lang="ja-JP" altLang="en-US" sz="1600" b="1" dirty="0"/>
              <a:t>辺を加える</a:t>
            </a:r>
            <a:r>
              <a:rPr lang="ja-JP" altLang="en-US" sz="1600" dirty="0"/>
              <a:t>手法を提案する</a:t>
            </a:r>
            <a:endParaRPr lang="en-US" altLang="ja-JP" sz="1600" dirty="0"/>
          </a:p>
        </p:txBody>
      </p:sp>
    </p:spTree>
    <p:extLst>
      <p:ext uri="{BB962C8B-B14F-4D97-AF65-F5344CB8AC3E}">
        <p14:creationId xmlns:p14="http://schemas.microsoft.com/office/powerpoint/2010/main" val="1713641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301086" y="241382"/>
            <a:ext cx="1826141" cy="584775"/>
          </a:xfrm>
          <a:prstGeom prst="rect">
            <a:avLst/>
          </a:prstGeom>
          <a:noFill/>
        </p:spPr>
        <p:txBody>
          <a:bodyPr wrap="none" rtlCol="0">
            <a:spAutoFit/>
          </a:bodyPr>
          <a:lstStyle/>
          <a:p>
            <a:r>
              <a:rPr lang="ja-JP" altLang="en-US" sz="3200" b="1" dirty="0"/>
              <a:t>提案手法</a:t>
            </a:r>
            <a:endParaRPr lang="zh-CN" altLang="en-US" sz="3200"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337127" y="964765"/>
            <a:ext cx="11517745" cy="72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a:extLst>
              <a:ext uri="{FF2B5EF4-FFF2-40B4-BE49-F238E27FC236}">
                <a16:creationId xmlns:a16="http://schemas.microsoft.com/office/drawing/2014/main" id="{A65E087E-3F9E-9F31-7EB1-31B3D948C3DF}"/>
              </a:ext>
            </a:extLst>
          </p:cNvPr>
          <p:cNvGrpSpPr/>
          <p:nvPr/>
        </p:nvGrpSpPr>
        <p:grpSpPr>
          <a:xfrm>
            <a:off x="1161884" y="2856661"/>
            <a:ext cx="3983904" cy="332929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356788" y="1767350"/>
            <a:ext cx="6046848"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ボロノイ領域による辺の加える方法（</a:t>
            </a:r>
            <a:r>
              <a:rPr lang="en-US" altLang="ja-JP" sz="1400" dirty="0" err="1"/>
              <a:t>nei</a:t>
            </a:r>
            <a:r>
              <a:rPr lang="ja-JP" altLang="en-US" sz="1400" dirty="0"/>
              <a:t>方法）</a:t>
            </a:r>
            <a:endParaRPr lang="en-US" altLang="zh-CN" sz="1400" dirty="0"/>
          </a:p>
          <a:p>
            <a:pPr marL="285750" indent="-285750">
              <a:buFont typeface="Arial" panose="020B0604020202020204" pitchFamily="34" charset="0"/>
              <a:buChar char="•"/>
            </a:pPr>
            <a:r>
              <a:rPr lang="en-US" altLang="zh-CN" sz="1400" dirty="0">
                <a:solidFill>
                  <a:srgbClr val="FF0000"/>
                </a:solidFill>
              </a:rPr>
              <a:t>nei1</a:t>
            </a:r>
            <a:r>
              <a:rPr lang="en-US" altLang="zh-CN" sz="1400" dirty="0"/>
              <a:t>:</a:t>
            </a:r>
            <a:r>
              <a:rPr lang="ja-JP" altLang="en-US" sz="1400" dirty="0"/>
              <a:t>ドロネー三角形分割自身</a:t>
            </a:r>
            <a:endParaRPr lang="en-US" altLang="ja-JP" sz="1400" dirty="0"/>
          </a:p>
          <a:p>
            <a:pPr marL="285750" indent="-285750">
              <a:buFont typeface="Arial" panose="020B0604020202020204" pitchFamily="34" charset="0"/>
              <a:buChar char="•"/>
            </a:pPr>
            <a:r>
              <a:rPr lang="en-US" altLang="zh-CN" sz="1400" dirty="0">
                <a:solidFill>
                  <a:srgbClr val="00B050"/>
                </a:solidFill>
              </a:rPr>
              <a:t>nei2:</a:t>
            </a:r>
            <a:r>
              <a:rPr lang="ja-JP" altLang="en-US" sz="1400" dirty="0"/>
              <a:t>あるボロノイ領域に対して　</a:t>
            </a:r>
            <a:r>
              <a:rPr lang="ja-JP" altLang="en-US" sz="1400" b="1" dirty="0"/>
              <a:t>隣の隣</a:t>
            </a:r>
            <a:r>
              <a:rPr lang="ja-JP" altLang="en-US" sz="1400" dirty="0"/>
              <a:t>　のボロノイ領域と繋ぐ</a:t>
            </a:r>
            <a:endParaRPr lang="en-US" altLang="ja-JP" sz="1400" dirty="0"/>
          </a:p>
          <a:p>
            <a:pPr marL="285750" indent="-285750">
              <a:buFont typeface="Arial" panose="020B0604020202020204" pitchFamily="34" charset="0"/>
              <a:buChar char="•"/>
            </a:pPr>
            <a:r>
              <a:rPr lang="en-US" altLang="ja-JP" sz="1400" dirty="0">
                <a:solidFill>
                  <a:srgbClr val="00B0F0"/>
                </a:solidFill>
              </a:rPr>
              <a:t>nei3:</a:t>
            </a:r>
            <a:r>
              <a:rPr lang="ja-JP" altLang="en-US" sz="1400" dirty="0"/>
              <a:t>あるボロノイ領域に対して　</a:t>
            </a:r>
            <a:r>
              <a:rPr lang="ja-JP" altLang="en-US" sz="1400" b="1" dirty="0"/>
              <a:t>隣の隣の隣</a:t>
            </a:r>
            <a:r>
              <a:rPr lang="ja-JP" altLang="en-US" sz="1400" dirty="0"/>
              <a:t>　のボロノイ領域と繋ぐ</a:t>
            </a:r>
            <a:endParaRPr lang="en-US" altLang="ja-JP" sz="1400"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6549000" y="1746279"/>
            <a:ext cx="5434501" cy="954107"/>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400" dirty="0"/>
              <a:t>ボロノイ辺による辺の加える方法（</a:t>
            </a:r>
            <a:r>
              <a:rPr lang="en-US" altLang="zh-CN" sz="1400" dirty="0"/>
              <a:t>seg</a:t>
            </a:r>
            <a:r>
              <a:rPr lang="ja-JP" altLang="en-US" sz="1400" dirty="0"/>
              <a:t>方法）</a:t>
            </a:r>
            <a:endParaRPr lang="en-US" altLang="zh-CN" sz="1400" dirty="0">
              <a:solidFill>
                <a:srgbClr val="FF0000"/>
              </a:solidFill>
            </a:endParaRPr>
          </a:p>
          <a:p>
            <a:pPr marL="285750" indent="-285750">
              <a:buFont typeface="Arial" panose="020B0604020202020204" pitchFamily="34" charset="0"/>
              <a:buChar char="•"/>
            </a:pPr>
            <a:r>
              <a:rPr lang="en-US" altLang="zh-CN" sz="1400" dirty="0">
                <a:solidFill>
                  <a:srgbClr val="FF0000"/>
                </a:solidFill>
              </a:rPr>
              <a:t>Seg1</a:t>
            </a:r>
            <a:r>
              <a:rPr lang="en-US" altLang="zh-CN" sz="1400" dirty="0"/>
              <a:t>: </a:t>
            </a:r>
            <a:r>
              <a:rPr lang="ja-JP" altLang="en-US" sz="1400" b="1" dirty="0"/>
              <a:t>一つ</a:t>
            </a:r>
            <a:r>
              <a:rPr lang="ja-JP" altLang="en-US" sz="1400" dirty="0"/>
              <a:t>のボロノイ辺に対応する両端の母点をつなぐ</a:t>
            </a:r>
            <a:endParaRPr lang="en-US" altLang="ja-JP" sz="1400" dirty="0"/>
          </a:p>
          <a:p>
            <a:pPr marL="285750" indent="-285750">
              <a:buFont typeface="Arial" panose="020B0604020202020204" pitchFamily="34" charset="0"/>
              <a:buChar char="•"/>
            </a:pPr>
            <a:r>
              <a:rPr lang="en-US" altLang="zh-CN" sz="1400" dirty="0">
                <a:solidFill>
                  <a:srgbClr val="00B050"/>
                </a:solidFill>
              </a:rPr>
              <a:t>Seg2: </a:t>
            </a:r>
            <a:r>
              <a:rPr lang="ja-JP" altLang="en-US" sz="1400" b="1" dirty="0"/>
              <a:t>二つ</a:t>
            </a:r>
            <a:r>
              <a:rPr lang="ja-JP" altLang="en-US" sz="1400" dirty="0"/>
              <a:t>連続するボロノイ辺に対応する両端の母点をつなぐ</a:t>
            </a:r>
            <a:endParaRPr lang="en-US" altLang="ja-JP" sz="1400" dirty="0"/>
          </a:p>
          <a:p>
            <a:pPr marL="285750" indent="-285750">
              <a:buFont typeface="Arial" panose="020B0604020202020204" pitchFamily="34" charset="0"/>
              <a:buChar char="•"/>
            </a:pPr>
            <a:r>
              <a:rPr lang="en-US" altLang="ja-JP" sz="1400" dirty="0">
                <a:solidFill>
                  <a:srgbClr val="00B0F0"/>
                </a:solidFill>
              </a:rPr>
              <a:t>Seg3: </a:t>
            </a:r>
            <a:r>
              <a:rPr lang="ja-JP" altLang="en-US" sz="1400" b="1" dirty="0"/>
              <a:t>三つ</a:t>
            </a:r>
            <a:r>
              <a:rPr lang="ja-JP" altLang="en-US" sz="1400" dirty="0"/>
              <a:t>連続するボロノイ辺に対応する両端の母点をつなぐ</a:t>
            </a:r>
            <a:endParaRPr lang="zh-CN" altLang="en-US" sz="1400"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7198242" y="2928098"/>
            <a:ext cx="4343815" cy="3257861"/>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355492" y="1265152"/>
            <a:ext cx="6109365" cy="307777"/>
          </a:xfrm>
          <a:prstGeom prst="rect">
            <a:avLst/>
          </a:prstGeom>
          <a:noFill/>
        </p:spPr>
        <p:txBody>
          <a:bodyPr wrap="none" rtlCol="0">
            <a:spAutoFit/>
          </a:bodyPr>
          <a:lstStyle/>
          <a:p>
            <a:r>
              <a:rPr lang="ja-JP" altLang="en-US" sz="1400" dirty="0"/>
              <a:t>ドロネー三角形分割のグラフに基づいて二つの辺を加える方法を提案：</a:t>
            </a:r>
            <a:endParaRPr lang="zh-CN" altLang="en-US" sz="1400" dirty="0"/>
          </a:p>
        </p:txBody>
      </p:sp>
    </p:spTree>
    <p:extLst>
      <p:ext uri="{BB962C8B-B14F-4D97-AF65-F5344CB8AC3E}">
        <p14:creationId xmlns:p14="http://schemas.microsoft.com/office/powerpoint/2010/main" val="30724885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2676</TotalTime>
  <Words>1800</Words>
  <Application>Microsoft Office PowerPoint</Application>
  <PresentationFormat>宽屏</PresentationFormat>
  <Paragraphs>472</Paragraphs>
  <Slides>12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YakuHanJPs</vt:lpstr>
      <vt:lpstr>等线</vt:lpstr>
      <vt:lpstr>等线 Light</vt:lpstr>
      <vt:lpstr>Microsoft YaHei</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91</cp:revision>
  <dcterms:created xsi:type="dcterms:W3CDTF">2024-08-23T05:41:13Z</dcterms:created>
  <dcterms:modified xsi:type="dcterms:W3CDTF">2024-09-07T14:22:06Z</dcterms:modified>
</cp:coreProperties>
</file>