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56" r:id="rId2"/>
    <p:sldId id="257" r:id="rId3"/>
    <p:sldId id="258" r:id="rId4"/>
    <p:sldId id="259" r:id="rId5"/>
    <p:sldId id="276" r:id="rId6"/>
    <p:sldId id="270" r:id="rId7"/>
    <p:sldId id="277" r:id="rId8"/>
    <p:sldId id="271" r:id="rId9"/>
    <p:sldId id="279" r:id="rId10"/>
    <p:sldId id="278" r:id="rId11"/>
    <p:sldId id="272" r:id="rId12"/>
    <p:sldId id="280" r:id="rId13"/>
    <p:sldId id="281" r:id="rId14"/>
    <p:sldId id="282" r:id="rId15"/>
    <p:sldId id="284" r:id="rId16"/>
    <p:sldId id="283" r:id="rId17"/>
    <p:sldId id="260" r:id="rId18"/>
    <p:sldId id="266" r:id="rId19"/>
    <p:sldId id="273" r:id="rId20"/>
    <p:sldId id="274" r:id="rId21"/>
    <p:sldId id="275" r:id="rId22"/>
    <p:sldId id="285" r:id="rId23"/>
    <p:sldId id="286" r:id="rId24"/>
  </p:sldIdLst>
  <p:sldSz cx="21599525" cy="1079976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66" d="100"/>
          <a:sy n="66" d="100"/>
        </p:scale>
        <p:origin x="792" y="240"/>
      </p:cViewPr>
      <p:guideLst/>
    </p:cSldViewPr>
  </p:slideViewPr>
  <p:notesTextViewPr>
    <p:cViewPr>
      <p:scale>
        <a:sx n="1" d="1"/>
        <a:sy n="1" d="1"/>
      </p:scale>
      <p:origin x="0" y="0"/>
    </p:cViewPr>
  </p:notesTextViewPr>
  <p:notesViewPr>
    <p:cSldViewPr snapToGrid="0">
      <p:cViewPr varScale="1">
        <p:scale>
          <a:sx n="75" d="100"/>
          <a:sy n="75" d="100"/>
        </p:scale>
        <p:origin x="199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4B43-45B4-88BC-21AF36BDB8CA}"/>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4B43-45B4-88BC-21AF36BDB8CA}"/>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4B43-45B4-88BC-21AF36BDB8CA}"/>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4B43-45B4-88BC-21AF36BDB8CA}"/>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instance</a:t>
                </a:r>
                <a:endParaRPr lang="zh-CN" altLang="en-US" sz="240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the number of edges</a:t>
                </a:r>
                <a:endParaRPr lang="zh-CN" altLang="en-US" sz="240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CFB-48A5-8304-7054D89566C8}"/>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CFB-48A5-8304-7054D89566C8}"/>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instance</a:t>
                </a:r>
                <a:endParaRPr lang="zh-CN" altLang="en-US" sz="240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ja-JP" altLang="en-US" sz="2400"/>
                  <a:t>削減率</a:t>
                </a:r>
                <a:r>
                  <a:rPr lang="en-US" altLang="ja-JP" sz="2400"/>
                  <a:t>(%)</a:t>
                </a:r>
                <a:endParaRPr lang="zh-CN" altLang="en-US" sz="240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8427" cy="513508"/>
          </a:xfrm>
          <a:prstGeom prst="rect">
            <a:avLst/>
          </a:prstGeom>
        </p:spPr>
        <p:txBody>
          <a:bodyPr vert="horz" lIns="99064" tIns="49532" rIns="99064" bIns="49532" rtlCol="0"/>
          <a:lstStyle>
            <a:lvl1pPr algn="l">
              <a:defRPr sz="1300"/>
            </a:lvl1pPr>
          </a:lstStyle>
          <a:p>
            <a:endParaRPr lang="zh-CN" altLang="en-US"/>
          </a:p>
        </p:txBody>
      </p:sp>
      <p:sp>
        <p:nvSpPr>
          <p:cNvPr id="3" name="日期占位符 2"/>
          <p:cNvSpPr>
            <a:spLocks noGrp="1"/>
          </p:cNvSpPr>
          <p:nvPr>
            <p:ph type="dt" idx="1"/>
          </p:nvPr>
        </p:nvSpPr>
        <p:spPr>
          <a:xfrm>
            <a:off x="4023993" y="1"/>
            <a:ext cx="3078427" cy="513508"/>
          </a:xfrm>
          <a:prstGeom prst="rect">
            <a:avLst/>
          </a:prstGeom>
        </p:spPr>
        <p:txBody>
          <a:bodyPr vert="horz" lIns="99064" tIns="49532" rIns="99064" bIns="49532" rtlCol="0"/>
          <a:lstStyle>
            <a:lvl1pPr algn="r">
              <a:defRPr sz="1300"/>
            </a:lvl1pPr>
          </a:lstStyle>
          <a:p>
            <a:fld id="{6A95CE0B-8EC2-498B-8266-4712FFFA85A5}" type="datetimeFigureOut">
              <a:rPr lang="zh-CN" altLang="en-US" smtClean="0"/>
              <a:t>2024/9/7</a:t>
            </a:fld>
            <a:endParaRPr lang="zh-CN" altLang="en-US"/>
          </a:p>
        </p:txBody>
      </p:sp>
      <p:sp>
        <p:nvSpPr>
          <p:cNvPr id="4" name="幻灯片图像占位符 3"/>
          <p:cNvSpPr>
            <a:spLocks noGrp="1" noRot="1" noChangeAspect="1"/>
          </p:cNvSpPr>
          <p:nvPr>
            <p:ph type="sldImg" idx="2"/>
          </p:nvPr>
        </p:nvSpPr>
        <p:spPr>
          <a:xfrm>
            <a:off x="96838" y="1277938"/>
            <a:ext cx="6910387" cy="3455987"/>
          </a:xfrm>
          <a:prstGeom prst="rect">
            <a:avLst/>
          </a:prstGeom>
          <a:noFill/>
          <a:ln w="12700">
            <a:solidFill>
              <a:prstClr val="black"/>
            </a:solidFill>
          </a:ln>
        </p:spPr>
        <p:txBody>
          <a:bodyPr vert="horz" lIns="99064" tIns="49532" rIns="99064" bIns="49532"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64" tIns="49532" rIns="99064" bIns="49532"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1" y="9721109"/>
            <a:ext cx="3078427" cy="513507"/>
          </a:xfrm>
          <a:prstGeom prst="rect">
            <a:avLst/>
          </a:prstGeom>
        </p:spPr>
        <p:txBody>
          <a:bodyPr vert="horz" lIns="99064" tIns="49532" rIns="99064" bIns="49532"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3" y="9721109"/>
            <a:ext cx="3078427" cy="513507"/>
          </a:xfrm>
          <a:prstGeom prst="rect">
            <a:avLst/>
          </a:prstGeom>
        </p:spPr>
        <p:txBody>
          <a:bodyPr vert="horz" lIns="99064" tIns="49532" rIns="99064" bIns="49532" rtlCol="0" anchor="b"/>
          <a:lstStyle>
            <a:lvl1pPr algn="r">
              <a:defRPr sz="13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581729" rtl="0" eaLnBrk="1" latinLnBrk="0" hangingPunct="1">
      <a:defRPr sz="764" kern="1200">
        <a:solidFill>
          <a:schemeClr val="tx1"/>
        </a:solidFill>
        <a:latin typeface="+mn-lt"/>
        <a:ea typeface="+mn-ea"/>
        <a:cs typeface="+mn-cs"/>
      </a:defRPr>
    </a:lvl1pPr>
    <a:lvl2pPr marL="290865" algn="l" defTabSz="581729" rtl="0" eaLnBrk="1" latinLnBrk="0" hangingPunct="1">
      <a:defRPr sz="764" kern="1200">
        <a:solidFill>
          <a:schemeClr val="tx1"/>
        </a:solidFill>
        <a:latin typeface="+mn-lt"/>
        <a:ea typeface="+mn-ea"/>
        <a:cs typeface="+mn-cs"/>
      </a:defRPr>
    </a:lvl2pPr>
    <a:lvl3pPr marL="581729" algn="l" defTabSz="581729" rtl="0" eaLnBrk="1" latinLnBrk="0" hangingPunct="1">
      <a:defRPr sz="764" kern="1200">
        <a:solidFill>
          <a:schemeClr val="tx1"/>
        </a:solidFill>
        <a:latin typeface="+mn-lt"/>
        <a:ea typeface="+mn-ea"/>
        <a:cs typeface="+mn-cs"/>
      </a:defRPr>
    </a:lvl3pPr>
    <a:lvl4pPr marL="872597" algn="l" defTabSz="581729" rtl="0" eaLnBrk="1" latinLnBrk="0" hangingPunct="1">
      <a:defRPr sz="764" kern="1200">
        <a:solidFill>
          <a:schemeClr val="tx1"/>
        </a:solidFill>
        <a:latin typeface="+mn-lt"/>
        <a:ea typeface="+mn-ea"/>
        <a:cs typeface="+mn-cs"/>
      </a:defRPr>
    </a:lvl4pPr>
    <a:lvl5pPr marL="1163459" algn="l" defTabSz="581729" rtl="0" eaLnBrk="1" latinLnBrk="0" hangingPunct="1">
      <a:defRPr sz="764" kern="1200">
        <a:solidFill>
          <a:schemeClr val="tx1"/>
        </a:solidFill>
        <a:latin typeface="+mn-lt"/>
        <a:ea typeface="+mn-ea"/>
        <a:cs typeface="+mn-cs"/>
      </a:defRPr>
    </a:lvl5pPr>
    <a:lvl6pPr marL="1454325" algn="l" defTabSz="581729" rtl="0" eaLnBrk="1" latinLnBrk="0" hangingPunct="1">
      <a:defRPr sz="764" kern="1200">
        <a:solidFill>
          <a:schemeClr val="tx1"/>
        </a:solidFill>
        <a:latin typeface="+mn-lt"/>
        <a:ea typeface="+mn-ea"/>
        <a:cs typeface="+mn-cs"/>
      </a:defRPr>
    </a:lvl6pPr>
    <a:lvl7pPr marL="1745196" algn="l" defTabSz="581729" rtl="0" eaLnBrk="1" latinLnBrk="0" hangingPunct="1">
      <a:defRPr sz="764" kern="1200">
        <a:solidFill>
          <a:schemeClr val="tx1"/>
        </a:solidFill>
        <a:latin typeface="+mn-lt"/>
        <a:ea typeface="+mn-ea"/>
        <a:cs typeface="+mn-cs"/>
      </a:defRPr>
    </a:lvl7pPr>
    <a:lvl8pPr marL="2036056" algn="l" defTabSz="581729" rtl="0" eaLnBrk="1" latinLnBrk="0" hangingPunct="1">
      <a:defRPr sz="764" kern="1200">
        <a:solidFill>
          <a:schemeClr val="tx1"/>
        </a:solidFill>
        <a:latin typeface="+mn-lt"/>
        <a:ea typeface="+mn-ea"/>
        <a:cs typeface="+mn-cs"/>
      </a:defRPr>
    </a:lvl8pPr>
    <a:lvl9pPr marL="2326922" algn="l" defTabSz="581729" rtl="0" eaLnBrk="1" latinLnBrk="0" hangingPunct="1">
      <a:defRPr sz="7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838" y="1277938"/>
            <a:ext cx="6910387" cy="34559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C188E-02F8-4725-8361-ADEC5C328F80}" type="slidenum">
              <a:rPr lang="zh-CN" altLang="en-US" smtClean="0"/>
              <a:t>6</a:t>
            </a:fld>
            <a:endParaRPr lang="zh-CN" altLang="en-US"/>
          </a:p>
        </p:txBody>
      </p:sp>
    </p:spTree>
    <p:extLst>
      <p:ext uri="{BB962C8B-B14F-4D97-AF65-F5344CB8AC3E}">
        <p14:creationId xmlns:p14="http://schemas.microsoft.com/office/powerpoint/2010/main" val="219599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699941" y="1767462"/>
            <a:ext cx="16199644" cy="3759917"/>
          </a:xfrm>
        </p:spPr>
        <p:txBody>
          <a:bodyPr anchor="b"/>
          <a:lstStyle>
            <a:lvl1pPr algn="ctr">
              <a:defRPr sz="9449"/>
            </a:lvl1pPr>
          </a:lstStyle>
          <a:p>
            <a:r>
              <a:rPr lang="zh-CN" altLang="en-US"/>
              <a:t>单击此处编辑母版标题样式</a:t>
            </a:r>
            <a:endParaRPr lang="en-US" dirty="0"/>
          </a:p>
        </p:txBody>
      </p:sp>
      <p:sp>
        <p:nvSpPr>
          <p:cNvPr id="3" name="Subtitle 2"/>
          <p:cNvSpPr>
            <a:spLocks noGrp="1"/>
          </p:cNvSpPr>
          <p:nvPr>
            <p:ph type="subTitle" idx="1"/>
          </p:nvPr>
        </p:nvSpPr>
        <p:spPr>
          <a:xfrm>
            <a:off x="2699941" y="5672376"/>
            <a:ext cx="16199644"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3461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5373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0" y="574987"/>
            <a:ext cx="4657398" cy="91523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967" y="574987"/>
            <a:ext cx="13702199" cy="91523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24317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836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73718" y="2692442"/>
            <a:ext cx="18629590" cy="4492401"/>
          </a:xfrm>
        </p:spPr>
        <p:txBody>
          <a:bodyPr anchor="b"/>
          <a:lstStyle>
            <a:lvl1pPr>
              <a:defRPr sz="9449"/>
            </a:lvl1pPr>
          </a:lstStyle>
          <a:p>
            <a:r>
              <a:rPr lang="zh-CN" altLang="en-US"/>
              <a:t>单击此处编辑母版标题样式</a:t>
            </a:r>
            <a:endParaRPr lang="en-US" dirty="0"/>
          </a:p>
        </p:txBody>
      </p:sp>
      <p:sp>
        <p:nvSpPr>
          <p:cNvPr id="3" name="Text Placeholder 2"/>
          <p:cNvSpPr>
            <a:spLocks noGrp="1"/>
          </p:cNvSpPr>
          <p:nvPr>
            <p:ph type="body" idx="1"/>
          </p:nvPr>
        </p:nvSpPr>
        <p:spPr>
          <a:xfrm>
            <a:off x="1473718" y="7227343"/>
            <a:ext cx="18629590" cy="2362447"/>
          </a:xfrm>
        </p:spPr>
        <p:txBody>
          <a:bodyPr/>
          <a:lstStyle>
            <a:lvl1pPr marL="0" indent="0">
              <a:buNone/>
              <a:defRPr sz="3780">
                <a:solidFill>
                  <a:schemeClr val="tx1">
                    <a:tint val="82000"/>
                  </a:schemeClr>
                </a:solidFill>
              </a:defRPr>
            </a:lvl1pPr>
            <a:lvl2pPr marL="719999" indent="0">
              <a:buNone/>
              <a:defRPr sz="3150">
                <a:solidFill>
                  <a:schemeClr val="tx1">
                    <a:tint val="82000"/>
                  </a:schemeClr>
                </a:solidFill>
              </a:defRPr>
            </a:lvl2pPr>
            <a:lvl3pPr marL="1439997" indent="0">
              <a:buNone/>
              <a:defRPr sz="2835">
                <a:solidFill>
                  <a:schemeClr val="tx1">
                    <a:tint val="82000"/>
                  </a:schemeClr>
                </a:solidFill>
              </a:defRPr>
            </a:lvl3pPr>
            <a:lvl4pPr marL="2159996" indent="0">
              <a:buNone/>
              <a:defRPr sz="2520">
                <a:solidFill>
                  <a:schemeClr val="tx1">
                    <a:tint val="82000"/>
                  </a:schemeClr>
                </a:solidFill>
              </a:defRPr>
            </a:lvl4pPr>
            <a:lvl5pPr marL="2879994" indent="0">
              <a:buNone/>
              <a:defRPr sz="2520">
                <a:solidFill>
                  <a:schemeClr val="tx1">
                    <a:tint val="82000"/>
                  </a:schemeClr>
                </a:solidFill>
              </a:defRPr>
            </a:lvl5pPr>
            <a:lvl6pPr marL="3599993" indent="0">
              <a:buNone/>
              <a:defRPr sz="2520">
                <a:solidFill>
                  <a:schemeClr val="tx1">
                    <a:tint val="82000"/>
                  </a:schemeClr>
                </a:solidFill>
              </a:defRPr>
            </a:lvl6pPr>
            <a:lvl7pPr marL="4319991" indent="0">
              <a:buNone/>
              <a:defRPr sz="2520">
                <a:solidFill>
                  <a:schemeClr val="tx1">
                    <a:tint val="82000"/>
                  </a:schemeClr>
                </a:solidFill>
              </a:defRPr>
            </a:lvl7pPr>
            <a:lvl8pPr marL="5039990" indent="0">
              <a:buNone/>
              <a:defRPr sz="2520">
                <a:solidFill>
                  <a:schemeClr val="tx1">
                    <a:tint val="82000"/>
                  </a:schemeClr>
                </a:solidFill>
              </a:defRPr>
            </a:lvl8pPr>
            <a:lvl9pPr marL="5759988" indent="0">
              <a:buNone/>
              <a:defRPr sz="2520">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7170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967" y="2874937"/>
            <a:ext cx="9179798"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0934760" y="2874937"/>
            <a:ext cx="9179798"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8650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87781" y="574988"/>
            <a:ext cx="18629590" cy="208745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87781" y="2647443"/>
            <a:ext cx="9137611"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zh-CN" altLang="en-US"/>
              <a:t>单击此处编辑母版文本样式</a:t>
            </a:r>
          </a:p>
        </p:txBody>
      </p:sp>
      <p:sp>
        <p:nvSpPr>
          <p:cNvPr id="4" name="Content Placeholder 3"/>
          <p:cNvSpPr>
            <a:spLocks noGrp="1"/>
          </p:cNvSpPr>
          <p:nvPr>
            <p:ph sz="half" idx="2"/>
          </p:nvPr>
        </p:nvSpPr>
        <p:spPr>
          <a:xfrm>
            <a:off x="1487781" y="3944914"/>
            <a:ext cx="9137611"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0934760" y="2647443"/>
            <a:ext cx="9182611"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zh-CN" altLang="en-US"/>
              <a:t>单击此处编辑母版文本样式</a:t>
            </a:r>
          </a:p>
        </p:txBody>
      </p:sp>
      <p:sp>
        <p:nvSpPr>
          <p:cNvPr id="6" name="Content Placeholder 5"/>
          <p:cNvSpPr>
            <a:spLocks noGrp="1"/>
          </p:cNvSpPr>
          <p:nvPr>
            <p:ph sz="quarter" idx="4"/>
          </p:nvPr>
        </p:nvSpPr>
        <p:spPr>
          <a:xfrm>
            <a:off x="10934760" y="3944914"/>
            <a:ext cx="9182611"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29455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72673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068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7782" y="719984"/>
            <a:ext cx="6966408" cy="2519945"/>
          </a:xfrm>
        </p:spPr>
        <p:txBody>
          <a:bodyPr anchor="b"/>
          <a:lstStyle>
            <a:lvl1pPr>
              <a:defRPr sz="5039"/>
            </a:lvl1pPr>
          </a:lstStyle>
          <a:p>
            <a:r>
              <a:rPr lang="zh-CN" altLang="en-US"/>
              <a:t>单击此处编辑母版标题样式</a:t>
            </a:r>
            <a:endParaRPr lang="en-US" dirty="0"/>
          </a:p>
        </p:txBody>
      </p:sp>
      <p:sp>
        <p:nvSpPr>
          <p:cNvPr id="3" name="Content Placeholder 2"/>
          <p:cNvSpPr>
            <a:spLocks noGrp="1"/>
          </p:cNvSpPr>
          <p:nvPr>
            <p:ph idx="1"/>
          </p:nvPr>
        </p:nvSpPr>
        <p:spPr>
          <a:xfrm>
            <a:off x="9182611" y="1554966"/>
            <a:ext cx="10934760"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7782" y="3239929"/>
            <a:ext cx="6966408"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0472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7782" y="719984"/>
            <a:ext cx="6966408" cy="2519945"/>
          </a:xfrm>
        </p:spPr>
        <p:txBody>
          <a:bodyPr anchor="b"/>
          <a:lstStyle>
            <a:lvl1pPr>
              <a:defRPr sz="503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82611" y="1554966"/>
            <a:ext cx="10934760"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zh-CN" altLang="en-US"/>
              <a:t>单击图标添加图片</a:t>
            </a:r>
            <a:endParaRPr lang="en-US" dirty="0"/>
          </a:p>
        </p:txBody>
      </p:sp>
      <p:sp>
        <p:nvSpPr>
          <p:cNvPr id="4" name="Text Placeholder 3"/>
          <p:cNvSpPr>
            <a:spLocks noGrp="1"/>
          </p:cNvSpPr>
          <p:nvPr>
            <p:ph type="body" sz="half" idx="2"/>
          </p:nvPr>
        </p:nvSpPr>
        <p:spPr>
          <a:xfrm>
            <a:off x="1487782" y="3239929"/>
            <a:ext cx="6966408"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14361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574988"/>
            <a:ext cx="18629590" cy="2087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968" y="2874937"/>
            <a:ext cx="18629590" cy="68523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484967" y="10009781"/>
            <a:ext cx="4859893" cy="574987"/>
          </a:xfrm>
          <a:prstGeom prst="rect">
            <a:avLst/>
          </a:prstGeom>
        </p:spPr>
        <p:txBody>
          <a:bodyPr vert="horz" lIns="91440" tIns="45720" rIns="91440" bIns="45720" rtlCol="0" anchor="ctr"/>
          <a:lstStyle>
            <a:lvl1pPr algn="l">
              <a:defRPr sz="1890">
                <a:solidFill>
                  <a:schemeClr val="tx1">
                    <a:tint val="82000"/>
                  </a:schemeClr>
                </a:solidFill>
              </a:defRPr>
            </a:lvl1p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3"/>
          </p:nvPr>
        </p:nvSpPr>
        <p:spPr>
          <a:xfrm>
            <a:off x="7154843" y="10009781"/>
            <a:ext cx="7289840" cy="574987"/>
          </a:xfrm>
          <a:prstGeom prst="rect">
            <a:avLst/>
          </a:prstGeom>
        </p:spPr>
        <p:txBody>
          <a:bodyPr vert="horz" lIns="91440" tIns="45720" rIns="91440" bIns="45720" rtlCol="0" anchor="ctr"/>
          <a:lstStyle>
            <a:lvl1pPr algn="ctr">
              <a:defRPr sz="1890">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15254665" y="10009781"/>
            <a:ext cx="4859893" cy="574987"/>
          </a:xfrm>
          <a:prstGeom prst="rect">
            <a:avLst/>
          </a:prstGeom>
        </p:spPr>
        <p:txBody>
          <a:bodyPr vert="horz" lIns="91440" tIns="45720" rIns="91440" bIns="45720" rtlCol="0" anchor="ctr"/>
          <a:lstStyle>
            <a:lvl1pPr algn="r">
              <a:defRPr sz="189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9620008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35845170" y="-31969113"/>
            <a:ext cx="70070681" cy="14357705"/>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717894" tIns="717894" rIns="717894" bIns="71789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7946878" eaLnBrk="0" fontAlgn="base" hangingPunct="0">
                <a:spcBef>
                  <a:spcPct val="0"/>
                </a:spcBef>
                <a:spcAft>
                  <a:spcPct val="0"/>
                </a:spcAft>
              </a:pPr>
              <a:endParaRPr lang="ja-JP" altLang="ja-JP" sz="11782">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17894" tIns="717894" rIns="717894" bIns="71789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7946878" eaLnBrk="0" fontAlgn="base" hangingPunct="0">
                <a:spcBef>
                  <a:spcPct val="0"/>
                </a:spcBef>
                <a:spcAft>
                  <a:spcPct val="0"/>
                </a:spcAft>
              </a:pPr>
              <a:r>
                <a:rPr lang="en-US" altLang="ja-JP" sz="27472">
                  <a:solidFill>
                    <a:srgbClr val="FFFFFF"/>
                  </a:solidFill>
                  <a:latin typeface="Arial" panose="020B0604020202020204" pitchFamily="34" charset="0"/>
                  <a:ea typeface="ＭＳ 明朝" panose="02020609040205080304" pitchFamily="17" charset="-128"/>
                </a:rPr>
                <a:t>Hiroshima</a:t>
              </a:r>
              <a:endParaRPr lang="en-US" altLang="ja-JP" sz="9802">
                <a:solidFill>
                  <a:srgbClr val="FFFFFF"/>
                </a:solidFill>
                <a:latin typeface="Arial" panose="020B0604020202020204" pitchFamily="34" charset="0"/>
                <a:ea typeface="ＭＳ 明朝" panose="02020609040205080304" pitchFamily="17" charset="-128"/>
              </a:endParaRPr>
            </a:p>
            <a:p>
              <a:pPr defTabSz="17946878" eaLnBrk="0" fontAlgn="base" hangingPunct="0">
                <a:spcBef>
                  <a:spcPct val="0"/>
                </a:spcBef>
                <a:spcAft>
                  <a:spcPct val="0"/>
                </a:spcAft>
              </a:pPr>
              <a:r>
                <a:rPr lang="en-US" altLang="ja-JP" sz="27472">
                  <a:solidFill>
                    <a:srgbClr val="FFFFFF"/>
                  </a:solidFill>
                  <a:latin typeface="Arial" panose="020B0604020202020204" pitchFamily="34" charset="0"/>
                  <a:ea typeface="ＭＳ 明朝" panose="02020609040205080304" pitchFamily="17" charset="-128"/>
                </a:rPr>
                <a:t>University</a:t>
              </a:r>
              <a:endParaRPr lang="ja-JP" altLang="ja-JP" sz="11782">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717894" tIns="717894" rIns="717894" bIns="71789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7946878" eaLnBrk="0" fontAlgn="base" hangingPunct="0">
                <a:spcBef>
                  <a:spcPct val="0"/>
                </a:spcBef>
                <a:spcAft>
                  <a:spcPct val="0"/>
                </a:spcAft>
              </a:pPr>
              <a:endParaRPr lang="ja-JP" altLang="ja-JP" sz="11782">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17894" tIns="717894" rIns="717894" bIns="71789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7946878" eaLnBrk="0" fontAlgn="base" hangingPunct="0">
                <a:spcBef>
                  <a:spcPct val="0"/>
                </a:spcBef>
                <a:spcAft>
                  <a:spcPct val="0"/>
                </a:spcAft>
              </a:pPr>
              <a:r>
                <a:rPr lang="en-US" altLang="ja-JP" sz="86354" b="1" dirty="0">
                  <a:solidFill>
                    <a:srgbClr val="FFFFFF"/>
                  </a:solidFill>
                  <a:latin typeface="Bernard MT Condensed" panose="02050806060905020404" pitchFamily="18" charset="0"/>
                  <a:ea typeface="UD デジタル 教科書体 N-B" panose="02020700000000000000" pitchFamily="17" charset="-128"/>
                </a:rPr>
                <a:t>CS</a:t>
              </a:r>
              <a:endParaRPr lang="ja-JP" altLang="ja-JP" sz="13734" b="1" dirty="0">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17894" tIns="717894" rIns="717894" bIns="71789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7946878" eaLnBrk="0" fontAlgn="base" hangingPunct="0">
                <a:spcBef>
                  <a:spcPct val="0"/>
                </a:spcBef>
                <a:spcAft>
                  <a:spcPct val="0"/>
                </a:spcAft>
              </a:pPr>
              <a:r>
                <a:rPr lang="en-US" altLang="ja-JP" sz="27472">
                  <a:solidFill>
                    <a:srgbClr val="FFFFFF"/>
                  </a:solidFill>
                  <a:latin typeface="Arial" panose="020B0604020202020204" pitchFamily="34" charset="0"/>
                  <a:ea typeface="ＭＳ 明朝" panose="02020609040205080304" pitchFamily="17" charset="-128"/>
                </a:rPr>
                <a:t>Computer</a:t>
              </a:r>
              <a:endParaRPr lang="en-US" altLang="ja-JP" sz="9802">
                <a:solidFill>
                  <a:srgbClr val="FFFFFF"/>
                </a:solidFill>
                <a:latin typeface="Arial" panose="020B0604020202020204" pitchFamily="34" charset="0"/>
                <a:ea typeface="ＭＳ 明朝" panose="02020609040205080304" pitchFamily="17" charset="-128"/>
              </a:endParaRPr>
            </a:p>
            <a:p>
              <a:pPr defTabSz="17946878" eaLnBrk="0" fontAlgn="base" hangingPunct="0">
                <a:spcBef>
                  <a:spcPct val="0"/>
                </a:spcBef>
                <a:spcAft>
                  <a:spcPct val="0"/>
                </a:spcAft>
              </a:pPr>
              <a:r>
                <a:rPr lang="en-US" altLang="ja-JP" sz="27472">
                  <a:solidFill>
                    <a:srgbClr val="FFFFFF"/>
                  </a:solidFill>
                  <a:latin typeface="Arial" panose="020B0604020202020204" pitchFamily="34" charset="0"/>
                  <a:ea typeface="ＭＳ 明朝" panose="02020609040205080304" pitchFamily="17" charset="-128"/>
                </a:rPr>
                <a:t>System</a:t>
              </a:r>
              <a:r>
                <a:rPr lang="ja-JP" altLang="en-US" sz="27472">
                  <a:solidFill>
                    <a:srgbClr val="FFFFFF"/>
                  </a:solidFill>
                  <a:latin typeface="Arial" panose="020B0604020202020204" pitchFamily="34" charset="0"/>
                  <a:ea typeface="ＭＳ 明朝" panose="02020609040205080304" pitchFamily="17" charset="-128"/>
                </a:rPr>
                <a:t> </a:t>
              </a:r>
              <a:r>
                <a:rPr lang="en-US" altLang="ja-JP" sz="27472">
                  <a:solidFill>
                    <a:srgbClr val="FFFFFF"/>
                  </a:solidFill>
                  <a:latin typeface="Arial" panose="020B0604020202020204" pitchFamily="34" charset="0"/>
                  <a:ea typeface="ＭＳ 明朝" panose="02020609040205080304" pitchFamily="17" charset="-128"/>
                </a:rPr>
                <a:t>Lab.</a:t>
              </a:r>
              <a:endParaRPr lang="ja-JP" altLang="ja-JP" sz="11782">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66534228" y="-10204118"/>
            <a:ext cx="154667979" cy="41174349"/>
          </a:xfrm>
          <a:prstGeom prst="rect">
            <a:avLst/>
          </a:prstGeom>
          <a:noFill/>
        </p:spPr>
        <p:txBody>
          <a:bodyPr wrap="square">
            <a:spAutoFit/>
          </a:bodyPr>
          <a:lstStyle/>
          <a:p>
            <a:pPr algn="ctr"/>
            <a:r>
              <a:rPr lang="en-US" altLang="ja-JP" sz="54956" dirty="0">
                <a:solidFill>
                  <a:srgbClr val="000000"/>
                </a:solidFill>
                <a:highlight>
                  <a:srgbClr val="FFFFFF"/>
                </a:highlight>
                <a:latin typeface="Microsoft YaHei" panose="020B0503020204020204" pitchFamily="34" charset="-122"/>
                <a:ea typeface="Microsoft YaHei" panose="020B0503020204020204" pitchFamily="34" charset="-122"/>
              </a:rPr>
              <a:t>TSP</a:t>
            </a:r>
            <a:r>
              <a:rPr lang="ja-JP" altLang="en-US" sz="54956" dirty="0">
                <a:solidFill>
                  <a:srgbClr val="000000"/>
                </a:solidFill>
                <a:highlight>
                  <a:srgbClr val="FFFFFF"/>
                </a:highlight>
                <a:latin typeface="Microsoft YaHei" panose="020B0503020204020204" pitchFamily="34" charset="-122"/>
                <a:ea typeface="Microsoft YaHei" panose="020B0503020204020204" pitchFamily="34" charset="-122"/>
              </a:rPr>
              <a:t>問題の</a:t>
            </a:r>
            <a:r>
              <a:rPr lang="en-US" altLang="ja-JP" sz="54956" dirty="0">
                <a:solidFill>
                  <a:srgbClr val="000000"/>
                </a:solidFill>
                <a:highlight>
                  <a:srgbClr val="FFFFFF"/>
                </a:highlight>
                <a:latin typeface="Microsoft YaHei" panose="020B0503020204020204" pitchFamily="34" charset="-122"/>
                <a:ea typeface="Microsoft YaHei" panose="020B0503020204020204" pitchFamily="34" charset="-122"/>
              </a:rPr>
              <a:t>QUBO</a:t>
            </a:r>
            <a:r>
              <a:rPr lang="ja-JP" altLang="en-US" sz="54956" dirty="0">
                <a:solidFill>
                  <a:srgbClr val="000000"/>
                </a:solidFill>
                <a:highlight>
                  <a:srgbClr val="FFFFFF"/>
                </a:highlight>
                <a:latin typeface="Microsoft YaHei" panose="020B0503020204020204" pitchFamily="34" charset="-122"/>
                <a:ea typeface="Microsoft YaHei" panose="020B0503020204020204" pitchFamily="34" charset="-122"/>
              </a:rPr>
              <a:t>モデルに関する</a:t>
            </a:r>
            <a:endParaRPr lang="en-US" altLang="ja-JP" sz="54956"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ja-JP" altLang="en-US" sz="54956" dirty="0">
                <a:solidFill>
                  <a:srgbClr val="000000"/>
                </a:solidFill>
                <a:highlight>
                  <a:srgbClr val="FFFFFF"/>
                </a:highlight>
                <a:latin typeface="Microsoft YaHei" panose="020B0503020204020204" pitchFamily="34" charset="-122"/>
                <a:ea typeface="Microsoft YaHei" panose="020B0503020204020204" pitchFamily="34" charset="-122"/>
              </a:rPr>
              <a:t>二次項の削減方法</a:t>
            </a:r>
            <a:endParaRPr lang="en-US" altLang="ja-JP" sz="54956"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39262"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39262"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39262"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39262"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39262"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C04A721-047F-6987-B321-17640B83684F}"/>
              </a:ext>
            </a:extLst>
          </p:cNvPr>
          <p:cNvGraphicFramePr>
            <a:graphicFrameLocks noGrp="1"/>
          </p:cNvGraphicFramePr>
          <p:nvPr>
            <p:extLst>
              <p:ext uri="{D42A27DB-BD31-4B8C-83A1-F6EECF244321}">
                <p14:modId xmlns:p14="http://schemas.microsoft.com/office/powerpoint/2010/main" val="567390974"/>
              </p:ext>
            </p:extLst>
          </p:nvPr>
        </p:nvGraphicFramePr>
        <p:xfrm>
          <a:off x="-11711184" y="-9606309"/>
          <a:ext cx="45021889" cy="30012396"/>
        </p:xfrm>
        <a:graphic>
          <a:graphicData uri="http://schemas.openxmlformats.org/drawingml/2006/table">
            <a:tbl>
              <a:tblPr firstRow="1" bandRow="1">
                <a:tableStyleId>{5C22544A-7EE6-4342-B048-85BDC9FD1C3A}</a:tableStyleId>
              </a:tblPr>
              <a:tblGrid>
                <a:gridCol w="9004377">
                  <a:extLst>
                    <a:ext uri="{9D8B030D-6E8A-4147-A177-3AD203B41FA5}">
                      <a16:colId xmlns:a16="http://schemas.microsoft.com/office/drawing/2014/main" val="24688870"/>
                    </a:ext>
                  </a:extLst>
                </a:gridCol>
                <a:gridCol w="9004377">
                  <a:extLst>
                    <a:ext uri="{9D8B030D-6E8A-4147-A177-3AD203B41FA5}">
                      <a16:colId xmlns:a16="http://schemas.microsoft.com/office/drawing/2014/main" val="73560250"/>
                    </a:ext>
                  </a:extLst>
                </a:gridCol>
                <a:gridCol w="9004377">
                  <a:extLst>
                    <a:ext uri="{9D8B030D-6E8A-4147-A177-3AD203B41FA5}">
                      <a16:colId xmlns:a16="http://schemas.microsoft.com/office/drawing/2014/main" val="96555565"/>
                    </a:ext>
                  </a:extLst>
                </a:gridCol>
                <a:gridCol w="9004377">
                  <a:extLst>
                    <a:ext uri="{9D8B030D-6E8A-4147-A177-3AD203B41FA5}">
                      <a16:colId xmlns:a16="http://schemas.microsoft.com/office/drawing/2014/main" val="291535160"/>
                    </a:ext>
                  </a:extLst>
                </a:gridCol>
                <a:gridCol w="9004377">
                  <a:extLst>
                    <a:ext uri="{9D8B030D-6E8A-4147-A177-3AD203B41FA5}">
                      <a16:colId xmlns:a16="http://schemas.microsoft.com/office/drawing/2014/main" val="683000292"/>
                    </a:ext>
                  </a:extLst>
                </a:gridCol>
              </a:tblGrid>
              <a:tr h="6094653">
                <a:tc>
                  <a:txBody>
                    <a:bodyPr/>
                    <a:lstStyle/>
                    <a:p>
                      <a:pPr algn="ctr"/>
                      <a:endParaRPr lang="zh-CN" altLang="en-US" sz="14900" b="1" dirty="0">
                        <a:solidFill>
                          <a:schemeClr val="bg1"/>
                        </a:solidFill>
                      </a:endParaRPr>
                    </a:p>
                  </a:txBody>
                  <a:tcPr marL="1794760" marR="1794760" marT="897399" marB="897399" anchor="ctr">
                    <a:solidFill>
                      <a:schemeClr val="accent1"/>
                    </a:solidFill>
                  </a:tcPr>
                </a:tc>
                <a:tc>
                  <a:txBody>
                    <a:bodyPr/>
                    <a:lstStyle/>
                    <a:p>
                      <a:pPr algn="ctr"/>
                      <a:r>
                        <a:rPr lang="en-US" altLang="zh-CN" sz="14900" dirty="0"/>
                        <a:t>time1</a:t>
                      </a:r>
                      <a:endParaRPr lang="zh-CN" altLang="en-US" sz="14900" dirty="0"/>
                    </a:p>
                  </a:txBody>
                  <a:tcPr marL="1794760" marR="1794760" marT="897399" marB="897399" anchor="ctr"/>
                </a:tc>
                <a:tc>
                  <a:txBody>
                    <a:bodyPr/>
                    <a:lstStyle/>
                    <a:p>
                      <a:pPr algn="ctr"/>
                      <a:r>
                        <a:rPr lang="en-US" altLang="zh-CN" sz="14900" dirty="0"/>
                        <a:t>time2</a:t>
                      </a:r>
                      <a:endParaRPr lang="zh-CN" altLang="en-US" sz="14900" dirty="0"/>
                    </a:p>
                  </a:txBody>
                  <a:tcPr marL="1794760" marR="1794760" marT="897399" marB="897399" anchor="ctr"/>
                </a:tc>
                <a:tc>
                  <a:txBody>
                    <a:bodyPr/>
                    <a:lstStyle/>
                    <a:p>
                      <a:pPr algn="ctr"/>
                      <a:r>
                        <a:rPr lang="en-US" altLang="zh-CN" sz="14900" dirty="0"/>
                        <a:t>time3</a:t>
                      </a:r>
                      <a:endParaRPr lang="zh-CN" altLang="en-US" sz="14900" dirty="0"/>
                    </a:p>
                  </a:txBody>
                  <a:tcPr marL="1794760" marR="1794760" marT="897399" marB="897399" anchor="ctr"/>
                </a:tc>
                <a:tc>
                  <a:txBody>
                    <a:bodyPr/>
                    <a:lstStyle/>
                    <a:p>
                      <a:pPr algn="ctr"/>
                      <a:r>
                        <a:rPr lang="en-US" altLang="zh-CN" sz="14900" dirty="0"/>
                        <a:t>time4</a:t>
                      </a:r>
                      <a:endParaRPr lang="zh-CN" altLang="en-US" sz="14900" dirty="0"/>
                    </a:p>
                  </a:txBody>
                  <a:tcPr marL="1794760" marR="1794760" marT="897399" marB="897399" anchor="ctr"/>
                </a:tc>
                <a:extLst>
                  <a:ext uri="{0D108BD9-81ED-4DB2-BD59-A6C34878D82A}">
                    <a16:rowId xmlns:a16="http://schemas.microsoft.com/office/drawing/2014/main" val="2578509150"/>
                  </a:ext>
                </a:extLst>
              </a:tr>
              <a:tr h="5979434">
                <a:tc>
                  <a:txBody>
                    <a:bodyPr/>
                    <a:lstStyle/>
                    <a:p>
                      <a:pPr algn="ctr"/>
                      <a:r>
                        <a:rPr lang="en-US" altLang="zh-CN" sz="14900" b="1" dirty="0">
                          <a:solidFill>
                            <a:schemeClr val="bg1"/>
                          </a:solidFill>
                        </a:rPr>
                        <a:t>city1</a:t>
                      </a:r>
                      <a:endParaRPr lang="zh-CN" altLang="en-US" sz="14900" b="1" dirty="0">
                        <a:solidFill>
                          <a:schemeClr val="bg1"/>
                        </a:solidFill>
                      </a:endParaRPr>
                    </a:p>
                  </a:txBody>
                  <a:tcPr marL="1794760" marR="1794760" marT="897399" marB="897399" anchor="ctr">
                    <a:solidFill>
                      <a:schemeClr val="accent1"/>
                    </a:solidFill>
                  </a:tcPr>
                </a:tc>
                <a:tc>
                  <a:txBody>
                    <a:bodyPr/>
                    <a:lstStyle/>
                    <a:p>
                      <a:pPr algn="ctr"/>
                      <a:r>
                        <a:rPr lang="en-US" altLang="zh-CN" sz="20000" b="1" dirty="0"/>
                        <a:t>0</a:t>
                      </a:r>
                      <a:endParaRPr lang="zh-CN" altLang="en-US" sz="20000" b="1" dirty="0"/>
                    </a:p>
                  </a:txBody>
                  <a:tcPr marL="1794760" marR="1794760" marT="897399" marB="897399" anchor="ctr"/>
                </a:tc>
                <a:tc>
                  <a:txBody>
                    <a:bodyPr/>
                    <a:lstStyle/>
                    <a:p>
                      <a:pPr algn="ctr"/>
                      <a:r>
                        <a:rPr lang="en-US" altLang="zh-CN" sz="20000" b="1" dirty="0"/>
                        <a:t>1</a:t>
                      </a:r>
                      <a:endParaRPr lang="zh-CN" altLang="en-US" sz="20000" b="1" dirty="0"/>
                    </a:p>
                  </a:txBody>
                  <a:tcPr marL="1794760" marR="1794760" marT="897399" marB="897399" anchor="ctr"/>
                </a:tc>
                <a:tc>
                  <a:txBody>
                    <a:bodyPr/>
                    <a:lstStyle/>
                    <a:p>
                      <a:pPr algn="ctr"/>
                      <a:r>
                        <a:rPr lang="en-US" altLang="zh-CN" sz="20000" b="1" dirty="0"/>
                        <a:t>0</a:t>
                      </a:r>
                      <a:endParaRPr lang="zh-CN" altLang="en-US" sz="20000" b="1" dirty="0"/>
                    </a:p>
                  </a:txBody>
                  <a:tcPr marL="1794760" marR="1794760" marT="897399" marB="897399" anchor="ctr"/>
                </a:tc>
                <a:tc>
                  <a:txBody>
                    <a:bodyPr/>
                    <a:lstStyle/>
                    <a:p>
                      <a:pPr algn="ctr"/>
                      <a:r>
                        <a:rPr lang="en-US" altLang="zh-CN" sz="20000" b="1" dirty="0"/>
                        <a:t>0</a:t>
                      </a:r>
                      <a:endParaRPr lang="zh-CN" altLang="en-US" sz="20000" b="1" dirty="0"/>
                    </a:p>
                  </a:txBody>
                  <a:tcPr marL="1794760" marR="1794760" marT="897399" marB="897399" anchor="ctr"/>
                </a:tc>
                <a:extLst>
                  <a:ext uri="{0D108BD9-81ED-4DB2-BD59-A6C34878D82A}">
                    <a16:rowId xmlns:a16="http://schemas.microsoft.com/office/drawing/2014/main" val="2242251376"/>
                  </a:ext>
                </a:extLst>
              </a:tr>
              <a:tr h="5979434">
                <a:tc>
                  <a:txBody>
                    <a:bodyPr/>
                    <a:lstStyle/>
                    <a:p>
                      <a:pPr algn="ctr"/>
                      <a:r>
                        <a:rPr lang="en-US" altLang="zh-CN" sz="14900" b="1" dirty="0">
                          <a:solidFill>
                            <a:schemeClr val="bg1"/>
                          </a:solidFill>
                        </a:rPr>
                        <a:t>city2</a:t>
                      </a:r>
                    </a:p>
                  </a:txBody>
                  <a:tcPr marL="1794760" marR="1794760" marT="897399" marB="897399" anchor="ctr">
                    <a:solidFill>
                      <a:schemeClr val="accent1"/>
                    </a:solidFill>
                  </a:tcPr>
                </a:tc>
                <a:tc>
                  <a:txBody>
                    <a:bodyPr/>
                    <a:lstStyle/>
                    <a:p>
                      <a:pPr algn="ctr"/>
                      <a:r>
                        <a:rPr lang="en-US" altLang="zh-CN" sz="20000" b="1" dirty="0"/>
                        <a:t>1</a:t>
                      </a:r>
                      <a:endParaRPr lang="zh-CN" altLang="en-US" sz="20000" b="1" dirty="0"/>
                    </a:p>
                  </a:txBody>
                  <a:tcPr marL="1794760" marR="1794760" marT="897399" marB="897399" anchor="ctr">
                    <a:solidFill>
                      <a:srgbClr val="CCD2D8"/>
                    </a:solidFill>
                  </a:tcPr>
                </a:tc>
                <a:tc>
                  <a:txBody>
                    <a:bodyPr/>
                    <a:lstStyle/>
                    <a:p>
                      <a:pPr algn="ctr"/>
                      <a:r>
                        <a:rPr lang="en-US" altLang="zh-CN" sz="20000" b="1" dirty="0"/>
                        <a:t>0</a:t>
                      </a:r>
                      <a:endParaRPr lang="zh-CN" altLang="en-US" sz="20000" b="1" dirty="0"/>
                    </a:p>
                  </a:txBody>
                  <a:tcPr marL="1794760" marR="1794760" marT="897399" marB="897399" anchor="ctr">
                    <a:solidFill>
                      <a:srgbClr val="CCD2D8"/>
                    </a:solidFill>
                  </a:tcPr>
                </a:tc>
                <a:tc>
                  <a:txBody>
                    <a:bodyPr/>
                    <a:lstStyle/>
                    <a:p>
                      <a:pPr algn="ctr"/>
                      <a:r>
                        <a:rPr lang="en-US" altLang="zh-CN" sz="20000" b="1" dirty="0"/>
                        <a:t>0</a:t>
                      </a:r>
                      <a:endParaRPr lang="zh-CN" altLang="en-US" sz="20000" b="1" dirty="0"/>
                    </a:p>
                  </a:txBody>
                  <a:tcPr marL="1794760" marR="1794760" marT="897399" marB="897399" anchor="ctr">
                    <a:solidFill>
                      <a:srgbClr val="CCD2D8"/>
                    </a:solidFill>
                  </a:tcPr>
                </a:tc>
                <a:tc>
                  <a:txBody>
                    <a:bodyPr/>
                    <a:lstStyle/>
                    <a:p>
                      <a:pPr algn="ctr"/>
                      <a:r>
                        <a:rPr lang="en-US" altLang="zh-CN" sz="20000" b="1" dirty="0"/>
                        <a:t>0</a:t>
                      </a:r>
                      <a:endParaRPr lang="zh-CN" altLang="en-US" sz="20000" b="1" dirty="0"/>
                    </a:p>
                  </a:txBody>
                  <a:tcPr marL="1794760" marR="1794760" marT="897399" marB="897399" anchor="ctr">
                    <a:solidFill>
                      <a:srgbClr val="CCD2D8"/>
                    </a:solidFill>
                  </a:tcPr>
                </a:tc>
                <a:extLst>
                  <a:ext uri="{0D108BD9-81ED-4DB2-BD59-A6C34878D82A}">
                    <a16:rowId xmlns:a16="http://schemas.microsoft.com/office/drawing/2014/main" val="484165517"/>
                  </a:ext>
                </a:extLst>
              </a:tr>
              <a:tr h="5979434">
                <a:tc>
                  <a:txBody>
                    <a:bodyPr/>
                    <a:lstStyle/>
                    <a:p>
                      <a:pPr algn="ctr"/>
                      <a:r>
                        <a:rPr lang="en-US" altLang="zh-CN" sz="14900" b="1" dirty="0">
                          <a:solidFill>
                            <a:schemeClr val="bg1"/>
                          </a:solidFill>
                        </a:rPr>
                        <a:t>city3</a:t>
                      </a:r>
                      <a:endParaRPr lang="zh-CN" altLang="en-US" sz="14900" b="1" dirty="0">
                        <a:solidFill>
                          <a:schemeClr val="bg1"/>
                        </a:solidFill>
                      </a:endParaRPr>
                    </a:p>
                  </a:txBody>
                  <a:tcPr marL="1794760" marR="1794760" marT="897399" marB="897399" anchor="ctr">
                    <a:solidFill>
                      <a:schemeClr val="accent1"/>
                    </a:solidFill>
                  </a:tcPr>
                </a:tc>
                <a:tc>
                  <a:txBody>
                    <a:bodyPr/>
                    <a:lstStyle/>
                    <a:p>
                      <a:pPr algn="ctr"/>
                      <a:r>
                        <a:rPr lang="en-US" altLang="zh-CN" sz="20000" b="1" dirty="0"/>
                        <a:t>0</a:t>
                      </a:r>
                      <a:endParaRPr lang="zh-CN" altLang="en-US" sz="20000" b="1" dirty="0"/>
                    </a:p>
                  </a:txBody>
                  <a:tcPr marL="1794760" marR="1794760" marT="897399" marB="897399" anchor="ctr"/>
                </a:tc>
                <a:tc>
                  <a:txBody>
                    <a:bodyPr/>
                    <a:lstStyle/>
                    <a:p>
                      <a:pPr algn="ctr"/>
                      <a:r>
                        <a:rPr lang="en-US" altLang="zh-CN" sz="20000" b="1" dirty="0"/>
                        <a:t>0</a:t>
                      </a:r>
                      <a:endParaRPr lang="zh-CN" altLang="en-US" sz="20000" b="1" dirty="0"/>
                    </a:p>
                  </a:txBody>
                  <a:tcPr marL="1794760" marR="1794760" marT="897399" marB="897399" anchor="ctr"/>
                </a:tc>
                <a:tc>
                  <a:txBody>
                    <a:bodyPr/>
                    <a:lstStyle/>
                    <a:p>
                      <a:pPr algn="ctr"/>
                      <a:r>
                        <a:rPr lang="en-US" altLang="zh-CN" sz="20000" b="1" dirty="0"/>
                        <a:t>0</a:t>
                      </a:r>
                      <a:endParaRPr lang="zh-CN" altLang="en-US" sz="20000" b="1" dirty="0"/>
                    </a:p>
                  </a:txBody>
                  <a:tcPr marL="1794760" marR="1794760" marT="897399" marB="897399" anchor="ctr"/>
                </a:tc>
                <a:tc>
                  <a:txBody>
                    <a:bodyPr/>
                    <a:lstStyle/>
                    <a:p>
                      <a:pPr algn="ctr"/>
                      <a:r>
                        <a:rPr lang="en-US" altLang="zh-CN" sz="20000" b="1" dirty="0"/>
                        <a:t>1</a:t>
                      </a:r>
                      <a:endParaRPr lang="zh-CN" altLang="en-US" sz="20000" b="1" dirty="0"/>
                    </a:p>
                  </a:txBody>
                  <a:tcPr marL="1794760" marR="1794760" marT="897399" marB="897399" anchor="ctr"/>
                </a:tc>
                <a:extLst>
                  <a:ext uri="{0D108BD9-81ED-4DB2-BD59-A6C34878D82A}">
                    <a16:rowId xmlns:a16="http://schemas.microsoft.com/office/drawing/2014/main" val="3997966158"/>
                  </a:ext>
                </a:extLst>
              </a:tr>
              <a:tr h="5979434">
                <a:tc>
                  <a:txBody>
                    <a:bodyPr/>
                    <a:lstStyle/>
                    <a:p>
                      <a:pPr algn="ctr"/>
                      <a:r>
                        <a:rPr lang="en-US" altLang="zh-CN" sz="14900" b="1" dirty="0">
                          <a:solidFill>
                            <a:schemeClr val="bg1"/>
                          </a:solidFill>
                        </a:rPr>
                        <a:t>city4</a:t>
                      </a:r>
                      <a:endParaRPr lang="zh-CN" altLang="en-US" sz="14900" b="1" dirty="0">
                        <a:solidFill>
                          <a:schemeClr val="bg1"/>
                        </a:solidFill>
                      </a:endParaRPr>
                    </a:p>
                  </a:txBody>
                  <a:tcPr marL="1794760" marR="1794760" marT="897399" marB="897399" anchor="ctr">
                    <a:solidFill>
                      <a:schemeClr val="accent1"/>
                    </a:solidFill>
                  </a:tcPr>
                </a:tc>
                <a:tc>
                  <a:txBody>
                    <a:bodyPr/>
                    <a:lstStyle/>
                    <a:p>
                      <a:pPr algn="ctr"/>
                      <a:r>
                        <a:rPr lang="en-US" altLang="zh-CN" sz="20000" b="1" dirty="0"/>
                        <a:t>0</a:t>
                      </a:r>
                      <a:endParaRPr lang="zh-CN" altLang="en-US" sz="20000" b="1" dirty="0"/>
                    </a:p>
                  </a:txBody>
                  <a:tcPr marL="1794760" marR="1794760" marT="897399" marB="897399" anchor="ctr">
                    <a:solidFill>
                      <a:srgbClr val="CCD2D8"/>
                    </a:solidFill>
                  </a:tcPr>
                </a:tc>
                <a:tc>
                  <a:txBody>
                    <a:bodyPr/>
                    <a:lstStyle/>
                    <a:p>
                      <a:pPr algn="ctr"/>
                      <a:r>
                        <a:rPr lang="en-US" altLang="zh-CN" sz="20000" b="1" dirty="0"/>
                        <a:t>0</a:t>
                      </a:r>
                      <a:endParaRPr lang="zh-CN" altLang="en-US" sz="20000" b="1" dirty="0"/>
                    </a:p>
                  </a:txBody>
                  <a:tcPr marL="1794760" marR="1794760" marT="897399" marB="897399" anchor="ctr">
                    <a:solidFill>
                      <a:srgbClr val="CCD2D8"/>
                    </a:solidFill>
                  </a:tcPr>
                </a:tc>
                <a:tc>
                  <a:txBody>
                    <a:bodyPr/>
                    <a:lstStyle/>
                    <a:p>
                      <a:pPr algn="ctr"/>
                      <a:r>
                        <a:rPr lang="en-US" altLang="zh-CN" sz="20000" b="1" dirty="0">
                          <a:solidFill>
                            <a:schemeClr val="tx1"/>
                          </a:solidFill>
                        </a:rPr>
                        <a:t>1</a:t>
                      </a:r>
                      <a:endParaRPr lang="zh-CN" altLang="en-US" sz="20000" b="1" dirty="0">
                        <a:solidFill>
                          <a:schemeClr val="tx1"/>
                        </a:solidFill>
                      </a:endParaRPr>
                    </a:p>
                  </a:txBody>
                  <a:tcPr marL="1794760" marR="1794760" marT="897399" marB="897399" anchor="ctr">
                    <a:solidFill>
                      <a:srgbClr val="CCD2D8"/>
                    </a:solidFill>
                  </a:tcPr>
                </a:tc>
                <a:tc>
                  <a:txBody>
                    <a:bodyPr/>
                    <a:lstStyle/>
                    <a:p>
                      <a:pPr algn="ctr"/>
                      <a:r>
                        <a:rPr lang="en-US" altLang="zh-CN" sz="20000" b="1" dirty="0"/>
                        <a:t>0</a:t>
                      </a:r>
                      <a:endParaRPr lang="zh-CN" altLang="en-US" sz="20000" b="1" dirty="0"/>
                    </a:p>
                  </a:txBody>
                  <a:tcPr marL="1794760" marR="1794760" marT="897399" marB="897399" anchor="ctr">
                    <a:solidFill>
                      <a:srgbClr val="CCD2D8"/>
                    </a:solidFill>
                  </a:tcPr>
                </a:tc>
                <a:extLst>
                  <a:ext uri="{0D108BD9-81ED-4DB2-BD59-A6C34878D82A}">
                    <a16:rowId xmlns:a16="http://schemas.microsoft.com/office/drawing/2014/main" val="670813569"/>
                  </a:ext>
                </a:extLst>
              </a:tr>
            </a:tbl>
          </a:graphicData>
        </a:graphic>
      </p:graphicFrame>
      <p:sp>
        <p:nvSpPr>
          <p:cNvPr id="5" name="矩形: 圆角 4">
            <a:extLst>
              <a:ext uri="{FF2B5EF4-FFF2-40B4-BE49-F238E27FC236}">
                <a16:creationId xmlns:a16="http://schemas.microsoft.com/office/drawing/2014/main" id="{C021E349-7E61-BE07-ED52-A783FE408C4D}"/>
              </a:ext>
            </a:extLst>
          </p:cNvPr>
          <p:cNvSpPr/>
          <p:nvPr/>
        </p:nvSpPr>
        <p:spPr>
          <a:xfrm>
            <a:off x="-1560370" y="-3279903"/>
            <a:ext cx="33686494" cy="543043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6" name="矩形: 圆角 5">
            <a:extLst>
              <a:ext uri="{FF2B5EF4-FFF2-40B4-BE49-F238E27FC236}">
                <a16:creationId xmlns:a16="http://schemas.microsoft.com/office/drawing/2014/main" id="{EFBE39A8-2B38-7F2A-5152-C540A2010A9E}"/>
              </a:ext>
            </a:extLst>
          </p:cNvPr>
          <p:cNvSpPr/>
          <p:nvPr/>
        </p:nvSpPr>
        <p:spPr>
          <a:xfrm>
            <a:off x="-1560370" y="2791602"/>
            <a:ext cx="33686494" cy="543043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7" name="矩形: 圆角 6">
            <a:extLst>
              <a:ext uri="{FF2B5EF4-FFF2-40B4-BE49-F238E27FC236}">
                <a16:creationId xmlns:a16="http://schemas.microsoft.com/office/drawing/2014/main" id="{4431B275-AAC3-29D0-53F4-7C50AA5A7471}"/>
              </a:ext>
            </a:extLst>
          </p:cNvPr>
          <p:cNvSpPr/>
          <p:nvPr/>
        </p:nvSpPr>
        <p:spPr>
          <a:xfrm>
            <a:off x="-1560370" y="8747247"/>
            <a:ext cx="33686494" cy="543043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8" name="矩形: 圆角 7">
            <a:extLst>
              <a:ext uri="{FF2B5EF4-FFF2-40B4-BE49-F238E27FC236}">
                <a16:creationId xmlns:a16="http://schemas.microsoft.com/office/drawing/2014/main" id="{69214067-721F-1F17-F6A1-BA2F6B8EF46D}"/>
              </a:ext>
            </a:extLst>
          </p:cNvPr>
          <p:cNvSpPr/>
          <p:nvPr/>
        </p:nvSpPr>
        <p:spPr>
          <a:xfrm>
            <a:off x="-1560370" y="14679720"/>
            <a:ext cx="33686494" cy="543043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2" name="矩形: 圆角 1">
            <a:extLst>
              <a:ext uri="{FF2B5EF4-FFF2-40B4-BE49-F238E27FC236}">
                <a16:creationId xmlns:a16="http://schemas.microsoft.com/office/drawing/2014/main" id="{39C1FDD7-74B8-6C0C-9D65-69559779A77C}"/>
              </a:ext>
            </a:extLst>
          </p:cNvPr>
          <p:cNvSpPr/>
          <p:nvPr/>
        </p:nvSpPr>
        <p:spPr>
          <a:xfrm rot="5400000">
            <a:off x="-9517895" y="6140179"/>
            <a:ext cx="22600292" cy="4673410"/>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3" name="矩形: 圆角 2">
            <a:extLst>
              <a:ext uri="{FF2B5EF4-FFF2-40B4-BE49-F238E27FC236}">
                <a16:creationId xmlns:a16="http://schemas.microsoft.com/office/drawing/2014/main" id="{60EE124C-BD77-E672-DC70-3B6812999C70}"/>
              </a:ext>
            </a:extLst>
          </p:cNvPr>
          <p:cNvSpPr/>
          <p:nvPr/>
        </p:nvSpPr>
        <p:spPr>
          <a:xfrm rot="5400000">
            <a:off x="-500376" y="6140179"/>
            <a:ext cx="22600292" cy="4673410"/>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9" name="矩形: 圆角 8">
            <a:extLst>
              <a:ext uri="{FF2B5EF4-FFF2-40B4-BE49-F238E27FC236}">
                <a16:creationId xmlns:a16="http://schemas.microsoft.com/office/drawing/2014/main" id="{D6EB78AB-23CF-0D43-A648-CD0EBE0C15D3}"/>
              </a:ext>
            </a:extLst>
          </p:cNvPr>
          <p:cNvSpPr/>
          <p:nvPr/>
        </p:nvSpPr>
        <p:spPr>
          <a:xfrm rot="5400000">
            <a:off x="8482845" y="6140179"/>
            <a:ext cx="22600292" cy="4673410"/>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10" name="矩形: 圆角 9">
            <a:extLst>
              <a:ext uri="{FF2B5EF4-FFF2-40B4-BE49-F238E27FC236}">
                <a16:creationId xmlns:a16="http://schemas.microsoft.com/office/drawing/2014/main" id="{86F2EEF2-8B63-9322-25CA-2D9917B6D1A7}"/>
              </a:ext>
            </a:extLst>
          </p:cNvPr>
          <p:cNvSpPr/>
          <p:nvPr/>
        </p:nvSpPr>
        <p:spPr>
          <a:xfrm rot="5400000">
            <a:off x="19083691" y="6140179"/>
            <a:ext cx="22600292" cy="4673410"/>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Tree>
    <p:extLst>
      <p:ext uri="{BB962C8B-B14F-4D97-AF65-F5344CB8AC3E}">
        <p14:creationId xmlns:p14="http://schemas.microsoft.com/office/powerpoint/2010/main" val="18674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13068434" y="-27231379"/>
            <a:ext cx="84679592" cy="9758056"/>
          </a:xfrm>
          <a:prstGeom prst="rect">
            <a:avLst/>
          </a:prstGeom>
          <a:noFill/>
        </p:spPr>
        <p:txBody>
          <a:bodyPr wrap="none" rtlCol="0">
            <a:spAutoFit/>
          </a:bodyPr>
          <a:lstStyle/>
          <a:p>
            <a:r>
              <a:rPr lang="en-US" altLang="ja-JP" sz="62810" b="1" dirty="0"/>
              <a:t>TSP</a:t>
            </a:r>
            <a:r>
              <a:rPr lang="ja-JP" altLang="en-US" sz="62810" b="1" dirty="0"/>
              <a:t>問題の</a:t>
            </a:r>
            <a:r>
              <a:rPr lang="en-US" altLang="ja-JP" sz="62810" b="1" dirty="0"/>
              <a:t>QUBO</a:t>
            </a:r>
            <a:r>
              <a:rPr lang="ja-JP" altLang="en-US" sz="62810" b="1" dirty="0"/>
              <a:t>モデル</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5" name="文本框 4">
            <a:extLst>
              <a:ext uri="{FF2B5EF4-FFF2-40B4-BE49-F238E27FC236}">
                <a16:creationId xmlns:a16="http://schemas.microsoft.com/office/drawing/2014/main" id="{CB47FB24-F3A2-94B3-CAC2-6E0F4AB32723}"/>
              </a:ext>
            </a:extLst>
          </p:cNvPr>
          <p:cNvSpPr txBox="1"/>
          <p:nvPr/>
        </p:nvSpPr>
        <p:spPr>
          <a:xfrm>
            <a:off x="-102941193" y="-40138393"/>
            <a:ext cx="121907026" cy="54539546"/>
          </a:xfrm>
          <a:prstGeom prst="rect">
            <a:avLst/>
          </a:prstGeom>
          <a:noFill/>
        </p:spPr>
        <p:txBody>
          <a:bodyPr wrap="square">
            <a:spAutoFit/>
          </a:bodyPr>
          <a:lstStyle/>
          <a:p>
            <a:r>
              <a:rPr lang="en-US" altLang="ja-JP" sz="31416" b="1" dirty="0"/>
              <a:t>TSP</a:t>
            </a:r>
            <a:r>
              <a:rPr lang="ja-JP" altLang="en-US" sz="31416" b="1" dirty="0"/>
              <a:t>（巡回セールスマン）問題の</a:t>
            </a:r>
            <a:r>
              <a:rPr lang="en-US" altLang="ja-JP" sz="31416" b="1" dirty="0"/>
              <a:t>QUBO</a:t>
            </a:r>
            <a:r>
              <a:rPr lang="ja-JP" altLang="en-US" sz="31416" b="1" dirty="0"/>
              <a:t>モデル</a:t>
            </a:r>
            <a:endParaRPr lang="en-US" altLang="ja-JP" sz="31416" b="1" dirty="0"/>
          </a:p>
          <a:p>
            <a:endParaRPr lang="en-US" altLang="zh-CN" sz="27472" dirty="0"/>
          </a:p>
          <a:p>
            <a:r>
              <a:rPr lang="en-US" altLang="ja-JP" sz="27472" dirty="0"/>
              <a:t>TSP</a:t>
            </a:r>
            <a:r>
              <a:rPr lang="ja-JP" altLang="en-US" sz="27472" dirty="0"/>
              <a:t>問題の</a:t>
            </a:r>
            <a:r>
              <a:rPr lang="en-US" altLang="ja-JP" sz="27472" dirty="0"/>
              <a:t>QUBO</a:t>
            </a:r>
            <a:r>
              <a:rPr lang="ja-JP" altLang="en-US" sz="27472" dirty="0"/>
              <a:t>モデルは</a:t>
            </a:r>
            <a:r>
              <a:rPr lang="en-US" altLang="ja-JP" sz="27472" dirty="0"/>
              <a:t>2</a:t>
            </a:r>
            <a:r>
              <a:rPr lang="ja-JP" altLang="en-US" sz="27472" dirty="0"/>
              <a:t>部分から構成される</a:t>
            </a:r>
            <a:endParaRPr lang="en-US" altLang="ja-JP" sz="27472" dirty="0"/>
          </a:p>
          <a:p>
            <a:pPr marL="5608424" indent="-5608424">
              <a:buFont typeface="Arial" panose="020B0604020202020204" pitchFamily="34" charset="0"/>
              <a:buChar char="•"/>
            </a:pPr>
            <a:r>
              <a:rPr lang="ja-JP" altLang="en-US" sz="27472" dirty="0"/>
              <a:t>目的関数</a:t>
            </a:r>
            <a:endParaRPr lang="en-US" altLang="ja-JP" sz="27472" dirty="0"/>
          </a:p>
          <a:p>
            <a:pPr marL="5608424" indent="-5608424">
              <a:buFont typeface="Arial" panose="020B0604020202020204" pitchFamily="34" charset="0"/>
              <a:buChar char="•"/>
            </a:pPr>
            <a:r>
              <a:rPr lang="ja-JP" altLang="en-US" sz="27472" dirty="0"/>
              <a:t>制約条件から変換された</a:t>
            </a:r>
            <a:r>
              <a:rPr lang="en-US" altLang="ja-JP" sz="27472" dirty="0"/>
              <a:t>QUBO</a:t>
            </a:r>
            <a:r>
              <a:rPr lang="ja-JP" altLang="en-US" sz="27472" dirty="0"/>
              <a:t>式</a:t>
            </a:r>
            <a:endParaRPr lang="en-US" altLang="ja-JP" sz="27472" dirty="0"/>
          </a:p>
          <a:p>
            <a:endParaRPr lang="en-US" altLang="zh-CN" sz="27472" dirty="0"/>
          </a:p>
          <a:p>
            <a:r>
              <a:rPr lang="ja-JP" altLang="en-US" sz="27472" dirty="0"/>
              <a:t>目的関数　＋   </a:t>
            </a:r>
            <a14:m xmlns:a14="http://schemas.microsoft.com/office/drawing/2010/main">
              <m:oMath xmlns:m="http://schemas.openxmlformats.org/officeDocument/2006/math">
                <m:r>
                  <a:rPr lang="ja-JP" altLang="en-US" sz="27472" i="1">
                    <a:latin typeface="Cambria Math" panose="02040503050406030204" pitchFamily="18" charset="0"/>
                  </a:rPr>
                  <m:t>𝜆</m:t>
                </m:r>
              </m:oMath>
            </a14:m>
            <a:r>
              <a:rPr lang="en-US" altLang="ja-JP" sz="27472" dirty="0"/>
              <a:t>*</a:t>
            </a:r>
            <a:r>
              <a:rPr lang="ja-JP" altLang="en-US" sz="27472" dirty="0"/>
              <a:t>制約条件から変換された</a:t>
            </a:r>
            <a:r>
              <a:rPr lang="en-US" altLang="ja-JP" sz="27472" dirty="0"/>
              <a:t>QUBO</a:t>
            </a:r>
            <a:r>
              <a:rPr lang="ja-JP" altLang="en-US" sz="27472" dirty="0"/>
              <a:t>式</a:t>
            </a:r>
            <a:endParaRPr lang="en-US" altLang="ja-JP" sz="27472" dirty="0"/>
          </a:p>
          <a:p>
            <a:endParaRPr lang="en-US" altLang="zh-CN" sz="27472" dirty="0"/>
          </a:p>
          <a:p>
            <a:pPr/>
            <a14:m xmlns:a14="http://schemas.microsoft.com/office/drawing/2010/main">
              <m:oMathPara xmlns:m="http://schemas.openxmlformats.org/officeDocument/2006/math">
                <m:oMathParaPr>
                  <m:jc m:val="centerGroup"/>
                </m:oMathParaPr>
                <m:oMath xmlns:m="http://schemas.openxmlformats.org/officeDocument/2006/math">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𝑖</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𝑗</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𝑡</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𝑑</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𝑗</m:t>
                                  </m:r>
                                </m:sub>
                              </m:sSub>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𝑗</m:t>
                                  </m:r>
                                  <m:r>
                                    <a:rPr lang="en-US" altLang="zh-CN" sz="27472" i="1">
                                      <a:latin typeface="Cambria Math" panose="02040503050406030204" pitchFamily="18" charset="0"/>
                                    </a:rPr>
                                    <m:t>,</m:t>
                                  </m:r>
                                  <m:d>
                                    <m:dPr>
                                      <m:ctrlPr>
                                        <a:rPr lang="en-US" altLang="zh-CN" sz="27472" i="1">
                                          <a:latin typeface="Cambria Math" panose="02040503050406030204" pitchFamily="18" charset="0"/>
                                        </a:rPr>
                                      </m:ctrlPr>
                                    </m:dPr>
                                    <m:e>
                                      <m:r>
                                        <a:rPr lang="en-US" altLang="zh-CN" sz="27472" i="1">
                                          <a:latin typeface="Cambria Math" panose="02040503050406030204" pitchFamily="18" charset="0"/>
                                        </a:rPr>
                                        <m:t>𝑡</m:t>
                                      </m:r>
                                      <m:r>
                                        <a:rPr lang="en-US" altLang="zh-CN" sz="27472" i="1">
                                          <a:latin typeface="Cambria Math" panose="02040503050406030204" pitchFamily="18" charset="0"/>
                                        </a:rPr>
                                        <m:t>+1</m:t>
                                      </m:r>
                                    </m:e>
                                  </m:d>
                                  <m:r>
                                    <a:rPr lang="en-US" altLang="zh-CN" sz="27472" i="1">
                                      <a:latin typeface="Cambria Math" panose="02040503050406030204" pitchFamily="18" charset="0"/>
                                      <a:ea typeface="Cambria Math" panose="02040503050406030204" pitchFamily="18" charset="0"/>
                                    </a:rPr>
                                    <m:t>%4</m:t>
                                  </m:r>
                                </m:sub>
                              </m:sSub>
                            </m:e>
                          </m:nary>
                        </m:e>
                      </m:nary>
                    </m:e>
                  </m:nary>
                  <m:r>
                    <a:rPr lang="en-US" altLang="zh-CN" sz="27472" i="1">
                      <a:latin typeface="Cambria Math" panose="02040503050406030204" pitchFamily="18" charset="0"/>
                      <a:ea typeface="Cambria Math" panose="02040503050406030204" pitchFamily="18" charset="0"/>
                    </a:rPr>
                    <m:t>+</m:t>
                  </m:r>
                  <m:r>
                    <a:rPr lang="zh-CN" altLang="en-US" sz="27472" i="1">
                      <a:latin typeface="Cambria Math" panose="02040503050406030204" pitchFamily="18" charset="0"/>
                      <a:ea typeface="Cambria Math" panose="02040503050406030204" pitchFamily="18" charset="0"/>
                    </a:rPr>
                    <m:t>𝜆</m:t>
                  </m:r>
                  <m:d>
                    <m:dPr>
                      <m:ctrlPr>
                        <a:rPr lang="en-US" altLang="zh-CN" sz="27472" i="1">
                          <a:latin typeface="Cambria Math" panose="02040503050406030204" pitchFamily="18" charset="0"/>
                          <a:ea typeface="Cambria Math" panose="02040503050406030204" pitchFamily="18" charset="0"/>
                        </a:rPr>
                      </m:ctrlPr>
                    </m:dPr>
                    <m:e>
                      <m:nary>
                        <m:naryPr>
                          <m:chr m:val="∑"/>
                          <m:ctrlPr>
                            <a:rPr lang="zh-CN" altLang="en-US" sz="27472" i="1">
                              <a:latin typeface="Cambria Math" panose="02040503050406030204" pitchFamily="18" charset="0"/>
                            </a:rPr>
                          </m:ctrlPr>
                        </m:naryPr>
                        <m:sub>
                          <m:r>
                            <m:rPr>
                              <m:brk m:alnAt="23"/>
                            </m:rPr>
                            <a:rPr lang="en-US" altLang="zh-CN" sz="27472" i="1">
                              <a:latin typeface="Cambria Math" panose="02040503050406030204" pitchFamily="18" charset="0"/>
                            </a:rPr>
                            <m:t>𝑖</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p>
                            <m:sSupPr>
                              <m:ctrlPr>
                                <a:rPr lang="en-US" altLang="zh-CN" sz="27472" i="1">
                                  <a:latin typeface="Cambria Math" panose="02040503050406030204" pitchFamily="18" charset="0"/>
                                </a:rPr>
                              </m:ctrlPr>
                            </m:sSupPr>
                            <m:e>
                              <m:d>
                                <m:dPr>
                                  <m:ctrlPr>
                                    <a:rPr lang="en-US" altLang="zh-CN" sz="27472" i="1">
                                      <a:latin typeface="Cambria Math" panose="02040503050406030204" pitchFamily="18" charset="0"/>
                                    </a:rPr>
                                  </m:ctrlPr>
                                </m:dPr>
                                <m:e>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𝑡</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e>
                                  </m:nary>
                                  <m:r>
                                    <a:rPr lang="en-US" altLang="zh-CN" sz="27472" i="1">
                                      <a:latin typeface="Cambria Math" panose="02040503050406030204" pitchFamily="18" charset="0"/>
                                    </a:rPr>
                                    <m:t>−1</m:t>
                                  </m:r>
                                </m:e>
                              </m:d>
                            </m:e>
                            <m:sup>
                              <m:r>
                                <a:rPr lang="en-US" altLang="zh-CN" sz="27472" i="1">
                                  <a:latin typeface="Cambria Math" panose="02040503050406030204" pitchFamily="18" charset="0"/>
                                </a:rPr>
                                <m:t>2</m:t>
                              </m:r>
                            </m:sup>
                          </m:sSup>
                        </m:e>
                      </m:nary>
                      <m:r>
                        <a:rPr lang="en-US" altLang="zh-CN" sz="27472" i="1">
                          <a:latin typeface="Cambria Math" panose="02040503050406030204" pitchFamily="18" charset="0"/>
                        </a:rPr>
                        <m:t>+</m:t>
                      </m:r>
                      <m:nary>
                        <m:naryPr>
                          <m:chr m:val="∑"/>
                          <m:ctrlPr>
                            <a:rPr lang="zh-CN" altLang="en-US" sz="27472" i="1">
                              <a:latin typeface="Cambria Math" panose="02040503050406030204" pitchFamily="18" charset="0"/>
                            </a:rPr>
                          </m:ctrlPr>
                        </m:naryPr>
                        <m:sub>
                          <m:r>
                            <m:rPr>
                              <m:brk m:alnAt="23"/>
                            </m:rPr>
                            <a:rPr lang="en-US" altLang="zh-CN" sz="27472" i="1">
                              <a:latin typeface="Cambria Math" panose="02040503050406030204" pitchFamily="18" charset="0"/>
                            </a:rPr>
                            <m:t>𝑡</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p>
                            <m:sSupPr>
                              <m:ctrlPr>
                                <a:rPr lang="en-US" altLang="zh-CN" sz="27472" i="1">
                                  <a:latin typeface="Cambria Math" panose="02040503050406030204" pitchFamily="18" charset="0"/>
                                </a:rPr>
                              </m:ctrlPr>
                            </m:sSupPr>
                            <m:e>
                              <m:d>
                                <m:dPr>
                                  <m:ctrlPr>
                                    <a:rPr lang="en-US" altLang="zh-CN" sz="27472" i="1">
                                      <a:latin typeface="Cambria Math" panose="02040503050406030204" pitchFamily="18" charset="0"/>
                                    </a:rPr>
                                  </m:ctrlPr>
                                </m:dPr>
                                <m:e>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𝑖</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e>
                                  </m:nary>
                                  <m:r>
                                    <a:rPr lang="en-US" altLang="zh-CN" sz="27472" i="1">
                                      <a:latin typeface="Cambria Math" panose="02040503050406030204" pitchFamily="18" charset="0"/>
                                    </a:rPr>
                                    <m:t>−1</m:t>
                                  </m:r>
                                </m:e>
                              </m:d>
                            </m:e>
                            <m:sup>
                              <m:r>
                                <a:rPr lang="en-US" altLang="zh-CN" sz="27472" i="1">
                                  <a:latin typeface="Cambria Math" panose="02040503050406030204" pitchFamily="18" charset="0"/>
                                </a:rPr>
                                <m:t>2</m:t>
                              </m:r>
                            </m:sup>
                          </m:sSup>
                        </m:e>
                      </m:nary>
                    </m:e>
                  </m:d>
                </m:oMath>
              </m:oMathPara>
            </a14:m>
            <a:endParaRPr lang="en-US" altLang="zh-CN" sz="27472" dirty="0"/>
          </a:p>
          <a:p>
            <a:endParaRPr lang="en-US" altLang="zh-CN" sz="27472" dirty="0"/>
          </a:p>
        </p:txBody>
      </p:sp>
      <p:sp>
        <p:nvSpPr>
          <p:cNvPr id="14" name="文本框 13">
            <a:extLst>
              <a:ext uri="{FF2B5EF4-FFF2-40B4-BE49-F238E27FC236}">
                <a16:creationId xmlns:a16="http://schemas.microsoft.com/office/drawing/2014/main" id="{CAA0A34A-EAF9-251B-41A9-2E64D349092F}"/>
              </a:ext>
            </a:extLst>
          </p:cNvPr>
          <p:cNvSpPr txBox="1"/>
          <p:nvPr/>
        </p:nvSpPr>
        <p:spPr>
          <a:xfrm>
            <a:off x="-84316305" y="21349485"/>
            <a:ext cx="26098042" cy="8547596"/>
          </a:xfrm>
          <a:prstGeom prst="rect">
            <a:avLst/>
          </a:prstGeom>
          <a:noFill/>
        </p:spPr>
        <p:txBody>
          <a:bodyPr wrap="none" rtlCol="0">
            <a:spAutoFit/>
          </a:bodyPr>
          <a:lstStyle/>
          <a:p>
            <a:r>
              <a:rPr lang="ja-JP" altLang="en-US" sz="27472" dirty="0"/>
              <a:t>展開された</a:t>
            </a:r>
            <a:endParaRPr lang="en-US" altLang="ja-JP" sz="27472" dirty="0"/>
          </a:p>
          <a:p>
            <a:r>
              <a:rPr lang="en-US" altLang="ja-JP" sz="27472" dirty="0"/>
              <a:t>TSP</a:t>
            </a:r>
            <a:r>
              <a:rPr lang="ja-JP" altLang="en-US" sz="27472" dirty="0"/>
              <a:t>の</a:t>
            </a:r>
            <a:r>
              <a:rPr lang="en-US" altLang="ja-JP" sz="27472" dirty="0"/>
              <a:t>QUBO</a:t>
            </a:r>
            <a:r>
              <a:rPr lang="ja-JP" altLang="en-US" sz="27472" dirty="0"/>
              <a:t>行列</a:t>
            </a:r>
            <a:endParaRPr lang="zh-CN" altLang="en-US" sz="27472" dirty="0"/>
          </a:p>
        </p:txBody>
      </p:sp>
      <p:sp>
        <p:nvSpPr>
          <p:cNvPr id="4" name="文本框 3">
            <a:extLst>
              <a:ext uri="{FF2B5EF4-FFF2-40B4-BE49-F238E27FC236}">
                <a16:creationId xmlns:a16="http://schemas.microsoft.com/office/drawing/2014/main" id="{E3B1FA0F-2391-23DA-4D31-EAE017537444}"/>
              </a:ext>
            </a:extLst>
          </p:cNvPr>
          <p:cNvSpPr txBox="1"/>
          <p:nvPr/>
        </p:nvSpPr>
        <p:spPr>
          <a:xfrm>
            <a:off x="26325229" y="-38833630"/>
            <a:ext cx="81222876" cy="59279177"/>
          </a:xfrm>
          <a:prstGeom prst="rect">
            <a:avLst/>
          </a:prstGeom>
          <a:noFill/>
        </p:spPr>
        <p:txBody>
          <a:bodyPr wrap="none" rtlCol="0">
            <a:spAutoFit/>
          </a:bodyPr>
          <a:lstStyle/>
          <a:p>
            <a:r>
              <a:rPr lang="ja-JP" altLang="en-US" sz="27472" dirty="0"/>
              <a:t>目的関数は全部二次項</a:t>
            </a:r>
            <a:endParaRPr lang="en-US" altLang="ja-JP" sz="27472" dirty="0"/>
          </a:p>
          <a:p>
            <a:endParaRPr lang="en-US" altLang="ja-JP" sz="27472" dirty="0"/>
          </a:p>
          <a:p>
            <a:r>
              <a:rPr lang="ja-JP" altLang="en-US" sz="27472" dirty="0"/>
              <a:t>町</a:t>
            </a:r>
            <a:r>
              <a:rPr lang="ja-JP" altLang="en-US" sz="27472" b="1" dirty="0"/>
              <a:t>四つ</a:t>
            </a:r>
            <a:r>
              <a:rPr lang="ja-JP" altLang="en-US" sz="27472" dirty="0"/>
              <a:t>あるインスタンス</a:t>
            </a:r>
            <a:endParaRPr lang="en-US" altLang="ja-JP" sz="27472" dirty="0"/>
          </a:p>
          <a:p>
            <a:r>
              <a:rPr lang="ja-JP" altLang="en-US" sz="27472" b="1" dirty="0">
                <a:solidFill>
                  <a:srgbClr val="FF0000"/>
                </a:solidFill>
              </a:rPr>
              <a:t>目的関数二次項の個数</a:t>
            </a:r>
            <a:r>
              <a:rPr lang="ja-JP" altLang="en-US" sz="27472" dirty="0"/>
              <a:t>：</a:t>
            </a:r>
            <a14:m xmlns:a14="http://schemas.microsoft.com/office/drawing/2010/main">
              <m:oMath xmlns:m="http://schemas.openxmlformats.org/officeDocument/2006/math">
                <m:r>
                  <a:rPr lang="en-US" altLang="ja-JP" sz="27472" i="1">
                    <a:latin typeface="Cambria Math" panose="02040503050406030204" pitchFamily="18" charset="0"/>
                  </a:rPr>
                  <m:t>48</m:t>
                </m:r>
              </m:oMath>
            </a14:m>
            <a:endParaRPr lang="en-US" altLang="ja-JP" sz="27472" dirty="0"/>
          </a:p>
          <a:p>
            <a:endParaRPr lang="en-US" altLang="zh-CN" sz="27472" dirty="0"/>
          </a:p>
          <a:p>
            <a:r>
              <a:rPr lang="ja-JP" altLang="en-US" sz="27472" dirty="0"/>
              <a:t>町</a:t>
            </a:r>
            <a14:m xmlns:a14="http://schemas.microsoft.com/office/drawing/2010/main">
              <m:oMath xmlns:m="http://schemas.openxmlformats.org/officeDocument/2006/math">
                <m:r>
                  <a:rPr lang="en-US" altLang="ja-JP" sz="27472" b="1" i="1">
                    <a:latin typeface="Cambria Math" panose="02040503050406030204" pitchFamily="18" charset="0"/>
                  </a:rPr>
                  <m:t>𝒏</m:t>
                </m:r>
              </m:oMath>
            </a14:m>
            <a:r>
              <a:rPr lang="ja-JP" altLang="en-US" sz="27472" dirty="0"/>
              <a:t>個あるインスタンスで</a:t>
            </a:r>
            <a:endParaRPr lang="en-US" altLang="ja-JP" sz="27472" dirty="0"/>
          </a:p>
          <a:p>
            <a:r>
              <a:rPr lang="ja-JP" altLang="en-US" sz="27472" b="1" dirty="0">
                <a:solidFill>
                  <a:srgbClr val="FF0000"/>
                </a:solidFill>
              </a:rPr>
              <a:t>目的関数の二次項の個数</a:t>
            </a:r>
            <a:r>
              <a:rPr lang="ja-JP" altLang="en-US" sz="27472" dirty="0"/>
              <a:t>：</a:t>
            </a:r>
            <a14:m xmlns:a14="http://schemas.microsoft.com/office/drawing/2010/main">
              <m:oMath xmlns:m="http://schemas.openxmlformats.org/officeDocument/2006/math">
                <m:sSup>
                  <m:sSupPr>
                    <m:ctrlPr>
                      <a:rPr lang="en-US" altLang="ja-JP" sz="27472" i="1">
                        <a:latin typeface="Cambria Math" panose="02040503050406030204" pitchFamily="18" charset="0"/>
                      </a:rPr>
                    </m:ctrlPr>
                  </m:sSupPr>
                  <m:e>
                    <m:r>
                      <a:rPr lang="en-US" altLang="ja-JP" sz="27472" i="1">
                        <a:latin typeface="Cambria Math" panose="02040503050406030204" pitchFamily="18" charset="0"/>
                      </a:rPr>
                      <m:t>𝑛</m:t>
                    </m:r>
                  </m:e>
                  <m:sup>
                    <m:r>
                      <a:rPr lang="en-US" altLang="ja-JP" sz="27472" i="1">
                        <a:latin typeface="Cambria Math" panose="02040503050406030204" pitchFamily="18" charset="0"/>
                      </a:rPr>
                      <m:t>2</m:t>
                    </m:r>
                  </m:sup>
                </m:sSup>
                <m:d>
                  <m:dPr>
                    <m:ctrlPr>
                      <a:rPr lang="en-US" altLang="ja-JP" sz="27472" i="1">
                        <a:latin typeface="Cambria Math" panose="02040503050406030204" pitchFamily="18" charset="0"/>
                      </a:rPr>
                    </m:ctrlPr>
                  </m:dPr>
                  <m:e>
                    <m:r>
                      <a:rPr lang="en-US" altLang="ja-JP" sz="27472" i="1">
                        <a:latin typeface="Cambria Math" panose="02040503050406030204" pitchFamily="18" charset="0"/>
                      </a:rPr>
                      <m:t>𝑛</m:t>
                    </m:r>
                    <m:r>
                      <a:rPr lang="en-US" altLang="ja-JP" sz="27472" i="1">
                        <a:latin typeface="Cambria Math" panose="02040503050406030204" pitchFamily="18" charset="0"/>
                      </a:rPr>
                      <m:t>−1</m:t>
                    </m:r>
                  </m:e>
                </m:d>
              </m:oMath>
            </a14:m>
            <a:endParaRPr lang="en-US" altLang="ja-JP" sz="27472" dirty="0"/>
          </a:p>
          <a:p>
            <a:endParaRPr lang="en-US" altLang="zh-CN" sz="27472" dirty="0"/>
          </a:p>
          <a:p>
            <a:r>
              <a:rPr lang="ja-JP" altLang="en-US" sz="27472" dirty="0"/>
              <a:t>インスタンスのサイズが大きくなるに連れて</a:t>
            </a:r>
            <a:endParaRPr lang="en-US" altLang="ja-JP" sz="27472" dirty="0"/>
          </a:p>
          <a:p>
            <a:r>
              <a:rPr lang="ja-JP" altLang="en-US" sz="27472" dirty="0"/>
              <a:t>目的関数の二次項の個数が爆発的に増える</a:t>
            </a:r>
            <a:endParaRPr lang="en-US" altLang="ja-JP" sz="27472" dirty="0"/>
          </a:p>
          <a:p>
            <a:endParaRPr lang="en-US" altLang="zh-CN" sz="27472" dirty="0"/>
          </a:p>
          <a:p>
            <a:r>
              <a:rPr lang="ja-JP" altLang="en-US" sz="27472" dirty="0"/>
              <a:t>ボロノイ図とドロネー三角分割を利用して</a:t>
            </a:r>
            <a:endParaRPr lang="en-US" altLang="ja-JP" sz="27472" dirty="0"/>
          </a:p>
          <a:p>
            <a:r>
              <a:rPr lang="ja-JP" altLang="en-US" sz="27472" dirty="0"/>
              <a:t>通常の完全グラフから</a:t>
            </a:r>
            <a:r>
              <a:rPr lang="ja-JP" altLang="en-US" sz="27472" b="1" dirty="0"/>
              <a:t>辺を削除</a:t>
            </a:r>
            <a:r>
              <a:rPr lang="ja-JP" altLang="en-US" sz="27472" dirty="0"/>
              <a:t>して</a:t>
            </a:r>
            <a:endParaRPr lang="en-US" altLang="ja-JP" sz="27472" dirty="0"/>
          </a:p>
          <a:p>
            <a:r>
              <a:rPr lang="ja-JP" altLang="en-US" sz="27472" dirty="0"/>
              <a:t>目的関数の二次項の個数を削減する手法を提案する</a:t>
            </a:r>
            <a:endParaRPr lang="en-US" altLang="zh-CN" sz="27472" dirty="0"/>
          </a:p>
        </p:txBody>
      </p:sp>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2"/>
          <a:stretch>
            <a:fillRect/>
          </a:stretch>
        </p:blipFill>
        <p:spPr>
          <a:xfrm>
            <a:off x="-80751042" y="12205858"/>
            <a:ext cx="112399094" cy="54981137"/>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26325229" y="21863578"/>
            <a:ext cx="29210020" cy="23977436"/>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73780311" y="21013313"/>
            <a:ext cx="29209979" cy="23977391"/>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42668911" y="25577593"/>
            <a:ext cx="28371869" cy="7040143"/>
            <a:chOff x="8969674" y="4777294"/>
            <a:chExt cx="27405344" cy="1091087"/>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27405344" cy="669512"/>
            </a:xfrm>
            <a:prstGeom prst="rect">
              <a:avLst/>
            </a:prstGeom>
            <a:noFill/>
          </p:spPr>
          <p:txBody>
            <a:bodyPr wrap="none" rtlCol="0">
              <a:spAutoFit/>
            </a:bodyPr>
            <a:lstStyle/>
            <a:p>
              <a:r>
                <a:rPr lang="ja-JP" altLang="en-US" sz="27472" dirty="0"/>
                <a:t>ドロネー三角分割</a:t>
              </a:r>
              <a:endParaRPr lang="zh-CN" altLang="en-US" sz="27472"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6" y="5198869"/>
              <a:ext cx="17195231" cy="669512"/>
            </a:xfrm>
            <a:prstGeom prst="rect">
              <a:avLst/>
            </a:prstGeom>
            <a:noFill/>
          </p:spPr>
          <p:txBody>
            <a:bodyPr wrap="none" rtlCol="0">
              <a:spAutoFit/>
            </a:bodyPr>
            <a:lstStyle/>
            <a:p>
              <a:r>
                <a:rPr lang="ja-JP" altLang="en-US" sz="27472" dirty="0"/>
                <a:t>ボロノイ図</a:t>
              </a:r>
              <a:endParaRPr lang="zh-CN" altLang="en-US" sz="27472"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22374969" y="30845067"/>
            <a:ext cx="17801668" cy="4319965"/>
          </a:xfrm>
          <a:prstGeom prst="rect">
            <a:avLst/>
          </a:prstGeom>
          <a:noFill/>
        </p:spPr>
        <p:txBody>
          <a:bodyPr wrap="none" rtlCol="0">
            <a:spAutoFit/>
          </a:bodyPr>
          <a:lstStyle/>
          <a:p>
            <a:r>
              <a:rPr lang="ja-JP" altLang="en-US" sz="27472" dirty="0"/>
              <a:t>完全グラフ</a:t>
            </a:r>
            <a:endParaRPr lang="zh-CN" altLang="en-US" sz="27472"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80571824" y="28551481"/>
            <a:ext cx="17801668" cy="8547596"/>
          </a:xfrm>
          <a:prstGeom prst="rect">
            <a:avLst/>
          </a:prstGeom>
          <a:noFill/>
        </p:spPr>
        <p:txBody>
          <a:bodyPr wrap="none" rtlCol="0">
            <a:spAutoFit/>
          </a:bodyPr>
          <a:lstStyle/>
          <a:p>
            <a:r>
              <a:rPr lang="ja-JP" altLang="en-US" sz="27472" dirty="0"/>
              <a:t>制限された</a:t>
            </a:r>
            <a:endParaRPr lang="en-US" altLang="ja-JP" sz="27472" dirty="0"/>
          </a:p>
          <a:p>
            <a:r>
              <a:rPr lang="ja-JP" altLang="en-US" sz="27472" dirty="0"/>
              <a:t>グラフ</a:t>
            </a:r>
            <a:endParaRPr lang="zh-CN" altLang="en-US" sz="27472" dirty="0"/>
          </a:p>
        </p:txBody>
      </p:sp>
    </p:spTree>
    <p:extLst>
      <p:ext uri="{BB962C8B-B14F-4D97-AF65-F5344CB8AC3E}">
        <p14:creationId xmlns:p14="http://schemas.microsoft.com/office/powerpoint/2010/main" val="246781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7E31B1-0061-8F32-A6B8-A1F64BDA21FB}"/>
              </a:ext>
            </a:extLst>
          </p:cNvPr>
          <p:cNvGrpSpPr/>
          <p:nvPr/>
        </p:nvGrpSpPr>
        <p:grpSpPr>
          <a:xfrm>
            <a:off x="-5669774" y="-3501424"/>
            <a:ext cx="32560441" cy="18225413"/>
            <a:chOff x="504873" y="3204686"/>
            <a:chExt cx="3521798" cy="1971295"/>
          </a:xfrm>
        </p:grpSpPr>
        <p:pic>
          <p:nvPicPr>
            <p:cNvPr id="5" name="图片 4">
              <a:extLst>
                <a:ext uri="{FF2B5EF4-FFF2-40B4-BE49-F238E27FC236}">
                  <a16:creationId xmlns:a16="http://schemas.microsoft.com/office/drawing/2014/main" id="{B7187766-129B-EE31-C1E6-A9D93FD315E6}"/>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504873" y="3204686"/>
              <a:ext cx="2652134" cy="1971295"/>
            </a:xfrm>
            <a:prstGeom prst="rect">
              <a:avLst/>
            </a:prstGeom>
          </p:spPr>
        </p:pic>
        <p:sp>
          <p:nvSpPr>
            <p:cNvPr id="6" name="椭圆 5">
              <a:extLst>
                <a:ext uri="{FF2B5EF4-FFF2-40B4-BE49-F238E27FC236}">
                  <a16:creationId xmlns:a16="http://schemas.microsoft.com/office/drawing/2014/main" id="{E2D0B4A7-1835-8B85-1E0E-C6A9A351E153}"/>
                </a:ext>
              </a:extLst>
            </p:cNvPr>
            <p:cNvSpPr/>
            <p:nvPr/>
          </p:nvSpPr>
          <p:spPr>
            <a:xfrm>
              <a:off x="2715318" y="4769038"/>
              <a:ext cx="106680" cy="106680"/>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506"/>
            </a:p>
          </p:txBody>
        </p:sp>
        <p:cxnSp>
          <p:nvCxnSpPr>
            <p:cNvPr id="7" name="直接箭头连接符 6">
              <a:extLst>
                <a:ext uri="{FF2B5EF4-FFF2-40B4-BE49-F238E27FC236}">
                  <a16:creationId xmlns:a16="http://schemas.microsoft.com/office/drawing/2014/main" id="{2D188F3F-55BB-65D2-18C2-30BE75210842}"/>
                </a:ext>
              </a:extLst>
            </p:cNvPr>
            <p:cNvCxnSpPr>
              <a:cxnSpLocks/>
              <a:stCxn id="6" idx="6"/>
              <a:endCxn id="8" idx="1"/>
            </p:cNvCxnSpPr>
            <p:nvPr/>
          </p:nvCxnSpPr>
          <p:spPr>
            <a:xfrm flipV="1">
              <a:off x="2821998" y="4784082"/>
              <a:ext cx="627359" cy="3829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8" name="文本框 7">
              <a:extLst>
                <a:ext uri="{FF2B5EF4-FFF2-40B4-BE49-F238E27FC236}">
                  <a16:creationId xmlns:a16="http://schemas.microsoft.com/office/drawing/2014/main" id="{70CFBD25-6128-5909-3B1B-4207F647FAE0}"/>
                </a:ext>
              </a:extLst>
            </p:cNvPr>
            <p:cNvSpPr txBox="1"/>
            <p:nvPr/>
          </p:nvSpPr>
          <p:spPr>
            <a:xfrm>
              <a:off x="3449357" y="4717170"/>
              <a:ext cx="226300" cy="133825"/>
            </a:xfrm>
            <a:prstGeom prst="rect">
              <a:avLst/>
            </a:prstGeom>
            <a:noFill/>
            <a:ln>
              <a:solidFill>
                <a:schemeClr val="tx1"/>
              </a:solidFill>
            </a:ln>
          </p:spPr>
          <p:txBody>
            <a:bodyPr wrap="none" rtlCol="0">
              <a:spAutoFit/>
            </a:bodyPr>
            <a:lstStyle/>
            <a:p>
              <a:r>
                <a:rPr lang="ja-JP" altLang="en-US" sz="7440" dirty="0"/>
                <a:t>母点</a:t>
              </a:r>
              <a:endParaRPr lang="zh-CN" altLang="en-US" sz="7440" dirty="0"/>
            </a:p>
          </p:txBody>
        </p:sp>
        <p:cxnSp>
          <p:nvCxnSpPr>
            <p:cNvPr id="9" name="直接箭头连接符 8">
              <a:extLst>
                <a:ext uri="{FF2B5EF4-FFF2-40B4-BE49-F238E27FC236}">
                  <a16:creationId xmlns:a16="http://schemas.microsoft.com/office/drawing/2014/main" id="{3F61C27F-5201-217A-6EEF-C5C4A20C7DB2}"/>
                </a:ext>
              </a:extLst>
            </p:cNvPr>
            <p:cNvCxnSpPr>
              <a:cxnSpLocks/>
              <a:endCxn id="10" idx="1"/>
            </p:cNvCxnSpPr>
            <p:nvPr/>
          </p:nvCxnSpPr>
          <p:spPr>
            <a:xfrm flipV="1">
              <a:off x="3014637" y="4260275"/>
              <a:ext cx="400832" cy="91749"/>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288CB329-30B7-9E1A-C30F-B2BA39092786}"/>
                </a:ext>
              </a:extLst>
            </p:cNvPr>
            <p:cNvSpPr txBox="1"/>
            <p:nvPr/>
          </p:nvSpPr>
          <p:spPr>
            <a:xfrm>
              <a:off x="3415469" y="4193363"/>
              <a:ext cx="535791" cy="133825"/>
            </a:xfrm>
            <a:prstGeom prst="rect">
              <a:avLst/>
            </a:prstGeom>
            <a:noFill/>
            <a:ln>
              <a:solidFill>
                <a:schemeClr val="tx1"/>
              </a:solidFill>
            </a:ln>
          </p:spPr>
          <p:txBody>
            <a:bodyPr wrap="none" rtlCol="0">
              <a:spAutoFit/>
            </a:bodyPr>
            <a:lstStyle/>
            <a:p>
              <a:r>
                <a:rPr lang="ja-JP" altLang="en-US" sz="7440" dirty="0"/>
                <a:t>ボロノイ辺</a:t>
              </a:r>
              <a:endParaRPr lang="zh-CN" altLang="en-US" sz="7440" dirty="0"/>
            </a:p>
          </p:txBody>
        </p:sp>
        <p:cxnSp>
          <p:nvCxnSpPr>
            <p:cNvPr id="11" name="直接箭头连接符 10">
              <a:extLst>
                <a:ext uri="{FF2B5EF4-FFF2-40B4-BE49-F238E27FC236}">
                  <a16:creationId xmlns:a16="http://schemas.microsoft.com/office/drawing/2014/main" id="{FBC674EA-C9AC-8BFB-0F94-4DA301501978}"/>
                </a:ext>
              </a:extLst>
            </p:cNvPr>
            <p:cNvCxnSpPr>
              <a:cxnSpLocks/>
              <a:stCxn id="12" idx="6"/>
              <a:endCxn id="13" idx="1"/>
            </p:cNvCxnSpPr>
            <p:nvPr/>
          </p:nvCxnSpPr>
          <p:spPr>
            <a:xfrm flipV="1">
              <a:off x="2715318" y="3277287"/>
              <a:ext cx="672399" cy="1008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2" name="椭圆 11">
              <a:extLst>
                <a:ext uri="{FF2B5EF4-FFF2-40B4-BE49-F238E27FC236}">
                  <a16:creationId xmlns:a16="http://schemas.microsoft.com/office/drawing/2014/main" id="{0A52755C-E8D9-BBCB-6325-C459260355B2}"/>
                </a:ext>
              </a:extLst>
            </p:cNvPr>
            <p:cNvSpPr/>
            <p:nvPr/>
          </p:nvSpPr>
          <p:spPr>
            <a:xfrm>
              <a:off x="2608638" y="3324833"/>
              <a:ext cx="106680" cy="106680"/>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506"/>
            </a:p>
          </p:txBody>
        </p:sp>
        <p:sp>
          <p:nvSpPr>
            <p:cNvPr id="13" name="文本框 12">
              <a:extLst>
                <a:ext uri="{FF2B5EF4-FFF2-40B4-BE49-F238E27FC236}">
                  <a16:creationId xmlns:a16="http://schemas.microsoft.com/office/drawing/2014/main" id="{D8201315-0D2A-956F-9B13-980CC1303786}"/>
                </a:ext>
              </a:extLst>
            </p:cNvPr>
            <p:cNvSpPr txBox="1"/>
            <p:nvPr/>
          </p:nvSpPr>
          <p:spPr>
            <a:xfrm>
              <a:off x="3387717" y="3210374"/>
              <a:ext cx="638954" cy="133825"/>
            </a:xfrm>
            <a:prstGeom prst="rect">
              <a:avLst/>
            </a:prstGeom>
            <a:noFill/>
            <a:ln>
              <a:solidFill>
                <a:schemeClr val="tx1"/>
              </a:solidFill>
            </a:ln>
          </p:spPr>
          <p:txBody>
            <a:bodyPr wrap="none" rtlCol="0">
              <a:spAutoFit/>
            </a:bodyPr>
            <a:lstStyle/>
            <a:p>
              <a:r>
                <a:rPr lang="ja-JP" altLang="en-US" sz="7440" dirty="0"/>
                <a:t>ボロノイ頂点</a:t>
              </a:r>
              <a:endParaRPr lang="zh-CN" altLang="en-US" sz="7440" dirty="0"/>
            </a:p>
          </p:txBody>
        </p:sp>
        <p:sp>
          <p:nvSpPr>
            <p:cNvPr id="14" name="任意多边形: 形状 13">
              <a:extLst>
                <a:ext uri="{FF2B5EF4-FFF2-40B4-BE49-F238E27FC236}">
                  <a16:creationId xmlns:a16="http://schemas.microsoft.com/office/drawing/2014/main" id="{DD056673-F3FD-5FD1-682E-A369C517D786}"/>
                </a:ext>
              </a:extLst>
            </p:cNvPr>
            <p:cNvSpPr/>
            <p:nvPr/>
          </p:nvSpPr>
          <p:spPr>
            <a:xfrm>
              <a:off x="1635209" y="3492079"/>
              <a:ext cx="708488" cy="78178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506"/>
            </a:p>
          </p:txBody>
        </p:sp>
        <p:cxnSp>
          <p:nvCxnSpPr>
            <p:cNvPr id="15" name="直接箭头连接符 14">
              <a:extLst>
                <a:ext uri="{FF2B5EF4-FFF2-40B4-BE49-F238E27FC236}">
                  <a16:creationId xmlns:a16="http://schemas.microsoft.com/office/drawing/2014/main" id="{01AA57BD-4188-0DB0-3D51-F67AC1899981}"/>
                </a:ext>
              </a:extLst>
            </p:cNvPr>
            <p:cNvCxnSpPr>
              <a:cxnSpLocks/>
              <a:endCxn id="16" idx="1"/>
            </p:cNvCxnSpPr>
            <p:nvPr/>
          </p:nvCxnSpPr>
          <p:spPr>
            <a:xfrm flipV="1">
              <a:off x="1884526" y="3736469"/>
              <a:ext cx="1503191" cy="10804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60A167BB-BA5A-D8B2-F9FF-76432E2A9168}"/>
                </a:ext>
              </a:extLst>
            </p:cNvPr>
            <p:cNvSpPr txBox="1"/>
            <p:nvPr/>
          </p:nvSpPr>
          <p:spPr>
            <a:xfrm>
              <a:off x="3387717" y="3669556"/>
              <a:ext cx="638954" cy="133825"/>
            </a:xfrm>
            <a:prstGeom prst="rect">
              <a:avLst/>
            </a:prstGeom>
            <a:noFill/>
            <a:ln>
              <a:solidFill>
                <a:schemeClr val="tx1"/>
              </a:solidFill>
            </a:ln>
          </p:spPr>
          <p:txBody>
            <a:bodyPr wrap="none" rtlCol="0">
              <a:spAutoFit/>
            </a:bodyPr>
            <a:lstStyle/>
            <a:p>
              <a:r>
                <a:rPr lang="ja-JP" altLang="en-US" sz="7440" dirty="0"/>
                <a:t>ボロノイ領域</a:t>
              </a:r>
              <a:endParaRPr lang="zh-CN" altLang="en-US" sz="7440" dirty="0"/>
            </a:p>
          </p:txBody>
        </p:sp>
      </p:grpSp>
    </p:spTree>
    <p:extLst>
      <p:ext uri="{BB962C8B-B14F-4D97-AF65-F5344CB8AC3E}">
        <p14:creationId xmlns:p14="http://schemas.microsoft.com/office/powerpoint/2010/main" val="278515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4500F2D-C8C9-30C2-0B48-5DCF69F9CBF7}"/>
              </a:ext>
            </a:extLst>
          </p:cNvPr>
          <p:cNvGrpSpPr/>
          <p:nvPr/>
        </p:nvGrpSpPr>
        <p:grpSpPr>
          <a:xfrm>
            <a:off x="-2934549" y="-4808648"/>
            <a:ext cx="27468630" cy="20417058"/>
            <a:chOff x="6398525" y="2997202"/>
            <a:chExt cx="3232150" cy="2402413"/>
          </a:xfrm>
        </p:grpSpPr>
        <p:grpSp>
          <p:nvGrpSpPr>
            <p:cNvPr id="5" name="组合 4">
              <a:extLst>
                <a:ext uri="{FF2B5EF4-FFF2-40B4-BE49-F238E27FC236}">
                  <a16:creationId xmlns:a16="http://schemas.microsoft.com/office/drawing/2014/main" id="{1AD6F088-93DE-D13D-580A-5D0A392C22CA}"/>
                </a:ext>
              </a:extLst>
            </p:cNvPr>
            <p:cNvGrpSpPr/>
            <p:nvPr/>
          </p:nvGrpSpPr>
          <p:grpSpPr>
            <a:xfrm>
              <a:off x="6398525" y="2997202"/>
              <a:ext cx="3232150" cy="2402413"/>
              <a:chOff x="6340467" y="2997203"/>
              <a:chExt cx="3232150" cy="2402413"/>
            </a:xfrm>
          </p:grpSpPr>
          <p:pic>
            <p:nvPicPr>
              <p:cNvPr id="7" name="图片 6">
                <a:extLst>
                  <a:ext uri="{FF2B5EF4-FFF2-40B4-BE49-F238E27FC236}">
                    <a16:creationId xmlns:a16="http://schemas.microsoft.com/office/drawing/2014/main" id="{2C494406-88F4-03DF-4C7C-EA35427C5EC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8" name="直接连接符 7">
                <a:extLst>
                  <a:ext uri="{FF2B5EF4-FFF2-40B4-BE49-F238E27FC236}">
                    <a16:creationId xmlns:a16="http://schemas.microsoft.com/office/drawing/2014/main" id="{2512D98F-C801-BF88-8ED0-725CC6B4E0CE}"/>
                  </a:ext>
                </a:extLst>
              </p:cNvPr>
              <p:cNvCxnSpPr/>
              <p:nvPr/>
            </p:nvCxnSpPr>
            <p:spPr>
              <a:xfrm>
                <a:off x="7681913" y="3656013"/>
                <a:ext cx="250825" cy="3651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9" name="直接连接符 8">
                <a:extLst>
                  <a:ext uri="{FF2B5EF4-FFF2-40B4-BE49-F238E27FC236}">
                    <a16:creationId xmlns:a16="http://schemas.microsoft.com/office/drawing/2014/main" id="{0474B135-2DD2-EA60-C138-57DD0F84CDBB}"/>
                  </a:ext>
                </a:extLst>
              </p:cNvPr>
              <p:cNvCxnSpPr/>
              <p:nvPr/>
            </p:nvCxnSpPr>
            <p:spPr>
              <a:xfrm>
                <a:off x="7589838" y="3163888"/>
                <a:ext cx="92075" cy="48736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0" name="直接连接符 9">
                <a:extLst>
                  <a:ext uri="{FF2B5EF4-FFF2-40B4-BE49-F238E27FC236}">
                    <a16:creationId xmlns:a16="http://schemas.microsoft.com/office/drawing/2014/main" id="{E1501911-893A-3575-C292-801CCB294D47}"/>
                  </a:ext>
                </a:extLst>
              </p:cNvPr>
              <p:cNvCxnSpPr>
                <a:cxnSpLocks/>
              </p:cNvCxnSpPr>
              <p:nvPr/>
            </p:nvCxnSpPr>
            <p:spPr>
              <a:xfrm flipH="1">
                <a:off x="7133167" y="3651250"/>
                <a:ext cx="548746" cy="67310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63E64F42-37AC-7132-9C6F-E0D973733E97}"/>
                  </a:ext>
                </a:extLst>
              </p:cNvPr>
              <p:cNvCxnSpPr>
                <a:cxnSpLocks/>
              </p:cNvCxnSpPr>
              <p:nvPr/>
            </p:nvCxnSpPr>
            <p:spPr>
              <a:xfrm>
                <a:off x="7927987" y="3692525"/>
                <a:ext cx="495290" cy="99165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 name="直接连接符 11">
                <a:extLst>
                  <a:ext uri="{FF2B5EF4-FFF2-40B4-BE49-F238E27FC236}">
                    <a16:creationId xmlns:a16="http://schemas.microsoft.com/office/drawing/2014/main" id="{2C6934A9-4E75-B117-FA94-CAE980D1659D}"/>
                  </a:ext>
                </a:extLst>
              </p:cNvPr>
              <p:cNvCxnSpPr>
                <a:cxnSpLocks/>
              </p:cNvCxnSpPr>
              <p:nvPr/>
            </p:nvCxnSpPr>
            <p:spPr>
              <a:xfrm flipV="1">
                <a:off x="7927987" y="3196909"/>
                <a:ext cx="386149" cy="49561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21CC1B4B-5999-4362-A2A4-BF27D02921B3}"/>
                  </a:ext>
                </a:extLst>
              </p:cNvPr>
              <p:cNvCxnSpPr>
                <a:cxnSpLocks/>
              </p:cNvCxnSpPr>
              <p:nvPr/>
            </p:nvCxnSpPr>
            <p:spPr>
              <a:xfrm>
                <a:off x="8314136" y="3196909"/>
                <a:ext cx="396477" cy="12572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76571CE9-837C-63B6-A6A9-95D23CC367E4}"/>
                  </a:ext>
                </a:extLst>
              </p:cNvPr>
              <p:cNvCxnSpPr>
                <a:cxnSpLocks/>
              </p:cNvCxnSpPr>
              <p:nvPr/>
            </p:nvCxnSpPr>
            <p:spPr>
              <a:xfrm>
                <a:off x="8710613" y="3322638"/>
                <a:ext cx="315585" cy="12207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8EB3A401-BBCD-1DD8-C62C-7B42E2D060ED}"/>
                  </a:ext>
                </a:extLst>
              </p:cNvPr>
              <p:cNvCxnSpPr>
                <a:cxnSpLocks/>
              </p:cNvCxnSpPr>
              <p:nvPr/>
            </p:nvCxnSpPr>
            <p:spPr>
              <a:xfrm flipH="1">
                <a:off x="7927987" y="3322638"/>
                <a:ext cx="782626" cy="36988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2D55EE7A-7AAC-0FEB-1B19-9DA86F79F7BE}"/>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8B664A67-6A50-8D8C-7175-5CFC74476AF0}"/>
                  </a:ext>
                </a:extLst>
              </p:cNvPr>
              <p:cNvCxnSpPr>
                <a:cxnSpLocks/>
              </p:cNvCxnSpPr>
              <p:nvPr/>
            </p:nvCxnSpPr>
            <p:spPr>
              <a:xfrm flipH="1" flipV="1">
                <a:off x="9026198" y="3454965"/>
                <a:ext cx="252740" cy="67094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8FA2DF3-BD31-0E75-8DFB-751E6AC13E75}"/>
                  </a:ext>
                </a:extLst>
              </p:cNvPr>
              <p:cNvCxnSpPr>
                <a:cxnSpLocks/>
              </p:cNvCxnSpPr>
              <p:nvPr/>
            </p:nvCxnSpPr>
            <p:spPr>
              <a:xfrm>
                <a:off x="7927987" y="3692525"/>
                <a:ext cx="1350951" cy="43338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E1521A33-EDA4-70AE-015D-76FA46A9C065}"/>
                  </a:ext>
                </a:extLst>
              </p:cNvPr>
              <p:cNvCxnSpPr>
                <a:cxnSpLocks/>
              </p:cNvCxnSpPr>
              <p:nvPr/>
            </p:nvCxnSpPr>
            <p:spPr>
              <a:xfrm flipH="1">
                <a:off x="7927987" y="3444717"/>
                <a:ext cx="1098211" cy="24780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98D612-845F-1EA1-6100-FBACD0E5A67A}"/>
                  </a:ext>
                </a:extLst>
              </p:cNvPr>
              <p:cNvCxnSpPr>
                <a:cxnSpLocks/>
              </p:cNvCxnSpPr>
              <p:nvPr/>
            </p:nvCxnSpPr>
            <p:spPr>
              <a:xfrm>
                <a:off x="7589838" y="3163888"/>
                <a:ext cx="339832" cy="52863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76F28AA6-E8A9-4B4F-79DD-C09D74211252}"/>
                  </a:ext>
                </a:extLst>
              </p:cNvPr>
              <p:cNvCxnSpPr>
                <a:cxnSpLocks/>
              </p:cNvCxnSpPr>
              <p:nvPr/>
            </p:nvCxnSpPr>
            <p:spPr>
              <a:xfrm>
                <a:off x="7594327" y="3162143"/>
                <a:ext cx="719809" cy="398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1A69D544-970C-92AB-2B7C-4954C50D9AE4}"/>
                  </a:ext>
                </a:extLst>
              </p:cNvPr>
              <p:cNvCxnSpPr>
                <a:cxnSpLocks/>
              </p:cNvCxnSpPr>
              <p:nvPr/>
            </p:nvCxnSpPr>
            <p:spPr>
              <a:xfrm flipH="1" flipV="1">
                <a:off x="8698602" y="3322638"/>
                <a:ext cx="492256" cy="501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A5494F33-9CA5-128B-CBC3-EBA26A824270}"/>
                  </a:ext>
                </a:extLst>
              </p:cNvPr>
              <p:cNvCxnSpPr>
                <a:cxnSpLocks/>
              </p:cNvCxnSpPr>
              <p:nvPr/>
            </p:nvCxnSpPr>
            <p:spPr>
              <a:xfrm flipV="1">
                <a:off x="8423277" y="4125913"/>
                <a:ext cx="855661" cy="55827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6B27CB17-F009-26EB-60E7-ADAE6BE0D680}"/>
                  </a:ext>
                </a:extLst>
              </p:cNvPr>
              <p:cNvCxnSpPr>
                <a:cxnSpLocks/>
              </p:cNvCxnSpPr>
              <p:nvPr/>
            </p:nvCxnSpPr>
            <p:spPr>
              <a:xfrm flipV="1">
                <a:off x="7603338" y="4684183"/>
                <a:ext cx="819939" cy="22609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4515CFF0-0165-6F4D-8A8E-572B77EE2FE9}"/>
                  </a:ext>
                </a:extLst>
              </p:cNvPr>
              <p:cNvCxnSpPr>
                <a:cxnSpLocks/>
              </p:cNvCxnSpPr>
              <p:nvPr/>
            </p:nvCxnSpPr>
            <p:spPr>
              <a:xfrm>
                <a:off x="7133167" y="4324350"/>
                <a:ext cx="1290110" cy="35983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3AC4933E-112F-2630-1A1F-6074410F8B4A}"/>
                  </a:ext>
                </a:extLst>
              </p:cNvPr>
              <p:cNvCxnSpPr>
                <a:cxnSpLocks/>
              </p:cNvCxnSpPr>
              <p:nvPr/>
            </p:nvCxnSpPr>
            <p:spPr>
              <a:xfrm>
                <a:off x="7133167" y="4324350"/>
                <a:ext cx="470171" cy="58593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08EC12F-B459-4079-ED4F-CC392497271A}"/>
                  </a:ext>
                </a:extLst>
              </p:cNvPr>
              <p:cNvCxnSpPr>
                <a:cxnSpLocks/>
              </p:cNvCxnSpPr>
              <p:nvPr/>
            </p:nvCxnSpPr>
            <p:spPr>
              <a:xfrm flipH="1">
                <a:off x="7130099" y="3689349"/>
                <a:ext cx="797888" cy="63500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49FA61A6-BD86-3B8C-7ACD-4442FF3D5EED}"/>
                  </a:ext>
                </a:extLst>
              </p:cNvPr>
              <p:cNvCxnSpPr>
                <a:cxnSpLocks/>
              </p:cNvCxnSpPr>
              <p:nvPr/>
            </p:nvCxnSpPr>
            <p:spPr>
              <a:xfrm>
                <a:off x="7603337" y="4901503"/>
                <a:ext cx="448463" cy="43474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053A879-989E-7AEF-E666-00F4443FB826}"/>
                  </a:ext>
                </a:extLst>
              </p:cNvPr>
              <p:cNvCxnSpPr>
                <a:cxnSpLocks/>
              </p:cNvCxnSpPr>
              <p:nvPr/>
            </p:nvCxnSpPr>
            <p:spPr>
              <a:xfrm flipH="1">
                <a:off x="7383463" y="4910280"/>
                <a:ext cx="219873" cy="2324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8A8365E2-3155-47FE-8B61-657F30D6A906}"/>
                  </a:ext>
                </a:extLst>
              </p:cNvPr>
              <p:cNvCxnSpPr>
                <a:cxnSpLocks/>
              </p:cNvCxnSpPr>
              <p:nvPr/>
            </p:nvCxnSpPr>
            <p:spPr>
              <a:xfrm flipH="1" flipV="1">
                <a:off x="7383462" y="5151501"/>
                <a:ext cx="667940" cy="18216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54924645-6A23-3A53-4795-37354B21DE72}"/>
                  </a:ext>
                </a:extLst>
              </p:cNvPr>
              <p:cNvCxnSpPr>
                <a:cxnSpLocks/>
              </p:cNvCxnSpPr>
              <p:nvPr/>
            </p:nvCxnSpPr>
            <p:spPr>
              <a:xfrm flipH="1">
                <a:off x="9082116" y="4123335"/>
                <a:ext cx="196822" cy="8402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819E33AD-B674-A3F5-5BDC-3DE62BD627C7}"/>
                  </a:ext>
                </a:extLst>
              </p:cNvPr>
              <p:cNvCxnSpPr>
                <a:cxnSpLocks/>
              </p:cNvCxnSpPr>
              <p:nvPr/>
            </p:nvCxnSpPr>
            <p:spPr>
              <a:xfrm flipH="1" flipV="1">
                <a:off x="8423277" y="4684183"/>
                <a:ext cx="658441" cy="27943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3C9FAEF9-F957-C4EF-9AD2-736DE282EE29}"/>
                  </a:ext>
                </a:extLst>
              </p:cNvPr>
              <p:cNvCxnSpPr>
                <a:cxnSpLocks/>
              </p:cNvCxnSpPr>
              <p:nvPr/>
            </p:nvCxnSpPr>
            <p:spPr>
              <a:xfrm flipV="1">
                <a:off x="8051402" y="4963619"/>
                <a:ext cx="1030316" cy="37005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B01A401B-DB77-DC23-18CE-0CB67059726C}"/>
                  </a:ext>
                </a:extLst>
              </p:cNvPr>
              <p:cNvCxnSpPr>
                <a:cxnSpLocks/>
              </p:cNvCxnSpPr>
              <p:nvPr/>
            </p:nvCxnSpPr>
            <p:spPr>
              <a:xfrm flipH="1" flipV="1">
                <a:off x="9081718" y="4961041"/>
                <a:ext cx="197220" cy="3348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480E9DC2-A7E0-3785-A0E5-1E174AAC0D32}"/>
                  </a:ext>
                </a:extLst>
              </p:cNvPr>
              <p:cNvCxnSpPr>
                <a:cxnSpLocks/>
              </p:cNvCxnSpPr>
              <p:nvPr/>
            </p:nvCxnSpPr>
            <p:spPr>
              <a:xfrm flipV="1">
                <a:off x="8051004" y="4681605"/>
                <a:ext cx="372273" cy="65206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24C8388-F36F-21A9-BFAD-11860C50DA74}"/>
                  </a:ext>
                </a:extLst>
              </p:cNvPr>
              <p:cNvCxnSpPr>
                <a:cxnSpLocks/>
              </p:cNvCxnSpPr>
              <p:nvPr/>
            </p:nvCxnSpPr>
            <p:spPr>
              <a:xfrm flipV="1">
                <a:off x="8050606" y="5295900"/>
                <a:ext cx="1228332" cy="3777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51C914C4-D3D2-C174-6CD5-29C94471CFEB}"/>
                  </a:ext>
                </a:extLst>
              </p:cNvPr>
              <p:cNvCxnSpPr>
                <a:cxnSpLocks/>
              </p:cNvCxnSpPr>
              <p:nvPr/>
            </p:nvCxnSpPr>
            <p:spPr>
              <a:xfrm>
                <a:off x="6407150" y="4353983"/>
                <a:ext cx="972758" cy="79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5100825E-495F-21C7-26B3-2A6C329F2BDE}"/>
                  </a:ext>
                </a:extLst>
              </p:cNvPr>
              <p:cNvCxnSpPr>
                <a:cxnSpLocks/>
              </p:cNvCxnSpPr>
              <p:nvPr/>
            </p:nvCxnSpPr>
            <p:spPr>
              <a:xfrm>
                <a:off x="6399143" y="4351405"/>
                <a:ext cx="1203796" cy="55887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788841BE-0EA5-082A-DA77-F8D12C730B54}"/>
                  </a:ext>
                </a:extLst>
              </p:cNvPr>
              <p:cNvCxnSpPr>
                <a:cxnSpLocks/>
              </p:cNvCxnSpPr>
              <p:nvPr/>
            </p:nvCxnSpPr>
            <p:spPr>
              <a:xfrm flipV="1">
                <a:off x="6406752" y="4324350"/>
                <a:ext cx="735227" cy="3333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4145D434-3B5A-66A1-A0DF-45B5E2370318}"/>
                  </a:ext>
                </a:extLst>
              </p:cNvPr>
              <p:cNvCxnSpPr>
                <a:cxnSpLocks/>
              </p:cNvCxnSpPr>
              <p:nvPr/>
            </p:nvCxnSpPr>
            <p:spPr>
              <a:xfrm flipV="1">
                <a:off x="6406752" y="3651250"/>
                <a:ext cx="1275161" cy="700155"/>
              </a:xfrm>
              <a:prstGeom prst="line">
                <a:avLst/>
              </a:prstGeom>
              <a:ln w="28575"/>
            </p:spPr>
            <p:style>
              <a:lnRef idx="2">
                <a:schemeClr val="accent1"/>
              </a:lnRef>
              <a:fillRef idx="0">
                <a:schemeClr val="accent1"/>
              </a:fillRef>
              <a:effectRef idx="1">
                <a:schemeClr val="accent1"/>
              </a:effectRef>
              <a:fontRef idx="minor">
                <a:schemeClr val="tx1"/>
              </a:fontRef>
            </p:style>
          </p:cxnSp>
        </p:grpSp>
        <p:cxnSp>
          <p:nvCxnSpPr>
            <p:cNvPr id="6" name="直接连接符 5">
              <a:extLst>
                <a:ext uri="{FF2B5EF4-FFF2-40B4-BE49-F238E27FC236}">
                  <a16:creationId xmlns:a16="http://schemas.microsoft.com/office/drawing/2014/main" id="{418F6137-0E24-6A6D-8BFE-EC128ECE9A94}"/>
                </a:ext>
              </a:extLst>
            </p:cNvPr>
            <p:cNvCxnSpPr>
              <a:cxnSpLocks/>
            </p:cNvCxnSpPr>
            <p:nvPr/>
          </p:nvCxnSpPr>
          <p:spPr>
            <a:xfrm flipH="1" flipV="1">
              <a:off x="9248916" y="3372821"/>
              <a:ext cx="88080" cy="750513"/>
            </a:xfrm>
            <a:prstGeom prst="line">
              <a:avLst/>
            </a:prstGeom>
            <a:ln w="28575"/>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692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AE8987E-79FA-09B0-49B1-C44AECC2C1AC}"/>
              </a:ext>
            </a:extLst>
          </p:cNvPr>
          <p:cNvGrpSpPr/>
          <p:nvPr/>
        </p:nvGrpSpPr>
        <p:grpSpPr>
          <a:xfrm>
            <a:off x="-2821529" y="-5230197"/>
            <a:ext cx="25385245" cy="21214126"/>
            <a:chOff x="5500706" y="1376047"/>
            <a:chExt cx="6543312" cy="4777631"/>
          </a:xfrm>
        </p:grpSpPr>
        <p:grpSp>
          <p:nvGrpSpPr>
            <p:cNvPr id="5" name="组合 4">
              <a:extLst>
                <a:ext uri="{FF2B5EF4-FFF2-40B4-BE49-F238E27FC236}">
                  <a16:creationId xmlns:a16="http://schemas.microsoft.com/office/drawing/2014/main" id="{0E849699-ADFB-356F-A0E8-894B74A26F3E}"/>
                </a:ext>
              </a:extLst>
            </p:cNvPr>
            <p:cNvGrpSpPr/>
            <p:nvPr/>
          </p:nvGrpSpPr>
          <p:grpSpPr>
            <a:xfrm>
              <a:off x="5500706" y="1376047"/>
              <a:ext cx="6543312" cy="4777631"/>
              <a:chOff x="4784725" y="1922147"/>
              <a:chExt cx="6543312" cy="4777631"/>
            </a:xfrm>
          </p:grpSpPr>
          <p:grpSp>
            <p:nvGrpSpPr>
              <p:cNvPr id="7" name="组合 6">
                <a:extLst>
                  <a:ext uri="{FF2B5EF4-FFF2-40B4-BE49-F238E27FC236}">
                    <a16:creationId xmlns:a16="http://schemas.microsoft.com/office/drawing/2014/main" id="{2FB3D2C2-E531-7F07-F480-E2E3DEDACD13}"/>
                  </a:ext>
                </a:extLst>
              </p:cNvPr>
              <p:cNvGrpSpPr/>
              <p:nvPr/>
            </p:nvGrpSpPr>
            <p:grpSpPr>
              <a:xfrm>
                <a:off x="4792663" y="1922147"/>
                <a:ext cx="6535374" cy="4777631"/>
                <a:chOff x="4277049" y="2080369"/>
                <a:chExt cx="6535374" cy="4777631"/>
              </a:xfrm>
            </p:grpSpPr>
            <p:grpSp>
              <p:nvGrpSpPr>
                <p:cNvPr id="30" name="组合 29">
                  <a:extLst>
                    <a:ext uri="{FF2B5EF4-FFF2-40B4-BE49-F238E27FC236}">
                      <a16:creationId xmlns:a16="http://schemas.microsoft.com/office/drawing/2014/main" id="{D8FDB561-6E15-E836-8F11-3D7A8D03A40D}"/>
                    </a:ext>
                  </a:extLst>
                </p:cNvPr>
                <p:cNvGrpSpPr/>
                <p:nvPr/>
              </p:nvGrpSpPr>
              <p:grpSpPr>
                <a:xfrm>
                  <a:off x="4277049" y="2080369"/>
                  <a:ext cx="6535374" cy="4777631"/>
                  <a:chOff x="4159964" y="2160802"/>
                  <a:chExt cx="6535374" cy="4777631"/>
                </a:xfrm>
              </p:grpSpPr>
              <p:grpSp>
                <p:nvGrpSpPr>
                  <p:cNvPr id="46" name="组合 45">
                    <a:extLst>
                      <a:ext uri="{FF2B5EF4-FFF2-40B4-BE49-F238E27FC236}">
                        <a16:creationId xmlns:a16="http://schemas.microsoft.com/office/drawing/2014/main" id="{AD24C621-ED3C-517F-3CBF-EABC671E33A0}"/>
                      </a:ext>
                    </a:extLst>
                  </p:cNvPr>
                  <p:cNvGrpSpPr/>
                  <p:nvPr/>
                </p:nvGrpSpPr>
                <p:grpSpPr>
                  <a:xfrm>
                    <a:off x="4159964" y="2160802"/>
                    <a:ext cx="6535374" cy="4777631"/>
                    <a:chOff x="4147264" y="2080369"/>
                    <a:chExt cx="6535374" cy="4777631"/>
                  </a:xfrm>
                </p:grpSpPr>
                <p:pic>
                  <p:nvPicPr>
                    <p:cNvPr id="54" name="图片 53">
                      <a:extLst>
                        <a:ext uri="{FF2B5EF4-FFF2-40B4-BE49-F238E27FC236}">
                          <a16:creationId xmlns:a16="http://schemas.microsoft.com/office/drawing/2014/main" id="{68258E79-7567-C305-BA35-E02300B862E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5" name="任意多边形: 形状 54">
                      <a:extLst>
                        <a:ext uri="{FF2B5EF4-FFF2-40B4-BE49-F238E27FC236}">
                          <a16:creationId xmlns:a16="http://schemas.microsoft.com/office/drawing/2014/main" id="{63860E72-186A-6D09-4364-15492E2A2AF8}"/>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grpSp>
              <p:sp>
                <p:nvSpPr>
                  <p:cNvPr id="47" name="任意多边形: 形状 46">
                    <a:extLst>
                      <a:ext uri="{FF2B5EF4-FFF2-40B4-BE49-F238E27FC236}">
                        <a16:creationId xmlns:a16="http://schemas.microsoft.com/office/drawing/2014/main" id="{0866232D-68BD-9640-968F-EF62DB35118D}"/>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8" name="任意多边形: 形状 47">
                    <a:extLst>
                      <a:ext uri="{FF2B5EF4-FFF2-40B4-BE49-F238E27FC236}">
                        <a16:creationId xmlns:a16="http://schemas.microsoft.com/office/drawing/2014/main" id="{7F7C3902-4AED-1830-AE29-235626004EFC}"/>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9" name="任意多边形: 形状 48">
                    <a:extLst>
                      <a:ext uri="{FF2B5EF4-FFF2-40B4-BE49-F238E27FC236}">
                        <a16:creationId xmlns:a16="http://schemas.microsoft.com/office/drawing/2014/main" id="{8A4D1C76-8C34-ED2E-2080-F50A73E4FEB6}"/>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50" name="任意多边形: 形状 49">
                    <a:extLst>
                      <a:ext uri="{FF2B5EF4-FFF2-40B4-BE49-F238E27FC236}">
                        <a16:creationId xmlns:a16="http://schemas.microsoft.com/office/drawing/2014/main" id="{950D6BC6-6B2E-C1F0-50D8-7C0558DD694A}"/>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51" name="任意多边形: 形状 50">
                    <a:extLst>
                      <a:ext uri="{FF2B5EF4-FFF2-40B4-BE49-F238E27FC236}">
                        <a16:creationId xmlns:a16="http://schemas.microsoft.com/office/drawing/2014/main" id="{B884D5D8-8895-185B-0A54-1AA66581D98C}"/>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52" name="任意多边形: 形状 51">
                    <a:extLst>
                      <a:ext uri="{FF2B5EF4-FFF2-40B4-BE49-F238E27FC236}">
                        <a16:creationId xmlns:a16="http://schemas.microsoft.com/office/drawing/2014/main" id="{040AB2EB-F4AF-9BE8-B194-26870FE80005}"/>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53" name="任意多边形: 形状 52">
                    <a:extLst>
                      <a:ext uri="{FF2B5EF4-FFF2-40B4-BE49-F238E27FC236}">
                        <a16:creationId xmlns:a16="http://schemas.microsoft.com/office/drawing/2014/main" id="{032CB809-9D21-D238-C079-B27DA3B3333F}"/>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grpSp>
            <p:sp>
              <p:nvSpPr>
                <p:cNvPr id="31" name="任意多边形: 形状 30">
                  <a:extLst>
                    <a:ext uri="{FF2B5EF4-FFF2-40B4-BE49-F238E27FC236}">
                      <a16:creationId xmlns:a16="http://schemas.microsoft.com/office/drawing/2014/main" id="{D28D69A3-2562-028F-8702-D1A19221A8CC}"/>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2" name="任意多边形: 形状 31">
                  <a:extLst>
                    <a:ext uri="{FF2B5EF4-FFF2-40B4-BE49-F238E27FC236}">
                      <a16:creationId xmlns:a16="http://schemas.microsoft.com/office/drawing/2014/main" id="{6969034D-016F-6FEF-963D-52A2193D1901}"/>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3" name="任意多边形: 形状 32">
                  <a:extLst>
                    <a:ext uri="{FF2B5EF4-FFF2-40B4-BE49-F238E27FC236}">
                      <a16:creationId xmlns:a16="http://schemas.microsoft.com/office/drawing/2014/main" id="{BD1A4ACE-B751-8327-721A-0E58CEA259E4}"/>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4" name="任意多边形: 形状 33">
                  <a:extLst>
                    <a:ext uri="{FF2B5EF4-FFF2-40B4-BE49-F238E27FC236}">
                      <a16:creationId xmlns:a16="http://schemas.microsoft.com/office/drawing/2014/main" id="{DE96A298-CD2E-53A9-319D-58FE81AE28E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5" name="任意多边形: 形状 34">
                  <a:extLst>
                    <a:ext uri="{FF2B5EF4-FFF2-40B4-BE49-F238E27FC236}">
                      <a16:creationId xmlns:a16="http://schemas.microsoft.com/office/drawing/2014/main" id="{711CE689-40FD-BB09-3E9A-CCC22ABF1597}"/>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6" name="任意多边形: 形状 35">
                  <a:extLst>
                    <a:ext uri="{FF2B5EF4-FFF2-40B4-BE49-F238E27FC236}">
                      <a16:creationId xmlns:a16="http://schemas.microsoft.com/office/drawing/2014/main" id="{2B692E4E-9234-9E27-0A5B-E8AD8F668E11}"/>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7" name="任意多边形: 形状 36">
                  <a:extLst>
                    <a:ext uri="{FF2B5EF4-FFF2-40B4-BE49-F238E27FC236}">
                      <a16:creationId xmlns:a16="http://schemas.microsoft.com/office/drawing/2014/main" id="{636D1B1C-DC1D-3DA4-6754-475AB72B1DD7}"/>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8" name="任意多边形: 形状 37">
                  <a:extLst>
                    <a:ext uri="{FF2B5EF4-FFF2-40B4-BE49-F238E27FC236}">
                      <a16:creationId xmlns:a16="http://schemas.microsoft.com/office/drawing/2014/main" id="{A6FF45D3-620B-1482-9641-4C83C050A887}"/>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39" name="任意多边形: 形状 38">
                  <a:extLst>
                    <a:ext uri="{FF2B5EF4-FFF2-40B4-BE49-F238E27FC236}">
                      <a16:creationId xmlns:a16="http://schemas.microsoft.com/office/drawing/2014/main" id="{EEDC93F3-5594-820F-8BBF-F14272873430}"/>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0" name="任意多边形: 形状 39">
                  <a:extLst>
                    <a:ext uri="{FF2B5EF4-FFF2-40B4-BE49-F238E27FC236}">
                      <a16:creationId xmlns:a16="http://schemas.microsoft.com/office/drawing/2014/main" id="{A7086874-64F5-5ACE-E2DF-722CCA8B2E57}"/>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1" name="任意多边形: 形状 40">
                  <a:extLst>
                    <a:ext uri="{FF2B5EF4-FFF2-40B4-BE49-F238E27FC236}">
                      <a16:creationId xmlns:a16="http://schemas.microsoft.com/office/drawing/2014/main" id="{CCD03891-351D-3B7E-7D7C-8387CB141105}"/>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2" name="任意多边形: 形状 41">
                  <a:extLst>
                    <a:ext uri="{FF2B5EF4-FFF2-40B4-BE49-F238E27FC236}">
                      <a16:creationId xmlns:a16="http://schemas.microsoft.com/office/drawing/2014/main" id="{7B3B910D-1696-C118-E7CC-904218C34BFA}"/>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3" name="任意多边形: 形状 42">
                  <a:extLst>
                    <a:ext uri="{FF2B5EF4-FFF2-40B4-BE49-F238E27FC236}">
                      <a16:creationId xmlns:a16="http://schemas.microsoft.com/office/drawing/2014/main" id="{3152BBFD-89B6-15E4-71FE-DA46BCC30C19}"/>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4" name="任意多边形: 形状 43">
                  <a:extLst>
                    <a:ext uri="{FF2B5EF4-FFF2-40B4-BE49-F238E27FC236}">
                      <a16:creationId xmlns:a16="http://schemas.microsoft.com/office/drawing/2014/main" id="{57D20531-576F-E3BA-C8D0-F115705D6C1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45" name="任意多边形: 形状 44">
                  <a:extLst>
                    <a:ext uri="{FF2B5EF4-FFF2-40B4-BE49-F238E27FC236}">
                      <a16:creationId xmlns:a16="http://schemas.microsoft.com/office/drawing/2014/main" id="{FF795415-15E9-ACDF-CEB6-3962EAF31B1D}"/>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grpSp>
          <p:sp>
            <p:nvSpPr>
              <p:cNvPr id="8" name="任意多边形: 形状 7">
                <a:extLst>
                  <a:ext uri="{FF2B5EF4-FFF2-40B4-BE49-F238E27FC236}">
                    <a16:creationId xmlns:a16="http://schemas.microsoft.com/office/drawing/2014/main" id="{D0DDF691-1722-2E6C-3DF9-FA28723231A3}"/>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9" name="任意多边形: 形状 8">
                <a:extLst>
                  <a:ext uri="{FF2B5EF4-FFF2-40B4-BE49-F238E27FC236}">
                    <a16:creationId xmlns:a16="http://schemas.microsoft.com/office/drawing/2014/main" id="{7FF07427-9AA1-D42C-7BF4-2490281B1B99}"/>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0" name="任意多边形: 形状 9">
                <a:extLst>
                  <a:ext uri="{FF2B5EF4-FFF2-40B4-BE49-F238E27FC236}">
                    <a16:creationId xmlns:a16="http://schemas.microsoft.com/office/drawing/2014/main" id="{AD35C710-D678-06A3-FEDE-9DA552F0BFFE}"/>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1" name="任意多边形: 形状 10">
                <a:extLst>
                  <a:ext uri="{FF2B5EF4-FFF2-40B4-BE49-F238E27FC236}">
                    <a16:creationId xmlns:a16="http://schemas.microsoft.com/office/drawing/2014/main" id="{DE60115A-F32A-3F94-C6B2-0577D09D7A58}"/>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2" name="任意多边形: 形状 11">
                <a:extLst>
                  <a:ext uri="{FF2B5EF4-FFF2-40B4-BE49-F238E27FC236}">
                    <a16:creationId xmlns:a16="http://schemas.microsoft.com/office/drawing/2014/main" id="{6370DBEE-EA0A-D6D4-69F7-33D7059CB73F}"/>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3" name="任意多边形: 形状 12">
                <a:extLst>
                  <a:ext uri="{FF2B5EF4-FFF2-40B4-BE49-F238E27FC236}">
                    <a16:creationId xmlns:a16="http://schemas.microsoft.com/office/drawing/2014/main" id="{9A71A42C-BEBC-C025-572F-DC543660A705}"/>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4" name="任意多边形: 形状 13">
                <a:extLst>
                  <a:ext uri="{FF2B5EF4-FFF2-40B4-BE49-F238E27FC236}">
                    <a16:creationId xmlns:a16="http://schemas.microsoft.com/office/drawing/2014/main" id="{23E0B7A7-E1B4-48E4-01CC-66DC97B2E66A}"/>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5" name="任意多边形: 形状 14">
                <a:extLst>
                  <a:ext uri="{FF2B5EF4-FFF2-40B4-BE49-F238E27FC236}">
                    <a16:creationId xmlns:a16="http://schemas.microsoft.com/office/drawing/2014/main" id="{DE2D4AB7-5091-2F12-05BD-7B9996F54E96}"/>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6" name="任意多边形: 形状 15">
                <a:extLst>
                  <a:ext uri="{FF2B5EF4-FFF2-40B4-BE49-F238E27FC236}">
                    <a16:creationId xmlns:a16="http://schemas.microsoft.com/office/drawing/2014/main" id="{2EED8464-1F65-6A4C-78F1-48432A20414A}"/>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7" name="任意多边形: 形状 16">
                <a:extLst>
                  <a:ext uri="{FF2B5EF4-FFF2-40B4-BE49-F238E27FC236}">
                    <a16:creationId xmlns:a16="http://schemas.microsoft.com/office/drawing/2014/main" id="{F2946F5D-D19B-735B-BF24-36B070291FDB}"/>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8" name="任意多边形: 形状 17">
                <a:extLst>
                  <a:ext uri="{FF2B5EF4-FFF2-40B4-BE49-F238E27FC236}">
                    <a16:creationId xmlns:a16="http://schemas.microsoft.com/office/drawing/2014/main" id="{5D810774-5296-4C7A-90DA-024742C1CC75}"/>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19" name="任意多边形: 形状 18">
                <a:extLst>
                  <a:ext uri="{FF2B5EF4-FFF2-40B4-BE49-F238E27FC236}">
                    <a16:creationId xmlns:a16="http://schemas.microsoft.com/office/drawing/2014/main" id="{F08F7C55-EC40-D913-65E3-8E36678D5587}"/>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0" name="任意多边形: 形状 19">
                <a:extLst>
                  <a:ext uri="{FF2B5EF4-FFF2-40B4-BE49-F238E27FC236}">
                    <a16:creationId xmlns:a16="http://schemas.microsoft.com/office/drawing/2014/main" id="{F53C5BE8-6436-0A6E-1B9A-12F4EAAE456A}"/>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1" name="任意多边形: 形状 20">
                <a:extLst>
                  <a:ext uri="{FF2B5EF4-FFF2-40B4-BE49-F238E27FC236}">
                    <a16:creationId xmlns:a16="http://schemas.microsoft.com/office/drawing/2014/main" id="{226D720F-8C31-86A1-E0DE-4D60A5FC09DD}"/>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2" name="任意多边形: 形状 21">
                <a:extLst>
                  <a:ext uri="{FF2B5EF4-FFF2-40B4-BE49-F238E27FC236}">
                    <a16:creationId xmlns:a16="http://schemas.microsoft.com/office/drawing/2014/main" id="{6741C286-BA90-A61F-6421-88104E8A4F78}"/>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3" name="任意多边形: 形状 22">
                <a:extLst>
                  <a:ext uri="{FF2B5EF4-FFF2-40B4-BE49-F238E27FC236}">
                    <a16:creationId xmlns:a16="http://schemas.microsoft.com/office/drawing/2014/main" id="{E23DCD54-8D80-3217-9568-11DC9BF80B56}"/>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4" name="任意多边形: 形状 23">
                <a:extLst>
                  <a:ext uri="{FF2B5EF4-FFF2-40B4-BE49-F238E27FC236}">
                    <a16:creationId xmlns:a16="http://schemas.microsoft.com/office/drawing/2014/main" id="{98EC1745-7A13-B686-75D1-1C29AAEE9944}"/>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5" name="任意多边形: 形状 24">
                <a:extLst>
                  <a:ext uri="{FF2B5EF4-FFF2-40B4-BE49-F238E27FC236}">
                    <a16:creationId xmlns:a16="http://schemas.microsoft.com/office/drawing/2014/main" id="{728D42DD-6919-5EBA-98C9-AC9BBC82F498}"/>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6" name="任意多边形: 形状 25">
                <a:extLst>
                  <a:ext uri="{FF2B5EF4-FFF2-40B4-BE49-F238E27FC236}">
                    <a16:creationId xmlns:a16="http://schemas.microsoft.com/office/drawing/2014/main" id="{50D1FB64-0FEE-1138-AA4E-B920A0F441D6}"/>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7" name="任意多边形: 形状 26">
                <a:extLst>
                  <a:ext uri="{FF2B5EF4-FFF2-40B4-BE49-F238E27FC236}">
                    <a16:creationId xmlns:a16="http://schemas.microsoft.com/office/drawing/2014/main" id="{72F4B170-093D-0EF5-3116-D2EFC5D080F3}"/>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sp>
            <p:nvSpPr>
              <p:cNvPr id="28" name="任意多边形: 形状 27">
                <a:extLst>
                  <a:ext uri="{FF2B5EF4-FFF2-40B4-BE49-F238E27FC236}">
                    <a16:creationId xmlns:a16="http://schemas.microsoft.com/office/drawing/2014/main" id="{DD2047D9-D261-E6C0-79A9-DA98EF89BAF4}"/>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dirty="0"/>
              </a:p>
            </p:txBody>
          </p:sp>
          <p:sp>
            <p:nvSpPr>
              <p:cNvPr id="29" name="任意多边形: 形状 28">
                <a:extLst>
                  <a:ext uri="{FF2B5EF4-FFF2-40B4-BE49-F238E27FC236}">
                    <a16:creationId xmlns:a16="http://schemas.microsoft.com/office/drawing/2014/main" id="{88A2B28E-1E5A-7AA4-6DC7-77B6467AD4C4}"/>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grpSp>
        <p:sp>
          <p:nvSpPr>
            <p:cNvPr id="6" name="任意多边形: 形状 5">
              <a:extLst>
                <a:ext uri="{FF2B5EF4-FFF2-40B4-BE49-F238E27FC236}">
                  <a16:creationId xmlns:a16="http://schemas.microsoft.com/office/drawing/2014/main" id="{E86B4BAB-B33F-169F-88AD-BCCC9BDC577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6695"/>
            </a:p>
          </p:txBody>
        </p:sp>
      </p:grpSp>
    </p:spTree>
    <p:extLst>
      <p:ext uri="{BB962C8B-B14F-4D97-AF65-F5344CB8AC3E}">
        <p14:creationId xmlns:p14="http://schemas.microsoft.com/office/powerpoint/2010/main" val="279363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7A46A7A4-07F9-1847-7250-B27F0447A1D9}"/>
              </a:ext>
            </a:extLst>
          </p:cNvPr>
          <p:cNvGraphicFramePr>
            <a:graphicFrameLocks/>
          </p:cNvGraphicFramePr>
          <p:nvPr>
            <p:extLst>
              <p:ext uri="{D42A27DB-BD31-4B8C-83A1-F6EECF244321}">
                <p14:modId xmlns:p14="http://schemas.microsoft.com/office/powerpoint/2010/main" val="2531086681"/>
              </p:ext>
            </p:extLst>
          </p:nvPr>
        </p:nvGraphicFramePr>
        <p:xfrm>
          <a:off x="-6208363" y="-4562016"/>
          <a:ext cx="34012033" cy="199238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84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A119A42-D31A-A0D1-2265-7E3BB518909B}"/>
              </a:ext>
            </a:extLst>
          </p:cNvPr>
          <p:cNvGrpSpPr/>
          <p:nvPr/>
        </p:nvGrpSpPr>
        <p:grpSpPr>
          <a:xfrm>
            <a:off x="-3667032" y="-5230196"/>
            <a:ext cx="27846521" cy="20884889"/>
            <a:chOff x="6243284" y="2322715"/>
            <a:chExt cx="4343815" cy="3257861"/>
          </a:xfrm>
        </p:grpSpPr>
        <p:pic>
          <p:nvPicPr>
            <p:cNvPr id="5" name="图片 4">
              <a:extLst>
                <a:ext uri="{FF2B5EF4-FFF2-40B4-BE49-F238E27FC236}">
                  <a16:creationId xmlns:a16="http://schemas.microsoft.com/office/drawing/2014/main" id="{80C30486-8CC9-141B-47E8-B8C3CEA54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6" name="椭圆 5">
              <a:extLst>
                <a:ext uri="{FF2B5EF4-FFF2-40B4-BE49-F238E27FC236}">
                  <a16:creationId xmlns:a16="http://schemas.microsoft.com/office/drawing/2014/main" id="{8799D7D2-FB9E-6ED2-F62D-7852D435104E}"/>
                </a:ext>
              </a:extLst>
            </p:cNvPr>
            <p:cNvSpPr/>
            <p:nvPr/>
          </p:nvSpPr>
          <p:spPr>
            <a:xfrm>
              <a:off x="9166015" y="4592046"/>
              <a:ext cx="104774" cy="104774"/>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sp>
          <p:nvSpPr>
            <p:cNvPr id="7" name="椭圆 6">
              <a:extLst>
                <a:ext uri="{FF2B5EF4-FFF2-40B4-BE49-F238E27FC236}">
                  <a16:creationId xmlns:a16="http://schemas.microsoft.com/office/drawing/2014/main" id="{C415EF2E-8038-7924-7848-7C85ED5E29A2}"/>
                </a:ext>
              </a:extLst>
            </p:cNvPr>
            <p:cNvSpPr/>
            <p:nvPr/>
          </p:nvSpPr>
          <p:spPr>
            <a:xfrm>
              <a:off x="10159790" y="5408021"/>
              <a:ext cx="104774" cy="104774"/>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cxnSp>
          <p:nvCxnSpPr>
            <p:cNvPr id="8" name="直接连接符 7">
              <a:extLst>
                <a:ext uri="{FF2B5EF4-FFF2-40B4-BE49-F238E27FC236}">
                  <a16:creationId xmlns:a16="http://schemas.microsoft.com/office/drawing/2014/main" id="{E3D7510C-5FF5-F800-AD2B-B2462964A991}"/>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A3CA7BB-FB48-029B-CFD6-D11DD2909815}"/>
                </a:ext>
              </a:extLst>
            </p:cNvPr>
            <p:cNvSpPr/>
            <p:nvPr/>
          </p:nvSpPr>
          <p:spPr>
            <a:xfrm>
              <a:off x="7830610" y="5119783"/>
              <a:ext cx="104774" cy="104774"/>
            </a:xfrm>
            <a:prstGeom prst="ellipse">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sp>
          <p:nvSpPr>
            <p:cNvPr id="10" name="椭圆 9">
              <a:extLst>
                <a:ext uri="{FF2B5EF4-FFF2-40B4-BE49-F238E27FC236}">
                  <a16:creationId xmlns:a16="http://schemas.microsoft.com/office/drawing/2014/main" id="{AF5D34BF-EDEE-C060-D487-D9BB02E92D8E}"/>
                </a:ext>
              </a:extLst>
            </p:cNvPr>
            <p:cNvSpPr/>
            <p:nvPr/>
          </p:nvSpPr>
          <p:spPr>
            <a:xfrm>
              <a:off x="9032348" y="4319858"/>
              <a:ext cx="104774" cy="104774"/>
            </a:xfrm>
            <a:prstGeom prst="ellipse">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cxnSp>
          <p:nvCxnSpPr>
            <p:cNvPr id="11" name="直接连接符 10">
              <a:extLst>
                <a:ext uri="{FF2B5EF4-FFF2-40B4-BE49-F238E27FC236}">
                  <a16:creationId xmlns:a16="http://schemas.microsoft.com/office/drawing/2014/main" id="{E3A9E77B-E496-3E54-4D35-687DD987A25B}"/>
                </a:ext>
              </a:extLst>
            </p:cNvPr>
            <p:cNvCxnSpPr>
              <a:cxnSpLocks/>
            </p:cNvCxnSpPr>
            <p:nvPr/>
          </p:nvCxnSpPr>
          <p:spPr>
            <a:xfrm flipV="1">
              <a:off x="8226425" y="4908849"/>
              <a:ext cx="188766" cy="24427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3BF3669-896A-F182-1743-2941AE36228D}"/>
                </a:ext>
              </a:extLst>
            </p:cNvPr>
            <p:cNvCxnSpPr>
              <a:cxnSpLocks/>
            </p:cNvCxnSpPr>
            <p:nvPr/>
          </p:nvCxnSpPr>
          <p:spPr>
            <a:xfrm flipV="1">
              <a:off x="8415191" y="4613275"/>
              <a:ext cx="109684" cy="29681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65897C5-E596-7065-1188-28BED357F8E1}"/>
                </a:ext>
              </a:extLst>
            </p:cNvPr>
            <p:cNvSpPr/>
            <p:nvPr/>
          </p:nvSpPr>
          <p:spPr>
            <a:xfrm>
              <a:off x="7033537" y="4308459"/>
              <a:ext cx="104774" cy="104774"/>
            </a:xfrm>
            <a:prstGeom prst="ellipse">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sp>
          <p:nvSpPr>
            <p:cNvPr id="14" name="椭圆 13">
              <a:extLst>
                <a:ext uri="{FF2B5EF4-FFF2-40B4-BE49-F238E27FC236}">
                  <a16:creationId xmlns:a16="http://schemas.microsoft.com/office/drawing/2014/main" id="{7B6CD936-F700-CE71-4CA9-AF98B72F998F}"/>
                </a:ext>
              </a:extLst>
            </p:cNvPr>
            <p:cNvSpPr/>
            <p:nvPr/>
          </p:nvSpPr>
          <p:spPr>
            <a:xfrm>
              <a:off x="8911020" y="3236738"/>
              <a:ext cx="104774" cy="104774"/>
            </a:xfrm>
            <a:prstGeom prst="ellipse">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cxnSp>
          <p:nvCxnSpPr>
            <p:cNvPr id="15" name="直接连接符 14">
              <a:extLst>
                <a:ext uri="{FF2B5EF4-FFF2-40B4-BE49-F238E27FC236}">
                  <a16:creationId xmlns:a16="http://schemas.microsoft.com/office/drawing/2014/main" id="{4F26A2E5-4B75-9C6B-F9A9-1B6A810157B2}"/>
                </a:ext>
              </a:extLst>
            </p:cNvPr>
            <p:cNvCxnSpPr>
              <a:cxnSpLocks/>
            </p:cNvCxnSpPr>
            <p:nvPr/>
          </p:nvCxnSpPr>
          <p:spPr>
            <a:xfrm flipV="1">
              <a:off x="7085924" y="3875088"/>
              <a:ext cx="716639" cy="1074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282C3DE-B9D2-8CC0-8C39-150B2C0D2BCF}"/>
                </a:ext>
              </a:extLst>
            </p:cNvPr>
            <p:cNvCxnSpPr>
              <a:cxnSpLocks/>
            </p:cNvCxnSpPr>
            <p:nvPr/>
          </p:nvCxnSpPr>
          <p:spPr>
            <a:xfrm flipV="1">
              <a:off x="7802563" y="3524881"/>
              <a:ext cx="44450" cy="350207"/>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68C4ABB-EBC2-4671-DEB0-60D1425FBD2D}"/>
                </a:ext>
              </a:extLst>
            </p:cNvPr>
            <p:cNvCxnSpPr>
              <a:cxnSpLocks/>
            </p:cNvCxnSpPr>
            <p:nvPr/>
          </p:nvCxnSpPr>
          <p:spPr>
            <a:xfrm flipH="1">
              <a:off x="7847013" y="3476226"/>
              <a:ext cx="754062" cy="48655"/>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37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02941209" y="-27231379"/>
            <a:ext cx="137121192" cy="9758056"/>
          </a:xfrm>
          <a:prstGeom prst="rect">
            <a:avLst/>
          </a:prstGeom>
          <a:noFill/>
        </p:spPr>
        <p:txBody>
          <a:bodyPr wrap="none" rtlCol="0">
            <a:spAutoFit/>
          </a:bodyPr>
          <a:lstStyle/>
          <a:p>
            <a:r>
              <a:rPr lang="ja-JP" altLang="en-US" sz="62810" b="1" dirty="0"/>
              <a:t>ボロノイ図　と　ドロネー三角形分割</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7" name="文本框 6">
            <a:extLst>
              <a:ext uri="{FF2B5EF4-FFF2-40B4-BE49-F238E27FC236}">
                <a16:creationId xmlns:a16="http://schemas.microsoft.com/office/drawing/2014/main" id="{A458E13A-8F1A-1FEF-2C9B-52BBE13DCD20}"/>
              </a:ext>
            </a:extLst>
          </p:cNvPr>
          <p:cNvSpPr txBox="1"/>
          <p:nvPr/>
        </p:nvSpPr>
        <p:spPr>
          <a:xfrm>
            <a:off x="-102233804" y="-42476415"/>
            <a:ext cx="114429536" cy="29685755"/>
          </a:xfrm>
          <a:prstGeom prst="rect">
            <a:avLst/>
          </a:prstGeom>
          <a:noFill/>
        </p:spPr>
        <p:txBody>
          <a:bodyPr wrap="square">
            <a:spAutoFit/>
          </a:bodyPr>
          <a:lstStyle/>
          <a:p>
            <a:r>
              <a:rPr lang="ja-JP" altLang="en-US" sz="27472" b="1" dirty="0"/>
              <a:t>ボロノイ図</a:t>
            </a:r>
            <a:endParaRPr lang="en-US" altLang="ja-JP" sz="27472" b="1" dirty="0"/>
          </a:p>
          <a:p>
            <a:endParaRPr lang="en-US" altLang="ja-JP" sz="27472" b="1" dirty="0"/>
          </a:p>
          <a:p>
            <a:r>
              <a:rPr lang="ja-JP" altLang="en-US" sz="27472" dirty="0"/>
              <a:t>平面上で任意に配置された複数の母点に対して、どの母点に最も近いかによって平面上の座標空間を分割することで作成される図のこと</a:t>
            </a:r>
            <a:endParaRPr lang="en-US" altLang="ja-JP" sz="27472" dirty="0"/>
          </a:p>
          <a:p>
            <a:endParaRPr lang="en-US" altLang="zh-CN" sz="27472" dirty="0"/>
          </a:p>
          <a:p>
            <a:r>
              <a:rPr lang="ja-JP" altLang="en-US" sz="27472" dirty="0"/>
              <a:t>例：</a:t>
            </a:r>
            <a:endParaRPr lang="en-US" altLang="ja-JP" sz="27472" dirty="0"/>
          </a:p>
          <a:p>
            <a:r>
              <a:rPr lang="ja-JP" altLang="en-US" sz="27472" dirty="0"/>
              <a:t>ある</a:t>
            </a:r>
            <a:r>
              <a:rPr lang="en-US" altLang="ja-JP" sz="27472" dirty="0"/>
              <a:t>TSP</a:t>
            </a:r>
            <a:r>
              <a:rPr lang="ja-JP" altLang="en-US" sz="27472" dirty="0"/>
              <a:t>インスタンス</a:t>
            </a:r>
            <a:r>
              <a:rPr lang="en-US" altLang="ja-JP" sz="27472" dirty="0"/>
              <a:t>(40)</a:t>
            </a:r>
            <a:r>
              <a:rPr lang="ja-JP" altLang="en-US" sz="27472" dirty="0"/>
              <a:t>に基づいて生成されたボロノイ図の一部分</a:t>
            </a:r>
            <a:endParaRPr lang="zh-CN" altLang="en-US" sz="27472"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88384806" y="-8441391"/>
            <a:ext cx="56624527" cy="47153932"/>
            <a:chOff x="446618" y="2889253"/>
            <a:chExt cx="5259342"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flipV="1">
              <a:off x="3240397" y="4811860"/>
              <a:ext cx="765373" cy="4381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0" y="4717168"/>
              <a:ext cx="578164" cy="189384"/>
            </a:xfrm>
            <a:prstGeom prst="rect">
              <a:avLst/>
            </a:prstGeom>
            <a:noFill/>
            <a:ln>
              <a:solidFill>
                <a:schemeClr val="tx1"/>
              </a:solidFill>
            </a:ln>
          </p:spPr>
          <p:txBody>
            <a:bodyPr wrap="none" rtlCol="0">
              <a:spAutoFit/>
            </a:bodyPr>
            <a:lstStyle/>
            <a:p>
              <a:r>
                <a:rPr lang="ja-JP" altLang="en-US" sz="23555" dirty="0"/>
                <a:t>母点</a:t>
              </a:r>
              <a:endParaRPr lang="zh-CN" altLang="en-US" sz="23555"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flipV="1">
              <a:off x="3462867" y="4278992"/>
              <a:ext cx="543203" cy="4380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300"/>
              <a:ext cx="1419682" cy="189384"/>
            </a:xfrm>
            <a:prstGeom prst="rect">
              <a:avLst/>
            </a:prstGeom>
            <a:noFill/>
            <a:ln>
              <a:solidFill>
                <a:schemeClr val="tx1"/>
              </a:solidFill>
            </a:ln>
          </p:spPr>
          <p:txBody>
            <a:bodyPr wrap="none" rtlCol="0">
              <a:spAutoFit/>
            </a:bodyPr>
            <a:lstStyle/>
            <a:p>
              <a:r>
                <a:rPr lang="ja-JP" altLang="en-US" sz="23555" dirty="0"/>
                <a:t>ボロノイ辺</a:t>
              </a:r>
              <a:endParaRPr lang="zh-CN" altLang="en-US" sz="23555"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flipV="1">
              <a:off x="3122394" y="3045153"/>
              <a:ext cx="883378" cy="43807"/>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1"/>
              <a:ext cx="1700188" cy="189384"/>
            </a:xfrm>
            <a:prstGeom prst="rect">
              <a:avLst/>
            </a:prstGeom>
            <a:noFill/>
            <a:ln>
              <a:solidFill>
                <a:schemeClr val="tx1"/>
              </a:solidFill>
            </a:ln>
          </p:spPr>
          <p:txBody>
            <a:bodyPr wrap="none" rtlCol="0">
              <a:spAutoFit/>
            </a:bodyPr>
            <a:lstStyle/>
            <a:p>
              <a:r>
                <a:rPr lang="ja-JP" altLang="en-US" sz="23555" dirty="0"/>
                <a:t>ボロノイ頂点</a:t>
              </a:r>
              <a:endParaRPr lang="zh-CN" altLang="en-US" sz="23555"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3" y="3617211"/>
              <a:ext cx="1700188" cy="189384"/>
            </a:xfrm>
            <a:prstGeom prst="rect">
              <a:avLst/>
            </a:prstGeom>
            <a:noFill/>
            <a:ln>
              <a:solidFill>
                <a:schemeClr val="tx1"/>
              </a:solidFill>
            </a:ln>
          </p:spPr>
          <p:txBody>
            <a:bodyPr wrap="none" rtlCol="0">
              <a:spAutoFit/>
            </a:bodyPr>
            <a:lstStyle/>
            <a:p>
              <a:r>
                <a:rPr lang="ja-JP" altLang="en-US" sz="23555" dirty="0"/>
                <a:t>ボロノイ領域</a:t>
              </a:r>
              <a:endParaRPr lang="zh-CN" altLang="en-US" sz="23555"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12195819" y="-42146129"/>
            <a:ext cx="114429536" cy="33913386"/>
          </a:xfrm>
          <a:prstGeom prst="rect">
            <a:avLst/>
          </a:prstGeom>
          <a:noFill/>
        </p:spPr>
        <p:txBody>
          <a:bodyPr wrap="square">
            <a:spAutoFit/>
          </a:bodyPr>
          <a:lstStyle/>
          <a:p>
            <a:r>
              <a:rPr lang="ja-JP" altLang="en-US" sz="27472" b="1" dirty="0"/>
              <a:t>ドロネー三角形分割</a:t>
            </a:r>
            <a:endParaRPr lang="en-US" altLang="ja-JP" sz="27472" b="1" dirty="0"/>
          </a:p>
          <a:p>
            <a:endParaRPr lang="en-US" altLang="ja-JP" sz="27472" b="1" dirty="0"/>
          </a:p>
          <a:p>
            <a:r>
              <a:rPr lang="ja-JP" altLang="en-US" sz="27472" dirty="0"/>
              <a:t>ドロネー三角形分割とボロノイ図は双対である</a:t>
            </a:r>
            <a:endParaRPr lang="en-US" altLang="ja-JP" sz="27472" dirty="0"/>
          </a:p>
          <a:p>
            <a:r>
              <a:rPr lang="ja-JP" altLang="en-US" sz="27472" dirty="0"/>
              <a:t>ボロノイ図で隣接する二つの領域に属する母点をつなぐとドロネー三角分割になる</a:t>
            </a:r>
            <a:endParaRPr lang="en-US" altLang="ja-JP" sz="27472" dirty="0"/>
          </a:p>
          <a:p>
            <a:endParaRPr lang="en-US" altLang="ja-JP" sz="27472" dirty="0"/>
          </a:p>
          <a:p>
            <a:r>
              <a:rPr lang="ja-JP" altLang="en-US" sz="27472" dirty="0"/>
              <a:t>例：</a:t>
            </a:r>
            <a:endParaRPr lang="en-US" altLang="ja-JP" sz="27472" dirty="0"/>
          </a:p>
          <a:p>
            <a:r>
              <a:rPr lang="ja-JP" altLang="en-US" sz="27472" dirty="0"/>
              <a:t>左側のボロノイ図から得られたドロネー三角形分割の一部分</a:t>
            </a:r>
            <a:endParaRPr lang="en-US" altLang="ja-JP" sz="27472"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25013267" y="-4609348"/>
            <a:ext cx="63439759" cy="47153932"/>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103125281" y="12903838"/>
            <a:ext cx="114429536" cy="17002860"/>
          </a:xfrm>
          <a:prstGeom prst="rect">
            <a:avLst/>
          </a:prstGeom>
          <a:noFill/>
        </p:spPr>
        <p:txBody>
          <a:bodyPr wrap="square">
            <a:spAutoFit/>
          </a:bodyPr>
          <a:lstStyle/>
          <a:p>
            <a:r>
              <a:rPr lang="ja-JP" altLang="en-US" sz="27472" b="1" dirty="0"/>
              <a:t>ボロノイ図の性質</a:t>
            </a:r>
            <a:endParaRPr lang="en-US" altLang="ja-JP" sz="27472" b="1" dirty="0"/>
          </a:p>
          <a:p>
            <a:r>
              <a:rPr lang="ja-JP" altLang="en-US" sz="27472" dirty="0"/>
              <a:t>一つのボロノイ頂点は三つのボロノイー領域の共通の頂点である</a:t>
            </a:r>
            <a:endParaRPr lang="en-US" altLang="ja-JP" sz="27472" dirty="0"/>
          </a:p>
          <a:p>
            <a:r>
              <a:rPr lang="ja-JP" altLang="en-US" sz="27472" dirty="0"/>
              <a:t>そのボロノイ頂点は三つの関連するボロノイ領域に属する母点からなる円周の中心となる</a:t>
            </a:r>
            <a:endParaRPr lang="en-US" altLang="zh-CN" sz="27472"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10431008" y="18881283"/>
            <a:ext cx="121079941" cy="14595919"/>
          </a:xfrm>
          <a:prstGeom prst="rect">
            <a:avLst/>
          </a:prstGeom>
          <a:noFill/>
        </p:spPr>
        <p:txBody>
          <a:bodyPr wrap="square">
            <a:spAutoFit/>
          </a:bodyPr>
          <a:lstStyle/>
          <a:p>
            <a:pPr marL="5608424" indent="-5608424">
              <a:buFont typeface="Wingdings" panose="05000000000000000000" pitchFamily="2" charset="2"/>
              <a:buChar char="Ø"/>
            </a:pPr>
            <a:r>
              <a:rPr lang="ja-JP" altLang="en-US" sz="31416" dirty="0"/>
              <a:t>ドロネー三角分割の辺は必ず最適巡回路を含むことがないから</a:t>
            </a:r>
            <a:endParaRPr lang="en-US" altLang="ja-JP" sz="31416" dirty="0"/>
          </a:p>
          <a:p>
            <a:endParaRPr lang="en-US" altLang="ja-JP" sz="31416" dirty="0"/>
          </a:p>
          <a:p>
            <a:r>
              <a:rPr lang="ja-JP" altLang="en-US" sz="31416" dirty="0"/>
              <a:t>ボロノイ図に基づく</a:t>
            </a:r>
            <a:r>
              <a:rPr lang="ja-JP" altLang="en-US" sz="31416" b="1" dirty="0"/>
              <a:t>辺を加える</a:t>
            </a:r>
            <a:r>
              <a:rPr lang="ja-JP" altLang="en-US" sz="31416" dirty="0"/>
              <a:t>手法を提案する</a:t>
            </a:r>
            <a:endParaRPr lang="en-US" altLang="ja-JP" sz="31416" dirty="0"/>
          </a:p>
        </p:txBody>
      </p:sp>
    </p:spTree>
    <p:extLst>
      <p:ext uri="{BB962C8B-B14F-4D97-AF65-F5344CB8AC3E}">
        <p14:creationId xmlns:p14="http://schemas.microsoft.com/office/powerpoint/2010/main" val="171364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8406665" y="-27231379"/>
            <a:ext cx="32405025" cy="9758056"/>
          </a:xfrm>
          <a:prstGeom prst="rect">
            <a:avLst/>
          </a:prstGeom>
          <a:noFill/>
        </p:spPr>
        <p:txBody>
          <a:bodyPr wrap="none" rtlCol="0">
            <a:spAutoFit/>
          </a:bodyPr>
          <a:lstStyle/>
          <a:p>
            <a:r>
              <a:rPr lang="ja-JP" altLang="en-US" sz="62810" b="1" dirty="0"/>
              <a:t>提案手法</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grpSp>
        <p:nvGrpSpPr>
          <p:cNvPr id="4" name="组合 3">
            <a:extLst>
              <a:ext uri="{FF2B5EF4-FFF2-40B4-BE49-F238E27FC236}">
                <a16:creationId xmlns:a16="http://schemas.microsoft.com/office/drawing/2014/main" id="{A65E087E-3F9E-9F31-7EB1-31B3D948C3DF}"/>
              </a:ext>
            </a:extLst>
          </p:cNvPr>
          <p:cNvGrpSpPr/>
          <p:nvPr/>
        </p:nvGrpSpPr>
        <p:grpSpPr>
          <a:xfrm>
            <a:off x="-80968805" y="-5833748"/>
            <a:ext cx="78194986" cy="65346566"/>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5349"/>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149824970" y="-34380037"/>
            <a:ext cx="115555673" cy="170028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7472" dirty="0"/>
              <a:t>ボロノイ領域による辺の加える方法（</a:t>
            </a:r>
            <a:r>
              <a:rPr lang="en-US" altLang="ja-JP" sz="27472" dirty="0" err="1"/>
              <a:t>nei</a:t>
            </a:r>
            <a:r>
              <a:rPr lang="ja-JP" altLang="en-US" sz="27472" dirty="0"/>
              <a:t>方法）</a:t>
            </a:r>
            <a:endParaRPr lang="en-US" altLang="zh-CN" sz="27472" dirty="0"/>
          </a:p>
          <a:p>
            <a:pPr marL="5608424" indent="-5608424">
              <a:buFont typeface="Arial" panose="020B0604020202020204" pitchFamily="34" charset="0"/>
              <a:buChar char="•"/>
            </a:pPr>
            <a:r>
              <a:rPr lang="en-US" altLang="zh-CN" sz="27472" dirty="0">
                <a:solidFill>
                  <a:srgbClr val="FF0000"/>
                </a:solidFill>
              </a:rPr>
              <a:t>nei1</a:t>
            </a:r>
            <a:r>
              <a:rPr lang="en-US" altLang="zh-CN" sz="27472" dirty="0"/>
              <a:t>:</a:t>
            </a:r>
            <a:r>
              <a:rPr lang="ja-JP" altLang="en-US" sz="27472" dirty="0"/>
              <a:t>ドロネー三角形分割自身</a:t>
            </a:r>
            <a:endParaRPr lang="en-US" altLang="ja-JP" sz="27472" dirty="0"/>
          </a:p>
          <a:p>
            <a:pPr marL="5608424" indent="-5608424">
              <a:buFont typeface="Arial" panose="020B0604020202020204" pitchFamily="34" charset="0"/>
              <a:buChar char="•"/>
            </a:pPr>
            <a:r>
              <a:rPr lang="en-US" altLang="zh-CN" sz="27472" dirty="0">
                <a:solidFill>
                  <a:srgbClr val="00B050"/>
                </a:solidFill>
              </a:rPr>
              <a:t>nei2:</a:t>
            </a:r>
            <a:r>
              <a:rPr lang="ja-JP" altLang="en-US" sz="27472" dirty="0"/>
              <a:t>あるボロノイ領域に対して　</a:t>
            </a:r>
            <a:r>
              <a:rPr lang="ja-JP" altLang="en-US" sz="27472" b="1" dirty="0"/>
              <a:t>隣の隣</a:t>
            </a:r>
            <a:r>
              <a:rPr lang="ja-JP" altLang="en-US" sz="27472" dirty="0"/>
              <a:t>　のボロノイ領域と繋ぐ</a:t>
            </a:r>
            <a:endParaRPr lang="en-US" altLang="ja-JP" sz="27472" dirty="0"/>
          </a:p>
          <a:p>
            <a:pPr marL="5608424" indent="-5608424">
              <a:buFont typeface="Arial" panose="020B0604020202020204" pitchFamily="34" charset="0"/>
              <a:buChar char="•"/>
            </a:pPr>
            <a:r>
              <a:rPr lang="en-US" altLang="ja-JP" sz="27472" dirty="0">
                <a:solidFill>
                  <a:srgbClr val="00B0F0"/>
                </a:solidFill>
              </a:rPr>
              <a:t>nei3:</a:t>
            </a:r>
            <a:r>
              <a:rPr lang="ja-JP" altLang="en-US" sz="27472" dirty="0"/>
              <a:t>あるボロノイ領域に対して　</a:t>
            </a:r>
            <a:r>
              <a:rPr lang="ja-JP" altLang="en-US" sz="27472" b="1" dirty="0"/>
              <a:t>隣の隣の隣</a:t>
            </a:r>
            <a:r>
              <a:rPr lang="ja-JP" altLang="en-US" sz="27472" dirty="0"/>
              <a:t>　のボロノイ領域と繋ぐ</a:t>
            </a:r>
            <a:endParaRPr lang="en-US" altLang="ja-JP" sz="27472"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19691355" y="-34793603"/>
            <a:ext cx="103093928" cy="170028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7472" dirty="0"/>
              <a:t>ボロノイ辺による辺の加える方法（</a:t>
            </a:r>
            <a:r>
              <a:rPr lang="en-US" altLang="zh-CN" sz="27472" dirty="0"/>
              <a:t>seg</a:t>
            </a:r>
            <a:r>
              <a:rPr lang="ja-JP" altLang="en-US" sz="27472" dirty="0"/>
              <a:t>方法）</a:t>
            </a:r>
            <a:endParaRPr lang="en-US" altLang="zh-CN" sz="27472" dirty="0">
              <a:solidFill>
                <a:srgbClr val="FF0000"/>
              </a:solidFill>
            </a:endParaRPr>
          </a:p>
          <a:p>
            <a:pPr marL="5608424" indent="-5608424">
              <a:buFont typeface="Arial" panose="020B0604020202020204" pitchFamily="34" charset="0"/>
              <a:buChar char="•"/>
            </a:pPr>
            <a:r>
              <a:rPr lang="en-US" altLang="zh-CN" sz="27472" dirty="0">
                <a:solidFill>
                  <a:srgbClr val="FF0000"/>
                </a:solidFill>
              </a:rPr>
              <a:t>Seg1</a:t>
            </a:r>
            <a:r>
              <a:rPr lang="en-US" altLang="zh-CN" sz="27472" dirty="0"/>
              <a:t>: </a:t>
            </a:r>
            <a:r>
              <a:rPr lang="ja-JP" altLang="en-US" sz="27472" b="1" dirty="0"/>
              <a:t>一つ</a:t>
            </a:r>
            <a:r>
              <a:rPr lang="ja-JP" altLang="en-US" sz="27472" dirty="0"/>
              <a:t>のボロノイ辺に対応する両端の母点をつなぐ</a:t>
            </a:r>
            <a:endParaRPr lang="en-US" altLang="ja-JP" sz="27472" dirty="0"/>
          </a:p>
          <a:p>
            <a:pPr marL="5608424" indent="-5608424">
              <a:buFont typeface="Arial" panose="020B0604020202020204" pitchFamily="34" charset="0"/>
              <a:buChar char="•"/>
            </a:pPr>
            <a:r>
              <a:rPr lang="en-US" altLang="zh-CN" sz="27472" dirty="0">
                <a:solidFill>
                  <a:srgbClr val="00B050"/>
                </a:solidFill>
              </a:rPr>
              <a:t>Seg2: </a:t>
            </a:r>
            <a:r>
              <a:rPr lang="ja-JP" altLang="en-US" sz="27472" b="1" dirty="0"/>
              <a:t>二つ</a:t>
            </a:r>
            <a:r>
              <a:rPr lang="ja-JP" altLang="en-US" sz="27472" dirty="0"/>
              <a:t>連続するボロノイ辺に対応する両端の母点をつなぐ</a:t>
            </a:r>
            <a:endParaRPr lang="en-US" altLang="ja-JP" sz="27472" dirty="0"/>
          </a:p>
          <a:p>
            <a:pPr marL="5608424" indent="-5608424">
              <a:buFont typeface="Arial" panose="020B0604020202020204" pitchFamily="34" charset="0"/>
              <a:buChar char="•"/>
            </a:pPr>
            <a:r>
              <a:rPr lang="en-US" altLang="ja-JP" sz="27472" dirty="0">
                <a:solidFill>
                  <a:srgbClr val="00B0F0"/>
                </a:solidFill>
              </a:rPr>
              <a:t>Seg3: </a:t>
            </a:r>
            <a:r>
              <a:rPr lang="ja-JP" altLang="en-US" sz="27472" b="1" dirty="0"/>
              <a:t>三つ</a:t>
            </a:r>
            <a:r>
              <a:rPr lang="ja-JP" altLang="en-US" sz="27472" dirty="0"/>
              <a:t>連続するボロノイ辺に対応する両端の母点をつなぐ</a:t>
            </a:r>
            <a:endParaRPr lang="zh-CN" altLang="en-US" sz="27472"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27357516" y="-4431450"/>
            <a:ext cx="85259248" cy="63944398"/>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149850420" y="-24800399"/>
            <a:ext cx="112933480" cy="4319965"/>
          </a:xfrm>
          <a:prstGeom prst="rect">
            <a:avLst/>
          </a:prstGeom>
          <a:noFill/>
        </p:spPr>
        <p:txBody>
          <a:bodyPr wrap="none" rtlCol="0">
            <a:spAutoFit/>
          </a:bodyPr>
          <a:lstStyle/>
          <a:p>
            <a:r>
              <a:rPr lang="ja-JP" altLang="en-US" sz="27472" dirty="0"/>
              <a:t>ドロネー三角形分割のグラフに基づいて二つの辺を加える方法を提案：</a:t>
            </a:r>
            <a:endParaRPr lang="zh-CN" altLang="en-US" sz="27472" dirty="0"/>
          </a:p>
        </p:txBody>
      </p:sp>
    </p:spTree>
    <p:extLst>
      <p:ext uri="{BB962C8B-B14F-4D97-AF65-F5344CB8AC3E}">
        <p14:creationId xmlns:p14="http://schemas.microsoft.com/office/powerpoint/2010/main" val="30724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8406694" y="-27231379"/>
            <a:ext cx="16294845" cy="9758056"/>
          </a:xfrm>
          <a:prstGeom prst="rect">
            <a:avLst/>
          </a:prstGeom>
          <a:noFill/>
        </p:spPr>
        <p:txBody>
          <a:bodyPr wrap="none" rtlCol="0">
            <a:spAutoFit/>
          </a:bodyPr>
          <a:lstStyle/>
          <a:p>
            <a:r>
              <a:rPr lang="ja-JP" altLang="en-US" sz="62810" b="1" dirty="0"/>
              <a:t>実験</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102941194" y="-12860697"/>
          <a:ext cx="113740986" cy="6662796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93048759" y="-55244956"/>
            <a:ext cx="70652675" cy="25458123"/>
          </a:xfrm>
          <a:prstGeom prst="rect">
            <a:avLst/>
          </a:prstGeom>
          <a:noFill/>
        </p:spPr>
        <p:txBody>
          <a:bodyPr wrap="none" rtlCol="0">
            <a:spAutoFit/>
          </a:bodyPr>
          <a:lstStyle/>
          <a:p>
            <a:pPr marL="5608424" indent="-5608424">
              <a:buFont typeface="Arial" panose="020B0604020202020204" pitchFamily="34" charset="0"/>
              <a:buChar char="•"/>
            </a:pPr>
            <a:r>
              <a:rPr lang="ja-JP" altLang="en-US" sz="27472" b="1" dirty="0"/>
              <a:t>提案手法で得られたグラフの辺の個数</a:t>
            </a:r>
            <a:endParaRPr lang="en-US" altLang="ja-JP" sz="27472" b="1" dirty="0"/>
          </a:p>
          <a:p>
            <a:endParaRPr lang="en-US" altLang="ja-JP" sz="27472" dirty="0"/>
          </a:p>
          <a:p>
            <a:r>
              <a:rPr lang="ja-JP" altLang="en-US" sz="27472" dirty="0"/>
              <a:t>実験のインスタンス：</a:t>
            </a:r>
            <a:endParaRPr lang="en-US" altLang="ja-JP" sz="27472" dirty="0"/>
          </a:p>
          <a:p>
            <a:r>
              <a:rPr lang="ja-JP" altLang="en-US" sz="27472" dirty="0"/>
              <a:t>町の個数</a:t>
            </a:r>
            <a:r>
              <a:rPr lang="en-US" altLang="ja-JP" sz="27472" dirty="0"/>
              <a:t>5</a:t>
            </a:r>
            <a:r>
              <a:rPr lang="ja-JP" altLang="en-US" sz="27472" dirty="0"/>
              <a:t>から</a:t>
            </a:r>
            <a:r>
              <a:rPr lang="en-US" altLang="ja-JP" sz="27472" dirty="0"/>
              <a:t>200</a:t>
            </a:r>
            <a:r>
              <a:rPr lang="ja-JP" altLang="en-US" sz="27472" dirty="0"/>
              <a:t>まで（総</a:t>
            </a:r>
            <a:r>
              <a:rPr lang="en-US" altLang="ja-JP" sz="27472" dirty="0"/>
              <a:t>196</a:t>
            </a:r>
            <a:r>
              <a:rPr lang="ja-JP" altLang="en-US" sz="27472" dirty="0"/>
              <a:t>個）</a:t>
            </a:r>
            <a:endParaRPr lang="en-US" altLang="ja-JP" sz="27472" dirty="0"/>
          </a:p>
          <a:p>
            <a:endParaRPr lang="en-US" altLang="zh-CN" sz="27472" dirty="0"/>
          </a:p>
          <a:p>
            <a:r>
              <a:rPr lang="ja-JP" altLang="en-US" sz="27472" dirty="0"/>
              <a:t>異なる方法で計算されたグラフの辺の個数：</a:t>
            </a:r>
            <a:endParaRPr lang="zh-CN" altLang="en-US" sz="27472"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84993291" y="22689421"/>
            <a:ext cx="82123854" cy="8547596"/>
          </a:xfrm>
          <a:prstGeom prst="rect">
            <a:avLst/>
          </a:prstGeom>
          <a:noFill/>
        </p:spPr>
        <p:txBody>
          <a:bodyPr wrap="square">
            <a:spAutoFit/>
          </a:bodyPr>
          <a:lstStyle/>
          <a:p>
            <a:r>
              <a:rPr lang="ja-JP" altLang="en-US" sz="27472" dirty="0"/>
              <a:t>インスタンスのサイズが大きくなるに連れて</a:t>
            </a:r>
            <a:endParaRPr lang="en-US" altLang="ja-JP" sz="27472" dirty="0"/>
          </a:p>
          <a:p>
            <a:r>
              <a:rPr lang="ja-JP" altLang="en-US" sz="27472" dirty="0"/>
              <a:t>完全グラフから削減された辺の個数も多くなる</a:t>
            </a:r>
            <a:endParaRPr lang="en-US" altLang="ja-JP" sz="27472"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10799872" y="-37180770"/>
            <a:ext cx="110024566" cy="97352100"/>
          </a:xfrm>
          <a:prstGeom prst="rect">
            <a:avLst/>
          </a:prstGeom>
          <a:noFill/>
        </p:spPr>
        <p:txBody>
          <a:bodyPr wrap="square" rtlCol="0">
            <a:spAutoFit/>
          </a:bodyPr>
          <a:lstStyle/>
          <a:p>
            <a:pPr marL="5608424" indent="-5608424">
              <a:buFont typeface="Arial" panose="020B0604020202020204" pitchFamily="34" charset="0"/>
              <a:buChar char="•"/>
            </a:pPr>
            <a:r>
              <a:rPr lang="ja-JP" altLang="en-US" sz="27472" b="1" dirty="0"/>
              <a:t>提案手法で得られたグラフで元の最適巡回路が含まれるか</a:t>
            </a:r>
            <a:endParaRPr lang="en-US" altLang="ja-JP" sz="27472" b="1" dirty="0"/>
          </a:p>
          <a:p>
            <a:endParaRPr lang="en-US" altLang="ja-JP" sz="27472" dirty="0"/>
          </a:p>
          <a:p>
            <a:r>
              <a:rPr lang="ja-JP" altLang="en-US" sz="23555" dirty="0"/>
              <a:t>実験のインスタンス：</a:t>
            </a:r>
            <a:endParaRPr lang="en-US" altLang="ja-JP" sz="23555" dirty="0"/>
          </a:p>
          <a:p>
            <a:r>
              <a:rPr lang="ja-JP" altLang="en-US" sz="23555" dirty="0"/>
              <a:t>町の個数</a:t>
            </a:r>
            <a:r>
              <a:rPr lang="en-US" altLang="ja-JP" sz="23555" dirty="0"/>
              <a:t>5</a:t>
            </a:r>
            <a:r>
              <a:rPr lang="ja-JP" altLang="en-US" sz="23555" dirty="0"/>
              <a:t>から</a:t>
            </a:r>
            <a:r>
              <a:rPr lang="en-US" altLang="ja-JP" sz="23555" dirty="0"/>
              <a:t>200</a:t>
            </a:r>
            <a:r>
              <a:rPr lang="ja-JP" altLang="en-US" sz="23555" dirty="0"/>
              <a:t>まで（総</a:t>
            </a:r>
            <a:r>
              <a:rPr lang="en-US" altLang="ja-JP" sz="23555" dirty="0"/>
              <a:t>196</a:t>
            </a:r>
            <a:r>
              <a:rPr lang="ja-JP" altLang="en-US" sz="23555" dirty="0"/>
              <a:t>個）</a:t>
            </a:r>
            <a:endParaRPr lang="en-US" altLang="ja-JP" sz="23555" dirty="0"/>
          </a:p>
          <a:p>
            <a:endParaRPr lang="en-US" altLang="zh-CN" sz="23555" dirty="0"/>
          </a:p>
          <a:p>
            <a:r>
              <a:rPr lang="ja-JP" altLang="en-US" sz="23555" b="1" dirty="0"/>
              <a:t>結果：</a:t>
            </a:r>
            <a:endParaRPr lang="en-US" altLang="ja-JP" sz="23555" b="1" dirty="0"/>
          </a:p>
          <a:p>
            <a:r>
              <a:rPr lang="ja-JP" altLang="en-US" sz="23555" dirty="0"/>
              <a:t>全てのインスタンスに対して提案手法で得られた二つのグラフで（</a:t>
            </a:r>
            <a:r>
              <a:rPr lang="en-US" altLang="ja-JP" sz="23555" dirty="0"/>
              <a:t>seg</a:t>
            </a:r>
            <a:r>
              <a:rPr lang="ja-JP" altLang="en-US" sz="23555" dirty="0"/>
              <a:t>グラフ，</a:t>
            </a:r>
            <a:r>
              <a:rPr lang="en-US" altLang="ja-JP" sz="23555" dirty="0" err="1"/>
              <a:t>nei</a:t>
            </a:r>
            <a:r>
              <a:rPr lang="ja-JP" altLang="en-US" sz="23555" dirty="0"/>
              <a:t>グラフ）元の</a:t>
            </a:r>
            <a:r>
              <a:rPr lang="ja-JP" altLang="en-US" sz="23555" b="1" dirty="0"/>
              <a:t>最適巡回路が含まれる</a:t>
            </a:r>
            <a:endParaRPr lang="en-US" altLang="ja-JP" sz="23555" b="1" dirty="0"/>
          </a:p>
          <a:p>
            <a:endParaRPr lang="en-US" altLang="zh-CN" sz="23555" dirty="0"/>
          </a:p>
          <a:p>
            <a:r>
              <a:rPr lang="ja-JP" altLang="en-US" sz="23555" dirty="0"/>
              <a:t>実験結果から見ると</a:t>
            </a:r>
            <a:endParaRPr lang="en-US" altLang="zh-CN" sz="23555" dirty="0"/>
          </a:p>
          <a:p>
            <a:r>
              <a:rPr lang="ja-JP" altLang="en-US" sz="23555" dirty="0"/>
              <a:t>完全グラフから削減された辺は</a:t>
            </a:r>
            <a:r>
              <a:rPr lang="en-US" altLang="ja-JP" sz="23555" dirty="0"/>
              <a:t>TSP</a:t>
            </a:r>
            <a:r>
              <a:rPr lang="ja-JP" altLang="en-US" sz="23555" dirty="0"/>
              <a:t>の最適巡回路にならないとする</a:t>
            </a:r>
            <a:endParaRPr lang="en-US" altLang="ja-JP" sz="23555" dirty="0"/>
          </a:p>
          <a:p>
            <a:endParaRPr lang="en-US" altLang="ja-JP" sz="23555" dirty="0"/>
          </a:p>
          <a:p>
            <a:r>
              <a:rPr lang="ja-JP" altLang="en-US" sz="23555" dirty="0"/>
              <a:t>これで元の</a:t>
            </a:r>
            <a:r>
              <a:rPr lang="en-US" altLang="ja-JP" sz="23555" dirty="0"/>
              <a:t>TSP</a:t>
            </a:r>
            <a:r>
              <a:rPr lang="ja-JP" altLang="en-US" sz="23555" dirty="0"/>
              <a:t>（完全グラフ）を解く</a:t>
            </a:r>
            <a:endParaRPr lang="en-US" altLang="ja-JP" sz="23555" dirty="0"/>
          </a:p>
          <a:p>
            <a:r>
              <a:rPr lang="en-US" altLang="ja-JP" sz="23555" dirty="0"/>
              <a:t>seg</a:t>
            </a:r>
            <a:r>
              <a:rPr lang="ja-JP" altLang="en-US" sz="23555" dirty="0"/>
              <a:t>グラフあるいは</a:t>
            </a:r>
            <a:r>
              <a:rPr lang="en-US" altLang="ja-JP" sz="23555" dirty="0" err="1"/>
              <a:t>nei</a:t>
            </a:r>
            <a:r>
              <a:rPr lang="ja-JP" altLang="en-US" sz="23555" dirty="0"/>
              <a:t>グラフの</a:t>
            </a:r>
            <a:r>
              <a:rPr lang="en-US" altLang="ja-JP" sz="23555" dirty="0"/>
              <a:t>TSP</a:t>
            </a:r>
            <a:r>
              <a:rPr lang="ja-JP" altLang="en-US" sz="23555" dirty="0"/>
              <a:t>を解く</a:t>
            </a:r>
            <a:endParaRPr lang="en-US" altLang="ja-JP" sz="23555" dirty="0"/>
          </a:p>
          <a:p>
            <a:r>
              <a:rPr lang="ja-JP" altLang="en-US" sz="23555" dirty="0"/>
              <a:t>が同じである</a:t>
            </a:r>
            <a:endParaRPr lang="en-US" altLang="ja-JP" sz="23555" dirty="0"/>
          </a:p>
          <a:p>
            <a:endParaRPr lang="en-US" altLang="zh-CN" sz="27472" dirty="0"/>
          </a:p>
          <a:p>
            <a:pPr marL="5608424" indent="-5608424">
              <a:buFont typeface="Arial" panose="020B0604020202020204" pitchFamily="34" charset="0"/>
              <a:buChar char="•"/>
            </a:pPr>
            <a:r>
              <a:rPr lang="en-US" altLang="ja-JP" sz="27472" b="1" dirty="0"/>
              <a:t>LKH</a:t>
            </a:r>
            <a:r>
              <a:rPr lang="ja-JP" altLang="en-US" sz="27472" b="1" dirty="0"/>
              <a:t>で制限されたグラフ（</a:t>
            </a:r>
            <a:r>
              <a:rPr lang="en-US" altLang="ja-JP" sz="27472" b="1" dirty="0"/>
              <a:t>seg</a:t>
            </a:r>
            <a:r>
              <a:rPr lang="ja-JP" altLang="en-US" sz="27472" b="1" dirty="0"/>
              <a:t>グラフと</a:t>
            </a:r>
            <a:r>
              <a:rPr lang="en-US" altLang="ja-JP" sz="27472" b="1" dirty="0" err="1"/>
              <a:t>nei</a:t>
            </a:r>
            <a:r>
              <a:rPr lang="ja-JP" altLang="en-US" sz="27472" b="1" dirty="0"/>
              <a:t>グラフ）を解く</a:t>
            </a:r>
            <a:endParaRPr lang="en-US" altLang="ja-JP" sz="27472" b="1" dirty="0"/>
          </a:p>
          <a:p>
            <a:endParaRPr lang="en-US" altLang="ja-JP" sz="23555" b="1" dirty="0"/>
          </a:p>
          <a:p>
            <a:r>
              <a:rPr lang="ja-JP" altLang="en-US" sz="23555" dirty="0"/>
              <a:t>存在しない辺については</a:t>
            </a:r>
            <a:endParaRPr lang="en-US" altLang="ja-JP" sz="23555" dirty="0"/>
          </a:p>
          <a:p>
            <a:r>
              <a:rPr lang="ja-JP" altLang="en-US" sz="23555" dirty="0"/>
              <a:t>距離行列に対応するところで</a:t>
            </a:r>
            <a:r>
              <a:rPr lang="ja-JP" altLang="en-US" sz="23555" b="1" dirty="0"/>
              <a:t>距離行列の最大値</a:t>
            </a:r>
            <a:r>
              <a:rPr lang="ja-JP" altLang="en-US" sz="23555" dirty="0"/>
              <a:t>で書き換える</a:t>
            </a:r>
            <a:endParaRPr lang="en-US" altLang="ja-JP" sz="23555" dirty="0"/>
          </a:p>
          <a:p>
            <a:endParaRPr lang="en-US" altLang="zh-CN" sz="27472" b="1" dirty="0"/>
          </a:p>
          <a:p>
            <a:r>
              <a:rPr lang="ja-JP" altLang="en-US" sz="23555" dirty="0"/>
              <a:t>一つのインスタンス</a:t>
            </a:r>
            <a:r>
              <a:rPr lang="en-US" altLang="ja-JP" sz="23555" dirty="0"/>
              <a:t>10</a:t>
            </a:r>
            <a:r>
              <a:rPr lang="ja-JP" altLang="en-US" sz="23555" dirty="0"/>
              <a:t>回解いて</a:t>
            </a:r>
            <a:endParaRPr lang="en-US" altLang="ja-JP" sz="23555" dirty="0"/>
          </a:p>
          <a:p>
            <a:r>
              <a:rPr lang="ja-JP" altLang="en-US" sz="23555" dirty="0"/>
              <a:t>その内の距離最小値と元の</a:t>
            </a:r>
            <a:r>
              <a:rPr lang="en-US" altLang="ja-JP" sz="23555" dirty="0"/>
              <a:t>TSP</a:t>
            </a:r>
            <a:r>
              <a:rPr lang="ja-JP" altLang="en-US" sz="23555" dirty="0"/>
              <a:t>最適巡回路の距離を比べる</a:t>
            </a:r>
            <a:endParaRPr lang="en-US" altLang="ja-JP" sz="23555" dirty="0"/>
          </a:p>
          <a:p>
            <a:endParaRPr lang="en-US" altLang="zh-CN" sz="23555" dirty="0"/>
          </a:p>
          <a:p>
            <a:r>
              <a:rPr lang="ja-JP" altLang="en-US" sz="23555" b="1" dirty="0"/>
              <a:t>結果：</a:t>
            </a:r>
            <a:endParaRPr lang="en-US" altLang="ja-JP" sz="23555" b="1" dirty="0"/>
          </a:p>
          <a:p>
            <a:r>
              <a:rPr lang="ja-JP" altLang="en-US" sz="23555" dirty="0"/>
              <a:t>全てのインスタンスに対して</a:t>
            </a:r>
            <a:r>
              <a:rPr lang="ja-JP" altLang="en-US" sz="23555" b="1" dirty="0"/>
              <a:t>距離最小値が最適巡回路の距離と一致する</a:t>
            </a:r>
            <a:endParaRPr lang="en-US" altLang="zh-CN" sz="23555"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49800710" y="-21156688"/>
            <a:ext cx="46484841" cy="4319965"/>
          </a:xfrm>
          <a:prstGeom prst="rect">
            <a:avLst/>
          </a:prstGeom>
          <a:noFill/>
          <a:ln>
            <a:solidFill>
              <a:schemeClr val="tx1"/>
            </a:solidFill>
          </a:ln>
        </p:spPr>
        <p:txBody>
          <a:bodyPr wrap="none" rtlCol="0">
            <a:spAutoFit/>
          </a:bodyPr>
          <a:lstStyle/>
          <a:p>
            <a:r>
              <a:rPr lang="en-US" altLang="ja-JP" sz="27472" dirty="0"/>
              <a:t>LKH</a:t>
            </a:r>
            <a:r>
              <a:rPr lang="ja-JP" altLang="en-US" sz="27472" dirty="0"/>
              <a:t>：</a:t>
            </a:r>
            <a:r>
              <a:rPr lang="en-US" altLang="ja-JP" sz="27472" dirty="0"/>
              <a:t>tsp</a:t>
            </a:r>
            <a:r>
              <a:rPr lang="ja-JP" altLang="en-US" sz="27472" dirty="0"/>
              <a:t>問題の専用ソルバー</a:t>
            </a:r>
            <a:endParaRPr lang="zh-CN" altLang="en-US" sz="27472" dirty="0"/>
          </a:p>
        </p:txBody>
      </p:sp>
    </p:spTree>
    <p:extLst>
      <p:ext uri="{BB962C8B-B14F-4D97-AF65-F5344CB8AC3E}">
        <p14:creationId xmlns:p14="http://schemas.microsoft.com/office/powerpoint/2010/main" val="35084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8406702" y="-27231379"/>
            <a:ext cx="40460115" cy="9758056"/>
          </a:xfrm>
          <a:prstGeom prst="rect">
            <a:avLst/>
          </a:prstGeom>
          <a:noFill/>
        </p:spPr>
        <p:txBody>
          <a:bodyPr wrap="none" rtlCol="0">
            <a:spAutoFit/>
          </a:bodyPr>
          <a:lstStyle/>
          <a:p>
            <a:r>
              <a:rPr lang="ja-JP" altLang="en-US" sz="62810" b="1" dirty="0"/>
              <a:t>研究の概要</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12" name="文本框 11">
            <a:extLst>
              <a:ext uri="{FF2B5EF4-FFF2-40B4-BE49-F238E27FC236}">
                <a16:creationId xmlns:a16="http://schemas.microsoft.com/office/drawing/2014/main" id="{6AEF4724-7459-EE85-2948-BB2D9D7A54DB}"/>
              </a:ext>
            </a:extLst>
          </p:cNvPr>
          <p:cNvSpPr txBox="1"/>
          <p:nvPr/>
        </p:nvSpPr>
        <p:spPr>
          <a:xfrm>
            <a:off x="-102941176" y="-31937141"/>
            <a:ext cx="148784641" cy="39232278"/>
          </a:xfrm>
          <a:prstGeom prst="rect">
            <a:avLst/>
          </a:prstGeom>
          <a:noFill/>
        </p:spPr>
        <p:txBody>
          <a:bodyPr wrap="none" rtlCol="0">
            <a:spAutoFit/>
          </a:bodyPr>
          <a:lstStyle/>
          <a:p>
            <a:r>
              <a:rPr lang="ja-JP" altLang="en-US" sz="28260" dirty="0"/>
              <a:t>現在様々な問題が</a:t>
            </a:r>
            <a:r>
              <a:rPr lang="en-US" altLang="ja-JP" sz="28260" dirty="0"/>
              <a:t>QUBO</a:t>
            </a:r>
            <a:r>
              <a:rPr lang="ja-JP" altLang="en-US" sz="28260" dirty="0"/>
              <a:t>モデルに変換できて専用ソルバーで解決することができる</a:t>
            </a:r>
            <a:endParaRPr lang="en-US" altLang="ja-JP" sz="28260" dirty="0"/>
          </a:p>
          <a:p>
            <a:endParaRPr lang="en-US" altLang="zh-CN" sz="28260" dirty="0"/>
          </a:p>
          <a:p>
            <a:r>
              <a:rPr lang="en-US" altLang="zh-CN" sz="28260" dirty="0"/>
              <a:t>TSP</a:t>
            </a:r>
            <a:r>
              <a:rPr lang="ja-JP" altLang="en-US" sz="28260" dirty="0"/>
              <a:t>問題は組み合わせ最適化問題としてよく知られているが</a:t>
            </a:r>
            <a:endParaRPr lang="en-US" altLang="ja-JP" sz="28260" dirty="0"/>
          </a:p>
          <a:p>
            <a:r>
              <a:rPr lang="ja-JP" altLang="en-US" sz="28260" dirty="0"/>
              <a:t>対応する</a:t>
            </a:r>
            <a:r>
              <a:rPr lang="en-US" altLang="ja-JP" sz="28260" dirty="0"/>
              <a:t>QUBO</a:t>
            </a:r>
            <a:r>
              <a:rPr lang="ja-JP" altLang="en-US" sz="28260" dirty="0"/>
              <a:t>モデルの二次項の数が多く過ぎる</a:t>
            </a:r>
            <a:endParaRPr lang="en-US" altLang="zh-CN" sz="28260" dirty="0"/>
          </a:p>
          <a:p>
            <a:endParaRPr lang="en-US" altLang="zh-CN" sz="28260" dirty="0"/>
          </a:p>
          <a:p>
            <a:endParaRPr lang="en-US" altLang="zh-CN" sz="28260" dirty="0"/>
          </a:p>
          <a:p>
            <a:r>
              <a:rPr lang="ja-JP" altLang="en-US" sz="28260" b="1" dirty="0"/>
              <a:t>本研究</a:t>
            </a:r>
            <a:r>
              <a:rPr lang="ja-JP" altLang="en-US" sz="28260" dirty="0"/>
              <a:t>では</a:t>
            </a:r>
            <a:endParaRPr lang="en-US" altLang="ja-JP" sz="28260" dirty="0"/>
          </a:p>
          <a:p>
            <a:r>
              <a:rPr lang="en-US" altLang="ja-JP" sz="28260" dirty="0"/>
              <a:t>TSP</a:t>
            </a:r>
            <a:r>
              <a:rPr lang="ja-JP" altLang="en-US" sz="28260" dirty="0"/>
              <a:t>（巡回セールスマン）問題の</a:t>
            </a:r>
            <a:r>
              <a:rPr lang="en-US" altLang="ja-JP" sz="28260" dirty="0"/>
              <a:t>QUBO</a:t>
            </a:r>
            <a:r>
              <a:rPr lang="ja-JP" altLang="en-US" sz="28260" dirty="0"/>
              <a:t>モデルに特定して</a:t>
            </a:r>
            <a:endParaRPr lang="en-US" altLang="ja-JP" sz="28260" dirty="0"/>
          </a:p>
          <a:p>
            <a:r>
              <a:rPr lang="ja-JP" altLang="en-US" sz="28260" dirty="0"/>
              <a:t>ボロノイ図とドロネー三角形分割を利用して目的関数の二次項の数を減らす手法を提案した</a:t>
            </a:r>
            <a:endParaRPr lang="en-US" altLang="zh-CN" sz="28260"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6157513" y="12730365"/>
            <a:ext cx="58172782" cy="20341013"/>
            <a:chOff x="879656" y="4369488"/>
            <a:chExt cx="5725890" cy="2214563"/>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2792615" cy="891898"/>
              <a:chOff x="8969674" y="4777294"/>
              <a:chExt cx="2792615" cy="891898"/>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2792615" cy="470322"/>
              </a:xfrm>
              <a:prstGeom prst="rect">
                <a:avLst/>
              </a:prstGeom>
              <a:noFill/>
            </p:spPr>
            <p:txBody>
              <a:bodyPr wrap="none" rtlCol="0">
                <a:spAutoFit/>
              </a:bodyPr>
              <a:lstStyle/>
              <a:p>
                <a:r>
                  <a:rPr lang="ja-JP" altLang="en-US" sz="27472" dirty="0"/>
                  <a:t>ドロネー三角分割</a:t>
                </a:r>
                <a:endParaRPr lang="zh-CN" altLang="en-US" sz="27472"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7" y="5198870"/>
                <a:ext cx="1752201" cy="470322"/>
              </a:xfrm>
              <a:prstGeom prst="rect">
                <a:avLst/>
              </a:prstGeom>
              <a:noFill/>
            </p:spPr>
            <p:txBody>
              <a:bodyPr wrap="none" rtlCol="0">
                <a:spAutoFit/>
              </a:bodyPr>
              <a:lstStyle/>
              <a:p>
                <a:r>
                  <a:rPr lang="ja-JP" altLang="en-US" sz="27472" dirty="0"/>
                  <a:t>ボロノイ図</a:t>
                </a:r>
                <a:endParaRPr lang="zh-CN" altLang="en-US" sz="27472"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0" y="5770312"/>
              <a:ext cx="2308780" cy="470322"/>
            </a:xfrm>
            <a:prstGeom prst="rect">
              <a:avLst/>
            </a:prstGeom>
            <a:noFill/>
          </p:spPr>
          <p:txBody>
            <a:bodyPr wrap="none" rtlCol="0">
              <a:spAutoFit/>
            </a:bodyPr>
            <a:lstStyle/>
            <a:p>
              <a:r>
                <a:rPr lang="en-US" altLang="zh-CN" sz="27472" dirty="0"/>
                <a:t>TSP</a:t>
              </a:r>
              <a:r>
                <a:rPr lang="ja-JP" altLang="en-US" sz="27472" dirty="0"/>
                <a:t>完全グラフ</a:t>
              </a:r>
              <a:endParaRPr lang="zh-CN" altLang="en-US" sz="27472"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6" y="5653459"/>
              <a:ext cx="2308780" cy="930592"/>
            </a:xfrm>
            <a:prstGeom prst="rect">
              <a:avLst/>
            </a:prstGeom>
            <a:noFill/>
          </p:spPr>
          <p:txBody>
            <a:bodyPr wrap="none" rtlCol="0">
              <a:spAutoFit/>
            </a:bodyPr>
            <a:lstStyle/>
            <a:p>
              <a:r>
                <a:rPr lang="en-US" altLang="zh-CN" sz="27472" dirty="0"/>
                <a:t>TSP</a:t>
              </a:r>
              <a:r>
                <a:rPr lang="ja-JP" altLang="en-US" sz="27472" dirty="0"/>
                <a:t>制限された</a:t>
              </a:r>
              <a:endParaRPr lang="en-US" altLang="ja-JP" sz="27472" dirty="0"/>
            </a:p>
            <a:p>
              <a:r>
                <a:rPr lang="ja-JP" altLang="en-US" sz="27472" dirty="0"/>
                <a:t>グラフ</a:t>
              </a:r>
              <a:endParaRPr lang="zh-CN" altLang="en-US" sz="27472" dirty="0"/>
            </a:p>
          </p:txBody>
        </p: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7181AE21-D1ED-DDC9-C2D4-C91D7A515906}"/>
                  </a:ext>
                </a:extLst>
              </p:cNvPr>
              <p:cNvSpPr txBox="1"/>
              <p:nvPr/>
            </p:nvSpPr>
            <p:spPr>
              <a:xfrm>
                <a:off x="-59043553" y="-4916730"/>
                <a:ext cx="136263206" cy="4441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260" i="1">
                          <a:latin typeface="Cambria Math" panose="02040503050406030204" pitchFamily="18" charset="0"/>
                        </a:rPr>
                        <m:t>𝐸</m:t>
                      </m:r>
                      <m:d>
                        <m:dPr>
                          <m:ctrlPr>
                            <a:rPr lang="en-US" altLang="zh-CN" sz="28260" i="1">
                              <a:latin typeface="Cambria Math" panose="02040503050406030204" pitchFamily="18" charset="0"/>
                            </a:rPr>
                          </m:ctrlPr>
                        </m:dPr>
                        <m:e>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1</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2</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3</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4</m:t>
                              </m:r>
                            </m:sub>
                          </m:sSub>
                        </m:e>
                      </m:d>
                      <m:r>
                        <a:rPr lang="en-US" altLang="zh-CN" sz="28260" i="1">
                          <a:latin typeface="Cambria Math" panose="02040503050406030204" pitchFamily="18" charset="0"/>
                        </a:rPr>
                        <m:t>=</m:t>
                      </m:r>
                      <m:sSub>
                        <m:sSubPr>
                          <m:ctrlPr>
                            <a:rPr lang="en-US" altLang="zh-CN" sz="28260" i="1">
                              <a:solidFill>
                                <a:srgbClr val="FF0000"/>
                              </a:solidFill>
                              <a:latin typeface="Cambria Math" panose="02040503050406030204" pitchFamily="18" charset="0"/>
                            </a:rPr>
                          </m:ctrlPr>
                        </m:sSubPr>
                        <m:e>
                          <m:r>
                            <a:rPr lang="en-US" altLang="zh-CN" sz="28260" i="1">
                              <a:solidFill>
                                <a:srgbClr val="FF0000"/>
                              </a:solidFill>
                              <a:latin typeface="Cambria Math" panose="02040503050406030204" pitchFamily="18" charset="0"/>
                            </a:rPr>
                            <m:t>𝑥</m:t>
                          </m:r>
                        </m:e>
                        <m:sub>
                          <m:r>
                            <a:rPr lang="en-US" altLang="zh-CN" sz="28260" i="1">
                              <a:solidFill>
                                <a:srgbClr val="FF0000"/>
                              </a:solidFill>
                              <a:latin typeface="Cambria Math" panose="02040503050406030204" pitchFamily="18" charset="0"/>
                            </a:rPr>
                            <m:t>1</m:t>
                          </m:r>
                        </m:sub>
                      </m:sSub>
                      <m:r>
                        <a:rPr lang="en-US" altLang="zh-CN" sz="28260" i="1">
                          <a:solidFill>
                            <a:srgbClr val="FF0000"/>
                          </a:solidFill>
                          <a:latin typeface="Cambria Math" panose="02040503050406030204" pitchFamily="18" charset="0"/>
                        </a:rPr>
                        <m:t>+2</m:t>
                      </m:r>
                      <m:sSub>
                        <m:sSubPr>
                          <m:ctrlPr>
                            <a:rPr lang="en-US" altLang="zh-CN" sz="28260" i="1">
                              <a:solidFill>
                                <a:srgbClr val="FF0000"/>
                              </a:solidFill>
                              <a:latin typeface="Cambria Math" panose="02040503050406030204" pitchFamily="18" charset="0"/>
                            </a:rPr>
                          </m:ctrlPr>
                        </m:sSubPr>
                        <m:e>
                          <m:r>
                            <a:rPr lang="en-US" altLang="zh-CN" sz="28260" i="1">
                              <a:solidFill>
                                <a:srgbClr val="FF0000"/>
                              </a:solidFill>
                              <a:latin typeface="Cambria Math" panose="02040503050406030204" pitchFamily="18" charset="0"/>
                            </a:rPr>
                            <m:t>𝑥</m:t>
                          </m:r>
                        </m:e>
                        <m:sub>
                          <m:r>
                            <a:rPr lang="en-US" altLang="zh-CN" sz="28260" i="1">
                              <a:solidFill>
                                <a:srgbClr val="FF0000"/>
                              </a:solidFill>
                              <a:latin typeface="Cambria Math" panose="02040503050406030204" pitchFamily="18" charset="0"/>
                            </a:rPr>
                            <m:t>2</m:t>
                          </m:r>
                        </m:sub>
                      </m:sSub>
                      <m:r>
                        <a:rPr lang="en-US" altLang="zh-CN" sz="28260" i="1">
                          <a:solidFill>
                            <a:srgbClr val="FF0000"/>
                          </a:solidFill>
                          <a:latin typeface="Cambria Math" panose="02040503050406030204" pitchFamily="18" charset="0"/>
                        </a:rPr>
                        <m:t>−3</m:t>
                      </m:r>
                      <m:sSub>
                        <m:sSubPr>
                          <m:ctrlPr>
                            <a:rPr lang="en-US" altLang="zh-CN" sz="28260" i="1">
                              <a:solidFill>
                                <a:srgbClr val="FF0000"/>
                              </a:solidFill>
                              <a:latin typeface="Cambria Math" panose="02040503050406030204" pitchFamily="18" charset="0"/>
                            </a:rPr>
                          </m:ctrlPr>
                        </m:sSubPr>
                        <m:e>
                          <m:r>
                            <a:rPr lang="en-US" altLang="zh-CN" sz="28260" i="1">
                              <a:solidFill>
                                <a:srgbClr val="FF0000"/>
                              </a:solidFill>
                              <a:latin typeface="Cambria Math" panose="02040503050406030204" pitchFamily="18" charset="0"/>
                            </a:rPr>
                            <m:t>𝑥</m:t>
                          </m:r>
                        </m:e>
                        <m:sub>
                          <m:r>
                            <a:rPr lang="en-US" altLang="zh-CN" sz="28260" i="1">
                              <a:solidFill>
                                <a:srgbClr val="FF0000"/>
                              </a:solidFill>
                              <a:latin typeface="Cambria Math" panose="02040503050406030204" pitchFamily="18" charset="0"/>
                            </a:rPr>
                            <m:t>4</m:t>
                          </m:r>
                        </m:sub>
                      </m:sSub>
                      <m:r>
                        <a:rPr lang="en-US" altLang="zh-CN" sz="28260" i="1">
                          <a:solidFill>
                            <a:srgbClr val="0070C0"/>
                          </a:solidFill>
                          <a:latin typeface="Cambria Math" panose="02040503050406030204" pitchFamily="18" charset="0"/>
                        </a:rPr>
                        <m:t>+5</m:t>
                      </m:r>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1</m:t>
                          </m:r>
                        </m:sub>
                      </m:sSub>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2</m:t>
                          </m:r>
                        </m:sub>
                      </m:sSub>
                      <m:r>
                        <a:rPr lang="en-US" altLang="zh-CN" sz="28260" i="1">
                          <a:solidFill>
                            <a:srgbClr val="0070C0"/>
                          </a:solidFill>
                          <a:latin typeface="Cambria Math" panose="02040503050406030204" pitchFamily="18" charset="0"/>
                        </a:rPr>
                        <m:t>−2</m:t>
                      </m:r>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2</m:t>
                          </m:r>
                        </m:sub>
                      </m:sSub>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3</m:t>
                          </m:r>
                        </m:sub>
                      </m:sSub>
                      <m:r>
                        <a:rPr lang="en-US" altLang="zh-CN" sz="28260" i="1">
                          <a:solidFill>
                            <a:srgbClr val="0070C0"/>
                          </a:solidFill>
                          <a:latin typeface="Cambria Math" panose="02040503050406030204" pitchFamily="18" charset="0"/>
                        </a:rPr>
                        <m:t>+</m:t>
                      </m:r>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1</m:t>
                          </m:r>
                        </m:sub>
                      </m:sSub>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3</m:t>
                          </m:r>
                        </m:sub>
                      </m:sSub>
                      <m:r>
                        <a:rPr lang="en-US" altLang="zh-CN" sz="28260" i="1">
                          <a:solidFill>
                            <a:srgbClr val="0070C0"/>
                          </a:solidFill>
                          <a:latin typeface="Cambria Math" panose="02040503050406030204" pitchFamily="18" charset="0"/>
                        </a:rPr>
                        <m:t>−4</m:t>
                      </m:r>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2</m:t>
                          </m:r>
                        </m:sub>
                      </m:sSub>
                      <m:sSub>
                        <m:sSubPr>
                          <m:ctrlPr>
                            <a:rPr lang="en-US" altLang="zh-CN" sz="28260" i="1">
                              <a:solidFill>
                                <a:srgbClr val="0070C0"/>
                              </a:solidFill>
                              <a:latin typeface="Cambria Math" panose="02040503050406030204" pitchFamily="18" charset="0"/>
                            </a:rPr>
                          </m:ctrlPr>
                        </m:sSubPr>
                        <m:e>
                          <m:r>
                            <a:rPr lang="en-US" altLang="zh-CN" sz="28260" i="1">
                              <a:solidFill>
                                <a:srgbClr val="0070C0"/>
                              </a:solidFill>
                              <a:latin typeface="Cambria Math" panose="02040503050406030204" pitchFamily="18" charset="0"/>
                            </a:rPr>
                            <m:t>𝑥</m:t>
                          </m:r>
                        </m:e>
                        <m:sub>
                          <m:r>
                            <a:rPr lang="en-US" altLang="zh-CN" sz="28260" i="1">
                              <a:solidFill>
                                <a:srgbClr val="0070C0"/>
                              </a:solidFill>
                              <a:latin typeface="Cambria Math" panose="02040503050406030204" pitchFamily="18" charset="0"/>
                            </a:rPr>
                            <m:t>4</m:t>
                          </m:r>
                        </m:sub>
                      </m:sSub>
                    </m:oMath>
                  </m:oMathPara>
                </a14:m>
                <a:endParaRPr lang="zh-CN" altLang="en-US" sz="28260" dirty="0"/>
              </a:p>
            </p:txBody>
          </p:sp>
        </mc:Choice>
        <mc:Fallback>
          <p:sp>
            <p:nvSpPr>
              <p:cNvPr id="44" name="文本框 43">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59043553" y="-4916730"/>
                <a:ext cx="136263206" cy="444121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97864334" y="-44894656"/>
            <a:ext cx="95793408" cy="9758056"/>
          </a:xfrm>
          <a:prstGeom prst="rect">
            <a:avLst/>
          </a:prstGeom>
          <a:noFill/>
        </p:spPr>
        <p:txBody>
          <a:bodyPr wrap="square" rtlCol="0">
            <a:spAutoFit/>
          </a:bodyPr>
          <a:lstStyle/>
          <a:p>
            <a:r>
              <a:rPr lang="ja-JP" altLang="en-US" sz="62810" b="1" dirty="0"/>
              <a:t>目的関数の二次項を削減</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5" name="文本框 4">
            <a:extLst>
              <a:ext uri="{FF2B5EF4-FFF2-40B4-BE49-F238E27FC236}">
                <a16:creationId xmlns:a16="http://schemas.microsoft.com/office/drawing/2014/main" id="{CB47FB24-F3A2-94B3-CAC2-6E0F4AB32723}"/>
              </a:ext>
            </a:extLst>
          </p:cNvPr>
          <p:cNvSpPr txBox="1"/>
          <p:nvPr/>
        </p:nvSpPr>
        <p:spPr>
          <a:xfrm>
            <a:off x="-108408058" y="-55789084"/>
            <a:ext cx="103199908" cy="30292652"/>
          </a:xfrm>
          <a:prstGeom prst="rect">
            <a:avLst/>
          </a:prstGeom>
          <a:noFill/>
        </p:spPr>
        <p:txBody>
          <a:bodyPr wrap="square">
            <a:spAutoFit/>
          </a:bodyPr>
          <a:lstStyle/>
          <a:p>
            <a:r>
              <a:rPr lang="ja-JP" altLang="en-US" sz="31416" b="1" dirty="0"/>
              <a:t>目的関数の二次項を削減する</a:t>
            </a:r>
            <a:endParaRPr lang="en-US" altLang="ja-JP" sz="31416" b="1" dirty="0"/>
          </a:p>
          <a:p>
            <a:endParaRPr lang="en-US" altLang="zh-CN" sz="27472" dirty="0"/>
          </a:p>
          <a:p>
            <a:r>
              <a:rPr lang="ja-JP" altLang="en-US" sz="27472" dirty="0"/>
              <a:t>制限されたグラフで存在しない辺は考慮しなくても良いことで</a:t>
            </a:r>
            <a:endParaRPr lang="en-US" altLang="ja-JP" sz="27472" dirty="0"/>
          </a:p>
          <a:p>
            <a:r>
              <a:rPr lang="ja-JP" altLang="en-US" sz="27472" dirty="0"/>
              <a:t>元の目的関数の二次項を削減できる</a:t>
            </a:r>
            <a:endParaRPr lang="en-US" altLang="zh-CN" sz="27472" dirty="0"/>
          </a:p>
          <a:p>
            <a:endParaRPr lang="en-US" altLang="zh-CN" sz="27472" dirty="0"/>
          </a:p>
          <a:p>
            <a:r>
              <a:rPr lang="ja-JP" altLang="en-US" sz="27472" dirty="0"/>
              <a:t>例えば：</a:t>
            </a:r>
            <a:endParaRPr lang="en-US" altLang="ja-JP" sz="27472" dirty="0"/>
          </a:p>
          <a:p>
            <a:r>
              <a:rPr lang="ja-JP" altLang="en-US" sz="27472" dirty="0"/>
              <a:t>町五つある</a:t>
            </a:r>
            <a:r>
              <a:rPr lang="en-US" altLang="ja-JP" sz="27472" dirty="0"/>
              <a:t>TSP</a:t>
            </a:r>
            <a:r>
              <a:rPr lang="ja-JP" altLang="en-US" sz="27472" dirty="0"/>
              <a:t>インスタンス</a:t>
            </a:r>
            <a:endParaRPr lang="zh-CN" altLang="en-US" sz="27472"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82074077" y="5400013"/>
            <a:ext cx="15284954" cy="3717171"/>
          </a:xfrm>
          <a:prstGeom prst="rect">
            <a:avLst/>
          </a:prstGeom>
          <a:noFill/>
        </p:spPr>
        <p:txBody>
          <a:bodyPr wrap="none" rtlCol="0">
            <a:spAutoFit/>
          </a:bodyPr>
          <a:lstStyle/>
          <a:p>
            <a:r>
              <a:rPr lang="ja-JP" altLang="en-US" sz="23555" dirty="0"/>
              <a:t>完全グラフ</a:t>
            </a:r>
            <a:endParaRPr lang="zh-CN" altLang="en-US" sz="23555"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35646451" y="5498152"/>
            <a:ext cx="18305011" cy="3717171"/>
          </a:xfrm>
          <a:prstGeom prst="rect">
            <a:avLst/>
          </a:prstGeom>
          <a:noFill/>
        </p:spPr>
        <p:txBody>
          <a:bodyPr wrap="none" rtlCol="0">
            <a:spAutoFit/>
          </a:bodyPr>
          <a:lstStyle/>
          <a:p>
            <a:r>
              <a:rPr lang="ja-JP" altLang="en-US" sz="23555" dirty="0"/>
              <a:t>元の</a:t>
            </a:r>
            <a:r>
              <a:rPr lang="ja-JP" altLang="en-US" sz="23555" b="1" dirty="0"/>
              <a:t>距離行列</a:t>
            </a:r>
            <a:endParaRPr lang="zh-CN" altLang="en-US" sz="23555" dirty="0"/>
          </a:p>
        </p:txBody>
      </p:sp>
      <p:sp>
        <p:nvSpPr>
          <p:cNvPr id="13" name="箭头: 右 12">
            <a:extLst>
              <a:ext uri="{FF2B5EF4-FFF2-40B4-BE49-F238E27FC236}">
                <a16:creationId xmlns:a16="http://schemas.microsoft.com/office/drawing/2014/main" id="{922D95BC-3FB5-FDBE-E429-81EAF3C59F46}"/>
              </a:ext>
            </a:extLst>
          </p:cNvPr>
          <p:cNvSpPr/>
          <p:nvPr/>
        </p:nvSpPr>
        <p:spPr>
          <a:xfrm>
            <a:off x="-24548867" y="12141133"/>
            <a:ext cx="16364737" cy="3349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31" name="文本框 30">
            <a:extLst>
              <a:ext uri="{FF2B5EF4-FFF2-40B4-BE49-F238E27FC236}">
                <a16:creationId xmlns:a16="http://schemas.microsoft.com/office/drawing/2014/main" id="{790F8970-20E3-93F1-A84C-809CB729792A}"/>
              </a:ext>
            </a:extLst>
          </p:cNvPr>
          <p:cNvSpPr txBox="1"/>
          <p:nvPr/>
        </p:nvSpPr>
        <p:spPr>
          <a:xfrm>
            <a:off x="-84194449" y="15618303"/>
            <a:ext cx="15284954" cy="7342010"/>
          </a:xfrm>
          <a:prstGeom prst="rect">
            <a:avLst/>
          </a:prstGeom>
          <a:noFill/>
        </p:spPr>
        <p:txBody>
          <a:bodyPr wrap="none" rtlCol="0">
            <a:spAutoFit/>
          </a:bodyPr>
          <a:lstStyle/>
          <a:p>
            <a:r>
              <a:rPr lang="ja-JP" altLang="en-US" sz="23555" dirty="0"/>
              <a:t>制限された</a:t>
            </a:r>
            <a:endParaRPr lang="en-US" altLang="ja-JP" sz="23555" dirty="0"/>
          </a:p>
          <a:p>
            <a:r>
              <a:rPr lang="ja-JP" altLang="en-US" sz="23555" dirty="0"/>
              <a:t>グラフ</a:t>
            </a:r>
            <a:endParaRPr lang="zh-CN" altLang="en-US" sz="23555" dirty="0"/>
          </a:p>
        </p:txBody>
      </p:sp>
      <p:sp>
        <p:nvSpPr>
          <p:cNvPr id="33" name="箭头: 右 32">
            <a:extLst>
              <a:ext uri="{FF2B5EF4-FFF2-40B4-BE49-F238E27FC236}">
                <a16:creationId xmlns:a16="http://schemas.microsoft.com/office/drawing/2014/main" id="{D34071C3-38C7-CE9E-0886-70B25A04E267}"/>
              </a:ext>
            </a:extLst>
          </p:cNvPr>
          <p:cNvSpPr/>
          <p:nvPr/>
        </p:nvSpPr>
        <p:spPr>
          <a:xfrm>
            <a:off x="-24947315" y="20552476"/>
            <a:ext cx="16364737" cy="3349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34" name="文本框 33">
            <a:extLst>
              <a:ext uri="{FF2B5EF4-FFF2-40B4-BE49-F238E27FC236}">
                <a16:creationId xmlns:a16="http://schemas.microsoft.com/office/drawing/2014/main" id="{D2D58B61-7AB1-2037-1B60-9BA020351A17}"/>
              </a:ext>
            </a:extLst>
          </p:cNvPr>
          <p:cNvSpPr txBox="1"/>
          <p:nvPr/>
        </p:nvSpPr>
        <p:spPr>
          <a:xfrm>
            <a:off x="-34862249" y="10803688"/>
            <a:ext cx="15284954" cy="7342010"/>
          </a:xfrm>
          <a:prstGeom prst="rect">
            <a:avLst/>
          </a:prstGeom>
          <a:noFill/>
        </p:spPr>
        <p:txBody>
          <a:bodyPr wrap="none" rtlCol="0">
            <a:spAutoFit/>
          </a:bodyPr>
          <a:lstStyle/>
          <a:p>
            <a:r>
              <a:rPr lang="ja-JP" altLang="en-US" sz="23555" dirty="0"/>
              <a:t>書き換えた</a:t>
            </a:r>
            <a:endParaRPr lang="en-US" altLang="ja-JP" sz="23555" dirty="0"/>
          </a:p>
          <a:p>
            <a:r>
              <a:rPr lang="ja-JP" altLang="en-US" sz="23555" b="1" dirty="0"/>
              <a:t>距離行列</a:t>
            </a:r>
            <a:endParaRPr lang="zh-CN" altLang="en-US" sz="23555"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30541290" y="-33097419"/>
            <a:ext cx="84746276" cy="17002860"/>
          </a:xfrm>
          <a:prstGeom prst="rect">
            <a:avLst/>
          </a:prstGeom>
          <a:noFill/>
        </p:spPr>
        <p:txBody>
          <a:bodyPr wrap="none" rtlCol="0">
            <a:spAutoFit/>
          </a:bodyPr>
          <a:lstStyle/>
          <a:p>
            <a:r>
              <a:rPr lang="ja-JP" altLang="en-US" sz="27472" dirty="0"/>
              <a:t>書き換えた距離で</a:t>
            </a:r>
            <a:endParaRPr lang="en-US" altLang="ja-JP" sz="27472" dirty="0"/>
          </a:p>
          <a:p>
            <a:r>
              <a:rPr lang="ja-JP" altLang="en-US" sz="27472" dirty="0"/>
              <a:t>全要素（対角成分は除く）は距離行列の最大値を引く</a:t>
            </a:r>
            <a:endParaRPr lang="en-US" altLang="ja-JP" sz="27472" dirty="0"/>
          </a:p>
          <a:p>
            <a:endParaRPr lang="en-US" altLang="zh-CN" sz="27472" dirty="0"/>
          </a:p>
          <a:p>
            <a:r>
              <a:rPr lang="ja-JP" altLang="en-US" sz="27472" dirty="0"/>
              <a:t>全要素は同一の値を引くと問題は変わらない</a:t>
            </a:r>
            <a:endParaRPr lang="zh-CN" altLang="en-US" sz="27472" dirty="0"/>
          </a:p>
        </p:txBody>
      </p:sp>
      <p:sp>
        <p:nvSpPr>
          <p:cNvPr id="39" name="文本框 38">
            <a:extLst>
              <a:ext uri="{FF2B5EF4-FFF2-40B4-BE49-F238E27FC236}">
                <a16:creationId xmlns:a16="http://schemas.microsoft.com/office/drawing/2014/main" id="{41BBC434-C90E-1A9A-D869-DA6BA4DF57B3}"/>
              </a:ext>
            </a:extLst>
          </p:cNvPr>
          <p:cNvSpPr txBox="1"/>
          <p:nvPr/>
        </p:nvSpPr>
        <p:spPr>
          <a:xfrm>
            <a:off x="30541305" y="13941768"/>
            <a:ext cx="88197955" cy="25828609"/>
          </a:xfrm>
          <a:prstGeom prst="rect">
            <a:avLst/>
          </a:prstGeom>
          <a:noFill/>
        </p:spPr>
        <p:txBody>
          <a:bodyPr wrap="square" rtlCol="0">
            <a:spAutoFit/>
          </a:bodyPr>
          <a:lstStyle/>
          <a:p>
            <a:r>
              <a:rPr lang="ja-JP" altLang="en-US" sz="27472" dirty="0"/>
              <a:t>それで，</a:t>
            </a:r>
            <a14:m xmlns:a14="http://schemas.microsoft.com/office/drawing/2010/main">
              <m:oMath xmlns:m="http://schemas.openxmlformats.org/officeDocument/2006/math">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𝑑</m:t>
                    </m:r>
                  </m:e>
                  <m:sub>
                    <m:r>
                      <a:rPr lang="en-US" altLang="zh-CN" sz="27472" i="1">
                        <a:latin typeface="Cambria Math" panose="02040503050406030204" pitchFamily="18" charset="0"/>
                      </a:rPr>
                      <m:t>2,5</m:t>
                    </m:r>
                  </m:sub>
                </m:sSub>
              </m:oMath>
            </a14:m>
            <a:r>
              <a:rPr lang="ja-JP" altLang="en-US" sz="27472" dirty="0"/>
              <a:t>と</a:t>
            </a:r>
            <a14:m xmlns:a14="http://schemas.microsoft.com/office/drawing/2010/main">
              <m:oMath xmlns:m="http://schemas.openxmlformats.org/officeDocument/2006/math">
                <m:sSub>
                  <m:sSubPr>
                    <m:ctrlPr>
                      <a:rPr lang="en-US" altLang="ja-JP" sz="27472" i="1" dirty="0">
                        <a:latin typeface="Cambria Math" panose="02040503050406030204" pitchFamily="18" charset="0"/>
                      </a:rPr>
                    </m:ctrlPr>
                  </m:sSubPr>
                  <m:e>
                    <m:r>
                      <a:rPr lang="en-US" altLang="ja-JP" sz="27472" i="1" dirty="0">
                        <a:latin typeface="Cambria Math" panose="02040503050406030204" pitchFamily="18" charset="0"/>
                      </a:rPr>
                      <m:t>𝑑</m:t>
                    </m:r>
                  </m:e>
                  <m:sub>
                    <m:r>
                      <a:rPr lang="en-US" altLang="ja-JP" sz="27472" i="1" dirty="0">
                        <a:latin typeface="Cambria Math" panose="02040503050406030204" pitchFamily="18" charset="0"/>
                      </a:rPr>
                      <m:t>3,5</m:t>
                    </m:r>
                  </m:sub>
                </m:sSub>
              </m:oMath>
            </a14:m>
            <a:r>
              <a:rPr lang="ja-JP" altLang="en-US" sz="27472" dirty="0"/>
              <a:t>が</a:t>
            </a:r>
            <a14:m xmlns:a14="http://schemas.microsoft.com/office/drawing/2010/main">
              <m:oMath xmlns:m="http://schemas.openxmlformats.org/officeDocument/2006/math">
                <m:r>
                  <a:rPr lang="en-US" altLang="ja-JP" sz="27472" i="1" dirty="0">
                    <a:solidFill>
                      <a:srgbClr val="FF0000"/>
                    </a:solidFill>
                    <a:latin typeface="Cambria Math" panose="02040503050406030204" pitchFamily="18" charset="0"/>
                  </a:rPr>
                  <m:t>0</m:t>
                </m:r>
              </m:oMath>
            </a14:m>
            <a:r>
              <a:rPr lang="ja-JP" altLang="en-US" sz="27472" dirty="0"/>
              <a:t>になる</a:t>
            </a:r>
            <a:endParaRPr lang="en-US" altLang="ja-JP" sz="27472" dirty="0"/>
          </a:p>
          <a:p>
            <a:endParaRPr lang="en-US" altLang="zh-CN" sz="27472" dirty="0"/>
          </a:p>
          <a:p>
            <a:r>
              <a:rPr lang="ja-JP" altLang="en-US" sz="27472" dirty="0"/>
              <a:t>目的関数で</a:t>
            </a:r>
            <a14:m xmlns:a14="http://schemas.microsoft.com/office/drawing/2010/main">
              <m:oMath xmlns:m="http://schemas.openxmlformats.org/officeDocument/2006/math">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𝑑</m:t>
                    </m:r>
                  </m:e>
                  <m:sub>
                    <m:r>
                      <a:rPr lang="en-US" altLang="zh-CN" sz="27472" i="1">
                        <a:latin typeface="Cambria Math" panose="02040503050406030204" pitchFamily="18" charset="0"/>
                      </a:rPr>
                      <m:t>1,3</m:t>
                    </m:r>
                  </m:sub>
                </m:sSub>
              </m:oMath>
            </a14:m>
            <a:r>
              <a:rPr lang="ja-JP" altLang="en-US" sz="27472" dirty="0"/>
              <a:t>と</a:t>
            </a:r>
            <a14:m xmlns:a14="http://schemas.microsoft.com/office/drawing/2010/main">
              <m:oMath xmlns:m="http://schemas.openxmlformats.org/officeDocument/2006/math">
                <m:sSub>
                  <m:sSubPr>
                    <m:ctrlPr>
                      <a:rPr lang="en-US" altLang="ja-JP" sz="27472" i="1" dirty="0">
                        <a:latin typeface="Cambria Math" panose="02040503050406030204" pitchFamily="18" charset="0"/>
                      </a:rPr>
                    </m:ctrlPr>
                  </m:sSubPr>
                  <m:e>
                    <m:r>
                      <a:rPr lang="en-US" altLang="ja-JP" sz="27472" i="1" dirty="0">
                        <a:latin typeface="Cambria Math" panose="02040503050406030204" pitchFamily="18" charset="0"/>
                      </a:rPr>
                      <m:t>𝑑</m:t>
                    </m:r>
                  </m:e>
                  <m:sub>
                    <m:r>
                      <a:rPr lang="en-US" altLang="ja-JP" sz="27472" i="1" dirty="0">
                        <a:latin typeface="Cambria Math" panose="02040503050406030204" pitchFamily="18" charset="0"/>
                      </a:rPr>
                      <m:t>2,4</m:t>
                    </m:r>
                  </m:sub>
                </m:sSub>
              </m:oMath>
            </a14:m>
            <a:r>
              <a:rPr lang="ja-JP" altLang="en-US" sz="27472" dirty="0"/>
              <a:t>関連する二次項は全部</a:t>
            </a:r>
            <a14:m xmlns:a14="http://schemas.microsoft.com/office/drawing/2010/main">
              <m:oMath xmlns:m="http://schemas.openxmlformats.org/officeDocument/2006/math">
                <m:r>
                  <a:rPr lang="en-US" altLang="ja-JP" sz="27472" i="1">
                    <a:latin typeface="Cambria Math" panose="02040503050406030204" pitchFamily="18" charset="0"/>
                  </a:rPr>
                  <m:t>0</m:t>
                </m:r>
              </m:oMath>
            </a14:m>
            <a:r>
              <a:rPr lang="ja-JP" altLang="en-US" sz="27472" dirty="0"/>
              <a:t>になることで目的関数の二次項が削減できる</a:t>
            </a:r>
            <a:endParaRPr lang="en-US" altLang="ja-JP" sz="27472" dirty="0"/>
          </a:p>
          <a:p>
            <a:endParaRPr lang="en-US" altLang="zh-CN" sz="27472" dirty="0"/>
          </a:p>
          <a:p>
            <a:r>
              <a:rPr lang="ja-JP" altLang="en-US" sz="27472" dirty="0"/>
              <a:t>このインスタンスで二次項が</a:t>
            </a:r>
            <a14:m xmlns:a14="http://schemas.microsoft.com/office/drawing/2010/main">
              <m:oMath xmlns:m="http://schemas.openxmlformats.org/officeDocument/2006/math">
                <m:r>
                  <a:rPr lang="en-US" altLang="ja-JP" sz="27472" i="1" dirty="0">
                    <a:latin typeface="Cambria Math" panose="02040503050406030204" pitchFamily="18" charset="0"/>
                  </a:rPr>
                  <m:t>20</m:t>
                </m:r>
              </m:oMath>
            </a14:m>
            <a:r>
              <a:rPr lang="ja-JP" altLang="en-US" sz="27472" dirty="0"/>
              <a:t>個削減できる</a:t>
            </a:r>
            <a:endParaRPr lang="zh-CN" altLang="en-US" sz="27472" dirty="0"/>
          </a:p>
        </p:txBody>
      </p:sp>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28086612" y="-21411455"/>
          <a:ext cx="55904758" cy="45841420"/>
        </p:xfrm>
        <a:graphic>
          <a:graphicData uri="http://schemas.openxmlformats.org/drawingml/2006/table">
            <a:tbl>
              <a:tblPr firstRow="1" bandRow="1">
                <a:tableStyleId>{5C22544A-7EE6-4342-B048-85BDC9FD1C3A}</a:tableStyleId>
              </a:tblPr>
              <a:tblGrid>
                <a:gridCol w="9317451">
                  <a:extLst>
                    <a:ext uri="{9D8B030D-6E8A-4147-A177-3AD203B41FA5}">
                      <a16:colId xmlns:a16="http://schemas.microsoft.com/office/drawing/2014/main" val="4048087300"/>
                    </a:ext>
                  </a:extLst>
                </a:gridCol>
                <a:gridCol w="9317451">
                  <a:extLst>
                    <a:ext uri="{9D8B030D-6E8A-4147-A177-3AD203B41FA5}">
                      <a16:colId xmlns:a16="http://schemas.microsoft.com/office/drawing/2014/main" val="829567495"/>
                    </a:ext>
                  </a:extLst>
                </a:gridCol>
                <a:gridCol w="9317451">
                  <a:extLst>
                    <a:ext uri="{9D8B030D-6E8A-4147-A177-3AD203B41FA5}">
                      <a16:colId xmlns:a16="http://schemas.microsoft.com/office/drawing/2014/main" val="1869609705"/>
                    </a:ext>
                  </a:extLst>
                </a:gridCol>
                <a:gridCol w="9317451">
                  <a:extLst>
                    <a:ext uri="{9D8B030D-6E8A-4147-A177-3AD203B41FA5}">
                      <a16:colId xmlns:a16="http://schemas.microsoft.com/office/drawing/2014/main" val="2610860937"/>
                    </a:ext>
                  </a:extLst>
                </a:gridCol>
                <a:gridCol w="9317451">
                  <a:extLst>
                    <a:ext uri="{9D8B030D-6E8A-4147-A177-3AD203B41FA5}">
                      <a16:colId xmlns:a16="http://schemas.microsoft.com/office/drawing/2014/main" val="81708999"/>
                    </a:ext>
                  </a:extLst>
                </a:gridCol>
                <a:gridCol w="9317451">
                  <a:extLst>
                    <a:ext uri="{9D8B030D-6E8A-4147-A177-3AD203B41FA5}">
                      <a16:colId xmlns:a16="http://schemas.microsoft.com/office/drawing/2014/main" val="2478854051"/>
                    </a:ext>
                  </a:extLst>
                </a:gridCol>
              </a:tblGrid>
              <a:tr h="9924294">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9100" dirty="0">
                          <a:solidFill>
                            <a:schemeClr val="tx1"/>
                          </a:solidFill>
                        </a:rPr>
                        <a:t>町</a:t>
                      </a:r>
                      <a:r>
                        <a:rPr lang="en-US" altLang="ja-JP" sz="29100" dirty="0">
                          <a:solidFill>
                            <a:schemeClr val="tx1"/>
                          </a:solidFill>
                        </a:rPr>
                        <a:t>1</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2</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3</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4</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5</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1</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1</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2</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2</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2</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solidFill>
                            <a:srgbClr val="FF0000"/>
                          </a:solidFill>
                        </a:rPr>
                        <a:t>7</a:t>
                      </a:r>
                      <a:endParaRPr lang="zh-CN" altLang="en-US" sz="29100" dirty="0">
                        <a:solidFill>
                          <a:srgbClr val="FF0000"/>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3</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2</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6</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4</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9100" b="1" kern="1200" dirty="0">
                          <a:solidFill>
                            <a:schemeClr val="tx1"/>
                          </a:solidFill>
                          <a:latin typeface="+mn-lt"/>
                          <a:ea typeface="+mn-ea"/>
                          <a:cs typeface="+mn-cs"/>
                        </a:rPr>
                        <a:t>町</a:t>
                      </a:r>
                      <a:r>
                        <a:rPr lang="en-US" altLang="zh-CN" sz="29100" b="1" dirty="0">
                          <a:solidFill>
                            <a:schemeClr val="tx1"/>
                          </a:solidFill>
                        </a:rPr>
                        <a:t>5</a:t>
                      </a: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28086612" y="12813185"/>
          <a:ext cx="55904758" cy="45841420"/>
        </p:xfrm>
        <a:graphic>
          <a:graphicData uri="http://schemas.openxmlformats.org/drawingml/2006/table">
            <a:tbl>
              <a:tblPr firstRow="1" bandRow="1">
                <a:tableStyleId>{5C22544A-7EE6-4342-B048-85BDC9FD1C3A}</a:tableStyleId>
              </a:tblPr>
              <a:tblGrid>
                <a:gridCol w="9317451">
                  <a:extLst>
                    <a:ext uri="{9D8B030D-6E8A-4147-A177-3AD203B41FA5}">
                      <a16:colId xmlns:a16="http://schemas.microsoft.com/office/drawing/2014/main" val="4048087300"/>
                    </a:ext>
                  </a:extLst>
                </a:gridCol>
                <a:gridCol w="9317451">
                  <a:extLst>
                    <a:ext uri="{9D8B030D-6E8A-4147-A177-3AD203B41FA5}">
                      <a16:colId xmlns:a16="http://schemas.microsoft.com/office/drawing/2014/main" val="829567495"/>
                    </a:ext>
                  </a:extLst>
                </a:gridCol>
                <a:gridCol w="9317451">
                  <a:extLst>
                    <a:ext uri="{9D8B030D-6E8A-4147-A177-3AD203B41FA5}">
                      <a16:colId xmlns:a16="http://schemas.microsoft.com/office/drawing/2014/main" val="1869609705"/>
                    </a:ext>
                  </a:extLst>
                </a:gridCol>
                <a:gridCol w="9317451">
                  <a:extLst>
                    <a:ext uri="{9D8B030D-6E8A-4147-A177-3AD203B41FA5}">
                      <a16:colId xmlns:a16="http://schemas.microsoft.com/office/drawing/2014/main" val="2610860937"/>
                    </a:ext>
                  </a:extLst>
                </a:gridCol>
                <a:gridCol w="9317451">
                  <a:extLst>
                    <a:ext uri="{9D8B030D-6E8A-4147-A177-3AD203B41FA5}">
                      <a16:colId xmlns:a16="http://schemas.microsoft.com/office/drawing/2014/main" val="81708999"/>
                    </a:ext>
                  </a:extLst>
                </a:gridCol>
                <a:gridCol w="9317451">
                  <a:extLst>
                    <a:ext uri="{9D8B030D-6E8A-4147-A177-3AD203B41FA5}">
                      <a16:colId xmlns:a16="http://schemas.microsoft.com/office/drawing/2014/main" val="2478854051"/>
                    </a:ext>
                  </a:extLst>
                </a:gridCol>
              </a:tblGrid>
              <a:tr h="9924294">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9100" dirty="0">
                          <a:solidFill>
                            <a:schemeClr val="tx1"/>
                          </a:solidFill>
                        </a:rPr>
                        <a:t>町</a:t>
                      </a:r>
                      <a:r>
                        <a:rPr lang="en-US" altLang="ja-JP" sz="29100" dirty="0">
                          <a:solidFill>
                            <a:schemeClr val="tx1"/>
                          </a:solidFill>
                        </a:rPr>
                        <a:t>1</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2</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3</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4</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5</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1</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1</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2</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2</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2</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solidFill>
                            <a:srgbClr val="FF0000"/>
                          </a:solidFill>
                        </a:rPr>
                        <a:t>7</a:t>
                      </a:r>
                      <a:endParaRPr lang="zh-CN" altLang="en-US" sz="29100" dirty="0">
                        <a:solidFill>
                          <a:srgbClr val="FF0000"/>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3</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2</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solidFill>
                            <a:srgbClr val="FF0000"/>
                          </a:solidFill>
                        </a:rPr>
                        <a:t>7</a:t>
                      </a:r>
                      <a:endParaRPr lang="zh-CN" altLang="en-US" sz="29100" dirty="0">
                        <a:solidFill>
                          <a:srgbClr val="FF0000"/>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4</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3</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9100" b="1" kern="1200" dirty="0">
                          <a:solidFill>
                            <a:schemeClr val="tx1"/>
                          </a:solidFill>
                          <a:latin typeface="+mn-lt"/>
                          <a:ea typeface="+mn-ea"/>
                          <a:cs typeface="+mn-cs"/>
                        </a:rPr>
                        <a:t>町</a:t>
                      </a:r>
                      <a:r>
                        <a:rPr lang="en-US" altLang="zh-CN" sz="29100" b="1" dirty="0">
                          <a:solidFill>
                            <a:schemeClr val="tx1"/>
                          </a:solidFill>
                        </a:rPr>
                        <a:t>5</a:t>
                      </a: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60976058" y="152410"/>
            <a:ext cx="29209979" cy="23977391"/>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61719543" y="23520793"/>
            <a:ext cx="29209979" cy="23977391"/>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30222596" y="-20756992"/>
          <a:ext cx="55904758" cy="45841420"/>
        </p:xfrm>
        <a:graphic>
          <a:graphicData uri="http://schemas.openxmlformats.org/drawingml/2006/table">
            <a:tbl>
              <a:tblPr firstRow="1" bandRow="1">
                <a:tableStyleId>{5C22544A-7EE6-4342-B048-85BDC9FD1C3A}</a:tableStyleId>
              </a:tblPr>
              <a:tblGrid>
                <a:gridCol w="9317451">
                  <a:extLst>
                    <a:ext uri="{9D8B030D-6E8A-4147-A177-3AD203B41FA5}">
                      <a16:colId xmlns:a16="http://schemas.microsoft.com/office/drawing/2014/main" val="4048087300"/>
                    </a:ext>
                  </a:extLst>
                </a:gridCol>
                <a:gridCol w="9317451">
                  <a:extLst>
                    <a:ext uri="{9D8B030D-6E8A-4147-A177-3AD203B41FA5}">
                      <a16:colId xmlns:a16="http://schemas.microsoft.com/office/drawing/2014/main" val="829567495"/>
                    </a:ext>
                  </a:extLst>
                </a:gridCol>
                <a:gridCol w="9317451">
                  <a:extLst>
                    <a:ext uri="{9D8B030D-6E8A-4147-A177-3AD203B41FA5}">
                      <a16:colId xmlns:a16="http://schemas.microsoft.com/office/drawing/2014/main" val="1869609705"/>
                    </a:ext>
                  </a:extLst>
                </a:gridCol>
                <a:gridCol w="9317451">
                  <a:extLst>
                    <a:ext uri="{9D8B030D-6E8A-4147-A177-3AD203B41FA5}">
                      <a16:colId xmlns:a16="http://schemas.microsoft.com/office/drawing/2014/main" val="2610860937"/>
                    </a:ext>
                  </a:extLst>
                </a:gridCol>
                <a:gridCol w="9317451">
                  <a:extLst>
                    <a:ext uri="{9D8B030D-6E8A-4147-A177-3AD203B41FA5}">
                      <a16:colId xmlns:a16="http://schemas.microsoft.com/office/drawing/2014/main" val="81708999"/>
                    </a:ext>
                  </a:extLst>
                </a:gridCol>
                <a:gridCol w="9317451">
                  <a:extLst>
                    <a:ext uri="{9D8B030D-6E8A-4147-A177-3AD203B41FA5}">
                      <a16:colId xmlns:a16="http://schemas.microsoft.com/office/drawing/2014/main" val="2478854051"/>
                    </a:ext>
                  </a:extLst>
                </a:gridCol>
              </a:tblGrid>
              <a:tr h="9924294">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9100" dirty="0">
                          <a:solidFill>
                            <a:schemeClr val="tx1"/>
                          </a:solidFill>
                        </a:rPr>
                        <a:t>町</a:t>
                      </a:r>
                      <a:r>
                        <a:rPr lang="en-US" altLang="ja-JP" sz="29100" dirty="0">
                          <a:solidFill>
                            <a:schemeClr val="tx1"/>
                          </a:solidFill>
                        </a:rPr>
                        <a:t>1</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2</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3</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4</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dirty="0">
                          <a:solidFill>
                            <a:schemeClr val="tx1"/>
                          </a:solidFill>
                        </a:rPr>
                        <a:t>町</a:t>
                      </a:r>
                      <a:r>
                        <a:rPr lang="en-US" altLang="ja-JP" sz="29100" dirty="0">
                          <a:solidFill>
                            <a:schemeClr val="tx1"/>
                          </a:solidFill>
                        </a:rPr>
                        <a:t>5</a:t>
                      </a:r>
                      <a:endParaRPr lang="zh-CN" altLang="en-US" sz="291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1</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-6</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-4</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-4</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-5</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2</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-5</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-4</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solidFill>
                            <a:srgbClr val="FF0000"/>
                          </a:solidFill>
                        </a:rPr>
                        <a:t>0</a:t>
                      </a:r>
                      <a:endParaRPr lang="zh-CN" altLang="en-US" sz="29100" dirty="0">
                        <a:solidFill>
                          <a:srgbClr val="FF0000"/>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3</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-5</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solidFill>
                            <a:srgbClr val="FF0000"/>
                          </a:solidFill>
                        </a:rPr>
                        <a:t>0</a:t>
                      </a:r>
                      <a:endParaRPr lang="zh-CN" altLang="en-US" sz="29100" dirty="0">
                        <a:solidFill>
                          <a:srgbClr val="FF0000"/>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100" b="1" dirty="0">
                          <a:solidFill>
                            <a:schemeClr val="tx1"/>
                          </a:solidFill>
                        </a:rPr>
                        <a:t>町</a:t>
                      </a:r>
                      <a:r>
                        <a:rPr lang="en-US" altLang="ja-JP" sz="29100" b="1" dirty="0">
                          <a:solidFill>
                            <a:schemeClr val="tx1"/>
                          </a:solidFill>
                        </a:rPr>
                        <a:t>4</a:t>
                      </a:r>
                      <a:endParaRPr lang="zh-CN" altLang="en-US" sz="291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9100" dirty="0"/>
                        <a:t>-4</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718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9100" b="1" kern="1200" dirty="0">
                          <a:solidFill>
                            <a:schemeClr val="tx1"/>
                          </a:solidFill>
                          <a:latin typeface="+mn-lt"/>
                          <a:ea typeface="+mn-ea"/>
                          <a:cs typeface="+mn-cs"/>
                        </a:rPr>
                        <a:t>町</a:t>
                      </a:r>
                      <a:r>
                        <a:rPr lang="en-US" altLang="zh-CN" sz="29100" b="1" dirty="0">
                          <a:solidFill>
                            <a:schemeClr val="tx1"/>
                          </a:solidFill>
                        </a:rPr>
                        <a:t>5</a:t>
                      </a: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9100" dirty="0"/>
                        <a:t>0</a:t>
                      </a:r>
                      <a:endParaRPr lang="zh-CN" altLang="en-US" sz="291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97864334" y="-44894656"/>
            <a:ext cx="95793408" cy="9758056"/>
          </a:xfrm>
          <a:prstGeom prst="rect">
            <a:avLst/>
          </a:prstGeom>
          <a:noFill/>
        </p:spPr>
        <p:txBody>
          <a:bodyPr wrap="square" rtlCol="0">
            <a:spAutoFit/>
          </a:bodyPr>
          <a:lstStyle/>
          <a:p>
            <a:r>
              <a:rPr lang="ja-JP" altLang="en-US" sz="62810" b="1" dirty="0"/>
              <a:t>目的関数の二次項を削減</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5" name="文本框 4">
            <a:extLst>
              <a:ext uri="{FF2B5EF4-FFF2-40B4-BE49-F238E27FC236}">
                <a16:creationId xmlns:a16="http://schemas.microsoft.com/office/drawing/2014/main" id="{CB47FB24-F3A2-94B3-CAC2-6E0F4AB32723}"/>
              </a:ext>
            </a:extLst>
          </p:cNvPr>
          <p:cNvSpPr txBox="1"/>
          <p:nvPr/>
        </p:nvSpPr>
        <p:spPr>
          <a:xfrm>
            <a:off x="-102941197" y="-59294740"/>
            <a:ext cx="123168024" cy="20712017"/>
          </a:xfrm>
          <a:prstGeom prst="rect">
            <a:avLst/>
          </a:prstGeom>
          <a:noFill/>
        </p:spPr>
        <p:txBody>
          <a:bodyPr wrap="square">
            <a:spAutoFit/>
          </a:bodyPr>
          <a:lstStyle/>
          <a:p>
            <a:r>
              <a:rPr lang="ja-JP" altLang="en-US" sz="27472" b="1" dirty="0"/>
              <a:t>目的関数の二次項の削減率</a:t>
            </a:r>
            <a:endParaRPr lang="en-US" altLang="ja-JP" sz="27472" b="1" dirty="0"/>
          </a:p>
          <a:p>
            <a:endParaRPr lang="en-US" altLang="zh-CN" sz="23555" dirty="0"/>
          </a:p>
          <a:p>
            <a:r>
              <a:rPr lang="ja-JP" altLang="en-US" sz="31416" dirty="0"/>
              <a:t>削減率：</a:t>
            </a:r>
            <a14:m xmlns:a14="http://schemas.microsoft.com/office/drawing/2010/main">
              <m:oMath xmlns:m="http://schemas.openxmlformats.org/officeDocument/2006/math">
                <m:f>
                  <m:fPr>
                    <m:ctrlPr>
                      <a:rPr lang="en-US" altLang="ja-JP" sz="31416" i="1">
                        <a:latin typeface="Cambria Math" panose="02040503050406030204" pitchFamily="18" charset="0"/>
                      </a:rPr>
                    </m:ctrlPr>
                  </m:fPr>
                  <m:num>
                    <m:r>
                      <a:rPr lang="ja-JP" altLang="en-US" sz="31416" i="1">
                        <a:latin typeface="Cambria Math" panose="02040503050406030204" pitchFamily="18" charset="0"/>
                      </a:rPr>
                      <m:t>制限されたグラフで削減できる二次項数</m:t>
                    </m:r>
                  </m:num>
                  <m:den>
                    <m:r>
                      <a:rPr lang="ja-JP" altLang="en-US" sz="31416" i="1">
                        <a:latin typeface="Cambria Math" panose="02040503050406030204" pitchFamily="18" charset="0"/>
                      </a:rPr>
                      <m:t>元の目的関数の二次項数</m:t>
                    </m:r>
                  </m:den>
                </m:f>
                <m:r>
                  <a:rPr lang="en-US" altLang="ja-JP" sz="31416" i="1">
                    <a:latin typeface="Cambria Math" panose="02040503050406030204" pitchFamily="18" charset="0"/>
                    <a:ea typeface="Cambria Math" panose="02040503050406030204" pitchFamily="18" charset="0"/>
                  </a:rPr>
                  <m:t>×100%</m:t>
                </m:r>
              </m:oMath>
            </a14:m>
            <a:endParaRPr lang="en-US" altLang="zh-CN" sz="23555" dirty="0"/>
          </a:p>
          <a:p>
            <a:endParaRPr lang="en-US" altLang="zh-CN" sz="23555" dirty="0"/>
          </a:p>
        </p:txBody>
      </p:sp>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102233775" y="-4717923"/>
          <a:ext cx="117309762" cy="68771055"/>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92341394" y="-10556508"/>
            <a:ext cx="64638208" cy="4926862"/>
          </a:xfrm>
          <a:prstGeom prst="rect">
            <a:avLst/>
          </a:prstGeom>
          <a:noFill/>
        </p:spPr>
        <p:txBody>
          <a:bodyPr wrap="none" rtlCol="0">
            <a:spAutoFit/>
          </a:bodyPr>
          <a:lstStyle/>
          <a:p>
            <a:r>
              <a:rPr lang="ja-JP" altLang="en-US" sz="31416" dirty="0"/>
              <a:t>二つの提案手法の二次項数の削減率</a:t>
            </a:r>
            <a:endParaRPr lang="zh-CN" altLang="en-US" sz="31416" dirty="0"/>
          </a:p>
        </p:txBody>
      </p:sp>
      <p:sp>
        <p:nvSpPr>
          <p:cNvPr id="37" name="文本框 36">
            <a:extLst>
              <a:ext uri="{FF2B5EF4-FFF2-40B4-BE49-F238E27FC236}">
                <a16:creationId xmlns:a16="http://schemas.microsoft.com/office/drawing/2014/main" id="{DFD489FE-4A36-A270-C815-2E996D11FC7A}"/>
              </a:ext>
            </a:extLst>
          </p:cNvPr>
          <p:cNvSpPr txBox="1"/>
          <p:nvPr/>
        </p:nvSpPr>
        <p:spPr>
          <a:xfrm>
            <a:off x="15075993" y="-33931588"/>
            <a:ext cx="117309762" cy="48437619"/>
          </a:xfrm>
          <a:prstGeom prst="rect">
            <a:avLst/>
          </a:prstGeom>
          <a:noFill/>
        </p:spPr>
        <p:txBody>
          <a:bodyPr wrap="square" rtlCol="0">
            <a:spAutoFit/>
          </a:bodyPr>
          <a:lstStyle/>
          <a:p>
            <a:r>
              <a:rPr lang="ja-JP" altLang="en-US" sz="31416" dirty="0"/>
              <a:t>総</a:t>
            </a:r>
            <a:r>
              <a:rPr lang="en-US" altLang="ja-JP" sz="31416" dirty="0"/>
              <a:t>196</a:t>
            </a:r>
            <a:r>
              <a:rPr lang="ja-JP" altLang="en-US" sz="31416" dirty="0"/>
              <a:t>個のインスタンスで</a:t>
            </a:r>
            <a:endParaRPr lang="en-US" altLang="ja-JP" sz="31416" dirty="0"/>
          </a:p>
          <a:p>
            <a:r>
              <a:rPr lang="en-US" altLang="ja-JP" sz="31416" dirty="0"/>
              <a:t>seg</a:t>
            </a:r>
            <a:r>
              <a:rPr lang="ja-JP" altLang="en-US" sz="31416" dirty="0"/>
              <a:t>方法の平均削減率は</a:t>
            </a:r>
            <a14:m xmlns:a14="http://schemas.microsoft.com/office/drawing/2010/main">
              <m:oMath xmlns:m="http://schemas.openxmlformats.org/officeDocument/2006/math">
                <m:r>
                  <a:rPr lang="en-US" altLang="ja-JP" sz="31416" i="1" dirty="0">
                    <a:latin typeface="Cambria Math" panose="02040503050406030204" pitchFamily="18" charset="0"/>
                  </a:rPr>
                  <m:t>68.59</m:t>
                </m:r>
                <m:r>
                  <a:rPr lang="ja-JP" altLang="en-US" sz="31416" i="1" dirty="0">
                    <a:latin typeface="Cambria Math" panose="02040503050406030204" pitchFamily="18" charset="0"/>
                  </a:rPr>
                  <m:t>％</m:t>
                </m:r>
              </m:oMath>
            </a14:m>
            <a:endParaRPr lang="en-US" altLang="ja-JP" sz="31416" dirty="0"/>
          </a:p>
          <a:p>
            <a:r>
              <a:rPr lang="en-US" altLang="ja-JP" sz="31416" dirty="0" err="1"/>
              <a:t>nei</a:t>
            </a:r>
            <a:r>
              <a:rPr lang="ja-JP" altLang="en-US" sz="31416" dirty="0"/>
              <a:t>方法の平均削減率は</a:t>
            </a:r>
            <a14:m xmlns:a14="http://schemas.microsoft.com/office/drawing/2010/main">
              <m:oMath xmlns:m="http://schemas.openxmlformats.org/officeDocument/2006/math">
                <m:r>
                  <a:rPr lang="en-US" altLang="ja-JP" sz="31416" i="1" dirty="0">
                    <a:latin typeface="Cambria Math" panose="02040503050406030204" pitchFamily="18" charset="0"/>
                  </a:rPr>
                  <m:t>56.58</m:t>
                </m:r>
                <m:r>
                  <a:rPr lang="ja-JP" altLang="en-US" sz="31416" i="1" dirty="0">
                    <a:latin typeface="Cambria Math" panose="02040503050406030204" pitchFamily="18" charset="0"/>
                  </a:rPr>
                  <m:t>％</m:t>
                </m:r>
              </m:oMath>
            </a14:m>
            <a:endParaRPr lang="en-US" altLang="ja-JP" sz="31416" dirty="0"/>
          </a:p>
          <a:p>
            <a:endParaRPr lang="en-US" altLang="ja-JP" sz="31416" dirty="0"/>
          </a:p>
          <a:p>
            <a:r>
              <a:rPr lang="en-US" altLang="ja-JP" sz="31416" dirty="0"/>
              <a:t>seg</a:t>
            </a:r>
            <a:r>
              <a:rPr lang="ja-JP" altLang="en-US" sz="31416" dirty="0"/>
              <a:t>グラフの辺の個数は</a:t>
            </a:r>
            <a:r>
              <a:rPr lang="en-US" altLang="ja-JP" sz="31416" dirty="0" err="1"/>
              <a:t>nei</a:t>
            </a:r>
            <a:r>
              <a:rPr lang="ja-JP" altLang="en-US" sz="31416" dirty="0"/>
              <a:t>グラフの辺の個数より少ないから</a:t>
            </a:r>
            <a:endParaRPr lang="en-US" altLang="ja-JP" sz="31416" dirty="0"/>
          </a:p>
          <a:p>
            <a:r>
              <a:rPr lang="en-US" altLang="ja-JP" sz="31416" dirty="0"/>
              <a:t>seg</a:t>
            </a:r>
            <a:r>
              <a:rPr lang="ja-JP" altLang="en-US" sz="31416" dirty="0"/>
              <a:t>方法で削減率は大きいである．</a:t>
            </a:r>
            <a:endParaRPr lang="zh-CN" altLang="en-US" sz="31416" dirty="0"/>
          </a:p>
          <a:p>
            <a:endParaRPr lang="en-US" altLang="ja-JP" sz="31416" dirty="0"/>
          </a:p>
          <a:p>
            <a:r>
              <a:rPr lang="ja-JP" altLang="en-US" sz="31416" dirty="0"/>
              <a:t>インスタンスのサイズが大きくなるに連れて</a:t>
            </a:r>
            <a:endParaRPr lang="en-US" altLang="ja-JP" sz="31416" dirty="0"/>
          </a:p>
          <a:p>
            <a:r>
              <a:rPr lang="ja-JP" altLang="en-US" sz="31416" dirty="0"/>
              <a:t>提案手法での削減率も大きくなる</a:t>
            </a:r>
            <a:endParaRPr lang="en-US" altLang="ja-JP" sz="31416" dirty="0"/>
          </a:p>
          <a:p>
            <a:endParaRPr lang="en-US" altLang="zh-CN" sz="31416" dirty="0"/>
          </a:p>
        </p:txBody>
      </p:sp>
      <p:sp>
        <p:nvSpPr>
          <p:cNvPr id="38" name="文本框 37">
            <a:extLst>
              <a:ext uri="{FF2B5EF4-FFF2-40B4-BE49-F238E27FC236}">
                <a16:creationId xmlns:a16="http://schemas.microsoft.com/office/drawing/2014/main" id="{714F963E-FD45-B957-2BD8-D4DF26A4822F}"/>
              </a:ext>
            </a:extLst>
          </p:cNvPr>
          <p:cNvSpPr txBox="1"/>
          <p:nvPr/>
        </p:nvSpPr>
        <p:spPr>
          <a:xfrm>
            <a:off x="15076082" y="23292172"/>
            <a:ext cx="101900236" cy="29099505"/>
          </a:xfrm>
          <a:prstGeom prst="rect">
            <a:avLst/>
          </a:prstGeom>
          <a:noFill/>
        </p:spPr>
        <p:txBody>
          <a:bodyPr wrap="square">
            <a:spAutoFit/>
          </a:bodyPr>
          <a:lstStyle/>
          <a:p>
            <a:r>
              <a:rPr lang="ja-JP" altLang="en-US" sz="31416" b="1" dirty="0"/>
              <a:t>まとめ</a:t>
            </a:r>
            <a:endParaRPr lang="en-US" altLang="ja-JP" sz="31416" b="1" dirty="0"/>
          </a:p>
          <a:p>
            <a:endParaRPr lang="en-US" altLang="ja-JP" sz="31416" b="1" dirty="0"/>
          </a:p>
          <a:p>
            <a:r>
              <a:rPr lang="ja-JP" altLang="en-US" sz="31416" dirty="0"/>
              <a:t>提案手法で元の目的関数の二次項を大幅に削減できた</a:t>
            </a:r>
            <a:endParaRPr lang="en-US" altLang="ja-JP" sz="31416" dirty="0"/>
          </a:p>
          <a:p>
            <a:r>
              <a:rPr lang="ja-JP" altLang="en-US" sz="31416" dirty="0"/>
              <a:t>その中，</a:t>
            </a:r>
            <a:endParaRPr lang="en-US" altLang="ja-JP" sz="31416" dirty="0"/>
          </a:p>
          <a:p>
            <a:r>
              <a:rPr lang="en-US" altLang="ja-JP" sz="31416" dirty="0"/>
              <a:t>seg</a:t>
            </a:r>
            <a:r>
              <a:rPr lang="ja-JP" altLang="en-US" sz="31416" dirty="0"/>
              <a:t>方法の平均削減率は</a:t>
            </a:r>
            <a14:m xmlns:a14="http://schemas.microsoft.com/office/drawing/2010/main">
              <m:oMath xmlns:m="http://schemas.openxmlformats.org/officeDocument/2006/math">
                <m:r>
                  <a:rPr lang="en-US" altLang="ja-JP" sz="31416" i="1" dirty="0">
                    <a:latin typeface="Cambria Math" panose="02040503050406030204" pitchFamily="18" charset="0"/>
                  </a:rPr>
                  <m:t>68.59</m:t>
                </m:r>
                <m:r>
                  <a:rPr lang="ja-JP" altLang="en-US" sz="31416" i="1" dirty="0">
                    <a:latin typeface="Cambria Math" panose="02040503050406030204" pitchFamily="18" charset="0"/>
                  </a:rPr>
                  <m:t>％</m:t>
                </m:r>
              </m:oMath>
            </a14:m>
            <a:endParaRPr lang="en-US" altLang="ja-JP" sz="31416" dirty="0"/>
          </a:p>
          <a:p>
            <a:r>
              <a:rPr lang="en-US" altLang="ja-JP" sz="31416" dirty="0" err="1"/>
              <a:t>nei</a:t>
            </a:r>
            <a:r>
              <a:rPr lang="ja-JP" altLang="en-US" sz="31416" dirty="0"/>
              <a:t>方法の平均削減率は</a:t>
            </a:r>
            <a14:m xmlns:a14="http://schemas.microsoft.com/office/drawing/2010/main">
              <m:oMath xmlns:m="http://schemas.openxmlformats.org/officeDocument/2006/math">
                <m:r>
                  <a:rPr lang="en-US" altLang="ja-JP" sz="31416" i="1" dirty="0">
                    <a:latin typeface="Cambria Math" panose="02040503050406030204" pitchFamily="18" charset="0"/>
                  </a:rPr>
                  <m:t>56.58</m:t>
                </m:r>
                <m:r>
                  <a:rPr lang="ja-JP" altLang="en-US" sz="31416" i="1" dirty="0">
                    <a:latin typeface="Cambria Math" panose="02040503050406030204" pitchFamily="18" charset="0"/>
                  </a:rPr>
                  <m:t>％</m:t>
                </m:r>
              </m:oMath>
            </a14:m>
            <a:endParaRPr lang="en-US" altLang="ja-JP" sz="31416" dirty="0"/>
          </a:p>
        </p:txBody>
      </p:sp>
    </p:spTree>
    <p:extLst>
      <p:ext uri="{BB962C8B-B14F-4D97-AF65-F5344CB8AC3E}">
        <p14:creationId xmlns:p14="http://schemas.microsoft.com/office/powerpoint/2010/main" val="107184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9E4841-ADCC-0B43-AD8A-59C9494155C9}"/>
              </a:ext>
            </a:extLst>
          </p:cNvPr>
          <p:cNvSpPr txBox="1"/>
          <p:nvPr/>
        </p:nvSpPr>
        <p:spPr>
          <a:xfrm>
            <a:off x="2854624" y="4431360"/>
            <a:ext cx="2339102" cy="523220"/>
          </a:xfrm>
          <a:prstGeom prst="rect">
            <a:avLst/>
          </a:prstGeom>
          <a:noFill/>
        </p:spPr>
        <p:txBody>
          <a:bodyPr wrap="none" rtlCol="0">
            <a:spAutoFit/>
          </a:bodyPr>
          <a:lstStyle/>
          <a:p>
            <a:r>
              <a:rPr lang="ja-JP" altLang="en-US" sz="2800" dirty="0"/>
              <a:t>元の</a:t>
            </a:r>
            <a:r>
              <a:rPr lang="ja-JP" altLang="en-US" sz="2800" b="1" dirty="0"/>
              <a:t>距離行列</a:t>
            </a:r>
            <a:endParaRPr lang="zh-CN" altLang="en-US" sz="2800" dirty="0"/>
          </a:p>
        </p:txBody>
      </p:sp>
      <p:sp>
        <p:nvSpPr>
          <p:cNvPr id="5" name="箭头: 右 4">
            <a:extLst>
              <a:ext uri="{FF2B5EF4-FFF2-40B4-BE49-F238E27FC236}">
                <a16:creationId xmlns:a16="http://schemas.microsoft.com/office/drawing/2014/main" id="{B228A7B8-D6D0-9805-9331-F7AC9C8F0770}"/>
              </a:ext>
            </a:extLst>
          </p:cNvPr>
          <p:cNvSpPr/>
          <p:nvPr/>
        </p:nvSpPr>
        <p:spPr>
          <a:xfrm rot="5400000">
            <a:off x="1586238" y="4416358"/>
            <a:ext cx="1954433" cy="271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sp>
        <p:nvSpPr>
          <p:cNvPr id="7" name="文本框 6">
            <a:extLst>
              <a:ext uri="{FF2B5EF4-FFF2-40B4-BE49-F238E27FC236}">
                <a16:creationId xmlns:a16="http://schemas.microsoft.com/office/drawing/2014/main" id="{F4C315E4-4199-C1F1-678D-EEB2EC1AE47B}"/>
              </a:ext>
            </a:extLst>
          </p:cNvPr>
          <p:cNvSpPr txBox="1"/>
          <p:nvPr/>
        </p:nvSpPr>
        <p:spPr>
          <a:xfrm>
            <a:off x="9424668" y="4240677"/>
            <a:ext cx="1980029" cy="954107"/>
          </a:xfrm>
          <a:prstGeom prst="rect">
            <a:avLst/>
          </a:prstGeom>
          <a:noFill/>
        </p:spPr>
        <p:txBody>
          <a:bodyPr wrap="none" rtlCol="0">
            <a:spAutoFit/>
          </a:bodyPr>
          <a:lstStyle/>
          <a:p>
            <a:r>
              <a:rPr lang="ja-JP" altLang="en-US" sz="2800" dirty="0"/>
              <a:t>書き換えた</a:t>
            </a:r>
            <a:endParaRPr lang="en-US" altLang="ja-JP" sz="2800" dirty="0"/>
          </a:p>
          <a:p>
            <a:r>
              <a:rPr lang="ja-JP" altLang="en-US" sz="2800" b="1" dirty="0"/>
              <a:t>距離行列</a:t>
            </a:r>
            <a:endParaRPr lang="zh-CN" altLang="en-US" sz="2800" dirty="0"/>
          </a:p>
        </p:txBody>
      </p:sp>
      <p:graphicFrame>
        <p:nvGraphicFramePr>
          <p:cNvPr id="8" name="表格 7">
            <a:extLst>
              <a:ext uri="{FF2B5EF4-FFF2-40B4-BE49-F238E27FC236}">
                <a16:creationId xmlns:a16="http://schemas.microsoft.com/office/drawing/2014/main" id="{9A9D89FC-CCB5-E3E2-0960-4C2890643934}"/>
              </a:ext>
            </a:extLst>
          </p:cNvPr>
          <p:cNvGraphicFramePr>
            <a:graphicFrameLocks noGrp="1"/>
          </p:cNvGraphicFramePr>
          <p:nvPr>
            <p:extLst>
              <p:ext uri="{D42A27DB-BD31-4B8C-83A1-F6EECF244321}">
                <p14:modId xmlns:p14="http://schemas.microsoft.com/office/powerpoint/2010/main" val="1957445352"/>
              </p:ext>
            </p:extLst>
          </p:nvPr>
        </p:nvGraphicFramePr>
        <p:xfrm>
          <a:off x="727588" y="5829195"/>
          <a:ext cx="5796072" cy="4752729"/>
        </p:xfrm>
        <a:graphic>
          <a:graphicData uri="http://schemas.openxmlformats.org/drawingml/2006/table">
            <a:tbl>
              <a:tblPr firstRow="1" bandRow="1">
                <a:tableStyleId>{5C22544A-7EE6-4342-B048-85BDC9FD1C3A}</a:tableStyleId>
              </a:tblPr>
              <a:tblGrid>
                <a:gridCol w="966012">
                  <a:extLst>
                    <a:ext uri="{9D8B030D-6E8A-4147-A177-3AD203B41FA5}">
                      <a16:colId xmlns:a16="http://schemas.microsoft.com/office/drawing/2014/main" val="4048087300"/>
                    </a:ext>
                  </a:extLst>
                </a:gridCol>
                <a:gridCol w="966012">
                  <a:extLst>
                    <a:ext uri="{9D8B030D-6E8A-4147-A177-3AD203B41FA5}">
                      <a16:colId xmlns:a16="http://schemas.microsoft.com/office/drawing/2014/main" val="829567495"/>
                    </a:ext>
                  </a:extLst>
                </a:gridCol>
                <a:gridCol w="966012">
                  <a:extLst>
                    <a:ext uri="{9D8B030D-6E8A-4147-A177-3AD203B41FA5}">
                      <a16:colId xmlns:a16="http://schemas.microsoft.com/office/drawing/2014/main" val="1869609705"/>
                    </a:ext>
                  </a:extLst>
                </a:gridCol>
                <a:gridCol w="966012">
                  <a:extLst>
                    <a:ext uri="{9D8B030D-6E8A-4147-A177-3AD203B41FA5}">
                      <a16:colId xmlns:a16="http://schemas.microsoft.com/office/drawing/2014/main" val="2610860937"/>
                    </a:ext>
                  </a:extLst>
                </a:gridCol>
                <a:gridCol w="966012">
                  <a:extLst>
                    <a:ext uri="{9D8B030D-6E8A-4147-A177-3AD203B41FA5}">
                      <a16:colId xmlns:a16="http://schemas.microsoft.com/office/drawing/2014/main" val="81708999"/>
                    </a:ext>
                  </a:extLst>
                </a:gridCol>
                <a:gridCol w="966012">
                  <a:extLst>
                    <a:ext uri="{9D8B030D-6E8A-4147-A177-3AD203B41FA5}">
                      <a16:colId xmlns:a16="http://schemas.microsoft.com/office/drawing/2014/main" val="2478854051"/>
                    </a:ext>
                  </a:extLst>
                </a:gridCol>
              </a:tblGrid>
              <a:tr h="1028929">
                <a:tc>
                  <a:txBody>
                    <a:bodyPr/>
                    <a:lstStyle/>
                    <a:p>
                      <a:pPr algn="ctr"/>
                      <a:endParaRPr lang="zh-CN" altLang="en-US" sz="28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800" dirty="0">
                          <a:solidFill>
                            <a:schemeClr val="tx1"/>
                          </a:solidFill>
                        </a:rPr>
                        <a:t>町</a:t>
                      </a:r>
                      <a:r>
                        <a:rPr lang="en-US" altLang="ja-JP" sz="2800" dirty="0">
                          <a:solidFill>
                            <a:schemeClr val="tx1"/>
                          </a:solidFill>
                        </a:rPr>
                        <a:t>1</a:t>
                      </a:r>
                      <a:endParaRPr lang="zh-CN" altLang="en-US" sz="28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solidFill>
                            <a:schemeClr val="tx1"/>
                          </a:solidFill>
                        </a:rPr>
                        <a:t>町</a:t>
                      </a:r>
                      <a:r>
                        <a:rPr lang="en-US" altLang="ja-JP" sz="2800" dirty="0">
                          <a:solidFill>
                            <a:schemeClr val="tx1"/>
                          </a:solidFill>
                        </a:rPr>
                        <a:t>2</a:t>
                      </a:r>
                      <a:endParaRPr lang="zh-CN" altLang="en-US" sz="28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solidFill>
                            <a:schemeClr val="tx1"/>
                          </a:solidFill>
                        </a:rPr>
                        <a:t>町</a:t>
                      </a:r>
                      <a:r>
                        <a:rPr lang="en-US" altLang="ja-JP" sz="2800" dirty="0">
                          <a:solidFill>
                            <a:schemeClr val="tx1"/>
                          </a:solidFill>
                        </a:rPr>
                        <a:t>3</a:t>
                      </a:r>
                      <a:endParaRPr lang="zh-CN" altLang="en-US" sz="28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solidFill>
                            <a:schemeClr val="tx1"/>
                          </a:solidFill>
                        </a:rPr>
                        <a:t>町</a:t>
                      </a:r>
                      <a:r>
                        <a:rPr lang="en-US" altLang="ja-JP" sz="2800" dirty="0">
                          <a:solidFill>
                            <a:schemeClr val="tx1"/>
                          </a:solidFill>
                        </a:rPr>
                        <a:t>4</a:t>
                      </a:r>
                      <a:endParaRPr lang="zh-CN" altLang="en-US" sz="28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solidFill>
                            <a:schemeClr val="tx1"/>
                          </a:solidFill>
                        </a:rPr>
                        <a:t>町</a:t>
                      </a:r>
                      <a:r>
                        <a:rPr lang="en-US" altLang="ja-JP" sz="2800" dirty="0">
                          <a:solidFill>
                            <a:schemeClr val="tx1"/>
                          </a:solidFill>
                        </a:rPr>
                        <a:t>5</a:t>
                      </a:r>
                      <a:endParaRPr lang="zh-CN" altLang="en-US" sz="28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1" dirty="0">
                          <a:solidFill>
                            <a:schemeClr val="tx1"/>
                          </a:solidFill>
                        </a:rPr>
                        <a:t>町</a:t>
                      </a:r>
                      <a:r>
                        <a:rPr lang="en-US" altLang="ja-JP" sz="2800" b="1" dirty="0">
                          <a:solidFill>
                            <a:schemeClr val="tx1"/>
                          </a:solidFill>
                        </a:rPr>
                        <a:t>1</a:t>
                      </a:r>
                      <a:endParaRPr lang="zh-CN" altLang="en-US" sz="28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1</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2</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1" dirty="0">
                          <a:solidFill>
                            <a:schemeClr val="tx1"/>
                          </a:solidFill>
                        </a:rPr>
                        <a:t>町</a:t>
                      </a:r>
                      <a:r>
                        <a:rPr lang="en-US" altLang="ja-JP" sz="2800" b="1" dirty="0">
                          <a:solidFill>
                            <a:schemeClr val="tx1"/>
                          </a:solidFill>
                        </a:rPr>
                        <a:t>2</a:t>
                      </a:r>
                      <a:endParaRPr lang="zh-CN" altLang="en-US" sz="28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2</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solidFill>
                            <a:srgbClr val="FF0000"/>
                          </a:solidFill>
                        </a:rPr>
                        <a:t>7</a:t>
                      </a:r>
                      <a:endParaRPr lang="zh-CN" altLang="en-US" sz="3600" dirty="0">
                        <a:solidFill>
                          <a:srgbClr val="FF0000"/>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1" dirty="0">
                          <a:solidFill>
                            <a:schemeClr val="tx1"/>
                          </a:solidFill>
                        </a:rPr>
                        <a:t>町</a:t>
                      </a:r>
                      <a:r>
                        <a:rPr lang="en-US" altLang="ja-JP" sz="2800" b="1" dirty="0">
                          <a:solidFill>
                            <a:schemeClr val="tx1"/>
                          </a:solidFill>
                        </a:rPr>
                        <a:t>3</a:t>
                      </a:r>
                      <a:endParaRPr lang="zh-CN" altLang="en-US" sz="28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2</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6</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1" dirty="0">
                          <a:solidFill>
                            <a:schemeClr val="tx1"/>
                          </a:solidFill>
                        </a:rPr>
                        <a:t>町</a:t>
                      </a:r>
                      <a:r>
                        <a:rPr lang="en-US" altLang="ja-JP" sz="2800" b="1" dirty="0">
                          <a:solidFill>
                            <a:schemeClr val="tx1"/>
                          </a:solidFill>
                        </a:rPr>
                        <a:t>4</a:t>
                      </a:r>
                      <a:endParaRPr lang="zh-CN" altLang="en-US" sz="28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tx1"/>
                          </a:solidFill>
                          <a:latin typeface="+mn-lt"/>
                          <a:ea typeface="+mn-ea"/>
                          <a:cs typeface="+mn-cs"/>
                        </a:rPr>
                        <a:t>町</a:t>
                      </a:r>
                      <a:r>
                        <a:rPr lang="en-US" altLang="zh-CN" sz="2800" b="1" dirty="0">
                          <a:solidFill>
                            <a:schemeClr val="tx1"/>
                          </a:solidFill>
                        </a:rPr>
                        <a:t>5</a:t>
                      </a: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9" name="表格 8">
            <a:extLst>
              <a:ext uri="{FF2B5EF4-FFF2-40B4-BE49-F238E27FC236}">
                <a16:creationId xmlns:a16="http://schemas.microsoft.com/office/drawing/2014/main" id="{E7951647-D790-6767-81B9-EA0CDCB457F4}"/>
              </a:ext>
            </a:extLst>
          </p:cNvPr>
          <p:cNvGraphicFramePr>
            <a:graphicFrameLocks noGrp="1"/>
          </p:cNvGraphicFramePr>
          <p:nvPr>
            <p:extLst>
              <p:ext uri="{D42A27DB-BD31-4B8C-83A1-F6EECF244321}">
                <p14:modId xmlns:p14="http://schemas.microsoft.com/office/powerpoint/2010/main" val="1903502121"/>
              </p:ext>
            </p:extLst>
          </p:nvPr>
        </p:nvGraphicFramePr>
        <p:xfrm>
          <a:off x="6946879" y="5835497"/>
          <a:ext cx="5796078" cy="4752729"/>
        </p:xfrm>
        <a:graphic>
          <a:graphicData uri="http://schemas.openxmlformats.org/drawingml/2006/table">
            <a:tbl>
              <a:tblPr firstRow="1" bandRow="1">
                <a:tableStyleId>{5C22544A-7EE6-4342-B048-85BDC9FD1C3A}</a:tableStyleId>
              </a:tblPr>
              <a:tblGrid>
                <a:gridCol w="966013">
                  <a:extLst>
                    <a:ext uri="{9D8B030D-6E8A-4147-A177-3AD203B41FA5}">
                      <a16:colId xmlns:a16="http://schemas.microsoft.com/office/drawing/2014/main" val="4048087300"/>
                    </a:ext>
                  </a:extLst>
                </a:gridCol>
                <a:gridCol w="966013">
                  <a:extLst>
                    <a:ext uri="{9D8B030D-6E8A-4147-A177-3AD203B41FA5}">
                      <a16:colId xmlns:a16="http://schemas.microsoft.com/office/drawing/2014/main" val="829567495"/>
                    </a:ext>
                  </a:extLst>
                </a:gridCol>
                <a:gridCol w="966013">
                  <a:extLst>
                    <a:ext uri="{9D8B030D-6E8A-4147-A177-3AD203B41FA5}">
                      <a16:colId xmlns:a16="http://schemas.microsoft.com/office/drawing/2014/main" val="1869609705"/>
                    </a:ext>
                  </a:extLst>
                </a:gridCol>
                <a:gridCol w="966013">
                  <a:extLst>
                    <a:ext uri="{9D8B030D-6E8A-4147-A177-3AD203B41FA5}">
                      <a16:colId xmlns:a16="http://schemas.microsoft.com/office/drawing/2014/main" val="2610860937"/>
                    </a:ext>
                  </a:extLst>
                </a:gridCol>
                <a:gridCol w="966013">
                  <a:extLst>
                    <a:ext uri="{9D8B030D-6E8A-4147-A177-3AD203B41FA5}">
                      <a16:colId xmlns:a16="http://schemas.microsoft.com/office/drawing/2014/main" val="81708999"/>
                    </a:ext>
                  </a:extLst>
                </a:gridCol>
                <a:gridCol w="966013">
                  <a:extLst>
                    <a:ext uri="{9D8B030D-6E8A-4147-A177-3AD203B41FA5}">
                      <a16:colId xmlns:a16="http://schemas.microsoft.com/office/drawing/2014/main" val="2478854051"/>
                    </a:ext>
                  </a:extLst>
                </a:gridCol>
              </a:tblGrid>
              <a:tr h="1028929">
                <a:tc>
                  <a:txBody>
                    <a:bodyPr/>
                    <a:lstStyle/>
                    <a:p>
                      <a:pPr algn="ctr"/>
                      <a:endParaRPr lang="zh-CN" altLang="en-US" sz="29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900" dirty="0">
                          <a:solidFill>
                            <a:schemeClr val="tx1"/>
                          </a:solidFill>
                        </a:rPr>
                        <a:t>町</a:t>
                      </a:r>
                      <a:r>
                        <a:rPr lang="en-US" altLang="ja-JP" sz="2900" dirty="0">
                          <a:solidFill>
                            <a:schemeClr val="tx1"/>
                          </a:solidFill>
                        </a:rPr>
                        <a:t>1</a:t>
                      </a:r>
                      <a:endParaRPr lang="zh-CN" altLang="en-US" sz="29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2</a:t>
                      </a:r>
                      <a:endParaRPr lang="zh-CN" altLang="en-US" sz="29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3</a:t>
                      </a:r>
                      <a:endParaRPr lang="zh-CN" altLang="en-US" sz="29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4</a:t>
                      </a:r>
                      <a:endParaRPr lang="zh-CN" altLang="en-US" sz="29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5</a:t>
                      </a:r>
                      <a:endParaRPr lang="zh-CN" altLang="en-US" sz="2900"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1</a:t>
                      </a:r>
                      <a:endParaRPr lang="zh-CN" altLang="en-US" sz="29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1</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2</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2</a:t>
                      </a:r>
                      <a:endParaRPr lang="zh-CN" altLang="en-US" sz="29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2</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solidFill>
                            <a:srgbClr val="FF0000"/>
                          </a:solidFill>
                        </a:rPr>
                        <a:t>7</a:t>
                      </a:r>
                      <a:endParaRPr lang="zh-CN" altLang="en-US" sz="3600" dirty="0">
                        <a:solidFill>
                          <a:srgbClr val="FF0000"/>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3</a:t>
                      </a:r>
                      <a:endParaRPr lang="zh-CN" altLang="en-US" sz="29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2</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solidFill>
                            <a:srgbClr val="FF0000"/>
                          </a:solidFill>
                        </a:rPr>
                        <a:t>7</a:t>
                      </a:r>
                      <a:endParaRPr lang="zh-CN" altLang="en-US" sz="3600" dirty="0">
                        <a:solidFill>
                          <a:srgbClr val="FF0000"/>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4</a:t>
                      </a:r>
                      <a:endParaRPr lang="zh-CN" altLang="en-US" sz="2900" b="1" dirty="0">
                        <a:solidFill>
                          <a:schemeClr val="tx1"/>
                        </a:solidFill>
                      </a:endParaRP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600" dirty="0"/>
                        <a:t>3</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744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900" b="1" kern="1200" dirty="0">
                          <a:solidFill>
                            <a:schemeClr val="tx1"/>
                          </a:solidFill>
                          <a:latin typeface="+mn-lt"/>
                          <a:ea typeface="+mn-ea"/>
                          <a:cs typeface="+mn-cs"/>
                        </a:rPr>
                        <a:t>町</a:t>
                      </a:r>
                      <a:r>
                        <a:rPr lang="en-US" altLang="zh-CN" sz="2900" b="1" dirty="0">
                          <a:solidFill>
                            <a:schemeClr val="tx1"/>
                          </a:solidFill>
                        </a:rPr>
                        <a:t>5</a:t>
                      </a:r>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3600" dirty="0"/>
                        <a:t>0</a:t>
                      </a:r>
                      <a:endParaRPr lang="zh-CN" altLang="en-US" sz="3600" dirty="0"/>
                    </a:p>
                  </a:txBody>
                  <a:tcPr marL="186077" marR="186077" marT="93038" marB="93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0ED5DECE-D8B8-0E53-EB4D-6F9C3FB5363F}"/>
              </a:ext>
            </a:extLst>
          </p:cNvPr>
          <p:cNvGrpSpPr/>
          <p:nvPr/>
        </p:nvGrpSpPr>
        <p:grpSpPr>
          <a:xfrm>
            <a:off x="1567990" y="132260"/>
            <a:ext cx="2816857" cy="2312258"/>
            <a:chOff x="886691" y="3441643"/>
            <a:chExt cx="1907308" cy="1565640"/>
          </a:xfrm>
        </p:grpSpPr>
        <p:sp>
          <p:nvSpPr>
            <p:cNvPr id="11" name="椭圆 10">
              <a:extLst>
                <a:ext uri="{FF2B5EF4-FFF2-40B4-BE49-F238E27FC236}">
                  <a16:creationId xmlns:a16="http://schemas.microsoft.com/office/drawing/2014/main" id="{771AC91A-F4A8-6D77-962C-2BEBD0DA7AD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1</a:t>
              </a:r>
              <a:endParaRPr lang="zh-CN" altLang="en-US" sz="4000" dirty="0"/>
            </a:p>
          </p:txBody>
        </p:sp>
        <p:sp>
          <p:nvSpPr>
            <p:cNvPr id="12" name="椭圆 11">
              <a:extLst>
                <a:ext uri="{FF2B5EF4-FFF2-40B4-BE49-F238E27FC236}">
                  <a16:creationId xmlns:a16="http://schemas.microsoft.com/office/drawing/2014/main" id="{6330A2E8-FB05-4A10-BF07-C8FB90C46F8C}"/>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4</a:t>
              </a:r>
              <a:endParaRPr lang="zh-CN" altLang="en-US" sz="4000" dirty="0"/>
            </a:p>
          </p:txBody>
        </p:sp>
        <p:sp>
          <p:nvSpPr>
            <p:cNvPr id="13" name="椭圆 12">
              <a:extLst>
                <a:ext uri="{FF2B5EF4-FFF2-40B4-BE49-F238E27FC236}">
                  <a16:creationId xmlns:a16="http://schemas.microsoft.com/office/drawing/2014/main" id="{E9101CDD-FFCC-FEBE-6F3D-9281F7E06C54}"/>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2</a:t>
              </a:r>
              <a:endParaRPr lang="zh-CN" altLang="en-US" sz="4000" dirty="0"/>
            </a:p>
          </p:txBody>
        </p:sp>
        <p:sp>
          <p:nvSpPr>
            <p:cNvPr id="14" name="椭圆 13">
              <a:extLst>
                <a:ext uri="{FF2B5EF4-FFF2-40B4-BE49-F238E27FC236}">
                  <a16:creationId xmlns:a16="http://schemas.microsoft.com/office/drawing/2014/main" id="{20B9E9C2-7019-C0B9-CDE8-9F406B9B8017}"/>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3</a:t>
              </a:r>
              <a:endParaRPr lang="zh-CN" altLang="en-US" sz="4000" dirty="0"/>
            </a:p>
          </p:txBody>
        </p:sp>
        <p:sp>
          <p:nvSpPr>
            <p:cNvPr id="15" name="椭圆 14">
              <a:extLst>
                <a:ext uri="{FF2B5EF4-FFF2-40B4-BE49-F238E27FC236}">
                  <a16:creationId xmlns:a16="http://schemas.microsoft.com/office/drawing/2014/main" id="{F794782C-E6DE-5AF6-E1E7-6E22FD555C4B}"/>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5</a:t>
              </a:r>
              <a:endParaRPr lang="zh-CN" altLang="en-US" sz="4000" dirty="0"/>
            </a:p>
          </p:txBody>
        </p:sp>
        <p:cxnSp>
          <p:nvCxnSpPr>
            <p:cNvPr id="16" name="直接连接符 15">
              <a:extLst>
                <a:ext uri="{FF2B5EF4-FFF2-40B4-BE49-F238E27FC236}">
                  <a16:creationId xmlns:a16="http://schemas.microsoft.com/office/drawing/2014/main" id="{8F83843D-EFEE-A7B4-022F-3190F64AF255}"/>
                </a:ext>
              </a:extLst>
            </p:cNvPr>
            <p:cNvCxnSpPr>
              <a:cxnSpLocks/>
              <a:stCxn id="11" idx="5"/>
              <a:endCxn id="13" idx="3"/>
            </p:cNvCxnSpPr>
            <p:nvPr/>
          </p:nvCxnSpPr>
          <p:spPr>
            <a:xfrm>
              <a:off x="1468773" y="3709689"/>
              <a:ext cx="789134" cy="1110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3377D54A-EDBF-7A99-C35F-DC1335209AA2}"/>
                </a:ext>
              </a:extLst>
            </p:cNvPr>
            <p:cNvCxnSpPr>
              <a:stCxn id="11" idx="5"/>
              <a:endCxn id="14" idx="1"/>
            </p:cNvCxnSpPr>
            <p:nvPr/>
          </p:nvCxnSpPr>
          <p:spPr>
            <a:xfrm>
              <a:off x="1468773" y="3709689"/>
              <a:ext cx="1057180" cy="91852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459CEE66-18E6-6518-25A6-903487A75465}"/>
                </a:ext>
              </a:extLst>
            </p:cNvPr>
            <p:cNvCxnSpPr>
              <a:stCxn id="11" idx="5"/>
              <a:endCxn id="12" idx="0"/>
            </p:cNvCxnSpPr>
            <p:nvPr/>
          </p:nvCxnSpPr>
          <p:spPr>
            <a:xfrm>
              <a:off x="1468773" y="3709689"/>
              <a:ext cx="0" cy="98355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0D8F4C43-2591-41D6-C875-BF7DF2DBE5BF}"/>
                </a:ext>
              </a:extLst>
            </p:cNvPr>
            <p:cNvCxnSpPr>
              <a:stCxn id="11" idx="5"/>
              <a:endCxn id="15" idx="7"/>
            </p:cNvCxnSpPr>
            <p:nvPr/>
          </p:nvCxnSpPr>
          <p:spPr>
            <a:xfrm flipH="1">
              <a:off x="1154737" y="3709689"/>
              <a:ext cx="314036" cy="472981"/>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F754873B-979D-79CD-FE5B-062C18C601B0}"/>
                </a:ext>
              </a:extLst>
            </p:cNvPr>
            <p:cNvCxnSpPr>
              <a:stCxn id="13" idx="3"/>
              <a:endCxn id="14" idx="1"/>
            </p:cNvCxnSpPr>
            <p:nvPr/>
          </p:nvCxnSpPr>
          <p:spPr>
            <a:xfrm>
              <a:off x="2257907" y="3820717"/>
              <a:ext cx="268046" cy="80749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3463FF0B-79EA-E290-AA41-44B384446C77}"/>
                </a:ext>
              </a:extLst>
            </p:cNvPr>
            <p:cNvCxnSpPr>
              <a:stCxn id="13" idx="3"/>
              <a:endCxn id="12" idx="0"/>
            </p:cNvCxnSpPr>
            <p:nvPr/>
          </p:nvCxnSpPr>
          <p:spPr>
            <a:xfrm flipH="1">
              <a:off x="1468773" y="3820717"/>
              <a:ext cx="789134" cy="8725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CB9822F-22EC-A840-15A0-458E0F4AD022}"/>
                </a:ext>
              </a:extLst>
            </p:cNvPr>
            <p:cNvCxnSpPr>
              <a:stCxn id="13" idx="3"/>
              <a:endCxn id="15" idx="7"/>
            </p:cNvCxnSpPr>
            <p:nvPr/>
          </p:nvCxnSpPr>
          <p:spPr>
            <a:xfrm flipH="1">
              <a:off x="1154737" y="3820717"/>
              <a:ext cx="1103170" cy="361953"/>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CE7AA15D-A023-08B1-D96E-97F386C614F8}"/>
                </a:ext>
              </a:extLst>
            </p:cNvPr>
            <p:cNvCxnSpPr>
              <a:stCxn id="14" idx="1"/>
              <a:endCxn id="12" idx="0"/>
            </p:cNvCxnSpPr>
            <p:nvPr/>
          </p:nvCxnSpPr>
          <p:spPr>
            <a:xfrm flipH="1">
              <a:off x="1468773" y="4628209"/>
              <a:ext cx="1057180" cy="6503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DE5BBE0E-1187-142F-FAE0-5C68638E80A5}"/>
                </a:ext>
              </a:extLst>
            </p:cNvPr>
            <p:cNvCxnSpPr>
              <a:stCxn id="14" idx="1"/>
              <a:endCxn id="15" idx="7"/>
            </p:cNvCxnSpPr>
            <p:nvPr/>
          </p:nvCxnSpPr>
          <p:spPr>
            <a:xfrm flipH="1" flipV="1">
              <a:off x="1154737" y="4182670"/>
              <a:ext cx="1371216" cy="44553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DB75B689-2274-237A-90E3-141760B9A907}"/>
                </a:ext>
              </a:extLst>
            </p:cNvPr>
            <p:cNvCxnSpPr>
              <a:stCxn id="12" idx="0"/>
              <a:endCxn id="15" idx="7"/>
            </p:cNvCxnSpPr>
            <p:nvPr/>
          </p:nvCxnSpPr>
          <p:spPr>
            <a:xfrm flipH="1" flipV="1">
              <a:off x="1154737" y="4182670"/>
              <a:ext cx="314036" cy="510577"/>
            </a:xfrm>
            <a:prstGeom prst="line">
              <a:avLst/>
            </a:prstGeom>
            <a:ln w="57150"/>
          </p:spPr>
          <p:style>
            <a:lnRef idx="2">
              <a:schemeClr val="accent1"/>
            </a:lnRef>
            <a:fillRef idx="0">
              <a:schemeClr val="accent1"/>
            </a:fillRef>
            <a:effectRef idx="1">
              <a:schemeClr val="accent1"/>
            </a:effectRef>
            <a:fontRef idx="minor">
              <a:schemeClr val="tx1"/>
            </a:fontRef>
          </p:style>
        </p:cxnSp>
      </p:grpSp>
      <p:grpSp>
        <p:nvGrpSpPr>
          <p:cNvPr id="26" name="组合 25">
            <a:extLst>
              <a:ext uri="{FF2B5EF4-FFF2-40B4-BE49-F238E27FC236}">
                <a16:creationId xmlns:a16="http://schemas.microsoft.com/office/drawing/2014/main" id="{0DD711BB-7471-240E-DFC5-A30484D7A3B1}"/>
              </a:ext>
            </a:extLst>
          </p:cNvPr>
          <p:cNvGrpSpPr/>
          <p:nvPr/>
        </p:nvGrpSpPr>
        <p:grpSpPr>
          <a:xfrm>
            <a:off x="7421829" y="119502"/>
            <a:ext cx="2976795" cy="2443545"/>
            <a:chOff x="886691" y="3441643"/>
            <a:chExt cx="1907308" cy="1565640"/>
          </a:xfrm>
        </p:grpSpPr>
        <p:sp>
          <p:nvSpPr>
            <p:cNvPr id="27" name="椭圆 26">
              <a:extLst>
                <a:ext uri="{FF2B5EF4-FFF2-40B4-BE49-F238E27FC236}">
                  <a16:creationId xmlns:a16="http://schemas.microsoft.com/office/drawing/2014/main" id="{F95F48DF-5CE4-2FC2-5BB8-3A855D0F634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1</a:t>
              </a:r>
              <a:endParaRPr lang="zh-CN" altLang="en-US" sz="4000" dirty="0"/>
            </a:p>
          </p:txBody>
        </p:sp>
        <p:sp>
          <p:nvSpPr>
            <p:cNvPr id="28" name="椭圆 27">
              <a:extLst>
                <a:ext uri="{FF2B5EF4-FFF2-40B4-BE49-F238E27FC236}">
                  <a16:creationId xmlns:a16="http://schemas.microsoft.com/office/drawing/2014/main" id="{573AA872-CF3F-EC81-F5F9-E471493E5516}"/>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4</a:t>
              </a:r>
              <a:endParaRPr lang="zh-CN" altLang="en-US" sz="4000" dirty="0"/>
            </a:p>
          </p:txBody>
        </p:sp>
        <p:sp>
          <p:nvSpPr>
            <p:cNvPr id="29" name="椭圆 28">
              <a:extLst>
                <a:ext uri="{FF2B5EF4-FFF2-40B4-BE49-F238E27FC236}">
                  <a16:creationId xmlns:a16="http://schemas.microsoft.com/office/drawing/2014/main" id="{02BD6BA0-2143-C92C-684B-8C17B633E3F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2</a:t>
              </a:r>
              <a:endParaRPr lang="zh-CN" altLang="en-US" sz="4000" dirty="0"/>
            </a:p>
          </p:txBody>
        </p:sp>
        <p:sp>
          <p:nvSpPr>
            <p:cNvPr id="30" name="椭圆 29">
              <a:extLst>
                <a:ext uri="{FF2B5EF4-FFF2-40B4-BE49-F238E27FC236}">
                  <a16:creationId xmlns:a16="http://schemas.microsoft.com/office/drawing/2014/main" id="{95A37B0C-161B-FD26-B5DA-33A0A970586A}"/>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3</a:t>
              </a:r>
              <a:endParaRPr lang="zh-CN" altLang="en-US" sz="4000" dirty="0"/>
            </a:p>
          </p:txBody>
        </p:sp>
        <p:sp>
          <p:nvSpPr>
            <p:cNvPr id="31" name="椭圆 30">
              <a:extLst>
                <a:ext uri="{FF2B5EF4-FFF2-40B4-BE49-F238E27FC236}">
                  <a16:creationId xmlns:a16="http://schemas.microsoft.com/office/drawing/2014/main" id="{840607DC-CB2D-05DD-B0DB-A67112B57F84}"/>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t>5</a:t>
              </a:r>
              <a:endParaRPr lang="zh-CN" altLang="en-US" sz="4000" dirty="0"/>
            </a:p>
          </p:txBody>
        </p:sp>
        <p:cxnSp>
          <p:nvCxnSpPr>
            <p:cNvPr id="32" name="直接连接符 31">
              <a:extLst>
                <a:ext uri="{FF2B5EF4-FFF2-40B4-BE49-F238E27FC236}">
                  <a16:creationId xmlns:a16="http://schemas.microsoft.com/office/drawing/2014/main" id="{4E8F40ED-0C08-C3DC-ACA4-7B3BB3F66810}"/>
                </a:ext>
              </a:extLst>
            </p:cNvPr>
            <p:cNvCxnSpPr>
              <a:cxnSpLocks/>
              <a:stCxn id="27" idx="5"/>
              <a:endCxn id="29" idx="3"/>
            </p:cNvCxnSpPr>
            <p:nvPr/>
          </p:nvCxnSpPr>
          <p:spPr>
            <a:xfrm>
              <a:off x="1468773" y="3709689"/>
              <a:ext cx="789134" cy="1110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E867C601-0D96-8F77-ED41-EFC9060A3BDE}"/>
                </a:ext>
              </a:extLst>
            </p:cNvPr>
            <p:cNvCxnSpPr>
              <a:stCxn id="27" idx="5"/>
              <a:endCxn id="30" idx="1"/>
            </p:cNvCxnSpPr>
            <p:nvPr/>
          </p:nvCxnSpPr>
          <p:spPr>
            <a:xfrm>
              <a:off x="1468773" y="3709689"/>
              <a:ext cx="1057180" cy="91852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3E0EDD6B-0151-BF85-8F75-67F981095435}"/>
                </a:ext>
              </a:extLst>
            </p:cNvPr>
            <p:cNvCxnSpPr>
              <a:stCxn id="27" idx="5"/>
              <a:endCxn id="28" idx="0"/>
            </p:cNvCxnSpPr>
            <p:nvPr/>
          </p:nvCxnSpPr>
          <p:spPr>
            <a:xfrm>
              <a:off x="1468773" y="3709689"/>
              <a:ext cx="0" cy="98355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BDFFFDB6-E461-4E39-7733-9580861DD4FA}"/>
                </a:ext>
              </a:extLst>
            </p:cNvPr>
            <p:cNvCxnSpPr>
              <a:stCxn id="27" idx="5"/>
              <a:endCxn id="31" idx="7"/>
            </p:cNvCxnSpPr>
            <p:nvPr/>
          </p:nvCxnSpPr>
          <p:spPr>
            <a:xfrm flipH="1">
              <a:off x="1154737" y="3709689"/>
              <a:ext cx="314036" cy="472981"/>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0E9FD4AB-FB54-1312-3ED0-3F63CD134AB4}"/>
                </a:ext>
              </a:extLst>
            </p:cNvPr>
            <p:cNvCxnSpPr>
              <a:stCxn id="29" idx="3"/>
              <a:endCxn id="30" idx="1"/>
            </p:cNvCxnSpPr>
            <p:nvPr/>
          </p:nvCxnSpPr>
          <p:spPr>
            <a:xfrm>
              <a:off x="2257907" y="3820717"/>
              <a:ext cx="268046" cy="80749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30F476A7-2C44-C497-1BC0-8D0316488326}"/>
                </a:ext>
              </a:extLst>
            </p:cNvPr>
            <p:cNvCxnSpPr>
              <a:stCxn id="29" idx="3"/>
              <a:endCxn id="28" idx="0"/>
            </p:cNvCxnSpPr>
            <p:nvPr/>
          </p:nvCxnSpPr>
          <p:spPr>
            <a:xfrm flipH="1">
              <a:off x="1468773" y="3820717"/>
              <a:ext cx="789134" cy="8725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B1FA1319-6E31-D520-8041-85645FBAFA5B}"/>
                </a:ext>
              </a:extLst>
            </p:cNvPr>
            <p:cNvCxnSpPr>
              <a:stCxn id="29" idx="3"/>
              <a:endCxn id="31" idx="7"/>
            </p:cNvCxnSpPr>
            <p:nvPr/>
          </p:nvCxnSpPr>
          <p:spPr>
            <a:xfrm flipH="1">
              <a:off x="1154737" y="3820717"/>
              <a:ext cx="1103170" cy="361953"/>
            </a:xfrm>
            <a:prstGeom prst="line">
              <a:avLst/>
            </a:prstGeom>
            <a:ln w="57150">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20FB1E49-7914-4143-B708-B21AA4F128CB}"/>
                </a:ext>
              </a:extLst>
            </p:cNvPr>
            <p:cNvCxnSpPr>
              <a:stCxn id="30" idx="1"/>
              <a:endCxn id="28" idx="0"/>
            </p:cNvCxnSpPr>
            <p:nvPr/>
          </p:nvCxnSpPr>
          <p:spPr>
            <a:xfrm flipH="1">
              <a:off x="1468773" y="4628209"/>
              <a:ext cx="1057180" cy="6503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AB98DCB3-9759-BDED-F269-DE89D75992EB}"/>
                </a:ext>
              </a:extLst>
            </p:cNvPr>
            <p:cNvCxnSpPr>
              <a:stCxn id="30" idx="1"/>
              <a:endCxn id="31" idx="7"/>
            </p:cNvCxnSpPr>
            <p:nvPr/>
          </p:nvCxnSpPr>
          <p:spPr>
            <a:xfrm flipH="1" flipV="1">
              <a:off x="1154737" y="4182670"/>
              <a:ext cx="1371216" cy="445539"/>
            </a:xfrm>
            <a:prstGeom prst="line">
              <a:avLst/>
            </a:prstGeom>
            <a:ln w="57150">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523E155F-5E72-AF39-20C7-CDCB0971DB6E}"/>
                </a:ext>
              </a:extLst>
            </p:cNvPr>
            <p:cNvCxnSpPr>
              <a:stCxn id="28" idx="0"/>
              <a:endCxn id="31" idx="7"/>
            </p:cNvCxnSpPr>
            <p:nvPr/>
          </p:nvCxnSpPr>
          <p:spPr>
            <a:xfrm flipH="1" flipV="1">
              <a:off x="1154737" y="4182670"/>
              <a:ext cx="314036" cy="510577"/>
            </a:xfrm>
            <a:prstGeom prst="line">
              <a:avLst/>
            </a:prstGeom>
            <a:ln w="57150"/>
          </p:spPr>
          <p:style>
            <a:lnRef idx="2">
              <a:schemeClr val="accent1"/>
            </a:lnRef>
            <a:fillRef idx="0">
              <a:schemeClr val="accent1"/>
            </a:fillRef>
            <a:effectRef idx="1">
              <a:schemeClr val="accent1"/>
            </a:effectRef>
            <a:fontRef idx="minor">
              <a:schemeClr val="tx1"/>
            </a:fontRef>
          </p:style>
        </p:cxnSp>
      </p:grpSp>
      <p:graphicFrame>
        <p:nvGraphicFramePr>
          <p:cNvPr id="42" name="表格 41">
            <a:extLst>
              <a:ext uri="{FF2B5EF4-FFF2-40B4-BE49-F238E27FC236}">
                <a16:creationId xmlns:a16="http://schemas.microsoft.com/office/drawing/2014/main" id="{CECC15E2-A9F6-C296-E3CC-AE24EEC91526}"/>
              </a:ext>
            </a:extLst>
          </p:cNvPr>
          <p:cNvGraphicFramePr>
            <a:graphicFrameLocks noGrp="1"/>
          </p:cNvGraphicFramePr>
          <p:nvPr>
            <p:extLst>
              <p:ext uri="{D42A27DB-BD31-4B8C-83A1-F6EECF244321}">
                <p14:modId xmlns:p14="http://schemas.microsoft.com/office/powerpoint/2010/main" val="3785876334"/>
              </p:ext>
            </p:extLst>
          </p:nvPr>
        </p:nvGraphicFramePr>
        <p:xfrm>
          <a:off x="14970001" y="5796667"/>
          <a:ext cx="5901936" cy="4839531"/>
        </p:xfrm>
        <a:graphic>
          <a:graphicData uri="http://schemas.openxmlformats.org/drawingml/2006/table">
            <a:tbl>
              <a:tblPr firstRow="1" bandRow="1">
                <a:tableStyleId>{5C22544A-7EE6-4342-B048-85BDC9FD1C3A}</a:tableStyleId>
              </a:tblPr>
              <a:tblGrid>
                <a:gridCol w="983656">
                  <a:extLst>
                    <a:ext uri="{9D8B030D-6E8A-4147-A177-3AD203B41FA5}">
                      <a16:colId xmlns:a16="http://schemas.microsoft.com/office/drawing/2014/main" val="4048087300"/>
                    </a:ext>
                  </a:extLst>
                </a:gridCol>
                <a:gridCol w="983656">
                  <a:extLst>
                    <a:ext uri="{9D8B030D-6E8A-4147-A177-3AD203B41FA5}">
                      <a16:colId xmlns:a16="http://schemas.microsoft.com/office/drawing/2014/main" val="829567495"/>
                    </a:ext>
                  </a:extLst>
                </a:gridCol>
                <a:gridCol w="983656">
                  <a:extLst>
                    <a:ext uri="{9D8B030D-6E8A-4147-A177-3AD203B41FA5}">
                      <a16:colId xmlns:a16="http://schemas.microsoft.com/office/drawing/2014/main" val="1869609705"/>
                    </a:ext>
                  </a:extLst>
                </a:gridCol>
                <a:gridCol w="983656">
                  <a:extLst>
                    <a:ext uri="{9D8B030D-6E8A-4147-A177-3AD203B41FA5}">
                      <a16:colId xmlns:a16="http://schemas.microsoft.com/office/drawing/2014/main" val="2610860937"/>
                    </a:ext>
                  </a:extLst>
                </a:gridCol>
                <a:gridCol w="983656">
                  <a:extLst>
                    <a:ext uri="{9D8B030D-6E8A-4147-A177-3AD203B41FA5}">
                      <a16:colId xmlns:a16="http://schemas.microsoft.com/office/drawing/2014/main" val="81708999"/>
                    </a:ext>
                  </a:extLst>
                </a:gridCol>
                <a:gridCol w="983656">
                  <a:extLst>
                    <a:ext uri="{9D8B030D-6E8A-4147-A177-3AD203B41FA5}">
                      <a16:colId xmlns:a16="http://schemas.microsoft.com/office/drawing/2014/main" val="2478854051"/>
                    </a:ext>
                  </a:extLst>
                </a:gridCol>
              </a:tblGrid>
              <a:tr h="1047721">
                <a:tc>
                  <a:txBody>
                    <a:bodyPr/>
                    <a:lstStyle/>
                    <a:p>
                      <a:pPr algn="ctr"/>
                      <a:endParaRPr lang="zh-CN" altLang="en-US" sz="29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900" dirty="0">
                          <a:solidFill>
                            <a:schemeClr val="tx1"/>
                          </a:solidFill>
                        </a:rPr>
                        <a:t>町</a:t>
                      </a:r>
                      <a:r>
                        <a:rPr lang="en-US" altLang="ja-JP" sz="2900" dirty="0">
                          <a:solidFill>
                            <a:schemeClr val="tx1"/>
                          </a:solidFill>
                        </a:rPr>
                        <a:t>1</a:t>
                      </a:r>
                      <a:endParaRPr lang="zh-CN" altLang="en-US" sz="2900"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2</a:t>
                      </a:r>
                      <a:endParaRPr lang="zh-CN" altLang="en-US" sz="2900"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3</a:t>
                      </a:r>
                      <a:endParaRPr lang="zh-CN" altLang="en-US" sz="2900"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4</a:t>
                      </a:r>
                      <a:endParaRPr lang="zh-CN" altLang="en-US" sz="2900"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dirty="0">
                          <a:solidFill>
                            <a:schemeClr val="tx1"/>
                          </a:solidFill>
                        </a:rPr>
                        <a:t>町</a:t>
                      </a:r>
                      <a:r>
                        <a:rPr lang="en-US" altLang="ja-JP" sz="2900" dirty="0">
                          <a:solidFill>
                            <a:schemeClr val="tx1"/>
                          </a:solidFill>
                        </a:rPr>
                        <a:t>5</a:t>
                      </a:r>
                      <a:endParaRPr lang="zh-CN" altLang="en-US" sz="2900"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758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1</a:t>
                      </a:r>
                      <a:endParaRPr lang="zh-CN" altLang="en-US" sz="2900" b="1"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0</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-6</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-4</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-4</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-5</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758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2</a:t>
                      </a:r>
                      <a:endParaRPr lang="zh-CN" altLang="en-US" sz="2900" b="1"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700" dirty="0"/>
                        <a:t>0</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-5</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-4</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solidFill>
                            <a:srgbClr val="FF0000"/>
                          </a:solidFill>
                        </a:rPr>
                        <a:t>0</a:t>
                      </a:r>
                      <a:endParaRPr lang="zh-CN" altLang="en-US" sz="3700" dirty="0">
                        <a:solidFill>
                          <a:srgbClr val="FF0000"/>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758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3</a:t>
                      </a:r>
                      <a:endParaRPr lang="zh-CN" altLang="en-US" sz="2900" b="1"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700" dirty="0"/>
                        <a:t>0</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-5</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solidFill>
                            <a:srgbClr val="FF0000"/>
                          </a:solidFill>
                        </a:rPr>
                        <a:t>0</a:t>
                      </a:r>
                      <a:endParaRPr lang="zh-CN" altLang="en-US" sz="3700" dirty="0">
                        <a:solidFill>
                          <a:srgbClr val="FF0000"/>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758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900" b="1" dirty="0">
                          <a:solidFill>
                            <a:schemeClr val="tx1"/>
                          </a:solidFill>
                        </a:rPr>
                        <a:t>町</a:t>
                      </a:r>
                      <a:r>
                        <a:rPr lang="en-US" altLang="ja-JP" sz="2900" b="1" dirty="0">
                          <a:solidFill>
                            <a:schemeClr val="tx1"/>
                          </a:solidFill>
                        </a:rPr>
                        <a:t>4</a:t>
                      </a:r>
                      <a:endParaRPr lang="zh-CN" altLang="en-US" sz="2900" b="1" dirty="0">
                        <a:solidFill>
                          <a:schemeClr val="tx1"/>
                        </a:solidFill>
                      </a:endParaRP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700" dirty="0"/>
                        <a:t>0</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00" dirty="0"/>
                        <a:t>-4</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758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900" b="1" kern="1200" dirty="0">
                          <a:solidFill>
                            <a:schemeClr val="tx1"/>
                          </a:solidFill>
                          <a:latin typeface="+mn-lt"/>
                          <a:ea typeface="+mn-ea"/>
                          <a:cs typeface="+mn-cs"/>
                        </a:rPr>
                        <a:t>町</a:t>
                      </a:r>
                      <a:r>
                        <a:rPr lang="en-US" altLang="zh-CN" sz="2900" b="1" dirty="0">
                          <a:solidFill>
                            <a:schemeClr val="tx1"/>
                          </a:solidFill>
                        </a:rPr>
                        <a:t>5</a:t>
                      </a:r>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3700" dirty="0"/>
                        <a:t>0</a:t>
                      </a:r>
                      <a:endParaRPr lang="zh-CN" altLang="en-US" sz="3700" dirty="0"/>
                    </a:p>
                  </a:txBody>
                  <a:tcPr marL="189476" marR="189476" marT="94737" marB="947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
        <p:nvSpPr>
          <p:cNvPr id="43" name="文本框 42">
            <a:extLst>
              <a:ext uri="{FF2B5EF4-FFF2-40B4-BE49-F238E27FC236}">
                <a16:creationId xmlns:a16="http://schemas.microsoft.com/office/drawing/2014/main" id="{459BF415-9688-79BE-EF67-853711F04162}"/>
              </a:ext>
            </a:extLst>
          </p:cNvPr>
          <p:cNvSpPr txBox="1"/>
          <p:nvPr/>
        </p:nvSpPr>
        <p:spPr>
          <a:xfrm>
            <a:off x="1455548" y="2834589"/>
            <a:ext cx="2721590" cy="646331"/>
          </a:xfrm>
          <a:prstGeom prst="rect">
            <a:avLst/>
          </a:prstGeom>
          <a:noFill/>
        </p:spPr>
        <p:txBody>
          <a:bodyPr wrap="square" rtlCol="0">
            <a:spAutoFit/>
          </a:bodyPr>
          <a:lstStyle/>
          <a:p>
            <a:r>
              <a:rPr lang="ja-JP" altLang="en-US" sz="3600" b="1" dirty="0"/>
              <a:t>完全グラフ</a:t>
            </a:r>
            <a:endParaRPr lang="zh-CN" altLang="en-US" sz="3600" b="1" dirty="0"/>
          </a:p>
        </p:txBody>
      </p:sp>
      <p:sp>
        <p:nvSpPr>
          <p:cNvPr id="44" name="文本框 43">
            <a:extLst>
              <a:ext uri="{FF2B5EF4-FFF2-40B4-BE49-F238E27FC236}">
                <a16:creationId xmlns:a16="http://schemas.microsoft.com/office/drawing/2014/main" id="{15D4560A-D0B9-6036-474C-65DE6D98862F}"/>
              </a:ext>
            </a:extLst>
          </p:cNvPr>
          <p:cNvSpPr txBox="1"/>
          <p:nvPr/>
        </p:nvSpPr>
        <p:spPr>
          <a:xfrm>
            <a:off x="7147683" y="2829567"/>
            <a:ext cx="4071421" cy="646331"/>
          </a:xfrm>
          <a:prstGeom prst="rect">
            <a:avLst/>
          </a:prstGeom>
          <a:noFill/>
        </p:spPr>
        <p:txBody>
          <a:bodyPr wrap="square" rtlCol="0">
            <a:spAutoFit/>
          </a:bodyPr>
          <a:lstStyle/>
          <a:p>
            <a:r>
              <a:rPr lang="ja-JP" altLang="en-US" sz="3600" b="1" dirty="0"/>
              <a:t>制限されたグラフ</a:t>
            </a:r>
            <a:endParaRPr lang="zh-CN" altLang="en-US" sz="3600" b="1" dirty="0"/>
          </a:p>
        </p:txBody>
      </p:sp>
      <p:sp>
        <p:nvSpPr>
          <p:cNvPr id="47" name="文本框 46">
            <a:extLst>
              <a:ext uri="{FF2B5EF4-FFF2-40B4-BE49-F238E27FC236}">
                <a16:creationId xmlns:a16="http://schemas.microsoft.com/office/drawing/2014/main" id="{5BC2784F-4934-9F9D-BABD-D810E7EB96A0}"/>
              </a:ext>
            </a:extLst>
          </p:cNvPr>
          <p:cNvSpPr txBox="1"/>
          <p:nvPr/>
        </p:nvSpPr>
        <p:spPr>
          <a:xfrm>
            <a:off x="12797441" y="7163327"/>
            <a:ext cx="2339102" cy="954107"/>
          </a:xfrm>
          <a:prstGeom prst="rect">
            <a:avLst/>
          </a:prstGeom>
          <a:noFill/>
        </p:spPr>
        <p:txBody>
          <a:bodyPr wrap="none" rtlCol="0">
            <a:spAutoFit/>
          </a:bodyPr>
          <a:lstStyle/>
          <a:p>
            <a:r>
              <a:rPr lang="ja-JP" altLang="en-US" sz="2800" dirty="0"/>
              <a:t>全要素で</a:t>
            </a:r>
            <a:endParaRPr lang="en-US" altLang="ja-JP" sz="2800" dirty="0"/>
          </a:p>
          <a:p>
            <a:r>
              <a:rPr lang="ja-JP" altLang="en-US" sz="2800" b="1" dirty="0"/>
              <a:t>最大値</a:t>
            </a:r>
            <a:r>
              <a:rPr lang="ja-JP" altLang="en-US" sz="2800" dirty="0"/>
              <a:t>を引く</a:t>
            </a:r>
            <a:endParaRPr lang="zh-CN" altLang="en-US" sz="2800" dirty="0"/>
          </a:p>
        </p:txBody>
      </p:sp>
      <p:sp>
        <p:nvSpPr>
          <p:cNvPr id="48" name="箭头: 右 47">
            <a:extLst>
              <a:ext uri="{FF2B5EF4-FFF2-40B4-BE49-F238E27FC236}">
                <a16:creationId xmlns:a16="http://schemas.microsoft.com/office/drawing/2014/main" id="{39412F28-E345-4871-66B1-992C8EF0410F}"/>
              </a:ext>
            </a:extLst>
          </p:cNvPr>
          <p:cNvSpPr/>
          <p:nvPr/>
        </p:nvSpPr>
        <p:spPr>
          <a:xfrm rot="5400000">
            <a:off x="8068813" y="4317312"/>
            <a:ext cx="1954433" cy="271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sp>
        <p:nvSpPr>
          <p:cNvPr id="49" name="箭头: 右 48">
            <a:extLst>
              <a:ext uri="{FF2B5EF4-FFF2-40B4-BE49-F238E27FC236}">
                <a16:creationId xmlns:a16="http://schemas.microsoft.com/office/drawing/2014/main" id="{178F3C2D-AC7A-B840-C458-938B5DCE4F5E}"/>
              </a:ext>
            </a:extLst>
          </p:cNvPr>
          <p:cNvSpPr/>
          <p:nvPr/>
        </p:nvSpPr>
        <p:spPr>
          <a:xfrm>
            <a:off x="12843961" y="8216432"/>
            <a:ext cx="1954433" cy="271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695"/>
          </a:p>
        </p:txBody>
      </p:sp>
    </p:spTree>
    <p:extLst>
      <p:ext uri="{BB962C8B-B14F-4D97-AF65-F5344CB8AC3E}">
        <p14:creationId xmlns:p14="http://schemas.microsoft.com/office/powerpoint/2010/main" val="757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58F64D09-5D8D-EF52-4CFA-380D40AF83F2}"/>
              </a:ext>
            </a:extLst>
          </p:cNvPr>
          <p:cNvGraphicFramePr>
            <a:graphicFrameLocks/>
          </p:cNvGraphicFramePr>
          <p:nvPr>
            <p:extLst>
              <p:ext uri="{D42A27DB-BD31-4B8C-83A1-F6EECF244321}">
                <p14:modId xmlns:p14="http://schemas.microsoft.com/office/powerpoint/2010/main" val="1261059351"/>
              </p:ext>
            </p:extLst>
          </p:nvPr>
        </p:nvGraphicFramePr>
        <p:xfrm>
          <a:off x="-5322520" y="-5230198"/>
          <a:ext cx="32244572" cy="212601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93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3869595840"/>
              </p:ext>
            </p:extLst>
          </p:nvPr>
        </p:nvGraphicFramePr>
        <p:xfrm>
          <a:off x="-14057694" y="-17244109"/>
          <a:ext cx="53313303" cy="53008999"/>
        </p:xfrm>
        <a:graphic>
          <a:graphicData uri="http://schemas.openxmlformats.org/drawingml/2006/table">
            <a:tbl>
              <a:tblPr firstRow="1" bandRow="1">
                <a:tableStyleId>{5C22544A-7EE6-4342-B048-85BDC9FD1C3A}</a:tableStyleId>
              </a:tblPr>
              <a:tblGrid>
                <a:gridCol w="13328311">
                  <a:extLst>
                    <a:ext uri="{9D8B030D-6E8A-4147-A177-3AD203B41FA5}">
                      <a16:colId xmlns:a16="http://schemas.microsoft.com/office/drawing/2014/main" val="3882023733"/>
                    </a:ext>
                  </a:extLst>
                </a:gridCol>
                <a:gridCol w="13328311">
                  <a:extLst>
                    <a:ext uri="{9D8B030D-6E8A-4147-A177-3AD203B41FA5}">
                      <a16:colId xmlns:a16="http://schemas.microsoft.com/office/drawing/2014/main" val="161613265"/>
                    </a:ext>
                  </a:extLst>
                </a:gridCol>
                <a:gridCol w="13328311">
                  <a:extLst>
                    <a:ext uri="{9D8B030D-6E8A-4147-A177-3AD203B41FA5}">
                      <a16:colId xmlns:a16="http://schemas.microsoft.com/office/drawing/2014/main" val="2443345821"/>
                    </a:ext>
                  </a:extLst>
                </a:gridCol>
                <a:gridCol w="13328311">
                  <a:extLst>
                    <a:ext uri="{9D8B030D-6E8A-4147-A177-3AD203B41FA5}">
                      <a16:colId xmlns:a16="http://schemas.microsoft.com/office/drawing/2014/main" val="1077412032"/>
                    </a:ext>
                  </a:extLst>
                </a:gridCol>
              </a:tblGrid>
              <a:tr h="13252257">
                <a:tc>
                  <a:txBody>
                    <a:bodyPr/>
                    <a:lstStyle/>
                    <a:p>
                      <a:pPr algn="ctr"/>
                      <a:r>
                        <a:rPr lang="en-US" altLang="zh-CN" sz="71100" dirty="0">
                          <a:solidFill>
                            <a:srgbClr val="FF0000"/>
                          </a:solidFill>
                        </a:rPr>
                        <a:t>1</a:t>
                      </a:r>
                      <a:endParaRPr lang="zh-CN" altLang="en-US" sz="71100" dirty="0">
                        <a:solidFill>
                          <a:srgbClr val="FF000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71100" dirty="0">
                          <a:solidFill>
                            <a:srgbClr val="0070C0"/>
                          </a:solidFill>
                        </a:rPr>
                        <a:t>5</a:t>
                      </a:r>
                      <a:endParaRPr lang="zh-CN" altLang="en-US" sz="71100" dirty="0">
                        <a:solidFill>
                          <a:srgbClr val="0070C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71100" dirty="0">
                          <a:solidFill>
                            <a:srgbClr val="0070C0"/>
                          </a:solidFill>
                        </a:rPr>
                        <a:t>1</a:t>
                      </a:r>
                      <a:endParaRPr lang="zh-CN" altLang="en-US" sz="71100" dirty="0">
                        <a:solidFill>
                          <a:srgbClr val="0070C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71100" dirty="0">
                          <a:solidFill>
                            <a:srgbClr val="0070C0"/>
                          </a:solidFill>
                        </a:rPr>
                        <a:t>0</a:t>
                      </a:r>
                      <a:endParaRPr lang="zh-CN" altLang="en-US" sz="71100" dirty="0">
                        <a:solidFill>
                          <a:srgbClr val="0070C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13252257">
                <a:tc>
                  <a:txBody>
                    <a:bodyPr/>
                    <a:lstStyle/>
                    <a:p>
                      <a:pPr algn="ctr"/>
                      <a:endParaRPr lang="zh-CN" altLang="en-US" sz="71100" dirty="0"/>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1100" b="1" dirty="0">
                          <a:solidFill>
                            <a:srgbClr val="FF0000"/>
                          </a:solidFill>
                        </a:rPr>
                        <a:t>2</a:t>
                      </a:r>
                      <a:endParaRPr lang="zh-CN" altLang="en-US" sz="71100" b="1" dirty="0">
                        <a:solidFill>
                          <a:srgbClr val="FF000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71100" b="1" dirty="0">
                          <a:solidFill>
                            <a:srgbClr val="0070C0"/>
                          </a:solidFill>
                        </a:rPr>
                        <a:t>-2</a:t>
                      </a:r>
                      <a:endParaRPr lang="zh-CN" altLang="en-US" sz="71100" b="1" dirty="0">
                        <a:solidFill>
                          <a:srgbClr val="0070C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71100" b="1" dirty="0">
                          <a:solidFill>
                            <a:srgbClr val="0070C0"/>
                          </a:solidFill>
                        </a:rPr>
                        <a:t>-4</a:t>
                      </a:r>
                      <a:endParaRPr lang="zh-CN" altLang="en-US" sz="71100" b="1" dirty="0">
                        <a:solidFill>
                          <a:srgbClr val="0070C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13252257">
                <a:tc>
                  <a:txBody>
                    <a:bodyPr/>
                    <a:lstStyle/>
                    <a:p>
                      <a:pPr algn="ctr"/>
                      <a:endParaRPr lang="zh-CN" altLang="en-US" sz="71100" dirty="0"/>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1100" dirty="0"/>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1100" b="1" dirty="0">
                          <a:solidFill>
                            <a:srgbClr val="FF0000"/>
                          </a:solidFill>
                        </a:rPr>
                        <a:t>0</a:t>
                      </a:r>
                      <a:endParaRPr lang="zh-CN" altLang="en-US" sz="71100" b="1" dirty="0">
                        <a:solidFill>
                          <a:srgbClr val="FF000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71100" b="1" dirty="0">
                          <a:solidFill>
                            <a:srgbClr val="0070C0"/>
                          </a:solidFill>
                        </a:rPr>
                        <a:t>0</a:t>
                      </a:r>
                      <a:endParaRPr lang="zh-CN" altLang="en-US" sz="71100" b="1" dirty="0">
                        <a:solidFill>
                          <a:srgbClr val="0070C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13252257">
                <a:tc>
                  <a:txBody>
                    <a:bodyPr/>
                    <a:lstStyle/>
                    <a:p>
                      <a:pPr algn="ctr"/>
                      <a:endParaRPr lang="zh-CN" altLang="en-US" sz="71100" dirty="0"/>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1100" dirty="0"/>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1100" dirty="0"/>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1100" b="1" dirty="0">
                          <a:solidFill>
                            <a:srgbClr val="FF0000"/>
                          </a:solidFill>
                        </a:rPr>
                        <a:t>-3</a:t>
                      </a:r>
                      <a:endParaRPr lang="zh-CN" altLang="en-US" sz="71100" b="1" dirty="0">
                        <a:solidFill>
                          <a:srgbClr val="FF0000"/>
                        </a:solidFill>
                      </a:endParaRPr>
                    </a:p>
                  </a:txBody>
                  <a:tcPr marL="1794760" marR="1794760" marT="897399" marB="8973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8" name="文本框 7">
            <a:extLst>
              <a:ext uri="{FF2B5EF4-FFF2-40B4-BE49-F238E27FC236}">
                <a16:creationId xmlns:a16="http://schemas.microsoft.com/office/drawing/2014/main" id="{9DDB27DD-0D12-E99F-7353-42E802578A2D}"/>
              </a:ext>
            </a:extLst>
          </p:cNvPr>
          <p:cNvSpPr txBox="1"/>
          <p:nvPr/>
        </p:nvSpPr>
        <p:spPr>
          <a:xfrm>
            <a:off x="-5147658" y="-11884805"/>
            <a:ext cx="65" cy="34711810"/>
          </a:xfrm>
          <a:prstGeom prst="rect">
            <a:avLst/>
          </a:prstGeom>
          <a:noFill/>
        </p:spPr>
        <p:txBody>
          <a:bodyPr wrap="none" lIns="0" tIns="0" rIns="0" bIns="0" rtlCol="0">
            <a:spAutoFit/>
          </a:bodyPr>
          <a:lstStyle/>
          <a:p>
            <a:pPr>
              <a:lnSpc>
                <a:spcPts val="68721"/>
              </a:lnSpc>
            </a:pPr>
            <a:endParaRPr lang="en-US" altLang="zh-CN" sz="47129" dirty="0"/>
          </a:p>
          <a:p>
            <a:pPr>
              <a:lnSpc>
                <a:spcPts val="68721"/>
              </a:lnSpc>
            </a:pPr>
            <a:endParaRPr lang="en-US" altLang="zh-CN" sz="47129" dirty="0"/>
          </a:p>
          <a:p>
            <a:pPr>
              <a:lnSpc>
                <a:spcPts val="68721"/>
              </a:lnSpc>
            </a:pPr>
            <a:endParaRPr lang="en-US" altLang="zh-CN" sz="47129" dirty="0"/>
          </a:p>
          <a:p>
            <a:pPr>
              <a:lnSpc>
                <a:spcPts val="68721"/>
              </a:lnSpc>
            </a:pPr>
            <a:endParaRPr lang="en-US" altLang="zh-CN" sz="47129"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29708D9B-F1F5-2028-AC61-47F506055F1E}"/>
                  </a:ext>
                </a:extLst>
              </p:cNvPr>
              <p:cNvSpPr txBox="1"/>
              <p:nvPr/>
            </p:nvSpPr>
            <p:spPr>
              <a:xfrm>
                <a:off x="-38050568" y="-20348120"/>
                <a:ext cx="35316225"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1</m:t>
                          </m:r>
                        </m:sub>
                      </m:sSub>
                    </m:oMath>
                  </m:oMathPara>
                </a14:m>
                <a:endParaRPr lang="zh-CN" altLang="en-US" sz="51012" dirty="0"/>
              </a:p>
            </p:txBody>
          </p:sp>
        </mc:Choice>
        <mc:Fallback>
          <p:sp>
            <p:nvSpPr>
              <p:cNvPr id="13" name="文本框 12">
                <a:extLst>
                  <a:ext uri="{FF2B5EF4-FFF2-40B4-BE49-F238E27FC236}">
                    <a16:creationId xmlns:a16="http://schemas.microsoft.com/office/drawing/2014/main" id="{29708D9B-F1F5-2028-AC61-47F506055F1E}"/>
                  </a:ext>
                </a:extLst>
              </p:cNvPr>
              <p:cNvSpPr txBox="1">
                <a:spLocks noRot="1" noChangeAspect="1" noMove="1" noResize="1" noEditPoints="1" noAdjustHandles="1" noChangeArrowheads="1" noChangeShapeType="1" noTextEdit="1"/>
              </p:cNvSpPr>
              <p:nvPr/>
            </p:nvSpPr>
            <p:spPr>
              <a:xfrm>
                <a:off x="-38050568" y="-20348120"/>
                <a:ext cx="35316225" cy="794249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E6734CF-E368-74D2-B0EA-53E2F6E08558}"/>
                  </a:ext>
                </a:extLst>
              </p:cNvPr>
              <p:cNvSpPr txBox="1"/>
              <p:nvPr/>
            </p:nvSpPr>
            <p:spPr>
              <a:xfrm>
                <a:off x="-38050542" y="-3640653"/>
                <a:ext cx="35316225"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2</m:t>
                          </m:r>
                        </m:sub>
                      </m:sSub>
                    </m:oMath>
                  </m:oMathPara>
                </a14:m>
                <a:endParaRPr lang="zh-CN" altLang="en-US" sz="51012" dirty="0"/>
              </a:p>
            </p:txBody>
          </p:sp>
        </mc:Choice>
        <mc:Fallback>
          <p:sp>
            <p:nvSpPr>
              <p:cNvPr id="23" name="文本框 22">
                <a:extLst>
                  <a:ext uri="{FF2B5EF4-FFF2-40B4-BE49-F238E27FC236}">
                    <a16:creationId xmlns:a16="http://schemas.microsoft.com/office/drawing/2014/main" id="{DE6734CF-E368-74D2-B0EA-53E2F6E08558}"/>
                  </a:ext>
                </a:extLst>
              </p:cNvPr>
              <p:cNvSpPr txBox="1">
                <a:spLocks noRot="1" noChangeAspect="1" noMove="1" noResize="1" noEditPoints="1" noAdjustHandles="1" noChangeArrowheads="1" noChangeShapeType="1" noTextEdit="1"/>
              </p:cNvSpPr>
              <p:nvPr/>
            </p:nvSpPr>
            <p:spPr>
              <a:xfrm>
                <a:off x="-38050542" y="-3640653"/>
                <a:ext cx="35316225" cy="79424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36D2CF6F-A1F5-7457-79AE-72C17F521CBC}"/>
                  </a:ext>
                </a:extLst>
              </p:cNvPr>
              <p:cNvSpPr txBox="1"/>
              <p:nvPr/>
            </p:nvSpPr>
            <p:spPr>
              <a:xfrm>
                <a:off x="-38520431" y="9346194"/>
                <a:ext cx="35316225"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3</m:t>
                          </m:r>
                        </m:sub>
                      </m:sSub>
                    </m:oMath>
                  </m:oMathPara>
                </a14:m>
                <a:endParaRPr lang="zh-CN" altLang="en-US" sz="51012" dirty="0"/>
              </a:p>
            </p:txBody>
          </p:sp>
        </mc:Choice>
        <mc:Fallback>
          <p:sp>
            <p:nvSpPr>
              <p:cNvPr id="24" name="文本框 23">
                <a:extLst>
                  <a:ext uri="{FF2B5EF4-FFF2-40B4-BE49-F238E27FC236}">
                    <a16:creationId xmlns:a16="http://schemas.microsoft.com/office/drawing/2014/main" id="{36D2CF6F-A1F5-7457-79AE-72C17F521CBC}"/>
                  </a:ext>
                </a:extLst>
              </p:cNvPr>
              <p:cNvSpPr txBox="1">
                <a:spLocks noRot="1" noChangeAspect="1" noMove="1" noResize="1" noEditPoints="1" noAdjustHandles="1" noChangeArrowheads="1" noChangeShapeType="1" noTextEdit="1"/>
              </p:cNvSpPr>
              <p:nvPr/>
            </p:nvSpPr>
            <p:spPr>
              <a:xfrm>
                <a:off x="-38520431" y="9346194"/>
                <a:ext cx="35316225" cy="79424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C27DB55B-4792-09BE-7EB2-7B6AB8457635}"/>
                  </a:ext>
                </a:extLst>
              </p:cNvPr>
              <p:cNvSpPr txBox="1"/>
              <p:nvPr/>
            </p:nvSpPr>
            <p:spPr>
              <a:xfrm>
                <a:off x="-38492699" y="21263384"/>
                <a:ext cx="35316225"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4</m:t>
                          </m:r>
                        </m:sub>
                      </m:sSub>
                    </m:oMath>
                  </m:oMathPara>
                </a14:m>
                <a:endParaRPr lang="zh-CN" altLang="en-US" sz="51012" dirty="0"/>
              </a:p>
            </p:txBody>
          </p:sp>
        </mc:Choice>
        <mc:Fallback>
          <p:sp>
            <p:nvSpPr>
              <p:cNvPr id="25" name="文本框 24">
                <a:extLst>
                  <a:ext uri="{FF2B5EF4-FFF2-40B4-BE49-F238E27FC236}">
                    <a16:creationId xmlns:a16="http://schemas.microsoft.com/office/drawing/2014/main" id="{C27DB55B-4792-09BE-7EB2-7B6AB8457635}"/>
                  </a:ext>
                </a:extLst>
              </p:cNvPr>
              <p:cNvSpPr txBox="1">
                <a:spLocks noRot="1" noChangeAspect="1" noMove="1" noResize="1" noEditPoints="1" noAdjustHandles="1" noChangeArrowheads="1" noChangeShapeType="1" noTextEdit="1"/>
              </p:cNvSpPr>
              <p:nvPr/>
            </p:nvSpPr>
            <p:spPr>
              <a:xfrm>
                <a:off x="-38492699" y="21263384"/>
                <a:ext cx="35316225" cy="794249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F2CA446-F2B3-1742-927F-82ED0638C11A}"/>
                  </a:ext>
                </a:extLst>
              </p:cNvPr>
              <p:cNvSpPr txBox="1"/>
              <p:nvPr/>
            </p:nvSpPr>
            <p:spPr>
              <a:xfrm>
                <a:off x="-15421338" y="-20544483"/>
                <a:ext cx="18369360"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1</m:t>
                          </m:r>
                        </m:sub>
                      </m:sSub>
                    </m:oMath>
                  </m:oMathPara>
                </a14:m>
                <a:endParaRPr lang="zh-CN" altLang="en-US" sz="51012" dirty="0"/>
              </a:p>
            </p:txBody>
          </p:sp>
        </mc:Choice>
        <mc:Fallback>
          <p:sp>
            <p:nvSpPr>
              <p:cNvPr id="26" name="文本框 25">
                <a:extLst>
                  <a:ext uri="{FF2B5EF4-FFF2-40B4-BE49-F238E27FC236}">
                    <a16:creationId xmlns:a16="http://schemas.microsoft.com/office/drawing/2014/main" id="{CF2CA446-F2B3-1742-927F-82ED0638C11A}"/>
                  </a:ext>
                </a:extLst>
              </p:cNvPr>
              <p:cNvSpPr txBox="1">
                <a:spLocks noRot="1" noChangeAspect="1" noMove="1" noResize="1" noEditPoints="1" noAdjustHandles="1" noChangeArrowheads="1" noChangeShapeType="1" noTextEdit="1"/>
              </p:cNvSpPr>
              <p:nvPr/>
            </p:nvSpPr>
            <p:spPr>
              <a:xfrm>
                <a:off x="-15421338" y="-20544483"/>
                <a:ext cx="18369360" cy="794249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4305919-1C85-585C-B478-C59A212B1633}"/>
                  </a:ext>
                </a:extLst>
              </p:cNvPr>
              <p:cNvSpPr txBox="1"/>
              <p:nvPr/>
            </p:nvSpPr>
            <p:spPr>
              <a:xfrm>
                <a:off x="1289725" y="-20616083"/>
                <a:ext cx="11309262"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2</m:t>
                          </m:r>
                        </m:sub>
                      </m:sSub>
                    </m:oMath>
                  </m:oMathPara>
                </a14:m>
                <a:endParaRPr lang="zh-CN" altLang="en-US" sz="51012" dirty="0"/>
              </a:p>
            </p:txBody>
          </p:sp>
        </mc:Choice>
        <mc:Fallback>
          <p:sp>
            <p:nvSpPr>
              <p:cNvPr id="27" name="文本框 26">
                <a:extLst>
                  <a:ext uri="{FF2B5EF4-FFF2-40B4-BE49-F238E27FC236}">
                    <a16:creationId xmlns:a16="http://schemas.microsoft.com/office/drawing/2014/main" id="{74305919-1C85-585C-B478-C59A212B1633}"/>
                  </a:ext>
                </a:extLst>
              </p:cNvPr>
              <p:cNvSpPr txBox="1">
                <a:spLocks noRot="1" noChangeAspect="1" noMove="1" noResize="1" noEditPoints="1" noAdjustHandles="1" noChangeArrowheads="1" noChangeShapeType="1" noTextEdit="1"/>
              </p:cNvSpPr>
              <p:nvPr/>
            </p:nvSpPr>
            <p:spPr>
              <a:xfrm>
                <a:off x="1289725" y="-20616083"/>
                <a:ext cx="11309262" cy="794249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1185B53C-864B-4CCA-D0E4-1FFEB73D738C}"/>
                  </a:ext>
                </a:extLst>
              </p:cNvPr>
              <p:cNvSpPr txBox="1"/>
              <p:nvPr/>
            </p:nvSpPr>
            <p:spPr>
              <a:xfrm>
                <a:off x="11485024" y="-20616083"/>
                <a:ext cx="15664752"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3</m:t>
                          </m:r>
                        </m:sub>
                      </m:sSub>
                    </m:oMath>
                  </m:oMathPara>
                </a14:m>
                <a:endParaRPr lang="zh-CN" altLang="en-US" sz="51012" dirty="0"/>
              </a:p>
            </p:txBody>
          </p:sp>
        </mc:Choice>
        <mc:Fallback>
          <p:sp>
            <p:nvSpPr>
              <p:cNvPr id="28" name="文本框 27">
                <a:extLst>
                  <a:ext uri="{FF2B5EF4-FFF2-40B4-BE49-F238E27FC236}">
                    <a16:creationId xmlns:a16="http://schemas.microsoft.com/office/drawing/2014/main" id="{1185B53C-864B-4CCA-D0E4-1FFEB73D738C}"/>
                  </a:ext>
                </a:extLst>
              </p:cNvPr>
              <p:cNvSpPr txBox="1">
                <a:spLocks noRot="1" noChangeAspect="1" noMove="1" noResize="1" noEditPoints="1" noAdjustHandles="1" noChangeArrowheads="1" noChangeShapeType="1" noTextEdit="1"/>
              </p:cNvSpPr>
              <p:nvPr/>
            </p:nvSpPr>
            <p:spPr>
              <a:xfrm>
                <a:off x="11485024" y="-20616083"/>
                <a:ext cx="15664752" cy="794249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D8DB30C-9B3C-29D4-D53A-2F21099EE29D}"/>
                  </a:ext>
                </a:extLst>
              </p:cNvPr>
              <p:cNvSpPr txBox="1"/>
              <p:nvPr/>
            </p:nvSpPr>
            <p:spPr>
              <a:xfrm>
                <a:off x="24593779" y="-20616083"/>
                <a:ext cx="19892049" cy="7942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51012" i="1">
                              <a:latin typeface="Cambria Math" panose="02040503050406030204" pitchFamily="18" charset="0"/>
                            </a:rPr>
                          </m:ctrlPr>
                        </m:sSubPr>
                        <m:e>
                          <m:r>
                            <a:rPr lang="en-US" altLang="zh-CN" sz="51012" i="1">
                              <a:latin typeface="Cambria Math" panose="02040503050406030204" pitchFamily="18" charset="0"/>
                            </a:rPr>
                            <m:t>𝑥</m:t>
                          </m:r>
                        </m:e>
                        <m:sub>
                          <m:r>
                            <a:rPr lang="en-US" altLang="zh-CN" sz="51012" i="1">
                              <a:latin typeface="Cambria Math" panose="02040503050406030204" pitchFamily="18" charset="0"/>
                            </a:rPr>
                            <m:t>4</m:t>
                          </m:r>
                        </m:sub>
                      </m:sSub>
                    </m:oMath>
                  </m:oMathPara>
                </a14:m>
                <a:endParaRPr lang="zh-CN" altLang="en-US" sz="51012" dirty="0"/>
              </a:p>
            </p:txBody>
          </p:sp>
        </mc:Choice>
        <mc:Fallback>
          <p:sp>
            <p:nvSpPr>
              <p:cNvPr id="29" name="文本框 28">
                <a:extLst>
                  <a:ext uri="{FF2B5EF4-FFF2-40B4-BE49-F238E27FC236}">
                    <a16:creationId xmlns:a16="http://schemas.microsoft.com/office/drawing/2014/main" id="{5D8DB30C-9B3C-29D4-D53A-2F21099EE29D}"/>
                  </a:ext>
                </a:extLst>
              </p:cNvPr>
              <p:cNvSpPr txBox="1">
                <a:spLocks noRot="1" noChangeAspect="1" noMove="1" noResize="1" noEditPoints="1" noAdjustHandles="1" noChangeArrowheads="1" noChangeShapeType="1" noTextEdit="1"/>
              </p:cNvSpPr>
              <p:nvPr/>
            </p:nvSpPr>
            <p:spPr>
              <a:xfrm>
                <a:off x="24593779" y="-20616083"/>
                <a:ext cx="19892049" cy="7942495"/>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4153471381"/>
              </p:ext>
            </p:extLst>
          </p:nvPr>
        </p:nvGraphicFramePr>
        <p:xfrm>
          <a:off x="-23765266" y="-25319289"/>
          <a:ext cx="69130279" cy="60004423"/>
        </p:xfrm>
        <a:graphic>
          <a:graphicData uri="http://schemas.openxmlformats.org/drawingml/2006/table">
            <a:tbl>
              <a:tblPr firstRow="1" bandRow="1">
                <a:tableStyleId>{5C22544A-7EE6-4342-B048-85BDC9FD1C3A}</a:tableStyleId>
              </a:tblPr>
              <a:tblGrid>
                <a:gridCol w="11521706">
                  <a:extLst>
                    <a:ext uri="{9D8B030D-6E8A-4147-A177-3AD203B41FA5}">
                      <a16:colId xmlns:a16="http://schemas.microsoft.com/office/drawing/2014/main" val="4048087300"/>
                    </a:ext>
                  </a:extLst>
                </a:gridCol>
                <a:gridCol w="11521706">
                  <a:extLst>
                    <a:ext uri="{9D8B030D-6E8A-4147-A177-3AD203B41FA5}">
                      <a16:colId xmlns:a16="http://schemas.microsoft.com/office/drawing/2014/main" val="829567495"/>
                    </a:ext>
                  </a:extLst>
                </a:gridCol>
                <a:gridCol w="11521706">
                  <a:extLst>
                    <a:ext uri="{9D8B030D-6E8A-4147-A177-3AD203B41FA5}">
                      <a16:colId xmlns:a16="http://schemas.microsoft.com/office/drawing/2014/main" val="1869609705"/>
                    </a:ext>
                  </a:extLst>
                </a:gridCol>
                <a:gridCol w="11521706">
                  <a:extLst>
                    <a:ext uri="{9D8B030D-6E8A-4147-A177-3AD203B41FA5}">
                      <a16:colId xmlns:a16="http://schemas.microsoft.com/office/drawing/2014/main" val="2610860937"/>
                    </a:ext>
                  </a:extLst>
                </a:gridCol>
                <a:gridCol w="11521706">
                  <a:extLst>
                    <a:ext uri="{9D8B030D-6E8A-4147-A177-3AD203B41FA5}">
                      <a16:colId xmlns:a16="http://schemas.microsoft.com/office/drawing/2014/main" val="81708999"/>
                    </a:ext>
                  </a:extLst>
                </a:gridCol>
                <a:gridCol w="11521706">
                  <a:extLst>
                    <a:ext uri="{9D8B030D-6E8A-4147-A177-3AD203B41FA5}">
                      <a16:colId xmlns:a16="http://schemas.microsoft.com/office/drawing/2014/main" val="2478854051"/>
                    </a:ext>
                  </a:extLst>
                </a:gridCol>
              </a:tblGrid>
              <a:tr h="12990529">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37600" dirty="0">
                          <a:solidFill>
                            <a:schemeClr val="tx1"/>
                          </a:solidFill>
                        </a:rPr>
                        <a:t>町</a:t>
                      </a:r>
                      <a:r>
                        <a:rPr lang="en-US" altLang="ja-JP" sz="37600" dirty="0">
                          <a:solidFill>
                            <a:schemeClr val="tx1"/>
                          </a:solidFill>
                        </a:rPr>
                        <a:t>1</a:t>
                      </a:r>
                      <a:endParaRPr lang="zh-CN" altLang="en-US" sz="376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dirty="0">
                          <a:solidFill>
                            <a:schemeClr val="tx1"/>
                          </a:solidFill>
                        </a:rPr>
                        <a:t>町</a:t>
                      </a:r>
                      <a:r>
                        <a:rPr lang="en-US" altLang="ja-JP" sz="37600" dirty="0">
                          <a:solidFill>
                            <a:schemeClr val="tx1"/>
                          </a:solidFill>
                        </a:rPr>
                        <a:t>2</a:t>
                      </a:r>
                      <a:endParaRPr lang="zh-CN" altLang="en-US" sz="376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dirty="0">
                          <a:solidFill>
                            <a:schemeClr val="tx1"/>
                          </a:solidFill>
                        </a:rPr>
                        <a:t>町</a:t>
                      </a:r>
                      <a:r>
                        <a:rPr lang="en-US" altLang="ja-JP" sz="37600" dirty="0">
                          <a:solidFill>
                            <a:schemeClr val="tx1"/>
                          </a:solidFill>
                        </a:rPr>
                        <a:t>3</a:t>
                      </a:r>
                      <a:endParaRPr lang="zh-CN" altLang="en-US" sz="376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dirty="0">
                          <a:solidFill>
                            <a:schemeClr val="tx1"/>
                          </a:solidFill>
                        </a:rPr>
                        <a:t>町</a:t>
                      </a:r>
                      <a:r>
                        <a:rPr lang="en-US" altLang="ja-JP" sz="37600" dirty="0">
                          <a:solidFill>
                            <a:schemeClr val="tx1"/>
                          </a:solidFill>
                        </a:rPr>
                        <a:t>4</a:t>
                      </a:r>
                      <a:endParaRPr lang="zh-CN" altLang="en-US" sz="376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dirty="0">
                          <a:solidFill>
                            <a:schemeClr val="tx1"/>
                          </a:solidFill>
                        </a:rPr>
                        <a:t>町</a:t>
                      </a:r>
                      <a:r>
                        <a:rPr lang="en-US" altLang="ja-JP" sz="37600" dirty="0">
                          <a:solidFill>
                            <a:schemeClr val="tx1"/>
                          </a:solidFill>
                        </a:rPr>
                        <a:t>5</a:t>
                      </a:r>
                      <a:endParaRPr lang="zh-CN" altLang="en-US" sz="376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9402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b="1" dirty="0">
                          <a:solidFill>
                            <a:schemeClr val="tx1"/>
                          </a:solidFill>
                        </a:rPr>
                        <a:t>町</a:t>
                      </a:r>
                      <a:r>
                        <a:rPr lang="en-US" altLang="ja-JP" sz="37600" b="1" dirty="0">
                          <a:solidFill>
                            <a:schemeClr val="tx1"/>
                          </a:solidFill>
                        </a:rPr>
                        <a:t>1</a:t>
                      </a:r>
                      <a:endParaRPr lang="zh-CN" altLang="en-US" sz="376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0</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1</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3</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3</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2</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9402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b="1" dirty="0">
                          <a:solidFill>
                            <a:schemeClr val="tx1"/>
                          </a:solidFill>
                        </a:rPr>
                        <a:t>町</a:t>
                      </a:r>
                      <a:r>
                        <a:rPr lang="en-US" altLang="ja-JP" sz="37600" b="1" dirty="0">
                          <a:solidFill>
                            <a:schemeClr val="tx1"/>
                          </a:solidFill>
                        </a:rPr>
                        <a:t>2</a:t>
                      </a:r>
                      <a:endParaRPr lang="zh-CN" altLang="en-US" sz="376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7600" dirty="0"/>
                        <a:t>0</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2</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3</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7</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9402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b="1" dirty="0">
                          <a:solidFill>
                            <a:schemeClr val="tx1"/>
                          </a:solidFill>
                        </a:rPr>
                        <a:t>町</a:t>
                      </a:r>
                      <a:r>
                        <a:rPr lang="en-US" altLang="ja-JP" sz="37600" b="1" dirty="0">
                          <a:solidFill>
                            <a:schemeClr val="tx1"/>
                          </a:solidFill>
                        </a:rPr>
                        <a:t>3</a:t>
                      </a:r>
                      <a:endParaRPr lang="zh-CN" altLang="en-US" sz="376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7600" dirty="0"/>
                        <a:t>0</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2</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6</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9402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7600" b="1" dirty="0">
                          <a:solidFill>
                            <a:schemeClr val="tx1"/>
                          </a:solidFill>
                        </a:rPr>
                        <a:t>町</a:t>
                      </a:r>
                      <a:r>
                        <a:rPr lang="en-US" altLang="ja-JP" sz="37600" b="1" dirty="0">
                          <a:solidFill>
                            <a:schemeClr val="tx1"/>
                          </a:solidFill>
                        </a:rPr>
                        <a:t>4</a:t>
                      </a:r>
                      <a:endParaRPr lang="zh-CN" altLang="en-US" sz="376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7600" dirty="0"/>
                        <a:t>0</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7600" dirty="0"/>
                        <a:t>3</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9402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7600" b="1" kern="1200" dirty="0">
                          <a:solidFill>
                            <a:schemeClr val="tx1"/>
                          </a:solidFill>
                          <a:latin typeface="+mn-lt"/>
                          <a:ea typeface="+mn-ea"/>
                          <a:cs typeface="+mn-cs"/>
                        </a:rPr>
                        <a:t>町</a:t>
                      </a:r>
                      <a:r>
                        <a:rPr lang="en-US" altLang="zh-CN" sz="37600" b="1" kern="1200" dirty="0">
                          <a:solidFill>
                            <a:schemeClr val="tx1"/>
                          </a:solidFill>
                          <a:latin typeface="+mn-lt"/>
                          <a:ea typeface="+mn-ea"/>
                          <a:cs typeface="+mn-cs"/>
                        </a:rPr>
                        <a:t>5</a:t>
                      </a: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37600" dirty="0"/>
                        <a:t>0</a:t>
                      </a:r>
                      <a:endParaRPr lang="zh-CN" altLang="en-US" sz="376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8406661" y="-27231379"/>
            <a:ext cx="29985132" cy="9758056"/>
          </a:xfrm>
          <a:prstGeom prst="rect">
            <a:avLst/>
          </a:prstGeom>
          <a:noFill/>
        </p:spPr>
        <p:txBody>
          <a:bodyPr wrap="none" rtlCol="0">
            <a:spAutoFit/>
          </a:bodyPr>
          <a:lstStyle/>
          <a:p>
            <a:r>
              <a:rPr lang="en-US" altLang="ja-JP" sz="62810" b="1" dirty="0"/>
              <a:t>TSP</a:t>
            </a:r>
            <a:r>
              <a:rPr lang="ja-JP" altLang="en-US" sz="62810" b="1" dirty="0"/>
              <a:t>問題</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5" name="文本框 4">
            <a:extLst>
              <a:ext uri="{FF2B5EF4-FFF2-40B4-BE49-F238E27FC236}">
                <a16:creationId xmlns:a16="http://schemas.microsoft.com/office/drawing/2014/main" id="{CB47FB24-F3A2-94B3-CAC2-6E0F4AB32723}"/>
              </a:ext>
            </a:extLst>
          </p:cNvPr>
          <p:cNvSpPr txBox="1"/>
          <p:nvPr/>
        </p:nvSpPr>
        <p:spPr>
          <a:xfrm>
            <a:off x="-106608614" y="-46937063"/>
            <a:ext cx="129917341" cy="38282916"/>
          </a:xfrm>
          <a:prstGeom prst="rect">
            <a:avLst/>
          </a:prstGeom>
          <a:noFill/>
        </p:spPr>
        <p:txBody>
          <a:bodyPr wrap="square">
            <a:spAutoFit/>
          </a:bodyPr>
          <a:lstStyle/>
          <a:p>
            <a:r>
              <a:rPr lang="en-US" altLang="ja-JP" sz="28260" b="1" dirty="0"/>
              <a:t>TSP</a:t>
            </a:r>
            <a:r>
              <a:rPr lang="ja-JP" altLang="en-US" sz="28260" b="1" dirty="0"/>
              <a:t>（巡回セールスマン）問題</a:t>
            </a:r>
            <a:endParaRPr lang="en-US" altLang="ja-JP" sz="28260" b="1" dirty="0"/>
          </a:p>
          <a:p>
            <a:endParaRPr lang="en-US" altLang="zh-CN" sz="31416" dirty="0"/>
          </a:p>
          <a:p>
            <a:r>
              <a:rPr lang="ja-JP" altLang="en-US" sz="31416" dirty="0"/>
              <a:t>町の座標あるいは距離行列が与えられたとき、全ての町をちょうど一度ずつ巡り出発地に戻る巡回路のうちで総移動距離が最小のものを求める組合せ最適化問題である</a:t>
            </a:r>
            <a:endParaRPr lang="en-US" altLang="ja-JP" sz="31416" dirty="0"/>
          </a:p>
          <a:p>
            <a:endParaRPr lang="en-US" altLang="zh-CN" sz="31416" dirty="0"/>
          </a:p>
          <a:p>
            <a:r>
              <a:rPr lang="ja-JP" altLang="en-US" sz="31416" dirty="0"/>
              <a:t>例えば：</a:t>
            </a:r>
            <a:endParaRPr lang="en-US" altLang="ja-JP" sz="31416" dirty="0"/>
          </a:p>
          <a:p>
            <a:r>
              <a:rPr lang="ja-JP" altLang="en-US" sz="31416" dirty="0"/>
              <a:t>町五つある</a:t>
            </a:r>
            <a:r>
              <a:rPr lang="en-US" altLang="ja-JP" sz="31416" dirty="0"/>
              <a:t>TSP</a:t>
            </a:r>
            <a:r>
              <a:rPr lang="ja-JP" altLang="en-US" sz="31416" dirty="0"/>
              <a:t>インスタンス</a:t>
            </a:r>
            <a:endParaRPr lang="zh-CN" altLang="en-US" sz="31416"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6386274" y="12848505"/>
            <a:ext cx="98324284" cy="14595919"/>
          </a:xfrm>
          <a:prstGeom prst="rect">
            <a:avLst/>
          </a:prstGeom>
          <a:noFill/>
        </p:spPr>
        <p:txBody>
          <a:bodyPr wrap="square">
            <a:spAutoFit/>
          </a:bodyPr>
          <a:lstStyle/>
          <a:p>
            <a:r>
              <a:rPr lang="ja-JP" altLang="en-US" sz="31416" dirty="0"/>
              <a:t>このインスタンスの</a:t>
            </a:r>
            <a:endParaRPr lang="en-US" altLang="ja-JP" sz="31416" dirty="0"/>
          </a:p>
          <a:p>
            <a:r>
              <a:rPr lang="ja-JP" altLang="en-US" sz="31416" dirty="0"/>
              <a:t>最適巡回路：</a:t>
            </a:r>
            <a:r>
              <a:rPr lang="en-US" altLang="ja-JP" sz="31416" dirty="0"/>
              <a:t>1→2 → 3 → 4 → 5 →1</a:t>
            </a:r>
          </a:p>
          <a:p>
            <a:r>
              <a:rPr lang="ja-JP" altLang="en-US" sz="31416" dirty="0"/>
              <a:t>総距離は</a:t>
            </a:r>
            <a:r>
              <a:rPr lang="en-US" altLang="ja-JP" sz="31416" dirty="0"/>
              <a:t> 1+2+2+3+2=10</a:t>
            </a:r>
            <a:endParaRPr lang="zh-CN" altLang="en-US" sz="31416"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82074081" y="1403831"/>
            <a:ext cx="32411437" cy="4926862"/>
          </a:xfrm>
          <a:prstGeom prst="rect">
            <a:avLst/>
          </a:prstGeom>
          <a:noFill/>
        </p:spPr>
        <p:txBody>
          <a:bodyPr wrap="none" rtlCol="0">
            <a:spAutoFit/>
          </a:bodyPr>
          <a:lstStyle/>
          <a:p>
            <a:r>
              <a:rPr lang="ja-JP" altLang="en-US" sz="31416" dirty="0"/>
              <a:t>問題の</a:t>
            </a:r>
            <a:r>
              <a:rPr lang="ja-JP" altLang="en-US" sz="31416" b="1" dirty="0"/>
              <a:t>距離行列</a:t>
            </a:r>
            <a:r>
              <a:rPr lang="ja-JP" altLang="en-US" sz="31416" dirty="0"/>
              <a:t>：</a:t>
            </a:r>
            <a:endParaRPr lang="zh-CN" altLang="en-US" sz="31416"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nvGraphicFramePr>
        <p:xfrm>
          <a:off x="-79923925" y="9832787"/>
          <a:ext cx="74483233" cy="59490519"/>
        </p:xfrm>
        <a:graphic>
          <a:graphicData uri="http://schemas.openxmlformats.org/drawingml/2006/table">
            <a:tbl>
              <a:tblPr firstRow="1" bandRow="1">
                <a:tableStyleId>{5C22544A-7EE6-4342-B048-85BDC9FD1C3A}</a:tableStyleId>
              </a:tblPr>
              <a:tblGrid>
                <a:gridCol w="12413878">
                  <a:extLst>
                    <a:ext uri="{9D8B030D-6E8A-4147-A177-3AD203B41FA5}">
                      <a16:colId xmlns:a16="http://schemas.microsoft.com/office/drawing/2014/main" val="4048087300"/>
                    </a:ext>
                  </a:extLst>
                </a:gridCol>
                <a:gridCol w="12413878">
                  <a:extLst>
                    <a:ext uri="{9D8B030D-6E8A-4147-A177-3AD203B41FA5}">
                      <a16:colId xmlns:a16="http://schemas.microsoft.com/office/drawing/2014/main" val="829567495"/>
                    </a:ext>
                  </a:extLst>
                </a:gridCol>
                <a:gridCol w="12413878">
                  <a:extLst>
                    <a:ext uri="{9D8B030D-6E8A-4147-A177-3AD203B41FA5}">
                      <a16:colId xmlns:a16="http://schemas.microsoft.com/office/drawing/2014/main" val="1869609705"/>
                    </a:ext>
                  </a:extLst>
                </a:gridCol>
                <a:gridCol w="12413878">
                  <a:extLst>
                    <a:ext uri="{9D8B030D-6E8A-4147-A177-3AD203B41FA5}">
                      <a16:colId xmlns:a16="http://schemas.microsoft.com/office/drawing/2014/main" val="2610860937"/>
                    </a:ext>
                  </a:extLst>
                </a:gridCol>
                <a:gridCol w="12413878">
                  <a:extLst>
                    <a:ext uri="{9D8B030D-6E8A-4147-A177-3AD203B41FA5}">
                      <a16:colId xmlns:a16="http://schemas.microsoft.com/office/drawing/2014/main" val="81708999"/>
                    </a:ext>
                  </a:extLst>
                </a:gridCol>
                <a:gridCol w="12413878">
                  <a:extLst>
                    <a:ext uri="{9D8B030D-6E8A-4147-A177-3AD203B41FA5}">
                      <a16:colId xmlns:a16="http://schemas.microsoft.com/office/drawing/2014/main" val="2478854051"/>
                    </a:ext>
                  </a:extLst>
                </a:gridCol>
              </a:tblGrid>
              <a:tr h="12879315">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3400" dirty="0">
                          <a:solidFill>
                            <a:schemeClr val="tx1"/>
                          </a:solidFill>
                        </a:rPr>
                        <a:t>町</a:t>
                      </a:r>
                      <a:r>
                        <a:rPr lang="en-US" altLang="ja-JP" sz="13400" dirty="0">
                          <a:solidFill>
                            <a:schemeClr val="tx1"/>
                          </a:solidFill>
                        </a:rPr>
                        <a:t>1</a:t>
                      </a:r>
                      <a:endParaRPr lang="zh-CN" altLang="en-US" sz="134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dirty="0">
                          <a:solidFill>
                            <a:schemeClr val="tx1"/>
                          </a:solidFill>
                        </a:rPr>
                        <a:t>町</a:t>
                      </a:r>
                      <a:r>
                        <a:rPr lang="en-US" altLang="ja-JP" sz="13400" dirty="0">
                          <a:solidFill>
                            <a:schemeClr val="tx1"/>
                          </a:solidFill>
                        </a:rPr>
                        <a:t>2</a:t>
                      </a:r>
                      <a:endParaRPr lang="zh-CN" altLang="en-US" sz="134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dirty="0">
                          <a:solidFill>
                            <a:schemeClr val="tx1"/>
                          </a:solidFill>
                        </a:rPr>
                        <a:t>町</a:t>
                      </a:r>
                      <a:r>
                        <a:rPr lang="en-US" altLang="ja-JP" sz="13400" dirty="0">
                          <a:solidFill>
                            <a:schemeClr val="tx1"/>
                          </a:solidFill>
                        </a:rPr>
                        <a:t>3</a:t>
                      </a:r>
                      <a:endParaRPr lang="zh-CN" altLang="en-US" sz="134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dirty="0">
                          <a:solidFill>
                            <a:schemeClr val="tx1"/>
                          </a:solidFill>
                        </a:rPr>
                        <a:t>町</a:t>
                      </a:r>
                      <a:r>
                        <a:rPr lang="en-US" altLang="ja-JP" sz="13400" dirty="0">
                          <a:solidFill>
                            <a:schemeClr val="tx1"/>
                          </a:solidFill>
                        </a:rPr>
                        <a:t>4</a:t>
                      </a:r>
                      <a:endParaRPr lang="zh-CN" altLang="en-US" sz="134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dirty="0">
                          <a:solidFill>
                            <a:schemeClr val="tx1"/>
                          </a:solidFill>
                        </a:rPr>
                        <a:t>町</a:t>
                      </a:r>
                      <a:r>
                        <a:rPr lang="en-US" altLang="ja-JP" sz="13400" dirty="0">
                          <a:solidFill>
                            <a:schemeClr val="tx1"/>
                          </a:solidFill>
                        </a:rPr>
                        <a:t>5</a:t>
                      </a:r>
                      <a:endParaRPr lang="zh-CN" altLang="en-US" sz="13400"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93222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b="1" dirty="0">
                          <a:solidFill>
                            <a:schemeClr val="tx1"/>
                          </a:solidFill>
                        </a:rPr>
                        <a:t>町</a:t>
                      </a:r>
                      <a:r>
                        <a:rPr lang="en-US" altLang="ja-JP" sz="13400" b="1" dirty="0">
                          <a:solidFill>
                            <a:schemeClr val="tx1"/>
                          </a:solidFill>
                        </a:rPr>
                        <a:t>1</a:t>
                      </a:r>
                      <a:endParaRPr lang="zh-CN" altLang="en-US" sz="134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0</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1</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3</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3</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2</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93222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b="1" dirty="0">
                          <a:solidFill>
                            <a:schemeClr val="tx1"/>
                          </a:solidFill>
                        </a:rPr>
                        <a:t>町</a:t>
                      </a:r>
                      <a:r>
                        <a:rPr lang="en-US" altLang="ja-JP" sz="13400" b="1" dirty="0">
                          <a:solidFill>
                            <a:schemeClr val="tx1"/>
                          </a:solidFill>
                        </a:rPr>
                        <a:t>2</a:t>
                      </a:r>
                      <a:endParaRPr lang="zh-CN" altLang="en-US" sz="134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3400" dirty="0"/>
                        <a:t>0</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2</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3</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7</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93222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b="1" dirty="0">
                          <a:solidFill>
                            <a:schemeClr val="tx1"/>
                          </a:solidFill>
                        </a:rPr>
                        <a:t>町</a:t>
                      </a:r>
                      <a:r>
                        <a:rPr lang="en-US" altLang="ja-JP" sz="13400" b="1" dirty="0">
                          <a:solidFill>
                            <a:schemeClr val="tx1"/>
                          </a:solidFill>
                        </a:rPr>
                        <a:t>3</a:t>
                      </a:r>
                      <a:endParaRPr lang="zh-CN" altLang="en-US" sz="134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3400" dirty="0"/>
                        <a:t>0</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2</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6</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93222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3400" b="1" dirty="0">
                          <a:solidFill>
                            <a:schemeClr val="tx1"/>
                          </a:solidFill>
                        </a:rPr>
                        <a:t>町</a:t>
                      </a:r>
                      <a:r>
                        <a:rPr lang="en-US" altLang="ja-JP" sz="13400" b="1" dirty="0">
                          <a:solidFill>
                            <a:schemeClr val="tx1"/>
                          </a:solidFill>
                        </a:rPr>
                        <a:t>4</a:t>
                      </a:r>
                      <a:endParaRPr lang="zh-CN" altLang="en-US" sz="13400" b="1" dirty="0">
                        <a:solidFill>
                          <a:schemeClr val="tx1"/>
                        </a:solidFill>
                      </a:endParaRP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3400" dirty="0"/>
                        <a:t>0</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400" dirty="0"/>
                        <a:t>3</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93222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7600" b="1" kern="1200" dirty="0">
                          <a:solidFill>
                            <a:schemeClr val="tx1"/>
                          </a:solidFill>
                          <a:latin typeface="+mn-lt"/>
                          <a:ea typeface="+mn-ea"/>
                          <a:cs typeface="+mn-cs"/>
                        </a:rPr>
                        <a:t>町</a:t>
                      </a:r>
                      <a:r>
                        <a:rPr lang="en-US" altLang="zh-CN" sz="13400" b="1" dirty="0">
                          <a:solidFill>
                            <a:schemeClr val="tx1"/>
                          </a:solidFill>
                        </a:rPr>
                        <a:t>5</a:t>
                      </a:r>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3400" dirty="0"/>
                        <a:t>0</a:t>
                      </a:r>
                      <a:endParaRPr lang="zh-CN" altLang="en-US" sz="13400" dirty="0"/>
                    </a:p>
                  </a:txBody>
                  <a:tcPr marL="1794760" marR="1794760" marT="897399" marB="8973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1125040" y="-8875211"/>
            <a:ext cx="37436125" cy="30729964"/>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40037692" y="-8875257"/>
            <a:ext cx="37436121" cy="30729964"/>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1</a:t>
              </a:r>
              <a:endParaRPr lang="zh-CN" altLang="en-US" sz="28260"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4</a:t>
              </a:r>
              <a:endParaRPr lang="zh-CN" altLang="en-US" sz="28260"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2</a:t>
              </a:r>
              <a:endParaRPr lang="zh-CN" altLang="en-US" sz="28260"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3</a:t>
              </a:r>
              <a:endParaRPr lang="zh-CN" altLang="en-US" sz="28260"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260" dirty="0"/>
                <a:t>5</a:t>
              </a:r>
              <a:endParaRPr lang="zh-CN" altLang="en-US" sz="28260"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45298830" y="-3614131"/>
            <a:ext cx="6163832" cy="92835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51462628" y="-3614152"/>
            <a:ext cx="15488915" cy="217923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66951515" y="-1434938"/>
            <a:ext cx="5261136" cy="158492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51462628" y="12748807"/>
            <a:ext cx="20750048" cy="127655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45298830" y="5669475"/>
            <a:ext cx="6163832" cy="100214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7530798" y="18729623"/>
            <a:ext cx="28383091" cy="4926862"/>
          </a:xfrm>
          <a:prstGeom prst="rect">
            <a:avLst/>
          </a:prstGeom>
          <a:noFill/>
        </p:spPr>
        <p:txBody>
          <a:bodyPr wrap="none" rtlCol="0">
            <a:spAutoFit/>
          </a:bodyPr>
          <a:lstStyle/>
          <a:p>
            <a:r>
              <a:rPr lang="ja-JP" altLang="en-US" sz="31416" dirty="0"/>
              <a:t>町の完全グラフ</a:t>
            </a:r>
            <a:endParaRPr lang="zh-CN" altLang="en-US" sz="31416"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42335919" y="18729623"/>
            <a:ext cx="32411437" cy="4926862"/>
          </a:xfrm>
          <a:prstGeom prst="rect">
            <a:avLst/>
          </a:prstGeom>
          <a:noFill/>
        </p:spPr>
        <p:txBody>
          <a:bodyPr wrap="none" rtlCol="0">
            <a:spAutoFit/>
          </a:bodyPr>
          <a:lstStyle/>
          <a:p>
            <a:r>
              <a:rPr lang="ja-JP" altLang="en-US" sz="31416" dirty="0"/>
              <a:t>求めた最適巡回路</a:t>
            </a:r>
            <a:endParaRPr lang="zh-CN" altLang="en-US" sz="31416" dirty="0"/>
          </a:p>
        </p:txBody>
      </p:sp>
      <p:sp>
        <p:nvSpPr>
          <p:cNvPr id="60" name="箭头: 右 59">
            <a:extLst>
              <a:ext uri="{FF2B5EF4-FFF2-40B4-BE49-F238E27FC236}">
                <a16:creationId xmlns:a16="http://schemas.microsoft.com/office/drawing/2014/main" id="{E518F9D6-B0EE-30B4-11EE-984F5633F866}"/>
              </a:ext>
            </a:extLst>
          </p:cNvPr>
          <p:cNvSpPr/>
          <p:nvPr/>
        </p:nvSpPr>
        <p:spPr>
          <a:xfrm>
            <a:off x="22307664" y="5400173"/>
            <a:ext cx="15000065" cy="2643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61" name="文本框 60">
            <a:extLst>
              <a:ext uri="{FF2B5EF4-FFF2-40B4-BE49-F238E27FC236}">
                <a16:creationId xmlns:a16="http://schemas.microsoft.com/office/drawing/2014/main" id="{E772EF01-3834-299D-6296-7D24858EA997}"/>
              </a:ext>
            </a:extLst>
          </p:cNvPr>
          <p:cNvSpPr txBox="1"/>
          <p:nvPr/>
        </p:nvSpPr>
        <p:spPr>
          <a:xfrm>
            <a:off x="21601434" y="-118965"/>
            <a:ext cx="12264896" cy="3717171"/>
          </a:xfrm>
          <a:prstGeom prst="rect">
            <a:avLst/>
          </a:prstGeom>
          <a:noFill/>
        </p:spPr>
        <p:txBody>
          <a:bodyPr wrap="none" rtlCol="0">
            <a:spAutoFit/>
          </a:bodyPr>
          <a:lstStyle/>
          <a:p>
            <a:r>
              <a:rPr lang="ja-JP" altLang="en-US" sz="23555" dirty="0"/>
              <a:t>ソルバー</a:t>
            </a:r>
            <a:endParaRPr lang="zh-CN" altLang="en-US" sz="23555" dirty="0"/>
          </a:p>
        </p:txBody>
      </p:sp>
    </p:spTree>
    <p:extLst>
      <p:ext uri="{BB962C8B-B14F-4D97-AF65-F5344CB8AC3E}">
        <p14:creationId xmlns:p14="http://schemas.microsoft.com/office/powerpoint/2010/main" val="356288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55EF7B2-8490-0149-1E11-B81E9C8F9FF1}"/>
              </a:ext>
            </a:extLst>
          </p:cNvPr>
          <p:cNvPicPr>
            <a:picLocks noChangeAspect="1"/>
          </p:cNvPicPr>
          <p:nvPr/>
        </p:nvPicPr>
        <p:blipFill>
          <a:blip r:embed="rId3"/>
          <a:stretch>
            <a:fillRect/>
          </a:stretch>
        </p:blipFill>
        <p:spPr>
          <a:xfrm>
            <a:off x="-20771258" y="-16802616"/>
            <a:ext cx="65606427" cy="45352859"/>
          </a:xfrm>
          <a:prstGeom prst="rect">
            <a:avLst/>
          </a:prstGeom>
        </p:spPr>
      </p:pic>
    </p:spTree>
    <p:extLst>
      <p:ext uri="{BB962C8B-B14F-4D97-AF65-F5344CB8AC3E}">
        <p14:creationId xmlns:p14="http://schemas.microsoft.com/office/powerpoint/2010/main" val="54036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13068434" y="-27231379"/>
            <a:ext cx="84679592" cy="9758056"/>
          </a:xfrm>
          <a:prstGeom prst="rect">
            <a:avLst/>
          </a:prstGeom>
          <a:noFill/>
        </p:spPr>
        <p:txBody>
          <a:bodyPr wrap="none" rtlCol="0">
            <a:spAutoFit/>
          </a:bodyPr>
          <a:lstStyle/>
          <a:p>
            <a:r>
              <a:rPr lang="en-US" altLang="ja-JP" sz="62810" b="1" dirty="0"/>
              <a:t>TSP</a:t>
            </a:r>
            <a:r>
              <a:rPr lang="ja-JP" altLang="en-US" sz="62810" b="1" dirty="0"/>
              <a:t>問題の</a:t>
            </a:r>
            <a:r>
              <a:rPr lang="en-US" altLang="ja-JP" sz="62810" b="1" dirty="0"/>
              <a:t>QUBO</a:t>
            </a:r>
            <a:r>
              <a:rPr lang="ja-JP" altLang="en-US" sz="62810" b="1" dirty="0"/>
              <a:t>モデル</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5" name="文本框 4">
            <a:extLst>
              <a:ext uri="{FF2B5EF4-FFF2-40B4-BE49-F238E27FC236}">
                <a16:creationId xmlns:a16="http://schemas.microsoft.com/office/drawing/2014/main" id="{CB47FB24-F3A2-94B3-CAC2-6E0F4AB32723}"/>
              </a:ext>
            </a:extLst>
          </p:cNvPr>
          <p:cNvSpPr txBox="1"/>
          <p:nvPr/>
        </p:nvSpPr>
        <p:spPr>
          <a:xfrm>
            <a:off x="-102233811" y="-62533680"/>
            <a:ext cx="121907026" cy="28613859"/>
          </a:xfrm>
          <a:prstGeom prst="rect">
            <a:avLst/>
          </a:prstGeom>
          <a:noFill/>
        </p:spPr>
        <p:txBody>
          <a:bodyPr wrap="square">
            <a:spAutoFit/>
          </a:bodyPr>
          <a:lstStyle/>
          <a:p>
            <a:r>
              <a:rPr lang="en-US" altLang="ja-JP" sz="28260" b="1" dirty="0"/>
              <a:t>TSP</a:t>
            </a:r>
            <a:r>
              <a:rPr lang="ja-JP" altLang="en-US" sz="28260" b="1" dirty="0"/>
              <a:t>（巡回セールスマン）問題の</a:t>
            </a:r>
            <a:r>
              <a:rPr lang="en-US" altLang="ja-JP" sz="28260" b="1" dirty="0"/>
              <a:t>QUBO</a:t>
            </a:r>
            <a:r>
              <a:rPr lang="ja-JP" altLang="en-US" sz="28260" b="1" dirty="0"/>
              <a:t>モデル</a:t>
            </a:r>
            <a:endParaRPr lang="en-US" altLang="ja-JP" sz="28260" b="1" dirty="0"/>
          </a:p>
          <a:p>
            <a:endParaRPr lang="en-US" altLang="zh-CN" sz="31416" dirty="0"/>
          </a:p>
          <a:p>
            <a:r>
              <a:rPr lang="en-US" altLang="ja-JP" sz="31416" dirty="0"/>
              <a:t>TSP</a:t>
            </a:r>
            <a:r>
              <a:rPr lang="ja-JP" altLang="en-US" sz="31416" dirty="0"/>
              <a:t>問題の</a:t>
            </a:r>
            <a:r>
              <a:rPr lang="en-US" altLang="ja-JP" sz="31416" dirty="0"/>
              <a:t>QUBO</a:t>
            </a:r>
            <a:r>
              <a:rPr lang="ja-JP" altLang="en-US" sz="31416" dirty="0"/>
              <a:t>モデルは</a:t>
            </a:r>
            <a:r>
              <a:rPr lang="en-US" altLang="ja-JP" sz="31416" dirty="0"/>
              <a:t>2</a:t>
            </a:r>
            <a:r>
              <a:rPr lang="ja-JP" altLang="en-US" sz="31416" dirty="0"/>
              <a:t>部分から構成される</a:t>
            </a:r>
            <a:endParaRPr lang="en-US" altLang="ja-JP" sz="31416" dirty="0"/>
          </a:p>
          <a:p>
            <a:pPr marL="5608424" indent="-5608424">
              <a:buFont typeface="Arial" panose="020B0604020202020204" pitchFamily="34" charset="0"/>
              <a:buChar char="•"/>
            </a:pPr>
            <a:r>
              <a:rPr lang="ja-JP" altLang="en-US" sz="31416" dirty="0"/>
              <a:t>目的関数</a:t>
            </a:r>
            <a:endParaRPr lang="en-US" altLang="ja-JP" sz="31416" dirty="0"/>
          </a:p>
          <a:p>
            <a:pPr marL="5608424" indent="-5608424">
              <a:buFont typeface="Arial" panose="020B0604020202020204" pitchFamily="34" charset="0"/>
              <a:buChar char="•"/>
            </a:pPr>
            <a:r>
              <a:rPr lang="ja-JP" altLang="en-US" sz="31416" dirty="0"/>
              <a:t>制約条件から変換された</a:t>
            </a:r>
            <a:r>
              <a:rPr lang="en-US" altLang="ja-JP" sz="31416" dirty="0"/>
              <a:t>QUBO</a:t>
            </a:r>
            <a:r>
              <a:rPr lang="ja-JP" altLang="en-US" sz="31416" dirty="0"/>
              <a:t>式</a:t>
            </a:r>
            <a:endParaRPr lang="en-US" altLang="zh-CN" sz="31416" dirty="0"/>
          </a:p>
          <a:p>
            <a:endParaRPr lang="en-US" altLang="zh-CN" sz="31416" dirty="0"/>
          </a:p>
        </p:txBody>
      </p:sp>
      <p:sp>
        <p:nvSpPr>
          <p:cNvPr id="15" name="文本框 14">
            <a:extLst>
              <a:ext uri="{FF2B5EF4-FFF2-40B4-BE49-F238E27FC236}">
                <a16:creationId xmlns:a16="http://schemas.microsoft.com/office/drawing/2014/main" id="{E5D9B905-15FC-CC96-4D8C-B4CA4DBAD3CA}"/>
              </a:ext>
            </a:extLst>
          </p:cNvPr>
          <p:cNvSpPr txBox="1"/>
          <p:nvPr/>
        </p:nvSpPr>
        <p:spPr>
          <a:xfrm>
            <a:off x="-102941177" y="-16868919"/>
            <a:ext cx="119670692" cy="82217764"/>
          </a:xfrm>
          <a:prstGeom prst="rect">
            <a:avLst/>
          </a:prstGeom>
          <a:noFill/>
        </p:spPr>
        <p:txBody>
          <a:bodyPr wrap="square">
            <a:spAutoFit/>
          </a:bodyPr>
          <a:lstStyle/>
          <a:p>
            <a:r>
              <a:rPr lang="ja-JP" altLang="en-US" sz="31416" b="1" dirty="0"/>
              <a:t>目的関数</a:t>
            </a:r>
            <a:endParaRPr lang="en-US" altLang="ja-JP" sz="31416" b="1" dirty="0"/>
          </a:p>
          <a:p>
            <a:r>
              <a:rPr lang="ja-JP" altLang="en-US" sz="31416" dirty="0"/>
              <a:t>例えば：町</a:t>
            </a:r>
            <a:r>
              <a:rPr lang="ja-JP" altLang="en-US" sz="31416" b="1" dirty="0"/>
              <a:t>四つ</a:t>
            </a:r>
            <a:r>
              <a:rPr lang="ja-JP" altLang="en-US" sz="31416" dirty="0"/>
              <a:t>ある</a:t>
            </a:r>
            <a:r>
              <a:rPr lang="en-US" altLang="ja-JP" sz="31416" dirty="0"/>
              <a:t>TSP</a:t>
            </a:r>
            <a:r>
              <a:rPr lang="ja-JP" altLang="en-US" sz="31416" dirty="0"/>
              <a:t>インスタンス</a:t>
            </a:r>
            <a:endParaRPr lang="en-US" altLang="ja-JP" sz="31416" dirty="0"/>
          </a:p>
          <a:p>
            <a:r>
              <a:rPr lang="ja-JP" altLang="en-US" sz="31416" dirty="0"/>
              <a:t>バイナリ変数</a:t>
            </a:r>
            <a14:m xmlns:a14="http://schemas.microsoft.com/office/drawing/2010/main">
              <m:oMath xmlns:m="http://schemas.openxmlformats.org/officeDocument/2006/math">
                <m:r>
                  <a:rPr lang="en-US" altLang="ja-JP" sz="31416" i="1">
                    <a:latin typeface="Cambria Math" panose="02040503050406030204" pitchFamily="18" charset="0"/>
                  </a:rPr>
                  <m:t>𝑥</m:t>
                </m:r>
              </m:oMath>
            </a14:m>
            <a:r>
              <a:rPr lang="ja-JP" altLang="en-US" sz="31416" dirty="0"/>
              <a:t>を定義する：</a:t>
            </a:r>
            <a:endParaRPr lang="en-US" altLang="zh-CN" sz="31416" dirty="0"/>
          </a:p>
          <a:p>
            <a:pPr algn="dist"/>
            <a14:m xmlns:a14="http://schemas.microsoft.com/office/drawing/2010/main">
              <m:oMathPara xmlns:m="http://schemas.openxmlformats.org/officeDocument/2006/math">
                <m:oMathParaPr>
                  <m:jc m:val="center"/>
                </m:oMathParaPr>
                <m:oMath xmlns:m="http://schemas.openxmlformats.org/officeDocument/2006/math">
                  <m:sSub>
                    <m:sSubPr>
                      <m:ctrlPr>
                        <a:rPr lang="en-US" altLang="zh-CN" sz="31416" i="1">
                          <a:latin typeface="Cambria Math" panose="02040503050406030204" pitchFamily="18" charset="0"/>
                        </a:rPr>
                      </m:ctrlPr>
                    </m:sSubPr>
                    <m:e>
                      <m:r>
                        <a:rPr lang="en-US" altLang="zh-CN" sz="31416" i="1">
                          <a:latin typeface="Cambria Math" panose="02040503050406030204" pitchFamily="18" charset="0"/>
                        </a:rPr>
                        <m:t>𝑥</m:t>
                      </m:r>
                    </m:e>
                    <m:sub>
                      <m:r>
                        <a:rPr lang="en-US" altLang="zh-CN" sz="31416" i="1">
                          <a:latin typeface="Cambria Math" panose="02040503050406030204" pitchFamily="18" charset="0"/>
                        </a:rPr>
                        <m:t>𝑖</m:t>
                      </m:r>
                      <m:r>
                        <a:rPr lang="en-US" altLang="zh-CN" sz="31416" i="1">
                          <a:latin typeface="Cambria Math" panose="02040503050406030204" pitchFamily="18" charset="0"/>
                        </a:rPr>
                        <m:t>,</m:t>
                      </m:r>
                      <m:r>
                        <a:rPr lang="en-US" altLang="zh-CN" sz="31416" i="1">
                          <a:latin typeface="Cambria Math" panose="02040503050406030204" pitchFamily="18" charset="0"/>
                        </a:rPr>
                        <m:t>𝑡</m:t>
                      </m:r>
                    </m:sub>
                  </m:sSub>
                  <m:d>
                    <m:dPr>
                      <m:begChr m:val="{"/>
                      <m:endChr m:val=""/>
                      <m:ctrlPr>
                        <a:rPr lang="en-US" altLang="zh-CN" sz="31416" i="1">
                          <a:latin typeface="Cambria Math" panose="02040503050406030204" pitchFamily="18" charset="0"/>
                        </a:rPr>
                      </m:ctrlPr>
                    </m:dPr>
                    <m:e>
                      <m:eqArr>
                        <m:eqArrPr>
                          <m:ctrlPr>
                            <a:rPr lang="en-US" altLang="zh-CN" sz="31416" i="1">
                              <a:latin typeface="Cambria Math" panose="02040503050406030204" pitchFamily="18" charset="0"/>
                            </a:rPr>
                          </m:ctrlPr>
                        </m:eqArrPr>
                        <m:e>
                          <m:r>
                            <a:rPr lang="en-US" altLang="zh-CN" sz="31416" i="1">
                              <a:latin typeface="Cambria Math" panose="02040503050406030204" pitchFamily="18" charset="0"/>
                            </a:rPr>
                            <m:t>1,  </m:t>
                          </m:r>
                          <m:r>
                            <a:rPr lang="ja-JP" altLang="en-US" sz="31416" i="1">
                              <a:latin typeface="Cambria Math" panose="02040503050406030204" pitchFamily="18" charset="0"/>
                            </a:rPr>
                            <m:t>町</m:t>
                          </m:r>
                          <m:r>
                            <a:rPr lang="en-US" altLang="ja-JP" sz="31416" i="1">
                              <a:latin typeface="Cambria Math" panose="02040503050406030204" pitchFamily="18" charset="0"/>
                            </a:rPr>
                            <m:t>𝑖</m:t>
                          </m:r>
                          <m:r>
                            <a:rPr lang="ja-JP" altLang="en-US" sz="31416" i="1">
                              <a:latin typeface="Cambria Math" panose="02040503050406030204" pitchFamily="18" charset="0"/>
                            </a:rPr>
                            <m:t>へ</m:t>
                          </m:r>
                          <m:r>
                            <a:rPr lang="en-US" altLang="ja-JP" sz="31416" i="1">
                              <a:latin typeface="Cambria Math" panose="02040503050406030204" pitchFamily="18" charset="0"/>
                            </a:rPr>
                            <m:t>𝑡</m:t>
                          </m:r>
                          <m:r>
                            <a:rPr lang="ja-JP" altLang="en-US" sz="31416" i="1">
                              <a:latin typeface="Cambria Math" panose="02040503050406030204" pitchFamily="18" charset="0"/>
                            </a:rPr>
                            <m:t>番目訪れる</m:t>
                          </m:r>
                        </m:e>
                        <m:e>
                          <m:r>
                            <a:rPr lang="en-US" altLang="ja-JP" sz="31416" i="1">
                              <a:latin typeface="Cambria Math" panose="02040503050406030204" pitchFamily="18" charset="0"/>
                            </a:rPr>
                            <m:t>     </m:t>
                          </m:r>
                          <m:r>
                            <a:rPr lang="en-US" altLang="zh-CN" sz="31416" i="1">
                              <a:latin typeface="Cambria Math" panose="02040503050406030204" pitchFamily="18" charset="0"/>
                            </a:rPr>
                            <m:t>0,  </m:t>
                          </m:r>
                          <m:r>
                            <a:rPr lang="ja-JP" altLang="en-US" sz="31416" i="1">
                              <a:latin typeface="Cambria Math" panose="02040503050406030204" pitchFamily="18" charset="0"/>
                            </a:rPr>
                            <m:t>町</m:t>
                          </m:r>
                          <m:r>
                            <a:rPr lang="en-US" altLang="zh-CN" sz="31416" i="1">
                              <a:latin typeface="Cambria Math" panose="02040503050406030204" pitchFamily="18" charset="0"/>
                            </a:rPr>
                            <m:t>𝑖</m:t>
                          </m:r>
                          <m:r>
                            <a:rPr lang="ja-JP" altLang="en-US" sz="31416" i="1">
                              <a:latin typeface="Cambria Math" panose="02040503050406030204" pitchFamily="18" charset="0"/>
                            </a:rPr>
                            <m:t>へ</m:t>
                          </m:r>
                          <m:r>
                            <a:rPr lang="en-US" altLang="zh-CN" sz="31416" i="1">
                              <a:latin typeface="Cambria Math" panose="02040503050406030204" pitchFamily="18" charset="0"/>
                            </a:rPr>
                            <m:t>𝑡</m:t>
                          </m:r>
                          <m:r>
                            <a:rPr lang="ja-JP" altLang="en-US" sz="31416" i="1">
                              <a:latin typeface="Cambria Math" panose="02040503050406030204" pitchFamily="18" charset="0"/>
                            </a:rPr>
                            <m:t>番目訪れない</m:t>
                          </m:r>
                        </m:e>
                      </m:eqArr>
                    </m:e>
                  </m:d>
                </m:oMath>
              </m:oMathPara>
            </a14:m>
            <a:endParaRPr lang="en-US" altLang="zh-CN" sz="31416" dirty="0"/>
          </a:p>
          <a:p>
            <a:pPr algn="dist"/>
            <a:endParaRPr lang="en-US" altLang="zh-CN" sz="31416" dirty="0"/>
          </a:p>
          <a:p>
            <a:r>
              <a:rPr lang="ja-JP" altLang="en-US" sz="31416" dirty="0"/>
              <a:t>なので，町四つある</a:t>
            </a:r>
            <a:r>
              <a:rPr lang="en-US" altLang="ja-JP" sz="31416" dirty="0"/>
              <a:t>TSP</a:t>
            </a:r>
            <a:r>
              <a:rPr lang="ja-JP" altLang="en-US" sz="31416" dirty="0"/>
              <a:t>問題は</a:t>
            </a:r>
            <a:r>
              <a:rPr lang="en-US" altLang="ja-JP" sz="31416" dirty="0"/>
              <a:t>16</a:t>
            </a:r>
            <a:r>
              <a:rPr lang="ja-JP" altLang="en-US" sz="31416" dirty="0"/>
              <a:t>個のバイナリ変数が必要</a:t>
            </a:r>
            <a:endParaRPr lang="en-US" altLang="zh-CN" sz="31416" dirty="0"/>
          </a:p>
          <a:p>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1,1</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1,2</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1,3</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1,4</m:t>
                    </m:r>
                  </m:sub>
                </m:sSub>
              </m:oMath>
            </a14:m>
            <a:endParaRPr lang="en-US" altLang="zh-CN" sz="28260" dirty="0"/>
          </a:p>
          <a:p>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2,1</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2,2</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2,3</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2,4</m:t>
                    </m:r>
                  </m:sub>
                </m:sSub>
              </m:oMath>
            </a14:m>
            <a:endParaRPr lang="en-US" altLang="zh-CN" sz="28260" dirty="0"/>
          </a:p>
          <a:p>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3,1</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3,2</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3,3</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3,4</m:t>
                    </m:r>
                  </m:sub>
                </m:sSub>
              </m:oMath>
            </a14:m>
            <a:endParaRPr lang="en-US" altLang="zh-CN" sz="28260" dirty="0"/>
          </a:p>
          <a:p>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4,1</m:t>
                    </m:r>
                  </m:sub>
                </m:sSub>
                <m:r>
                  <a:rPr lang="en-US" altLang="zh-CN" sz="28260" i="1">
                    <a:latin typeface="Cambria Math" panose="02040503050406030204" pitchFamily="18" charset="0"/>
                  </a:rPr>
                  <m:t>,</m:t>
                </m:r>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4,2</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4,3</m:t>
                    </m:r>
                  </m:sub>
                </m:sSub>
                <m:r>
                  <a:rPr lang="en-US" altLang="zh-CN" sz="28260" i="1">
                    <a:latin typeface="Cambria Math" panose="02040503050406030204" pitchFamily="18" charset="0"/>
                  </a:rPr>
                  <m:t>,</m:t>
                </m:r>
              </m:oMath>
            </a14:m>
            <a:r>
              <a:rPr lang="en-US" altLang="zh-CN" sz="28260" dirty="0"/>
              <a:t> </a:t>
            </a:r>
            <a14:m xmlns:a14="http://schemas.microsoft.com/office/drawing/2010/main">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𝑥</m:t>
                    </m:r>
                  </m:e>
                  <m:sub>
                    <m:r>
                      <a:rPr lang="en-US" altLang="zh-CN" sz="28260" i="1">
                        <a:latin typeface="Cambria Math" panose="02040503050406030204" pitchFamily="18" charset="0"/>
                      </a:rPr>
                      <m:t>4,4</m:t>
                    </m:r>
                  </m:sub>
                </m:sSub>
              </m:oMath>
            </a14:m>
            <a:endParaRPr lang="en-US" altLang="zh-CN" sz="28260" dirty="0"/>
          </a:p>
          <a:p>
            <a:endParaRPr lang="en-US" altLang="zh-CN" sz="31416" dirty="0"/>
          </a:p>
          <a:p>
            <a:r>
              <a:rPr lang="ja-JP" altLang="en-US" sz="31416" dirty="0"/>
              <a:t>目的関数：</a:t>
            </a:r>
            <a:endParaRPr lang="en-US" altLang="ja-JP" sz="31416" dirty="0"/>
          </a:p>
          <a:p>
            <a:pPr/>
            <a14:m xmlns:a14="http://schemas.microsoft.com/office/drawing/2010/main">
              <m:oMathPara xmlns:m="http://schemas.openxmlformats.org/officeDocument/2006/math">
                <m:oMathParaPr>
                  <m:jc m:val="centerGroup"/>
                </m:oMathParaPr>
                <m:oMath xmlns:m="http://schemas.openxmlformats.org/officeDocument/2006/math">
                  <m:nary>
                    <m:naryPr>
                      <m:chr m:val="∑"/>
                      <m:ctrlPr>
                        <a:rPr lang="en-US" altLang="zh-CN" sz="31416" i="1">
                          <a:latin typeface="Cambria Math" panose="02040503050406030204" pitchFamily="18" charset="0"/>
                        </a:rPr>
                      </m:ctrlPr>
                    </m:naryPr>
                    <m:sub>
                      <m:r>
                        <m:rPr>
                          <m:brk m:alnAt="23"/>
                        </m:rPr>
                        <a:rPr lang="en-US" altLang="zh-CN" sz="31416" i="1">
                          <a:latin typeface="Cambria Math" panose="02040503050406030204" pitchFamily="18" charset="0"/>
                        </a:rPr>
                        <m:t>𝑖</m:t>
                      </m:r>
                      <m:r>
                        <a:rPr lang="en-US" altLang="zh-CN" sz="31416" i="1">
                          <a:latin typeface="Cambria Math" panose="02040503050406030204" pitchFamily="18" charset="0"/>
                        </a:rPr>
                        <m:t>=1</m:t>
                      </m:r>
                    </m:sub>
                    <m:sup>
                      <m:r>
                        <a:rPr lang="en-US" altLang="zh-CN" sz="31416" i="1">
                          <a:latin typeface="Cambria Math" panose="02040503050406030204" pitchFamily="18" charset="0"/>
                        </a:rPr>
                        <m:t>4</m:t>
                      </m:r>
                    </m:sup>
                    <m:e>
                      <m:nary>
                        <m:naryPr>
                          <m:chr m:val="∑"/>
                          <m:ctrlPr>
                            <a:rPr lang="en-US" altLang="zh-CN" sz="31416" i="1">
                              <a:latin typeface="Cambria Math" panose="02040503050406030204" pitchFamily="18" charset="0"/>
                            </a:rPr>
                          </m:ctrlPr>
                        </m:naryPr>
                        <m:sub>
                          <m:r>
                            <m:rPr>
                              <m:brk m:alnAt="23"/>
                            </m:rPr>
                            <a:rPr lang="en-US" altLang="zh-CN" sz="31416" i="1">
                              <a:latin typeface="Cambria Math" panose="02040503050406030204" pitchFamily="18" charset="0"/>
                            </a:rPr>
                            <m:t>𝑗</m:t>
                          </m:r>
                          <m:r>
                            <a:rPr lang="en-US" altLang="zh-CN" sz="31416" i="1">
                              <a:latin typeface="Cambria Math" panose="02040503050406030204" pitchFamily="18" charset="0"/>
                            </a:rPr>
                            <m:t>=1</m:t>
                          </m:r>
                        </m:sub>
                        <m:sup>
                          <m:r>
                            <a:rPr lang="en-US" altLang="zh-CN" sz="31416" i="1">
                              <a:latin typeface="Cambria Math" panose="02040503050406030204" pitchFamily="18" charset="0"/>
                            </a:rPr>
                            <m:t>4</m:t>
                          </m:r>
                        </m:sup>
                        <m:e>
                          <m:nary>
                            <m:naryPr>
                              <m:chr m:val="∑"/>
                              <m:ctrlPr>
                                <a:rPr lang="en-US" altLang="zh-CN" sz="31416" i="1">
                                  <a:latin typeface="Cambria Math" panose="02040503050406030204" pitchFamily="18" charset="0"/>
                                </a:rPr>
                              </m:ctrlPr>
                            </m:naryPr>
                            <m:sub>
                              <m:r>
                                <m:rPr>
                                  <m:brk m:alnAt="23"/>
                                </m:rPr>
                                <a:rPr lang="en-US" altLang="zh-CN" sz="31416" i="1">
                                  <a:latin typeface="Cambria Math" panose="02040503050406030204" pitchFamily="18" charset="0"/>
                                </a:rPr>
                                <m:t>𝑡</m:t>
                              </m:r>
                              <m:r>
                                <a:rPr lang="en-US" altLang="zh-CN" sz="31416" i="1">
                                  <a:latin typeface="Cambria Math" panose="02040503050406030204" pitchFamily="18" charset="0"/>
                                </a:rPr>
                                <m:t>=1</m:t>
                              </m:r>
                            </m:sub>
                            <m:sup>
                              <m:r>
                                <a:rPr lang="en-US" altLang="zh-CN" sz="31416" i="1">
                                  <a:latin typeface="Cambria Math" panose="02040503050406030204" pitchFamily="18" charset="0"/>
                                </a:rPr>
                                <m:t>4</m:t>
                              </m:r>
                            </m:sup>
                            <m:e>
                              <m:sSub>
                                <m:sSubPr>
                                  <m:ctrlPr>
                                    <a:rPr lang="en-US" altLang="zh-CN" sz="31416" i="1">
                                      <a:latin typeface="Cambria Math" panose="02040503050406030204" pitchFamily="18" charset="0"/>
                                    </a:rPr>
                                  </m:ctrlPr>
                                </m:sSubPr>
                                <m:e>
                                  <m:r>
                                    <a:rPr lang="en-US" altLang="zh-CN" sz="31416" i="1">
                                      <a:latin typeface="Cambria Math" panose="02040503050406030204" pitchFamily="18" charset="0"/>
                                    </a:rPr>
                                    <m:t>𝑑</m:t>
                                  </m:r>
                                </m:e>
                                <m:sub>
                                  <m:r>
                                    <a:rPr lang="en-US" altLang="zh-CN" sz="31416" i="1">
                                      <a:latin typeface="Cambria Math" panose="02040503050406030204" pitchFamily="18" charset="0"/>
                                    </a:rPr>
                                    <m:t>𝑖</m:t>
                                  </m:r>
                                  <m:r>
                                    <a:rPr lang="en-US" altLang="zh-CN" sz="31416" i="1">
                                      <a:latin typeface="Cambria Math" panose="02040503050406030204" pitchFamily="18" charset="0"/>
                                    </a:rPr>
                                    <m:t>,</m:t>
                                  </m:r>
                                  <m:r>
                                    <a:rPr lang="en-US" altLang="zh-CN" sz="31416" i="1">
                                      <a:latin typeface="Cambria Math" panose="02040503050406030204" pitchFamily="18" charset="0"/>
                                    </a:rPr>
                                    <m:t>𝑗</m:t>
                                  </m:r>
                                </m:sub>
                              </m:sSub>
                              <m:sSub>
                                <m:sSubPr>
                                  <m:ctrlPr>
                                    <a:rPr lang="en-US" altLang="zh-CN" sz="31416" i="1">
                                      <a:latin typeface="Cambria Math" panose="02040503050406030204" pitchFamily="18" charset="0"/>
                                    </a:rPr>
                                  </m:ctrlPr>
                                </m:sSubPr>
                                <m:e>
                                  <m:r>
                                    <a:rPr lang="en-US" altLang="zh-CN" sz="31416" i="1">
                                      <a:latin typeface="Cambria Math" panose="02040503050406030204" pitchFamily="18" charset="0"/>
                                    </a:rPr>
                                    <m:t>𝑥</m:t>
                                  </m:r>
                                </m:e>
                                <m:sub>
                                  <m:r>
                                    <a:rPr lang="en-US" altLang="zh-CN" sz="31416" i="1">
                                      <a:latin typeface="Cambria Math" panose="02040503050406030204" pitchFamily="18" charset="0"/>
                                    </a:rPr>
                                    <m:t>𝑖</m:t>
                                  </m:r>
                                  <m:r>
                                    <a:rPr lang="en-US" altLang="zh-CN" sz="31416" i="1">
                                      <a:latin typeface="Cambria Math" panose="02040503050406030204" pitchFamily="18" charset="0"/>
                                    </a:rPr>
                                    <m:t>,</m:t>
                                  </m:r>
                                  <m:r>
                                    <a:rPr lang="en-US" altLang="zh-CN" sz="31416" i="1">
                                      <a:latin typeface="Cambria Math" panose="02040503050406030204" pitchFamily="18" charset="0"/>
                                    </a:rPr>
                                    <m:t>𝑡</m:t>
                                  </m:r>
                                </m:sub>
                              </m:sSub>
                              <m:sSub>
                                <m:sSubPr>
                                  <m:ctrlPr>
                                    <a:rPr lang="en-US" altLang="zh-CN" sz="31416" i="1">
                                      <a:latin typeface="Cambria Math" panose="02040503050406030204" pitchFamily="18" charset="0"/>
                                    </a:rPr>
                                  </m:ctrlPr>
                                </m:sSubPr>
                                <m:e>
                                  <m:r>
                                    <a:rPr lang="en-US" altLang="zh-CN" sz="31416" i="1">
                                      <a:latin typeface="Cambria Math" panose="02040503050406030204" pitchFamily="18" charset="0"/>
                                    </a:rPr>
                                    <m:t>𝑥</m:t>
                                  </m:r>
                                </m:e>
                                <m:sub>
                                  <m:r>
                                    <a:rPr lang="en-US" altLang="zh-CN" sz="31416" i="1">
                                      <a:latin typeface="Cambria Math" panose="02040503050406030204" pitchFamily="18" charset="0"/>
                                    </a:rPr>
                                    <m:t>𝑗</m:t>
                                  </m:r>
                                  <m:r>
                                    <a:rPr lang="en-US" altLang="zh-CN" sz="31416" i="1">
                                      <a:latin typeface="Cambria Math" panose="02040503050406030204" pitchFamily="18" charset="0"/>
                                    </a:rPr>
                                    <m:t>,</m:t>
                                  </m:r>
                                  <m:d>
                                    <m:dPr>
                                      <m:ctrlPr>
                                        <a:rPr lang="en-US" altLang="zh-CN" sz="31416" i="1">
                                          <a:latin typeface="Cambria Math" panose="02040503050406030204" pitchFamily="18" charset="0"/>
                                        </a:rPr>
                                      </m:ctrlPr>
                                    </m:dPr>
                                    <m:e>
                                      <m:r>
                                        <a:rPr lang="en-US" altLang="zh-CN" sz="31416" i="1">
                                          <a:latin typeface="Cambria Math" panose="02040503050406030204" pitchFamily="18" charset="0"/>
                                        </a:rPr>
                                        <m:t>𝑡</m:t>
                                      </m:r>
                                      <m:r>
                                        <a:rPr lang="en-US" altLang="zh-CN" sz="31416" i="1">
                                          <a:latin typeface="Cambria Math" panose="02040503050406030204" pitchFamily="18" charset="0"/>
                                        </a:rPr>
                                        <m:t>+1</m:t>
                                      </m:r>
                                    </m:e>
                                  </m:d>
                                  <m:r>
                                    <a:rPr lang="en-US" altLang="zh-CN" sz="31416" i="1">
                                      <a:latin typeface="Cambria Math" panose="02040503050406030204" pitchFamily="18" charset="0"/>
                                      <a:ea typeface="Cambria Math" panose="02040503050406030204" pitchFamily="18" charset="0"/>
                                    </a:rPr>
                                    <m:t>%4</m:t>
                                  </m:r>
                                </m:sub>
                              </m:sSub>
                            </m:e>
                          </m:nary>
                        </m:e>
                      </m:nary>
                    </m:e>
                  </m:nary>
                </m:oMath>
              </m:oMathPara>
            </a14:m>
            <a:endParaRPr lang="en-US" altLang="zh-CN" sz="31416" dirty="0"/>
          </a:p>
          <a:p>
            <a14:m xmlns:a14="http://schemas.microsoft.com/office/drawing/2010/main">
              <m:oMath xmlns:m="http://schemas.openxmlformats.org/officeDocument/2006/math">
                <m:sSub>
                  <m:sSubPr>
                    <m:ctrlPr>
                      <a:rPr lang="en-US" altLang="zh-CN" sz="31416" i="1">
                        <a:latin typeface="Cambria Math" panose="02040503050406030204" pitchFamily="18" charset="0"/>
                      </a:rPr>
                    </m:ctrlPr>
                  </m:sSubPr>
                  <m:e>
                    <m:r>
                      <a:rPr lang="en-US" altLang="zh-CN" sz="31416" i="1">
                        <a:latin typeface="Cambria Math" panose="02040503050406030204" pitchFamily="18" charset="0"/>
                      </a:rPr>
                      <m:t>𝑑</m:t>
                    </m:r>
                  </m:e>
                  <m:sub>
                    <m:r>
                      <a:rPr lang="en-US" altLang="zh-CN" sz="31416" i="1">
                        <a:latin typeface="Cambria Math" panose="02040503050406030204" pitchFamily="18" charset="0"/>
                      </a:rPr>
                      <m:t>𝑖</m:t>
                    </m:r>
                    <m:r>
                      <a:rPr lang="en-US" altLang="zh-CN" sz="31416" i="1">
                        <a:latin typeface="Cambria Math" panose="02040503050406030204" pitchFamily="18" charset="0"/>
                      </a:rPr>
                      <m:t>,</m:t>
                    </m:r>
                    <m:r>
                      <a:rPr lang="en-US" altLang="zh-CN" sz="31416" i="1">
                        <a:latin typeface="Cambria Math" panose="02040503050406030204" pitchFamily="18" charset="0"/>
                      </a:rPr>
                      <m:t>𝑗</m:t>
                    </m:r>
                  </m:sub>
                </m:sSub>
              </m:oMath>
            </a14:m>
            <a:r>
              <a:rPr lang="ja-JP" altLang="en-US" sz="31416" dirty="0"/>
              <a:t>：町</a:t>
            </a:r>
            <a14:m xmlns:a14="http://schemas.microsoft.com/office/drawing/2010/main">
              <m:oMath xmlns:m="http://schemas.openxmlformats.org/officeDocument/2006/math">
                <m:r>
                  <a:rPr lang="en-US" altLang="ja-JP" sz="31416" i="1">
                    <a:latin typeface="Cambria Math" panose="02040503050406030204" pitchFamily="18" charset="0"/>
                  </a:rPr>
                  <m:t>𝑖</m:t>
                </m:r>
              </m:oMath>
            </a14:m>
            <a:r>
              <a:rPr lang="ja-JP" altLang="en-US" sz="31416" dirty="0"/>
              <a:t>と町</a:t>
            </a:r>
            <a14:m xmlns:a14="http://schemas.microsoft.com/office/drawing/2010/main">
              <m:oMath xmlns:m="http://schemas.openxmlformats.org/officeDocument/2006/math">
                <m:r>
                  <a:rPr lang="en-US" altLang="ja-JP" sz="31416" i="1">
                    <a:latin typeface="Cambria Math" panose="02040503050406030204" pitchFamily="18" charset="0"/>
                  </a:rPr>
                  <m:t>𝑗</m:t>
                </m:r>
              </m:oMath>
            </a14:m>
            <a:r>
              <a:rPr lang="ja-JP" altLang="en-US" sz="31416" dirty="0"/>
              <a:t>の距離</a:t>
            </a:r>
            <a:endParaRPr lang="en-US" altLang="zh-CN" sz="31416" dirty="0"/>
          </a:p>
        </p:txBody>
      </p:sp>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2"/>
          <a:stretch>
            <a:fillRect/>
          </a:stretch>
        </p:blipFill>
        <p:spPr>
          <a:xfrm>
            <a:off x="4802815" y="-26516049"/>
            <a:ext cx="124288085" cy="62144069"/>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4802808" y="-22874940"/>
            <a:ext cx="52154021" cy="4319965"/>
          </a:xfrm>
          <a:prstGeom prst="rect">
            <a:avLst/>
          </a:prstGeom>
          <a:noFill/>
        </p:spPr>
        <p:txBody>
          <a:bodyPr wrap="none" rtlCol="0">
            <a:spAutoFit/>
          </a:bodyPr>
          <a:lstStyle/>
          <a:p>
            <a:r>
              <a:rPr lang="ja-JP" altLang="en-US" sz="27472" dirty="0"/>
              <a:t>展開された目的関数の</a:t>
            </a:r>
            <a:r>
              <a:rPr lang="en-US" altLang="ja-JP" sz="27472" dirty="0"/>
              <a:t>QUBO</a:t>
            </a:r>
            <a:r>
              <a:rPr lang="ja-JP" altLang="en-US" sz="27472" dirty="0"/>
              <a:t>行列</a:t>
            </a:r>
            <a:endParaRPr lang="zh-CN" altLang="en-US" sz="27472"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4802693" y="13185401"/>
            <a:ext cx="35570571" cy="12241343"/>
            <a:chOff x="5724326" y="5590921"/>
            <a:chExt cx="2877164" cy="2320370"/>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899532"/>
              <a:chOff x="5611294" y="5893233"/>
              <a:chExt cx="2345039" cy="899532"/>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899531"/>
                <a:chOff x="6750187" y="5893234"/>
                <a:chExt cx="484705" cy="899531"/>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7391D58-563B-8E97-6BD4-C58B79E96B68}"/>
                        </a:ext>
                      </a:extLst>
                    </p:cNvPr>
                    <p:cNvSpPr txBox="1"/>
                    <p:nvPr/>
                  </p:nvSpPr>
                  <p:spPr>
                    <a:xfrm>
                      <a:off x="6888003" y="5950924"/>
                      <a:ext cx="301321" cy="841841"/>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28260" i="1">
                                <a:solidFill>
                                  <a:schemeClr val="bg1"/>
                                </a:solidFill>
                                <a:latin typeface="Cambria Math" panose="02040503050406030204" pitchFamily="18" charset="0"/>
                              </a:rPr>
                              <m:t>𝑖</m:t>
                            </m:r>
                          </m:oMath>
                        </m:oMathPara>
                      </a14:m>
                      <a:endParaRPr lang="zh-CN" altLang="en-US" sz="28260" dirty="0">
                        <a:solidFill>
                          <a:schemeClr val="bg1"/>
                        </a:solidFill>
                      </a:endParaRPr>
                    </a:p>
                  </p:txBody>
                </p:sp>
              </mc:Choice>
              <mc:Fallback>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3" y="5950924"/>
                      <a:ext cx="301321" cy="841841"/>
                    </a:xfrm>
                    <a:prstGeom prst="rect">
                      <a:avLst/>
                    </a:prstGeom>
                    <a:blipFill>
                      <a:blip r:embed="rId3"/>
                      <a:stretch>
                        <a:fillRect/>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869488"/>
                <a:chOff x="8290778" y="5865587"/>
                <a:chExt cx="484705" cy="869488"/>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A568DD0-904B-D488-60D7-01A061A7C3ED}"/>
                        </a:ext>
                      </a:extLst>
                    </p:cNvPr>
                    <p:cNvSpPr txBox="1"/>
                    <p:nvPr/>
                  </p:nvSpPr>
                  <p:spPr>
                    <a:xfrm>
                      <a:off x="8381782" y="5893234"/>
                      <a:ext cx="393701" cy="841841"/>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28260" i="1">
                                <a:solidFill>
                                  <a:schemeClr val="bg1"/>
                                </a:solidFill>
                                <a:latin typeface="Cambria Math" panose="02040503050406030204" pitchFamily="18" charset="0"/>
                              </a:rPr>
                              <m:t>𝑗</m:t>
                            </m:r>
                          </m:oMath>
                        </m:oMathPara>
                      </a14:m>
                      <a:endParaRPr lang="en-US" altLang="zh-CN" sz="28260" dirty="0">
                        <a:solidFill>
                          <a:schemeClr val="bg1"/>
                        </a:solidFill>
                      </a:endParaRPr>
                    </a:p>
                  </p:txBody>
                </p:sp>
              </mc:Choice>
              <mc:Fallback>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2" y="5893234"/>
                      <a:ext cx="393701" cy="841841"/>
                    </a:xfrm>
                    <a:prstGeom prst="rect">
                      <a:avLst/>
                    </a:prstGeom>
                    <a:blipFill>
                      <a:blip r:embed="rId4"/>
                      <a:stretch>
                        <a:fillRect/>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5A6E4D12-6893-71AE-B665-5D7E932F2E29}"/>
                    </a:ext>
                  </a:extLst>
                </p:cNvPr>
                <p:cNvSpPr txBox="1"/>
                <p:nvPr/>
              </p:nvSpPr>
              <p:spPr>
                <a:xfrm>
                  <a:off x="6768081" y="5838242"/>
                  <a:ext cx="475419" cy="89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260" i="1">
                                <a:latin typeface="Cambria Math" panose="02040503050406030204" pitchFamily="18" charset="0"/>
                              </a:rPr>
                            </m:ctrlPr>
                          </m:sSubPr>
                          <m:e>
                            <m:r>
                              <a:rPr lang="en-US" altLang="zh-CN" sz="28260" i="1">
                                <a:latin typeface="Cambria Math" panose="02040503050406030204" pitchFamily="18" charset="0"/>
                              </a:rPr>
                              <m:t>𝑑</m:t>
                            </m:r>
                          </m:e>
                          <m:sub>
                            <m:r>
                              <a:rPr lang="en-US" altLang="zh-CN" sz="28260" i="1">
                                <a:latin typeface="Cambria Math" panose="02040503050406030204" pitchFamily="18" charset="0"/>
                              </a:rPr>
                              <m:t>𝑖</m:t>
                            </m:r>
                            <m:r>
                              <a:rPr lang="en-US" altLang="zh-CN" sz="28260" i="1">
                                <a:latin typeface="Cambria Math" panose="02040503050406030204" pitchFamily="18" charset="0"/>
                              </a:rPr>
                              <m:t>,</m:t>
                            </m:r>
                            <m:r>
                              <a:rPr lang="en-US" altLang="zh-CN" sz="28260" i="1">
                                <a:latin typeface="Cambria Math" panose="02040503050406030204" pitchFamily="18" charset="0"/>
                              </a:rPr>
                              <m:t>𝑗</m:t>
                            </m:r>
                          </m:sub>
                        </m:sSub>
                      </m:oMath>
                    </m:oMathPara>
                  </a14:m>
                  <a:endParaRPr lang="zh-CN" altLang="en-US" sz="28260" dirty="0"/>
                </a:p>
              </p:txBody>
            </p:sp>
          </mc:Choice>
          <mc:Fallback>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1" y="5838242"/>
                  <a:ext cx="475419" cy="89065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10"/>
                  <a:ext cx="601262" cy="16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260" i="1">
                            <a:latin typeface="Cambria Math" panose="02040503050406030204" pitchFamily="18" charset="0"/>
                          </a:rPr>
                          <m:t>𝑡</m:t>
                        </m:r>
                      </m:oMath>
                    </m:oMathPara>
                  </a14:m>
                  <a:endParaRPr lang="en-US" altLang="ja-JP" sz="28260" dirty="0"/>
                </a:p>
                <a:p>
                  <a:r>
                    <a:rPr lang="ja-JP" altLang="en-US" sz="28260" dirty="0"/>
                    <a:t>番目</a:t>
                  </a:r>
                  <a:endParaRPr lang="zh-CN" altLang="en-US" sz="28260" dirty="0"/>
                </a:p>
              </p:txBody>
            </p:sp>
          </mc:Choice>
          <mc:Fallback>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10"/>
                  <a:ext cx="601262" cy="1666180"/>
                </a:xfrm>
                <a:prstGeom prst="rect">
                  <a:avLst/>
                </a:prstGeom>
                <a:blipFill>
                  <a:blip r:embed="rId6"/>
                  <a:stretch>
                    <a:fillRect l="-27810" r="-26907" b="-23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F1312DFC-717B-AA48-8E0F-91A5BA124494}"/>
                    </a:ext>
                  </a:extLst>
                </p:cNvPr>
                <p:cNvSpPr txBox="1"/>
                <p:nvPr/>
              </p:nvSpPr>
              <p:spPr>
                <a:xfrm>
                  <a:off x="7226201" y="6245111"/>
                  <a:ext cx="1375289" cy="166618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sz="28260" i="1">
                                <a:latin typeface="Cambria Math" panose="02040503050406030204" pitchFamily="18" charset="0"/>
                              </a:rPr>
                            </m:ctrlPr>
                          </m:dPr>
                          <m:e>
                            <m:r>
                              <a:rPr lang="en-US" altLang="ja-JP" sz="28260" i="1">
                                <a:latin typeface="Cambria Math" panose="02040503050406030204" pitchFamily="18" charset="0"/>
                              </a:rPr>
                              <m:t>𝑡</m:t>
                            </m:r>
                            <m:r>
                              <a:rPr lang="en-US" altLang="ja-JP" sz="28260" i="1">
                                <a:latin typeface="Cambria Math" panose="02040503050406030204" pitchFamily="18" charset="0"/>
                              </a:rPr>
                              <m:t>+1</m:t>
                            </m:r>
                          </m:e>
                        </m:d>
                        <m:r>
                          <a:rPr lang="en-US" altLang="ja-JP" sz="28260" i="1">
                            <a:latin typeface="Cambria Math" panose="02040503050406030204" pitchFamily="18" charset="0"/>
                          </a:rPr>
                          <m:t>%4</m:t>
                        </m:r>
                      </m:oMath>
                    </m:oMathPara>
                  </a14:m>
                  <a:endParaRPr lang="en-US" altLang="ja-JP" sz="28260" dirty="0"/>
                </a:p>
                <a:p>
                  <a:pPr algn="ctr"/>
                  <a:r>
                    <a:rPr lang="ja-JP" altLang="en-US" sz="28260" dirty="0"/>
                    <a:t>番目</a:t>
                  </a:r>
                  <a:endParaRPr lang="zh-CN" altLang="en-US" sz="28260" dirty="0"/>
                </a:p>
              </p:txBody>
            </p:sp>
          </mc:Choice>
          <mc:Fallback>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26201" y="6245111"/>
                  <a:ext cx="1375289" cy="1666180"/>
                </a:xfrm>
                <a:prstGeom prst="rect">
                  <a:avLst/>
                </a:prstGeom>
                <a:blipFill>
                  <a:blip r:embed="rId7"/>
                  <a:stretch>
                    <a:fillRect b="-2316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251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13068434" y="-27231379"/>
            <a:ext cx="84679592" cy="9758056"/>
          </a:xfrm>
          <a:prstGeom prst="rect">
            <a:avLst/>
          </a:prstGeom>
          <a:noFill/>
        </p:spPr>
        <p:txBody>
          <a:bodyPr wrap="none" rtlCol="0">
            <a:spAutoFit/>
          </a:bodyPr>
          <a:lstStyle/>
          <a:p>
            <a:r>
              <a:rPr lang="en-US" altLang="ja-JP" sz="62810" b="1" dirty="0"/>
              <a:t>TSP</a:t>
            </a:r>
            <a:r>
              <a:rPr lang="ja-JP" altLang="en-US" sz="62810" b="1" dirty="0"/>
              <a:t>問題の</a:t>
            </a:r>
            <a:r>
              <a:rPr lang="en-US" altLang="ja-JP" sz="62810" b="1" dirty="0"/>
              <a:t>QUBO</a:t>
            </a:r>
            <a:r>
              <a:rPr lang="ja-JP" altLang="en-US" sz="62810" b="1" dirty="0"/>
              <a:t>モデル</a:t>
            </a:r>
            <a:endParaRPr lang="zh-CN" altLang="en-US" sz="6281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102233844" y="-13033002"/>
            <a:ext cx="226067212" cy="14132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260"/>
          </a:p>
        </p:txBody>
      </p:sp>
      <p:sp>
        <p:nvSpPr>
          <p:cNvPr id="5" name="文本框 4">
            <a:extLst>
              <a:ext uri="{FF2B5EF4-FFF2-40B4-BE49-F238E27FC236}">
                <a16:creationId xmlns:a16="http://schemas.microsoft.com/office/drawing/2014/main" id="{CB47FB24-F3A2-94B3-CAC2-6E0F4AB32723}"/>
              </a:ext>
            </a:extLst>
          </p:cNvPr>
          <p:cNvSpPr txBox="1"/>
          <p:nvPr/>
        </p:nvSpPr>
        <p:spPr>
          <a:xfrm>
            <a:off x="-155558884" y="13308163"/>
            <a:ext cx="121907026" cy="81793673"/>
          </a:xfrm>
          <a:prstGeom prst="rect">
            <a:avLst/>
          </a:prstGeom>
          <a:noFill/>
        </p:spPr>
        <p:txBody>
          <a:bodyPr wrap="square">
            <a:spAutoFit/>
          </a:bodyPr>
          <a:lstStyle/>
          <a:p>
            <a:r>
              <a:rPr lang="en-US" altLang="ja-JP" sz="28260" b="1" dirty="0"/>
              <a:t>TSP</a:t>
            </a:r>
            <a:r>
              <a:rPr lang="ja-JP" altLang="en-US" sz="28260" b="1" dirty="0"/>
              <a:t>（巡回セールスマン）問題の</a:t>
            </a:r>
            <a:r>
              <a:rPr lang="en-US" altLang="ja-JP" sz="28260" b="1" dirty="0"/>
              <a:t>QUBO</a:t>
            </a:r>
            <a:r>
              <a:rPr lang="ja-JP" altLang="en-US" sz="28260" b="1" dirty="0"/>
              <a:t>モデル</a:t>
            </a:r>
            <a:endParaRPr lang="en-US" altLang="ja-JP" sz="28260" b="1" dirty="0"/>
          </a:p>
          <a:p>
            <a:endParaRPr lang="en-US" altLang="zh-CN" sz="31416" dirty="0"/>
          </a:p>
          <a:p>
            <a:r>
              <a:rPr lang="en-US" altLang="ja-JP" sz="31416" dirty="0"/>
              <a:t>TSP</a:t>
            </a:r>
            <a:r>
              <a:rPr lang="ja-JP" altLang="en-US" sz="31416" dirty="0"/>
              <a:t>問題の</a:t>
            </a:r>
            <a:r>
              <a:rPr lang="en-US" altLang="ja-JP" sz="31416" dirty="0"/>
              <a:t>QUBO</a:t>
            </a:r>
            <a:r>
              <a:rPr lang="ja-JP" altLang="en-US" sz="31416" dirty="0"/>
              <a:t>モデルは</a:t>
            </a:r>
            <a:r>
              <a:rPr lang="en-US" altLang="ja-JP" sz="31416" dirty="0"/>
              <a:t>2</a:t>
            </a:r>
            <a:r>
              <a:rPr lang="ja-JP" altLang="en-US" sz="31416" dirty="0"/>
              <a:t>部分から構成される</a:t>
            </a:r>
            <a:endParaRPr lang="en-US" altLang="ja-JP" sz="31416" dirty="0"/>
          </a:p>
          <a:p>
            <a:pPr marL="5608424" indent="-5608424">
              <a:buFont typeface="Arial" panose="020B0604020202020204" pitchFamily="34" charset="0"/>
              <a:buChar char="•"/>
            </a:pPr>
            <a:r>
              <a:rPr lang="ja-JP" altLang="en-US" sz="31416" dirty="0"/>
              <a:t>目的関数</a:t>
            </a:r>
            <a:endParaRPr lang="en-US" altLang="ja-JP" sz="31416" dirty="0"/>
          </a:p>
          <a:p>
            <a:pPr marL="5608424" indent="-5608424">
              <a:buFont typeface="Arial" panose="020B0604020202020204" pitchFamily="34" charset="0"/>
              <a:buChar char="•"/>
            </a:pPr>
            <a:r>
              <a:rPr lang="ja-JP" altLang="en-US" sz="31416" dirty="0"/>
              <a:t>制約条件から変換された</a:t>
            </a:r>
            <a:r>
              <a:rPr lang="en-US" altLang="ja-JP" sz="31416" dirty="0"/>
              <a:t>QUBO</a:t>
            </a:r>
            <a:r>
              <a:rPr lang="ja-JP" altLang="en-US" sz="31416" dirty="0"/>
              <a:t>式</a:t>
            </a:r>
            <a:endParaRPr lang="en-US" altLang="zh-CN" sz="31416" dirty="0"/>
          </a:p>
          <a:p>
            <a:r>
              <a:rPr lang="ja-JP" altLang="en-US" sz="31416" b="1" dirty="0"/>
              <a:t>制約条件から変換された</a:t>
            </a:r>
            <a:r>
              <a:rPr lang="en-US" altLang="ja-JP" sz="31416" b="1" dirty="0"/>
              <a:t>QUBO</a:t>
            </a:r>
            <a:r>
              <a:rPr lang="ja-JP" altLang="en-US" sz="31416" b="1" dirty="0"/>
              <a:t>式</a:t>
            </a:r>
            <a:endParaRPr lang="en-US" altLang="ja-JP" sz="31416" b="1" dirty="0"/>
          </a:p>
          <a:p>
            <a:r>
              <a:rPr lang="ja-JP" altLang="en-US" sz="31416" b="1" dirty="0"/>
              <a:t>①</a:t>
            </a:r>
            <a:r>
              <a:rPr lang="ja-JP" altLang="en-US" sz="31416" dirty="0"/>
              <a:t>各町は</a:t>
            </a:r>
            <a:r>
              <a:rPr lang="en-US" altLang="ja-JP" sz="31416" dirty="0"/>
              <a:t>1</a:t>
            </a:r>
            <a:r>
              <a:rPr lang="ja-JP" altLang="en-US" sz="31416" dirty="0"/>
              <a:t>回しか訪れてはいけない</a:t>
            </a:r>
            <a:endParaRPr lang="en-US" altLang="ja-JP" sz="31416" dirty="0"/>
          </a:p>
          <a:p>
            <a:endParaRPr lang="en-US" altLang="zh-CN" sz="31416" dirty="0"/>
          </a:p>
          <a:p>
            <a:endParaRPr lang="en-US" altLang="zh-CN" sz="31416" dirty="0"/>
          </a:p>
          <a:p>
            <a:endParaRPr lang="en-US" altLang="zh-CN" sz="31416" dirty="0"/>
          </a:p>
          <a:p>
            <a:endParaRPr lang="en-US" altLang="zh-CN" sz="31416" dirty="0"/>
          </a:p>
          <a:p>
            <a:endParaRPr lang="en-US" altLang="zh-CN" sz="31416" dirty="0"/>
          </a:p>
          <a:p>
            <a:endParaRPr lang="en-US" altLang="zh-CN" sz="31416" dirty="0"/>
          </a:p>
          <a:p>
            <a:endParaRPr lang="en-US" altLang="zh-CN" sz="31416" dirty="0"/>
          </a:p>
          <a:p>
            <a:endParaRPr lang="en-US" altLang="zh-CN" sz="31416" dirty="0"/>
          </a:p>
          <a:p>
            <a:r>
              <a:rPr lang="ja-JP" altLang="en-US" sz="31416" b="1" dirty="0"/>
              <a:t>②</a:t>
            </a:r>
            <a:r>
              <a:rPr lang="ja-JP" altLang="en-US" sz="31416" dirty="0"/>
              <a:t>同じタイミングに複数の町に行くことはできない</a:t>
            </a:r>
            <a:endParaRPr lang="en-US" altLang="ja-JP" sz="31416" dirty="0"/>
          </a:p>
          <a:p>
            <a:endParaRPr lang="en-US" altLang="zh-CN" sz="31416"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23774568" y="49258027"/>
                <a:ext cx="44852343" cy="4926862"/>
              </a:xfrm>
              <a:prstGeom prst="rect">
                <a:avLst/>
              </a:prstGeom>
              <a:noFill/>
            </p:spPr>
            <p:txBody>
              <a:bodyPr wrap="none" rtlCol="0">
                <a:spAutoFit/>
              </a:bodyPr>
              <a:lstStyle/>
              <a:p>
                <a:r>
                  <a:rPr lang="ja-JP" altLang="en-US" sz="31416" dirty="0"/>
                  <a:t>各行は</a:t>
                </a:r>
                <a:r>
                  <a:rPr lang="en-US" altLang="ja-JP" sz="31416" b="1" dirty="0"/>
                  <a:t>1</a:t>
                </a:r>
                <a:r>
                  <a:rPr lang="ja-JP" altLang="en-US" sz="31416" b="1" dirty="0"/>
                  <a:t>つ</a:t>
                </a:r>
                <a:r>
                  <a:rPr lang="ja-JP" altLang="en-US" sz="31416" dirty="0"/>
                  <a:t>だけの変数が</a:t>
                </a:r>
                <a14:m>
                  <m:oMath xmlns:m="http://schemas.openxmlformats.org/officeDocument/2006/math">
                    <m:r>
                      <a:rPr lang="en-US" altLang="ja-JP" sz="31416" i="1" dirty="0">
                        <a:latin typeface="Cambria Math" panose="02040503050406030204" pitchFamily="18" charset="0"/>
                      </a:rPr>
                      <m:t>1</m:t>
                    </m:r>
                  </m:oMath>
                </a14:m>
                <a:endParaRPr lang="zh-CN" altLang="en-US" sz="31416"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23774568" y="49258027"/>
                <a:ext cx="44852343" cy="4926862"/>
              </a:xfrm>
              <a:prstGeom prst="rect">
                <a:avLst/>
              </a:prstGeom>
              <a:blipFill>
                <a:blip r:embed="rId2"/>
                <a:stretch>
                  <a:fillRect l="-5151" t="-23115" b="-473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22824392" y="57511514"/>
                <a:ext cx="44567870" cy="119586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7472" i="1">
                              <a:latin typeface="Cambria Math" panose="02040503050406030204" pitchFamily="18" charset="0"/>
                            </a:rPr>
                          </m:ctrlPr>
                        </m:naryPr>
                        <m:sub>
                          <m:r>
                            <a:rPr lang="en-US" altLang="zh-CN" sz="27472" i="1">
                              <a:latin typeface="Cambria Math" panose="02040503050406030204" pitchFamily="18" charset="0"/>
                            </a:rPr>
                            <m:t>𝑡</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e>
                      </m:nary>
                      <m:r>
                        <a:rPr lang="en-US" altLang="zh-CN" sz="27472" i="1">
                          <a:latin typeface="Cambria Math" panose="02040503050406030204" pitchFamily="18" charset="0"/>
                        </a:rPr>
                        <m:t>=1     </m:t>
                      </m:r>
                      <m:d>
                        <m:dPr>
                          <m:ctrlPr>
                            <a:rPr lang="en-US" altLang="zh-CN" sz="27472" i="1">
                              <a:latin typeface="Cambria Math" panose="02040503050406030204" pitchFamily="18" charset="0"/>
                            </a:rPr>
                          </m:ctrlPr>
                        </m:dPr>
                        <m:e>
                          <m:r>
                            <a:rPr lang="en-US" altLang="zh-CN" sz="27472" i="1">
                              <a:latin typeface="Cambria Math" panose="02040503050406030204" pitchFamily="18" charset="0"/>
                            </a:rPr>
                            <m:t>𝑖</m:t>
                          </m:r>
                          <m:r>
                            <a:rPr lang="en-US" altLang="zh-CN" sz="27472" i="1">
                              <a:latin typeface="Cambria Math" panose="02040503050406030204" pitchFamily="18" charset="0"/>
                            </a:rPr>
                            <m:t>=1,2,3,4</m:t>
                          </m:r>
                        </m:e>
                      </m:d>
                    </m:oMath>
                  </m:oMathPara>
                </a14:m>
                <a:endParaRPr lang="zh-CN" altLang="en-US" sz="27472"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22824392" y="57511514"/>
                <a:ext cx="44567870" cy="1195865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30920509" y="25526642"/>
                <a:ext cx="44852343" cy="4926862"/>
              </a:xfrm>
              <a:prstGeom prst="rect">
                <a:avLst/>
              </a:prstGeom>
              <a:noFill/>
            </p:spPr>
            <p:txBody>
              <a:bodyPr wrap="none" rtlCol="0">
                <a:spAutoFit/>
              </a:bodyPr>
              <a:lstStyle/>
              <a:p>
                <a:r>
                  <a:rPr lang="ja-JP" altLang="en-US" sz="31416" dirty="0"/>
                  <a:t>各列は</a:t>
                </a:r>
                <a:r>
                  <a:rPr lang="en-US" altLang="ja-JP" sz="31416" b="1" dirty="0"/>
                  <a:t>1</a:t>
                </a:r>
                <a:r>
                  <a:rPr lang="ja-JP" altLang="en-US" sz="31416" b="1" dirty="0"/>
                  <a:t>つ</a:t>
                </a:r>
                <a:r>
                  <a:rPr lang="ja-JP" altLang="en-US" sz="31416" dirty="0"/>
                  <a:t>だけの変数が</a:t>
                </a:r>
                <a14:m>
                  <m:oMath xmlns:m="http://schemas.openxmlformats.org/officeDocument/2006/math">
                    <m:r>
                      <a:rPr lang="en-US" altLang="ja-JP" sz="31416" i="1" dirty="0">
                        <a:latin typeface="Cambria Math" panose="02040503050406030204" pitchFamily="18" charset="0"/>
                      </a:rPr>
                      <m:t>1</m:t>
                    </m:r>
                  </m:oMath>
                </a14:m>
                <a:endParaRPr lang="zh-CN" altLang="en-US" sz="31416"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0920509" y="25526642"/>
                <a:ext cx="44852343" cy="4926862"/>
              </a:xfrm>
              <a:prstGeom prst="rect">
                <a:avLst/>
              </a:prstGeom>
              <a:blipFill>
                <a:blip r:embed="rId4"/>
                <a:stretch>
                  <a:fillRect l="-5152" t="-23115" b="-473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32147234" y="20121247"/>
                <a:ext cx="46750097" cy="119587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7472" i="1">
                              <a:latin typeface="Cambria Math" panose="02040503050406030204" pitchFamily="18" charset="0"/>
                            </a:rPr>
                          </m:ctrlPr>
                        </m:naryPr>
                        <m:sub>
                          <m:r>
                            <m:rPr>
                              <m:brk m:alnAt="23"/>
                            </m:rPr>
                            <a:rPr lang="en-US" altLang="zh-CN" sz="27472" i="1">
                              <a:latin typeface="Cambria Math" panose="02040503050406030204" pitchFamily="18" charset="0"/>
                            </a:rPr>
                            <m:t>𝑖</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e>
                      </m:nary>
                      <m:r>
                        <a:rPr lang="en-US" altLang="zh-CN" sz="27472" i="1">
                          <a:latin typeface="Cambria Math" panose="02040503050406030204" pitchFamily="18" charset="0"/>
                        </a:rPr>
                        <m:t>=1     </m:t>
                      </m:r>
                      <m:d>
                        <m:dPr>
                          <m:ctrlPr>
                            <a:rPr lang="en-US" altLang="zh-CN" sz="27472" i="1">
                              <a:latin typeface="Cambria Math" panose="02040503050406030204" pitchFamily="18" charset="0"/>
                            </a:rPr>
                          </m:ctrlPr>
                        </m:dPr>
                        <m:e>
                          <m:r>
                            <a:rPr lang="en-US" altLang="zh-CN" sz="27472" i="1">
                              <a:latin typeface="Cambria Math" panose="02040503050406030204" pitchFamily="18" charset="0"/>
                            </a:rPr>
                            <m:t>𝑡</m:t>
                          </m:r>
                          <m:r>
                            <a:rPr lang="en-US" altLang="zh-CN" sz="27472" i="1">
                              <a:latin typeface="Cambria Math" panose="02040503050406030204" pitchFamily="18" charset="0"/>
                            </a:rPr>
                            <m:t>=1,2,3,4</m:t>
                          </m:r>
                        </m:e>
                      </m:d>
                    </m:oMath>
                  </m:oMathPara>
                </a14:m>
                <a:endParaRPr lang="zh-CN" altLang="en-US" sz="27472"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2147234" y="20121247"/>
                <a:ext cx="46750097" cy="1195872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30587259" y="57511576"/>
                <a:ext cx="28521141" cy="14445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7472" i="1">
                              <a:latin typeface="Cambria Math" panose="02040503050406030204" pitchFamily="18" charset="0"/>
                            </a:rPr>
                          </m:ctrlPr>
                        </m:naryPr>
                        <m:sub>
                          <m:r>
                            <m:rPr>
                              <m:brk m:alnAt="23"/>
                            </m:rPr>
                            <a:rPr lang="en-US" altLang="zh-CN" sz="27472" i="1">
                              <a:latin typeface="Cambria Math" panose="02040503050406030204" pitchFamily="18" charset="0"/>
                            </a:rPr>
                            <m:t>𝑖</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p>
                            <m:sSupPr>
                              <m:ctrlPr>
                                <a:rPr lang="en-US" altLang="zh-CN" sz="27472" i="1">
                                  <a:latin typeface="Cambria Math" panose="02040503050406030204" pitchFamily="18" charset="0"/>
                                </a:rPr>
                              </m:ctrlPr>
                            </m:sSupPr>
                            <m:e>
                              <m:d>
                                <m:dPr>
                                  <m:ctrlPr>
                                    <a:rPr lang="en-US" altLang="zh-CN" sz="27472" i="1">
                                      <a:latin typeface="Cambria Math" panose="02040503050406030204" pitchFamily="18" charset="0"/>
                                    </a:rPr>
                                  </m:ctrlPr>
                                </m:dPr>
                                <m:e>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𝑡</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e>
                                  </m:nary>
                                  <m:r>
                                    <a:rPr lang="en-US" altLang="zh-CN" sz="27472" i="1">
                                      <a:latin typeface="Cambria Math" panose="02040503050406030204" pitchFamily="18" charset="0"/>
                                    </a:rPr>
                                    <m:t>−1</m:t>
                                  </m:r>
                                </m:e>
                              </m:d>
                            </m:e>
                            <m:sup>
                              <m:r>
                                <a:rPr lang="en-US" altLang="zh-CN" sz="27472" i="1">
                                  <a:latin typeface="Cambria Math" panose="02040503050406030204" pitchFamily="18" charset="0"/>
                                </a:rPr>
                                <m:t>2</m:t>
                              </m:r>
                            </m:sup>
                          </m:sSup>
                        </m:e>
                      </m:nary>
                    </m:oMath>
                  </m:oMathPara>
                </a14:m>
                <a:endParaRPr lang="en-US" altLang="zh-CN" sz="27472"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30587259" y="57511576"/>
                <a:ext cx="28521141" cy="14445365"/>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24498419" y="58644323"/>
            <a:ext cx="16207889" cy="6763043"/>
            <a:chOff x="7969718" y="2598389"/>
            <a:chExt cx="1453415" cy="1138913"/>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3555"/>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8" y="2598389"/>
              <a:ext cx="558197" cy="625981"/>
            </a:xfrm>
            <a:prstGeom prst="rect">
              <a:avLst/>
            </a:prstGeom>
            <a:noFill/>
          </p:spPr>
          <p:txBody>
            <a:bodyPr wrap="none" rtlCol="0">
              <a:spAutoFit/>
            </a:bodyPr>
            <a:lstStyle/>
            <a:p>
              <a:r>
                <a:rPr lang="ja-JP" altLang="en-US" sz="23555" dirty="0"/>
                <a:t>移項</a:t>
              </a:r>
              <a:endParaRPr lang="zh-CN" altLang="en-US" sz="23555"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5" y="3111321"/>
              <a:ext cx="895151" cy="625981"/>
            </a:xfrm>
            <a:prstGeom prst="rect">
              <a:avLst/>
            </a:prstGeom>
            <a:noFill/>
          </p:spPr>
          <p:txBody>
            <a:bodyPr wrap="square">
              <a:spAutoFit/>
            </a:bodyPr>
            <a:lstStyle/>
            <a:p>
              <a:r>
                <a:rPr lang="ja-JP" altLang="en-US" sz="23555" dirty="0"/>
                <a:t>二乗</a:t>
              </a:r>
              <a:endParaRPr lang="zh-CN" altLang="en-US" sz="23555"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22491128" y="20793444"/>
                <a:ext cx="28521141" cy="14445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7472" i="1">
                              <a:latin typeface="Cambria Math" panose="02040503050406030204" pitchFamily="18" charset="0"/>
                            </a:rPr>
                          </m:ctrlPr>
                        </m:naryPr>
                        <m:sub>
                          <m:r>
                            <m:rPr>
                              <m:brk m:alnAt="23"/>
                            </m:rPr>
                            <a:rPr lang="en-US" altLang="zh-CN" sz="27472" i="1">
                              <a:latin typeface="Cambria Math" panose="02040503050406030204" pitchFamily="18" charset="0"/>
                            </a:rPr>
                            <m:t>𝑡</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p>
                            <m:sSupPr>
                              <m:ctrlPr>
                                <a:rPr lang="en-US" altLang="zh-CN" sz="27472" i="1">
                                  <a:latin typeface="Cambria Math" panose="02040503050406030204" pitchFamily="18" charset="0"/>
                                </a:rPr>
                              </m:ctrlPr>
                            </m:sSupPr>
                            <m:e>
                              <m:d>
                                <m:dPr>
                                  <m:ctrlPr>
                                    <a:rPr lang="en-US" altLang="zh-CN" sz="27472" i="1">
                                      <a:latin typeface="Cambria Math" panose="02040503050406030204" pitchFamily="18" charset="0"/>
                                    </a:rPr>
                                  </m:ctrlPr>
                                </m:dPr>
                                <m:e>
                                  <m:nary>
                                    <m:naryPr>
                                      <m:chr m:val="∑"/>
                                      <m:ctrlPr>
                                        <a:rPr lang="en-US" altLang="zh-CN" sz="27472" i="1">
                                          <a:latin typeface="Cambria Math" panose="02040503050406030204" pitchFamily="18" charset="0"/>
                                        </a:rPr>
                                      </m:ctrlPr>
                                    </m:naryPr>
                                    <m:sub>
                                      <m:r>
                                        <m:rPr>
                                          <m:brk m:alnAt="23"/>
                                        </m:rPr>
                                        <a:rPr lang="en-US" altLang="zh-CN" sz="27472" i="1">
                                          <a:latin typeface="Cambria Math" panose="02040503050406030204" pitchFamily="18" charset="0"/>
                                        </a:rPr>
                                        <m:t>𝑖</m:t>
                                      </m:r>
                                      <m:r>
                                        <a:rPr lang="en-US" altLang="zh-CN" sz="27472" i="1">
                                          <a:latin typeface="Cambria Math" panose="02040503050406030204" pitchFamily="18" charset="0"/>
                                        </a:rPr>
                                        <m:t>=1</m:t>
                                      </m:r>
                                    </m:sub>
                                    <m:sup>
                                      <m:r>
                                        <a:rPr lang="en-US" altLang="zh-CN" sz="27472" i="1">
                                          <a:latin typeface="Cambria Math" panose="02040503050406030204" pitchFamily="18" charset="0"/>
                                        </a:rPr>
                                        <m:t>4</m:t>
                                      </m:r>
                                    </m:sup>
                                    <m:e>
                                      <m:sSub>
                                        <m:sSubPr>
                                          <m:ctrlPr>
                                            <a:rPr lang="en-US" altLang="zh-CN" sz="27472" i="1">
                                              <a:latin typeface="Cambria Math" panose="02040503050406030204" pitchFamily="18" charset="0"/>
                                            </a:rPr>
                                          </m:ctrlPr>
                                        </m:sSubPr>
                                        <m:e>
                                          <m:r>
                                            <a:rPr lang="en-US" altLang="zh-CN" sz="27472" i="1">
                                              <a:latin typeface="Cambria Math" panose="02040503050406030204" pitchFamily="18" charset="0"/>
                                            </a:rPr>
                                            <m:t>𝑥</m:t>
                                          </m:r>
                                        </m:e>
                                        <m:sub>
                                          <m:r>
                                            <a:rPr lang="en-US" altLang="zh-CN" sz="27472" i="1">
                                              <a:latin typeface="Cambria Math" panose="02040503050406030204" pitchFamily="18" charset="0"/>
                                            </a:rPr>
                                            <m:t>𝑖</m:t>
                                          </m:r>
                                          <m:r>
                                            <a:rPr lang="en-US" altLang="zh-CN" sz="27472" i="1">
                                              <a:latin typeface="Cambria Math" panose="02040503050406030204" pitchFamily="18" charset="0"/>
                                            </a:rPr>
                                            <m:t>,</m:t>
                                          </m:r>
                                          <m:r>
                                            <a:rPr lang="en-US" altLang="zh-CN" sz="27472" i="1">
                                              <a:latin typeface="Cambria Math" panose="02040503050406030204" pitchFamily="18" charset="0"/>
                                            </a:rPr>
                                            <m:t>𝑡</m:t>
                                          </m:r>
                                        </m:sub>
                                      </m:sSub>
                                    </m:e>
                                  </m:nary>
                                  <m:r>
                                    <a:rPr lang="en-US" altLang="zh-CN" sz="27472" i="1">
                                      <a:latin typeface="Cambria Math" panose="02040503050406030204" pitchFamily="18" charset="0"/>
                                    </a:rPr>
                                    <m:t>−1</m:t>
                                  </m:r>
                                </m:e>
                              </m:d>
                            </m:e>
                            <m:sup>
                              <m:r>
                                <a:rPr lang="en-US" altLang="zh-CN" sz="27472" i="1">
                                  <a:latin typeface="Cambria Math" panose="02040503050406030204" pitchFamily="18" charset="0"/>
                                </a:rPr>
                                <m:t>2</m:t>
                              </m:r>
                            </m:sup>
                          </m:sSup>
                        </m:e>
                      </m:nary>
                    </m:oMath>
                  </m:oMathPara>
                </a14:m>
                <a:endParaRPr lang="zh-CN" altLang="en-US" sz="27472"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22491128" y="20793444"/>
                <a:ext cx="28521141" cy="14445365"/>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23542854" y="89292718"/>
            <a:ext cx="13540313" cy="4213308"/>
            <a:chOff x="7969718" y="2598389"/>
            <a:chExt cx="1453415" cy="4355898"/>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3555"/>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21" y="2598389"/>
              <a:ext cx="668167" cy="3842970"/>
            </a:xfrm>
            <a:prstGeom prst="rect">
              <a:avLst/>
            </a:prstGeom>
            <a:noFill/>
          </p:spPr>
          <p:txBody>
            <a:bodyPr wrap="none" rtlCol="0">
              <a:spAutoFit/>
            </a:bodyPr>
            <a:lstStyle/>
            <a:p>
              <a:r>
                <a:rPr lang="ja-JP" altLang="en-US" sz="23555" dirty="0"/>
                <a:t>移項</a:t>
              </a:r>
              <a:endParaRPr lang="zh-CN" altLang="en-US" sz="23555"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17"/>
              <a:ext cx="895151" cy="3842970"/>
            </a:xfrm>
            <a:prstGeom prst="rect">
              <a:avLst/>
            </a:prstGeom>
            <a:noFill/>
          </p:spPr>
          <p:txBody>
            <a:bodyPr wrap="square">
              <a:spAutoFit/>
            </a:bodyPr>
            <a:lstStyle/>
            <a:p>
              <a:r>
                <a:rPr lang="ja-JP" altLang="en-US" sz="23555" dirty="0"/>
                <a:t>二乗</a:t>
              </a:r>
              <a:endParaRPr lang="zh-CN" altLang="en-US" sz="23555"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46302560" y="87636643"/>
            <a:ext cx="16709311" cy="3351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3555"/>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47501335" y="89808951"/>
            <a:ext cx="16709311" cy="3351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3555"/>
          </a:p>
        </p:txBody>
      </p:sp>
      <p:sp>
        <p:nvSpPr>
          <p:cNvPr id="47" name="文本框 46">
            <a:extLst>
              <a:ext uri="{FF2B5EF4-FFF2-40B4-BE49-F238E27FC236}">
                <a16:creationId xmlns:a16="http://schemas.microsoft.com/office/drawing/2014/main" id="{030285EE-66CD-3DFB-37E3-0F9D4D22AF21}"/>
              </a:ext>
            </a:extLst>
          </p:cNvPr>
          <p:cNvSpPr txBox="1"/>
          <p:nvPr/>
        </p:nvSpPr>
        <p:spPr>
          <a:xfrm>
            <a:off x="40736423" y="17850859"/>
            <a:ext cx="65179416" cy="13632386"/>
          </a:xfrm>
          <a:prstGeom prst="rect">
            <a:avLst/>
          </a:prstGeom>
          <a:noFill/>
        </p:spPr>
        <p:txBody>
          <a:bodyPr wrap="square">
            <a:spAutoFit/>
          </a:bodyPr>
          <a:lstStyle/>
          <a:p>
            <a:pPr/>
            <a14:m xmlns:a14="http://schemas.microsoft.com/office/drawing/2010/main">
              <m:oMathPara xmlns:m="http://schemas.openxmlformats.org/officeDocument/2006/math">
                <m:oMathParaPr>
                  <m:jc m:val="centerGroup"/>
                </m:oMathParaPr>
                <m:oMath xmlns:m="http://schemas.openxmlformats.org/officeDocument/2006/math">
                  <m:r>
                    <a:rPr lang="zh-CN" altLang="en-US" sz="23555" i="1">
                      <a:latin typeface="Cambria Math" panose="02040503050406030204" pitchFamily="18" charset="0"/>
                      <a:ea typeface="Cambria Math" panose="02040503050406030204" pitchFamily="18" charset="0"/>
                    </a:rPr>
                    <m:t>𝜆</m:t>
                  </m:r>
                  <m:d>
                    <m:dPr>
                      <m:ctrlPr>
                        <a:rPr lang="en-US" altLang="zh-CN" sz="23555" i="1">
                          <a:latin typeface="Cambria Math" panose="02040503050406030204" pitchFamily="18" charset="0"/>
                          <a:ea typeface="Cambria Math" panose="02040503050406030204" pitchFamily="18" charset="0"/>
                        </a:rPr>
                      </m:ctrlPr>
                    </m:dPr>
                    <m:e>
                      <m:nary>
                        <m:naryPr>
                          <m:chr m:val="∑"/>
                          <m:ctrlPr>
                            <a:rPr lang="zh-CN" altLang="en-US" sz="23555" i="1">
                              <a:latin typeface="Cambria Math" panose="02040503050406030204" pitchFamily="18" charset="0"/>
                            </a:rPr>
                          </m:ctrlPr>
                        </m:naryPr>
                        <m:sub>
                          <m:r>
                            <m:rPr>
                              <m:brk m:alnAt="23"/>
                            </m:rPr>
                            <a:rPr lang="en-US" altLang="zh-CN" sz="23555" i="1">
                              <a:latin typeface="Cambria Math" panose="02040503050406030204" pitchFamily="18" charset="0"/>
                            </a:rPr>
                            <m:t>𝑖</m:t>
                          </m:r>
                          <m:r>
                            <a:rPr lang="en-US" altLang="zh-CN" sz="23555" i="1">
                              <a:latin typeface="Cambria Math" panose="02040503050406030204" pitchFamily="18" charset="0"/>
                            </a:rPr>
                            <m:t>=1</m:t>
                          </m:r>
                        </m:sub>
                        <m:sup>
                          <m:r>
                            <a:rPr lang="en-US" altLang="zh-CN" sz="23555" i="1">
                              <a:latin typeface="Cambria Math" panose="02040503050406030204" pitchFamily="18" charset="0"/>
                            </a:rPr>
                            <m:t>4</m:t>
                          </m:r>
                        </m:sup>
                        <m:e>
                          <m:sSup>
                            <m:sSupPr>
                              <m:ctrlPr>
                                <a:rPr lang="en-US" altLang="zh-CN" sz="23555" i="1">
                                  <a:latin typeface="Cambria Math" panose="02040503050406030204" pitchFamily="18" charset="0"/>
                                </a:rPr>
                              </m:ctrlPr>
                            </m:sSupPr>
                            <m:e>
                              <m:d>
                                <m:dPr>
                                  <m:ctrlPr>
                                    <a:rPr lang="en-US" altLang="zh-CN" sz="23555" i="1">
                                      <a:latin typeface="Cambria Math" panose="02040503050406030204" pitchFamily="18" charset="0"/>
                                    </a:rPr>
                                  </m:ctrlPr>
                                </m:dPr>
                                <m:e>
                                  <m:nary>
                                    <m:naryPr>
                                      <m:chr m:val="∑"/>
                                      <m:ctrlPr>
                                        <a:rPr lang="en-US" altLang="zh-CN" sz="23555" i="1">
                                          <a:latin typeface="Cambria Math" panose="02040503050406030204" pitchFamily="18" charset="0"/>
                                        </a:rPr>
                                      </m:ctrlPr>
                                    </m:naryPr>
                                    <m:sub>
                                      <m:r>
                                        <m:rPr>
                                          <m:brk m:alnAt="23"/>
                                        </m:rPr>
                                        <a:rPr lang="en-US" altLang="zh-CN" sz="23555" i="1">
                                          <a:latin typeface="Cambria Math" panose="02040503050406030204" pitchFamily="18" charset="0"/>
                                        </a:rPr>
                                        <m:t>𝑡</m:t>
                                      </m:r>
                                      <m:r>
                                        <a:rPr lang="en-US" altLang="zh-CN" sz="23555" i="1">
                                          <a:latin typeface="Cambria Math" panose="02040503050406030204" pitchFamily="18" charset="0"/>
                                        </a:rPr>
                                        <m:t>=1</m:t>
                                      </m:r>
                                    </m:sub>
                                    <m:sup>
                                      <m:r>
                                        <a:rPr lang="en-US" altLang="zh-CN" sz="23555" i="1">
                                          <a:latin typeface="Cambria Math" panose="02040503050406030204" pitchFamily="18" charset="0"/>
                                        </a:rPr>
                                        <m:t>4</m:t>
                                      </m:r>
                                    </m:sup>
                                    <m:e>
                                      <m:sSub>
                                        <m:sSubPr>
                                          <m:ctrlPr>
                                            <a:rPr lang="en-US" altLang="zh-CN" sz="23555" i="1">
                                              <a:latin typeface="Cambria Math" panose="02040503050406030204" pitchFamily="18" charset="0"/>
                                            </a:rPr>
                                          </m:ctrlPr>
                                        </m:sSubPr>
                                        <m:e>
                                          <m:r>
                                            <a:rPr lang="en-US" altLang="zh-CN" sz="23555" i="1">
                                              <a:latin typeface="Cambria Math" panose="02040503050406030204" pitchFamily="18" charset="0"/>
                                            </a:rPr>
                                            <m:t>𝑥</m:t>
                                          </m:r>
                                        </m:e>
                                        <m:sub>
                                          <m:r>
                                            <a:rPr lang="en-US" altLang="zh-CN" sz="23555" i="1">
                                              <a:latin typeface="Cambria Math" panose="02040503050406030204" pitchFamily="18" charset="0"/>
                                            </a:rPr>
                                            <m:t>𝑖</m:t>
                                          </m:r>
                                          <m:r>
                                            <a:rPr lang="en-US" altLang="zh-CN" sz="23555" i="1">
                                              <a:latin typeface="Cambria Math" panose="02040503050406030204" pitchFamily="18" charset="0"/>
                                            </a:rPr>
                                            <m:t>,</m:t>
                                          </m:r>
                                          <m:r>
                                            <a:rPr lang="en-US" altLang="zh-CN" sz="23555" i="1">
                                              <a:latin typeface="Cambria Math" panose="02040503050406030204" pitchFamily="18" charset="0"/>
                                            </a:rPr>
                                            <m:t>𝑡</m:t>
                                          </m:r>
                                        </m:sub>
                                      </m:sSub>
                                    </m:e>
                                  </m:nary>
                                  <m:r>
                                    <a:rPr lang="en-US" altLang="zh-CN" sz="23555" i="1">
                                      <a:latin typeface="Cambria Math" panose="02040503050406030204" pitchFamily="18" charset="0"/>
                                    </a:rPr>
                                    <m:t>−1</m:t>
                                  </m:r>
                                </m:e>
                              </m:d>
                            </m:e>
                            <m:sup>
                              <m:r>
                                <a:rPr lang="en-US" altLang="zh-CN" sz="23555" i="1">
                                  <a:latin typeface="Cambria Math" panose="02040503050406030204" pitchFamily="18" charset="0"/>
                                </a:rPr>
                                <m:t>2</m:t>
                              </m:r>
                            </m:sup>
                          </m:sSup>
                        </m:e>
                      </m:nary>
                      <m:r>
                        <a:rPr lang="en-US" altLang="zh-CN" sz="23555" i="1">
                          <a:latin typeface="Cambria Math" panose="02040503050406030204" pitchFamily="18" charset="0"/>
                        </a:rPr>
                        <m:t>+</m:t>
                      </m:r>
                      <m:nary>
                        <m:naryPr>
                          <m:chr m:val="∑"/>
                          <m:ctrlPr>
                            <a:rPr lang="zh-CN" altLang="en-US" sz="23555" i="1">
                              <a:latin typeface="Cambria Math" panose="02040503050406030204" pitchFamily="18" charset="0"/>
                            </a:rPr>
                          </m:ctrlPr>
                        </m:naryPr>
                        <m:sub>
                          <m:r>
                            <m:rPr>
                              <m:brk m:alnAt="23"/>
                            </m:rPr>
                            <a:rPr lang="en-US" altLang="zh-CN" sz="23555" i="1">
                              <a:latin typeface="Cambria Math" panose="02040503050406030204" pitchFamily="18" charset="0"/>
                            </a:rPr>
                            <m:t>𝑡</m:t>
                          </m:r>
                          <m:r>
                            <a:rPr lang="en-US" altLang="zh-CN" sz="23555" i="1">
                              <a:latin typeface="Cambria Math" panose="02040503050406030204" pitchFamily="18" charset="0"/>
                            </a:rPr>
                            <m:t>=1</m:t>
                          </m:r>
                        </m:sub>
                        <m:sup>
                          <m:r>
                            <a:rPr lang="en-US" altLang="zh-CN" sz="23555" i="1">
                              <a:latin typeface="Cambria Math" panose="02040503050406030204" pitchFamily="18" charset="0"/>
                            </a:rPr>
                            <m:t>4</m:t>
                          </m:r>
                        </m:sup>
                        <m:e>
                          <m:sSup>
                            <m:sSupPr>
                              <m:ctrlPr>
                                <a:rPr lang="en-US" altLang="zh-CN" sz="23555" i="1">
                                  <a:latin typeface="Cambria Math" panose="02040503050406030204" pitchFamily="18" charset="0"/>
                                </a:rPr>
                              </m:ctrlPr>
                            </m:sSupPr>
                            <m:e>
                              <m:d>
                                <m:dPr>
                                  <m:ctrlPr>
                                    <a:rPr lang="en-US" altLang="zh-CN" sz="23555" i="1">
                                      <a:latin typeface="Cambria Math" panose="02040503050406030204" pitchFamily="18" charset="0"/>
                                    </a:rPr>
                                  </m:ctrlPr>
                                </m:dPr>
                                <m:e>
                                  <m:nary>
                                    <m:naryPr>
                                      <m:chr m:val="∑"/>
                                      <m:ctrlPr>
                                        <a:rPr lang="en-US" altLang="zh-CN" sz="23555" i="1">
                                          <a:latin typeface="Cambria Math" panose="02040503050406030204" pitchFamily="18" charset="0"/>
                                        </a:rPr>
                                      </m:ctrlPr>
                                    </m:naryPr>
                                    <m:sub>
                                      <m:r>
                                        <m:rPr>
                                          <m:brk m:alnAt="23"/>
                                        </m:rPr>
                                        <a:rPr lang="en-US" altLang="zh-CN" sz="23555" i="1">
                                          <a:latin typeface="Cambria Math" panose="02040503050406030204" pitchFamily="18" charset="0"/>
                                        </a:rPr>
                                        <m:t>𝑖</m:t>
                                      </m:r>
                                      <m:r>
                                        <a:rPr lang="en-US" altLang="zh-CN" sz="23555" i="1">
                                          <a:latin typeface="Cambria Math" panose="02040503050406030204" pitchFamily="18" charset="0"/>
                                        </a:rPr>
                                        <m:t>=1</m:t>
                                      </m:r>
                                    </m:sub>
                                    <m:sup>
                                      <m:r>
                                        <a:rPr lang="en-US" altLang="zh-CN" sz="23555" i="1">
                                          <a:latin typeface="Cambria Math" panose="02040503050406030204" pitchFamily="18" charset="0"/>
                                        </a:rPr>
                                        <m:t>4</m:t>
                                      </m:r>
                                    </m:sup>
                                    <m:e>
                                      <m:sSub>
                                        <m:sSubPr>
                                          <m:ctrlPr>
                                            <a:rPr lang="en-US" altLang="zh-CN" sz="23555" i="1">
                                              <a:latin typeface="Cambria Math" panose="02040503050406030204" pitchFamily="18" charset="0"/>
                                            </a:rPr>
                                          </m:ctrlPr>
                                        </m:sSubPr>
                                        <m:e>
                                          <m:r>
                                            <a:rPr lang="en-US" altLang="zh-CN" sz="23555" i="1">
                                              <a:latin typeface="Cambria Math" panose="02040503050406030204" pitchFamily="18" charset="0"/>
                                            </a:rPr>
                                            <m:t>𝑥</m:t>
                                          </m:r>
                                        </m:e>
                                        <m:sub>
                                          <m:r>
                                            <a:rPr lang="en-US" altLang="zh-CN" sz="23555" i="1">
                                              <a:latin typeface="Cambria Math" panose="02040503050406030204" pitchFamily="18" charset="0"/>
                                            </a:rPr>
                                            <m:t>𝑖</m:t>
                                          </m:r>
                                          <m:r>
                                            <a:rPr lang="en-US" altLang="zh-CN" sz="23555" i="1">
                                              <a:latin typeface="Cambria Math" panose="02040503050406030204" pitchFamily="18" charset="0"/>
                                            </a:rPr>
                                            <m:t>,</m:t>
                                          </m:r>
                                          <m:r>
                                            <a:rPr lang="en-US" altLang="zh-CN" sz="23555" i="1">
                                              <a:latin typeface="Cambria Math" panose="02040503050406030204" pitchFamily="18" charset="0"/>
                                            </a:rPr>
                                            <m:t>𝑡</m:t>
                                          </m:r>
                                        </m:sub>
                                      </m:sSub>
                                    </m:e>
                                  </m:nary>
                                  <m:r>
                                    <a:rPr lang="en-US" altLang="zh-CN" sz="23555" i="1">
                                      <a:latin typeface="Cambria Math" panose="02040503050406030204" pitchFamily="18" charset="0"/>
                                    </a:rPr>
                                    <m:t>−1</m:t>
                                  </m:r>
                                </m:e>
                              </m:d>
                            </m:e>
                            <m:sup>
                              <m:r>
                                <a:rPr lang="en-US" altLang="zh-CN" sz="23555" i="1">
                                  <a:latin typeface="Cambria Math" panose="02040503050406030204" pitchFamily="18" charset="0"/>
                                </a:rPr>
                                <m:t>2</m:t>
                              </m:r>
                            </m:sup>
                          </m:sSup>
                        </m:e>
                      </m:nary>
                    </m:e>
                  </m:d>
                </m:oMath>
              </m:oMathPara>
            </a14:m>
            <a:endParaRPr lang="zh-CN" altLang="en-US" sz="23555" dirty="0"/>
          </a:p>
        </p:txBody>
      </p:sp>
      <p:sp>
        <p:nvSpPr>
          <p:cNvPr id="49" name="文本框 48">
            <a:extLst>
              <a:ext uri="{FF2B5EF4-FFF2-40B4-BE49-F238E27FC236}">
                <a16:creationId xmlns:a16="http://schemas.microsoft.com/office/drawing/2014/main" id="{ED47BB60-743A-1DE9-5C12-2546A448577D}"/>
              </a:ext>
            </a:extLst>
          </p:cNvPr>
          <p:cNvSpPr txBox="1"/>
          <p:nvPr/>
        </p:nvSpPr>
        <p:spPr>
          <a:xfrm>
            <a:off x="23629414" y="-44449717"/>
            <a:ext cx="83113071" cy="8547596"/>
          </a:xfrm>
          <a:prstGeom prst="rect">
            <a:avLst/>
          </a:prstGeom>
          <a:noFill/>
          <a:ln>
            <a:solidFill>
              <a:schemeClr val="tx1"/>
            </a:solidFill>
          </a:ln>
        </p:spPr>
        <p:txBody>
          <a:bodyPr wrap="square">
            <a:spAutoFit/>
          </a:bodyPr>
          <a:lstStyle/>
          <a:p>
            <a14:m xmlns:a14="http://schemas.microsoft.com/office/drawing/2010/main">
              <m:oMath xmlns:m="http://schemas.openxmlformats.org/officeDocument/2006/math">
                <m:r>
                  <a:rPr lang="zh-CN" altLang="en-US" sz="27472" i="1">
                    <a:latin typeface="Cambria Math" panose="02040503050406030204" pitchFamily="18" charset="0"/>
                    <a:ea typeface="Cambria Math" panose="02040503050406030204" pitchFamily="18" charset="0"/>
                  </a:rPr>
                  <m:t>𝜆</m:t>
                </m:r>
              </m:oMath>
            </a14:m>
            <a:r>
              <a:rPr lang="ja-JP" altLang="en-US" sz="27472" dirty="0"/>
              <a:t>：ペナルティー係数（通常は距離行列の最大値）</a:t>
            </a:r>
            <a:endParaRPr lang="en-US" altLang="ja-JP" sz="27472" dirty="0"/>
          </a:p>
          <a:p>
            <a:r>
              <a:rPr lang="ja-JP" altLang="en-US" sz="27472" dirty="0"/>
              <a:t>制約条件が違反すると式の値を増加させる</a:t>
            </a:r>
            <a:endParaRPr lang="zh-CN" altLang="en-US" sz="27472" dirty="0"/>
          </a:p>
        </p:txBody>
      </p:sp>
      <p:sp>
        <p:nvSpPr>
          <p:cNvPr id="52" name="文本框 51">
            <a:extLst>
              <a:ext uri="{FF2B5EF4-FFF2-40B4-BE49-F238E27FC236}">
                <a16:creationId xmlns:a16="http://schemas.microsoft.com/office/drawing/2014/main" id="{48282894-248A-AF1E-86D7-4C63685B3BB8}"/>
              </a:ext>
            </a:extLst>
          </p:cNvPr>
          <p:cNvSpPr txBox="1"/>
          <p:nvPr/>
        </p:nvSpPr>
        <p:spPr>
          <a:xfrm>
            <a:off x="3966302" y="-25092898"/>
            <a:ext cx="34537019" cy="8547596"/>
          </a:xfrm>
          <a:prstGeom prst="rect">
            <a:avLst/>
          </a:prstGeom>
          <a:noFill/>
        </p:spPr>
        <p:txBody>
          <a:bodyPr wrap="none" rtlCol="0">
            <a:spAutoFit/>
          </a:bodyPr>
          <a:lstStyle/>
          <a:p>
            <a:r>
              <a:rPr lang="ja-JP" altLang="en-US" sz="27472" dirty="0"/>
              <a:t>展開された</a:t>
            </a:r>
            <a:endParaRPr lang="en-US" altLang="ja-JP" sz="27472" dirty="0"/>
          </a:p>
          <a:p>
            <a:r>
              <a:rPr lang="ja-JP" altLang="en-US" sz="27472" dirty="0"/>
              <a:t>制約条件の</a:t>
            </a:r>
            <a:r>
              <a:rPr lang="en-US" altLang="ja-JP" sz="27472" dirty="0"/>
              <a:t>QUBO</a:t>
            </a:r>
            <a:r>
              <a:rPr lang="ja-JP" altLang="en-US" sz="27472" dirty="0"/>
              <a:t>行列</a:t>
            </a:r>
            <a:endParaRPr lang="zh-CN" altLang="en-US" sz="27472"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76992074"/>
              </p:ext>
            </p:extLst>
          </p:nvPr>
        </p:nvGraphicFramePr>
        <p:xfrm>
          <a:off x="-17992664" y="-12556644"/>
          <a:ext cx="43127135" cy="36928190"/>
        </p:xfrm>
        <a:graphic>
          <a:graphicData uri="http://schemas.openxmlformats.org/drawingml/2006/table">
            <a:tbl>
              <a:tblPr firstRow="1" bandRow="1">
                <a:tableStyleId>{5C22544A-7EE6-4342-B048-85BDC9FD1C3A}</a:tableStyleId>
              </a:tblPr>
              <a:tblGrid>
                <a:gridCol w="8625425">
                  <a:extLst>
                    <a:ext uri="{9D8B030D-6E8A-4147-A177-3AD203B41FA5}">
                      <a16:colId xmlns:a16="http://schemas.microsoft.com/office/drawing/2014/main" val="24688870"/>
                    </a:ext>
                  </a:extLst>
                </a:gridCol>
                <a:gridCol w="8625425">
                  <a:extLst>
                    <a:ext uri="{9D8B030D-6E8A-4147-A177-3AD203B41FA5}">
                      <a16:colId xmlns:a16="http://schemas.microsoft.com/office/drawing/2014/main" val="73560250"/>
                    </a:ext>
                  </a:extLst>
                </a:gridCol>
                <a:gridCol w="8625425">
                  <a:extLst>
                    <a:ext uri="{9D8B030D-6E8A-4147-A177-3AD203B41FA5}">
                      <a16:colId xmlns:a16="http://schemas.microsoft.com/office/drawing/2014/main" val="96555565"/>
                    </a:ext>
                  </a:extLst>
                </a:gridCol>
                <a:gridCol w="8625425">
                  <a:extLst>
                    <a:ext uri="{9D8B030D-6E8A-4147-A177-3AD203B41FA5}">
                      <a16:colId xmlns:a16="http://schemas.microsoft.com/office/drawing/2014/main" val="291535160"/>
                    </a:ext>
                  </a:extLst>
                </a:gridCol>
                <a:gridCol w="8625425">
                  <a:extLst>
                    <a:ext uri="{9D8B030D-6E8A-4147-A177-3AD203B41FA5}">
                      <a16:colId xmlns:a16="http://schemas.microsoft.com/office/drawing/2014/main" val="683000292"/>
                    </a:ext>
                  </a:extLst>
                </a:gridCol>
              </a:tblGrid>
              <a:tr h="7385637">
                <a:tc>
                  <a:txBody>
                    <a:bodyPr/>
                    <a:lstStyle/>
                    <a:p>
                      <a:pPr algn="ctr"/>
                      <a:endParaRPr lang="zh-CN" altLang="en-US" sz="18100" b="1" dirty="0">
                        <a:solidFill>
                          <a:schemeClr val="bg1"/>
                        </a:solidFill>
                      </a:endParaRPr>
                    </a:p>
                  </a:txBody>
                  <a:tcPr marL="1794760" marR="1794760" marT="897399" marB="897399">
                    <a:solidFill>
                      <a:schemeClr val="accent1"/>
                    </a:solidFill>
                  </a:tcPr>
                </a:tc>
                <a:tc>
                  <a:txBody>
                    <a:bodyPr/>
                    <a:lstStyle/>
                    <a:p>
                      <a:pPr algn="ctr"/>
                      <a:r>
                        <a:rPr lang="en-US" altLang="zh-CN" sz="18100" dirty="0"/>
                        <a:t>time1</a:t>
                      </a:r>
                      <a:endParaRPr lang="zh-CN" altLang="en-US" sz="18100" dirty="0"/>
                    </a:p>
                  </a:txBody>
                  <a:tcPr marL="1794760" marR="1794760" marT="897399" marB="897399"/>
                </a:tc>
                <a:tc>
                  <a:txBody>
                    <a:bodyPr/>
                    <a:lstStyle/>
                    <a:p>
                      <a:pPr algn="ctr"/>
                      <a:r>
                        <a:rPr lang="en-US" altLang="zh-CN" sz="18100" dirty="0"/>
                        <a:t>time2</a:t>
                      </a:r>
                      <a:endParaRPr lang="zh-CN" altLang="en-US" sz="18100" dirty="0"/>
                    </a:p>
                  </a:txBody>
                  <a:tcPr marL="1794760" marR="1794760" marT="897399" marB="897399"/>
                </a:tc>
                <a:tc>
                  <a:txBody>
                    <a:bodyPr/>
                    <a:lstStyle/>
                    <a:p>
                      <a:pPr algn="ctr"/>
                      <a:r>
                        <a:rPr lang="en-US" altLang="zh-CN" sz="18100" dirty="0"/>
                        <a:t>time3</a:t>
                      </a:r>
                      <a:endParaRPr lang="zh-CN" altLang="en-US" sz="18100" dirty="0"/>
                    </a:p>
                  </a:txBody>
                  <a:tcPr marL="1794760" marR="1794760" marT="897399" marB="897399"/>
                </a:tc>
                <a:tc>
                  <a:txBody>
                    <a:bodyPr/>
                    <a:lstStyle/>
                    <a:p>
                      <a:pPr algn="ctr"/>
                      <a:r>
                        <a:rPr lang="en-US" altLang="zh-CN" sz="18100" dirty="0"/>
                        <a:t>time4</a:t>
                      </a:r>
                      <a:endParaRPr lang="zh-CN" altLang="en-US" sz="18100" dirty="0"/>
                    </a:p>
                  </a:txBody>
                  <a:tcPr marL="1794760" marR="1794760" marT="897399" marB="897399"/>
                </a:tc>
                <a:extLst>
                  <a:ext uri="{0D108BD9-81ED-4DB2-BD59-A6C34878D82A}">
                    <a16:rowId xmlns:a16="http://schemas.microsoft.com/office/drawing/2014/main" val="2578509150"/>
                  </a:ext>
                </a:extLst>
              </a:tr>
              <a:tr h="7385637">
                <a:tc>
                  <a:txBody>
                    <a:bodyPr/>
                    <a:lstStyle/>
                    <a:p>
                      <a:pPr algn="ctr"/>
                      <a:r>
                        <a:rPr lang="en-US" altLang="zh-CN" sz="18100" b="1" dirty="0">
                          <a:solidFill>
                            <a:schemeClr val="bg1"/>
                          </a:solidFill>
                        </a:rPr>
                        <a:t>city1</a:t>
                      </a:r>
                      <a:endParaRPr lang="zh-CN" altLang="en-US" sz="18100" b="1" dirty="0">
                        <a:solidFill>
                          <a:schemeClr val="bg1"/>
                        </a:solidFill>
                      </a:endParaRPr>
                    </a:p>
                  </a:txBody>
                  <a:tcPr marL="1794760" marR="1794760" marT="897399" marB="897399">
                    <a:solidFill>
                      <a:schemeClr val="accent1"/>
                    </a:solidFill>
                  </a:tcPr>
                </a:tc>
                <a:tc>
                  <a:txBody>
                    <a:bodyPr/>
                    <a:lstStyle/>
                    <a:p>
                      <a:pPr algn="ctr"/>
                      <a:r>
                        <a:rPr lang="en-US" altLang="zh-CN" sz="18100" b="1" dirty="0"/>
                        <a:t>0</a:t>
                      </a:r>
                      <a:endParaRPr lang="zh-CN" altLang="en-US" sz="18100" b="1" dirty="0"/>
                    </a:p>
                  </a:txBody>
                  <a:tcPr marL="1794760" marR="1794760" marT="897399" marB="897399" anchor="ctr"/>
                </a:tc>
                <a:tc>
                  <a:txBody>
                    <a:bodyPr/>
                    <a:lstStyle/>
                    <a:p>
                      <a:pPr algn="ctr"/>
                      <a:r>
                        <a:rPr lang="en-US" altLang="zh-CN" sz="18100" b="1" dirty="0"/>
                        <a:t>1</a:t>
                      </a:r>
                      <a:endParaRPr lang="zh-CN" altLang="en-US" sz="18100" b="1" dirty="0"/>
                    </a:p>
                  </a:txBody>
                  <a:tcPr marL="1794760" marR="1794760" marT="897399" marB="897399" anchor="ctr"/>
                </a:tc>
                <a:tc>
                  <a:txBody>
                    <a:bodyPr/>
                    <a:lstStyle/>
                    <a:p>
                      <a:pPr algn="ctr"/>
                      <a:r>
                        <a:rPr lang="en-US" altLang="zh-CN" sz="18100" b="1" dirty="0"/>
                        <a:t>0</a:t>
                      </a:r>
                      <a:endParaRPr lang="zh-CN" altLang="en-US" sz="18100" b="1" dirty="0"/>
                    </a:p>
                  </a:txBody>
                  <a:tcPr marL="1794760" marR="1794760" marT="897399" marB="897399" anchor="ctr"/>
                </a:tc>
                <a:tc>
                  <a:txBody>
                    <a:bodyPr/>
                    <a:lstStyle/>
                    <a:p>
                      <a:pPr algn="ctr"/>
                      <a:r>
                        <a:rPr lang="en-US" altLang="zh-CN" sz="18100" b="1" dirty="0"/>
                        <a:t>0</a:t>
                      </a:r>
                      <a:endParaRPr lang="zh-CN" altLang="en-US" sz="18100" b="1" dirty="0"/>
                    </a:p>
                  </a:txBody>
                  <a:tcPr marL="1794760" marR="1794760" marT="897399" marB="897399" anchor="ctr"/>
                </a:tc>
                <a:extLst>
                  <a:ext uri="{0D108BD9-81ED-4DB2-BD59-A6C34878D82A}">
                    <a16:rowId xmlns:a16="http://schemas.microsoft.com/office/drawing/2014/main" val="2242251376"/>
                  </a:ext>
                </a:extLst>
              </a:tr>
              <a:tr h="7385637">
                <a:tc>
                  <a:txBody>
                    <a:bodyPr/>
                    <a:lstStyle/>
                    <a:p>
                      <a:pPr algn="ctr"/>
                      <a:r>
                        <a:rPr lang="en-US" altLang="zh-CN" sz="18100" b="1" dirty="0">
                          <a:solidFill>
                            <a:schemeClr val="bg1"/>
                          </a:solidFill>
                        </a:rPr>
                        <a:t>city2</a:t>
                      </a:r>
                    </a:p>
                  </a:txBody>
                  <a:tcPr marL="1794760" marR="1794760" marT="897399" marB="897399">
                    <a:solidFill>
                      <a:schemeClr val="accent1"/>
                    </a:solidFill>
                  </a:tcPr>
                </a:tc>
                <a:tc>
                  <a:txBody>
                    <a:bodyPr/>
                    <a:lstStyle/>
                    <a:p>
                      <a:pPr algn="ctr"/>
                      <a:r>
                        <a:rPr lang="en-US" altLang="zh-CN" sz="18100" b="1" dirty="0"/>
                        <a:t>1</a:t>
                      </a:r>
                      <a:endParaRPr lang="zh-CN" altLang="en-US" sz="18100" b="1" dirty="0"/>
                    </a:p>
                  </a:txBody>
                  <a:tcPr marL="1794760" marR="1794760" marT="897399" marB="897399" anchor="ctr">
                    <a:solidFill>
                      <a:srgbClr val="CCD2D8"/>
                    </a:solidFill>
                  </a:tcPr>
                </a:tc>
                <a:tc>
                  <a:txBody>
                    <a:bodyPr/>
                    <a:lstStyle/>
                    <a:p>
                      <a:pPr algn="ctr"/>
                      <a:r>
                        <a:rPr lang="en-US" altLang="zh-CN" sz="18100" b="1" dirty="0"/>
                        <a:t>0</a:t>
                      </a:r>
                      <a:endParaRPr lang="zh-CN" altLang="en-US" sz="18100" b="1" dirty="0"/>
                    </a:p>
                  </a:txBody>
                  <a:tcPr marL="1794760" marR="1794760" marT="897399" marB="897399" anchor="ctr">
                    <a:solidFill>
                      <a:srgbClr val="CCD2D8"/>
                    </a:solidFill>
                  </a:tcPr>
                </a:tc>
                <a:tc>
                  <a:txBody>
                    <a:bodyPr/>
                    <a:lstStyle/>
                    <a:p>
                      <a:pPr algn="ctr"/>
                      <a:r>
                        <a:rPr lang="en-US" altLang="zh-CN" sz="18100" b="1" dirty="0"/>
                        <a:t>0</a:t>
                      </a:r>
                      <a:endParaRPr lang="zh-CN" altLang="en-US" sz="18100" b="1" dirty="0"/>
                    </a:p>
                  </a:txBody>
                  <a:tcPr marL="1794760" marR="1794760" marT="897399" marB="897399" anchor="ctr">
                    <a:solidFill>
                      <a:srgbClr val="CCD2D8"/>
                    </a:solidFill>
                  </a:tcPr>
                </a:tc>
                <a:tc>
                  <a:txBody>
                    <a:bodyPr/>
                    <a:lstStyle/>
                    <a:p>
                      <a:pPr algn="ctr"/>
                      <a:r>
                        <a:rPr lang="en-US" altLang="zh-CN" sz="18100" b="1" dirty="0"/>
                        <a:t>0</a:t>
                      </a:r>
                      <a:endParaRPr lang="zh-CN" altLang="en-US" sz="18100" b="1" dirty="0"/>
                    </a:p>
                  </a:txBody>
                  <a:tcPr marL="1794760" marR="1794760" marT="897399" marB="897399" anchor="ctr">
                    <a:solidFill>
                      <a:srgbClr val="CCD2D8"/>
                    </a:solidFill>
                  </a:tcPr>
                </a:tc>
                <a:extLst>
                  <a:ext uri="{0D108BD9-81ED-4DB2-BD59-A6C34878D82A}">
                    <a16:rowId xmlns:a16="http://schemas.microsoft.com/office/drawing/2014/main" val="484165517"/>
                  </a:ext>
                </a:extLst>
              </a:tr>
              <a:tr h="7385637">
                <a:tc>
                  <a:txBody>
                    <a:bodyPr/>
                    <a:lstStyle/>
                    <a:p>
                      <a:pPr algn="ctr"/>
                      <a:r>
                        <a:rPr lang="en-US" altLang="zh-CN" sz="18100" b="1" dirty="0">
                          <a:solidFill>
                            <a:schemeClr val="bg1"/>
                          </a:solidFill>
                        </a:rPr>
                        <a:t>city3</a:t>
                      </a:r>
                      <a:endParaRPr lang="zh-CN" altLang="en-US" sz="18100" b="1" dirty="0">
                        <a:solidFill>
                          <a:schemeClr val="bg1"/>
                        </a:solidFill>
                      </a:endParaRPr>
                    </a:p>
                  </a:txBody>
                  <a:tcPr marL="1794760" marR="1794760" marT="897399" marB="897399">
                    <a:solidFill>
                      <a:schemeClr val="accent1"/>
                    </a:solidFill>
                  </a:tcPr>
                </a:tc>
                <a:tc>
                  <a:txBody>
                    <a:bodyPr/>
                    <a:lstStyle/>
                    <a:p>
                      <a:pPr algn="ctr"/>
                      <a:r>
                        <a:rPr lang="en-US" altLang="zh-CN" sz="18100" b="1" dirty="0"/>
                        <a:t>0</a:t>
                      </a:r>
                      <a:endParaRPr lang="zh-CN" altLang="en-US" sz="18100" b="1" dirty="0"/>
                    </a:p>
                  </a:txBody>
                  <a:tcPr marL="1794760" marR="1794760" marT="897399" marB="897399" anchor="ctr"/>
                </a:tc>
                <a:tc>
                  <a:txBody>
                    <a:bodyPr/>
                    <a:lstStyle/>
                    <a:p>
                      <a:pPr algn="ctr"/>
                      <a:r>
                        <a:rPr lang="en-US" altLang="zh-CN" sz="18100" b="1" dirty="0"/>
                        <a:t>0</a:t>
                      </a:r>
                      <a:endParaRPr lang="zh-CN" altLang="en-US" sz="18100" b="1" dirty="0"/>
                    </a:p>
                  </a:txBody>
                  <a:tcPr marL="1794760" marR="1794760" marT="897399" marB="897399" anchor="ctr"/>
                </a:tc>
                <a:tc>
                  <a:txBody>
                    <a:bodyPr/>
                    <a:lstStyle/>
                    <a:p>
                      <a:pPr algn="ctr"/>
                      <a:r>
                        <a:rPr lang="en-US" altLang="zh-CN" sz="18100" b="1" dirty="0"/>
                        <a:t>0</a:t>
                      </a:r>
                      <a:endParaRPr lang="zh-CN" altLang="en-US" sz="18100" b="1" dirty="0"/>
                    </a:p>
                  </a:txBody>
                  <a:tcPr marL="1794760" marR="1794760" marT="897399" marB="897399" anchor="ctr"/>
                </a:tc>
                <a:tc>
                  <a:txBody>
                    <a:bodyPr/>
                    <a:lstStyle/>
                    <a:p>
                      <a:pPr algn="ctr"/>
                      <a:r>
                        <a:rPr lang="en-US" altLang="zh-CN" sz="18100" b="1" dirty="0"/>
                        <a:t>1</a:t>
                      </a:r>
                      <a:endParaRPr lang="zh-CN" altLang="en-US" sz="18100" b="1" dirty="0"/>
                    </a:p>
                  </a:txBody>
                  <a:tcPr marL="1794760" marR="1794760" marT="897399" marB="897399" anchor="ctr"/>
                </a:tc>
                <a:extLst>
                  <a:ext uri="{0D108BD9-81ED-4DB2-BD59-A6C34878D82A}">
                    <a16:rowId xmlns:a16="http://schemas.microsoft.com/office/drawing/2014/main" val="3997966158"/>
                  </a:ext>
                </a:extLst>
              </a:tr>
              <a:tr h="7385637">
                <a:tc>
                  <a:txBody>
                    <a:bodyPr/>
                    <a:lstStyle/>
                    <a:p>
                      <a:pPr algn="ctr"/>
                      <a:r>
                        <a:rPr lang="en-US" altLang="zh-CN" sz="18100" b="1" dirty="0">
                          <a:solidFill>
                            <a:schemeClr val="bg1"/>
                          </a:solidFill>
                        </a:rPr>
                        <a:t>city4</a:t>
                      </a:r>
                      <a:endParaRPr lang="zh-CN" altLang="en-US" sz="18100" b="1" dirty="0">
                        <a:solidFill>
                          <a:schemeClr val="bg1"/>
                        </a:solidFill>
                      </a:endParaRPr>
                    </a:p>
                  </a:txBody>
                  <a:tcPr marL="1794760" marR="1794760" marT="897399" marB="897399">
                    <a:solidFill>
                      <a:schemeClr val="accent1"/>
                    </a:solidFill>
                  </a:tcPr>
                </a:tc>
                <a:tc>
                  <a:txBody>
                    <a:bodyPr/>
                    <a:lstStyle/>
                    <a:p>
                      <a:pPr algn="ctr"/>
                      <a:r>
                        <a:rPr lang="en-US" altLang="zh-CN" sz="18100" b="1" dirty="0"/>
                        <a:t>0</a:t>
                      </a:r>
                      <a:endParaRPr lang="zh-CN" altLang="en-US" sz="18100" b="1" dirty="0"/>
                    </a:p>
                  </a:txBody>
                  <a:tcPr marL="1794760" marR="1794760" marT="897399" marB="897399" anchor="ctr">
                    <a:solidFill>
                      <a:srgbClr val="CCD2D8"/>
                    </a:solidFill>
                  </a:tcPr>
                </a:tc>
                <a:tc>
                  <a:txBody>
                    <a:bodyPr/>
                    <a:lstStyle/>
                    <a:p>
                      <a:pPr algn="ctr"/>
                      <a:r>
                        <a:rPr lang="en-US" altLang="zh-CN" sz="18100" b="1" dirty="0"/>
                        <a:t>0</a:t>
                      </a:r>
                      <a:endParaRPr lang="zh-CN" altLang="en-US" sz="18100" b="1" dirty="0"/>
                    </a:p>
                  </a:txBody>
                  <a:tcPr marL="1794760" marR="1794760" marT="897399" marB="897399" anchor="ctr">
                    <a:solidFill>
                      <a:srgbClr val="CCD2D8"/>
                    </a:solidFill>
                  </a:tcPr>
                </a:tc>
                <a:tc>
                  <a:txBody>
                    <a:bodyPr/>
                    <a:lstStyle/>
                    <a:p>
                      <a:pPr algn="ctr"/>
                      <a:r>
                        <a:rPr lang="en-US" altLang="zh-CN" sz="18100" b="1" dirty="0">
                          <a:solidFill>
                            <a:schemeClr val="tx1"/>
                          </a:solidFill>
                        </a:rPr>
                        <a:t>1</a:t>
                      </a:r>
                      <a:endParaRPr lang="zh-CN" altLang="en-US" sz="18100" b="1" dirty="0">
                        <a:solidFill>
                          <a:schemeClr val="tx1"/>
                        </a:solidFill>
                      </a:endParaRPr>
                    </a:p>
                  </a:txBody>
                  <a:tcPr marL="1794760" marR="1794760" marT="897399" marB="897399" anchor="ctr">
                    <a:solidFill>
                      <a:srgbClr val="CCD2D8"/>
                    </a:solidFill>
                  </a:tcPr>
                </a:tc>
                <a:tc>
                  <a:txBody>
                    <a:bodyPr/>
                    <a:lstStyle/>
                    <a:p>
                      <a:pPr algn="ctr"/>
                      <a:r>
                        <a:rPr lang="en-US" altLang="zh-CN" sz="18100" b="1" dirty="0"/>
                        <a:t>0</a:t>
                      </a:r>
                      <a:endParaRPr lang="zh-CN" altLang="en-US" sz="18100" b="1" dirty="0"/>
                    </a:p>
                  </a:txBody>
                  <a:tcPr marL="1794760" marR="1794760" marT="897399" marB="897399"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8783007" y="-5458740"/>
            <a:ext cx="52621967" cy="635252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55" name="矩形: 圆角 54">
            <a:extLst>
              <a:ext uri="{FF2B5EF4-FFF2-40B4-BE49-F238E27FC236}">
                <a16:creationId xmlns:a16="http://schemas.microsoft.com/office/drawing/2014/main" id="{65B55AC0-07FA-54A0-D616-9C211C068765}"/>
              </a:ext>
            </a:extLst>
          </p:cNvPr>
          <p:cNvSpPr/>
          <p:nvPr/>
        </p:nvSpPr>
        <p:spPr>
          <a:xfrm>
            <a:off x="-60693531" y="9593583"/>
            <a:ext cx="52005318" cy="4872571"/>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56" name="矩形: 圆角 55">
            <a:extLst>
              <a:ext uri="{FF2B5EF4-FFF2-40B4-BE49-F238E27FC236}">
                <a16:creationId xmlns:a16="http://schemas.microsoft.com/office/drawing/2014/main" id="{64B68A38-4AC9-6175-BEF5-3761E8114749}"/>
              </a:ext>
            </a:extLst>
          </p:cNvPr>
          <p:cNvSpPr/>
          <p:nvPr/>
        </p:nvSpPr>
        <p:spPr>
          <a:xfrm>
            <a:off x="-60693531" y="14923753"/>
            <a:ext cx="52005318" cy="4872571"/>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57" name="矩形: 圆角 56">
            <a:extLst>
              <a:ext uri="{FF2B5EF4-FFF2-40B4-BE49-F238E27FC236}">
                <a16:creationId xmlns:a16="http://schemas.microsoft.com/office/drawing/2014/main" id="{FD7F71B8-9814-C2B7-4D07-D9C2DB5095F1}"/>
              </a:ext>
            </a:extLst>
          </p:cNvPr>
          <p:cNvSpPr/>
          <p:nvPr/>
        </p:nvSpPr>
        <p:spPr>
          <a:xfrm>
            <a:off x="-60693531" y="21357375"/>
            <a:ext cx="52005318" cy="4872571"/>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74639822" y="25100253"/>
          <a:ext cx="67611478" cy="34039595"/>
        </p:xfrm>
        <a:graphic>
          <a:graphicData uri="http://schemas.openxmlformats.org/drawingml/2006/table">
            <a:tbl>
              <a:tblPr firstRow="1" bandRow="1">
                <a:tableStyleId>{5C22544A-7EE6-4342-B048-85BDC9FD1C3A}</a:tableStyleId>
              </a:tblPr>
              <a:tblGrid>
                <a:gridCol w="13522297">
                  <a:extLst>
                    <a:ext uri="{9D8B030D-6E8A-4147-A177-3AD203B41FA5}">
                      <a16:colId xmlns:a16="http://schemas.microsoft.com/office/drawing/2014/main" val="24688870"/>
                    </a:ext>
                  </a:extLst>
                </a:gridCol>
                <a:gridCol w="13522297">
                  <a:extLst>
                    <a:ext uri="{9D8B030D-6E8A-4147-A177-3AD203B41FA5}">
                      <a16:colId xmlns:a16="http://schemas.microsoft.com/office/drawing/2014/main" val="73560250"/>
                    </a:ext>
                  </a:extLst>
                </a:gridCol>
                <a:gridCol w="13522297">
                  <a:extLst>
                    <a:ext uri="{9D8B030D-6E8A-4147-A177-3AD203B41FA5}">
                      <a16:colId xmlns:a16="http://schemas.microsoft.com/office/drawing/2014/main" val="96555565"/>
                    </a:ext>
                  </a:extLst>
                </a:gridCol>
                <a:gridCol w="13522297">
                  <a:extLst>
                    <a:ext uri="{9D8B030D-6E8A-4147-A177-3AD203B41FA5}">
                      <a16:colId xmlns:a16="http://schemas.microsoft.com/office/drawing/2014/main" val="291535160"/>
                    </a:ext>
                  </a:extLst>
                </a:gridCol>
                <a:gridCol w="13522297">
                  <a:extLst>
                    <a:ext uri="{9D8B030D-6E8A-4147-A177-3AD203B41FA5}">
                      <a16:colId xmlns:a16="http://schemas.microsoft.com/office/drawing/2014/main" val="683000292"/>
                    </a:ext>
                  </a:extLst>
                </a:gridCol>
              </a:tblGrid>
              <a:tr h="6807923">
                <a:tc>
                  <a:txBody>
                    <a:bodyPr/>
                    <a:lstStyle/>
                    <a:p>
                      <a:pPr algn="ctr"/>
                      <a:endParaRPr lang="zh-CN" altLang="en-US" sz="29100" b="1" dirty="0">
                        <a:solidFill>
                          <a:schemeClr val="bg1"/>
                        </a:solidFill>
                      </a:endParaRPr>
                    </a:p>
                  </a:txBody>
                  <a:tcPr marL="1794760" marR="1794760" marT="897399" marB="897399">
                    <a:solidFill>
                      <a:schemeClr val="accent1"/>
                    </a:solidFill>
                  </a:tcPr>
                </a:tc>
                <a:tc>
                  <a:txBody>
                    <a:bodyPr/>
                    <a:lstStyle/>
                    <a:p>
                      <a:pPr algn="ctr"/>
                      <a:r>
                        <a:rPr lang="en-US" altLang="zh-CN" sz="29100" dirty="0"/>
                        <a:t>time1</a:t>
                      </a:r>
                      <a:endParaRPr lang="zh-CN" altLang="en-US" sz="29100" dirty="0"/>
                    </a:p>
                  </a:txBody>
                  <a:tcPr marL="1794760" marR="1794760" marT="897399" marB="897399"/>
                </a:tc>
                <a:tc>
                  <a:txBody>
                    <a:bodyPr/>
                    <a:lstStyle/>
                    <a:p>
                      <a:pPr algn="ctr"/>
                      <a:r>
                        <a:rPr lang="en-US" altLang="zh-CN" sz="29100" dirty="0"/>
                        <a:t>time2</a:t>
                      </a:r>
                      <a:endParaRPr lang="zh-CN" altLang="en-US" sz="29100" dirty="0"/>
                    </a:p>
                  </a:txBody>
                  <a:tcPr marL="1794760" marR="1794760" marT="897399" marB="897399"/>
                </a:tc>
                <a:tc>
                  <a:txBody>
                    <a:bodyPr/>
                    <a:lstStyle/>
                    <a:p>
                      <a:pPr algn="ctr"/>
                      <a:r>
                        <a:rPr lang="en-US" altLang="zh-CN" sz="29100" dirty="0"/>
                        <a:t>time3</a:t>
                      </a:r>
                      <a:endParaRPr lang="zh-CN" altLang="en-US" sz="29100" dirty="0"/>
                    </a:p>
                  </a:txBody>
                  <a:tcPr marL="1794760" marR="1794760" marT="897399" marB="897399"/>
                </a:tc>
                <a:tc>
                  <a:txBody>
                    <a:bodyPr/>
                    <a:lstStyle/>
                    <a:p>
                      <a:pPr algn="ctr"/>
                      <a:r>
                        <a:rPr lang="en-US" altLang="zh-CN" sz="29100" dirty="0"/>
                        <a:t>time4</a:t>
                      </a:r>
                      <a:endParaRPr lang="zh-CN" altLang="en-US" sz="29100" dirty="0"/>
                    </a:p>
                  </a:txBody>
                  <a:tcPr marL="1794760" marR="1794760" marT="897399" marB="897399"/>
                </a:tc>
                <a:extLst>
                  <a:ext uri="{0D108BD9-81ED-4DB2-BD59-A6C34878D82A}">
                    <a16:rowId xmlns:a16="http://schemas.microsoft.com/office/drawing/2014/main" val="2578509150"/>
                  </a:ext>
                </a:extLst>
              </a:tr>
              <a:tr h="6807923">
                <a:tc>
                  <a:txBody>
                    <a:bodyPr/>
                    <a:lstStyle/>
                    <a:p>
                      <a:pPr algn="ctr"/>
                      <a:r>
                        <a:rPr lang="en-US" altLang="zh-CN" sz="29100" b="1" dirty="0">
                          <a:solidFill>
                            <a:schemeClr val="bg1"/>
                          </a:solidFill>
                        </a:rPr>
                        <a:t>city1</a:t>
                      </a:r>
                      <a:endParaRPr lang="zh-CN" altLang="en-US" sz="29100" b="1" dirty="0">
                        <a:solidFill>
                          <a:schemeClr val="bg1"/>
                        </a:solidFill>
                      </a:endParaRPr>
                    </a:p>
                  </a:txBody>
                  <a:tcPr marL="1794760" marR="1794760" marT="897399" marB="897399">
                    <a:solidFill>
                      <a:schemeClr val="accent1"/>
                    </a:solidFill>
                  </a:tcPr>
                </a:tc>
                <a:tc>
                  <a:txBody>
                    <a:bodyPr/>
                    <a:lstStyle/>
                    <a:p>
                      <a:pPr algn="ctr"/>
                      <a:r>
                        <a:rPr lang="en-US" altLang="zh-CN" sz="29100" b="1" dirty="0"/>
                        <a:t>0</a:t>
                      </a:r>
                      <a:endParaRPr lang="zh-CN" altLang="en-US" sz="29100" b="1" dirty="0"/>
                    </a:p>
                  </a:txBody>
                  <a:tcPr marL="1794760" marR="1794760" marT="897399" marB="897399" anchor="ctr"/>
                </a:tc>
                <a:tc>
                  <a:txBody>
                    <a:bodyPr/>
                    <a:lstStyle/>
                    <a:p>
                      <a:pPr algn="ctr"/>
                      <a:r>
                        <a:rPr lang="en-US" altLang="zh-CN" sz="29100" b="1" dirty="0"/>
                        <a:t>1</a:t>
                      </a:r>
                      <a:endParaRPr lang="zh-CN" altLang="en-US" sz="29100" b="1" dirty="0"/>
                    </a:p>
                  </a:txBody>
                  <a:tcPr marL="1794760" marR="1794760" marT="897399" marB="897399" anchor="ctr"/>
                </a:tc>
                <a:tc>
                  <a:txBody>
                    <a:bodyPr/>
                    <a:lstStyle/>
                    <a:p>
                      <a:pPr algn="ctr"/>
                      <a:r>
                        <a:rPr lang="en-US" altLang="zh-CN" sz="29100" b="1" dirty="0"/>
                        <a:t>0</a:t>
                      </a:r>
                      <a:endParaRPr lang="zh-CN" altLang="en-US" sz="29100" b="1" dirty="0"/>
                    </a:p>
                  </a:txBody>
                  <a:tcPr marL="1794760" marR="1794760" marT="897399" marB="897399" anchor="ctr"/>
                </a:tc>
                <a:tc>
                  <a:txBody>
                    <a:bodyPr/>
                    <a:lstStyle/>
                    <a:p>
                      <a:pPr algn="ctr"/>
                      <a:r>
                        <a:rPr lang="en-US" altLang="zh-CN" sz="29100" b="1" dirty="0"/>
                        <a:t>0</a:t>
                      </a:r>
                      <a:endParaRPr lang="zh-CN" altLang="en-US" sz="29100" b="1" dirty="0"/>
                    </a:p>
                  </a:txBody>
                  <a:tcPr marL="1794760" marR="1794760" marT="897399" marB="897399" anchor="ctr"/>
                </a:tc>
                <a:extLst>
                  <a:ext uri="{0D108BD9-81ED-4DB2-BD59-A6C34878D82A}">
                    <a16:rowId xmlns:a16="http://schemas.microsoft.com/office/drawing/2014/main" val="2242251376"/>
                  </a:ext>
                </a:extLst>
              </a:tr>
              <a:tr h="6807923">
                <a:tc>
                  <a:txBody>
                    <a:bodyPr/>
                    <a:lstStyle/>
                    <a:p>
                      <a:pPr algn="ctr"/>
                      <a:r>
                        <a:rPr lang="en-US" altLang="zh-CN" sz="29100" b="1" dirty="0">
                          <a:solidFill>
                            <a:schemeClr val="bg1"/>
                          </a:solidFill>
                        </a:rPr>
                        <a:t>city2</a:t>
                      </a:r>
                    </a:p>
                  </a:txBody>
                  <a:tcPr marL="1794760" marR="1794760" marT="897399" marB="897399">
                    <a:solidFill>
                      <a:schemeClr val="accent1"/>
                    </a:solidFill>
                  </a:tcPr>
                </a:tc>
                <a:tc>
                  <a:txBody>
                    <a:bodyPr/>
                    <a:lstStyle/>
                    <a:p>
                      <a:pPr algn="ctr"/>
                      <a:r>
                        <a:rPr lang="en-US" altLang="zh-CN" sz="29100" b="1" dirty="0"/>
                        <a:t>1</a:t>
                      </a:r>
                      <a:endParaRPr lang="zh-CN" altLang="en-US" sz="29100" b="1" dirty="0"/>
                    </a:p>
                  </a:txBody>
                  <a:tcPr marL="1794760" marR="1794760" marT="897399" marB="897399" anchor="ctr">
                    <a:solidFill>
                      <a:srgbClr val="CCD2D8"/>
                    </a:solidFill>
                  </a:tcPr>
                </a:tc>
                <a:tc>
                  <a:txBody>
                    <a:bodyPr/>
                    <a:lstStyle/>
                    <a:p>
                      <a:pPr algn="ctr"/>
                      <a:r>
                        <a:rPr lang="en-US" altLang="zh-CN" sz="29100" b="1" dirty="0"/>
                        <a:t>0</a:t>
                      </a:r>
                      <a:endParaRPr lang="zh-CN" altLang="en-US" sz="29100" b="1" dirty="0"/>
                    </a:p>
                  </a:txBody>
                  <a:tcPr marL="1794760" marR="1794760" marT="897399" marB="897399" anchor="ctr">
                    <a:solidFill>
                      <a:srgbClr val="CCD2D8"/>
                    </a:solidFill>
                  </a:tcPr>
                </a:tc>
                <a:tc>
                  <a:txBody>
                    <a:bodyPr/>
                    <a:lstStyle/>
                    <a:p>
                      <a:pPr algn="ctr"/>
                      <a:r>
                        <a:rPr lang="en-US" altLang="zh-CN" sz="29100" b="1" dirty="0"/>
                        <a:t>0</a:t>
                      </a:r>
                      <a:endParaRPr lang="zh-CN" altLang="en-US" sz="29100" b="1" dirty="0"/>
                    </a:p>
                  </a:txBody>
                  <a:tcPr marL="1794760" marR="1794760" marT="897399" marB="897399" anchor="ctr">
                    <a:solidFill>
                      <a:srgbClr val="CCD2D8"/>
                    </a:solidFill>
                  </a:tcPr>
                </a:tc>
                <a:tc>
                  <a:txBody>
                    <a:bodyPr/>
                    <a:lstStyle/>
                    <a:p>
                      <a:pPr algn="ctr"/>
                      <a:r>
                        <a:rPr lang="en-US" altLang="zh-CN" sz="29100" b="1" dirty="0"/>
                        <a:t>0</a:t>
                      </a:r>
                      <a:endParaRPr lang="zh-CN" altLang="en-US" sz="29100" b="1" dirty="0"/>
                    </a:p>
                  </a:txBody>
                  <a:tcPr marL="1794760" marR="1794760" marT="897399" marB="897399" anchor="ctr">
                    <a:solidFill>
                      <a:srgbClr val="CCD2D8"/>
                    </a:solidFill>
                  </a:tcPr>
                </a:tc>
                <a:extLst>
                  <a:ext uri="{0D108BD9-81ED-4DB2-BD59-A6C34878D82A}">
                    <a16:rowId xmlns:a16="http://schemas.microsoft.com/office/drawing/2014/main" val="484165517"/>
                  </a:ext>
                </a:extLst>
              </a:tr>
              <a:tr h="6807923">
                <a:tc>
                  <a:txBody>
                    <a:bodyPr/>
                    <a:lstStyle/>
                    <a:p>
                      <a:pPr algn="ctr"/>
                      <a:r>
                        <a:rPr lang="en-US" altLang="zh-CN" sz="29100" b="1" dirty="0">
                          <a:solidFill>
                            <a:schemeClr val="bg1"/>
                          </a:solidFill>
                        </a:rPr>
                        <a:t>city3</a:t>
                      </a:r>
                      <a:endParaRPr lang="zh-CN" altLang="en-US" sz="29100" b="1" dirty="0">
                        <a:solidFill>
                          <a:schemeClr val="bg1"/>
                        </a:solidFill>
                      </a:endParaRPr>
                    </a:p>
                  </a:txBody>
                  <a:tcPr marL="1794760" marR="1794760" marT="897399" marB="897399">
                    <a:solidFill>
                      <a:schemeClr val="accent1"/>
                    </a:solidFill>
                  </a:tcPr>
                </a:tc>
                <a:tc>
                  <a:txBody>
                    <a:bodyPr/>
                    <a:lstStyle/>
                    <a:p>
                      <a:pPr algn="ctr"/>
                      <a:r>
                        <a:rPr lang="en-US" altLang="zh-CN" sz="29100" b="1" dirty="0"/>
                        <a:t>0</a:t>
                      </a:r>
                      <a:endParaRPr lang="zh-CN" altLang="en-US" sz="29100" b="1" dirty="0"/>
                    </a:p>
                  </a:txBody>
                  <a:tcPr marL="1794760" marR="1794760" marT="897399" marB="897399" anchor="ctr"/>
                </a:tc>
                <a:tc>
                  <a:txBody>
                    <a:bodyPr/>
                    <a:lstStyle/>
                    <a:p>
                      <a:pPr algn="ctr"/>
                      <a:r>
                        <a:rPr lang="en-US" altLang="zh-CN" sz="29100" b="1" dirty="0"/>
                        <a:t>0</a:t>
                      </a:r>
                      <a:endParaRPr lang="zh-CN" altLang="en-US" sz="29100" b="1" dirty="0"/>
                    </a:p>
                  </a:txBody>
                  <a:tcPr marL="1794760" marR="1794760" marT="897399" marB="897399" anchor="ctr"/>
                </a:tc>
                <a:tc>
                  <a:txBody>
                    <a:bodyPr/>
                    <a:lstStyle/>
                    <a:p>
                      <a:pPr algn="ctr"/>
                      <a:r>
                        <a:rPr lang="en-US" altLang="zh-CN" sz="29100" b="1" dirty="0"/>
                        <a:t>0</a:t>
                      </a:r>
                      <a:endParaRPr lang="zh-CN" altLang="en-US" sz="29100" b="1" dirty="0"/>
                    </a:p>
                  </a:txBody>
                  <a:tcPr marL="1794760" marR="1794760" marT="897399" marB="897399" anchor="ctr"/>
                </a:tc>
                <a:tc>
                  <a:txBody>
                    <a:bodyPr/>
                    <a:lstStyle/>
                    <a:p>
                      <a:pPr algn="ctr"/>
                      <a:r>
                        <a:rPr lang="en-US" altLang="zh-CN" sz="29100" b="1" dirty="0"/>
                        <a:t>1</a:t>
                      </a:r>
                      <a:endParaRPr lang="zh-CN" altLang="en-US" sz="29100" b="1" dirty="0"/>
                    </a:p>
                  </a:txBody>
                  <a:tcPr marL="1794760" marR="1794760" marT="897399" marB="897399" anchor="ctr"/>
                </a:tc>
                <a:extLst>
                  <a:ext uri="{0D108BD9-81ED-4DB2-BD59-A6C34878D82A}">
                    <a16:rowId xmlns:a16="http://schemas.microsoft.com/office/drawing/2014/main" val="3997966158"/>
                  </a:ext>
                </a:extLst>
              </a:tr>
              <a:tr h="6807923">
                <a:tc>
                  <a:txBody>
                    <a:bodyPr/>
                    <a:lstStyle/>
                    <a:p>
                      <a:pPr algn="ctr"/>
                      <a:r>
                        <a:rPr lang="en-US" altLang="zh-CN" sz="29100" b="1" dirty="0">
                          <a:solidFill>
                            <a:schemeClr val="bg1"/>
                          </a:solidFill>
                        </a:rPr>
                        <a:t>city4</a:t>
                      </a:r>
                      <a:endParaRPr lang="zh-CN" altLang="en-US" sz="29100" b="1" dirty="0">
                        <a:solidFill>
                          <a:schemeClr val="bg1"/>
                        </a:solidFill>
                      </a:endParaRPr>
                    </a:p>
                  </a:txBody>
                  <a:tcPr marL="1794760" marR="1794760" marT="897399" marB="897399">
                    <a:solidFill>
                      <a:schemeClr val="accent1"/>
                    </a:solidFill>
                  </a:tcPr>
                </a:tc>
                <a:tc>
                  <a:txBody>
                    <a:bodyPr/>
                    <a:lstStyle/>
                    <a:p>
                      <a:pPr algn="ctr"/>
                      <a:r>
                        <a:rPr lang="en-US" altLang="zh-CN" sz="29100" b="1" dirty="0"/>
                        <a:t>0</a:t>
                      </a:r>
                      <a:endParaRPr lang="zh-CN" altLang="en-US" sz="29100" b="1" dirty="0"/>
                    </a:p>
                  </a:txBody>
                  <a:tcPr marL="1794760" marR="1794760" marT="897399" marB="897399" anchor="ctr">
                    <a:solidFill>
                      <a:srgbClr val="CCD2D8"/>
                    </a:solidFill>
                  </a:tcPr>
                </a:tc>
                <a:tc>
                  <a:txBody>
                    <a:bodyPr/>
                    <a:lstStyle/>
                    <a:p>
                      <a:pPr algn="ctr"/>
                      <a:r>
                        <a:rPr lang="en-US" altLang="zh-CN" sz="29100" b="1" dirty="0"/>
                        <a:t>0</a:t>
                      </a:r>
                      <a:endParaRPr lang="zh-CN" altLang="en-US" sz="29100" b="1" dirty="0"/>
                    </a:p>
                  </a:txBody>
                  <a:tcPr marL="1794760" marR="1794760" marT="897399" marB="897399" anchor="ctr">
                    <a:solidFill>
                      <a:srgbClr val="CCD2D8"/>
                    </a:solidFill>
                  </a:tcPr>
                </a:tc>
                <a:tc>
                  <a:txBody>
                    <a:bodyPr/>
                    <a:lstStyle/>
                    <a:p>
                      <a:pPr algn="ctr"/>
                      <a:r>
                        <a:rPr lang="en-US" altLang="zh-CN" sz="29100" b="1" dirty="0">
                          <a:solidFill>
                            <a:schemeClr val="tx1"/>
                          </a:solidFill>
                        </a:rPr>
                        <a:t>1</a:t>
                      </a:r>
                      <a:endParaRPr lang="zh-CN" altLang="en-US" sz="29100" b="1" dirty="0">
                        <a:solidFill>
                          <a:schemeClr val="tx1"/>
                        </a:solidFill>
                      </a:endParaRPr>
                    </a:p>
                  </a:txBody>
                  <a:tcPr marL="1794760" marR="1794760" marT="897399" marB="897399" anchor="ctr">
                    <a:solidFill>
                      <a:srgbClr val="CCD2D8"/>
                    </a:solidFill>
                  </a:tcPr>
                </a:tc>
                <a:tc>
                  <a:txBody>
                    <a:bodyPr/>
                    <a:lstStyle/>
                    <a:p>
                      <a:pPr algn="ctr"/>
                      <a:r>
                        <a:rPr lang="en-US" altLang="zh-CN" sz="29100" b="1" dirty="0"/>
                        <a:t>0</a:t>
                      </a:r>
                      <a:endParaRPr lang="zh-CN" altLang="en-US" sz="29100" b="1" dirty="0"/>
                    </a:p>
                  </a:txBody>
                  <a:tcPr marL="1794760" marR="1794760" marT="897399" marB="897399"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67252470" y="24072910"/>
            <a:ext cx="25628895" cy="7402437"/>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53977885" y="24072910"/>
            <a:ext cx="25628895" cy="7402437"/>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40358353" y="24072910"/>
            <a:ext cx="25628895" cy="7402437"/>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6815249" y="24072910"/>
            <a:ext cx="25628895" cy="7402437"/>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9262"/>
          </a:p>
        </p:txBody>
      </p:sp>
    </p:spTree>
    <p:extLst>
      <p:ext uri="{BB962C8B-B14F-4D97-AF65-F5344CB8AC3E}">
        <p14:creationId xmlns:p14="http://schemas.microsoft.com/office/powerpoint/2010/main" val="30845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953D37C-A977-AC7D-16D0-6D12B9B9F76A}"/>
              </a:ext>
            </a:extLst>
          </p:cNvPr>
          <p:cNvPicPr>
            <a:picLocks noChangeAspect="1"/>
          </p:cNvPicPr>
          <p:nvPr/>
        </p:nvPicPr>
        <p:blipFill>
          <a:blip r:embed="rId2"/>
          <a:stretch>
            <a:fillRect/>
          </a:stretch>
        </p:blipFill>
        <p:spPr>
          <a:xfrm>
            <a:off x="-11260929" y="-9452867"/>
            <a:ext cx="44121397" cy="29705496"/>
          </a:xfrm>
          <a:prstGeom prst="rect">
            <a:avLst/>
          </a:prstGeom>
        </p:spPr>
      </p:pic>
    </p:spTree>
    <p:extLst>
      <p:ext uri="{BB962C8B-B14F-4D97-AF65-F5344CB8AC3E}">
        <p14:creationId xmlns:p14="http://schemas.microsoft.com/office/powerpoint/2010/main" val="355169468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2803</TotalTime>
  <Words>1905</Words>
  <Application>Microsoft Office PowerPoint</Application>
  <PresentationFormat>自定义</PresentationFormat>
  <Paragraphs>607</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Microsoft YaHei</vt:lpstr>
      <vt:lpstr>Aptos</vt:lpstr>
      <vt:lpstr>Aptos Display</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102</cp:revision>
  <cp:lastPrinted>2024-09-07T14:08:41Z</cp:lastPrinted>
  <dcterms:created xsi:type="dcterms:W3CDTF">2024-08-23T05:41:13Z</dcterms:created>
  <dcterms:modified xsi:type="dcterms:W3CDTF">2024-09-07T14:22:13Z</dcterms:modified>
</cp:coreProperties>
</file>