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14" autoAdjust="0"/>
    <p:restoredTop sz="94660"/>
  </p:normalViewPr>
  <p:slideViewPr>
    <p:cSldViewPr snapToGrid="0">
      <p:cViewPr varScale="1">
        <p:scale>
          <a:sx n="104" d="100"/>
          <a:sy n="104" d="100"/>
        </p:scale>
        <p:origin x="20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2024/8/29</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2024/8/29</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2024/8/29</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2024/8/29</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2024/8/29</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2024/8/29</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2024/8/29</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2024/8/29</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2024/8/29</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2024/8/29</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2024/8/29</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2024/8/29</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モデルに関するペナルティー係数の選択法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869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AEF4724-7459-EE85-2948-BB2D9D7A54DB}"/>
                  </a:ext>
                </a:extLst>
              </p:cNvPr>
              <p:cNvSpPr txBox="1"/>
              <p:nvPr/>
            </p:nvSpPr>
            <p:spPr>
              <a:xfrm>
                <a:off x="892213" y="1440872"/>
                <a:ext cx="10706777" cy="4524315"/>
              </a:xfrm>
              <a:prstGeom prst="rect">
                <a:avLst/>
              </a:prstGeom>
              <a:noFill/>
            </p:spPr>
            <p:txBody>
              <a:bodyPr wrap="none" rtlCol="0">
                <a:spAutoFit/>
              </a:bodyPr>
              <a:lstStyle/>
              <a:p>
                <a:r>
                  <a:rPr lang="ja-JP" altLang="en-US" dirty="0"/>
                  <a:t>現在いろんな問題が</a:t>
                </a:r>
                <a:r>
                  <a:rPr lang="en-US" altLang="ja-JP" dirty="0"/>
                  <a:t>QUBO</a:t>
                </a:r>
                <a:r>
                  <a:rPr lang="ja-JP" altLang="en-US" dirty="0"/>
                  <a:t>モデルに変換できて専用のソルバーで解決することができる</a:t>
                </a:r>
                <a:endParaRPr lang="en-US" altLang="ja-JP" dirty="0"/>
              </a:p>
              <a:p>
                <a:endParaRPr lang="en-US" altLang="zh-CN" dirty="0"/>
              </a:p>
              <a:p>
                <a:r>
                  <a:rPr lang="ja-JP" altLang="en-US" dirty="0"/>
                  <a:t>特定の問題の</a:t>
                </a:r>
                <a:r>
                  <a:rPr lang="en-US" altLang="ja-JP" dirty="0"/>
                  <a:t>QUBO</a:t>
                </a:r>
                <a:r>
                  <a:rPr lang="ja-JP" altLang="en-US" dirty="0"/>
                  <a:t>モデルを作るのに</a:t>
                </a:r>
                <a:endParaRPr lang="en-US" altLang="ja-JP" dirty="0"/>
              </a:p>
              <a:p>
                <a:pPr marL="285750" indent="-285750">
                  <a:buFont typeface="Arial" panose="020B0604020202020204" pitchFamily="34" charset="0"/>
                  <a:buChar char="•"/>
                </a:pPr>
                <a:r>
                  <a:rPr lang="ja-JP" altLang="en-US" b="1" dirty="0"/>
                  <a:t>目的関数</a:t>
                </a:r>
                <a:endParaRPr lang="en-US" altLang="ja-JP" dirty="0"/>
              </a:p>
              <a:p>
                <a:pPr marL="285750" indent="-285750">
                  <a:buFont typeface="Arial" panose="020B0604020202020204" pitchFamily="34" charset="0"/>
                  <a:buChar char="•"/>
                </a:pPr>
                <a:r>
                  <a:rPr lang="ja-JP" altLang="en-US" b="1" dirty="0"/>
                  <a:t>制約条件から転換されたペナルティー項</a:t>
                </a:r>
                <a:endParaRPr lang="en-US" altLang="ja-JP" b="1" dirty="0"/>
              </a:p>
              <a:p>
                <a:r>
                  <a:rPr lang="ja-JP" altLang="en-US" dirty="0"/>
                  <a:t>が必要である</a:t>
                </a:r>
                <a:endParaRPr lang="en-US" altLang="ja-JP" dirty="0"/>
              </a:p>
              <a:p>
                <a:endParaRPr lang="en-US" altLang="zh-CN" dirty="0"/>
              </a:p>
              <a:p>
                <a:r>
                  <a:rPr lang="ja-JP" altLang="en-US" dirty="0"/>
                  <a:t>ペナルティー項は通常</a:t>
                </a:r>
                <a:r>
                  <a:rPr lang="ja-JP" altLang="en-US" b="1" dirty="0"/>
                  <a:t>ペナルティー係数（</a:t>
                </a:r>
                <a14:m>
                  <m:oMath xmlns:m="http://schemas.openxmlformats.org/officeDocument/2006/math">
                    <m:r>
                      <a:rPr lang="ja-JP" altLang="en-US" b="1" i="1" smtClean="0">
                        <a:latin typeface="Cambria Math" panose="02040503050406030204" pitchFamily="18" charset="0"/>
                      </a:rPr>
                      <m:t>𝝀</m:t>
                    </m:r>
                  </m:oMath>
                </a14:m>
                <a:r>
                  <a:rPr lang="ja-JP" altLang="en-US" b="1" dirty="0"/>
                  <a:t>）</a:t>
                </a:r>
                <a:r>
                  <a:rPr lang="ja-JP" altLang="en-US" dirty="0"/>
                  <a:t>をかけている</a:t>
                </a:r>
                <a:endParaRPr lang="en-US" altLang="ja-JP" dirty="0"/>
              </a:p>
              <a:p>
                <a:endParaRPr lang="en-US" altLang="zh-CN" dirty="0"/>
              </a:p>
              <a:p>
                <a:r>
                  <a:rPr lang="ja-JP" altLang="en-US" b="1" dirty="0"/>
                  <a:t>問題点</a:t>
                </a:r>
                <a:r>
                  <a:rPr lang="ja-JP" altLang="en-US" dirty="0"/>
                  <a:t>：</a:t>
                </a:r>
                <a:endParaRPr lang="en-US" altLang="ja-JP" dirty="0"/>
              </a:p>
              <a:p>
                <a:pPr marL="285750" indent="-285750">
                  <a:buFont typeface="Arial" panose="020B0604020202020204" pitchFamily="34" charset="0"/>
                  <a:buChar char="•"/>
                </a:pPr>
                <a:r>
                  <a:rPr lang="ja-JP" altLang="en-US" dirty="0"/>
                  <a:t>ペナルティー係数が大きすぎるとソルバーに悪影響を与える</a:t>
                </a:r>
                <a:endParaRPr lang="en-US" altLang="ja-JP" dirty="0"/>
              </a:p>
              <a:p>
                <a:pPr marL="285750" indent="-285750">
                  <a:buFont typeface="Arial" panose="020B0604020202020204" pitchFamily="34" charset="0"/>
                  <a:buChar char="•"/>
                </a:pPr>
                <a:r>
                  <a:rPr lang="ja-JP" altLang="en-US" dirty="0"/>
                  <a:t>ペナルティー係数が小さすぎるとモデルの全域的最小値が問題の最適解にならない</a:t>
                </a:r>
                <a:endParaRPr lang="en-US" altLang="ja-JP" dirty="0"/>
              </a:p>
              <a:p>
                <a:pPr marL="285750" indent="-285750">
                  <a:buFont typeface="Arial" panose="020B0604020202020204" pitchFamily="34" charset="0"/>
                  <a:buChar char="•"/>
                </a:pPr>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（巡回セールスマン）問題に特定して</a:t>
                </a:r>
                <a:endParaRPr lang="en-US" altLang="ja-JP" dirty="0"/>
              </a:p>
              <a:p>
                <a:r>
                  <a:rPr lang="ja-JP" altLang="en-US" dirty="0"/>
                  <a:t>ボロノイー図とドロネー図を利用して</a:t>
                </a:r>
                <a:r>
                  <a:rPr lang="en-US" altLang="ja-JP" dirty="0"/>
                  <a:t>TSP</a:t>
                </a:r>
                <a:r>
                  <a:rPr lang="ja-JP" altLang="en-US" dirty="0"/>
                  <a:t>問題のペナルティー係数を計算するアルゴリズムを提案した</a:t>
                </a:r>
                <a:endParaRPr lang="en-US" altLang="zh-CN" dirty="0"/>
              </a:p>
            </p:txBody>
          </p:sp>
        </mc:Choice>
        <mc:Fallback xmlns="">
          <p:sp>
            <p:nvSpPr>
              <p:cNvPr id="12" name="文本框 11">
                <a:extLst>
                  <a:ext uri="{FF2B5EF4-FFF2-40B4-BE49-F238E27FC236}">
                    <a16:creationId xmlns:a16="http://schemas.microsoft.com/office/drawing/2014/main" id="{6AEF4724-7459-EE85-2948-BB2D9D7A54DB}"/>
                  </a:ext>
                </a:extLst>
              </p:cNvPr>
              <p:cNvSpPr txBox="1">
                <a:spLocks noRot="1" noChangeAspect="1" noMove="1" noResize="1" noEditPoints="1" noAdjustHandles="1" noChangeArrowheads="1" noChangeShapeType="1" noTextEdit="1"/>
              </p:cNvSpPr>
              <p:nvPr/>
            </p:nvSpPr>
            <p:spPr>
              <a:xfrm>
                <a:off x="892213" y="1440872"/>
                <a:ext cx="10706777" cy="4524315"/>
              </a:xfrm>
              <a:prstGeom prst="rect">
                <a:avLst/>
              </a:prstGeom>
              <a:blipFill>
                <a:blip r:embed="rId2"/>
                <a:stretch>
                  <a:fillRect l="-455" t="-673" b="-1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495050" y="1259702"/>
                <a:ext cx="9199419" cy="50590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出力：解のベクトル</a:t>
                </a:r>
                <a:endParaRPr lang="en-US" altLang="ja-JP" sz="1600" dirty="0"/>
              </a:p>
              <a:p>
                <a:r>
                  <a:rPr lang="ja-JP" altLang="en-US" sz="1600" dirty="0"/>
                  <a:t>与えられた数式を最小値または最大値にするベクトル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min</m:t>
                          </m:r>
                        </m:fName>
                        <m:e>
                          <m:r>
                            <a:rPr lang="en-US" altLang="zh-CN" sz="1600" b="0" i="1" smtClean="0">
                              <a:latin typeface="Cambria Math" panose="02040503050406030204" pitchFamily="18" charset="0"/>
                            </a:rPr>
                            <m:t>𝑜𝑟</m:t>
                          </m:r>
                          <m:r>
                            <a:rPr lang="en-US" altLang="zh-CN" sz="1600" b="0" i="1" smtClean="0">
                              <a:latin typeface="Cambria Math" panose="02040503050406030204" pitchFamily="18" charset="0"/>
                            </a:rPr>
                            <m:t> </m:t>
                          </m:r>
                          <m:r>
                            <m:rPr>
                              <m:sty m:val="p"/>
                            </m:rPr>
                            <a:rPr lang="en-US" altLang="zh-CN" sz="1600" b="0" i="0" smtClean="0">
                              <a:latin typeface="Cambria Math" panose="02040503050406030204" pitchFamily="18" charset="0"/>
                            </a:rPr>
                            <m:t>max</m:t>
                          </m:r>
                          <m:r>
                            <a:rPr lang="en-US" altLang="zh-CN" sz="1600" b="0" i="1" smtClean="0">
                              <a:latin typeface="Cambria Math" panose="02040503050406030204" pitchFamily="18" charset="0"/>
                            </a:rPr>
                            <m:t>⁡</m:t>
                          </m:r>
                        </m:e>
                      </m:func>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r>
                            <a:rPr lang="en-US" altLang="zh-CN" sz="1600" i="1">
                              <a:latin typeface="Cambria Math" panose="02040503050406030204" pitchFamily="18" charset="0"/>
                            </a:rPr>
                            <m:t>𝐶</m:t>
                          </m:r>
                        </m:e>
                      </m:d>
                    </m:oMath>
                  </m:oMathPara>
                </a14:m>
                <a:endParaRPr lang="en-US" altLang="zh-CN" sz="1600" dirty="0"/>
              </a:p>
              <a:p>
                <a:endParaRPr lang="en-US" altLang="zh-CN" sz="1600" dirty="0"/>
              </a:p>
              <a:p>
                <a:endParaRPr lang="en-US" altLang="zh-CN" sz="1600" dirty="0"/>
              </a:p>
              <a:p>
                <a:r>
                  <a:rPr lang="en-US" altLang="ja-JP" sz="1600" dirty="0"/>
                  <a:t>QUBO</a:t>
                </a:r>
                <a:r>
                  <a:rPr lang="ja-JP" altLang="en-US" sz="1600" dirty="0"/>
                  <a:t>の上三角行列表現：</a:t>
                </a:r>
                <a:endParaRPr lang="en-US" altLang="ja-JP" sz="1600" dirty="0"/>
              </a:p>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m:t>
                              </m:r>
                              <m:m>
                                <m:mPr>
                                  <m:mcs>
                                    <m:mc>
                                      <m:mcPr>
                                        <m:count m:val="4"/>
                                        <m:mcJc m:val="center"/>
                                      </m:mcPr>
                                    </m:mc>
                                  </m:mcs>
                                  <m:ctrlPr>
                                    <a:rPr lang="en-US" altLang="zh-CN" sz="1600" i="1">
                                      <a:latin typeface="Cambria Math" panose="02040503050406030204" pitchFamily="18" charset="0"/>
                                    </a:rPr>
                                  </m:ctrlPr>
                                </m:mP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r>
                                <a:rPr lang="en-US" altLang="zh-CN" sz="1600" i="1">
                                  <a:latin typeface="Cambria Math" panose="02040503050406030204" pitchFamily="18" charset="0"/>
                                </a:rPr>
                                <m:t>)</m:t>
                              </m:r>
                            </m:e>
                            <m:sub>
                              <m:r>
                                <a:rPr lang="en-US" altLang="zh-CN" sz="1600" i="1">
                                  <a:latin typeface="Cambria Math" panose="02040503050406030204" pitchFamily="18" charset="0"/>
                                </a:rPr>
                                <m:t>1</m:t>
                              </m:r>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d>
                            <m:dPr>
                              <m:ctrlPr>
                                <a:rPr lang="en-US" altLang="zh-CN" sz="1600" i="1" smtClean="0">
                                  <a:latin typeface="Cambria Math" panose="02040503050406030204" pitchFamily="18" charset="0"/>
                                </a:rPr>
                              </m:ctrlPr>
                            </m:dPr>
                            <m:e>
                              <m:m>
                                <m:mPr>
                                  <m:mcs>
                                    <m:mc>
                                      <m:mcPr>
                                        <m:count m:val="4"/>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0</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22</m:t>
                                        </m:r>
                                      </m:sub>
                                    </m:sSub>
                                  </m:e>
                                  <m:e>
                                    <m:r>
                                      <a:rPr lang="en-US" altLang="zh-CN" sz="1600" i="1">
                                        <a:latin typeface="Cambria Math" panose="02040503050406030204" pitchFamily="18" charset="0"/>
                                      </a:rPr>
                                      <m:t>…</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mr>
                                <m:mr>
                                  <m:e>
                                    <m:r>
                                      <a:rPr lang="en-US" altLang="zh-CN" sz="1600" i="1">
                                        <a:latin typeface="Cambria Math" panose="02040503050406030204" pitchFamily="18" charset="0"/>
                                      </a:rPr>
                                      <m:t>0</m:t>
                                    </m:r>
                                  </m:e>
                                  <m:e>
                                    <m:r>
                                      <a:rPr lang="en-US" altLang="zh-CN" sz="1600" i="1">
                                        <a:latin typeface="Cambria Math" panose="02040503050406030204" pitchFamily="18" charset="0"/>
                                      </a:rPr>
                                      <m:t>…</m:t>
                                    </m:r>
                                  </m:e>
                                  <m:e>
                                    <m:r>
                                      <a:rPr lang="en-US" altLang="zh-CN" sz="1600" i="1">
                                        <a:latin typeface="Cambria Math" panose="02040503050406030204" pitchFamily="18" charset="0"/>
                                      </a:rPr>
                                      <m:t>0</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𝑛𝑛</m:t>
                                        </m:r>
                                      </m:sub>
                                    </m:sSub>
                                  </m:e>
                                </m:mr>
                              </m:m>
                            </m:e>
                          </m:d>
                        </m:e>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sSub>
                        <m:sSubPr>
                          <m:ctrlPr>
                            <a:rPr lang="en-US" altLang="zh-CN" sz="1600" i="1">
                              <a:latin typeface="Cambria Math" panose="02040503050406030204" pitchFamily="18" charset="0"/>
                            </a:rPr>
                          </m:ctrlPr>
                        </m:sSubPr>
                        <m:e>
                          <m:d>
                            <m:dPr>
                              <m:ctrlPr>
                                <a:rPr lang="en-US" altLang="zh-CN" sz="1600" i="1">
                                  <a:latin typeface="Cambria Math" panose="02040503050406030204" pitchFamily="18" charset="0"/>
                                </a:rPr>
                              </m:ctrlPr>
                            </m:dPr>
                            <m:e>
                              <m:m>
                                <m:mPr>
                                  <m:mcs>
                                    <m:mc>
                                      <m:mcPr>
                                        <m:count m:val="1"/>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mr>
                                <m:mr>
                                  <m:e>
                                    <m:r>
                                      <a:rPr lang="en-US" altLang="zh-CN" sz="1600" i="1">
                                        <a:latin typeface="Cambria Math" panose="02040503050406030204" pitchFamily="18" charset="0"/>
                                      </a:rPr>
                                      <m:t>⋮</m:t>
                                    </m:r>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e>
                          </m:d>
                        </m:e>
                        <m:sub>
                          <m:r>
                            <a:rPr lang="en-US" altLang="zh-CN" sz="1600" b="0" i="1" smtClean="0">
                              <a:latin typeface="Cambria Math" panose="02040503050406030204" pitchFamily="18" charset="0"/>
                            </a:rPr>
                            <m:t>𝑛</m:t>
                          </m:r>
                          <m:r>
                            <a:rPr lang="en-US" altLang="zh-CN" sz="1600" i="1">
                              <a:latin typeface="Cambria Math" panose="02040503050406030204" pitchFamily="18" charset="0"/>
                              <a:ea typeface="Cambria Math" panose="02040503050406030204" pitchFamily="18" charset="0"/>
                            </a:rPr>
                            <m:t>×1</m:t>
                          </m:r>
                        </m:sub>
                      </m:sSub>
                    </m:oMath>
                  </m:oMathPara>
                </a14:m>
                <a:endParaRPr lang="zh-CN" altLang="en-US"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495050" y="1259702"/>
                <a:ext cx="9199419" cy="5059014"/>
              </a:xfrm>
              <a:prstGeom prst="rect">
                <a:avLst/>
              </a:prstGeom>
              <a:blipFill>
                <a:blip r:embed="rId2"/>
                <a:stretch>
                  <a:fillRect l="-331" t="-3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7590716" y="3288110"/>
                <a:ext cx="4576959" cy="755976"/>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b="0" i="1" smtClean="0">
                        <a:latin typeface="Cambria Math" panose="02040503050406030204" pitchFamily="18" charset="0"/>
                      </a:rPr>
                      <m:t> (0,1)</m:t>
                    </m:r>
                  </m:oMath>
                </a14:m>
                <a:r>
                  <a:rPr lang="ja-JP" altLang="en-US" sz="1400" dirty="0"/>
                  <a:t>   バイナリ変数</a:t>
                </a:r>
                <a:endParaRPr lang="en-US" altLang="ja-JP" sz="1400" dirty="0"/>
              </a:p>
              <a:p>
                <a:r>
                  <a:rPr lang="en-US" altLang="zh-CN" sz="1400" b="0" dirty="0"/>
                  <a:t>    </a:t>
                </a:r>
                <a14:m>
                  <m:oMath xmlns:m="http://schemas.openxmlformats.org/officeDocument/2006/math">
                    <m:r>
                      <a:rPr lang="en-US" altLang="zh-CN" sz="1400" b="0" i="1" smtClean="0">
                        <a:latin typeface="Cambria Math" panose="02040503050406030204" pitchFamily="18" charset="0"/>
                      </a:rPr>
                      <m:t>𝑄</m:t>
                    </m:r>
                  </m:oMath>
                </a14:m>
                <a:r>
                  <a:rPr lang="zh-CN" altLang="en-US" sz="1400" dirty="0"/>
                  <a:t>        </a:t>
                </a:r>
                <a:r>
                  <a:rPr lang="en-US" altLang="zh-CN" sz="1400" dirty="0"/>
                  <a:t>QUBO</a:t>
                </a:r>
                <a:r>
                  <a:rPr lang="ja-JP" altLang="en-US" sz="1400" dirty="0"/>
                  <a:t>行列 </a:t>
                </a:r>
                <a:r>
                  <a:rPr lang="en-US" altLang="ja-JP" sz="1400" dirty="0"/>
                  <a:t>(</a:t>
                </a: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𝑄</m:t>
                        </m:r>
                      </m:e>
                      <m:sub>
                        <m:r>
                          <a:rPr lang="en-US" altLang="ja-JP" sz="1400" b="0" i="1" smtClean="0">
                            <a:latin typeface="Cambria Math" panose="02040503050406030204" pitchFamily="18" charset="0"/>
                          </a:rPr>
                          <m:t>𝑖𝑖</m:t>
                        </m:r>
                      </m:sub>
                    </m:sSub>
                  </m:oMath>
                </a14:m>
                <a:r>
                  <a:rPr lang="ja-JP" altLang="en-US" sz="1400" dirty="0"/>
                  <a:t>一次項の係数</a:t>
                </a:r>
                <a:r>
                  <a:rPr lang="en-US" altLang="ja-JP" sz="1400" dirty="0"/>
                  <a:t> </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𝑄</m:t>
                        </m:r>
                      </m:e>
                      <m:sub>
                        <m:r>
                          <a:rPr lang="en-US" altLang="ja-JP" sz="1400" b="0" i="1" dirty="0" smtClean="0">
                            <a:latin typeface="Cambria Math" panose="02040503050406030204" pitchFamily="18" charset="0"/>
                          </a:rPr>
                          <m:t>𝑖𝑗</m:t>
                        </m:r>
                      </m:sub>
                    </m:sSub>
                  </m:oMath>
                </a14:m>
                <a:r>
                  <a:rPr lang="ja-JP" altLang="en-US" sz="1400" dirty="0"/>
                  <a:t>二次項の係数</a:t>
                </a:r>
                <a:r>
                  <a:rPr lang="en-US" altLang="ja-JP" sz="1400" dirty="0"/>
                  <a:t>)</a:t>
                </a:r>
              </a:p>
              <a:p>
                <a:r>
                  <a:rPr lang="en-US" altLang="zh-CN" sz="1400" b="0" dirty="0"/>
                  <a:t>    </a:t>
                </a:r>
                <a14:m>
                  <m:oMath xmlns:m="http://schemas.openxmlformats.org/officeDocument/2006/math">
                    <m:r>
                      <a:rPr lang="en-US" altLang="zh-CN" sz="1400" b="0" i="1" smtClean="0">
                        <a:latin typeface="Cambria Math" panose="02040503050406030204" pitchFamily="18" charset="0"/>
                      </a:rPr>
                      <m:t>𝐶</m:t>
                    </m:r>
                  </m:oMath>
                </a14:m>
                <a:r>
                  <a:rPr lang="zh-CN" altLang="en-US" sz="1400" dirty="0"/>
                  <a:t>        </a:t>
                </a:r>
                <a:r>
                  <a:rPr lang="ja-JP" altLang="en-US" sz="1400" dirty="0"/>
                  <a:t>定数項</a:t>
                </a:r>
                <a:endParaRPr lang="zh-CN" altLang="en-US" sz="1400" dirty="0"/>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7590716" y="3288110"/>
                <a:ext cx="4576959" cy="755976"/>
              </a:xfrm>
              <a:prstGeom prst="rect">
                <a:avLst/>
              </a:prstGeom>
              <a:blipFill>
                <a:blip r:embed="rId3"/>
                <a:stretch>
                  <a:fillRect b="-7143"/>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236276" cy="584775"/>
          </a:xfrm>
          <a:prstGeom prst="rect">
            <a:avLst/>
          </a:prstGeom>
          <a:noFill/>
        </p:spPr>
        <p:txBody>
          <a:bodyPr wrap="none" rtlCol="0">
            <a:spAutoFit/>
          </a:bodyPr>
          <a:lstStyle/>
          <a:p>
            <a:r>
              <a:rPr lang="en-US" altLang="ja-JP" sz="3200" b="1" dirty="0"/>
              <a:t>TSP</a:t>
            </a:r>
            <a:r>
              <a:rPr lang="ja-JP" altLang="en-US" sz="3200" b="1" dirty="0"/>
              <a:t>問題　と　</a:t>
            </a:r>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24367"/>
            <a:ext cx="6210959" cy="1415772"/>
          </a:xfrm>
          <a:prstGeom prst="rect">
            <a:avLst/>
          </a:prstGeom>
          <a:noFill/>
        </p:spPr>
        <p:txBody>
          <a:bodyPr wrap="square">
            <a:spAutoFit/>
          </a:bodyPr>
          <a:lstStyle/>
          <a:p>
            <a:r>
              <a:rPr lang="en-US" altLang="ja-JP" sz="1400" b="1" dirty="0"/>
              <a:t>TSP</a:t>
            </a:r>
            <a:r>
              <a:rPr lang="ja-JP" altLang="en-US" sz="1400" b="1" dirty="0"/>
              <a:t>（巡回セールスマン）問題</a:t>
            </a:r>
            <a:endParaRPr lang="en-US" altLang="ja-JP" sz="1400" b="1" dirty="0"/>
          </a:p>
          <a:p>
            <a:endParaRPr lang="en-US" altLang="zh-CN" sz="1200" dirty="0"/>
          </a:p>
          <a:p>
            <a:r>
              <a:rPr lang="ja-JP" altLang="en-US" sz="1200" dirty="0"/>
              <a:t>都市の座標あるいは距離行列が与えられたとき、全ての都市をちょうど一度ずつ巡り出発地に戻る巡回路のうちで総移動距離が最小のものを求める組合せ最適化問題である</a:t>
            </a:r>
            <a:endParaRPr lang="en-US" altLang="ja-JP" sz="1200" dirty="0"/>
          </a:p>
          <a:p>
            <a:endParaRPr lang="en-US" altLang="zh-CN" sz="1200" dirty="0"/>
          </a:p>
          <a:p>
            <a:r>
              <a:rPr lang="ja-JP" altLang="en-US" sz="1200" dirty="0"/>
              <a:t>例えば：</a:t>
            </a:r>
            <a:endParaRPr lang="en-US" altLang="ja-JP" sz="1200" dirty="0"/>
          </a:p>
          <a:p>
            <a:r>
              <a:rPr lang="ja-JP" altLang="en-US" sz="1200" dirty="0"/>
              <a:t>都市五つあるインスタンス</a:t>
            </a:r>
            <a:endParaRPr lang="zh-CN" altLang="en-US" sz="1200" dirty="0"/>
          </a:p>
        </p:txBody>
      </p:sp>
      <p:grpSp>
        <p:nvGrpSpPr>
          <p:cNvPr id="40" name="组合 39">
            <a:extLst>
              <a:ext uri="{FF2B5EF4-FFF2-40B4-BE49-F238E27FC236}">
                <a16:creationId xmlns:a16="http://schemas.microsoft.com/office/drawing/2014/main" id="{B57B5B29-23E2-B946-EE9F-A2AA252FF10D}"/>
              </a:ext>
            </a:extLst>
          </p:cNvPr>
          <p:cNvGrpSpPr/>
          <p:nvPr/>
        </p:nvGrpSpPr>
        <p:grpSpPr>
          <a:xfrm>
            <a:off x="255230" y="3238173"/>
            <a:ext cx="1907308" cy="1565640"/>
            <a:chOff x="886691" y="3441643"/>
            <a:chExt cx="1907308" cy="1565640"/>
          </a:xfrm>
        </p:grpSpPr>
        <p:sp>
          <p:nvSpPr>
            <p:cNvPr id="6" name="椭圆 5">
              <a:extLst>
                <a:ext uri="{FF2B5EF4-FFF2-40B4-BE49-F238E27FC236}">
                  <a16:creationId xmlns:a16="http://schemas.microsoft.com/office/drawing/2014/main" id="{64D1AA90-36E0-87C4-8739-996871451C3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482A8727-29C0-28D9-7840-DE11760165D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8B47CD72-B47A-4AC2-BFB8-A892941C29C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 name="椭圆 8">
              <a:extLst>
                <a:ext uri="{FF2B5EF4-FFF2-40B4-BE49-F238E27FC236}">
                  <a16:creationId xmlns:a16="http://schemas.microsoft.com/office/drawing/2014/main" id="{39E274DE-F323-B2A7-F58E-51900B84785D}"/>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 name="椭圆 9">
              <a:extLst>
                <a:ext uri="{FF2B5EF4-FFF2-40B4-BE49-F238E27FC236}">
                  <a16:creationId xmlns:a16="http://schemas.microsoft.com/office/drawing/2014/main" id="{87C15A4E-375D-194F-7DCD-80D22F7109A9}"/>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2" name="直接连接符 11">
              <a:extLst>
                <a:ext uri="{FF2B5EF4-FFF2-40B4-BE49-F238E27FC236}">
                  <a16:creationId xmlns:a16="http://schemas.microsoft.com/office/drawing/2014/main" id="{B47BDA11-5CBE-717B-E0AD-B18D88AAA427}"/>
                </a:ext>
              </a:extLst>
            </p:cNvPr>
            <p:cNvCxnSpPr>
              <a:cxnSpLocks/>
              <a:stCxn id="6" idx="5"/>
              <a:endCxn id="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44CF5373-C683-4918-394A-92F796FC82D6}"/>
                </a:ext>
              </a:extLst>
            </p:cNvPr>
            <p:cNvCxnSpPr>
              <a:stCxn id="6" idx="5"/>
              <a:endCxn id="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649554B6-01EA-B359-3764-89EBC664068B}"/>
                </a:ext>
              </a:extLst>
            </p:cNvPr>
            <p:cNvCxnSpPr>
              <a:stCxn id="6" idx="5"/>
              <a:endCxn id="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B346E459-B86E-E93B-C5E0-9C3F5DD129E7}"/>
                </a:ext>
              </a:extLst>
            </p:cNvPr>
            <p:cNvCxnSpPr>
              <a:stCxn id="6" idx="5"/>
              <a:endCxn id="1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0921A5BF-3A5B-6296-4D4A-115E6851A6AC}"/>
                </a:ext>
              </a:extLst>
            </p:cNvPr>
            <p:cNvCxnSpPr>
              <a:stCxn id="8" idx="3"/>
              <a:endCxn id="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C8D296AF-AC53-CDB3-6740-85EF26A65392}"/>
                </a:ext>
              </a:extLst>
            </p:cNvPr>
            <p:cNvCxnSpPr>
              <a:stCxn id="8" idx="3"/>
              <a:endCxn id="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90206048-AFF3-2D8B-BD58-EEF29E38C036}"/>
                </a:ext>
              </a:extLst>
            </p:cNvPr>
            <p:cNvCxnSpPr>
              <a:stCxn id="8" idx="3"/>
              <a:endCxn id="10"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C9D22825-7F02-92F3-B8CC-5A1AEF1ECA9C}"/>
                </a:ext>
              </a:extLst>
            </p:cNvPr>
            <p:cNvCxnSpPr>
              <a:stCxn id="9" idx="1"/>
              <a:endCxn id="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82D7C04A-BE7F-0934-5436-DBA1A11E82F4}"/>
                </a:ext>
              </a:extLst>
            </p:cNvPr>
            <p:cNvCxnSpPr>
              <a:stCxn id="9" idx="1"/>
              <a:endCxn id="10"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0D0B1F19-5377-97E9-8D33-4EDA350746A4}"/>
                </a:ext>
              </a:extLst>
            </p:cNvPr>
            <p:cNvCxnSpPr>
              <a:stCxn id="7" idx="0"/>
              <a:endCxn id="1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1" name="组合 40">
            <a:extLst>
              <a:ext uri="{FF2B5EF4-FFF2-40B4-BE49-F238E27FC236}">
                <a16:creationId xmlns:a16="http://schemas.microsoft.com/office/drawing/2014/main" id="{12196CC9-D325-7E8B-CCD2-7623477C5E50}"/>
              </a:ext>
            </a:extLst>
          </p:cNvPr>
          <p:cNvGrpSpPr/>
          <p:nvPr/>
        </p:nvGrpSpPr>
        <p:grpSpPr>
          <a:xfrm>
            <a:off x="3487763" y="3238173"/>
            <a:ext cx="1907308" cy="1565640"/>
            <a:chOff x="886691" y="3441643"/>
            <a:chExt cx="1907308" cy="1565640"/>
          </a:xfrm>
        </p:grpSpPr>
        <p:sp>
          <p:nvSpPr>
            <p:cNvPr id="42" name="椭圆 41">
              <a:extLst>
                <a:ext uri="{FF2B5EF4-FFF2-40B4-BE49-F238E27FC236}">
                  <a16:creationId xmlns:a16="http://schemas.microsoft.com/office/drawing/2014/main" id="{B007CDDE-AD9E-0366-3C98-F2F3AF33D6A2}"/>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3" name="椭圆 42">
              <a:extLst>
                <a:ext uri="{FF2B5EF4-FFF2-40B4-BE49-F238E27FC236}">
                  <a16:creationId xmlns:a16="http://schemas.microsoft.com/office/drawing/2014/main" id="{F46C93C0-4C15-21B8-E0FD-358946FD8EC9}"/>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4" name="椭圆 43">
              <a:extLst>
                <a:ext uri="{FF2B5EF4-FFF2-40B4-BE49-F238E27FC236}">
                  <a16:creationId xmlns:a16="http://schemas.microsoft.com/office/drawing/2014/main" id="{ACB3D327-C308-9B00-647E-42A20CE327C2}"/>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EFD1FB27-E53D-8AFF-AD72-232095D2AB3F}"/>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BE30D43E-30DA-D813-6F56-BE373590BE5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8" name="直接连接符 47">
              <a:extLst>
                <a:ext uri="{FF2B5EF4-FFF2-40B4-BE49-F238E27FC236}">
                  <a16:creationId xmlns:a16="http://schemas.microsoft.com/office/drawing/2014/main" id="{68378392-7763-532C-5D8E-795252EA9BC6}"/>
                </a:ext>
              </a:extLst>
            </p:cNvPr>
            <p:cNvCxnSpPr>
              <a:stCxn id="42" idx="5"/>
              <a:endCxn id="45"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56F388F-50CA-9197-E961-DCC204D38EFA}"/>
                </a:ext>
              </a:extLst>
            </p:cNvPr>
            <p:cNvCxnSpPr>
              <a:stCxn id="42" idx="5"/>
              <a:endCxn id="43"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4E0BD006-6A82-06CE-7F8C-666000B90283}"/>
                </a:ext>
              </a:extLst>
            </p:cNvPr>
            <p:cNvCxnSpPr>
              <a:stCxn id="44" idx="3"/>
              <a:endCxn id="43"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E9CC66E3-D6E9-232D-E3F4-057D6ED5C846}"/>
                </a:ext>
              </a:extLst>
            </p:cNvPr>
            <p:cNvCxnSpPr>
              <a:stCxn id="44" idx="3"/>
              <a:endCxn id="46"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EF2704CB-0175-1531-635B-1DE594865D33}"/>
                </a:ext>
              </a:extLst>
            </p:cNvPr>
            <p:cNvCxnSpPr>
              <a:stCxn id="45" idx="1"/>
              <a:endCxn id="46"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60" name="直接箭头连接符 59">
            <a:extLst>
              <a:ext uri="{FF2B5EF4-FFF2-40B4-BE49-F238E27FC236}">
                <a16:creationId xmlns:a16="http://schemas.microsoft.com/office/drawing/2014/main" id="{4D1E3F46-F81B-A11A-E18B-077FAF5C7A64}"/>
              </a:ext>
            </a:extLst>
          </p:cNvPr>
          <p:cNvCxnSpPr>
            <a:stCxn id="46" idx="7"/>
            <a:endCxn id="42" idx="5"/>
          </p:cNvCxnSpPr>
          <p:nvPr/>
        </p:nvCxnSpPr>
        <p:spPr>
          <a:xfrm flipV="1">
            <a:off x="3755809" y="3506219"/>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接箭头连接符 61">
            <a:extLst>
              <a:ext uri="{FF2B5EF4-FFF2-40B4-BE49-F238E27FC236}">
                <a16:creationId xmlns:a16="http://schemas.microsoft.com/office/drawing/2014/main" id="{48FF7C46-386C-E442-2432-B2129A56D486}"/>
              </a:ext>
            </a:extLst>
          </p:cNvPr>
          <p:cNvCxnSpPr>
            <a:stCxn id="42" idx="5"/>
            <a:endCxn id="44" idx="3"/>
          </p:cNvCxnSpPr>
          <p:nvPr/>
        </p:nvCxnSpPr>
        <p:spPr>
          <a:xfrm>
            <a:off x="4069845" y="3506219"/>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4" name="直接箭头连接符 63">
            <a:extLst>
              <a:ext uri="{FF2B5EF4-FFF2-40B4-BE49-F238E27FC236}">
                <a16:creationId xmlns:a16="http://schemas.microsoft.com/office/drawing/2014/main" id="{76FB4061-FF33-7F53-EE8D-BF1AB1604F26}"/>
              </a:ext>
            </a:extLst>
          </p:cNvPr>
          <p:cNvCxnSpPr>
            <a:cxnSpLocks/>
            <a:stCxn id="44" idx="3"/>
            <a:endCxn id="45" idx="1"/>
          </p:cNvCxnSpPr>
          <p:nvPr/>
        </p:nvCxnSpPr>
        <p:spPr>
          <a:xfrm>
            <a:off x="4858979" y="3617247"/>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7" name="直接箭头连接符 66">
            <a:extLst>
              <a:ext uri="{FF2B5EF4-FFF2-40B4-BE49-F238E27FC236}">
                <a16:creationId xmlns:a16="http://schemas.microsoft.com/office/drawing/2014/main" id="{7441B54F-7BB2-538F-D0AA-07AB80ED5002}"/>
              </a:ext>
            </a:extLst>
          </p:cNvPr>
          <p:cNvCxnSpPr>
            <a:stCxn id="45" idx="1"/>
            <a:endCxn id="43" idx="0"/>
          </p:cNvCxnSpPr>
          <p:nvPr/>
        </p:nvCxnSpPr>
        <p:spPr>
          <a:xfrm flipH="1">
            <a:off x="4069845" y="4424739"/>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直接箭头连接符 68">
            <a:extLst>
              <a:ext uri="{FF2B5EF4-FFF2-40B4-BE49-F238E27FC236}">
                <a16:creationId xmlns:a16="http://schemas.microsoft.com/office/drawing/2014/main" id="{68CB7930-D630-33B7-A820-5484FE57CA64}"/>
              </a:ext>
            </a:extLst>
          </p:cNvPr>
          <p:cNvCxnSpPr>
            <a:stCxn id="43" idx="0"/>
            <a:endCxn id="46" idx="7"/>
          </p:cNvCxnSpPr>
          <p:nvPr/>
        </p:nvCxnSpPr>
        <p:spPr>
          <a:xfrm flipH="1" flipV="1">
            <a:off x="3755809" y="3979200"/>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0" name="文本框 69">
            <a:extLst>
              <a:ext uri="{FF2B5EF4-FFF2-40B4-BE49-F238E27FC236}">
                <a16:creationId xmlns:a16="http://schemas.microsoft.com/office/drawing/2014/main" id="{E3C2251C-E3AD-F55B-DFCB-4AA96C1E0E1B}"/>
              </a:ext>
            </a:extLst>
          </p:cNvPr>
          <p:cNvSpPr txBox="1"/>
          <p:nvPr/>
        </p:nvSpPr>
        <p:spPr>
          <a:xfrm>
            <a:off x="581588" y="5269797"/>
            <a:ext cx="1415772" cy="276999"/>
          </a:xfrm>
          <a:prstGeom prst="rect">
            <a:avLst/>
          </a:prstGeom>
          <a:noFill/>
        </p:spPr>
        <p:txBody>
          <a:bodyPr wrap="none" rtlCol="0">
            <a:spAutoFit/>
          </a:bodyPr>
          <a:lstStyle/>
          <a:p>
            <a:r>
              <a:rPr lang="ja-JP" altLang="en-US" sz="1200" dirty="0"/>
              <a:t>都市の完全グラフ</a:t>
            </a:r>
            <a:endParaRPr lang="zh-CN" altLang="en-US" sz="1200" dirty="0"/>
          </a:p>
        </p:txBody>
      </p:sp>
      <p:sp>
        <p:nvSpPr>
          <p:cNvPr id="71" name="文本框 70">
            <a:extLst>
              <a:ext uri="{FF2B5EF4-FFF2-40B4-BE49-F238E27FC236}">
                <a16:creationId xmlns:a16="http://schemas.microsoft.com/office/drawing/2014/main" id="{B32F2055-A2CB-1F0C-E173-AED4A720F5D0}"/>
              </a:ext>
            </a:extLst>
          </p:cNvPr>
          <p:cNvSpPr txBox="1"/>
          <p:nvPr/>
        </p:nvSpPr>
        <p:spPr>
          <a:xfrm>
            <a:off x="3604854" y="5269796"/>
            <a:ext cx="1415772" cy="276999"/>
          </a:xfrm>
          <a:prstGeom prst="rect">
            <a:avLst/>
          </a:prstGeom>
          <a:noFill/>
        </p:spPr>
        <p:txBody>
          <a:bodyPr wrap="none" rtlCol="0">
            <a:spAutoFit/>
          </a:bodyPr>
          <a:lstStyle/>
          <a:p>
            <a:r>
              <a:rPr lang="ja-JP" altLang="en-US" sz="1200" dirty="0"/>
              <a:t>求めた最適巡回路</a:t>
            </a:r>
            <a:endParaRPr lang="zh-CN" altLang="en-US" sz="12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385614" y="5846807"/>
            <a:ext cx="5009457" cy="276999"/>
          </a:xfrm>
          <a:prstGeom prst="rect">
            <a:avLst/>
          </a:prstGeom>
          <a:noFill/>
        </p:spPr>
        <p:txBody>
          <a:bodyPr wrap="square">
            <a:spAutoFit/>
          </a:bodyPr>
          <a:lstStyle/>
          <a:p>
            <a:r>
              <a:rPr lang="ja-JP" altLang="en-US" sz="1200" dirty="0"/>
              <a:t>このインスタンスの最適巡回路：</a:t>
            </a:r>
            <a:r>
              <a:rPr lang="en-US" altLang="ja-JP" sz="1200" dirty="0"/>
              <a:t>1-2-3-4-5</a:t>
            </a:r>
            <a:endParaRPr lang="zh-CN" altLang="en-US" sz="1200" dirty="0"/>
          </a:p>
        </p:txBody>
      </p:sp>
      <p:sp>
        <p:nvSpPr>
          <p:cNvPr id="68" name="箭头: 右 67">
            <a:extLst>
              <a:ext uri="{FF2B5EF4-FFF2-40B4-BE49-F238E27FC236}">
                <a16:creationId xmlns:a16="http://schemas.microsoft.com/office/drawing/2014/main" id="{BF839185-A072-C9A9-B5A6-5CBBA129A5C6}"/>
              </a:ext>
            </a:extLst>
          </p:cNvPr>
          <p:cNvSpPr/>
          <p:nvPr/>
        </p:nvSpPr>
        <p:spPr>
          <a:xfrm>
            <a:off x="2455490" y="3965479"/>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42783A77-0BE4-9ED3-DCC5-355F47CD2F21}"/>
              </a:ext>
            </a:extLst>
          </p:cNvPr>
          <p:cNvSpPr txBox="1"/>
          <p:nvPr/>
        </p:nvSpPr>
        <p:spPr>
          <a:xfrm>
            <a:off x="2419498" y="3684290"/>
            <a:ext cx="800219" cy="276999"/>
          </a:xfrm>
          <a:prstGeom prst="rect">
            <a:avLst/>
          </a:prstGeom>
          <a:noFill/>
        </p:spPr>
        <p:txBody>
          <a:bodyPr wrap="none" rtlCol="0">
            <a:spAutoFit/>
          </a:bodyPr>
          <a:lstStyle/>
          <a:p>
            <a:r>
              <a:rPr lang="ja-JP" altLang="en-US" sz="1200" dirty="0"/>
              <a:t>ソルバー</a:t>
            </a:r>
            <a:endParaRPr lang="zh-CN" altLang="en-US" sz="1200" dirty="0"/>
          </a:p>
        </p:txBody>
      </p:sp>
      <mc:AlternateContent xmlns:mc="http://schemas.openxmlformats.org/markup-compatibility/2006">
        <mc:Choice xmlns:a14="http://schemas.microsoft.com/office/drawing/2010/main" Requires="a14">
          <p:sp>
            <p:nvSpPr>
              <p:cNvPr id="75" name="文本框 6">
                <a:extLst>
                  <a:ext uri="{FF2B5EF4-FFF2-40B4-BE49-F238E27FC236}">
                    <a16:creationId xmlns:a16="http://schemas.microsoft.com/office/drawing/2014/main" id="{ABF0CB36-9E7A-F45F-C488-7F7C473D4D67}"/>
                  </a:ext>
                </a:extLst>
              </p:cNvPr>
              <p:cNvSpPr txBox="1"/>
              <p:nvPr/>
            </p:nvSpPr>
            <p:spPr>
              <a:xfrm>
                <a:off x="6532230" y="1083933"/>
                <a:ext cx="3308565" cy="434587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200" b="1" dirty="0"/>
                  <a:t>TSP</a:t>
                </a:r>
                <a:r>
                  <a:rPr lang="ja-JP" altLang="en-US" sz="1200" b="1" dirty="0"/>
                  <a:t>問題の</a:t>
                </a:r>
                <a:r>
                  <a:rPr lang="en-US" altLang="ja-JP" sz="1200" b="1" dirty="0"/>
                  <a:t>QUBO</a:t>
                </a:r>
                <a:r>
                  <a:rPr lang="ja-JP" altLang="en-US" sz="1200" b="1" dirty="0"/>
                  <a:t>モデル</a:t>
                </a:r>
                <a:endParaRPr lang="en-US" altLang="ja-JP" sz="1200" dirty="0"/>
              </a:p>
              <a:p>
                <a:endParaRPr lang="en-US" altLang="ja-JP" sz="1200" dirty="0"/>
              </a:p>
              <a:p>
                <a:r>
                  <a:rPr lang="ja-JP" altLang="en-US" sz="1200" dirty="0"/>
                  <a:t>バイナリ変数</a:t>
                </a:r>
                <a14:m>
                  <m:oMath xmlns:m="http://schemas.openxmlformats.org/officeDocument/2006/math">
                    <m:r>
                      <a:rPr lang="en-US" altLang="ja-JP" sz="1200" b="0" i="1" smtClean="0">
                        <a:latin typeface="Cambria Math" panose="02040503050406030204" pitchFamily="18" charset="0"/>
                      </a:rPr>
                      <m:t>𝑥</m:t>
                    </m:r>
                  </m:oMath>
                </a14:m>
                <a:r>
                  <a:rPr lang="ja-JP" altLang="en-US" sz="1200" dirty="0"/>
                  <a:t>を定義する：</a:t>
                </a:r>
                <a:endParaRPr lang="en-US" altLang="zh-CN" sz="1200" dirty="0"/>
              </a:p>
              <a:p>
                <a:pPr algn="dist"/>
                <a14:m>
                  <m:oMathPara xmlns:m="http://schemas.openxmlformats.org/officeDocument/2006/math">
                    <m:oMathParaPr>
                      <m:jc m:val="center"/>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d>
                        <m:dPr>
                          <m:begChr m:val="{"/>
                          <m:endChr m:val=""/>
                          <m:ctrlPr>
                            <a:rPr lang="en-US" altLang="zh-CN" sz="1200" i="1" smtClean="0">
                              <a:latin typeface="Cambria Math" panose="02040503050406030204" pitchFamily="18" charset="0"/>
                            </a:rPr>
                          </m:ctrlPr>
                        </m:dPr>
                        <m:e>
                          <m:eqArr>
                            <m:eqArrPr>
                              <m:ctrlPr>
                                <a:rPr lang="en-US" altLang="zh-CN" sz="1200" i="1" smtClean="0">
                                  <a:latin typeface="Cambria Math" panose="02040503050406030204" pitchFamily="18" charset="0"/>
                                </a:rPr>
                              </m:ctrlPr>
                            </m:eqArrPr>
                            <m:e>
                              <m:r>
                                <a:rPr lang="en-US" altLang="zh-CN" sz="1200" b="0" i="1" smtClean="0">
                                  <a:latin typeface="Cambria Math" panose="02040503050406030204" pitchFamily="18" charset="0"/>
                                </a:rPr>
                                <m:t>1</m:t>
                              </m:r>
                              <m:r>
                                <a:rPr lang="en-US" altLang="zh-CN" sz="1200" b="0" i="1" smtClean="0">
                                  <a:latin typeface="Cambria Math" panose="02040503050406030204" pitchFamily="18" charset="0"/>
                                </a:rPr>
                                <m:t>,  </m:t>
                              </m:r>
                              <m:r>
                                <a:rPr lang="ja-JP" altLang="en-US" sz="1200" i="1">
                                  <a:latin typeface="Cambria Math" panose="02040503050406030204" pitchFamily="18" charset="0"/>
                                </a:rPr>
                                <m:t>都市</m:t>
                              </m:r>
                              <m:r>
                                <a:rPr lang="en-US" altLang="ja-JP" sz="1200" i="1">
                                  <a:latin typeface="Cambria Math" panose="02040503050406030204" pitchFamily="18" charset="0"/>
                                </a:rPr>
                                <m:t>𝑖</m:t>
                              </m:r>
                              <m:r>
                                <a:rPr lang="ja-JP" altLang="en-US" sz="1200" i="1">
                                  <a:latin typeface="Cambria Math" panose="02040503050406030204" pitchFamily="18" charset="0"/>
                                </a:rPr>
                                <m:t>へ</m:t>
                              </m:r>
                              <m:r>
                                <a:rPr lang="en-US" altLang="ja-JP" sz="1200" i="1">
                                  <a:latin typeface="Cambria Math" panose="02040503050406030204" pitchFamily="18" charset="0"/>
                                </a:rPr>
                                <m:t>𝑡</m:t>
                              </m:r>
                              <m:r>
                                <a:rPr lang="ja-JP" altLang="en-US" sz="1200" i="1">
                                  <a:latin typeface="Cambria Math" panose="02040503050406030204" pitchFamily="18" charset="0"/>
                                </a:rPr>
                                <m:t>番目</m:t>
                              </m:r>
                              <m:r>
                                <a:rPr lang="ja-JP" altLang="en-US" sz="1200" i="1">
                                  <a:latin typeface="Cambria Math" panose="02040503050406030204" pitchFamily="18" charset="0"/>
                                </a:rPr>
                                <m:t>訪れる</m:t>
                              </m:r>
                            </m:e>
                            <m:e>
                              <m:r>
                                <a:rPr lang="en-US" altLang="ja-JP" sz="1200" b="0" i="1" smtClean="0">
                                  <a:latin typeface="Cambria Math" panose="02040503050406030204" pitchFamily="18" charset="0"/>
                                </a:rPr>
                                <m:t>     </m:t>
                              </m:r>
                              <m:r>
                                <a:rPr lang="en-US" altLang="zh-CN" sz="1200" b="0" i="1" smtClean="0">
                                  <a:latin typeface="Cambria Math" panose="02040503050406030204" pitchFamily="18" charset="0"/>
                                </a:rPr>
                                <m:t>0</m:t>
                              </m:r>
                              <m:r>
                                <a:rPr lang="en-US" altLang="zh-CN" sz="1200" b="0" i="1" smtClean="0">
                                  <a:latin typeface="Cambria Math" panose="02040503050406030204" pitchFamily="18" charset="0"/>
                                </a:rPr>
                                <m:t>,  </m:t>
                              </m:r>
                              <m:r>
                                <a:rPr lang="ja-JP" altLang="en-US" sz="1200" i="1">
                                  <a:latin typeface="Cambria Math" panose="02040503050406030204" pitchFamily="18" charset="0"/>
                                </a:rPr>
                                <m:t>都市</m:t>
                              </m:r>
                              <m:r>
                                <a:rPr lang="en-US" altLang="zh-CN" sz="1200" b="0" i="1" smtClean="0">
                                  <a:latin typeface="Cambria Math" panose="02040503050406030204" pitchFamily="18" charset="0"/>
                                </a:rPr>
                                <m:t>𝑖</m:t>
                              </m:r>
                              <m:r>
                                <a:rPr lang="ja-JP" altLang="en-US" sz="1200" i="1">
                                  <a:latin typeface="Cambria Math" panose="02040503050406030204" pitchFamily="18" charset="0"/>
                                </a:rPr>
                                <m:t>へ</m:t>
                              </m:r>
                              <m:r>
                                <a:rPr lang="en-US" altLang="zh-CN" sz="1200" b="0" i="1" smtClean="0">
                                  <a:latin typeface="Cambria Math" panose="02040503050406030204" pitchFamily="18" charset="0"/>
                                </a:rPr>
                                <m:t>𝑡</m:t>
                              </m:r>
                              <m:r>
                                <a:rPr lang="ja-JP" altLang="en-US" sz="1200" i="1">
                                  <a:latin typeface="Cambria Math" panose="02040503050406030204" pitchFamily="18" charset="0"/>
                                </a:rPr>
                                <m:t>番目</m:t>
                              </m:r>
                              <m:r>
                                <a:rPr lang="ja-JP" altLang="en-US" sz="1200" i="1" smtClean="0">
                                  <a:latin typeface="Cambria Math" panose="02040503050406030204" pitchFamily="18" charset="0"/>
                                </a:rPr>
                                <m:t>訪れない</m:t>
                              </m:r>
                            </m:e>
                          </m:eqArr>
                        </m:e>
                      </m:d>
                    </m:oMath>
                  </m:oMathPara>
                </a14:m>
                <a:endParaRPr lang="en-US" altLang="zh-CN" sz="1200" dirty="0"/>
              </a:p>
              <a:p>
                <a:endParaRPr lang="en-US" altLang="ja-JP" sz="1200" dirty="0"/>
              </a:p>
              <a:p>
                <a:pPr marL="171450" indent="-171450">
                  <a:buFont typeface="Arial" panose="020B0604020202020204" pitchFamily="34" charset="0"/>
                  <a:buChar char="•"/>
                </a:pPr>
                <a:r>
                  <a:rPr lang="ja-JP" altLang="en-US" sz="1200" dirty="0"/>
                  <a:t>目的関数：</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oMath>
                  </m:oMathPara>
                </a14:m>
                <a:endParaRPr lang="en-US" altLang="zh-CN" sz="1200" dirty="0"/>
              </a:p>
              <a:p>
                <a:pPr/>
                <a:endParaRPr lang="en-US" altLang="zh-CN" sz="1200" dirty="0"/>
              </a:p>
              <a:p>
                <a:pPr marL="171450" indent="-171450">
                  <a:buFont typeface="Arial" panose="020B0604020202020204" pitchFamily="34" charset="0"/>
                  <a:buChar char="•"/>
                </a:pPr>
                <a:r>
                  <a:rPr lang="ja-JP" altLang="en-US" sz="1200" dirty="0"/>
                  <a:t>制約条件：</a:t>
                </a:r>
                <a:endParaRPr lang="en-US" altLang="ja-JP" sz="1200" dirty="0"/>
              </a:p>
              <a:p>
                <a:endParaRPr lang="en-US" altLang="ja-JP" sz="1200" dirty="0"/>
              </a:p>
              <a:p>
                <a:r>
                  <a:rPr lang="ja-JP" altLang="en-US" sz="1200" dirty="0"/>
                  <a:t>①各都市は</a:t>
                </a:r>
                <a:r>
                  <a:rPr lang="en-US" altLang="ja-JP" sz="1200" dirty="0"/>
                  <a:t>1</a:t>
                </a:r>
                <a:r>
                  <a:rPr lang="ja-JP" altLang="en-US" sz="1200" dirty="0"/>
                  <a:t>回しか訪れてはいけない</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oMath>
                  </m:oMathPara>
                </a14:m>
                <a:endParaRPr lang="en-US" altLang="zh-CN" sz="1200" dirty="0"/>
              </a:p>
              <a:p>
                <a:endParaRPr lang="en-US" altLang="ja-JP" sz="1200" u="sng" dirty="0"/>
              </a:p>
              <a:p>
                <a:r>
                  <a:rPr lang="ja-JP" altLang="en-US" sz="1200" dirty="0"/>
                  <a:t>②同じタイミングに複数の都市に訪れる</a:t>
                </a:r>
                <a:endParaRPr lang="en-US" altLang="ja-JP" sz="1200" dirty="0"/>
              </a:p>
              <a:p>
                <a:r>
                  <a:rPr lang="ja-JP" altLang="en-US" sz="1200" dirty="0"/>
                  <a:t>　ことはできない</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r>
                        <a:rPr lang="ja-JP" altLang="en-US" sz="1200" i="1">
                          <a:latin typeface="Cambria Math" panose="02040503050406030204" pitchFamily="18" charset="0"/>
                        </a:rPr>
                        <m:t>　</m:t>
                      </m:r>
                    </m:oMath>
                  </m:oMathPara>
                </a14:m>
                <a:endParaRPr lang="en-US" altLang="zh-CN" sz="1200" dirty="0"/>
              </a:p>
              <a:p>
                <a:endParaRPr lang="en-US" altLang="zh-CN" sz="1200" dirty="0"/>
              </a:p>
            </p:txBody>
          </p:sp>
        </mc:Choice>
        <mc:Fallback>
          <p:sp>
            <p:nvSpPr>
              <p:cNvPr id="75" name="文本框 6">
                <a:extLst>
                  <a:ext uri="{FF2B5EF4-FFF2-40B4-BE49-F238E27FC236}">
                    <a16:creationId xmlns:a16="http://schemas.microsoft.com/office/drawing/2014/main" id="{ABF0CB36-9E7A-F45F-C488-7F7C473D4D67}"/>
                  </a:ext>
                </a:extLst>
              </p:cNvPr>
              <p:cNvSpPr txBox="1">
                <a:spLocks noRot="1" noChangeAspect="1" noMove="1" noResize="1" noEditPoints="1" noAdjustHandles="1" noChangeArrowheads="1" noChangeShapeType="1" noTextEdit="1"/>
              </p:cNvSpPr>
              <p:nvPr/>
            </p:nvSpPr>
            <p:spPr>
              <a:xfrm>
                <a:off x="6532230" y="1083933"/>
                <a:ext cx="3308565" cy="4345870"/>
              </a:xfrm>
              <a:prstGeom prst="rect">
                <a:avLst/>
              </a:prstGeom>
              <a:blipFill>
                <a:blip r:embed="rId2"/>
                <a:stretch>
                  <a:fillRect l="-2952" t="-8976" b="-162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 name="文本框 75">
                <a:extLst>
                  <a:ext uri="{FF2B5EF4-FFF2-40B4-BE49-F238E27FC236}">
                    <a16:creationId xmlns:a16="http://schemas.microsoft.com/office/drawing/2014/main" id="{40DEAE8B-2820-92C5-B155-4C0A424636C3}"/>
                  </a:ext>
                </a:extLst>
              </p:cNvPr>
              <p:cNvSpPr txBox="1"/>
              <p:nvPr/>
            </p:nvSpPr>
            <p:spPr>
              <a:xfrm>
                <a:off x="9273235" y="2281040"/>
                <a:ext cx="2640788" cy="57317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000" i="1" smtClean="0">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i="1">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𝑡</m:t>
                        </m:r>
                      </m:sub>
                    </m:sSub>
                    <m:r>
                      <a:rPr lang="en-US" altLang="zh-CN" sz="1000" b="0" i="1" smtClean="0">
                        <a:latin typeface="Cambria Math" panose="02040503050406030204" pitchFamily="18" charset="0"/>
                      </a:rPr>
                      <m:t> (0,1)</m:t>
                    </m:r>
                  </m:oMath>
                </a14:m>
                <a:r>
                  <a:rPr lang="ja-JP" altLang="en-US" sz="1000" dirty="0"/>
                  <a:t>   バイナリ変数</a:t>
                </a:r>
                <a:endParaRPr lang="en-US" altLang="ja-JP" sz="1000" dirty="0"/>
              </a:p>
              <a:p>
                <a:r>
                  <a:rPr lang="en-US" altLang="zh-CN" sz="1000" b="0" dirty="0"/>
                  <a:t>    </a:t>
                </a:r>
                <a14:m>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𝑑</m:t>
                        </m:r>
                      </m:e>
                      <m:sub>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𝑗</m:t>
                        </m:r>
                      </m:sub>
                    </m:sSub>
                  </m:oMath>
                </a14:m>
                <a:r>
                  <a:rPr lang="ja-JP" altLang="en-US" sz="1000" dirty="0"/>
                  <a:t>       都市</a:t>
                </a:r>
                <a14:m>
                  <m:oMath xmlns:m="http://schemas.openxmlformats.org/officeDocument/2006/math">
                    <m:r>
                      <a:rPr lang="en-US" altLang="ja-JP" sz="1000" i="1" dirty="0">
                        <a:latin typeface="Cambria Math" panose="02040503050406030204" pitchFamily="18" charset="0"/>
                      </a:rPr>
                      <m:t>𝑖</m:t>
                    </m:r>
                  </m:oMath>
                </a14:m>
                <a:r>
                  <a:rPr lang="ja-JP" altLang="en-US" sz="1000" dirty="0"/>
                  <a:t>と都市</a:t>
                </a:r>
                <a14:m>
                  <m:oMath xmlns:m="http://schemas.openxmlformats.org/officeDocument/2006/math">
                    <m:r>
                      <a:rPr lang="en-US" altLang="ja-JP" sz="1000" i="1" dirty="0">
                        <a:latin typeface="Cambria Math" panose="02040503050406030204" pitchFamily="18" charset="0"/>
                      </a:rPr>
                      <m:t>𝑗</m:t>
                    </m:r>
                  </m:oMath>
                </a14:m>
                <a:r>
                  <a:rPr lang="ja-JP" altLang="en-US" sz="1000" dirty="0"/>
                  <a:t>のユークリッド距離</a:t>
                </a:r>
                <a:endParaRPr lang="en-US" altLang="ja-JP" sz="1000" dirty="0"/>
              </a:p>
              <a:p>
                <a:r>
                  <a:rPr lang="en-US" altLang="ja-JP" sz="1000" b="0" dirty="0"/>
                  <a:t>     </a:t>
                </a:r>
                <a14:m>
                  <m:oMath xmlns:m="http://schemas.openxmlformats.org/officeDocument/2006/math">
                    <m:r>
                      <a:rPr lang="en-US" altLang="ja-JP" sz="1000" b="0" i="1" smtClean="0">
                        <a:latin typeface="Cambria Math" panose="02040503050406030204" pitchFamily="18" charset="0"/>
                      </a:rPr>
                      <m:t>𝑛</m:t>
                    </m:r>
                  </m:oMath>
                </a14:m>
                <a:r>
                  <a:rPr lang="ja-JP" altLang="en-US" sz="1000" dirty="0"/>
                  <a:t> </a:t>
                </a:r>
                <a:r>
                  <a:rPr lang="zh-CN" altLang="en-US" sz="1000" dirty="0"/>
                  <a:t>        </a:t>
                </a:r>
                <a:r>
                  <a:rPr lang="ja-JP" altLang="en-US" sz="1000" dirty="0"/>
                  <a:t>都市の個数　</a:t>
                </a:r>
                <a:endParaRPr lang="en-US" altLang="ja-JP" sz="1000" dirty="0"/>
              </a:p>
            </p:txBody>
          </p:sp>
        </mc:Choice>
        <mc:Fallback>
          <p:sp>
            <p:nvSpPr>
              <p:cNvPr id="76" name="文本框 75">
                <a:extLst>
                  <a:ext uri="{FF2B5EF4-FFF2-40B4-BE49-F238E27FC236}">
                    <a16:creationId xmlns:a16="http://schemas.microsoft.com/office/drawing/2014/main" id="{40DEAE8B-2820-92C5-B155-4C0A424636C3}"/>
                  </a:ext>
                </a:extLst>
              </p:cNvPr>
              <p:cNvSpPr txBox="1">
                <a:spLocks noRot="1" noChangeAspect="1" noMove="1" noResize="1" noEditPoints="1" noAdjustHandles="1" noChangeArrowheads="1" noChangeShapeType="1" noTextEdit="1"/>
              </p:cNvSpPr>
              <p:nvPr/>
            </p:nvSpPr>
            <p:spPr>
              <a:xfrm>
                <a:off x="9273235" y="2281040"/>
                <a:ext cx="2640788" cy="573170"/>
              </a:xfrm>
              <a:prstGeom prst="rect">
                <a:avLst/>
              </a:prstGeom>
              <a:blipFill>
                <a:blip r:embed="rId3"/>
                <a:stretch>
                  <a:fillRect b="-4167"/>
                </a:stretch>
              </a:blipFill>
              <a:ln>
                <a:solidFill>
                  <a:schemeClr val="tx1"/>
                </a:solidFill>
              </a:ln>
            </p:spPr>
            <p:txBody>
              <a:bodyPr/>
              <a:lstStyle/>
              <a:p>
                <a:r>
                  <a:rPr lang="zh-CN" altLang="en-US">
                    <a:noFill/>
                  </a:rPr>
                  <a:t> </a:t>
                </a:r>
              </a:p>
            </p:txBody>
          </p:sp>
        </mc:Fallback>
      </mc:AlternateContent>
      <p:grpSp>
        <p:nvGrpSpPr>
          <p:cNvPr id="87" name="组合 86">
            <a:extLst>
              <a:ext uri="{FF2B5EF4-FFF2-40B4-BE49-F238E27FC236}">
                <a16:creationId xmlns:a16="http://schemas.microsoft.com/office/drawing/2014/main" id="{CDBE2F5B-DA06-0F02-3C20-04F425BF98A2}"/>
              </a:ext>
            </a:extLst>
          </p:cNvPr>
          <p:cNvGrpSpPr/>
          <p:nvPr/>
        </p:nvGrpSpPr>
        <p:grpSpPr>
          <a:xfrm>
            <a:off x="9274508" y="3552209"/>
            <a:ext cx="2640788" cy="1677896"/>
            <a:chOff x="9210301" y="3765426"/>
            <a:chExt cx="2640788" cy="1677896"/>
          </a:xfrm>
        </p:grpSpPr>
        <mc:AlternateContent xmlns:mc="http://schemas.openxmlformats.org/markup-compatibility/2006">
          <mc:Choice xmlns:a14="http://schemas.microsoft.com/office/drawing/2010/main" Requires="a14">
            <p:sp>
              <p:nvSpPr>
                <p:cNvPr id="78" name="文本框 11">
                  <a:extLst>
                    <a:ext uri="{FF2B5EF4-FFF2-40B4-BE49-F238E27FC236}">
                      <a16:creationId xmlns:a16="http://schemas.microsoft.com/office/drawing/2014/main" id="{1CF98A43-1A02-0BA5-14DA-129828E89970}"/>
                    </a:ext>
                  </a:extLst>
                </p:cNvPr>
                <p:cNvSpPr txBox="1"/>
                <p:nvPr/>
              </p:nvSpPr>
              <p:spPr>
                <a:xfrm>
                  <a:off x="10593630" y="3765426"/>
                  <a:ext cx="1257459"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en-US" altLang="zh-CN" sz="1200" dirty="0"/>
                </a:p>
              </p:txBody>
            </p:sp>
          </mc:Choice>
          <mc:Fallback>
            <p:sp>
              <p:nvSpPr>
                <p:cNvPr id="78" name="文本框 11">
                  <a:extLst>
                    <a:ext uri="{FF2B5EF4-FFF2-40B4-BE49-F238E27FC236}">
                      <a16:creationId xmlns:a16="http://schemas.microsoft.com/office/drawing/2014/main" id="{1CF98A43-1A02-0BA5-14DA-129828E89970}"/>
                    </a:ext>
                  </a:extLst>
                </p:cNvPr>
                <p:cNvSpPr txBox="1">
                  <a:spLocks noRot="1" noChangeAspect="1" noMove="1" noResize="1" noEditPoints="1" noAdjustHandles="1" noChangeArrowheads="1" noChangeShapeType="1" noTextEdit="1"/>
                </p:cNvSpPr>
                <p:nvPr/>
              </p:nvSpPr>
              <p:spPr>
                <a:xfrm>
                  <a:off x="10593630" y="3765426"/>
                  <a:ext cx="1257459" cy="631007"/>
                </a:xfrm>
                <a:prstGeom prst="rect">
                  <a:avLst/>
                </a:prstGeom>
                <a:blipFill>
                  <a:blip r:embed="rId4"/>
                  <a:stretch>
                    <a:fillRect b="-971"/>
                  </a:stretch>
                </a:blipFill>
              </p:spPr>
              <p:txBody>
                <a:bodyPr/>
                <a:lstStyle/>
                <a:p>
                  <a:r>
                    <a:rPr lang="zh-CN" altLang="en-US">
                      <a:noFill/>
                    </a:rPr>
                    <a:t> </a:t>
                  </a:r>
                </a:p>
              </p:txBody>
            </p:sp>
          </mc:Fallback>
        </mc:AlternateContent>
        <p:sp>
          <p:nvSpPr>
            <p:cNvPr id="79" name="箭头: 右 78">
              <a:extLst>
                <a:ext uri="{FF2B5EF4-FFF2-40B4-BE49-F238E27FC236}">
                  <a16:creationId xmlns:a16="http://schemas.microsoft.com/office/drawing/2014/main" id="{8EFB9DCC-0217-57BA-3D34-3F4A301B4A9E}"/>
                </a:ext>
              </a:extLst>
            </p:cNvPr>
            <p:cNvSpPr/>
            <p:nvPr/>
          </p:nvSpPr>
          <p:spPr>
            <a:xfrm>
              <a:off x="9372458" y="4139149"/>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4D82F97F-AE67-1E02-9681-EAE599968AE9}"/>
                </a:ext>
              </a:extLst>
            </p:cNvPr>
            <p:cNvSpPr txBox="1"/>
            <p:nvPr/>
          </p:nvSpPr>
          <p:spPr>
            <a:xfrm>
              <a:off x="9227673" y="3898150"/>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p:sp>
          <p:nvSpPr>
            <p:cNvPr id="81" name="箭头: 右 80">
              <a:extLst>
                <a:ext uri="{FF2B5EF4-FFF2-40B4-BE49-F238E27FC236}">
                  <a16:creationId xmlns:a16="http://schemas.microsoft.com/office/drawing/2014/main" id="{174B2FD5-D95B-8178-8902-7003B9DBD81B}"/>
                </a:ext>
              </a:extLst>
            </p:cNvPr>
            <p:cNvSpPr/>
            <p:nvPr/>
          </p:nvSpPr>
          <p:spPr>
            <a:xfrm>
              <a:off x="9355086" y="5193362"/>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EBD174A7-C451-398B-5C0D-2ED1881F3BEA}"/>
                </a:ext>
              </a:extLst>
            </p:cNvPr>
            <p:cNvSpPr txBox="1"/>
            <p:nvPr/>
          </p:nvSpPr>
          <p:spPr>
            <a:xfrm>
              <a:off x="9210301" y="4952363"/>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mc:AlternateContent xmlns:mc="http://schemas.openxmlformats.org/markup-compatibility/2006">
          <mc:Choice xmlns:a14="http://schemas.microsoft.com/office/drawing/2010/main" Requires="a14">
            <p:sp>
              <p:nvSpPr>
                <p:cNvPr id="83" name="文本框 19">
                  <a:extLst>
                    <a:ext uri="{FF2B5EF4-FFF2-40B4-BE49-F238E27FC236}">
                      <a16:creationId xmlns:a16="http://schemas.microsoft.com/office/drawing/2014/main" id="{6983BF0F-3F8C-CE9D-6E09-9992DEE7F078}"/>
                    </a:ext>
                  </a:extLst>
                </p:cNvPr>
                <p:cNvSpPr txBox="1"/>
                <p:nvPr/>
              </p:nvSpPr>
              <p:spPr>
                <a:xfrm>
                  <a:off x="10593629" y="4812315"/>
                  <a:ext cx="1257460"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zh-CN" altLang="en-US" sz="1200" dirty="0"/>
                </a:p>
              </p:txBody>
            </p:sp>
          </mc:Choice>
          <mc:Fallback>
            <p:sp>
              <p:nvSpPr>
                <p:cNvPr id="83" name="文本框 19">
                  <a:extLst>
                    <a:ext uri="{FF2B5EF4-FFF2-40B4-BE49-F238E27FC236}">
                      <a16:creationId xmlns:a16="http://schemas.microsoft.com/office/drawing/2014/main" id="{6983BF0F-3F8C-CE9D-6E09-9992DEE7F078}"/>
                    </a:ext>
                  </a:extLst>
                </p:cNvPr>
                <p:cNvSpPr txBox="1">
                  <a:spLocks noRot="1" noChangeAspect="1" noMove="1" noResize="1" noEditPoints="1" noAdjustHandles="1" noChangeArrowheads="1" noChangeShapeType="1" noTextEdit="1"/>
                </p:cNvSpPr>
                <p:nvPr/>
              </p:nvSpPr>
              <p:spPr>
                <a:xfrm>
                  <a:off x="10593629" y="4812315"/>
                  <a:ext cx="1257460" cy="631007"/>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86" name="文本框 85">
                <a:extLst>
                  <a:ext uri="{FF2B5EF4-FFF2-40B4-BE49-F238E27FC236}">
                    <a16:creationId xmlns:a16="http://schemas.microsoft.com/office/drawing/2014/main" id="{0D3E8115-0738-B7EE-1087-17C3539A9352}"/>
                  </a:ext>
                </a:extLst>
              </p:cNvPr>
              <p:cNvSpPr txBox="1"/>
              <p:nvPr/>
            </p:nvSpPr>
            <p:spPr>
              <a:xfrm>
                <a:off x="6489866" y="5492343"/>
                <a:ext cx="5219717" cy="871521"/>
              </a:xfrm>
              <a:prstGeom prst="rect">
                <a:avLst/>
              </a:prstGeom>
              <a:noFill/>
            </p:spPr>
            <p:txBody>
              <a:bodyPr wrap="square">
                <a:spAutoFit/>
              </a:bodyPr>
              <a:lstStyle/>
              <a:p>
                <a:r>
                  <a:rPr lang="en-US" altLang="ja-JP" sz="1200" dirty="0"/>
                  <a:t>TSP</a:t>
                </a:r>
                <a:r>
                  <a:rPr lang="ja-JP" altLang="en-US" sz="1200" dirty="0"/>
                  <a:t>問題の</a:t>
                </a:r>
                <a:r>
                  <a:rPr lang="en-US" altLang="ja-JP" sz="1200" dirty="0"/>
                  <a:t>QUBO</a:t>
                </a:r>
                <a:r>
                  <a:rPr lang="ja-JP" altLang="en-US" sz="1200" dirty="0"/>
                  <a:t>モデル（</a:t>
                </a:r>
                <a14:m>
                  <m:oMath xmlns:m="http://schemas.openxmlformats.org/officeDocument/2006/math">
                    <m:r>
                      <a:rPr lang="zh-CN" altLang="en-US" sz="1200" b="0" i="1" smtClean="0">
                        <a:solidFill>
                          <a:srgbClr val="FF0000"/>
                        </a:solidFill>
                        <a:latin typeface="Cambria Math" panose="02040503050406030204" pitchFamily="18" charset="0"/>
                        <a:ea typeface="Cambria Math" panose="02040503050406030204" pitchFamily="18" charset="0"/>
                      </a:rPr>
                      <m:t>𝜆</m:t>
                    </m:r>
                  </m:oMath>
                </a14:m>
                <a:r>
                  <a:rPr lang="ja-JP" altLang="en-US" sz="1200" dirty="0"/>
                  <a:t>はペナルティー係数）：</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r>
                        <a:rPr lang="en-US" altLang="zh-CN" sz="1200" b="0" i="1" smtClean="0">
                          <a:latin typeface="Cambria Math" panose="02040503050406030204" pitchFamily="18" charset="0"/>
                          <a:ea typeface="Cambria Math" panose="02040503050406030204" pitchFamily="18" charset="0"/>
                        </a:rPr>
                        <m:t>+</m:t>
                      </m:r>
                      <m:r>
                        <a:rPr lang="zh-CN" altLang="en-US" sz="1200" b="0" i="1" smtClean="0">
                          <a:solidFill>
                            <a:srgbClr val="FF0000"/>
                          </a:solidFill>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en-US" altLang="zh-CN" sz="1200" dirty="0"/>
              </a:p>
            </p:txBody>
          </p:sp>
        </mc:Choice>
        <mc:Fallback>
          <p:sp>
            <p:nvSpPr>
              <p:cNvPr id="86" name="文本框 85">
                <a:extLst>
                  <a:ext uri="{FF2B5EF4-FFF2-40B4-BE49-F238E27FC236}">
                    <a16:creationId xmlns:a16="http://schemas.microsoft.com/office/drawing/2014/main" id="{0D3E8115-0738-B7EE-1087-17C3539A9352}"/>
                  </a:ext>
                </a:extLst>
              </p:cNvPr>
              <p:cNvSpPr txBox="1">
                <a:spLocks noRot="1" noChangeAspect="1" noMove="1" noResize="1" noEditPoints="1" noAdjustHandles="1" noChangeArrowheads="1" noChangeShapeType="1" noTextEdit="1"/>
              </p:cNvSpPr>
              <p:nvPr/>
            </p:nvSpPr>
            <p:spPr>
              <a:xfrm>
                <a:off x="6489866" y="5492343"/>
                <a:ext cx="5219717" cy="871521"/>
              </a:xfrm>
              <a:prstGeom prst="rect">
                <a:avLst/>
              </a:prstGeom>
              <a:blipFill>
                <a:blip r:embed="rId6"/>
                <a:stretch>
                  <a:fillRect l="-117" t="-6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571303" cy="584775"/>
          </a:xfrm>
          <a:prstGeom prst="rect">
            <a:avLst/>
          </a:prstGeom>
          <a:noFill/>
        </p:spPr>
        <p:txBody>
          <a:bodyPr wrap="none" rtlCol="0">
            <a:spAutoFit/>
          </a:bodyPr>
          <a:lstStyle/>
          <a:p>
            <a:r>
              <a:rPr lang="ja-JP" altLang="en-US" sz="3200" b="1" dirty="0"/>
              <a:t>ボロノイー図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175373"/>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平面上で任意に配置された複数個の母点に対して、どの母点に最も近いかによって平面上の座標空間を分割することで作成される図のこと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に基づいて生成されたボロノイー図の一部分</a:t>
            </a:r>
            <a:endParaRPr lang="zh-CN" altLang="en-US" sz="1400" dirty="0"/>
          </a:p>
        </p:txBody>
      </p:sp>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6547698" y="3046733"/>
            <a:ext cx="3232150" cy="2402413"/>
          </a:xfrm>
          <a:prstGeom prst="rect">
            <a:avLst/>
          </a:prstGeom>
        </p:spPr>
      </p:pic>
    </p:spTree>
    <p:extLst>
      <p:ext uri="{BB962C8B-B14F-4D97-AF65-F5344CB8AC3E}">
        <p14:creationId xmlns:p14="http://schemas.microsoft.com/office/powerpoint/2010/main" val="171364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8082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005403" cy="584775"/>
          </a:xfrm>
          <a:prstGeom prst="rect">
            <a:avLst/>
          </a:prstGeom>
          <a:noFill/>
        </p:spPr>
        <p:txBody>
          <a:bodyPr wrap="none" rtlCol="0">
            <a:spAutoFit/>
          </a:bodyPr>
          <a:lstStyle/>
          <a:p>
            <a:r>
              <a:rPr lang="ja-JP" altLang="en-US" sz="3200" b="1" dirty="0"/>
              <a:t>実験</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592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592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23743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459</TotalTime>
  <Words>548</Words>
  <Application>Microsoft Office PowerPoint</Application>
  <PresentationFormat>宽屏</PresentationFormat>
  <Paragraphs>104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YakuHanJPs</vt:lpstr>
      <vt:lpstr>等线</vt:lpstr>
      <vt:lpstr>等线 Light</vt:lpstr>
      <vt:lpstr>Microsoft YaHei</vt:lpstr>
      <vt:lpstr>Arial</vt:lpstr>
      <vt:lpstr>Bernard MT Condensed</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崇玖 刘</cp:lastModifiedBy>
  <cp:revision>17</cp:revision>
  <dcterms:created xsi:type="dcterms:W3CDTF">2024-08-23T05:41:13Z</dcterms:created>
  <dcterms:modified xsi:type="dcterms:W3CDTF">2024-08-29T09:07:10Z</dcterms:modified>
</cp:coreProperties>
</file>