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70" r:id="rId6"/>
    <p:sldId id="271" r:id="rId7"/>
    <p:sldId id="272" r:id="rId8"/>
    <p:sldId id="260" r:id="rId9"/>
    <p:sldId id="266" r:id="rId10"/>
    <p:sldId id="273" r:id="rId11"/>
    <p:sldId id="274" r:id="rId12"/>
    <p:sldId id="27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4" autoAdjust="0"/>
    <p:restoredTop sz="94660"/>
  </p:normalViewPr>
  <p:slideViewPr>
    <p:cSldViewPr snapToGrid="0">
      <p:cViewPr varScale="1">
        <p:scale>
          <a:sx n="104" d="100"/>
          <a:sy n="104" d="100"/>
        </p:scale>
        <p:origin x="9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A0A-4833-BD28-F61086D38060}"/>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A0A-4833-BD28-F61086D38060}"/>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削減率</a:t>
                </a:r>
                <a:r>
                  <a:rPr lang="en-US" altLang="ja-JP"/>
                  <a:t>(%)</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2024/9/10</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2024/9/10</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0.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二次項の削減方法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005403" cy="584775"/>
          </a:xfrm>
          <a:prstGeom prst="rect">
            <a:avLst/>
          </a:prstGeom>
          <a:noFill/>
        </p:spPr>
        <p:txBody>
          <a:bodyPr wrap="none" rtlCol="0">
            <a:spAutoFit/>
          </a:bodyPr>
          <a:lstStyle/>
          <a:p>
            <a:r>
              <a:rPr lang="ja-JP" altLang="en-US" sz="3200" b="1" dirty="0"/>
              <a:t>実験</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1809429733"/>
              </p:ext>
            </p:extLst>
          </p:nvPr>
        </p:nvGraphicFramePr>
        <p:xfrm>
          <a:off x="301086" y="2498651"/>
          <a:ext cx="5794913" cy="3394584"/>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3775393" cy="1384995"/>
          </a:xfrm>
          <a:prstGeom prst="rect">
            <a:avLst/>
          </a:prstGeom>
          <a:noFill/>
        </p:spPr>
        <p:txBody>
          <a:bodyPr wrap="none" rtlCol="0">
            <a:spAutoFit/>
          </a:bodyPr>
          <a:lstStyle/>
          <a:p>
            <a:pPr marL="285750" indent="-285750">
              <a:buFont typeface="Arial" panose="020B0604020202020204" pitchFamily="34" charset="0"/>
              <a:buChar char="•"/>
            </a:pPr>
            <a:r>
              <a:rPr lang="ja-JP" altLang="en-US" sz="1400" b="1" dirty="0"/>
              <a:t>提案手法で得られたグラフの辺の個数</a:t>
            </a:r>
            <a:endParaRPr lang="en-US" altLang="ja-JP" sz="1400" b="1" dirty="0"/>
          </a:p>
          <a:p>
            <a:endParaRPr lang="en-US" altLang="ja-JP" sz="1400" dirty="0"/>
          </a:p>
          <a:p>
            <a:r>
              <a:rPr lang="ja-JP" altLang="en-US" sz="1400" dirty="0"/>
              <a:t>実験のインスタンス：</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7" name="文本框 6">
            <a:extLst>
              <a:ext uri="{FF2B5EF4-FFF2-40B4-BE49-F238E27FC236}">
                <a16:creationId xmlns:a16="http://schemas.microsoft.com/office/drawing/2014/main" id="{A0B17FFE-5017-1121-903D-88373D5922E8}"/>
              </a:ext>
            </a:extLst>
          </p:cNvPr>
          <p:cNvSpPr txBox="1"/>
          <p:nvPr/>
        </p:nvSpPr>
        <p:spPr>
          <a:xfrm>
            <a:off x="618836" y="5834983"/>
            <a:ext cx="4184073" cy="523220"/>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完全グラフから削減された辺の個数も多くなる</a:t>
            </a:r>
            <a:endParaRPr lang="en-US" altLang="ja-JP" sz="1400" dirty="0"/>
          </a:p>
        </p:txBody>
      </p:sp>
      <p:sp>
        <p:nvSpPr>
          <p:cNvPr id="11" name="文本框 10">
            <a:extLst>
              <a:ext uri="{FF2B5EF4-FFF2-40B4-BE49-F238E27FC236}">
                <a16:creationId xmlns:a16="http://schemas.microsoft.com/office/drawing/2014/main" id="{F2A36ABC-F9E5-C6A4-5DCA-C191A3550B18}"/>
              </a:ext>
            </a:extLst>
          </p:cNvPr>
          <p:cNvSpPr txBox="1"/>
          <p:nvPr/>
        </p:nvSpPr>
        <p:spPr>
          <a:xfrm>
            <a:off x="6095999" y="1259585"/>
            <a:ext cx="5605568" cy="5047536"/>
          </a:xfrm>
          <a:prstGeom prst="rect">
            <a:avLst/>
          </a:prstGeom>
          <a:noFill/>
        </p:spPr>
        <p:txBody>
          <a:bodyPr wrap="square" rtlCol="0">
            <a:spAutoFit/>
          </a:bodyPr>
          <a:lstStyle/>
          <a:p>
            <a:pPr marL="285750" indent="-285750">
              <a:buFont typeface="Arial" panose="020B0604020202020204" pitchFamily="34" charset="0"/>
              <a:buChar char="•"/>
            </a:pPr>
            <a:r>
              <a:rPr lang="ja-JP" altLang="en-US" sz="1400" b="1" dirty="0"/>
              <a:t>提案手法で得られたグラフで元の最適巡回路が含まれるか</a:t>
            </a:r>
            <a:endParaRPr lang="en-US" altLang="ja-JP" sz="1400" b="1" dirty="0"/>
          </a:p>
          <a:p>
            <a:endParaRPr lang="en-US" altLang="ja-JP" sz="1400" dirty="0"/>
          </a:p>
          <a:p>
            <a:r>
              <a:rPr lang="ja-JP" altLang="en-US" sz="1200" dirty="0"/>
              <a:t>実験のインスタンス：</a:t>
            </a:r>
            <a:endParaRPr lang="en-US" altLang="ja-JP" sz="1200" dirty="0"/>
          </a:p>
          <a:p>
            <a:r>
              <a:rPr lang="ja-JP" altLang="en-US" sz="1200" dirty="0"/>
              <a:t>町の個数</a:t>
            </a:r>
            <a:r>
              <a:rPr lang="en-US" altLang="ja-JP" sz="1200" dirty="0"/>
              <a:t>5</a:t>
            </a:r>
            <a:r>
              <a:rPr lang="ja-JP" altLang="en-US" sz="1200" dirty="0"/>
              <a:t>から</a:t>
            </a:r>
            <a:r>
              <a:rPr lang="en-US" altLang="ja-JP" sz="1200" dirty="0"/>
              <a:t>200</a:t>
            </a:r>
            <a:r>
              <a:rPr lang="ja-JP" altLang="en-US" sz="1200" dirty="0"/>
              <a:t>まで（総</a:t>
            </a:r>
            <a:r>
              <a:rPr lang="en-US" altLang="ja-JP" sz="1200" dirty="0"/>
              <a:t>196</a:t>
            </a:r>
            <a:r>
              <a:rPr lang="ja-JP" altLang="en-US" sz="1200" dirty="0"/>
              <a:t>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全てのインスタンスに対して提案手法で得られた二つのグラフで（</a:t>
            </a:r>
            <a:r>
              <a:rPr lang="en-US" altLang="ja-JP" sz="1200" dirty="0"/>
              <a:t>seg</a:t>
            </a:r>
            <a:r>
              <a:rPr lang="ja-JP" altLang="en-US" sz="1200" dirty="0"/>
              <a:t>グラフ，</a:t>
            </a:r>
            <a:r>
              <a:rPr lang="en-US" altLang="ja-JP" sz="1200" dirty="0" err="1"/>
              <a:t>nei</a:t>
            </a:r>
            <a:r>
              <a:rPr lang="ja-JP" altLang="en-US" sz="1200" dirty="0"/>
              <a:t>グラフ）元の</a:t>
            </a:r>
            <a:r>
              <a:rPr lang="ja-JP" altLang="en-US" sz="1200" b="1" dirty="0"/>
              <a:t>最適巡回路が含まれる</a:t>
            </a:r>
            <a:endParaRPr lang="en-US" altLang="ja-JP" sz="1200" b="1" dirty="0"/>
          </a:p>
          <a:p>
            <a:endParaRPr lang="en-US" altLang="zh-CN" sz="1200" dirty="0"/>
          </a:p>
          <a:p>
            <a:r>
              <a:rPr lang="ja-JP" altLang="en-US" sz="1200" dirty="0"/>
              <a:t>実験結果から見ると</a:t>
            </a:r>
            <a:endParaRPr lang="en-US" altLang="zh-CN" sz="1200" dirty="0"/>
          </a:p>
          <a:p>
            <a:r>
              <a:rPr lang="ja-JP" altLang="en-US" sz="1200" dirty="0"/>
              <a:t>完全グラフから削減された辺は</a:t>
            </a:r>
            <a:r>
              <a:rPr lang="en-US" altLang="ja-JP" sz="1200" dirty="0"/>
              <a:t>TSP</a:t>
            </a:r>
            <a:r>
              <a:rPr lang="ja-JP" altLang="en-US" sz="1200" dirty="0"/>
              <a:t>の最適巡回路にならない</a:t>
            </a:r>
            <a:endParaRPr lang="en-US" altLang="ja-JP" sz="1200" dirty="0"/>
          </a:p>
          <a:p>
            <a:endParaRPr lang="en-US" altLang="ja-JP" sz="1200" dirty="0"/>
          </a:p>
          <a:p>
            <a:r>
              <a:rPr lang="ja-JP" altLang="en-US" sz="1200" dirty="0"/>
              <a:t>これで元の</a:t>
            </a:r>
            <a:r>
              <a:rPr lang="en-US" altLang="ja-JP" sz="1200" dirty="0"/>
              <a:t>TSP</a:t>
            </a:r>
            <a:r>
              <a:rPr lang="ja-JP" altLang="en-US" sz="1200" dirty="0"/>
              <a:t>（完全グラフ）を解く</a:t>
            </a:r>
            <a:endParaRPr lang="en-US" altLang="ja-JP" sz="1200" dirty="0"/>
          </a:p>
          <a:p>
            <a:r>
              <a:rPr lang="en-US" altLang="ja-JP" sz="1200" dirty="0"/>
              <a:t>seg</a:t>
            </a:r>
            <a:r>
              <a:rPr lang="ja-JP" altLang="en-US" sz="1200" dirty="0"/>
              <a:t>グラフあるいは</a:t>
            </a:r>
            <a:r>
              <a:rPr lang="en-US" altLang="ja-JP" sz="1200" dirty="0" err="1"/>
              <a:t>nei</a:t>
            </a:r>
            <a:r>
              <a:rPr lang="ja-JP" altLang="en-US" sz="1200" dirty="0"/>
              <a:t>グラフの</a:t>
            </a:r>
            <a:r>
              <a:rPr lang="en-US" altLang="ja-JP" sz="1200" dirty="0"/>
              <a:t>TSP</a:t>
            </a:r>
            <a:r>
              <a:rPr lang="ja-JP" altLang="en-US" sz="1200" dirty="0"/>
              <a:t>を解く</a:t>
            </a:r>
            <a:endParaRPr lang="en-US" altLang="ja-JP" sz="1200" dirty="0"/>
          </a:p>
          <a:p>
            <a:r>
              <a:rPr lang="ja-JP" altLang="en-US" sz="1200" dirty="0"/>
              <a:t>が同じである</a:t>
            </a:r>
            <a:endParaRPr lang="en-US" altLang="ja-JP" sz="1200" dirty="0"/>
          </a:p>
          <a:p>
            <a:endParaRPr lang="en-US" altLang="zh-CN" sz="1400" dirty="0"/>
          </a:p>
          <a:p>
            <a:pPr marL="285750" indent="-285750">
              <a:buFont typeface="Arial" panose="020B0604020202020204" pitchFamily="34" charset="0"/>
              <a:buChar char="•"/>
            </a:pPr>
            <a:r>
              <a:rPr lang="en-US" altLang="ja-JP" sz="1400" b="1" dirty="0"/>
              <a:t>LKH</a:t>
            </a:r>
            <a:r>
              <a:rPr lang="ja-JP" altLang="en-US" sz="1400" b="1" dirty="0"/>
              <a:t>で制限されたグラフ（</a:t>
            </a:r>
            <a:r>
              <a:rPr lang="en-US" altLang="ja-JP" sz="1400" b="1" dirty="0"/>
              <a:t>seg</a:t>
            </a:r>
            <a:r>
              <a:rPr lang="ja-JP" altLang="en-US" sz="1400" b="1" dirty="0"/>
              <a:t>グラフと</a:t>
            </a:r>
            <a:r>
              <a:rPr lang="en-US" altLang="ja-JP" sz="1400" b="1" dirty="0" err="1"/>
              <a:t>nei</a:t>
            </a:r>
            <a:r>
              <a:rPr lang="ja-JP" altLang="en-US" sz="1400" b="1" dirty="0"/>
              <a:t>グラフ）を解く</a:t>
            </a:r>
            <a:endParaRPr lang="en-US" altLang="ja-JP" sz="1400" b="1" dirty="0"/>
          </a:p>
          <a:p>
            <a:endParaRPr lang="en-US" altLang="ja-JP" sz="1200" b="1" dirty="0"/>
          </a:p>
          <a:p>
            <a:r>
              <a:rPr lang="ja-JP" altLang="en-US" sz="1200" dirty="0"/>
              <a:t>存在しない辺については</a:t>
            </a:r>
            <a:endParaRPr lang="en-US" altLang="ja-JP" sz="1200" dirty="0"/>
          </a:p>
          <a:p>
            <a:r>
              <a:rPr lang="ja-JP" altLang="en-US" sz="1200" dirty="0"/>
              <a:t>距離行列に対応するところで</a:t>
            </a:r>
            <a:r>
              <a:rPr lang="ja-JP" altLang="en-US" sz="1200" b="1" dirty="0"/>
              <a:t>距離行列の最大値</a:t>
            </a:r>
            <a:r>
              <a:rPr lang="ja-JP" altLang="en-US" sz="1200" dirty="0"/>
              <a:t>で書き換える</a:t>
            </a:r>
            <a:endParaRPr lang="en-US" altLang="ja-JP" sz="1200" dirty="0"/>
          </a:p>
          <a:p>
            <a:endParaRPr lang="en-US" altLang="zh-CN" sz="1400" b="1" dirty="0"/>
          </a:p>
          <a:p>
            <a:r>
              <a:rPr lang="ja-JP" altLang="en-US" sz="1200" dirty="0"/>
              <a:t>一つのインスタンス</a:t>
            </a:r>
            <a:r>
              <a:rPr lang="en-US" altLang="ja-JP" sz="1200" dirty="0"/>
              <a:t>10</a:t>
            </a:r>
            <a:r>
              <a:rPr lang="ja-JP" altLang="en-US" sz="1200" dirty="0"/>
              <a:t>回解いて</a:t>
            </a:r>
            <a:endParaRPr lang="en-US" altLang="ja-JP" sz="1200" dirty="0"/>
          </a:p>
          <a:p>
            <a:r>
              <a:rPr lang="ja-JP" altLang="en-US" sz="1200" dirty="0"/>
              <a:t>その内の距離最小値と元の</a:t>
            </a:r>
            <a:r>
              <a:rPr lang="en-US" altLang="ja-JP" sz="1200" dirty="0"/>
              <a:t>TSP</a:t>
            </a:r>
            <a:r>
              <a:rPr lang="ja-JP" altLang="en-US" sz="1200" dirty="0"/>
              <a:t>最適巡回路の距離を比べる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a:t>
            </a:r>
            <a:r>
              <a:rPr lang="ja-JP" altLang="en-US" sz="1200" b="1" dirty="0"/>
              <a:t>距離最小値が最適巡回路の距離と一致する</a:t>
            </a:r>
            <a:endParaRPr lang="en-US" altLang="zh-CN" sz="1200" b="1" dirty="0"/>
          </a:p>
        </p:txBody>
      </p:sp>
      <p:sp>
        <p:nvSpPr>
          <p:cNvPr id="12" name="文本框 11">
            <a:extLst>
              <a:ext uri="{FF2B5EF4-FFF2-40B4-BE49-F238E27FC236}">
                <a16:creationId xmlns:a16="http://schemas.microsoft.com/office/drawing/2014/main" id="{4A2CBF28-103C-C363-FCE2-C447FC0ACDB7}"/>
              </a:ext>
            </a:extLst>
          </p:cNvPr>
          <p:cNvSpPr txBox="1"/>
          <p:nvPr/>
        </p:nvSpPr>
        <p:spPr>
          <a:xfrm>
            <a:off x="9333028" y="550879"/>
            <a:ext cx="2573140" cy="307777"/>
          </a:xfrm>
          <a:prstGeom prst="rect">
            <a:avLst/>
          </a:prstGeom>
          <a:noFill/>
          <a:ln>
            <a:solidFill>
              <a:schemeClr val="tx1"/>
            </a:solidFill>
          </a:ln>
        </p:spPr>
        <p:txBody>
          <a:bodyPr wrap="none" rtlCol="0">
            <a:spAutoFit/>
          </a:bodyPr>
          <a:lstStyle/>
          <a:p>
            <a:r>
              <a:rPr lang="en-US" altLang="ja-JP" sz="1400" dirty="0"/>
              <a:t>LKH</a:t>
            </a:r>
            <a:r>
              <a:rPr lang="ja-JP" altLang="en-US" sz="1400" dirty="0"/>
              <a:t>：</a:t>
            </a:r>
            <a:r>
              <a:rPr lang="en-US" altLang="ja-JP" sz="1400" dirty="0"/>
              <a:t>TSP</a:t>
            </a:r>
            <a:r>
              <a:rPr lang="ja-JP" altLang="en-US" sz="1400" dirty="0"/>
              <a:t>問題の専用ソルバー</a:t>
            </a:r>
            <a:endParaRPr lang="zh-CN" altLang="en-US" sz="1400" dirty="0"/>
          </a:p>
        </p:txBody>
      </p:sp>
    </p:spTree>
    <p:extLst>
      <p:ext uri="{BB962C8B-B14F-4D97-AF65-F5344CB8AC3E}">
        <p14:creationId xmlns:p14="http://schemas.microsoft.com/office/powerpoint/2010/main" val="350847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8" y="1108898"/>
            <a:ext cx="5257862" cy="1631216"/>
          </a:xfrm>
          <a:prstGeom prst="rect">
            <a:avLst/>
          </a:prstGeom>
          <a:noFill/>
        </p:spPr>
        <p:txBody>
          <a:bodyPr wrap="square">
            <a:spAutoFit/>
          </a:bodyPr>
          <a:lstStyle/>
          <a:p>
            <a:r>
              <a:rPr lang="ja-JP" altLang="en-US" sz="1600" b="1" dirty="0"/>
              <a:t>目的関数の二次項を削減する</a:t>
            </a:r>
            <a:endParaRPr lang="en-US" altLang="ja-JP" sz="1600" b="1" dirty="0"/>
          </a:p>
          <a:p>
            <a:endParaRPr lang="en-US" altLang="zh-CN" sz="1400" dirty="0"/>
          </a:p>
          <a:p>
            <a:r>
              <a:rPr lang="ja-JP" altLang="en-US" sz="1400" dirty="0"/>
              <a:t>制限されたグラフで存在しない辺は考慮しなくても良いことで</a:t>
            </a:r>
            <a:endParaRPr lang="en-US" altLang="ja-JP" sz="1400" dirty="0"/>
          </a:p>
          <a:p>
            <a:r>
              <a:rPr lang="ja-JP" altLang="en-US" sz="1400" dirty="0"/>
              <a:t>元の目的関数の二次項を削減できる</a:t>
            </a:r>
            <a:endParaRPr lang="en-US" altLang="zh-CN" sz="1400" dirty="0"/>
          </a:p>
          <a:p>
            <a:endParaRPr lang="en-US" altLang="zh-CN" sz="1400" dirty="0"/>
          </a:p>
          <a:p>
            <a:r>
              <a:rPr lang="ja-JP" altLang="en-US" sz="1400" dirty="0"/>
              <a:t>例えば：</a:t>
            </a:r>
            <a:endParaRPr lang="en-US" altLang="ja-JP" sz="1400" dirty="0"/>
          </a:p>
          <a:p>
            <a:r>
              <a:rPr lang="ja-JP" altLang="en-US" sz="1400" dirty="0"/>
              <a:t>町五つある</a:t>
            </a:r>
            <a:r>
              <a:rPr lang="en-US" altLang="ja-JP" sz="1400" dirty="0"/>
              <a:t>TSP</a:t>
            </a:r>
            <a:r>
              <a:rPr lang="ja-JP" altLang="en-US" sz="1400" dirty="0"/>
              <a:t>インスタンス</a:t>
            </a:r>
            <a:endParaRPr lang="zh-CN" altLang="en-US" sz="1400" dirty="0"/>
          </a:p>
        </p:txBody>
      </p:sp>
      <p:sp>
        <p:nvSpPr>
          <p:cNvPr id="70" name="文本框 69">
            <a:extLst>
              <a:ext uri="{FF2B5EF4-FFF2-40B4-BE49-F238E27FC236}">
                <a16:creationId xmlns:a16="http://schemas.microsoft.com/office/drawing/2014/main" id="{E3C2251C-E3AD-F55B-DFCB-4AA96C1E0E1B}"/>
              </a:ext>
            </a:extLst>
          </p:cNvPr>
          <p:cNvSpPr txBox="1"/>
          <p:nvPr/>
        </p:nvSpPr>
        <p:spPr>
          <a:xfrm>
            <a:off x="114238" y="3429000"/>
            <a:ext cx="954107" cy="276999"/>
          </a:xfrm>
          <a:prstGeom prst="rect">
            <a:avLst/>
          </a:prstGeom>
          <a:noFill/>
        </p:spPr>
        <p:txBody>
          <a:bodyPr wrap="none" rtlCol="0">
            <a:spAutoFit/>
          </a:bodyPr>
          <a:lstStyle/>
          <a:p>
            <a:r>
              <a:rPr lang="ja-JP" altLang="en-US" sz="1200" dirty="0"/>
              <a:t>完全グラフ</a:t>
            </a:r>
            <a:endParaRPr lang="zh-CN" altLang="en-US" sz="12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2887631" y="3433999"/>
            <a:ext cx="1107996" cy="276999"/>
          </a:xfrm>
          <a:prstGeom prst="rect">
            <a:avLst/>
          </a:prstGeom>
          <a:noFill/>
        </p:spPr>
        <p:txBody>
          <a:bodyPr wrap="none" rtlCol="0">
            <a:spAutoFit/>
          </a:bodyPr>
          <a:lstStyle/>
          <a:p>
            <a:r>
              <a:rPr lang="ja-JP" altLang="en-US" sz="1200" dirty="0"/>
              <a:t>元の</a:t>
            </a:r>
            <a:r>
              <a:rPr lang="ja-JP" altLang="en-US" sz="1200" b="1" dirty="0"/>
              <a:t>距離行列</a:t>
            </a:r>
            <a:endParaRPr lang="zh-CN" altLang="en-US" sz="1200" dirty="0"/>
          </a:p>
        </p:txBody>
      </p:sp>
      <p:sp>
        <p:nvSpPr>
          <p:cNvPr id="13" name="箭头: 右 12">
            <a:extLst>
              <a:ext uri="{FF2B5EF4-FFF2-40B4-BE49-F238E27FC236}">
                <a16:creationId xmlns:a16="http://schemas.microsoft.com/office/drawing/2014/main" id="{922D95BC-3FB5-FDBE-E429-81EAF3C59F46}"/>
              </a:ext>
            </a:extLst>
          </p:cNvPr>
          <p:cNvSpPr/>
          <p:nvPr/>
        </p:nvSpPr>
        <p:spPr>
          <a:xfrm>
            <a:off x="3045051" y="3772449"/>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790F8970-20E3-93F1-A84C-809CB729792A}"/>
              </a:ext>
            </a:extLst>
          </p:cNvPr>
          <p:cNvSpPr txBox="1"/>
          <p:nvPr/>
        </p:nvSpPr>
        <p:spPr>
          <a:xfrm>
            <a:off x="6209" y="5474720"/>
            <a:ext cx="954107" cy="461665"/>
          </a:xfrm>
          <a:prstGeom prst="rect">
            <a:avLst/>
          </a:prstGeom>
          <a:noFill/>
        </p:spPr>
        <p:txBody>
          <a:bodyPr wrap="none" rtlCol="0">
            <a:spAutoFit/>
          </a:bodyPr>
          <a:lstStyle/>
          <a:p>
            <a:r>
              <a:rPr lang="ja-JP" altLang="en-US" sz="1200" dirty="0"/>
              <a:t>制限された</a:t>
            </a:r>
            <a:endParaRPr lang="en-US" altLang="ja-JP" sz="1200" dirty="0"/>
          </a:p>
          <a:p>
            <a:r>
              <a:rPr lang="ja-JP" altLang="en-US" sz="1200" dirty="0"/>
              <a:t>グラフ</a:t>
            </a:r>
            <a:endParaRPr lang="zh-CN" altLang="en-US" sz="1200" dirty="0"/>
          </a:p>
        </p:txBody>
      </p:sp>
      <p:sp>
        <p:nvSpPr>
          <p:cNvPr id="33" name="箭头: 右 32">
            <a:extLst>
              <a:ext uri="{FF2B5EF4-FFF2-40B4-BE49-F238E27FC236}">
                <a16:creationId xmlns:a16="http://schemas.microsoft.com/office/drawing/2014/main" id="{D34071C3-38C7-CE9E-0886-70B25A04E267}"/>
              </a:ext>
            </a:extLst>
          </p:cNvPr>
          <p:cNvSpPr/>
          <p:nvPr/>
        </p:nvSpPr>
        <p:spPr>
          <a:xfrm>
            <a:off x="3024751" y="5726107"/>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D2D58B61-7AB1-2037-1B60-9BA020351A17}"/>
              </a:ext>
            </a:extLst>
          </p:cNvPr>
          <p:cNvSpPr txBox="1"/>
          <p:nvPr/>
        </p:nvSpPr>
        <p:spPr>
          <a:xfrm>
            <a:off x="2927585" y="5229424"/>
            <a:ext cx="954107" cy="461665"/>
          </a:xfrm>
          <a:prstGeom prst="rect">
            <a:avLst/>
          </a:prstGeom>
          <a:noFill/>
        </p:spPr>
        <p:txBody>
          <a:bodyPr wrap="none" rtlCol="0">
            <a:spAutoFit/>
          </a:bodyPr>
          <a:lstStyle/>
          <a:p>
            <a:r>
              <a:rPr lang="ja-JP" altLang="en-US" sz="1200" dirty="0"/>
              <a:t>書き換えた</a:t>
            </a:r>
            <a:endParaRPr lang="en-US" altLang="ja-JP" sz="1200" dirty="0"/>
          </a:p>
          <a:p>
            <a:r>
              <a:rPr lang="ja-JP" altLang="en-US" sz="1200" b="1" dirty="0"/>
              <a:t>距離行列</a:t>
            </a:r>
            <a:endParaRPr lang="zh-CN" altLang="en-US" sz="1200" dirty="0"/>
          </a:p>
        </p:txBody>
      </p:sp>
      <p:sp>
        <p:nvSpPr>
          <p:cNvPr id="35" name="文本框 34">
            <a:extLst>
              <a:ext uri="{FF2B5EF4-FFF2-40B4-BE49-F238E27FC236}">
                <a16:creationId xmlns:a16="http://schemas.microsoft.com/office/drawing/2014/main" id="{4731DE62-D6C5-FF6B-93AC-C11E7EA5AEB7}"/>
              </a:ext>
            </a:extLst>
          </p:cNvPr>
          <p:cNvSpPr txBox="1"/>
          <p:nvPr/>
        </p:nvSpPr>
        <p:spPr>
          <a:xfrm>
            <a:off x="7698462" y="1108898"/>
            <a:ext cx="4493538" cy="954107"/>
          </a:xfrm>
          <a:prstGeom prst="rect">
            <a:avLst/>
          </a:prstGeom>
          <a:noFill/>
        </p:spPr>
        <p:txBody>
          <a:bodyPr wrap="none" rtlCol="0">
            <a:spAutoFit/>
          </a:bodyPr>
          <a:lstStyle/>
          <a:p>
            <a:r>
              <a:rPr lang="ja-JP" altLang="en-US" sz="1400" dirty="0"/>
              <a:t>書き換えた距離で</a:t>
            </a:r>
            <a:endParaRPr lang="en-US" altLang="ja-JP" sz="1400" dirty="0"/>
          </a:p>
          <a:p>
            <a:r>
              <a:rPr lang="ja-JP" altLang="en-US" sz="1400" dirty="0"/>
              <a:t>全要素（対角成分は除く）は距離行列の最大値を引く</a:t>
            </a:r>
            <a:endParaRPr lang="en-US" altLang="ja-JP" sz="1400" dirty="0"/>
          </a:p>
          <a:p>
            <a:endParaRPr lang="en-US" altLang="zh-CN" sz="1400" dirty="0"/>
          </a:p>
          <a:p>
            <a:r>
              <a:rPr lang="ja-JP" altLang="en-US" sz="1400" dirty="0"/>
              <a:t>全要素は同一の値を引くと問題は変わらない</a:t>
            </a:r>
            <a:endParaRPr lang="zh-CN" altLang="en-US" sz="1400"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41BBC434-C90E-1A9A-D869-DA6BA4DF57B3}"/>
                  </a:ext>
                </a:extLst>
              </p:cNvPr>
              <p:cNvSpPr txBox="1"/>
              <p:nvPr/>
            </p:nvSpPr>
            <p:spPr>
              <a:xfrm>
                <a:off x="7698462" y="4489389"/>
                <a:ext cx="4493538" cy="1403846"/>
              </a:xfrm>
              <a:prstGeom prst="rect">
                <a:avLst/>
              </a:prstGeom>
              <a:noFill/>
            </p:spPr>
            <p:txBody>
              <a:bodyPr wrap="square" rtlCol="0">
                <a:spAutoFit/>
              </a:bodyPr>
              <a:lstStyle/>
              <a:p>
                <a:r>
                  <a:rPr lang="ja-JP" altLang="en-US" sz="1400" dirty="0"/>
                  <a:t>それで，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2,5</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3,5</m:t>
                        </m:r>
                      </m:sub>
                    </m:sSub>
                  </m:oMath>
                </a14:m>
                <a:r>
                  <a:rPr lang="ja-JP" altLang="en-US" sz="1400" dirty="0"/>
                  <a:t>が</a:t>
                </a:r>
                <a14:m>
                  <m:oMath xmlns:m="http://schemas.openxmlformats.org/officeDocument/2006/math">
                    <m:r>
                      <a:rPr lang="en-US" altLang="ja-JP" sz="1400" b="0" i="1" dirty="0" smtClean="0">
                        <a:solidFill>
                          <a:srgbClr val="FF0000"/>
                        </a:solidFill>
                        <a:latin typeface="Cambria Math" panose="02040503050406030204" pitchFamily="18" charset="0"/>
                      </a:rPr>
                      <m:t>0</m:t>
                    </m:r>
                  </m:oMath>
                </a14:m>
                <a:r>
                  <a:rPr lang="ja-JP" altLang="en-US" sz="1400" dirty="0"/>
                  <a:t>になる</a:t>
                </a:r>
                <a:endParaRPr lang="en-US" altLang="ja-JP" sz="1400" dirty="0"/>
              </a:p>
              <a:p>
                <a:endParaRPr lang="en-US" altLang="zh-CN" sz="1400" dirty="0"/>
              </a:p>
              <a:p>
                <a:r>
                  <a:rPr lang="ja-JP" altLang="en-US" sz="1400" dirty="0"/>
                  <a:t>目的関数で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1,3</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2,4</m:t>
                        </m:r>
                      </m:sub>
                    </m:sSub>
                  </m:oMath>
                </a14:m>
                <a:r>
                  <a:rPr lang="ja-JP" altLang="en-US" sz="1400" dirty="0"/>
                  <a:t>関連する二次項は全部</a:t>
                </a:r>
                <a14:m>
                  <m:oMath xmlns:m="http://schemas.openxmlformats.org/officeDocument/2006/math">
                    <m:r>
                      <a:rPr lang="en-US" altLang="ja-JP" sz="1400" b="0" i="1" smtClean="0">
                        <a:latin typeface="Cambria Math" panose="02040503050406030204" pitchFamily="18" charset="0"/>
                      </a:rPr>
                      <m:t>0</m:t>
                    </m:r>
                  </m:oMath>
                </a14:m>
                <a:r>
                  <a:rPr lang="ja-JP" altLang="en-US" sz="1400" dirty="0"/>
                  <a:t>になることで目的関数の二次項が削減できる</a:t>
                </a:r>
                <a:endParaRPr lang="en-US" altLang="ja-JP" sz="1400" dirty="0"/>
              </a:p>
              <a:p>
                <a:endParaRPr lang="en-US" altLang="zh-CN" sz="1400" dirty="0"/>
              </a:p>
              <a:p>
                <a:r>
                  <a:rPr lang="ja-JP" altLang="en-US" sz="1400" dirty="0"/>
                  <a:t>このインスタンスで二次項が</a:t>
                </a:r>
                <a14:m>
                  <m:oMath xmlns:m="http://schemas.openxmlformats.org/officeDocument/2006/math">
                    <m:r>
                      <a:rPr lang="en-US" altLang="ja-JP" sz="1400" i="1" dirty="0" smtClean="0">
                        <a:latin typeface="Cambria Math" panose="02040503050406030204" pitchFamily="18" charset="0"/>
                      </a:rPr>
                      <m:t>20</m:t>
                    </m:r>
                  </m:oMath>
                </a14:m>
                <a:r>
                  <a:rPr lang="ja-JP" altLang="en-US" sz="1400" dirty="0"/>
                  <a:t>個削減できる</a:t>
                </a:r>
                <a:endParaRPr lang="zh-CN" altLang="en-US" sz="1400" dirty="0"/>
              </a:p>
            </p:txBody>
          </p:sp>
        </mc:Choice>
        <mc:Fallback xmlns="">
          <p:sp>
            <p:nvSpPr>
              <p:cNvPr id="39" name="文本框 38">
                <a:extLst>
                  <a:ext uri="{FF2B5EF4-FFF2-40B4-BE49-F238E27FC236}">
                    <a16:creationId xmlns:a16="http://schemas.microsoft.com/office/drawing/2014/main" id="{41BBC434-C90E-1A9A-D869-DA6BA4DF57B3}"/>
                  </a:ext>
                </a:extLst>
              </p:cNvPr>
              <p:cNvSpPr txBox="1">
                <a:spLocks noRot="1" noChangeAspect="1" noMove="1" noResize="1" noEditPoints="1" noAdjustHandles="1" noChangeArrowheads="1" noChangeShapeType="1" noTextEdit="1"/>
              </p:cNvSpPr>
              <p:nvPr/>
            </p:nvSpPr>
            <p:spPr>
              <a:xfrm>
                <a:off x="7698462" y="4489389"/>
                <a:ext cx="4493538" cy="1403846"/>
              </a:xfrm>
              <a:prstGeom prst="rect">
                <a:avLst/>
              </a:prstGeom>
              <a:blipFill>
                <a:blip r:embed="rId2"/>
                <a:stretch>
                  <a:fillRect l="-407" b="-3463"/>
                </a:stretch>
              </a:blipFill>
            </p:spPr>
            <p:txBody>
              <a:bodyPr/>
              <a:lstStyle/>
              <a:p>
                <a:r>
                  <a:rPr lang="zh-CN" altLang="en-US">
                    <a:noFill/>
                  </a:rPr>
                  <a:t> </a:t>
                </a:r>
              </a:p>
            </p:txBody>
          </p:sp>
        </mc:Fallback>
      </mc:AlternateContent>
      <p:graphicFrame>
        <p:nvGraphicFramePr>
          <p:cNvPr id="4" name="表格 3">
            <a:extLst>
              <a:ext uri="{FF2B5EF4-FFF2-40B4-BE49-F238E27FC236}">
                <a16:creationId xmlns:a16="http://schemas.microsoft.com/office/drawing/2014/main" id="{1827572E-88D4-3F8D-0659-6E38FE51EF00}"/>
              </a:ext>
            </a:extLst>
          </p:cNvPr>
          <p:cNvGraphicFramePr>
            <a:graphicFrameLocks noGrp="1"/>
          </p:cNvGraphicFramePr>
          <p:nvPr>
            <p:extLst>
              <p:ext uri="{D42A27DB-BD31-4B8C-83A1-F6EECF244321}">
                <p14:modId xmlns:p14="http://schemas.microsoft.com/office/powerpoint/2010/main" val="4120197822"/>
              </p:ext>
            </p:extLst>
          </p:nvPr>
        </p:nvGraphicFramePr>
        <p:xfrm>
          <a:off x="4114800" y="2063005"/>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10" name="表格 9">
            <a:extLst>
              <a:ext uri="{FF2B5EF4-FFF2-40B4-BE49-F238E27FC236}">
                <a16:creationId xmlns:a16="http://schemas.microsoft.com/office/drawing/2014/main" id="{3673C25A-1F49-B34E-4F6B-AD21A2B37F88}"/>
              </a:ext>
            </a:extLst>
          </p:cNvPr>
          <p:cNvGraphicFramePr>
            <a:graphicFrameLocks noGrp="1"/>
          </p:cNvGraphicFramePr>
          <p:nvPr>
            <p:extLst>
              <p:ext uri="{D42A27DB-BD31-4B8C-83A1-F6EECF244321}">
                <p14:modId xmlns:p14="http://schemas.microsoft.com/office/powerpoint/2010/main" val="203223684"/>
              </p:ext>
            </p:extLst>
          </p:nvPr>
        </p:nvGraphicFramePr>
        <p:xfrm>
          <a:off x="4114800" y="4431891"/>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37" name="组合 36">
            <a:extLst>
              <a:ext uri="{FF2B5EF4-FFF2-40B4-BE49-F238E27FC236}">
                <a16:creationId xmlns:a16="http://schemas.microsoft.com/office/drawing/2014/main" id="{007FE94F-1CE4-AF83-D90C-9BD9F65954B5}"/>
              </a:ext>
            </a:extLst>
          </p:cNvPr>
          <p:cNvGrpSpPr/>
          <p:nvPr/>
        </p:nvGrpSpPr>
        <p:grpSpPr>
          <a:xfrm>
            <a:off x="1189148" y="3161644"/>
            <a:ext cx="1488199" cy="1221609"/>
            <a:chOff x="886691" y="3441643"/>
            <a:chExt cx="1907308" cy="1565640"/>
          </a:xfrm>
        </p:grpSpPr>
        <p:sp>
          <p:nvSpPr>
            <p:cNvPr id="38" name="椭圆 37">
              <a:extLst>
                <a:ext uri="{FF2B5EF4-FFF2-40B4-BE49-F238E27FC236}">
                  <a16:creationId xmlns:a16="http://schemas.microsoft.com/office/drawing/2014/main" id="{0E191666-C692-78D1-DEDE-68DB6814C11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1" name="椭圆 40">
              <a:extLst>
                <a:ext uri="{FF2B5EF4-FFF2-40B4-BE49-F238E27FC236}">
                  <a16:creationId xmlns:a16="http://schemas.microsoft.com/office/drawing/2014/main" id="{1F8E53B5-9873-0E77-5B09-B575853D6CA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2" name="椭圆 41">
              <a:extLst>
                <a:ext uri="{FF2B5EF4-FFF2-40B4-BE49-F238E27FC236}">
                  <a16:creationId xmlns:a16="http://schemas.microsoft.com/office/drawing/2014/main" id="{6D479263-FC92-C4B4-2308-0786CBA52059}"/>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176DDBCF-BD69-435E-8641-C6F7EC00D631}"/>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4" name="椭圆 43">
              <a:extLst>
                <a:ext uri="{FF2B5EF4-FFF2-40B4-BE49-F238E27FC236}">
                  <a16:creationId xmlns:a16="http://schemas.microsoft.com/office/drawing/2014/main" id="{4757272B-0EEF-42BA-A994-A0542F9BFB2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5" name="直接连接符 44">
              <a:extLst>
                <a:ext uri="{FF2B5EF4-FFF2-40B4-BE49-F238E27FC236}">
                  <a16:creationId xmlns:a16="http://schemas.microsoft.com/office/drawing/2014/main" id="{CFADEB3C-0D4C-F954-3D4C-14D73E9E3627}"/>
                </a:ext>
              </a:extLst>
            </p:cNvPr>
            <p:cNvCxnSpPr>
              <a:cxnSpLocks/>
              <a:stCxn id="38" idx="5"/>
              <a:endCxn id="42"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29B97A75-6398-CD15-3B37-5CF355D249CA}"/>
                </a:ext>
              </a:extLst>
            </p:cNvPr>
            <p:cNvCxnSpPr>
              <a:stCxn id="38" idx="5"/>
              <a:endCxn id="43"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738F6C1E-41E0-4DE4-120C-FD96F621359F}"/>
                </a:ext>
              </a:extLst>
            </p:cNvPr>
            <p:cNvCxnSpPr>
              <a:stCxn id="38" idx="5"/>
              <a:endCxn id="41"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a:extLst>
                <a:ext uri="{FF2B5EF4-FFF2-40B4-BE49-F238E27FC236}">
                  <a16:creationId xmlns:a16="http://schemas.microsoft.com/office/drawing/2014/main" id="{E63B5AB7-DE05-F1B9-2ABA-9569B94B074D}"/>
                </a:ext>
              </a:extLst>
            </p:cNvPr>
            <p:cNvCxnSpPr>
              <a:stCxn id="38" idx="5"/>
              <a:endCxn id="44"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158FBCD-9E09-2134-76F8-D2E4C87CB39F}"/>
                </a:ext>
              </a:extLst>
            </p:cNvPr>
            <p:cNvCxnSpPr>
              <a:stCxn id="42" idx="3"/>
              <a:endCxn id="43"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4DFB6016-553F-A3C1-C77F-E7BB0653790E}"/>
                </a:ext>
              </a:extLst>
            </p:cNvPr>
            <p:cNvCxnSpPr>
              <a:stCxn id="42" idx="3"/>
              <a:endCxn id="41"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2B21FE25-6220-1819-4028-A0D125F09364}"/>
                </a:ext>
              </a:extLst>
            </p:cNvPr>
            <p:cNvCxnSpPr>
              <a:stCxn id="42" idx="3"/>
              <a:endCxn id="44"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BAD3ADDB-14B9-E11B-2F46-CB299B1C37A2}"/>
                </a:ext>
              </a:extLst>
            </p:cNvPr>
            <p:cNvCxnSpPr>
              <a:stCxn id="43" idx="1"/>
              <a:endCxn id="41"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50368C3-901B-A47F-BF78-FDD0DFB13844}"/>
                </a:ext>
              </a:extLst>
            </p:cNvPr>
            <p:cNvCxnSpPr>
              <a:stCxn id="43" idx="1"/>
              <a:endCxn id="44"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5875000E-5C9A-DB63-724D-5B56ECE2B0FD}"/>
                </a:ext>
              </a:extLst>
            </p:cNvPr>
            <p:cNvCxnSpPr>
              <a:stCxn id="41" idx="0"/>
              <a:endCxn id="44"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5" name="组合 54">
            <a:extLst>
              <a:ext uri="{FF2B5EF4-FFF2-40B4-BE49-F238E27FC236}">
                <a16:creationId xmlns:a16="http://schemas.microsoft.com/office/drawing/2014/main" id="{47F338DE-A585-70A8-35E4-5DAD26D5FE35}"/>
              </a:ext>
            </a:extLst>
          </p:cNvPr>
          <p:cNvGrpSpPr/>
          <p:nvPr/>
        </p:nvGrpSpPr>
        <p:grpSpPr>
          <a:xfrm>
            <a:off x="1151268" y="4977424"/>
            <a:ext cx="1488199" cy="1221609"/>
            <a:chOff x="886691" y="3441643"/>
            <a:chExt cx="1907308" cy="1565640"/>
          </a:xfrm>
        </p:grpSpPr>
        <p:sp>
          <p:nvSpPr>
            <p:cNvPr id="56" name="椭圆 55">
              <a:extLst>
                <a:ext uri="{FF2B5EF4-FFF2-40B4-BE49-F238E27FC236}">
                  <a16:creationId xmlns:a16="http://schemas.microsoft.com/office/drawing/2014/main" id="{222C9371-ECA0-4629-91B4-746BE8CAD92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7" name="椭圆 56">
              <a:extLst>
                <a:ext uri="{FF2B5EF4-FFF2-40B4-BE49-F238E27FC236}">
                  <a16:creationId xmlns:a16="http://schemas.microsoft.com/office/drawing/2014/main" id="{ACBD1916-4F52-A872-B243-389F983D18CD}"/>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8" name="椭圆 57">
              <a:extLst>
                <a:ext uri="{FF2B5EF4-FFF2-40B4-BE49-F238E27FC236}">
                  <a16:creationId xmlns:a16="http://schemas.microsoft.com/office/drawing/2014/main" id="{BDC4B5CF-DA29-BE26-633F-4A12ACB7C9E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9" name="椭圆 58">
              <a:extLst>
                <a:ext uri="{FF2B5EF4-FFF2-40B4-BE49-F238E27FC236}">
                  <a16:creationId xmlns:a16="http://schemas.microsoft.com/office/drawing/2014/main" id="{D7FF636D-BE00-2052-17A6-EE9D5D140684}"/>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0" name="椭圆 59">
              <a:extLst>
                <a:ext uri="{FF2B5EF4-FFF2-40B4-BE49-F238E27FC236}">
                  <a16:creationId xmlns:a16="http://schemas.microsoft.com/office/drawing/2014/main" id="{148A6C40-4DAA-0C5D-ED0F-03A1036F0BD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61" name="直接连接符 60">
              <a:extLst>
                <a:ext uri="{FF2B5EF4-FFF2-40B4-BE49-F238E27FC236}">
                  <a16:creationId xmlns:a16="http://schemas.microsoft.com/office/drawing/2014/main" id="{B2FD5DBD-B3ED-9CCA-83F2-AF7C6D389825}"/>
                </a:ext>
              </a:extLst>
            </p:cNvPr>
            <p:cNvCxnSpPr>
              <a:cxnSpLocks/>
              <a:stCxn id="56" idx="5"/>
              <a:endCxn id="5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A3622B53-26A3-1BC4-E58B-2AF658482915}"/>
                </a:ext>
              </a:extLst>
            </p:cNvPr>
            <p:cNvCxnSpPr>
              <a:stCxn id="56" idx="5"/>
              <a:endCxn id="5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EEC8C52F-AF6D-443D-3FBA-C24451A89793}"/>
                </a:ext>
              </a:extLst>
            </p:cNvPr>
            <p:cNvCxnSpPr>
              <a:stCxn id="56" idx="5"/>
              <a:endCxn id="5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1090F89D-F998-4A48-9904-AD09A3284149}"/>
                </a:ext>
              </a:extLst>
            </p:cNvPr>
            <p:cNvCxnSpPr>
              <a:stCxn id="56" idx="5"/>
              <a:endCxn id="6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AE72C906-ED0B-91A0-115A-7658F9E91B80}"/>
                </a:ext>
              </a:extLst>
            </p:cNvPr>
            <p:cNvCxnSpPr>
              <a:stCxn id="58" idx="3"/>
              <a:endCxn id="5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直接连接符 65">
              <a:extLst>
                <a:ext uri="{FF2B5EF4-FFF2-40B4-BE49-F238E27FC236}">
                  <a16:creationId xmlns:a16="http://schemas.microsoft.com/office/drawing/2014/main" id="{8047479D-A988-04E8-D09C-BE3A9CE51B77}"/>
                </a:ext>
              </a:extLst>
            </p:cNvPr>
            <p:cNvCxnSpPr>
              <a:stCxn id="58" idx="3"/>
              <a:endCxn id="5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C5FF0C01-022B-8869-F0A1-ACCF82679407}"/>
                </a:ext>
              </a:extLst>
            </p:cNvPr>
            <p:cNvCxnSpPr>
              <a:stCxn id="58" idx="3"/>
              <a:endCxn id="60"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ECDA227F-215A-31B7-8606-B06A159DE7BB}"/>
                </a:ext>
              </a:extLst>
            </p:cNvPr>
            <p:cNvCxnSpPr>
              <a:stCxn id="59" idx="1"/>
              <a:endCxn id="5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EFBC8089-978F-DB60-0796-8B89553C6C61}"/>
                </a:ext>
              </a:extLst>
            </p:cNvPr>
            <p:cNvCxnSpPr>
              <a:stCxn id="59" idx="1"/>
              <a:endCxn id="60"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id="{F1D3C7B7-3A24-CE3F-5DD4-8B6C8DA182FA}"/>
                </a:ext>
              </a:extLst>
            </p:cNvPr>
            <p:cNvCxnSpPr>
              <a:stCxn id="57" idx="0"/>
              <a:endCxn id="6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72" name="表格 71">
            <a:extLst>
              <a:ext uri="{FF2B5EF4-FFF2-40B4-BE49-F238E27FC236}">
                <a16:creationId xmlns:a16="http://schemas.microsoft.com/office/drawing/2014/main" id="{8AEA987D-D929-2BEF-5BEA-4383B8030E67}"/>
              </a:ext>
            </a:extLst>
          </p:cNvPr>
          <p:cNvGraphicFramePr>
            <a:graphicFrameLocks noGrp="1"/>
          </p:cNvGraphicFramePr>
          <p:nvPr>
            <p:extLst>
              <p:ext uri="{D42A27DB-BD31-4B8C-83A1-F6EECF244321}">
                <p14:modId xmlns:p14="http://schemas.microsoft.com/office/powerpoint/2010/main" val="164685627"/>
              </p:ext>
            </p:extLst>
          </p:nvPr>
        </p:nvGraphicFramePr>
        <p:xfrm>
          <a:off x="8335556" y="2096349"/>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094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B47FB24-F3A2-94B3-CAC2-6E0F4AB32723}"/>
                  </a:ext>
                </a:extLst>
              </p:cNvPr>
              <p:cNvSpPr txBox="1"/>
              <p:nvPr/>
            </p:nvSpPr>
            <p:spPr>
              <a:xfrm>
                <a:off x="301085" y="1214517"/>
                <a:ext cx="6275205" cy="1142749"/>
              </a:xfrm>
              <a:prstGeom prst="rect">
                <a:avLst/>
              </a:prstGeom>
              <a:noFill/>
            </p:spPr>
            <p:txBody>
              <a:bodyPr wrap="square">
                <a:spAutoFit/>
              </a:bodyPr>
              <a:lstStyle/>
              <a:p>
                <a:r>
                  <a:rPr lang="ja-JP" altLang="en-US" sz="1400" b="1" dirty="0"/>
                  <a:t>目的関数の二次項の削減率</a:t>
                </a:r>
                <a:endParaRPr lang="en-US" altLang="ja-JP" sz="1400" b="1" dirty="0"/>
              </a:p>
              <a:p>
                <a:endParaRPr lang="en-US" altLang="zh-CN" sz="1200" dirty="0"/>
              </a:p>
              <a:p>
                <a:r>
                  <a:rPr lang="ja-JP" altLang="en-US" sz="1600" dirty="0"/>
                  <a:t>削減率 </a:t>
                </a:r>
                <a:r>
                  <a:rPr lang="en-US" altLang="ja-JP" sz="1600" dirty="0"/>
                  <a:t>= </a:t>
                </a:r>
                <a14:m>
                  <m:oMath xmlns:m="http://schemas.openxmlformats.org/officeDocument/2006/math">
                    <m:f>
                      <m:fPr>
                        <m:ctrlPr>
                          <a:rPr lang="en-US" altLang="ja-JP" sz="1600" i="1" smtClean="0">
                            <a:latin typeface="Cambria Math" panose="02040503050406030204" pitchFamily="18" charset="0"/>
                          </a:rPr>
                        </m:ctrlPr>
                      </m:fPr>
                      <m:num>
                        <m:r>
                          <a:rPr lang="ja-JP" altLang="en-US" sz="1600" i="1">
                            <a:latin typeface="Cambria Math" panose="02040503050406030204" pitchFamily="18" charset="0"/>
                          </a:rPr>
                          <m:t>制限された</m:t>
                        </m:r>
                        <m:r>
                          <a:rPr lang="ja-JP" altLang="en-US" sz="1600" i="1" smtClean="0">
                            <a:latin typeface="Cambria Math" panose="02040503050406030204" pitchFamily="18" charset="0"/>
                          </a:rPr>
                          <m:t>グラフ</m:t>
                        </m:r>
                        <m:r>
                          <a:rPr lang="ja-JP" altLang="en-US" sz="1600" i="1">
                            <a:latin typeface="Cambria Math" panose="02040503050406030204" pitchFamily="18" charset="0"/>
                          </a:rPr>
                          <m:t>で</m:t>
                        </m:r>
                        <m:r>
                          <a:rPr lang="ja-JP" altLang="en-US" sz="1600" i="1" smtClean="0">
                            <a:latin typeface="Cambria Math" panose="02040503050406030204" pitchFamily="18" charset="0"/>
                          </a:rPr>
                          <m:t>削減できる二次項数</m:t>
                        </m:r>
                      </m:num>
                      <m:den>
                        <m:r>
                          <a:rPr lang="ja-JP" altLang="en-US" sz="1600" i="1">
                            <a:latin typeface="Cambria Math" panose="02040503050406030204" pitchFamily="18" charset="0"/>
                          </a:rPr>
                          <m:t>元の</m:t>
                        </m:r>
                        <m:r>
                          <a:rPr lang="ja-JP" altLang="en-US" sz="1600" i="1" smtClean="0">
                            <a:latin typeface="Cambria Math" panose="02040503050406030204" pitchFamily="18" charset="0"/>
                          </a:rPr>
                          <m:t>目的関数</m:t>
                        </m:r>
                        <m:r>
                          <a:rPr lang="ja-JP" altLang="en-US" sz="1600" i="1">
                            <a:latin typeface="Cambria Math" panose="02040503050406030204" pitchFamily="18" charset="0"/>
                          </a:rPr>
                          <m:t>の二次項</m:t>
                        </m:r>
                        <m:r>
                          <a:rPr lang="ja-JP" altLang="en-US" sz="1600" i="1" smtClean="0">
                            <a:latin typeface="Cambria Math" panose="02040503050406030204" pitchFamily="18" charset="0"/>
                          </a:rPr>
                          <m:t>数</m:t>
                        </m:r>
                      </m:den>
                    </m:f>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100%</m:t>
                    </m:r>
                  </m:oMath>
                </a14:m>
                <a:endParaRPr lang="en-US" altLang="zh-CN" sz="1200" dirty="0"/>
              </a:p>
              <a:p>
                <a:endParaRPr lang="en-US" altLang="zh-CN" sz="1200" dirty="0"/>
              </a:p>
            </p:txBody>
          </p:sp>
        </mc:Choice>
        <mc:Fallback xmlns="">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5" y="1214517"/>
                <a:ext cx="6275205" cy="1142749"/>
              </a:xfrm>
              <a:prstGeom prst="rect">
                <a:avLst/>
              </a:prstGeom>
              <a:blipFill>
                <a:blip r:embed="rId2"/>
                <a:stretch>
                  <a:fillRect l="-485" t="-1064"/>
                </a:stretch>
              </a:blipFill>
            </p:spPr>
            <p:txBody>
              <a:bodyPr/>
              <a:lstStyle/>
              <a:p>
                <a:r>
                  <a:rPr lang="zh-CN" altLang="en-US">
                    <a:noFill/>
                  </a:rPr>
                  <a:t> </a:t>
                </a:r>
              </a:p>
            </p:txBody>
          </p:sp>
        </mc:Fallback>
      </mc:AlternateContent>
      <p:graphicFrame>
        <p:nvGraphicFramePr>
          <p:cNvPr id="4" name="图表 3">
            <a:extLst>
              <a:ext uri="{FF2B5EF4-FFF2-40B4-BE49-F238E27FC236}">
                <a16:creationId xmlns:a16="http://schemas.microsoft.com/office/drawing/2014/main" id="{DB073B0A-6817-E86E-65DE-AEC9C78516ED}"/>
              </a:ext>
            </a:extLst>
          </p:cNvPr>
          <p:cNvGraphicFramePr>
            <a:graphicFrameLocks/>
          </p:cNvGraphicFramePr>
          <p:nvPr>
            <p:extLst>
              <p:ext uri="{D42A27DB-BD31-4B8C-83A1-F6EECF244321}">
                <p14:modId xmlns:p14="http://schemas.microsoft.com/office/powerpoint/2010/main" val="3853060234"/>
              </p:ext>
            </p:extLst>
          </p:nvPr>
        </p:nvGraphicFramePr>
        <p:xfrm>
          <a:off x="337127" y="2913506"/>
          <a:ext cx="5976736" cy="3503769"/>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a:extLst>
              <a:ext uri="{FF2B5EF4-FFF2-40B4-BE49-F238E27FC236}">
                <a16:creationId xmlns:a16="http://schemas.microsoft.com/office/drawing/2014/main" id="{0590215E-4172-103F-3036-BC1C7A1A1A69}"/>
              </a:ext>
            </a:extLst>
          </p:cNvPr>
          <p:cNvSpPr txBox="1"/>
          <p:nvPr/>
        </p:nvSpPr>
        <p:spPr>
          <a:xfrm>
            <a:off x="337127" y="2531196"/>
            <a:ext cx="3467616" cy="338554"/>
          </a:xfrm>
          <a:prstGeom prst="rect">
            <a:avLst/>
          </a:prstGeom>
          <a:noFill/>
        </p:spPr>
        <p:txBody>
          <a:bodyPr wrap="none" rtlCol="0">
            <a:spAutoFit/>
          </a:bodyPr>
          <a:lstStyle/>
          <a:p>
            <a:r>
              <a:rPr lang="ja-JP" altLang="en-US" sz="1600" dirty="0"/>
              <a:t>二つの提案手法の二次項数の削減率</a:t>
            </a:r>
            <a:endParaRPr lang="zh-CN" altLang="en-US" sz="1600" dirty="0"/>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FD489FE-4A36-A270-C815-2E996D11FC7A}"/>
                  </a:ext>
                </a:extLst>
              </p:cNvPr>
              <p:cNvSpPr txBox="1"/>
              <p:nvPr/>
            </p:nvSpPr>
            <p:spPr>
              <a:xfrm>
                <a:off x="6313863" y="1425125"/>
                <a:ext cx="5976736" cy="2554545"/>
              </a:xfrm>
              <a:prstGeom prst="rect">
                <a:avLst/>
              </a:prstGeom>
              <a:noFill/>
            </p:spPr>
            <p:txBody>
              <a:bodyPr wrap="square" rtlCol="0">
                <a:spAutoFit/>
              </a:bodyPr>
              <a:lstStyle/>
              <a:p>
                <a:r>
                  <a:rPr lang="ja-JP" altLang="en-US" sz="1600" dirty="0"/>
                  <a:t>総</a:t>
                </a:r>
                <a:r>
                  <a:rPr lang="en-US" altLang="ja-JP" sz="1600" dirty="0"/>
                  <a:t>196</a:t>
                </a:r>
                <a:r>
                  <a:rPr lang="ja-JP" altLang="en-US" sz="1600" dirty="0"/>
                  <a:t>個のインスタンスで</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a:p>
                <a:endParaRPr lang="en-US" altLang="ja-JP" sz="1600" dirty="0"/>
              </a:p>
              <a:p>
                <a:r>
                  <a:rPr lang="en-US" altLang="ja-JP" sz="1600" dirty="0"/>
                  <a:t>seg</a:t>
                </a:r>
                <a:r>
                  <a:rPr lang="ja-JP" altLang="en-US" sz="1600" dirty="0"/>
                  <a:t>グラフの辺の個数は</a:t>
                </a:r>
                <a:r>
                  <a:rPr lang="en-US" altLang="ja-JP" sz="1600" dirty="0" err="1"/>
                  <a:t>nei</a:t>
                </a:r>
                <a:r>
                  <a:rPr lang="ja-JP" altLang="en-US" sz="1600" dirty="0"/>
                  <a:t>グラフの辺の個数より少ないから</a:t>
                </a:r>
                <a:endParaRPr lang="en-US" altLang="ja-JP" sz="1600" dirty="0"/>
              </a:p>
              <a:p>
                <a:r>
                  <a:rPr lang="en-US" altLang="ja-JP" sz="1600" dirty="0"/>
                  <a:t>seg</a:t>
                </a:r>
                <a:r>
                  <a:rPr lang="ja-JP" altLang="en-US" sz="1600" dirty="0"/>
                  <a:t>方法で削減率は大きいである．</a:t>
                </a:r>
                <a:endParaRPr lang="zh-CN" altLang="en-US" sz="1600" dirty="0"/>
              </a:p>
              <a:p>
                <a:endParaRPr lang="en-US" altLang="ja-JP" sz="1600" dirty="0"/>
              </a:p>
              <a:p>
                <a:r>
                  <a:rPr lang="ja-JP" altLang="en-US" sz="1600" dirty="0"/>
                  <a:t>インスタンスのサイズが大きくなるに連れて</a:t>
                </a:r>
                <a:endParaRPr lang="en-US" altLang="ja-JP" sz="1600" dirty="0"/>
              </a:p>
              <a:p>
                <a:r>
                  <a:rPr lang="ja-JP" altLang="en-US" sz="1600" dirty="0"/>
                  <a:t>提案手法での削減率も大きくなる</a:t>
                </a:r>
                <a:endParaRPr lang="en-US" altLang="ja-JP" sz="1600" dirty="0"/>
              </a:p>
              <a:p>
                <a:endParaRPr lang="en-US" altLang="zh-CN" sz="1600" dirty="0"/>
              </a:p>
            </p:txBody>
          </p:sp>
        </mc:Choice>
        <mc:Fallback xmlns="">
          <p:sp>
            <p:nvSpPr>
              <p:cNvPr id="37" name="文本框 36">
                <a:extLst>
                  <a:ext uri="{FF2B5EF4-FFF2-40B4-BE49-F238E27FC236}">
                    <a16:creationId xmlns:a16="http://schemas.microsoft.com/office/drawing/2014/main" id="{DFD489FE-4A36-A270-C815-2E996D11FC7A}"/>
                  </a:ext>
                </a:extLst>
              </p:cNvPr>
              <p:cNvSpPr txBox="1">
                <a:spLocks noRot="1" noChangeAspect="1" noMove="1" noResize="1" noEditPoints="1" noAdjustHandles="1" noChangeArrowheads="1" noChangeShapeType="1" noTextEdit="1"/>
              </p:cNvSpPr>
              <p:nvPr/>
            </p:nvSpPr>
            <p:spPr>
              <a:xfrm>
                <a:off x="6313863" y="1425125"/>
                <a:ext cx="5976736" cy="2554545"/>
              </a:xfrm>
              <a:prstGeom prst="rect">
                <a:avLst/>
              </a:prstGeom>
              <a:blipFill>
                <a:blip r:embed="rId4"/>
                <a:stretch>
                  <a:fillRect l="-612" t="-7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14F963E-FD45-B957-2BD8-D4DF26A4822F}"/>
                  </a:ext>
                </a:extLst>
              </p:cNvPr>
              <p:cNvSpPr txBox="1"/>
              <p:nvPr/>
            </p:nvSpPr>
            <p:spPr>
              <a:xfrm>
                <a:off x="6313863" y="4965777"/>
                <a:ext cx="5191646" cy="1569660"/>
              </a:xfrm>
              <a:prstGeom prst="rect">
                <a:avLst/>
              </a:prstGeom>
              <a:noFill/>
            </p:spPr>
            <p:txBody>
              <a:bodyPr wrap="square">
                <a:spAutoFit/>
              </a:bodyPr>
              <a:lstStyle/>
              <a:p>
                <a:r>
                  <a:rPr lang="ja-JP" altLang="en-US" sz="1600" b="1" dirty="0"/>
                  <a:t>まとめ</a:t>
                </a:r>
                <a:endParaRPr lang="en-US" altLang="ja-JP" sz="1600" b="1" dirty="0"/>
              </a:p>
              <a:p>
                <a:endParaRPr lang="en-US" altLang="ja-JP" sz="1600" b="1" dirty="0"/>
              </a:p>
              <a:p>
                <a:r>
                  <a:rPr lang="ja-JP" altLang="en-US" sz="1600" dirty="0"/>
                  <a:t>提案手法で元の目的関数の二次項を大幅に削減できた</a:t>
                </a:r>
                <a:endParaRPr lang="en-US" altLang="ja-JP" sz="1600" dirty="0"/>
              </a:p>
              <a:p>
                <a:r>
                  <a:rPr lang="ja-JP" altLang="en-US" sz="1600" dirty="0"/>
                  <a:t>その中，</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p:txBody>
          </p:sp>
        </mc:Choice>
        <mc:Fallback xmlns="">
          <p:sp>
            <p:nvSpPr>
              <p:cNvPr id="38" name="文本框 37">
                <a:extLst>
                  <a:ext uri="{FF2B5EF4-FFF2-40B4-BE49-F238E27FC236}">
                    <a16:creationId xmlns:a16="http://schemas.microsoft.com/office/drawing/2014/main" id="{714F963E-FD45-B957-2BD8-D4DF26A4822F}"/>
                  </a:ext>
                </a:extLst>
              </p:cNvPr>
              <p:cNvSpPr txBox="1">
                <a:spLocks noRot="1" noChangeAspect="1" noMove="1" noResize="1" noEditPoints="1" noAdjustHandles="1" noChangeArrowheads="1" noChangeShapeType="1" noTextEdit="1"/>
              </p:cNvSpPr>
              <p:nvPr/>
            </p:nvSpPr>
            <p:spPr>
              <a:xfrm>
                <a:off x="6313863" y="4965777"/>
                <a:ext cx="5191646" cy="1569660"/>
              </a:xfrm>
              <a:prstGeom prst="rect">
                <a:avLst/>
              </a:prstGeom>
              <a:blipFill>
                <a:blip r:embed="rId5"/>
                <a:stretch>
                  <a:fillRect l="-705" t="-1167" b="-4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184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AEF4724-7459-EE85-2948-BB2D9D7A54DB}"/>
              </a:ext>
            </a:extLst>
          </p:cNvPr>
          <p:cNvSpPr txBox="1"/>
          <p:nvPr/>
        </p:nvSpPr>
        <p:spPr>
          <a:xfrm>
            <a:off x="337127" y="1118537"/>
            <a:ext cx="8664551" cy="3139321"/>
          </a:xfrm>
          <a:prstGeom prst="rect">
            <a:avLst/>
          </a:prstGeom>
          <a:noFill/>
        </p:spPr>
        <p:txBody>
          <a:bodyPr wrap="none" rtlCol="0">
            <a:spAutoFit/>
          </a:bodyPr>
          <a:lstStyle/>
          <a:p>
            <a:r>
              <a:rPr lang="ja-JP" altLang="en-US" dirty="0"/>
              <a:t>現在様々な問題が</a:t>
            </a:r>
            <a:r>
              <a:rPr lang="en-US" altLang="ja-JP" dirty="0"/>
              <a:t>QUBO</a:t>
            </a:r>
            <a:r>
              <a:rPr lang="ja-JP" altLang="en-US" dirty="0"/>
              <a:t>モデルに変換できて専用ソルバーで解決することができる</a:t>
            </a:r>
            <a:endParaRPr lang="en-US" altLang="ja-JP" dirty="0"/>
          </a:p>
          <a:p>
            <a:endParaRPr lang="en-US" altLang="zh-CN" dirty="0"/>
          </a:p>
          <a:p>
            <a:r>
              <a:rPr lang="en-US" altLang="zh-CN" dirty="0"/>
              <a:t>TSP</a:t>
            </a:r>
            <a:r>
              <a:rPr lang="ja-JP" altLang="en-US" dirty="0"/>
              <a:t>問題は組み合わせ最適化問題としてよく知られているが</a:t>
            </a:r>
            <a:endParaRPr lang="en-US" altLang="ja-JP" dirty="0"/>
          </a:p>
          <a:p>
            <a:r>
              <a:rPr lang="ja-JP" altLang="en-US" dirty="0"/>
              <a:t>対応する</a:t>
            </a:r>
            <a:r>
              <a:rPr lang="en-US" altLang="ja-JP" dirty="0"/>
              <a:t>QUBO</a:t>
            </a:r>
            <a:r>
              <a:rPr lang="ja-JP" altLang="en-US" dirty="0"/>
              <a:t>モデルの二次項の数が多く過ぎる</a:t>
            </a:r>
            <a:endParaRPr lang="en-US" altLang="zh-CN" dirty="0"/>
          </a:p>
          <a:p>
            <a:endParaRPr lang="en-US" altLang="zh-CN" dirty="0"/>
          </a:p>
          <a:p>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（巡回セールスマン）問題の</a:t>
            </a:r>
            <a:r>
              <a:rPr lang="en-US" altLang="ja-JP" dirty="0"/>
              <a:t>QUBO</a:t>
            </a:r>
            <a:r>
              <a:rPr lang="ja-JP" altLang="en-US" dirty="0"/>
              <a:t>モデルに特定して</a:t>
            </a:r>
            <a:endParaRPr lang="en-US" altLang="ja-JP" dirty="0"/>
          </a:p>
          <a:p>
            <a:r>
              <a:rPr lang="ja-JP" altLang="en-US" dirty="0"/>
              <a:t>ボロノイ図とドロネー三角形分割を利用して</a:t>
            </a:r>
            <a:endParaRPr lang="en-US" altLang="ja-JP" dirty="0"/>
          </a:p>
          <a:p>
            <a:r>
              <a:rPr lang="en-US" altLang="zh-CN" dirty="0"/>
              <a:t>TSP</a:t>
            </a:r>
            <a:r>
              <a:rPr lang="ja-JP" altLang="en-US" dirty="0"/>
              <a:t>問題の完全グラフから辺を削除することで</a:t>
            </a:r>
            <a:endParaRPr lang="en-US" altLang="ja-JP" dirty="0"/>
          </a:p>
          <a:p>
            <a:r>
              <a:rPr lang="ja-JP" altLang="en-US" dirty="0"/>
              <a:t>目的関数の二次項の数を減らす手法を提案した</a:t>
            </a:r>
            <a:endParaRPr lang="en-US" altLang="zh-CN" dirty="0"/>
          </a:p>
        </p:txBody>
      </p:sp>
      <p:grpSp>
        <p:nvGrpSpPr>
          <p:cNvPr id="43" name="组合 42">
            <a:extLst>
              <a:ext uri="{FF2B5EF4-FFF2-40B4-BE49-F238E27FC236}">
                <a16:creationId xmlns:a16="http://schemas.microsoft.com/office/drawing/2014/main" id="{C65B3C77-88AE-D75F-9C1D-7567DB7A8DAE}"/>
              </a:ext>
            </a:extLst>
          </p:cNvPr>
          <p:cNvGrpSpPr/>
          <p:nvPr/>
        </p:nvGrpSpPr>
        <p:grpSpPr>
          <a:xfrm>
            <a:off x="3703603" y="4686284"/>
            <a:ext cx="4784791" cy="1807192"/>
            <a:chOff x="879656" y="4369488"/>
            <a:chExt cx="4784791" cy="1807192"/>
          </a:xfrm>
        </p:grpSpPr>
        <p:grpSp>
          <p:nvGrpSpPr>
            <p:cNvPr id="4" name="组合 3">
              <a:extLst>
                <a:ext uri="{FF2B5EF4-FFF2-40B4-BE49-F238E27FC236}">
                  <a16:creationId xmlns:a16="http://schemas.microsoft.com/office/drawing/2014/main" id="{1A6DD5B4-7F70-D1EC-DB27-36499EBBA523}"/>
                </a:ext>
              </a:extLst>
            </p:cNvPr>
            <p:cNvGrpSpPr/>
            <p:nvPr/>
          </p:nvGrpSpPr>
          <p:grpSpPr>
            <a:xfrm>
              <a:off x="879656" y="4412804"/>
              <a:ext cx="1488199" cy="1221609"/>
              <a:chOff x="886691" y="3441643"/>
              <a:chExt cx="1907308" cy="1565640"/>
            </a:xfrm>
          </p:grpSpPr>
          <p:sp>
            <p:nvSpPr>
              <p:cNvPr id="5" name="椭圆 4">
                <a:extLst>
                  <a:ext uri="{FF2B5EF4-FFF2-40B4-BE49-F238E27FC236}">
                    <a16:creationId xmlns:a16="http://schemas.microsoft.com/office/drawing/2014/main" id="{A27C0A00-2334-6184-107E-238CA40AB6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 name="椭圆 5">
                <a:extLst>
                  <a:ext uri="{FF2B5EF4-FFF2-40B4-BE49-F238E27FC236}">
                    <a16:creationId xmlns:a16="http://schemas.microsoft.com/office/drawing/2014/main" id="{51C6B476-ED79-2A7E-10BB-AF1E02F45EB0}"/>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7" name="椭圆 6">
                <a:extLst>
                  <a:ext uri="{FF2B5EF4-FFF2-40B4-BE49-F238E27FC236}">
                    <a16:creationId xmlns:a16="http://schemas.microsoft.com/office/drawing/2014/main" id="{92885926-AA54-3EBA-D289-38DF9279956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 name="椭圆 7">
                <a:extLst>
                  <a:ext uri="{FF2B5EF4-FFF2-40B4-BE49-F238E27FC236}">
                    <a16:creationId xmlns:a16="http://schemas.microsoft.com/office/drawing/2014/main" id="{CBE46CBB-D6E9-DCE2-689A-F5DA13AE48B9}"/>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9" name="椭圆 8">
                <a:extLst>
                  <a:ext uri="{FF2B5EF4-FFF2-40B4-BE49-F238E27FC236}">
                    <a16:creationId xmlns:a16="http://schemas.microsoft.com/office/drawing/2014/main" id="{07566172-CE4F-3AC7-00CF-47281E7E66F0}"/>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0" name="直接连接符 9">
                <a:extLst>
                  <a:ext uri="{FF2B5EF4-FFF2-40B4-BE49-F238E27FC236}">
                    <a16:creationId xmlns:a16="http://schemas.microsoft.com/office/drawing/2014/main" id="{14030002-C787-F831-904C-CCA26271958B}"/>
                  </a:ext>
                </a:extLst>
              </p:cNvPr>
              <p:cNvCxnSpPr>
                <a:cxnSpLocks/>
                <a:stCxn id="5" idx="5"/>
                <a:endCxn id="7"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8D11B8EC-865F-366A-37FA-90858E23E70B}"/>
                  </a:ext>
                </a:extLst>
              </p:cNvPr>
              <p:cNvCxnSpPr>
                <a:stCxn id="5" idx="5"/>
                <a:endCxn id="8"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62AFA7F-7956-5819-70B1-1497254BFAA0}"/>
                  </a:ext>
                </a:extLst>
              </p:cNvPr>
              <p:cNvCxnSpPr>
                <a:stCxn id="5" idx="5"/>
                <a:endCxn id="6"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B4D201F1-29C5-7F33-5942-EEFC10B33724}"/>
                  </a:ext>
                </a:extLst>
              </p:cNvPr>
              <p:cNvCxnSpPr>
                <a:stCxn id="5" idx="5"/>
                <a:endCxn id="9"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597ABE26-49B6-40F3-3CCD-FD5E29894177}"/>
                  </a:ext>
                </a:extLst>
              </p:cNvPr>
              <p:cNvCxnSpPr>
                <a:stCxn id="7" idx="3"/>
                <a:endCxn id="8"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E945C3C8-196E-6136-091B-F606ED0A7F92}"/>
                  </a:ext>
                </a:extLst>
              </p:cNvPr>
              <p:cNvCxnSpPr>
                <a:stCxn id="7" idx="3"/>
                <a:endCxn id="6"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D95920A2-9042-10E3-BF0B-56FC9B2F980D}"/>
                  </a:ext>
                </a:extLst>
              </p:cNvPr>
              <p:cNvCxnSpPr>
                <a:stCxn id="7" idx="3"/>
                <a:endCxn id="9"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CE3BDF39-50B2-65A1-4722-7A7CBA443BE9}"/>
                  </a:ext>
                </a:extLst>
              </p:cNvPr>
              <p:cNvCxnSpPr>
                <a:stCxn id="8" idx="1"/>
                <a:endCxn id="6"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590B46C8-CD57-2092-4E2F-51D3CC394E8B}"/>
                  </a:ext>
                </a:extLst>
              </p:cNvPr>
              <p:cNvCxnSpPr>
                <a:stCxn id="8" idx="1"/>
                <a:endCxn id="9"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B1BE9A13-D116-CA78-4A9E-8BB15A657C9B}"/>
                  </a:ext>
                </a:extLst>
              </p:cNvPr>
              <p:cNvCxnSpPr>
                <a:stCxn id="6" idx="0"/>
                <a:endCxn id="9"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组合 20">
              <a:extLst>
                <a:ext uri="{FF2B5EF4-FFF2-40B4-BE49-F238E27FC236}">
                  <a16:creationId xmlns:a16="http://schemas.microsoft.com/office/drawing/2014/main" id="{ACBE7E80-E211-BF6D-3F8D-8A30E1156BA4}"/>
                </a:ext>
              </a:extLst>
            </p:cNvPr>
            <p:cNvGrpSpPr/>
            <p:nvPr/>
          </p:nvGrpSpPr>
          <p:grpSpPr>
            <a:xfrm>
              <a:off x="3950747" y="4369488"/>
              <a:ext cx="1488199" cy="1221609"/>
              <a:chOff x="886691" y="3441643"/>
              <a:chExt cx="1907308" cy="1565640"/>
            </a:xfrm>
          </p:grpSpPr>
          <p:sp>
            <p:nvSpPr>
              <p:cNvPr id="22" name="椭圆 21">
                <a:extLst>
                  <a:ext uri="{FF2B5EF4-FFF2-40B4-BE49-F238E27FC236}">
                    <a16:creationId xmlns:a16="http://schemas.microsoft.com/office/drawing/2014/main" id="{F7C49E8F-F9D3-BD60-C436-C1A875C177D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椭圆 22">
                <a:extLst>
                  <a:ext uri="{FF2B5EF4-FFF2-40B4-BE49-F238E27FC236}">
                    <a16:creationId xmlns:a16="http://schemas.microsoft.com/office/drawing/2014/main" id="{9F7B425B-0612-5701-7F82-5ED633F98D61}"/>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4" name="椭圆 23">
                <a:extLst>
                  <a:ext uri="{FF2B5EF4-FFF2-40B4-BE49-F238E27FC236}">
                    <a16:creationId xmlns:a16="http://schemas.microsoft.com/office/drawing/2014/main" id="{3A6922C9-CDEB-E039-BD26-B1F9B2D9D29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5" name="椭圆 24">
                <a:extLst>
                  <a:ext uri="{FF2B5EF4-FFF2-40B4-BE49-F238E27FC236}">
                    <a16:creationId xmlns:a16="http://schemas.microsoft.com/office/drawing/2014/main" id="{81202010-73FB-FA84-0F74-401725C0F7C3}"/>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6" name="椭圆 25">
                <a:extLst>
                  <a:ext uri="{FF2B5EF4-FFF2-40B4-BE49-F238E27FC236}">
                    <a16:creationId xmlns:a16="http://schemas.microsoft.com/office/drawing/2014/main" id="{484C29C5-31FF-EE4B-7859-B7B897718825}"/>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7" name="直接连接符 26">
                <a:extLst>
                  <a:ext uri="{FF2B5EF4-FFF2-40B4-BE49-F238E27FC236}">
                    <a16:creationId xmlns:a16="http://schemas.microsoft.com/office/drawing/2014/main" id="{1064D858-24D4-9AEB-40FB-9A4D04517ADC}"/>
                  </a:ext>
                </a:extLst>
              </p:cNvPr>
              <p:cNvCxnSpPr>
                <a:cxnSpLocks/>
                <a:stCxn id="22" idx="5"/>
                <a:endCxn id="24"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2AD95A54-133C-F7CE-9DB8-40F126477BFE}"/>
                  </a:ext>
                </a:extLst>
              </p:cNvPr>
              <p:cNvCxnSpPr>
                <a:stCxn id="22" idx="5"/>
                <a:endCxn id="25"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1F1605C-5A6A-A0B1-1E54-EE0987716C0C}"/>
                  </a:ext>
                </a:extLst>
              </p:cNvPr>
              <p:cNvCxnSpPr>
                <a:stCxn id="22" idx="5"/>
                <a:endCxn id="2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402F389C-721C-96D6-6601-5AAD3A151B4C}"/>
                  </a:ext>
                </a:extLst>
              </p:cNvPr>
              <p:cNvCxnSpPr>
                <a:stCxn id="22" idx="5"/>
                <a:endCxn id="26"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6A4EA3B-A979-3F11-182B-B41E5A6D4917}"/>
                  </a:ext>
                </a:extLst>
              </p:cNvPr>
              <p:cNvCxnSpPr>
                <a:stCxn id="24" idx="3"/>
                <a:endCxn id="25"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3CB8B555-2DA8-5EBF-1B77-DBA6386835C1}"/>
                  </a:ext>
                </a:extLst>
              </p:cNvPr>
              <p:cNvCxnSpPr>
                <a:stCxn id="24" idx="3"/>
                <a:endCxn id="2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2E342B86-4A15-B15F-F264-C331024ED6C3}"/>
                  </a:ext>
                </a:extLst>
              </p:cNvPr>
              <p:cNvCxnSpPr>
                <a:stCxn id="24" idx="3"/>
                <a:endCxn id="26"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09D0EE6A-8470-70FC-06E7-66F3AFA84291}"/>
                  </a:ext>
                </a:extLst>
              </p:cNvPr>
              <p:cNvCxnSpPr>
                <a:stCxn id="25" idx="1"/>
                <a:endCxn id="2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E7B24880-8151-83BF-A568-40F5116EA843}"/>
                  </a:ext>
                </a:extLst>
              </p:cNvPr>
              <p:cNvCxnSpPr>
                <a:stCxn id="25" idx="1"/>
                <a:endCxn id="26"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C50716D3-C5F9-72F9-4A0A-6ED65C34C191}"/>
                  </a:ext>
                </a:extLst>
              </p:cNvPr>
              <p:cNvCxnSpPr>
                <a:stCxn id="23" idx="0"/>
                <a:endCxn id="26"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组合 36">
              <a:extLst>
                <a:ext uri="{FF2B5EF4-FFF2-40B4-BE49-F238E27FC236}">
                  <a16:creationId xmlns:a16="http://schemas.microsoft.com/office/drawing/2014/main" id="{D1526144-41AE-17C0-5C45-CBD8927FDA2F}"/>
                </a:ext>
              </a:extLst>
            </p:cNvPr>
            <p:cNvGrpSpPr/>
            <p:nvPr/>
          </p:nvGrpSpPr>
          <p:grpSpPr>
            <a:xfrm>
              <a:off x="2365674" y="4602034"/>
              <a:ext cx="1620957" cy="729351"/>
              <a:chOff x="8969674" y="4777294"/>
              <a:chExt cx="1620957" cy="729351"/>
            </a:xfrm>
          </p:grpSpPr>
          <p:sp>
            <p:nvSpPr>
              <p:cNvPr id="38" name="箭头: 右 37">
                <a:extLst>
                  <a:ext uri="{FF2B5EF4-FFF2-40B4-BE49-F238E27FC236}">
                    <a16:creationId xmlns:a16="http://schemas.microsoft.com/office/drawing/2014/main" id="{9CC6F8F7-04C9-AF74-8F62-89D1D1227294}"/>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D58705F-BB0E-438F-4471-91B0637713DE}"/>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0" name="文本框 39">
                <a:extLst>
                  <a:ext uri="{FF2B5EF4-FFF2-40B4-BE49-F238E27FC236}">
                    <a16:creationId xmlns:a16="http://schemas.microsoft.com/office/drawing/2014/main" id="{EC50621C-B9C7-CFA3-579D-248AA7E6AFFD}"/>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1" name="文本框 40">
              <a:extLst>
                <a:ext uri="{FF2B5EF4-FFF2-40B4-BE49-F238E27FC236}">
                  <a16:creationId xmlns:a16="http://schemas.microsoft.com/office/drawing/2014/main" id="{8205C6B1-2331-5622-BC3B-3333A090A40C}"/>
                </a:ext>
              </a:extLst>
            </p:cNvPr>
            <p:cNvSpPr txBox="1"/>
            <p:nvPr/>
          </p:nvSpPr>
          <p:spPr>
            <a:xfrm>
              <a:off x="1202771" y="5770312"/>
              <a:ext cx="1367682" cy="307777"/>
            </a:xfrm>
            <a:prstGeom prst="rect">
              <a:avLst/>
            </a:prstGeom>
            <a:noFill/>
          </p:spPr>
          <p:txBody>
            <a:bodyPr wrap="none" rtlCol="0">
              <a:spAutoFit/>
            </a:bodyPr>
            <a:lstStyle/>
            <a:p>
              <a:r>
                <a:rPr lang="en-US" altLang="zh-CN" sz="1400" dirty="0"/>
                <a:t>TSP</a:t>
              </a:r>
              <a:r>
                <a:rPr lang="ja-JP" altLang="en-US" sz="1400" dirty="0"/>
                <a:t>完全グラフ</a:t>
              </a:r>
              <a:endParaRPr lang="zh-CN" altLang="en-US" sz="1400" dirty="0"/>
            </a:p>
          </p:txBody>
        </p:sp>
        <p:sp>
          <p:nvSpPr>
            <p:cNvPr id="42" name="文本框 41">
              <a:extLst>
                <a:ext uri="{FF2B5EF4-FFF2-40B4-BE49-F238E27FC236}">
                  <a16:creationId xmlns:a16="http://schemas.microsoft.com/office/drawing/2014/main" id="{D65E3B51-2432-6805-0D72-1FBBDB8CA139}"/>
                </a:ext>
              </a:extLst>
            </p:cNvPr>
            <p:cNvSpPr txBox="1"/>
            <p:nvPr/>
          </p:nvSpPr>
          <p:spPr>
            <a:xfrm>
              <a:off x="4296765" y="5653460"/>
              <a:ext cx="1367682" cy="523220"/>
            </a:xfrm>
            <a:prstGeom prst="rect">
              <a:avLst/>
            </a:prstGeom>
            <a:noFill/>
          </p:spPr>
          <p:txBody>
            <a:bodyPr wrap="none" rtlCol="0">
              <a:spAutoFit/>
            </a:bodyPr>
            <a:lstStyle/>
            <a:p>
              <a:r>
                <a:rPr lang="en-US" altLang="zh-CN" sz="1400" dirty="0"/>
                <a:t>TSP</a:t>
              </a:r>
              <a:r>
                <a:rPr lang="ja-JP" altLang="en-US" sz="1400" dirty="0"/>
                <a:t>制限された</a:t>
              </a:r>
              <a:endParaRPr lang="en-US" altLang="ja-JP" sz="1400" dirty="0"/>
            </a:p>
            <a:p>
              <a:r>
                <a:rPr lang="ja-JP" altLang="en-US" sz="1400" dirty="0"/>
                <a:t>グラフ</a:t>
              </a:r>
              <a:endParaRPr lang="zh-CN" altLang="en-US" sz="1400" dirty="0"/>
            </a:p>
          </p:txBody>
        </p:sp>
      </p:grpSp>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3"/>
                <a:stretch>
                  <a:fillRect t="-1408" b="-7042"/>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672423536"/>
              </p:ext>
            </p:extLst>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694695" cy="584775"/>
          </a:xfrm>
          <a:prstGeom prst="rect">
            <a:avLst/>
          </a:prstGeom>
          <a:noFill/>
        </p:spPr>
        <p:txBody>
          <a:bodyPr wrap="none" rtlCol="0">
            <a:spAutoFit/>
          </a:bodyPr>
          <a:lstStyle/>
          <a:p>
            <a:r>
              <a:rPr lang="en-US" altLang="ja-JP" sz="3200" b="1" dirty="0"/>
              <a:t>TSP</a:t>
            </a:r>
            <a:r>
              <a:rPr lang="ja-JP" altLang="en-US" sz="3200" b="1" dirty="0"/>
              <a:t>問題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619072" cy="2092881"/>
          </a:xfrm>
          <a:prstGeom prst="rect">
            <a:avLst/>
          </a:prstGeom>
          <a:noFill/>
        </p:spPr>
        <p:txBody>
          <a:bodyPr wrap="square">
            <a:spAutoFit/>
          </a:bodyPr>
          <a:lstStyle/>
          <a:p>
            <a:r>
              <a:rPr lang="en-US" altLang="ja-JP" b="1" dirty="0"/>
              <a:t>TSP</a:t>
            </a:r>
            <a:r>
              <a:rPr lang="ja-JP" altLang="en-US" b="1" dirty="0"/>
              <a:t>（巡回セールスマン）問題</a:t>
            </a:r>
            <a:endParaRPr lang="en-US" altLang="ja-JP" b="1" dirty="0"/>
          </a:p>
          <a:p>
            <a:endParaRPr lang="en-US" altLang="zh-CN" sz="1600" dirty="0"/>
          </a:p>
          <a:p>
            <a:r>
              <a:rPr lang="ja-JP" altLang="en-US" sz="1600" dirty="0"/>
              <a:t>町の座標あるいは距離行列が与えられたとき、全ての町をちょうど一度ずつ巡り出発地に戻る巡回路のうちで総移動距離が最小のものを求める組合せ最適化問題である</a:t>
            </a:r>
            <a:endParaRPr lang="en-US" altLang="ja-JP" sz="1600" dirty="0"/>
          </a:p>
          <a:p>
            <a:endParaRPr lang="en-US" altLang="zh-CN" sz="1600" dirty="0"/>
          </a:p>
          <a:p>
            <a:r>
              <a:rPr lang="ja-JP" altLang="en-US" sz="1600" dirty="0"/>
              <a:t>例えば：</a:t>
            </a:r>
            <a:endParaRPr lang="en-US" altLang="ja-JP" sz="1600" dirty="0"/>
          </a:p>
          <a:p>
            <a:r>
              <a:rPr lang="ja-JP" altLang="en-US" sz="1600" dirty="0"/>
              <a:t>町五つある</a:t>
            </a:r>
            <a:r>
              <a:rPr lang="en-US" altLang="ja-JP" sz="1600" dirty="0"/>
              <a:t>TSP</a:t>
            </a:r>
            <a:r>
              <a:rPr lang="ja-JP" altLang="en-US" sz="1600" dirty="0"/>
              <a:t>インスタンス</a:t>
            </a:r>
            <a:endParaRPr lang="zh-CN" altLang="en-US" sz="16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5871131" y="5333603"/>
            <a:ext cx="5009457" cy="830997"/>
          </a:xfrm>
          <a:prstGeom prst="rect">
            <a:avLst/>
          </a:prstGeom>
          <a:noFill/>
        </p:spPr>
        <p:txBody>
          <a:bodyPr wrap="square">
            <a:spAutoFit/>
          </a:bodyPr>
          <a:lstStyle/>
          <a:p>
            <a:r>
              <a:rPr lang="ja-JP" altLang="en-US" sz="1600" dirty="0"/>
              <a:t>このインスタンスの</a:t>
            </a:r>
            <a:endParaRPr lang="en-US" altLang="ja-JP" sz="1600" dirty="0"/>
          </a:p>
          <a:p>
            <a:r>
              <a:rPr lang="ja-JP" altLang="en-US" sz="1600" dirty="0"/>
              <a:t>最適巡回路：</a:t>
            </a:r>
            <a:r>
              <a:rPr lang="en-US" altLang="ja-JP" sz="1600" dirty="0"/>
              <a:t>1→2 → 3 → 4 → 5 →1</a:t>
            </a:r>
          </a:p>
          <a:p>
            <a:r>
              <a:rPr lang="ja-JP" altLang="en-US" sz="1600" dirty="0"/>
              <a:t>総距離は</a:t>
            </a:r>
            <a:r>
              <a:rPr lang="en-US" altLang="ja-JP" sz="1600" dirty="0"/>
              <a:t> 1+2+2+3+2=10</a:t>
            </a:r>
            <a:endParaRPr lang="zh-CN" altLang="en-US" sz="16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114237" y="3225402"/>
            <a:ext cx="1826141" cy="338554"/>
          </a:xfrm>
          <a:prstGeom prst="rect">
            <a:avLst/>
          </a:prstGeom>
          <a:noFill/>
        </p:spPr>
        <p:txBody>
          <a:bodyPr wrap="none" rtlCol="0">
            <a:spAutoFit/>
          </a:bodyPr>
          <a:lstStyle/>
          <a:p>
            <a:r>
              <a:rPr lang="ja-JP" altLang="en-US" sz="1600" dirty="0"/>
              <a:t>問題の</a:t>
            </a:r>
            <a:r>
              <a:rPr lang="ja-JP" altLang="en-US" sz="1600" b="1" dirty="0"/>
              <a:t>距離行列</a:t>
            </a:r>
            <a:r>
              <a:rPr lang="ja-JP" altLang="en-US" sz="1600" dirty="0"/>
              <a:t>：</a:t>
            </a:r>
            <a:endParaRPr lang="zh-CN" altLang="en-US" sz="1600"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1522197759"/>
              </p:ext>
            </p:extLst>
          </p:nvPr>
        </p:nvGraphicFramePr>
        <p:xfrm>
          <a:off x="223785" y="3654844"/>
          <a:ext cx="3794802" cy="3030954"/>
        </p:xfrm>
        <a:graphic>
          <a:graphicData uri="http://schemas.openxmlformats.org/drawingml/2006/table">
            <a:tbl>
              <a:tblPr firstRow="1" bandRow="1">
                <a:tableStyleId>{5C22544A-7EE6-4342-B048-85BDC9FD1C3A}</a:tableStyleId>
              </a:tblPr>
              <a:tblGrid>
                <a:gridCol w="632467">
                  <a:extLst>
                    <a:ext uri="{9D8B030D-6E8A-4147-A177-3AD203B41FA5}">
                      <a16:colId xmlns:a16="http://schemas.microsoft.com/office/drawing/2014/main" val="4048087300"/>
                    </a:ext>
                  </a:extLst>
                </a:gridCol>
                <a:gridCol w="632467">
                  <a:extLst>
                    <a:ext uri="{9D8B030D-6E8A-4147-A177-3AD203B41FA5}">
                      <a16:colId xmlns:a16="http://schemas.microsoft.com/office/drawing/2014/main" val="829567495"/>
                    </a:ext>
                  </a:extLst>
                </a:gridCol>
                <a:gridCol w="632467">
                  <a:extLst>
                    <a:ext uri="{9D8B030D-6E8A-4147-A177-3AD203B41FA5}">
                      <a16:colId xmlns:a16="http://schemas.microsoft.com/office/drawing/2014/main" val="1869609705"/>
                    </a:ext>
                  </a:extLst>
                </a:gridCol>
                <a:gridCol w="632467">
                  <a:extLst>
                    <a:ext uri="{9D8B030D-6E8A-4147-A177-3AD203B41FA5}">
                      <a16:colId xmlns:a16="http://schemas.microsoft.com/office/drawing/2014/main" val="2610860937"/>
                    </a:ext>
                  </a:extLst>
                </a:gridCol>
                <a:gridCol w="632467">
                  <a:extLst>
                    <a:ext uri="{9D8B030D-6E8A-4147-A177-3AD203B41FA5}">
                      <a16:colId xmlns:a16="http://schemas.microsoft.com/office/drawing/2014/main" val="81708999"/>
                    </a:ext>
                  </a:extLst>
                </a:gridCol>
                <a:gridCol w="632467">
                  <a:extLst>
                    <a:ext uri="{9D8B030D-6E8A-4147-A177-3AD203B41FA5}">
                      <a16:colId xmlns:a16="http://schemas.microsoft.com/office/drawing/2014/main" val="2478854051"/>
                    </a:ext>
                  </a:extLst>
                </a:gridCol>
              </a:tblGrid>
              <a:tr h="656179">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dirty="0">
                          <a:solidFill>
                            <a:schemeClr val="tx1"/>
                          </a:solidFill>
                        </a:rPr>
                        <a:t>町</a:t>
                      </a:r>
                      <a:r>
                        <a:rPr lang="en-US" altLang="ja-JP"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7</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6</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mn-lt"/>
                          <a:ea typeface="+mn-ea"/>
                          <a:cs typeface="+mn-cs"/>
                        </a:rPr>
                        <a:t>町</a:t>
                      </a:r>
                      <a:r>
                        <a:rPr lang="en-US" altLang="zh-CN"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9AA13EC3-9EDB-AC39-7045-A9A6F4544FF3}"/>
              </a:ext>
            </a:extLst>
          </p:cNvPr>
          <p:cNvGrpSpPr/>
          <p:nvPr/>
        </p:nvGrpSpPr>
        <p:grpSpPr>
          <a:xfrm>
            <a:off x="5603085" y="2701700"/>
            <a:ext cx="1907308" cy="1565640"/>
            <a:chOff x="886691" y="3441643"/>
            <a:chExt cx="1907308" cy="1565640"/>
          </a:xfrm>
        </p:grpSpPr>
        <p:sp>
          <p:nvSpPr>
            <p:cNvPr id="11" name="椭圆 10">
              <a:extLst>
                <a:ext uri="{FF2B5EF4-FFF2-40B4-BE49-F238E27FC236}">
                  <a16:creationId xmlns:a16="http://schemas.microsoft.com/office/drawing/2014/main" id="{81A99C91-FAC8-D4DD-58C5-8CF655573B6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EEF53994-0C5C-4F51-3563-B026FF92E60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3CD8018-EE37-8867-D337-1761986AD9A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7" name="椭圆 16">
              <a:extLst>
                <a:ext uri="{FF2B5EF4-FFF2-40B4-BE49-F238E27FC236}">
                  <a16:creationId xmlns:a16="http://schemas.microsoft.com/office/drawing/2014/main" id="{967AC71F-54B4-B992-CCF6-60350675CE4C}"/>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8" name="椭圆 17">
              <a:extLst>
                <a:ext uri="{FF2B5EF4-FFF2-40B4-BE49-F238E27FC236}">
                  <a16:creationId xmlns:a16="http://schemas.microsoft.com/office/drawing/2014/main" id="{24598F3A-5BC4-AD3E-908E-641D48B3F34D}"/>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1" name="直接连接符 20">
              <a:extLst>
                <a:ext uri="{FF2B5EF4-FFF2-40B4-BE49-F238E27FC236}">
                  <a16:creationId xmlns:a16="http://schemas.microsoft.com/office/drawing/2014/main" id="{E8A7D8AC-B781-B2ED-BB84-A3A442B1C36A}"/>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93B3C38-5B3A-AD34-CF84-861D84206945}"/>
                </a:ext>
              </a:extLst>
            </p:cNvPr>
            <p:cNvCxnSpPr>
              <a:stCxn id="11" idx="5"/>
              <a:endCxn id="17"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ECC3C0A-39B7-0421-9504-FFCA461E7523}"/>
                </a:ext>
              </a:extLst>
            </p:cNvPr>
            <p:cNvCxnSpPr>
              <a:stCxn id="11" idx="5"/>
              <a:endCxn id="1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978EC1C-C1DA-3CB0-55BD-D02E17FBA50A}"/>
                </a:ext>
              </a:extLst>
            </p:cNvPr>
            <p:cNvCxnSpPr>
              <a:stCxn id="11" idx="5"/>
              <a:endCxn id="18"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A1D0F4D-80B2-2976-F73E-552F98F91E5C}"/>
                </a:ext>
              </a:extLst>
            </p:cNvPr>
            <p:cNvCxnSpPr>
              <a:stCxn id="15" idx="3"/>
              <a:endCxn id="17"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FBAF216B-E404-67E2-19C6-CF6FACFB5995}"/>
                </a:ext>
              </a:extLst>
            </p:cNvPr>
            <p:cNvCxnSpPr>
              <a:stCxn id="15" idx="3"/>
              <a:endCxn id="1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905607EE-FB46-075E-ACDD-1332F06D7AE5}"/>
                </a:ext>
              </a:extLst>
            </p:cNvPr>
            <p:cNvCxnSpPr>
              <a:stCxn id="15" idx="3"/>
              <a:endCxn id="18"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D0F99CA4-6E3B-4195-7DD4-62CBB2837F07}"/>
                </a:ext>
              </a:extLst>
            </p:cNvPr>
            <p:cNvCxnSpPr>
              <a:stCxn id="17" idx="1"/>
              <a:endCxn id="1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8FC3378-7086-B143-AE51-D2F2EFE1670A}"/>
                </a:ext>
              </a:extLst>
            </p:cNvPr>
            <p:cNvCxnSpPr>
              <a:stCxn id="17" idx="1"/>
              <a:endCxn id="18"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F88E3EFB-D267-1CA6-017C-D6DE3E982EFA}"/>
                </a:ext>
              </a:extLst>
            </p:cNvPr>
            <p:cNvCxnSpPr>
              <a:stCxn id="13" idx="0"/>
              <a:endCxn id="18"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组合 33">
            <a:extLst>
              <a:ext uri="{FF2B5EF4-FFF2-40B4-BE49-F238E27FC236}">
                <a16:creationId xmlns:a16="http://schemas.microsoft.com/office/drawing/2014/main" id="{B24615A3-415D-596B-3D45-12F65E3272CB}"/>
              </a:ext>
            </a:extLst>
          </p:cNvPr>
          <p:cNvGrpSpPr/>
          <p:nvPr/>
        </p:nvGrpSpPr>
        <p:grpSpPr>
          <a:xfrm>
            <a:off x="8835618" y="2701700"/>
            <a:ext cx="1907308" cy="1565640"/>
            <a:chOff x="886691" y="3441643"/>
            <a:chExt cx="1907308" cy="1565640"/>
          </a:xfrm>
        </p:grpSpPr>
        <p:sp>
          <p:nvSpPr>
            <p:cNvPr id="35" name="椭圆 34">
              <a:extLst>
                <a:ext uri="{FF2B5EF4-FFF2-40B4-BE49-F238E27FC236}">
                  <a16:creationId xmlns:a16="http://schemas.microsoft.com/office/drawing/2014/main" id="{09070898-D19F-2F29-BB41-2591425719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6" name="椭圆 35">
              <a:extLst>
                <a:ext uri="{FF2B5EF4-FFF2-40B4-BE49-F238E27FC236}">
                  <a16:creationId xmlns:a16="http://schemas.microsoft.com/office/drawing/2014/main" id="{CD72F8C8-66ED-D287-76C0-920A1858D87E}"/>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7" name="椭圆 36">
              <a:extLst>
                <a:ext uri="{FF2B5EF4-FFF2-40B4-BE49-F238E27FC236}">
                  <a16:creationId xmlns:a16="http://schemas.microsoft.com/office/drawing/2014/main" id="{0BFAED66-7ABF-B367-F7A8-BAF3BA7C5C93}"/>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8" name="椭圆 37">
              <a:extLst>
                <a:ext uri="{FF2B5EF4-FFF2-40B4-BE49-F238E27FC236}">
                  <a16:creationId xmlns:a16="http://schemas.microsoft.com/office/drawing/2014/main" id="{DA4EADEE-FCA2-C1DA-6C35-EA87F2071595}"/>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9" name="椭圆 38">
              <a:extLst>
                <a:ext uri="{FF2B5EF4-FFF2-40B4-BE49-F238E27FC236}">
                  <a16:creationId xmlns:a16="http://schemas.microsoft.com/office/drawing/2014/main" id="{26C1567F-BFC9-479B-A11E-54B86868A061}"/>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6" name="直接连接符 45">
              <a:extLst>
                <a:ext uri="{FF2B5EF4-FFF2-40B4-BE49-F238E27FC236}">
                  <a16:creationId xmlns:a16="http://schemas.microsoft.com/office/drawing/2014/main" id="{E95EC470-52D1-F949-3C43-6DC2F34082AE}"/>
                </a:ext>
              </a:extLst>
            </p:cNvPr>
            <p:cNvCxnSpPr>
              <a:stCxn id="35" idx="5"/>
              <a:endCxn id="38"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92DEF968-0A04-8D20-5E54-57095A0E4E3A}"/>
                </a:ext>
              </a:extLst>
            </p:cNvPr>
            <p:cNvCxnSpPr>
              <a:stCxn id="35" idx="5"/>
              <a:endCxn id="36"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D8AFB3F-C7CC-0537-EF4E-112370641F74}"/>
                </a:ext>
              </a:extLst>
            </p:cNvPr>
            <p:cNvCxnSpPr>
              <a:stCxn id="37" idx="3"/>
              <a:endCxn id="36"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E5ABB615-429C-D109-AC6A-031B727D8173}"/>
                </a:ext>
              </a:extLst>
            </p:cNvPr>
            <p:cNvCxnSpPr>
              <a:stCxn id="37" idx="3"/>
              <a:endCxn id="39"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3131CFA1-5A4C-C7BE-90F1-67477D03BD47}"/>
                </a:ext>
              </a:extLst>
            </p:cNvPr>
            <p:cNvCxnSpPr>
              <a:stCxn id="38" idx="1"/>
              <a:endCxn id="39"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53" name="直接箭头连接符 52">
            <a:extLst>
              <a:ext uri="{FF2B5EF4-FFF2-40B4-BE49-F238E27FC236}">
                <a16:creationId xmlns:a16="http://schemas.microsoft.com/office/drawing/2014/main" id="{F9E00D62-42CE-E1F9-5329-7ADD9E9336D7}"/>
              </a:ext>
            </a:extLst>
          </p:cNvPr>
          <p:cNvCxnSpPr>
            <a:stCxn id="39" idx="7"/>
            <a:endCxn id="35" idx="5"/>
          </p:cNvCxnSpPr>
          <p:nvPr/>
        </p:nvCxnSpPr>
        <p:spPr>
          <a:xfrm flipV="1">
            <a:off x="9103664" y="2969746"/>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a:extLst>
              <a:ext uri="{FF2B5EF4-FFF2-40B4-BE49-F238E27FC236}">
                <a16:creationId xmlns:a16="http://schemas.microsoft.com/office/drawing/2014/main" id="{45A52940-980B-7B3C-73F5-653FF5DAD33F}"/>
              </a:ext>
            </a:extLst>
          </p:cNvPr>
          <p:cNvCxnSpPr>
            <a:stCxn id="35" idx="5"/>
            <a:endCxn id="37" idx="3"/>
          </p:cNvCxnSpPr>
          <p:nvPr/>
        </p:nvCxnSpPr>
        <p:spPr>
          <a:xfrm>
            <a:off x="9417700" y="2969746"/>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接箭头连接符 54">
            <a:extLst>
              <a:ext uri="{FF2B5EF4-FFF2-40B4-BE49-F238E27FC236}">
                <a16:creationId xmlns:a16="http://schemas.microsoft.com/office/drawing/2014/main" id="{EC1ECF27-BF6C-6774-9838-392F0919CB82}"/>
              </a:ext>
            </a:extLst>
          </p:cNvPr>
          <p:cNvCxnSpPr>
            <a:cxnSpLocks/>
            <a:stCxn id="37" idx="3"/>
            <a:endCxn id="38" idx="1"/>
          </p:cNvCxnSpPr>
          <p:nvPr/>
        </p:nvCxnSpPr>
        <p:spPr>
          <a:xfrm>
            <a:off x="10206834" y="3080774"/>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接箭头连接符 55">
            <a:extLst>
              <a:ext uri="{FF2B5EF4-FFF2-40B4-BE49-F238E27FC236}">
                <a16:creationId xmlns:a16="http://schemas.microsoft.com/office/drawing/2014/main" id="{D60E7AA1-8876-1659-5A94-E19365A9DE58}"/>
              </a:ext>
            </a:extLst>
          </p:cNvPr>
          <p:cNvCxnSpPr>
            <a:stCxn id="38" idx="1"/>
            <a:endCxn id="36" idx="0"/>
          </p:cNvCxnSpPr>
          <p:nvPr/>
        </p:nvCxnSpPr>
        <p:spPr>
          <a:xfrm flipH="1">
            <a:off x="9417700" y="3888266"/>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7" name="直接箭头连接符 56">
            <a:extLst>
              <a:ext uri="{FF2B5EF4-FFF2-40B4-BE49-F238E27FC236}">
                <a16:creationId xmlns:a16="http://schemas.microsoft.com/office/drawing/2014/main" id="{BCB1AFC4-7D87-D96B-9124-7E1BAE9D9CDC}"/>
              </a:ext>
            </a:extLst>
          </p:cNvPr>
          <p:cNvCxnSpPr>
            <a:stCxn id="36" idx="0"/>
            <a:endCxn id="39" idx="7"/>
          </p:cNvCxnSpPr>
          <p:nvPr/>
        </p:nvCxnSpPr>
        <p:spPr>
          <a:xfrm flipH="1" flipV="1">
            <a:off x="9103664" y="3442727"/>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文本框 57">
            <a:extLst>
              <a:ext uri="{FF2B5EF4-FFF2-40B4-BE49-F238E27FC236}">
                <a16:creationId xmlns:a16="http://schemas.microsoft.com/office/drawing/2014/main" id="{B7A364CD-5C51-DDA1-798E-C1C8814468A5}"/>
              </a:ext>
            </a:extLst>
          </p:cNvPr>
          <p:cNvSpPr txBox="1"/>
          <p:nvPr/>
        </p:nvSpPr>
        <p:spPr>
          <a:xfrm>
            <a:off x="5929443" y="4733324"/>
            <a:ext cx="1620957" cy="338554"/>
          </a:xfrm>
          <a:prstGeom prst="rect">
            <a:avLst/>
          </a:prstGeom>
          <a:noFill/>
        </p:spPr>
        <p:txBody>
          <a:bodyPr wrap="none" rtlCol="0">
            <a:spAutoFit/>
          </a:bodyPr>
          <a:lstStyle/>
          <a:p>
            <a:r>
              <a:rPr lang="ja-JP" altLang="en-US" sz="1600" dirty="0"/>
              <a:t>町の完全グラフ</a:t>
            </a:r>
            <a:endParaRPr lang="zh-CN" altLang="en-US" sz="1600" dirty="0"/>
          </a:p>
        </p:txBody>
      </p:sp>
      <p:sp>
        <p:nvSpPr>
          <p:cNvPr id="59" name="文本框 58">
            <a:extLst>
              <a:ext uri="{FF2B5EF4-FFF2-40B4-BE49-F238E27FC236}">
                <a16:creationId xmlns:a16="http://schemas.microsoft.com/office/drawing/2014/main" id="{045742D8-21E3-55DB-7A3B-CF2590EDB758}"/>
              </a:ext>
            </a:extLst>
          </p:cNvPr>
          <p:cNvSpPr txBox="1"/>
          <p:nvPr/>
        </p:nvSpPr>
        <p:spPr>
          <a:xfrm>
            <a:off x="8952709" y="4733323"/>
            <a:ext cx="1826141" cy="338554"/>
          </a:xfrm>
          <a:prstGeom prst="rect">
            <a:avLst/>
          </a:prstGeom>
          <a:noFill/>
        </p:spPr>
        <p:txBody>
          <a:bodyPr wrap="none" rtlCol="0">
            <a:spAutoFit/>
          </a:bodyPr>
          <a:lstStyle/>
          <a:p>
            <a:r>
              <a:rPr lang="ja-JP" altLang="en-US" sz="1600" dirty="0"/>
              <a:t>求めた最適巡回路</a:t>
            </a:r>
            <a:endParaRPr lang="zh-CN" altLang="en-US" sz="1600" dirty="0"/>
          </a:p>
        </p:txBody>
      </p:sp>
      <p:sp>
        <p:nvSpPr>
          <p:cNvPr id="60" name="箭头: 右 59">
            <a:extLst>
              <a:ext uri="{FF2B5EF4-FFF2-40B4-BE49-F238E27FC236}">
                <a16:creationId xmlns:a16="http://schemas.microsoft.com/office/drawing/2014/main" id="{E518F9D6-B0EE-30B4-11EE-984F5633F866}"/>
              </a:ext>
            </a:extLst>
          </p:cNvPr>
          <p:cNvSpPr/>
          <p:nvPr/>
        </p:nvSpPr>
        <p:spPr>
          <a:xfrm>
            <a:off x="7803345" y="3429006"/>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E772EF01-3834-299D-6296-7D24858EA997}"/>
              </a:ext>
            </a:extLst>
          </p:cNvPr>
          <p:cNvSpPr txBox="1"/>
          <p:nvPr/>
        </p:nvSpPr>
        <p:spPr>
          <a:xfrm>
            <a:off x="7767353" y="3147817"/>
            <a:ext cx="800219" cy="276999"/>
          </a:xfrm>
          <a:prstGeom prst="rect">
            <a:avLst/>
          </a:prstGeom>
          <a:noFill/>
        </p:spPr>
        <p:txBody>
          <a:bodyPr wrap="none" rtlCol="0">
            <a:spAutoFit/>
          </a:bodyPr>
          <a:lstStyle/>
          <a:p>
            <a:r>
              <a:rPr lang="ja-JP" altLang="en-US" sz="1200" dirty="0"/>
              <a:t>ソルバー</a:t>
            </a:r>
            <a:endParaRPr lang="zh-CN" altLang="en-US" sz="1200" dirty="0"/>
          </a:p>
        </p:txBody>
      </p:sp>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37127" y="1049497"/>
            <a:ext cx="6210959" cy="1600438"/>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endParaRPr lang="en-US" altLang="zh-CN" sz="16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D9B905-15FC-CC96-4D8C-B4CA4DBAD3CA}"/>
                  </a:ext>
                </a:extLst>
              </p:cNvPr>
              <p:cNvSpPr txBox="1"/>
              <p:nvPr/>
            </p:nvSpPr>
            <p:spPr>
              <a:xfrm>
                <a:off x="301086" y="2294437"/>
                <a:ext cx="6097022" cy="4506939"/>
              </a:xfrm>
              <a:prstGeom prst="rect">
                <a:avLst/>
              </a:prstGeom>
              <a:noFill/>
            </p:spPr>
            <p:txBody>
              <a:bodyPr wrap="square">
                <a:spAutoFit/>
              </a:bodyPr>
              <a:lstStyle/>
              <a:p>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番目に訪れる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番目に</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a:p>
                <a:r>
                  <a:rPr lang="ja-JP" altLang="en-US" sz="1600" dirty="0"/>
                  <a:t>目的関数：</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600" dirty="0"/>
              </a:p>
              <a:p>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oMath>
                </a14:m>
                <a:r>
                  <a:rPr lang="ja-JP" altLang="en-US" sz="1600" b="0" dirty="0"/>
                  <a:t>：町</a:t>
                </a:r>
                <a14:m>
                  <m:oMath xmlns:m="http://schemas.openxmlformats.org/officeDocument/2006/math">
                    <m:r>
                      <a:rPr lang="en-US" altLang="ja-JP" sz="1600" b="0" i="1" smtClean="0">
                        <a:latin typeface="Cambria Math" panose="02040503050406030204" pitchFamily="18" charset="0"/>
                      </a:rPr>
                      <m:t>𝑖</m:t>
                    </m:r>
                  </m:oMath>
                </a14:m>
                <a:r>
                  <a:rPr lang="ja-JP" altLang="en-US" sz="1600" b="0" dirty="0"/>
                  <a:t>と町</a:t>
                </a:r>
                <a14:m>
                  <m:oMath xmlns:m="http://schemas.openxmlformats.org/officeDocument/2006/math">
                    <m:r>
                      <a:rPr lang="en-US" altLang="ja-JP" sz="1600" b="0" i="1" smtClean="0">
                        <a:latin typeface="Cambria Math" panose="02040503050406030204" pitchFamily="18" charset="0"/>
                      </a:rPr>
                      <m:t>𝑗</m:t>
                    </m:r>
                  </m:oMath>
                </a14:m>
                <a:r>
                  <a:rPr lang="ja-JP" altLang="en-US" sz="1600" b="0" dirty="0"/>
                  <a:t>の距離</a:t>
                </a:r>
                <a:endParaRPr lang="en-US" altLang="zh-CN" sz="1600" b="0" dirty="0"/>
              </a:p>
            </p:txBody>
          </p:sp>
        </mc:Choice>
        <mc:Fallback xmlns="">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01086" y="2294437"/>
                <a:ext cx="6097022" cy="4506939"/>
              </a:xfrm>
              <a:prstGeom prst="rect">
                <a:avLst/>
              </a:prstGeom>
              <a:blipFill>
                <a:blip r:embed="rId2"/>
                <a:stretch>
                  <a:fillRect l="-500" t="-405" b="-405"/>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723EEBC7-3CD1-9E80-8DF1-98BD83606A05}"/>
              </a:ext>
            </a:extLst>
          </p:cNvPr>
          <p:cNvPicPr>
            <a:picLocks noChangeAspect="1"/>
          </p:cNvPicPr>
          <p:nvPr/>
        </p:nvPicPr>
        <p:blipFill>
          <a:blip r:embed="rId3"/>
          <a:stretch>
            <a:fillRect/>
          </a:stretch>
        </p:blipFill>
        <p:spPr>
          <a:xfrm>
            <a:off x="5790457" y="1802931"/>
            <a:ext cx="6332270" cy="3166135"/>
          </a:xfrm>
          <a:prstGeom prst="rect">
            <a:avLst/>
          </a:prstGeom>
        </p:spPr>
      </p:pic>
      <p:sp>
        <p:nvSpPr>
          <p:cNvPr id="23" name="文本框 22">
            <a:extLst>
              <a:ext uri="{FF2B5EF4-FFF2-40B4-BE49-F238E27FC236}">
                <a16:creationId xmlns:a16="http://schemas.microsoft.com/office/drawing/2014/main" id="{5A21473F-6293-FC37-BC76-B11EEE8F9EB2}"/>
              </a:ext>
            </a:extLst>
          </p:cNvPr>
          <p:cNvSpPr txBox="1"/>
          <p:nvPr/>
        </p:nvSpPr>
        <p:spPr>
          <a:xfrm>
            <a:off x="5790457" y="1363251"/>
            <a:ext cx="2832827" cy="307777"/>
          </a:xfrm>
          <a:prstGeom prst="rect">
            <a:avLst/>
          </a:prstGeom>
          <a:noFill/>
        </p:spPr>
        <p:txBody>
          <a:bodyPr wrap="none" rtlCol="0">
            <a:spAutoFit/>
          </a:bodyPr>
          <a:lstStyle/>
          <a:p>
            <a:r>
              <a:rPr lang="ja-JP" altLang="en-US" sz="1400" dirty="0"/>
              <a:t>展開された目的関数の</a:t>
            </a:r>
            <a:r>
              <a:rPr lang="en-US" altLang="ja-JP" sz="1400" dirty="0"/>
              <a:t>QUBO</a:t>
            </a:r>
            <a:r>
              <a:rPr lang="ja-JP" altLang="en-US" sz="1400" dirty="0"/>
              <a:t>行列</a:t>
            </a:r>
            <a:endParaRPr lang="zh-CN" altLang="en-US" sz="1400" dirty="0"/>
          </a:p>
        </p:txBody>
      </p:sp>
      <p:grpSp>
        <p:nvGrpSpPr>
          <p:cNvPr id="25" name="组合 24">
            <a:extLst>
              <a:ext uri="{FF2B5EF4-FFF2-40B4-BE49-F238E27FC236}">
                <a16:creationId xmlns:a16="http://schemas.microsoft.com/office/drawing/2014/main" id="{033061CB-399B-B72C-CB6F-6CA7B67BD9A7}"/>
              </a:ext>
            </a:extLst>
          </p:cNvPr>
          <p:cNvGrpSpPr/>
          <p:nvPr/>
        </p:nvGrpSpPr>
        <p:grpSpPr>
          <a:xfrm>
            <a:off x="5790457" y="5350776"/>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4036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4308872"/>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r>
              <a:rPr lang="ja-JP" altLang="en-US" sz="1600" b="1" dirty="0"/>
              <a:t>制約条件から変換された</a:t>
            </a:r>
            <a:r>
              <a:rPr lang="en-US" altLang="ja-JP" sz="1600" b="1" dirty="0"/>
              <a:t>QUBO</a:t>
            </a:r>
            <a:r>
              <a:rPr lang="ja-JP" altLang="en-US" sz="1600" b="1" dirty="0"/>
              <a:t>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5E9D9BE-8F23-8990-FBBC-E5B16CEA831A}"/>
                  </a:ext>
                </a:extLst>
              </p:cNvPr>
              <p:cNvSpPr txBox="1"/>
              <p:nvPr/>
            </p:nvSpPr>
            <p:spPr>
              <a:xfrm>
                <a:off x="3922006" y="3138621"/>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6" y="3138621"/>
                <a:ext cx="2457724" cy="338554"/>
              </a:xfrm>
              <a:prstGeom prst="rect">
                <a:avLst/>
              </a:prstGeom>
              <a:blipFill>
                <a:blip r:embed="rId2"/>
                <a:stretch>
                  <a:fillRect l="-1238"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E67FDA2-74BD-9F0B-77C5-4CC845E75217}"/>
                  </a:ext>
                </a:extLst>
              </p:cNvPr>
              <p:cNvSpPr txBox="1"/>
              <p:nvPr/>
            </p:nvSpPr>
            <p:spPr>
              <a:xfrm>
                <a:off x="3970417" y="3559122"/>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3970417" y="3559122"/>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5206F4-8083-5989-D52F-105F58B9899D}"/>
                  </a:ext>
                </a:extLst>
              </p:cNvPr>
              <p:cNvSpPr txBox="1"/>
              <p:nvPr/>
            </p:nvSpPr>
            <p:spPr>
              <a:xfrm>
                <a:off x="3970417" y="507962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970417" y="5079620"/>
                <a:ext cx="2457724" cy="338554"/>
              </a:xfrm>
              <a:prstGeom prst="rect">
                <a:avLst/>
              </a:prstGeom>
              <a:blipFill>
                <a:blip r:embed="rId4"/>
                <a:stretch>
                  <a:fillRect l="-1241"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3CB91AD-42AD-0155-AB51-3812EABA9990}"/>
                  </a:ext>
                </a:extLst>
              </p:cNvPr>
              <p:cNvSpPr txBox="1"/>
              <p:nvPr/>
            </p:nvSpPr>
            <p:spPr>
              <a:xfrm>
                <a:off x="3907915" y="5704138"/>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907915" y="5704138"/>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0D5F7DA-722D-737D-E35F-22ED6CA7E43F}"/>
                  </a:ext>
                </a:extLst>
              </p:cNvPr>
              <p:cNvSpPr txBox="1"/>
              <p:nvPr/>
            </p:nvSpPr>
            <p:spPr>
              <a:xfrm>
                <a:off x="7288312" y="3559122"/>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288312" y="3559122"/>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289754" y="3616838"/>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D04853-B28E-FCCE-CD0F-8D08A8796117}"/>
                  </a:ext>
                </a:extLst>
              </p:cNvPr>
              <p:cNvSpPr txBox="1"/>
              <p:nvPr/>
            </p:nvSpPr>
            <p:spPr>
              <a:xfrm>
                <a:off x="7288312" y="573838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288312" y="5738385"/>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241074" y="5725100"/>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742319" y="420046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8803395" y="575140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30285EE-66CD-3DFB-37E3-0F9D4D22AF21}"/>
                  </a:ext>
                </a:extLst>
              </p:cNvPr>
              <p:cNvSpPr txBox="1"/>
              <p:nvPr/>
            </p:nvSpPr>
            <p:spPr>
              <a:xfrm>
                <a:off x="8871218" y="4688551"/>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xmlns="">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871218" y="4688551"/>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47BB60-743A-1DE9-5C12-2546A448577D}"/>
                  </a:ext>
                </a:extLst>
              </p:cNvPr>
              <p:cNvSpPr txBox="1"/>
              <p:nvPr/>
            </p:nvSpPr>
            <p:spPr>
              <a:xfrm>
                <a:off x="7870683" y="264051"/>
                <a:ext cx="4234471" cy="523220"/>
              </a:xfrm>
              <a:prstGeom prst="rect">
                <a:avLst/>
              </a:prstGeom>
              <a:noFill/>
              <a:ln>
                <a:solidFill>
                  <a:schemeClr val="tx1"/>
                </a:solidFill>
              </a:ln>
            </p:spPr>
            <p:txBody>
              <a:bodyPr wrap="square">
                <a:spAutoFit/>
              </a:bodyPr>
              <a:lstStyle/>
              <a:p>
                <a14:m>
                  <m:oMath xmlns:m="http://schemas.openxmlformats.org/officeDocument/2006/math">
                    <m:r>
                      <a:rPr lang="zh-CN" altLang="en-US" sz="1400" b="0" i="1" smtClean="0">
                        <a:latin typeface="Cambria Math" panose="02040503050406030204" pitchFamily="18" charset="0"/>
                        <a:ea typeface="Cambria Math" panose="02040503050406030204" pitchFamily="18" charset="0"/>
                      </a:rPr>
                      <m:t>𝜆</m:t>
                    </m:r>
                  </m:oMath>
                </a14:m>
                <a:r>
                  <a:rPr lang="ja-JP" altLang="en-US" sz="1400" dirty="0"/>
                  <a:t>：ペナルティー係数（通常は距離行列の最大値）</a:t>
                </a:r>
                <a:endParaRPr lang="en-US" altLang="ja-JP" sz="1400" dirty="0"/>
              </a:p>
              <a:p>
                <a:r>
                  <a:rPr lang="ja-JP" altLang="en-US" sz="1400" dirty="0"/>
                  <a:t>制約条件が違反すると式の値を増加させる</a:t>
                </a:r>
                <a:endParaRPr lang="zh-CN" altLang="en-US" sz="1400" dirty="0"/>
              </a:p>
            </p:txBody>
          </p:sp>
        </mc:Choice>
        <mc:Fallback xmlns="">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870683" y="264051"/>
                <a:ext cx="4234471" cy="523220"/>
              </a:xfrm>
              <a:prstGeom prst="rect">
                <a:avLst/>
              </a:prstGeom>
              <a:blipFill>
                <a:blip r:embed="rId9"/>
                <a:stretch>
                  <a:fillRect l="-287" b="-10227"/>
                </a:stretch>
              </a:blipFill>
              <a:ln>
                <a:solidFill>
                  <a:schemeClr val="tx1"/>
                </a:solidFill>
              </a:ln>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E7B6C81D-52FD-7A47-3574-D8AEE51F3477}"/>
              </a:ext>
            </a:extLst>
          </p:cNvPr>
          <p:cNvPicPr>
            <a:picLocks noChangeAspect="1"/>
          </p:cNvPicPr>
          <p:nvPr/>
        </p:nvPicPr>
        <p:blipFill>
          <a:blip r:embed="rId10"/>
          <a:stretch>
            <a:fillRect/>
          </a:stretch>
        </p:blipFill>
        <p:spPr>
          <a:xfrm>
            <a:off x="7594950" y="1210331"/>
            <a:ext cx="4383799" cy="2200028"/>
          </a:xfrm>
          <a:prstGeom prst="rect">
            <a:avLst/>
          </a:prstGeom>
        </p:spPr>
      </p:pic>
      <p:sp>
        <p:nvSpPr>
          <p:cNvPr id="52" name="文本框 51">
            <a:extLst>
              <a:ext uri="{FF2B5EF4-FFF2-40B4-BE49-F238E27FC236}">
                <a16:creationId xmlns:a16="http://schemas.microsoft.com/office/drawing/2014/main" id="{48282894-248A-AF1E-86D7-4C63685B3BB8}"/>
              </a:ext>
            </a:extLst>
          </p:cNvPr>
          <p:cNvSpPr txBox="1"/>
          <p:nvPr/>
        </p:nvSpPr>
        <p:spPr>
          <a:xfrm>
            <a:off x="5747838" y="1250248"/>
            <a:ext cx="1935145" cy="523220"/>
          </a:xfrm>
          <a:prstGeom prst="rect">
            <a:avLst/>
          </a:prstGeom>
          <a:noFill/>
        </p:spPr>
        <p:txBody>
          <a:bodyPr wrap="none" rtlCol="0">
            <a:spAutoFit/>
          </a:bodyPr>
          <a:lstStyle/>
          <a:p>
            <a:r>
              <a:rPr lang="ja-JP" altLang="en-US" sz="1400" dirty="0"/>
              <a:t>展開された</a:t>
            </a:r>
            <a:endParaRPr lang="en-US" altLang="ja-JP" sz="1400" dirty="0"/>
          </a:p>
          <a:p>
            <a:r>
              <a:rPr lang="ja-JP" altLang="en-US" sz="1400" dirty="0"/>
              <a:t>制約条件の</a:t>
            </a:r>
            <a:r>
              <a:rPr lang="en-US" altLang="ja-JP" sz="1400" dirty="0"/>
              <a:t>QUBO</a:t>
            </a:r>
            <a:r>
              <a:rPr lang="ja-JP" altLang="en-US" sz="1400" dirty="0"/>
              <a:t>行列</a:t>
            </a:r>
            <a:endParaRPr lang="zh-CN" altLang="en-US" sz="1400" dirty="0"/>
          </a:p>
        </p:txBody>
      </p:sp>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2701767915"/>
              </p:ext>
            </p:extLst>
          </p:nvPr>
        </p:nvGraphicFramePr>
        <p:xfrm>
          <a:off x="477301" y="288272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3" name="矩形: 圆角 52">
            <a:extLst>
              <a:ext uri="{FF2B5EF4-FFF2-40B4-BE49-F238E27FC236}">
                <a16:creationId xmlns:a16="http://schemas.microsoft.com/office/drawing/2014/main" id="{577DB4AB-66B9-E076-EBB0-F4F147B5338C}"/>
              </a:ext>
            </a:extLst>
          </p:cNvPr>
          <p:cNvSpPr/>
          <p:nvPr/>
        </p:nvSpPr>
        <p:spPr>
          <a:xfrm>
            <a:off x="1203542" y="3286234"/>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203542" y="36426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203542" y="3999070"/>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203542" y="4326853"/>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2329069853"/>
              </p:ext>
            </p:extLst>
          </p:nvPr>
        </p:nvGraphicFramePr>
        <p:xfrm>
          <a:off x="493000" y="505789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9" name="矩形: 圆角 58">
            <a:extLst>
              <a:ext uri="{FF2B5EF4-FFF2-40B4-BE49-F238E27FC236}">
                <a16:creationId xmlns:a16="http://schemas.microsoft.com/office/drawing/2014/main" id="{5536D013-5717-7E16-621B-2A1620E3A226}"/>
              </a:ext>
            </a:extLst>
          </p:cNvPr>
          <p:cNvSpPr/>
          <p:nvPr/>
        </p:nvSpPr>
        <p:spPr>
          <a:xfrm rot="5400000">
            <a:off x="86936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54568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23957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92957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08452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B47FB24-F3A2-94B3-CAC2-6E0F4AB32723}"/>
                  </a:ext>
                </a:extLst>
              </p:cNvPr>
              <p:cNvSpPr txBox="1"/>
              <p:nvPr/>
            </p:nvSpPr>
            <p:spPr>
              <a:xfrm>
                <a:off x="301086" y="1108898"/>
                <a:ext cx="6210959" cy="2866875"/>
              </a:xfrm>
              <a:prstGeom prst="rect">
                <a:avLst/>
              </a:prstGeom>
              <a:noFill/>
            </p:spPr>
            <p:txBody>
              <a:bodyPr wrap="square">
                <a:spAutoFit/>
              </a:bodyPr>
              <a:lstStyle/>
              <a:p>
                <a:r>
                  <a:rPr lang="en-US" altLang="ja-JP" sz="1600" b="1" dirty="0"/>
                  <a:t>TSP</a:t>
                </a:r>
                <a:r>
                  <a:rPr lang="ja-JP" altLang="en-US" sz="1600" b="1" dirty="0"/>
                  <a:t>（巡回セールスマン）問題の</a:t>
                </a:r>
                <a:r>
                  <a:rPr lang="en-US" altLang="ja-JP" sz="1600" b="1" dirty="0"/>
                  <a:t>QUBO</a:t>
                </a:r>
                <a:r>
                  <a:rPr lang="ja-JP" altLang="en-US" sz="1600" b="1" dirty="0"/>
                  <a:t>モデル</a:t>
                </a:r>
                <a:endParaRPr lang="en-US" altLang="ja-JP" sz="1600" b="1" dirty="0"/>
              </a:p>
              <a:p>
                <a:endParaRPr lang="en-US" altLang="zh-CN" sz="1400" dirty="0"/>
              </a:p>
              <a:p>
                <a:r>
                  <a:rPr lang="en-US" altLang="ja-JP" sz="1400" dirty="0"/>
                  <a:t>TSP</a:t>
                </a:r>
                <a:r>
                  <a:rPr lang="ja-JP" altLang="en-US" sz="1400" dirty="0"/>
                  <a:t>問題の</a:t>
                </a:r>
                <a:r>
                  <a:rPr lang="en-US" altLang="ja-JP" sz="1400" dirty="0"/>
                  <a:t>QUBO</a:t>
                </a:r>
                <a:r>
                  <a:rPr lang="ja-JP" altLang="en-US" sz="1400" dirty="0"/>
                  <a:t>モデルは</a:t>
                </a:r>
                <a:r>
                  <a:rPr lang="en-US" altLang="ja-JP" sz="1400" dirty="0"/>
                  <a:t>2</a:t>
                </a:r>
                <a:r>
                  <a:rPr lang="ja-JP" altLang="en-US" sz="1400" dirty="0"/>
                  <a:t>部分から構成される</a:t>
                </a:r>
                <a:endParaRPr lang="en-US" altLang="ja-JP" sz="1400" dirty="0"/>
              </a:p>
              <a:p>
                <a:pPr marL="285750" indent="-285750">
                  <a:buFont typeface="Arial" panose="020B0604020202020204" pitchFamily="34" charset="0"/>
                  <a:buChar char="•"/>
                </a:pPr>
                <a:r>
                  <a:rPr lang="ja-JP" altLang="en-US" sz="1400" dirty="0"/>
                  <a:t>目的関数</a:t>
                </a:r>
                <a:endParaRPr lang="en-US" altLang="ja-JP" sz="1400" dirty="0"/>
              </a:p>
              <a:p>
                <a:pPr marL="285750" indent="-285750">
                  <a:buFont typeface="Arial" panose="020B0604020202020204" pitchFamily="34" charset="0"/>
                  <a:buChar char="•"/>
                </a:pP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r>
                  <a:rPr lang="ja-JP" altLang="en-US" sz="1400" dirty="0"/>
                  <a:t>目的関数　＋   </a:t>
                </a:r>
                <a14:m>
                  <m:oMath xmlns:m="http://schemas.openxmlformats.org/officeDocument/2006/math">
                    <m:r>
                      <a:rPr lang="ja-JP" altLang="en-US" sz="1400" i="1" smtClean="0">
                        <a:latin typeface="Cambria Math" panose="02040503050406030204" pitchFamily="18" charset="0"/>
                      </a:rPr>
                      <m:t>𝜆</m:t>
                    </m:r>
                  </m:oMath>
                </a14:m>
                <a:r>
                  <a:rPr lang="en-US" altLang="ja-JP" sz="1400" dirty="0"/>
                  <a:t>*</a:t>
                </a: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r>
                        <a:rPr lang="en-US" altLang="zh-CN" sz="1400" b="0" i="1" smtClean="0">
                          <a:latin typeface="Cambria Math" panose="02040503050406030204" pitchFamily="18" charset="0"/>
                          <a:ea typeface="Cambria Math" panose="02040503050406030204" pitchFamily="18" charset="0"/>
                        </a:rPr>
                        <m:t>+</m:t>
                      </m:r>
                      <m:r>
                        <a:rPr lang="zh-CN" altLang="en-US" sz="1400" b="0" i="1" smtClean="0">
                          <a:latin typeface="Cambria Math" panose="02040503050406030204" pitchFamily="18" charset="0"/>
                          <a:ea typeface="Cambria Math" panose="02040503050406030204" pitchFamily="18" charset="0"/>
                        </a:rPr>
                        <m:t>𝜆</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a:p>
                <a:endParaRPr lang="en-US" altLang="zh-CN" sz="1400" dirty="0"/>
              </a:p>
            </p:txBody>
          </p:sp>
        </mc:Choice>
        <mc:Fallback xmlns="">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6" y="1108898"/>
                <a:ext cx="6210959" cy="2866875"/>
              </a:xfrm>
              <a:prstGeom prst="rect">
                <a:avLst/>
              </a:prstGeom>
              <a:blipFill>
                <a:blip r:embed="rId2"/>
                <a:stretch>
                  <a:fillRect l="-491" t="-63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AA0A34A-EAF9-251B-41A9-2E64D349092F}"/>
              </a:ext>
            </a:extLst>
          </p:cNvPr>
          <p:cNvSpPr txBox="1"/>
          <p:nvPr/>
        </p:nvSpPr>
        <p:spPr>
          <a:xfrm>
            <a:off x="0" y="4326454"/>
            <a:ext cx="1502334" cy="523220"/>
          </a:xfrm>
          <a:prstGeom prst="rect">
            <a:avLst/>
          </a:prstGeom>
          <a:noFill/>
        </p:spPr>
        <p:txBody>
          <a:bodyPr wrap="none" rtlCol="0">
            <a:spAutoFit/>
          </a:bodyPr>
          <a:lstStyle/>
          <a:p>
            <a:r>
              <a:rPr lang="ja-JP" altLang="en-US" sz="1400" dirty="0"/>
              <a:t>展開された</a:t>
            </a:r>
            <a:endParaRPr lang="en-US" altLang="ja-JP" sz="1400" dirty="0"/>
          </a:p>
          <a:p>
            <a:r>
              <a:rPr lang="en-US" altLang="ja-JP" sz="1400" dirty="0"/>
              <a:t>TSP</a:t>
            </a:r>
            <a:r>
              <a:rPr lang="ja-JP" altLang="en-US" sz="1400" dirty="0"/>
              <a:t>の</a:t>
            </a:r>
            <a:r>
              <a:rPr lang="en-US" altLang="ja-JP" sz="1400" dirty="0"/>
              <a:t>QUBO</a:t>
            </a:r>
            <a:r>
              <a:rPr lang="ja-JP" altLang="en-US" sz="1400" dirty="0"/>
              <a:t>行列</a:t>
            </a:r>
            <a:endParaRPr lang="zh-CN" altLang="en-US" sz="14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3B1FA0F-2391-23DA-4D31-EAE017537444}"/>
                  </a:ext>
                </a:extLst>
              </p:cNvPr>
              <p:cNvSpPr txBox="1"/>
              <p:nvPr/>
            </p:nvSpPr>
            <p:spPr>
              <a:xfrm>
                <a:off x="7483656" y="1175373"/>
                <a:ext cx="4314001" cy="3108543"/>
              </a:xfrm>
              <a:prstGeom prst="rect">
                <a:avLst/>
              </a:prstGeom>
              <a:noFill/>
            </p:spPr>
            <p:txBody>
              <a:bodyPr wrap="none" rtlCol="0">
                <a:spAutoFit/>
              </a:bodyPr>
              <a:lstStyle/>
              <a:p>
                <a:r>
                  <a:rPr lang="ja-JP" altLang="en-US" sz="1400" dirty="0"/>
                  <a:t>目的関数は全部二次項</a:t>
                </a:r>
                <a:endParaRPr lang="en-US" altLang="ja-JP" sz="1400" dirty="0"/>
              </a:p>
              <a:p>
                <a:endParaRPr lang="en-US" altLang="ja-JP" sz="1400" dirty="0"/>
              </a:p>
              <a:p>
                <a:r>
                  <a:rPr lang="ja-JP" altLang="en-US" sz="1400" dirty="0"/>
                  <a:t>町</a:t>
                </a:r>
                <a:r>
                  <a:rPr lang="ja-JP" altLang="en-US" sz="1400" b="1" dirty="0"/>
                  <a:t>四つ</a:t>
                </a:r>
                <a:r>
                  <a:rPr lang="ja-JP" altLang="en-US" sz="1400" dirty="0"/>
                  <a:t>あるインスタンス</a:t>
                </a:r>
                <a:endParaRPr lang="en-US" altLang="ja-JP" sz="1400" dirty="0"/>
              </a:p>
              <a:p>
                <a:r>
                  <a:rPr lang="ja-JP" altLang="en-US" sz="1400" b="1" dirty="0">
                    <a:solidFill>
                      <a:srgbClr val="FF0000"/>
                    </a:solidFill>
                  </a:rPr>
                  <a:t>目的関数二次項の個数</a:t>
                </a:r>
                <a:r>
                  <a:rPr lang="ja-JP" altLang="en-US" sz="1400" dirty="0"/>
                  <a:t>：</a:t>
                </a:r>
                <a14:m>
                  <m:oMath xmlns:m="http://schemas.openxmlformats.org/officeDocument/2006/math">
                    <m:r>
                      <a:rPr lang="en-US" altLang="ja-JP" sz="1400" b="0" i="1" smtClean="0">
                        <a:latin typeface="Cambria Math" panose="02040503050406030204" pitchFamily="18" charset="0"/>
                      </a:rPr>
                      <m:t>48</m:t>
                    </m:r>
                  </m:oMath>
                </a14:m>
                <a:endParaRPr lang="en-US" altLang="ja-JP" sz="1400" dirty="0"/>
              </a:p>
              <a:p>
                <a:endParaRPr lang="en-US" altLang="zh-CN" sz="1400" dirty="0"/>
              </a:p>
              <a:p>
                <a:r>
                  <a:rPr lang="ja-JP" altLang="en-US" sz="1400" dirty="0"/>
                  <a:t>町</a:t>
                </a:r>
                <a14:m>
                  <m:oMath xmlns:m="http://schemas.openxmlformats.org/officeDocument/2006/math">
                    <m:r>
                      <a:rPr lang="en-US" altLang="ja-JP" sz="1400" b="1" i="1" smtClean="0">
                        <a:latin typeface="Cambria Math" panose="02040503050406030204" pitchFamily="18" charset="0"/>
                      </a:rPr>
                      <m:t>𝒏</m:t>
                    </m:r>
                  </m:oMath>
                </a14:m>
                <a:r>
                  <a:rPr lang="ja-JP" altLang="en-US" sz="1400" dirty="0"/>
                  <a:t>個あるインスタンスで</a:t>
                </a:r>
                <a:endParaRPr lang="en-US" altLang="ja-JP" sz="1400" dirty="0"/>
              </a:p>
              <a:p>
                <a:r>
                  <a:rPr lang="ja-JP" altLang="en-US" sz="1400" b="1" dirty="0">
                    <a:solidFill>
                      <a:srgbClr val="FF0000"/>
                    </a:solidFill>
                  </a:rPr>
                  <a:t>目的関数の二次項の個数</a:t>
                </a:r>
                <a:r>
                  <a:rPr lang="ja-JP" altLang="en-US" sz="1400" dirty="0"/>
                  <a:t>：</a:t>
                </a:r>
                <a14:m>
                  <m:oMath xmlns:m="http://schemas.openxmlformats.org/officeDocument/2006/math">
                    <m:sSup>
                      <m:sSupPr>
                        <m:ctrlPr>
                          <a:rPr lang="en-US" altLang="ja-JP" sz="1400" i="1" smtClean="0">
                            <a:latin typeface="Cambria Math" panose="02040503050406030204" pitchFamily="18" charset="0"/>
                          </a:rPr>
                        </m:ctrlPr>
                      </m:sSupPr>
                      <m:e>
                        <m:r>
                          <a:rPr lang="en-US" altLang="ja-JP" sz="1400" b="0" i="1" smtClean="0">
                            <a:latin typeface="Cambria Math" panose="02040503050406030204" pitchFamily="18" charset="0"/>
                          </a:rPr>
                          <m:t>𝑛</m:t>
                        </m:r>
                      </m:e>
                      <m:sup>
                        <m:r>
                          <a:rPr lang="en-US" altLang="ja-JP" sz="1400" b="0" i="1" smtClean="0">
                            <a:latin typeface="Cambria Math" panose="02040503050406030204" pitchFamily="18" charset="0"/>
                          </a:rPr>
                          <m:t>2</m:t>
                        </m:r>
                      </m:sup>
                    </m:sSup>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𝑛</m:t>
                        </m:r>
                        <m:r>
                          <a:rPr lang="en-US" altLang="ja-JP" sz="1400" b="0" i="1" smtClean="0">
                            <a:latin typeface="Cambria Math" panose="02040503050406030204" pitchFamily="18" charset="0"/>
                          </a:rPr>
                          <m:t>−1</m:t>
                        </m:r>
                      </m:e>
                    </m:d>
                  </m:oMath>
                </a14:m>
                <a:endParaRPr lang="en-US" altLang="ja-JP" sz="1400" b="0" dirty="0"/>
              </a:p>
              <a:p>
                <a:endParaRPr lang="en-US" altLang="zh-CN" sz="1400" dirty="0"/>
              </a:p>
              <a:p>
                <a:r>
                  <a:rPr lang="ja-JP" altLang="en-US" sz="1400" dirty="0"/>
                  <a:t>インスタンスのサイズが大きくなるに連れて</a:t>
                </a:r>
                <a:endParaRPr lang="en-US" altLang="ja-JP" sz="1400" dirty="0"/>
              </a:p>
              <a:p>
                <a:r>
                  <a:rPr lang="ja-JP" altLang="en-US" sz="1400" dirty="0"/>
                  <a:t>目的関数の二次項の個数が爆発的に増える</a:t>
                </a:r>
                <a:endParaRPr lang="en-US" altLang="ja-JP" sz="1400" dirty="0"/>
              </a:p>
              <a:p>
                <a:endParaRPr lang="en-US" altLang="zh-CN" sz="1400" dirty="0"/>
              </a:p>
              <a:p>
                <a:r>
                  <a:rPr lang="ja-JP" altLang="en-US" sz="1400" dirty="0"/>
                  <a:t>ボロノイ図とドロネー三角分割を利用して</a:t>
                </a:r>
                <a:endParaRPr lang="en-US" altLang="ja-JP" sz="1400" dirty="0"/>
              </a:p>
              <a:p>
                <a:r>
                  <a:rPr lang="ja-JP" altLang="en-US" sz="1400" dirty="0"/>
                  <a:t>通常の完全グラフから</a:t>
                </a:r>
                <a:r>
                  <a:rPr lang="ja-JP" altLang="en-US" sz="1400" b="1" dirty="0"/>
                  <a:t>辺を削除</a:t>
                </a:r>
                <a:r>
                  <a:rPr lang="ja-JP" altLang="en-US" sz="1400" dirty="0"/>
                  <a:t>して</a:t>
                </a:r>
                <a:endParaRPr lang="en-US" altLang="ja-JP" sz="1400" dirty="0"/>
              </a:p>
              <a:p>
                <a:r>
                  <a:rPr lang="ja-JP" altLang="en-US" sz="1400" dirty="0"/>
                  <a:t>目的関数の二次項の個数を削減する手法を提案する</a:t>
                </a:r>
                <a:endParaRPr lang="en-US" altLang="zh-CN" sz="1400" dirty="0"/>
              </a:p>
            </p:txBody>
          </p:sp>
        </mc:Choice>
        <mc:Fallback xmlns="">
          <p:sp>
            <p:nvSpPr>
              <p:cNvPr id="4" name="文本框 3">
                <a:extLst>
                  <a:ext uri="{FF2B5EF4-FFF2-40B4-BE49-F238E27FC236}">
                    <a16:creationId xmlns:a16="http://schemas.microsoft.com/office/drawing/2014/main" id="{E3B1FA0F-2391-23DA-4D31-EAE017537444}"/>
                  </a:ext>
                </a:extLst>
              </p:cNvPr>
              <p:cNvSpPr txBox="1">
                <a:spLocks noRot="1" noChangeAspect="1" noMove="1" noResize="1" noEditPoints="1" noAdjustHandles="1" noChangeArrowheads="1" noChangeShapeType="1" noTextEdit="1"/>
              </p:cNvSpPr>
              <p:nvPr/>
            </p:nvSpPr>
            <p:spPr>
              <a:xfrm>
                <a:off x="7483656" y="1175373"/>
                <a:ext cx="4314001" cy="3108543"/>
              </a:xfrm>
              <a:prstGeom prst="rect">
                <a:avLst/>
              </a:prstGeom>
              <a:blipFill>
                <a:blip r:embed="rId3"/>
                <a:stretch>
                  <a:fillRect l="-424" t="-392" b="-98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2485B8F-E4C1-0A1B-B47A-87CC684AEB44}"/>
              </a:ext>
            </a:extLst>
          </p:cNvPr>
          <p:cNvPicPr>
            <a:picLocks noChangeAspect="1"/>
          </p:cNvPicPr>
          <p:nvPr/>
        </p:nvPicPr>
        <p:blipFill>
          <a:blip r:embed="rId4"/>
          <a:stretch>
            <a:fillRect/>
          </a:stretch>
        </p:blipFill>
        <p:spPr>
          <a:xfrm>
            <a:off x="1431636" y="3860602"/>
            <a:ext cx="5726545" cy="2801196"/>
          </a:xfrm>
          <a:prstGeom prst="rect">
            <a:avLst/>
          </a:prstGeom>
        </p:spPr>
      </p:pic>
      <p:grpSp>
        <p:nvGrpSpPr>
          <p:cNvPr id="10" name="组合 9">
            <a:extLst>
              <a:ext uri="{FF2B5EF4-FFF2-40B4-BE49-F238E27FC236}">
                <a16:creationId xmlns:a16="http://schemas.microsoft.com/office/drawing/2014/main" id="{56ACA10C-1CAE-E1B8-656A-F4F1EAC409A2}"/>
              </a:ext>
            </a:extLst>
          </p:cNvPr>
          <p:cNvGrpSpPr/>
          <p:nvPr/>
        </p:nvGrpSpPr>
        <p:grpSpPr>
          <a:xfrm>
            <a:off x="7483656" y="4892990"/>
            <a:ext cx="1488199" cy="1221609"/>
            <a:chOff x="886691" y="3441643"/>
            <a:chExt cx="1907308" cy="1565640"/>
          </a:xfrm>
        </p:grpSpPr>
        <p:sp>
          <p:nvSpPr>
            <p:cNvPr id="11" name="椭圆 10">
              <a:extLst>
                <a:ext uri="{FF2B5EF4-FFF2-40B4-BE49-F238E27FC236}">
                  <a16:creationId xmlns:a16="http://schemas.microsoft.com/office/drawing/2014/main" id="{36580053-405B-1B94-24A8-9F4CAFF46446}"/>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2" name="椭圆 11">
              <a:extLst>
                <a:ext uri="{FF2B5EF4-FFF2-40B4-BE49-F238E27FC236}">
                  <a16:creationId xmlns:a16="http://schemas.microsoft.com/office/drawing/2014/main" id="{B66BE2C1-4C31-DC85-5EF4-D7168829A27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A4E8CB4-CE72-CFA8-EADA-9602C76CF36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6" name="椭圆 15">
              <a:extLst>
                <a:ext uri="{FF2B5EF4-FFF2-40B4-BE49-F238E27FC236}">
                  <a16:creationId xmlns:a16="http://schemas.microsoft.com/office/drawing/2014/main" id="{B7EE2D9C-8188-C486-93F4-C665A8995C16}"/>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7" name="椭圆 16">
              <a:extLst>
                <a:ext uri="{FF2B5EF4-FFF2-40B4-BE49-F238E27FC236}">
                  <a16:creationId xmlns:a16="http://schemas.microsoft.com/office/drawing/2014/main" id="{7201586E-BE6A-22F9-6953-85362CC4CD37}"/>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8" name="直接连接符 17">
              <a:extLst>
                <a:ext uri="{FF2B5EF4-FFF2-40B4-BE49-F238E27FC236}">
                  <a16:creationId xmlns:a16="http://schemas.microsoft.com/office/drawing/2014/main" id="{12E6EDA2-7A53-AAF2-9004-BA3C5A126B0D}"/>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769FE1B8-EED5-43D1-D44C-1EA5A271A9EC}"/>
                </a:ext>
              </a:extLst>
            </p:cNvPr>
            <p:cNvCxnSpPr>
              <a:stCxn id="11" idx="5"/>
              <a:endCxn id="16"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A6516D-2F9E-C5BF-B2F4-6A6A0BCD2D7B}"/>
                </a:ext>
              </a:extLst>
            </p:cNvPr>
            <p:cNvCxnSpPr>
              <a:stCxn id="11" idx="5"/>
              <a:endCxn id="12"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BE48CFEB-C640-9427-8D29-27A1ED6F7057}"/>
                </a:ext>
              </a:extLst>
            </p:cNvPr>
            <p:cNvCxnSpPr>
              <a:stCxn id="11" idx="5"/>
              <a:endCxn id="17"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AA558977-82D1-9E07-63C8-5EDF14474174}"/>
                </a:ext>
              </a:extLst>
            </p:cNvPr>
            <p:cNvCxnSpPr>
              <a:stCxn id="15" idx="3"/>
              <a:endCxn id="16"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6D4E051-0F0C-FE39-9CC2-065CBC295F59}"/>
                </a:ext>
              </a:extLst>
            </p:cNvPr>
            <p:cNvCxnSpPr>
              <a:stCxn id="15" idx="3"/>
              <a:endCxn id="12"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B2172522-559E-ED73-B6B6-EC3C087A651E}"/>
                </a:ext>
              </a:extLst>
            </p:cNvPr>
            <p:cNvCxnSpPr>
              <a:stCxn id="15" idx="3"/>
              <a:endCxn id="17"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17CB9E6-73EF-93C2-90ED-75C7625B63EA}"/>
                </a:ext>
              </a:extLst>
            </p:cNvPr>
            <p:cNvCxnSpPr>
              <a:stCxn id="16" idx="1"/>
              <a:endCxn id="12"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AF0C619B-5D69-16B2-DAA4-08AA30C4B1FE}"/>
                </a:ext>
              </a:extLst>
            </p:cNvPr>
            <p:cNvCxnSpPr>
              <a:stCxn id="16" idx="1"/>
              <a:endCxn id="17"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2BB87613-89E3-5BF0-FD9A-9CE440A30EFF}"/>
                </a:ext>
              </a:extLst>
            </p:cNvPr>
            <p:cNvCxnSpPr>
              <a:stCxn id="12" idx="0"/>
              <a:endCxn id="17"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 name="组合 27">
            <a:extLst>
              <a:ext uri="{FF2B5EF4-FFF2-40B4-BE49-F238E27FC236}">
                <a16:creationId xmlns:a16="http://schemas.microsoft.com/office/drawing/2014/main" id="{94CBE8D1-F7DA-7315-7282-FAF99D2CF558}"/>
              </a:ext>
            </a:extLst>
          </p:cNvPr>
          <p:cNvGrpSpPr/>
          <p:nvPr/>
        </p:nvGrpSpPr>
        <p:grpSpPr>
          <a:xfrm>
            <a:off x="10554747" y="4849674"/>
            <a:ext cx="1488199" cy="1221609"/>
            <a:chOff x="886691" y="3441643"/>
            <a:chExt cx="1907308" cy="1565640"/>
          </a:xfrm>
        </p:grpSpPr>
        <p:sp>
          <p:nvSpPr>
            <p:cNvPr id="29" name="椭圆 28">
              <a:extLst>
                <a:ext uri="{FF2B5EF4-FFF2-40B4-BE49-F238E27FC236}">
                  <a16:creationId xmlns:a16="http://schemas.microsoft.com/office/drawing/2014/main" id="{C7A59F48-3159-850C-3EE0-B324A4CC04E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0" name="椭圆 29">
              <a:extLst>
                <a:ext uri="{FF2B5EF4-FFF2-40B4-BE49-F238E27FC236}">
                  <a16:creationId xmlns:a16="http://schemas.microsoft.com/office/drawing/2014/main" id="{0F742717-75CB-23CE-5AB5-F76084190593}"/>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1" name="椭圆 30">
              <a:extLst>
                <a:ext uri="{FF2B5EF4-FFF2-40B4-BE49-F238E27FC236}">
                  <a16:creationId xmlns:a16="http://schemas.microsoft.com/office/drawing/2014/main" id="{F83269B0-64E2-173A-553C-AF673F34C69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2" name="椭圆 31">
              <a:extLst>
                <a:ext uri="{FF2B5EF4-FFF2-40B4-BE49-F238E27FC236}">
                  <a16:creationId xmlns:a16="http://schemas.microsoft.com/office/drawing/2014/main" id="{55B25E53-7E39-BA19-10CD-A645C1DE5D40}"/>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3" name="椭圆 32">
              <a:extLst>
                <a:ext uri="{FF2B5EF4-FFF2-40B4-BE49-F238E27FC236}">
                  <a16:creationId xmlns:a16="http://schemas.microsoft.com/office/drawing/2014/main" id="{82358993-BF1D-2989-306A-C30A97F734D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34" name="直接连接符 33">
              <a:extLst>
                <a:ext uri="{FF2B5EF4-FFF2-40B4-BE49-F238E27FC236}">
                  <a16:creationId xmlns:a16="http://schemas.microsoft.com/office/drawing/2014/main" id="{62D4CD7C-B9B6-7E26-8DF5-D365B1A0FC85}"/>
                </a:ext>
              </a:extLst>
            </p:cNvPr>
            <p:cNvCxnSpPr>
              <a:cxnSpLocks/>
              <a:stCxn id="29" idx="5"/>
              <a:endCxn id="31"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92DD5CBE-0410-E686-2090-FD0AF9DA36AF}"/>
                </a:ext>
              </a:extLst>
            </p:cNvPr>
            <p:cNvCxnSpPr>
              <a:stCxn id="29" idx="5"/>
              <a:endCxn id="32"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E4A89C51-1899-4791-9EEF-048E3E5443A1}"/>
                </a:ext>
              </a:extLst>
            </p:cNvPr>
            <p:cNvCxnSpPr>
              <a:stCxn id="29" idx="5"/>
              <a:endCxn id="30"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0B5C3B6F-982C-669B-5BC1-7467C1911902}"/>
                </a:ext>
              </a:extLst>
            </p:cNvPr>
            <p:cNvCxnSpPr>
              <a:stCxn id="29" idx="5"/>
              <a:endCxn id="33"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7D0AD569-38EB-C898-C706-B28C2C23D416}"/>
                </a:ext>
              </a:extLst>
            </p:cNvPr>
            <p:cNvCxnSpPr>
              <a:stCxn id="31" idx="3"/>
              <a:endCxn id="32"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B4FCE6E0-DAE8-958F-0DD8-CBC32624EA62}"/>
                </a:ext>
              </a:extLst>
            </p:cNvPr>
            <p:cNvCxnSpPr>
              <a:stCxn id="31" idx="3"/>
              <a:endCxn id="30"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9F18D3D6-ACD8-86D9-FBA8-F14F2224F9D0}"/>
                </a:ext>
              </a:extLst>
            </p:cNvPr>
            <p:cNvCxnSpPr>
              <a:stCxn id="31" idx="3"/>
              <a:endCxn id="33"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B02635F9-7051-7C03-5EEA-417F1A4CA6FB}"/>
                </a:ext>
              </a:extLst>
            </p:cNvPr>
            <p:cNvCxnSpPr>
              <a:stCxn id="32" idx="1"/>
              <a:endCxn id="30"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F45811E5-DA6F-4A60-B8FB-BA3B5FF1841D}"/>
                </a:ext>
              </a:extLst>
            </p:cNvPr>
            <p:cNvCxnSpPr>
              <a:stCxn id="32" idx="1"/>
              <a:endCxn id="33"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A6192DFF-C360-363F-314A-B2F957BE3CD5}"/>
                </a:ext>
              </a:extLst>
            </p:cNvPr>
            <p:cNvCxnSpPr>
              <a:stCxn id="30" idx="0"/>
              <a:endCxn id="33"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组合 46">
            <a:extLst>
              <a:ext uri="{FF2B5EF4-FFF2-40B4-BE49-F238E27FC236}">
                <a16:creationId xmlns:a16="http://schemas.microsoft.com/office/drawing/2014/main" id="{3A2F33BC-12AF-4F9E-4EEB-8BDDA3AA676D}"/>
              </a:ext>
            </a:extLst>
          </p:cNvPr>
          <p:cNvGrpSpPr/>
          <p:nvPr/>
        </p:nvGrpSpPr>
        <p:grpSpPr>
          <a:xfrm>
            <a:off x="8969674" y="5082220"/>
            <a:ext cx="1620957" cy="729351"/>
            <a:chOff x="8969674" y="4777294"/>
            <a:chExt cx="1620957" cy="729351"/>
          </a:xfrm>
        </p:grpSpPr>
        <p:sp>
          <p:nvSpPr>
            <p:cNvPr id="44" name="箭头: 右 43">
              <a:extLst>
                <a:ext uri="{FF2B5EF4-FFF2-40B4-BE49-F238E27FC236}">
                  <a16:creationId xmlns:a16="http://schemas.microsoft.com/office/drawing/2014/main" id="{F67407B1-B3F9-A935-8474-4D457223DD62}"/>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D842522B-62AF-E35F-EF96-E047C4F085C9}"/>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6" name="文本框 45">
              <a:extLst>
                <a:ext uri="{FF2B5EF4-FFF2-40B4-BE49-F238E27FC236}">
                  <a16:creationId xmlns:a16="http://schemas.microsoft.com/office/drawing/2014/main" id="{B8F62F5E-0D68-492F-F983-CC3B03549BB4}"/>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8" name="文本框 47">
            <a:extLst>
              <a:ext uri="{FF2B5EF4-FFF2-40B4-BE49-F238E27FC236}">
                <a16:creationId xmlns:a16="http://schemas.microsoft.com/office/drawing/2014/main" id="{0A60BC88-7F96-BF77-9900-AE09883C3131}"/>
              </a:ext>
            </a:extLst>
          </p:cNvPr>
          <p:cNvSpPr txBox="1"/>
          <p:nvPr/>
        </p:nvSpPr>
        <p:spPr>
          <a:xfrm>
            <a:off x="7806771" y="6250498"/>
            <a:ext cx="1082348" cy="307777"/>
          </a:xfrm>
          <a:prstGeom prst="rect">
            <a:avLst/>
          </a:prstGeom>
          <a:noFill/>
        </p:spPr>
        <p:txBody>
          <a:bodyPr wrap="none" rtlCol="0">
            <a:spAutoFit/>
          </a:bodyPr>
          <a:lstStyle/>
          <a:p>
            <a:r>
              <a:rPr lang="ja-JP" altLang="en-US" sz="1400" dirty="0"/>
              <a:t>完全グラフ</a:t>
            </a:r>
            <a:endParaRPr lang="zh-CN" altLang="en-US" sz="1400" dirty="0"/>
          </a:p>
        </p:txBody>
      </p:sp>
      <p:sp>
        <p:nvSpPr>
          <p:cNvPr id="49" name="文本框 48">
            <a:extLst>
              <a:ext uri="{FF2B5EF4-FFF2-40B4-BE49-F238E27FC236}">
                <a16:creationId xmlns:a16="http://schemas.microsoft.com/office/drawing/2014/main" id="{61A3620F-7E8C-6656-973D-4E5AB7B53FDC}"/>
              </a:ext>
            </a:extLst>
          </p:cNvPr>
          <p:cNvSpPr txBox="1"/>
          <p:nvPr/>
        </p:nvSpPr>
        <p:spPr>
          <a:xfrm>
            <a:off x="10900765" y="6133646"/>
            <a:ext cx="1082348" cy="523220"/>
          </a:xfrm>
          <a:prstGeom prst="rect">
            <a:avLst/>
          </a:prstGeom>
          <a:noFill/>
        </p:spPr>
        <p:txBody>
          <a:bodyPr wrap="none" rtlCol="0">
            <a:spAutoFit/>
          </a:bodyPr>
          <a:lstStyle/>
          <a:p>
            <a:r>
              <a:rPr lang="ja-JP" altLang="en-US" sz="1400" dirty="0"/>
              <a:t>制限された</a:t>
            </a:r>
            <a:endParaRPr lang="en-US" altLang="ja-JP" sz="1400" dirty="0"/>
          </a:p>
          <a:p>
            <a:r>
              <a:rPr lang="ja-JP" altLang="en-US" sz="1400" dirty="0"/>
              <a:t>グラフ</a:t>
            </a:r>
            <a:endParaRPr lang="zh-CN" altLang="en-US" sz="1400" dirty="0"/>
          </a:p>
        </p:txBody>
      </p:sp>
    </p:spTree>
    <p:extLst>
      <p:ext uri="{BB962C8B-B14F-4D97-AF65-F5344CB8AC3E}">
        <p14:creationId xmlns:p14="http://schemas.microsoft.com/office/powerpoint/2010/main" val="246781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160935" cy="584775"/>
          </a:xfrm>
          <a:prstGeom prst="rect">
            <a:avLst/>
          </a:prstGeom>
          <a:noFill/>
        </p:spPr>
        <p:txBody>
          <a:bodyPr wrap="none" rtlCol="0">
            <a:spAutoFit/>
          </a:bodyPr>
          <a:lstStyle/>
          <a:p>
            <a:r>
              <a:rPr lang="ja-JP" altLang="en-US" sz="3200" b="1" dirty="0"/>
              <a:t>ボロノイ図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059240"/>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46044" y="2723804"/>
            <a:ext cx="4667150" cy="2402413"/>
            <a:chOff x="446618" y="2889253"/>
            <a:chExt cx="4667150"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954107" cy="276999"/>
            </a:xfrm>
            <a:prstGeom prst="rect">
              <a:avLst/>
            </a:prstGeom>
            <a:noFill/>
            <a:ln>
              <a:solidFill>
                <a:schemeClr val="tx1"/>
              </a:solidFill>
            </a:ln>
          </p:spPr>
          <p:txBody>
            <a:bodyPr wrap="none" rtlCol="0">
              <a:spAutoFit/>
            </a:bodyPr>
            <a:lstStyle/>
            <a:p>
              <a:r>
                <a:rPr lang="ja-JP" altLang="en-US" sz="1200" dirty="0"/>
                <a:t>ボロノイ辺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107996" cy="276999"/>
            </a:xfrm>
            <a:prstGeom prst="rect">
              <a:avLst/>
            </a:prstGeom>
            <a:noFill/>
            <a:ln>
              <a:solidFill>
                <a:schemeClr val="tx1"/>
              </a:solidFill>
            </a:ln>
          </p:spPr>
          <p:txBody>
            <a:bodyPr wrap="none" rtlCol="0">
              <a:spAutoFit/>
            </a:bodyPr>
            <a:lstStyle/>
            <a:p>
              <a:r>
                <a:rPr lang="ja-JP" altLang="en-US" sz="1200" dirty="0"/>
                <a:t>ボロノイ頂点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107996" cy="276999"/>
            </a:xfrm>
            <a:prstGeom prst="rect">
              <a:avLst/>
            </a:prstGeom>
            <a:noFill/>
            <a:ln>
              <a:solidFill>
                <a:schemeClr val="tx1"/>
              </a:solidFill>
            </a:ln>
          </p:spPr>
          <p:txBody>
            <a:bodyPr wrap="none" rtlCol="0">
              <a:spAutoFit/>
            </a:bodyPr>
            <a:lstStyle/>
            <a:p>
              <a:r>
                <a:rPr lang="ja-JP" altLang="en-US" sz="1200" dirty="0"/>
                <a:t>ボロノイ領域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076069"/>
            <a:ext cx="5829993" cy="1815882"/>
          </a:xfrm>
          <a:prstGeom prst="rect">
            <a:avLst/>
          </a:prstGeom>
          <a:noFill/>
        </p:spPr>
        <p:txBody>
          <a:bodyPr wrap="square">
            <a:spAutoFit/>
          </a:bodyPr>
          <a:lstStyle/>
          <a:p>
            <a:r>
              <a:rPr lang="ja-JP" altLang="en-US" sz="1400" b="1" dirty="0"/>
              <a:t>ドロネー三角形分割</a:t>
            </a:r>
            <a:endParaRPr lang="en-US" altLang="ja-JP" sz="1400" b="1" dirty="0"/>
          </a:p>
          <a:p>
            <a:endParaRPr lang="en-US" altLang="ja-JP" sz="1400" b="1" dirty="0"/>
          </a:p>
          <a:p>
            <a:r>
              <a:rPr lang="ja-JP" altLang="en-US" sz="1400" dirty="0"/>
              <a:t>ドロネー三角形分割とボロノイ図は双対である</a:t>
            </a:r>
            <a:endParaRPr lang="en-US" altLang="ja-JP" sz="1400" dirty="0"/>
          </a:p>
          <a:p>
            <a:r>
              <a:rPr lang="ja-JP" altLang="en-US" sz="1400" dirty="0"/>
              <a:t>ボロノイ図で隣接する二つの領域に属する母点をつなぐとドロネー三角分割になる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左側のボロノイ図から得られたドロネー三角形分割の一部分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078808" y="2919036"/>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91708" y="5336424"/>
            <a:ext cx="5829993" cy="954107"/>
          </a:xfrm>
          <a:prstGeom prst="rect">
            <a:avLst/>
          </a:prstGeom>
          <a:noFill/>
        </p:spPr>
        <p:txBody>
          <a:bodyPr wrap="square">
            <a:spAutoFit/>
          </a:bodyPr>
          <a:lstStyle/>
          <a:p>
            <a:r>
              <a:rPr lang="ja-JP" altLang="en-US" sz="1400" b="1" dirty="0"/>
              <a:t>ボロノイ図の性質</a:t>
            </a:r>
            <a:endParaRPr lang="en-US" altLang="ja-JP" sz="1400" b="1" dirty="0"/>
          </a:p>
          <a:p>
            <a:r>
              <a:rPr lang="ja-JP" altLang="en-US" sz="1400" dirty="0"/>
              <a:t>一つのボロノイ頂点は三つのボロノイー領域の共通の頂点である</a:t>
            </a:r>
            <a:endParaRPr lang="en-US" altLang="ja-JP" sz="1400" dirty="0"/>
          </a:p>
          <a:p>
            <a:r>
              <a:rPr lang="ja-JP" altLang="en-US" sz="1400" dirty="0"/>
              <a:t>そのボロノイ頂点は三つの関連するボロノイ領域に属する母点からなる円周の中心となる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6077208" y="5442100"/>
            <a:ext cx="6168820" cy="1323439"/>
          </a:xfrm>
          <a:prstGeom prst="rect">
            <a:avLst/>
          </a:prstGeom>
          <a:noFill/>
        </p:spPr>
        <p:txBody>
          <a:bodyPr wrap="square">
            <a:spAutoFit/>
          </a:bodyPr>
          <a:lstStyle/>
          <a:p>
            <a:pPr marL="285750" indent="-285750">
              <a:buFont typeface="Wingdings" panose="05000000000000000000" pitchFamily="2" charset="2"/>
              <a:buChar char="Ø"/>
            </a:pPr>
            <a:r>
              <a:rPr lang="ja-JP" altLang="en-US" sz="1600" b="0" i="0" dirty="0">
                <a:solidFill>
                  <a:srgbClr val="000000"/>
                </a:solidFill>
                <a:effectLst/>
                <a:latin typeface="HaranoAjiMincho-Regular-Identity-H"/>
              </a:rPr>
              <a:t>最適巡回路が必ずしもドロネー三角形分割に含まれるわけではない</a:t>
            </a:r>
            <a:r>
              <a:rPr lang="ja-JP" altLang="en-US" sz="1400" dirty="0"/>
              <a:t> </a:t>
            </a:r>
            <a:br>
              <a:rPr lang="ja-JP" altLang="en-US" sz="1400" dirty="0"/>
            </a:br>
            <a:endParaRPr lang="en-US" altLang="ja-JP" sz="1400" dirty="0"/>
          </a:p>
          <a:p>
            <a:r>
              <a:rPr lang="ja-JP" altLang="en-US" sz="1600" dirty="0"/>
              <a:t>最適巡回路がグラフに含まれるようにするために</a:t>
            </a:r>
            <a:endParaRPr lang="en-US" altLang="ja-JP" sz="1600" dirty="0"/>
          </a:p>
          <a:p>
            <a:r>
              <a:rPr lang="ja-JP" altLang="en-US" sz="1600" dirty="0"/>
              <a:t>ボロノイ図に基づく</a:t>
            </a:r>
            <a:r>
              <a:rPr lang="ja-JP" altLang="en-US" sz="1600" b="1" dirty="0"/>
              <a:t>辺を加える</a:t>
            </a:r>
            <a:r>
              <a:rPr lang="ja-JP" altLang="en-US" sz="1600" dirty="0"/>
              <a:t>手法を提案する</a:t>
            </a:r>
            <a:endParaRPr lang="en-US" altLang="ja-JP" sz="1600" dirty="0"/>
          </a:p>
        </p:txBody>
      </p:sp>
    </p:spTree>
    <p:extLst>
      <p:ext uri="{BB962C8B-B14F-4D97-AF65-F5344CB8AC3E}">
        <p14:creationId xmlns:p14="http://schemas.microsoft.com/office/powerpoint/2010/main" val="171364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65E087E-3F9E-9F31-7EB1-31B3D948C3DF}"/>
              </a:ext>
            </a:extLst>
          </p:cNvPr>
          <p:cNvGrpSpPr/>
          <p:nvPr/>
        </p:nvGrpSpPr>
        <p:grpSpPr>
          <a:xfrm>
            <a:off x="1161884" y="2856661"/>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56788" y="1767350"/>
            <a:ext cx="604684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ボロノイ領域による辺の加える方法（</a:t>
            </a:r>
            <a:r>
              <a:rPr lang="en-US" altLang="ja-JP" sz="1400" dirty="0" err="1"/>
              <a:t>nei</a:t>
            </a:r>
            <a:r>
              <a:rPr lang="ja-JP" altLang="en-US" sz="1400" dirty="0"/>
              <a:t>方法）</a:t>
            </a:r>
            <a:endParaRPr lang="en-US" altLang="zh-CN" sz="1400" dirty="0"/>
          </a:p>
          <a:p>
            <a:pPr marL="285750" indent="-285750">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ドロネー三角形分割自身</a:t>
            </a:r>
            <a:endParaRPr lang="en-US" altLang="ja-JP" sz="1400" dirty="0"/>
          </a:p>
          <a:p>
            <a:pPr marL="285750" indent="-285750">
              <a:buFont typeface="Arial" panose="020B0604020202020204" pitchFamily="34" charset="0"/>
              <a:buChar char="•"/>
            </a:pPr>
            <a:r>
              <a:rPr lang="en-US" altLang="zh-CN" sz="1400" dirty="0">
                <a:solidFill>
                  <a:srgbClr val="00B050"/>
                </a:solidFill>
              </a:rPr>
              <a:t>nei2:</a:t>
            </a:r>
            <a:r>
              <a:rPr lang="ja-JP" altLang="en-US" sz="1400" dirty="0"/>
              <a:t>あるボロノイ領域に対して　</a:t>
            </a:r>
            <a:r>
              <a:rPr lang="ja-JP" altLang="en-US" sz="1400" b="1" dirty="0"/>
              <a:t>隣の隣</a:t>
            </a:r>
            <a:r>
              <a:rPr lang="ja-JP" altLang="en-US" sz="1400" dirty="0"/>
              <a:t>　のボロノイ領域と繋ぐ</a:t>
            </a:r>
            <a:endParaRPr lang="en-US" altLang="ja-JP" sz="1400" dirty="0"/>
          </a:p>
          <a:p>
            <a:pPr marL="285750" indent="-285750">
              <a:buFont typeface="Arial" panose="020B0604020202020204" pitchFamily="34" charset="0"/>
              <a:buChar char="•"/>
            </a:pPr>
            <a:r>
              <a:rPr lang="en-US" altLang="ja-JP" sz="1400" dirty="0">
                <a:solidFill>
                  <a:srgbClr val="00B0F0"/>
                </a:solidFill>
              </a:rPr>
              <a:t>nei3:</a:t>
            </a:r>
            <a:r>
              <a:rPr lang="ja-JP" altLang="en-US" sz="1400" dirty="0"/>
              <a:t>あるボロノイ領域に対して　</a:t>
            </a:r>
            <a:r>
              <a:rPr lang="ja-JP" altLang="en-US" sz="1400" b="1" dirty="0"/>
              <a:t>隣の隣の隣</a:t>
            </a:r>
            <a:r>
              <a:rPr lang="ja-JP" altLang="en-US" sz="1400" dirty="0"/>
              <a:t>　のボロノイ領域と繋ぐ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6549000" y="1746279"/>
            <a:ext cx="5434501"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ボロノイ辺による辺の加える方法（</a:t>
            </a:r>
            <a:r>
              <a:rPr lang="en-US" altLang="zh-CN" sz="1400" dirty="0"/>
              <a:t>seg</a:t>
            </a:r>
            <a:r>
              <a:rPr lang="ja-JP" altLang="en-US" sz="1400" dirty="0"/>
              <a:t>方法）</a:t>
            </a:r>
            <a:endParaRPr lang="en-US" altLang="zh-CN" sz="1400" dirty="0">
              <a:solidFill>
                <a:srgbClr val="FF0000"/>
              </a:solidFill>
            </a:endParaRPr>
          </a:p>
          <a:p>
            <a:pPr marL="285750" indent="-285750">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のボロノイ辺に対応する両端の母点をつなぐ</a:t>
            </a:r>
            <a:endParaRPr lang="en-US" altLang="ja-JP" sz="1400" dirty="0"/>
          </a:p>
          <a:p>
            <a:pPr marL="285750" indent="-285750">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連続するボロノイ辺に対応する両端の母点をつなぐ</a:t>
            </a:r>
            <a:endParaRPr lang="en-US" altLang="ja-JP" sz="1400" dirty="0"/>
          </a:p>
          <a:p>
            <a:pPr marL="285750" indent="-285750">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連続するボロノイ辺に対応する両端の母点をつなぐ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7198242" y="2928098"/>
            <a:ext cx="4343815" cy="3257861"/>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55492" y="1265152"/>
            <a:ext cx="6109365" cy="307777"/>
          </a:xfrm>
          <a:prstGeom prst="rect">
            <a:avLst/>
          </a:prstGeom>
          <a:noFill/>
        </p:spPr>
        <p:txBody>
          <a:bodyPr wrap="none" rtlCol="0">
            <a:spAutoFit/>
          </a:bodyPr>
          <a:lstStyle/>
          <a:p>
            <a:r>
              <a:rPr lang="ja-JP" altLang="en-US" sz="1400" dirty="0"/>
              <a:t>ドロネー三角形分割のグラフに基づいて二つの辺を加える方法を提案：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2693</TotalTime>
  <Words>1828</Words>
  <Application>Microsoft Office PowerPoint</Application>
  <PresentationFormat>宽屏</PresentationFormat>
  <Paragraphs>475</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HaranoAjiMincho-Regular-Identity-H</vt:lpstr>
      <vt:lpstr>YakuHanJPs</vt:lpstr>
      <vt:lpstr>等线</vt:lpstr>
      <vt:lpstr>等线 Light</vt:lpstr>
      <vt:lpstr>Microsoft YaHei</vt:lpstr>
      <vt:lpstr>Arial</vt:lpstr>
      <vt:lpstr>Bernard MT Condensed</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96</cp:revision>
  <dcterms:created xsi:type="dcterms:W3CDTF">2024-08-23T05:41:13Z</dcterms:created>
  <dcterms:modified xsi:type="dcterms:W3CDTF">2024-09-10T12:20:19Z</dcterms:modified>
</cp:coreProperties>
</file>