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342" r:id="rId7"/>
    <p:sldId id="266" r:id="rId8"/>
    <p:sldId id="350" r:id="rId9"/>
    <p:sldId id="351" r:id="rId10"/>
    <p:sldId id="352" r:id="rId11"/>
    <p:sldId id="353" r:id="rId12"/>
    <p:sldId id="267" r:id="rId13"/>
    <p:sldId id="344" r:id="rId14"/>
    <p:sldId id="355" r:id="rId15"/>
    <p:sldId id="357" r:id="rId16"/>
    <p:sldId id="358" r:id="rId17"/>
    <p:sldId id="359" r:id="rId18"/>
    <p:sldId id="361" r:id="rId19"/>
    <p:sldId id="363" r:id="rId20"/>
    <p:sldId id="362" r:id="rId21"/>
    <p:sldId id="349" r:id="rId22"/>
    <p:sldId id="345" r:id="rId23"/>
    <p:sldId id="368" r:id="rId24"/>
    <p:sldId id="369" r:id="rId25"/>
    <p:sldId id="370" r:id="rId26"/>
    <p:sldId id="334" r:id="rId27"/>
    <p:sldId id="330" r:id="rId28"/>
    <p:sldId id="371" r:id="rId29"/>
    <p:sldId id="36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32"/>
      </p:cViewPr>
      <p:guideLst>
        <p:guide orient="horz" pos="2183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13B65-573B-4A80-BA37-D8D8A9B31075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726C0-CDA1-43F4-BCCD-F0E1B4AEF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90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726C0-CDA1-43F4-BCCD-F0E1B4AEF9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1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Counting Bloom Filter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は、要素とその出現回数を記録するデータ構造である。</a:t>
            </a:r>
            <a:endParaRPr lang="en-US" altLang="zh-CN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2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726C0-CDA1-43F4-BCCD-F0E1B4AEF9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03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726C0-CDA1-43F4-BCCD-F0E1B4AEF9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02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726C0-CDA1-43F4-BCCD-F0E1B4AEF9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812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726C0-CDA1-43F4-BCCD-F0E1B4AEF9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726C0-CDA1-43F4-BCCD-F0E1B4AEF9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534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726C0-CDA1-43F4-BCCD-F0E1B4AEF9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29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726C0-CDA1-43F4-BCCD-F0E1B4AEF9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7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/>
              <a:t>RAM</a:t>
            </a:r>
            <a:r>
              <a:rPr lang="ja-JP" altLang="en-US" sz="1200"/>
              <a:t>の値は、入力データが特定のノードにアクセスする頻度を記録する。</a:t>
            </a:r>
            <a:endParaRPr lang="en-US" altLang="ja-JP" sz="1200"/>
          </a:p>
          <a:p>
            <a:r>
              <a:rPr lang="ja-JP" altLang="en-US" sz="1200"/>
              <a:t>例えば、この</a:t>
            </a:r>
            <a:r>
              <a:rPr lang="en-US" altLang="ja-JP" sz="1200"/>
              <a:t>RAM D</a:t>
            </a:r>
            <a:r>
              <a:rPr lang="ja-JP" altLang="en-US" sz="1200"/>
              <a:t>は</a:t>
            </a:r>
            <a:r>
              <a:rPr lang="en-US" altLang="ja-JP" sz="1200"/>
              <a:t>111</a:t>
            </a:r>
            <a:r>
              <a:rPr lang="ja-JP" altLang="en-US" sz="1200"/>
              <a:t>アドレスの頻度が高く、これは「</a:t>
            </a:r>
            <a:r>
              <a:rPr lang="en-US" altLang="ja-JP" sz="1200"/>
              <a:t>2</a:t>
            </a:r>
            <a:r>
              <a:rPr lang="ja-JP" altLang="en-US" sz="1200"/>
              <a:t>」に分類されるほとんどのパターンが</a:t>
            </a:r>
            <a:r>
              <a:rPr lang="en-US" altLang="ja-JP" sz="1200"/>
              <a:t>RAMD</a:t>
            </a:r>
            <a:r>
              <a:rPr lang="ja-JP" altLang="en-US" sz="1200"/>
              <a:t>に</a:t>
            </a:r>
            <a:r>
              <a:rPr lang="en-US" altLang="ja-JP" sz="1200"/>
              <a:t>111</a:t>
            </a:r>
            <a:r>
              <a:rPr lang="ja-JP" altLang="en-US" sz="1200"/>
              <a:t>アドレスを生成することを意味。</a:t>
            </a:r>
            <a:endParaRPr lang="zh-CN" altLang="en-US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76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/>
              <a:t>WNNの学習プロセスでは、RAMノードを通じてデータの特徴を記録するため、他の重みがないため、ウェイトレス・ニューラル・ネットワークと呼ばれる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75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シャッフルの操作</a:t>
            </a:r>
            <a:endParaRPr lang="zh-C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7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/>
              <a:t>WNNの学習プロセスでは、RAMノードを通じてデータの特徴を記録するため、他の重みがないため、ウェイトレス・ニューラル・ネットワークと呼ばれる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86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/>
              <a:t>WNNの学習プロセスでは、RAMノードを通じてデータの特徴を記録するため、他の重みがないため、ウェイトレス・ニューラル・ネットワークと呼ばれる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84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/>
              <a:t>WNNの学習プロセスでは、RAMノードを通じてデータの特徴を記録するため、他の重みがないため、ウェイトレス・ニューラル・ネットワークと呼ばれる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82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標準的な</a:t>
            </a:r>
            <a:r>
              <a:rPr lang="en-US" altLang="ja-JP"/>
              <a:t>CountingBloomFilter</a:t>
            </a:r>
            <a:r>
              <a:rPr lang="ja-JP" altLang="en-US"/>
              <a:t>は、長さ</a:t>
            </a:r>
            <a:r>
              <a:rPr lang="en-US" altLang="ja-JP"/>
              <a:t>M</a:t>
            </a:r>
            <a:r>
              <a:rPr lang="ja-JP" altLang="en-US"/>
              <a:t>のカウンターのベクトルであり、データの挿入やクエリーの際に複数のメモリーアクセスが必要になることがある。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PartitionedCounting Bloom Filter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は、長さ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M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の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CountingBloomFilter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を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l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個の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CBF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に分割する。 挿入や 検索は、ハッシュ関数に従ってランダムに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CBF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を選択することで実行されるため、必要なメモリアクセスは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1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回だけである。</a:t>
            </a:r>
            <a:endParaRPr lang="zh-CN" altLang="en-US"/>
          </a:p>
          <a:p>
            <a:endParaRPr lang="en-US" altLang="zh-CN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43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38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53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標準的な</a:t>
            </a:r>
            <a:r>
              <a:rPr lang="en-US" altLang="ja-JP"/>
              <a:t>CountingBloomFilter</a:t>
            </a:r>
            <a:r>
              <a:rPr lang="ja-JP" altLang="en-US"/>
              <a:t>は、長さ</a:t>
            </a:r>
            <a:r>
              <a:rPr lang="en-US" altLang="ja-JP"/>
              <a:t>M</a:t>
            </a:r>
            <a:r>
              <a:rPr lang="ja-JP" altLang="en-US"/>
              <a:t>のカウンターのベクトルであり、データの挿入やクエリーの際に複数のメモリーアクセスが必要になることがある。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PartitionedCounting Bloom Filter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は、長さ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M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の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CountingBloomFilter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を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l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個の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CBF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に分割する。 挿入や 検索は、ハッシュ関数に従ってランダムに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CBF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を選択することで実行されるため、必要なメモリアクセスは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1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回だけである。</a:t>
            </a:r>
            <a:endParaRPr lang="zh-CN" altLang="en-US"/>
          </a:p>
          <a:p>
            <a:endParaRPr lang="en-US" altLang="zh-CN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2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/>
              <a:t>RAM</a:t>
            </a:r>
            <a:r>
              <a:rPr lang="ja-JP" altLang="en-US" sz="1200"/>
              <a:t>の値は、入力データが特定のノードにアクセスする頻度を記録する。</a:t>
            </a:r>
            <a:endParaRPr lang="en-US" altLang="ja-JP" sz="1200"/>
          </a:p>
          <a:p>
            <a:r>
              <a:rPr lang="ja-JP" altLang="en-US" sz="1200"/>
              <a:t>例えば、この</a:t>
            </a:r>
            <a:r>
              <a:rPr lang="en-US" altLang="ja-JP" sz="1200"/>
              <a:t>RAM D</a:t>
            </a:r>
            <a:r>
              <a:rPr lang="ja-JP" altLang="en-US" sz="1200"/>
              <a:t>は</a:t>
            </a:r>
            <a:r>
              <a:rPr lang="en-US" altLang="ja-JP" sz="1200"/>
              <a:t>111</a:t>
            </a:r>
            <a:r>
              <a:rPr lang="ja-JP" altLang="en-US" sz="1200"/>
              <a:t>アドレスの頻度が高く、これは「</a:t>
            </a:r>
            <a:r>
              <a:rPr lang="en-US" altLang="ja-JP" sz="1200"/>
              <a:t>2</a:t>
            </a:r>
            <a:r>
              <a:rPr lang="ja-JP" altLang="en-US" sz="1200"/>
              <a:t>」に分類されるほとんどのパターンが</a:t>
            </a:r>
            <a:r>
              <a:rPr lang="en-US" altLang="ja-JP" sz="1200"/>
              <a:t>RAMD</a:t>
            </a:r>
            <a:r>
              <a:rPr lang="ja-JP" altLang="en-US" sz="1200"/>
              <a:t>に</a:t>
            </a:r>
            <a:r>
              <a:rPr lang="en-US" altLang="ja-JP" sz="1200"/>
              <a:t>111</a:t>
            </a:r>
            <a:r>
              <a:rPr lang="ja-JP" altLang="en-US" sz="1200"/>
              <a:t>アドレスを生成することを意味。</a:t>
            </a:r>
            <a:endParaRPr lang="zh-CN" altLang="en-US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/>
              <a:t>WNNの学習プロセスでは、RAMノードを通じてデータの特徴を記録するため、他の重みがないため、ウェイトレス・ニューラル・ネットワークと呼ばれる</a:t>
            </a:r>
            <a:endParaRPr lang="en-US" altLang="zh-CN" sz="1200"/>
          </a:p>
          <a:p>
            <a:endParaRPr lang="zh-CN" altLang="en-US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2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/>
              <a:t>WNNの学習プロセスでは、RAMノードを通じてデータの特徴を記録するため、他の重みがないため、ウェイトレス・ニューラル・ネットワークと呼ばれる</a:t>
            </a:r>
            <a:endParaRPr lang="en-US" altLang="zh-CN" sz="1200"/>
          </a:p>
          <a:p>
            <a:endParaRPr lang="zh-CN" altLang="en-US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0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/>
              <a:t>WNNの学習プロセスでは、RAMノードを通じてデータの特徴を記録するため、他の重みがないため、ウェイトレス・ニューラル・ネットワークと呼ばれる</a:t>
            </a:r>
            <a:endParaRPr lang="en-US" altLang="zh-CN" sz="1200"/>
          </a:p>
          <a:p>
            <a:endParaRPr lang="zh-CN" altLang="en-US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/>
              <a:t>WNNの学習プロセスでは、RAMノードを通じてデータの特徴を記録するため、他の重みがないため、ウェイトレス・ニューラル・ネットワークと呼ばれる</a:t>
            </a:r>
            <a:endParaRPr lang="en-US" altLang="zh-CN" sz="1200"/>
          </a:p>
          <a:p>
            <a:endParaRPr lang="zh-CN" altLang="en-US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18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/>
              <a:t>WNNの学習プロセスでは、RAMノードを通じてデータの特徴を記録するため、他の重みがないため、ウェイトレス・ニューラル・ネットワークと呼ばれる</a:t>
            </a:r>
            <a:endParaRPr lang="en-US" altLang="zh-CN" sz="1200"/>
          </a:p>
          <a:p>
            <a:endParaRPr lang="zh-CN" altLang="en-US" sz="12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49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標準的な</a:t>
            </a:r>
            <a:r>
              <a:rPr lang="en-US" altLang="ja-JP"/>
              <a:t>CountingBloomFilter</a:t>
            </a:r>
            <a:r>
              <a:rPr lang="ja-JP" altLang="en-US"/>
              <a:t>は、長さ</a:t>
            </a:r>
            <a:r>
              <a:rPr lang="en-US" altLang="ja-JP"/>
              <a:t>M</a:t>
            </a:r>
            <a:r>
              <a:rPr lang="ja-JP" altLang="en-US"/>
              <a:t>のカウンターのベクトルであり、データの挿入やクエリーの際に複数のメモリーアクセスが必要になることがある。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PartitionedCounting Bloom Filter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は、長さ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M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の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CountingBloomFilter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を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l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個の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CBF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に分割する。 挿入や 検索は、ハッシュ関数に従ってランダムに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CBF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を選択することで実行されるため、必要なメモリアクセスは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1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回だけである。</a:t>
            </a:r>
            <a:endParaRPr lang="zh-CN" altLang="en-US"/>
          </a:p>
          <a:p>
            <a:endParaRPr lang="en-US" altLang="zh-CN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821F2-79D9-4379-B8B3-CDAAA18A6D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5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C799B-7182-453D-BBE5-7EBE51D5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1EC66C-678B-4E7A-A05D-521734C8B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36960-75B9-49F9-9664-F53CFA9A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850E-81EB-4702-A690-8679EE294747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04E8D2-D21B-4A3F-9D5B-2A25AC4F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792BF7-1CCC-4CA0-A248-3F231744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B43-6346-4353-A002-AFBF4161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2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A2AD3-FE8F-49E2-8946-084560DC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B9F2B2-A6FA-4C12-AC8A-CED9B7F1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0DE4C6-537E-43F9-BD72-DA442402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850E-81EB-4702-A690-8679EE294747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EAAB2B-3A6D-46FC-A415-EE19D71C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56986C-0B41-4FEB-BA1E-8D06C41A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B43-6346-4353-A002-AFBF4161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2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A3354F-2A96-4A17-A0CE-6CDE47A3E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F304E7-6A99-4FE1-9125-B07F925D6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E3F7CA-BA76-4C85-A38B-2E719BC8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850E-81EB-4702-A690-8679EE294747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D123AB-2355-4049-B01E-52C411D5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01D5B0-6DAC-41D8-BC0F-BD035B88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B43-6346-4353-A002-AFBF4161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3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F2C87-4F7F-4A27-B9D3-600103F5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059943-C0F9-48E3-AB6A-F9A0BCBB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F4F28A-8EFB-42AE-8CE2-A2C02415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850E-81EB-4702-A690-8679EE294747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43DBDF-AC33-47E5-8E89-AE8426C5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F1600A-3A3D-4B22-A890-04C44FD6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B43-6346-4353-A002-AFBF4161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6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4981E-D42B-467F-A002-6EC6F8D7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F02759-5029-47FE-9276-C68194479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2AFFC1-D5A0-4911-A621-2B8813DD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850E-81EB-4702-A690-8679EE294747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2AB21-6E0E-4AF7-997C-45B40350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388057-3B6C-471B-90CF-CD45148F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B43-6346-4353-A002-AFBF4161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7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B2964-F7E2-4B55-8E0A-BA4BECA7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5C5124-0ABA-46C3-99AC-94A8AA5D7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406B46-F708-422F-9336-47524CA92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0F58B8-12F4-4536-8FFC-E578DD69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850E-81EB-4702-A690-8679EE294747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4135DE-D7E8-4A9B-B47E-96BBC73C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EAC0ED-ED6D-440F-B1D6-AA6D8174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B43-6346-4353-A002-AFBF4161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6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A345E-BEE1-4EF2-8F12-4E127225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2905DF-C965-499B-97F4-614EF6B63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637DDB-08C1-4953-AFA0-E1172644B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23BB74-466F-4BF3-B303-F743F8AFA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1E219C-6E93-4CD7-A60F-E3D83636D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3DF796-BA83-4B20-9566-171A7257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850E-81EB-4702-A690-8679EE294747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458736-E9D5-42B0-B3EE-8E585D9F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A04AFF5-D7F7-466D-B990-5557234A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B43-6346-4353-A002-AFBF4161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1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B6FFF-3C83-4A08-8CD3-EF24A4EB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4FE139-7B6B-4A63-9B22-A01C1745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850E-81EB-4702-A690-8679EE294747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CFFFEE-8F8C-410E-9FEF-83DF9F9D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4439D3-1926-4F52-B72B-E959E626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B43-6346-4353-A002-AFBF4161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9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DC9608-EA8C-4C1C-90D0-FA56AD0B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850E-81EB-4702-A690-8679EE294747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307A99-199D-4427-89EB-685D0003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384619-C280-4D67-A913-36FFA6C0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B43-6346-4353-A002-AFBF4161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C259DA-4C7A-4A54-A9E2-733A9D85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1F205-823A-453A-B081-AD3CB9784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F97064-661B-4752-BBEB-B761BD69A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A61539-5251-44A3-A1BA-379A1C29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850E-81EB-4702-A690-8679EE294747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EE7483-0ACF-4D32-936F-626161FE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D90FEB-7070-427C-BE6E-55456236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B43-6346-4353-A002-AFBF4161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0B2416-5F65-43D2-ACA9-8DEB67BD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3A901B-F1F7-4618-B36A-0238BA2D6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D019DC-4A04-4284-A8CD-55D361A70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D2D18F-8DF8-4696-A4C3-896CAF93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850E-81EB-4702-A690-8679EE294747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A5E041-78B3-4DBD-B32C-7B2435FD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534F05-9884-49F4-AD19-9A689FEA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AB43-6346-4353-A002-AFBF4161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6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AF1F39-1677-4C78-905F-D0F2AF74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DA81EB-7FC2-4F0B-A75C-B09248740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32A37A-0CD6-452E-9D1C-32ED6CA51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850E-81EB-4702-A690-8679EE294747}" type="datetimeFigureOut">
              <a:rPr lang="zh-CN" altLang="en-US" smtClean="0"/>
              <a:t>2024/2/15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88DEA1-477B-4DF1-85AE-2D65665DE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9793F3-A035-4A04-859D-A4F93F864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AB43-6346-4353-A002-AFBF4161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2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5.png"/><Relationship Id="rId4" Type="http://schemas.openxmlformats.org/officeDocument/2006/relationships/image" Target="../media/image60.png"/><Relationship Id="rId9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3.png"/><Relationship Id="rId3" Type="http://schemas.openxmlformats.org/officeDocument/2006/relationships/image" Target="../media/image1.png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5" Type="http://schemas.openxmlformats.org/officeDocument/2006/relationships/image" Target="../media/image85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7.png"/><Relationship Id="rId3" Type="http://schemas.openxmlformats.org/officeDocument/2006/relationships/image" Target="../media/image1.png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6.png"/><Relationship Id="rId5" Type="http://schemas.openxmlformats.org/officeDocument/2006/relationships/image" Target="../media/image76.png"/><Relationship Id="rId15" Type="http://schemas.openxmlformats.org/officeDocument/2006/relationships/image" Target="../media/image88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91.png"/><Relationship Id="rId3" Type="http://schemas.openxmlformats.org/officeDocument/2006/relationships/image" Target="../media/image1.png"/><Relationship Id="rId7" Type="http://schemas.openxmlformats.org/officeDocument/2006/relationships/image" Target="../media/image78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9.png"/><Relationship Id="rId5" Type="http://schemas.openxmlformats.org/officeDocument/2006/relationships/image" Target="../media/image76.png"/><Relationship Id="rId15" Type="http://schemas.openxmlformats.org/officeDocument/2006/relationships/image" Target="../media/image93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80.png"/><Relationship Id="rId1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96.png"/><Relationship Id="rId3" Type="http://schemas.openxmlformats.org/officeDocument/2006/relationships/image" Target="../media/image1.png"/><Relationship Id="rId7" Type="http://schemas.openxmlformats.org/officeDocument/2006/relationships/image" Target="../media/image78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94.png"/><Relationship Id="rId5" Type="http://schemas.openxmlformats.org/officeDocument/2006/relationships/image" Target="../media/image76.png"/><Relationship Id="rId15" Type="http://schemas.openxmlformats.org/officeDocument/2006/relationships/image" Target="../media/image98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80.png"/><Relationship Id="rId14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1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5.png"/><Relationship Id="rId18" Type="http://schemas.openxmlformats.org/officeDocument/2006/relationships/image" Target="../media/image112.png"/><Relationship Id="rId3" Type="http://schemas.openxmlformats.org/officeDocument/2006/relationships/image" Target="../media/image1.png"/><Relationship Id="rId21" Type="http://schemas.openxmlformats.org/officeDocument/2006/relationships/image" Target="../media/image130.png"/><Relationship Id="rId7" Type="http://schemas.openxmlformats.org/officeDocument/2006/relationships/image" Target="../media/image111.png"/><Relationship Id="rId12" Type="http://schemas.openxmlformats.org/officeDocument/2006/relationships/image" Target="../media/image124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26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23.png"/><Relationship Id="rId5" Type="http://schemas.openxmlformats.org/officeDocument/2006/relationships/image" Target="../media/image119.png"/><Relationship Id="rId15" Type="http://schemas.openxmlformats.org/officeDocument/2006/relationships/image" Target="../media/image101.png"/><Relationship Id="rId10" Type="http://schemas.openxmlformats.org/officeDocument/2006/relationships/image" Target="../media/image106.png"/><Relationship Id="rId19" Type="http://schemas.openxmlformats.org/officeDocument/2006/relationships/image" Target="../media/image128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Relationship Id="rId1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3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16.png"/><Relationship Id="rId5" Type="http://schemas.openxmlformats.org/officeDocument/2006/relationships/image" Target="../media/image24.png"/><Relationship Id="rId15" Type="http://schemas.openxmlformats.org/officeDocument/2006/relationships/image" Target="../media/image2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6.png"/><Relationship Id="rId5" Type="http://schemas.openxmlformats.org/officeDocument/2006/relationships/image" Target="../media/image29.png"/><Relationship Id="rId15" Type="http://schemas.openxmlformats.org/officeDocument/2006/relationships/image" Target="../media/image33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8.png"/><Relationship Id="rId1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12" Type="http://schemas.openxmlformats.org/officeDocument/2006/relationships/image" Target="../media/image17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6.png"/><Relationship Id="rId5" Type="http://schemas.openxmlformats.org/officeDocument/2006/relationships/image" Target="../media/image29.png"/><Relationship Id="rId15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3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9829DE-5FB7-4BDB-896D-6B25B0712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071" y="2886752"/>
            <a:ext cx="10874188" cy="950260"/>
          </a:xfrm>
        </p:spPr>
        <p:txBody>
          <a:bodyPr>
            <a:noAutofit/>
          </a:bodyPr>
          <a:lstStyle/>
          <a:p>
            <a:r>
              <a:rPr lang="en-US" altLang="zh-CN" sz="3600" b="1"/>
              <a:t>Hardware Implementation of Weightless Neural Networks using Partitioned Counting Bloom Filter</a:t>
            </a:r>
            <a:endParaRPr lang="zh-CN" altLang="en-US" sz="3600" b="1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F6F650C3-41B9-46E5-8E2C-36B278981766}"/>
              </a:ext>
            </a:extLst>
          </p:cNvPr>
          <p:cNvSpPr/>
          <p:nvPr/>
        </p:nvSpPr>
        <p:spPr>
          <a:xfrm>
            <a:off x="5208904" y="4286417"/>
            <a:ext cx="1847217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>
                <a:solidFill>
                  <a:srgbClr val="000000"/>
                </a:solidFill>
                <a:latin typeface="微软雅黑 Light"/>
                <a:ea typeface="Microsoft YaHei UI" panose="020B0503020204020204" pitchFamily="34" charset="-122"/>
              </a:rPr>
              <a:t>鄒　超麟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/>
              <a:ea typeface="Microsoft YaHei UI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/>
                <a:ea typeface="Microsoft YaHei UI" panose="020B0503020204020204" pitchFamily="34" charset="-122"/>
                <a:cs typeface="+mn-cs"/>
              </a:rPr>
              <a:t>M225135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59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7B16F0E-27EF-40A4-8638-8854BD790A0C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8968432" y="3590925"/>
            <a:ext cx="6710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80" name="文本框 2">
            <a:extLst>
              <a:ext uri="{FF2B5EF4-FFF2-40B4-BE49-F238E27FC236}">
                <a16:creationId xmlns:a16="http://schemas.microsoft.com/office/drawing/2014/main" id="{26499ACE-8031-4D16-A174-B50EE9A11049}"/>
              </a:ext>
            </a:extLst>
          </p:cNvPr>
          <p:cNvSpPr txBox="1"/>
          <p:nvPr/>
        </p:nvSpPr>
        <p:spPr>
          <a:xfrm>
            <a:off x="248524" y="266072"/>
            <a:ext cx="4702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en-US" altLang="zh-CN" sz="3600" b="1">
                <a:latin typeface="Yu Mincho" panose="02020400000000000000" pitchFamily="18" charset="-128"/>
                <a:ea typeface="Yu Mincho" panose="02020400000000000000" pitchFamily="18" charset="-128"/>
              </a:rPr>
              <a:t>Bloom Fliter</a:t>
            </a:r>
            <a:endParaRPr lang="zh-CN" altLang="en-US" sz="36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67E513B-DE3C-4CDB-82E5-A6DDACA2D0EC}"/>
              </a:ext>
            </a:extLst>
          </p:cNvPr>
          <p:cNvSpPr/>
          <p:nvPr/>
        </p:nvSpPr>
        <p:spPr>
          <a:xfrm>
            <a:off x="2437747" y="2127795"/>
            <a:ext cx="1147859" cy="299085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34CA48D-FE9D-411F-8341-D2E95C63F0A2}"/>
              </a:ext>
            </a:extLst>
          </p:cNvPr>
          <p:cNvSpPr/>
          <p:nvPr/>
        </p:nvSpPr>
        <p:spPr>
          <a:xfrm>
            <a:off x="1874218" y="5118359"/>
            <a:ext cx="2530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en-US" altLang="zh-CN" b="1">
                <a:latin typeface="Yu Mincho" panose="02020400000000000000" pitchFamily="18" charset="-128"/>
                <a:ea typeface="Yu Mincho" panose="02020400000000000000" pitchFamily="18" charset="-128"/>
              </a:rPr>
              <a:t>Bloom Fliter</a:t>
            </a:r>
            <a:endParaRPr lang="zh-CN" altLang="en-US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6A4A6235-1CC1-44C6-B975-A6526B6537E0}"/>
              </a:ext>
            </a:extLst>
          </p:cNvPr>
          <p:cNvCxnSpPr>
            <a:cxnSpLocks/>
          </p:cNvCxnSpPr>
          <p:nvPr/>
        </p:nvCxnSpPr>
        <p:spPr>
          <a:xfrm>
            <a:off x="1585492" y="2938305"/>
            <a:ext cx="976080" cy="4472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49">
            <a:extLst>
              <a:ext uri="{FF2B5EF4-FFF2-40B4-BE49-F238E27FC236}">
                <a16:creationId xmlns:a16="http://schemas.microsoft.com/office/drawing/2014/main" id="{E7AD5DD3-311B-43C8-ABEA-5B11AF172D3C}"/>
              </a:ext>
            </a:extLst>
          </p:cNvPr>
          <p:cNvSpPr txBox="1"/>
          <p:nvPr/>
        </p:nvSpPr>
        <p:spPr>
          <a:xfrm>
            <a:off x="45993" y="2088033"/>
            <a:ext cx="773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挿入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4276629-8CD7-4782-A90D-B8E73C56257F}"/>
                  </a:ext>
                </a:extLst>
              </p:cNvPr>
              <p:cNvSpPr/>
              <p:nvPr/>
            </p:nvSpPr>
            <p:spPr>
              <a:xfrm>
                <a:off x="1053225" y="2834788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4276629-8CD7-4782-A90D-B8E73C562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25" y="2834788"/>
                <a:ext cx="490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04276629-8CD7-4782-A90D-B8E73C56257F}"/>
                  </a:ext>
                </a:extLst>
              </p:cNvPr>
              <p:cNvSpPr/>
              <p:nvPr/>
            </p:nvSpPr>
            <p:spPr>
              <a:xfrm>
                <a:off x="1053224" y="3204119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04276629-8CD7-4782-A90D-B8E73C562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24" y="3204119"/>
                <a:ext cx="4907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F84E0614-81ED-4EE7-8B61-FBB8CBF1411E}"/>
                  </a:ext>
                </a:extLst>
              </p:cNvPr>
              <p:cNvSpPr/>
              <p:nvPr/>
            </p:nvSpPr>
            <p:spPr>
              <a:xfrm>
                <a:off x="1053224" y="3573451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F84E0614-81ED-4EE7-8B61-FBB8CBF14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24" y="3573451"/>
                <a:ext cx="4907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コネクタ: 曲線 92">
            <a:extLst>
              <a:ext uri="{FF2B5EF4-FFF2-40B4-BE49-F238E27FC236}">
                <a16:creationId xmlns:a16="http://schemas.microsoft.com/office/drawing/2014/main" id="{72FD9D53-5B7B-4088-B496-DE61762889E5}"/>
              </a:ext>
            </a:extLst>
          </p:cNvPr>
          <p:cNvCxnSpPr>
            <a:cxnSpLocks/>
          </p:cNvCxnSpPr>
          <p:nvPr/>
        </p:nvCxnSpPr>
        <p:spPr>
          <a:xfrm>
            <a:off x="1518818" y="3443572"/>
            <a:ext cx="1042754" cy="341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コネクタ: 曲線 94">
            <a:extLst>
              <a:ext uri="{FF2B5EF4-FFF2-40B4-BE49-F238E27FC236}">
                <a16:creationId xmlns:a16="http://schemas.microsoft.com/office/drawing/2014/main" id="{6F0E10BE-0B74-45D6-B02E-AB7B104EA463}"/>
              </a:ext>
            </a:extLst>
          </p:cNvPr>
          <p:cNvCxnSpPr>
            <a:cxnSpLocks/>
          </p:cNvCxnSpPr>
          <p:nvPr/>
        </p:nvCxnSpPr>
        <p:spPr>
          <a:xfrm>
            <a:off x="1508963" y="3842960"/>
            <a:ext cx="1147859" cy="4183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左中かっこ 24">
            <a:extLst>
              <a:ext uri="{FF2B5EF4-FFF2-40B4-BE49-F238E27FC236}">
                <a16:creationId xmlns:a16="http://schemas.microsoft.com/office/drawing/2014/main" id="{7A8E3259-A46E-4149-B24B-65544A6DBDA0}"/>
              </a:ext>
            </a:extLst>
          </p:cNvPr>
          <p:cNvSpPr/>
          <p:nvPr/>
        </p:nvSpPr>
        <p:spPr>
          <a:xfrm>
            <a:off x="617569" y="2938305"/>
            <a:ext cx="419549" cy="12737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9087544-4680-48A0-9D4C-1C4BDE3AA749}"/>
              </a:ext>
            </a:extLst>
          </p:cNvPr>
          <p:cNvSpPr/>
          <p:nvPr/>
        </p:nvSpPr>
        <p:spPr>
          <a:xfrm>
            <a:off x="114210" y="3031458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要素</a:t>
            </a:r>
            <a:endParaRPr lang="zh-CN" altLang="en-US"/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F6B58388-EFB6-41C4-B484-7CA2DDA5C8D9}"/>
              </a:ext>
            </a:extLst>
          </p:cNvPr>
          <p:cNvSpPr/>
          <p:nvPr/>
        </p:nvSpPr>
        <p:spPr>
          <a:xfrm>
            <a:off x="7638709" y="2095500"/>
            <a:ext cx="1329723" cy="299085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18FC1049-93ED-4477-81A7-1F6B1A0E2337}"/>
              </a:ext>
            </a:extLst>
          </p:cNvPr>
          <p:cNvSpPr/>
          <p:nvPr/>
        </p:nvSpPr>
        <p:spPr>
          <a:xfrm>
            <a:off x="7109079" y="5152739"/>
            <a:ext cx="2530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en-US" altLang="zh-CN" b="1">
                <a:latin typeface="Yu Mincho" panose="02020400000000000000" pitchFamily="18" charset="-128"/>
                <a:ea typeface="Yu Mincho" panose="02020400000000000000" pitchFamily="18" charset="-128"/>
              </a:rPr>
              <a:t>Bloom Fliter</a:t>
            </a:r>
            <a:endParaRPr lang="zh-CN" altLang="en-US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05" name="文本框 49">
            <a:extLst>
              <a:ext uri="{FF2B5EF4-FFF2-40B4-BE49-F238E27FC236}">
                <a16:creationId xmlns:a16="http://schemas.microsoft.com/office/drawing/2014/main" id="{DEA5F39D-324A-4694-8623-2F30ABA15EF9}"/>
              </a:ext>
            </a:extLst>
          </p:cNvPr>
          <p:cNvSpPr txBox="1"/>
          <p:nvPr/>
        </p:nvSpPr>
        <p:spPr>
          <a:xfrm>
            <a:off x="5226863" y="2042980"/>
            <a:ext cx="695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検索</a:t>
            </a:r>
          </a:p>
        </p:txBody>
      </p:sp>
      <p:cxnSp>
        <p:nvCxnSpPr>
          <p:cNvPr id="109" name="コネクタ: 曲線 108">
            <a:extLst>
              <a:ext uri="{FF2B5EF4-FFF2-40B4-BE49-F238E27FC236}">
                <a16:creationId xmlns:a16="http://schemas.microsoft.com/office/drawing/2014/main" id="{641AB9B8-E554-4CB7-8150-6F77077F7B8D}"/>
              </a:ext>
            </a:extLst>
          </p:cNvPr>
          <p:cNvCxnSpPr>
            <a:cxnSpLocks/>
          </p:cNvCxnSpPr>
          <p:nvPr/>
        </p:nvCxnSpPr>
        <p:spPr>
          <a:xfrm>
            <a:off x="6815031" y="3590925"/>
            <a:ext cx="1042754" cy="341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正方形/長方形 112">
                <a:extLst>
                  <a:ext uri="{FF2B5EF4-FFF2-40B4-BE49-F238E27FC236}">
                    <a16:creationId xmlns:a16="http://schemas.microsoft.com/office/drawing/2014/main" id="{64807439-A7BF-4BEB-9E7E-A745F89D1EAB}"/>
                  </a:ext>
                </a:extLst>
              </p:cNvPr>
              <p:cNvSpPr/>
              <p:nvPr/>
            </p:nvSpPr>
            <p:spPr>
              <a:xfrm>
                <a:off x="7638709" y="2557681"/>
                <a:ext cx="1329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1600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1600"/>
                  <a:t>，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回挿入</a:t>
                </a:r>
              </a:p>
            </p:txBody>
          </p:sp>
        </mc:Choice>
        <mc:Fallback xmlns="">
          <p:sp>
            <p:nvSpPr>
              <p:cNvPr id="113" name="正方形/長方形 112">
                <a:extLst>
                  <a:ext uri="{FF2B5EF4-FFF2-40B4-BE49-F238E27FC236}">
                    <a16:creationId xmlns:a16="http://schemas.microsoft.com/office/drawing/2014/main" id="{64807439-A7BF-4BEB-9E7E-A745F89D1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709" y="2557681"/>
                <a:ext cx="1329723" cy="338554"/>
              </a:xfrm>
              <a:prstGeom prst="rect">
                <a:avLst/>
              </a:prstGeom>
              <a:blipFill>
                <a:blip r:embed="rId7"/>
                <a:stretch>
                  <a:fillRect t="-9091" r="-2752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462F17D8-0599-4268-A0BC-1D40FACF89A6}"/>
                  </a:ext>
                </a:extLst>
              </p:cNvPr>
              <p:cNvSpPr/>
              <p:nvPr/>
            </p:nvSpPr>
            <p:spPr>
              <a:xfrm>
                <a:off x="5226863" y="3212731"/>
                <a:ext cx="2287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ea typeface="Yu Mincho" panose="02020400000000000000" pitchFamily="18" charset="-128"/>
                  </a:rPr>
                  <a:t>要素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 </m:t>
                        </m:r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𝒙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ja-JP" altLang="en-US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有りますか？</a:t>
                </a:r>
                <a:endParaRPr lang="zh-CN" altLang="en-US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462F17D8-0599-4268-A0BC-1D40FACF8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63" y="3212731"/>
                <a:ext cx="2287742" cy="369332"/>
              </a:xfrm>
              <a:prstGeom prst="rect">
                <a:avLst/>
              </a:prstGeom>
              <a:blipFill>
                <a:blip r:embed="rId8"/>
                <a:stretch>
                  <a:fillRect l="-2128" t="-8197" r="-37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16A8564D-20C7-4C33-B34E-B63A65B4DBF5}"/>
                  </a:ext>
                </a:extLst>
              </p:cNvPr>
              <p:cNvSpPr/>
              <p:nvPr/>
            </p:nvSpPr>
            <p:spPr>
              <a:xfrm>
                <a:off x="1049702" y="3986960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16A8564D-20C7-4C33-B34E-B63A65B4D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02" y="3986960"/>
                <a:ext cx="4907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コネクタ: 曲線 123">
            <a:extLst>
              <a:ext uri="{FF2B5EF4-FFF2-40B4-BE49-F238E27FC236}">
                <a16:creationId xmlns:a16="http://schemas.microsoft.com/office/drawing/2014/main" id="{C4360941-1C8C-4266-9A69-2A4A87A8C4E7}"/>
              </a:ext>
            </a:extLst>
          </p:cNvPr>
          <p:cNvCxnSpPr>
            <a:cxnSpLocks/>
          </p:cNvCxnSpPr>
          <p:nvPr/>
        </p:nvCxnSpPr>
        <p:spPr>
          <a:xfrm>
            <a:off x="1492857" y="4212006"/>
            <a:ext cx="1068715" cy="4486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F3725AFE-361C-41C7-8C60-522DA66DD601}"/>
                  </a:ext>
                </a:extLst>
              </p:cNvPr>
              <p:cNvSpPr/>
              <p:nvPr/>
            </p:nvSpPr>
            <p:spPr>
              <a:xfrm>
                <a:off x="7638709" y="3024355"/>
                <a:ext cx="1329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600"/>
                  <a:t>，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回挿入</a:t>
                </a:r>
              </a:p>
            </p:txBody>
          </p:sp>
        </mc:Choice>
        <mc:Fallback xmlns="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F3725AFE-361C-41C7-8C60-522DA66DD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709" y="3024355"/>
                <a:ext cx="1329723" cy="338554"/>
              </a:xfrm>
              <a:prstGeom prst="rect">
                <a:avLst/>
              </a:prstGeom>
              <a:blipFill>
                <a:blip r:embed="rId10"/>
                <a:stretch>
                  <a:fillRect t="-8929" r="-2752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558C1F82-A70B-45F9-BBD7-34DE076C7A61}"/>
                  </a:ext>
                </a:extLst>
              </p:cNvPr>
              <p:cNvSpPr/>
              <p:nvPr/>
            </p:nvSpPr>
            <p:spPr>
              <a:xfrm>
                <a:off x="7638709" y="3453943"/>
                <a:ext cx="1329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600"/>
                  <a:t>，</a:t>
                </a:r>
                <a:r>
                  <a:rPr lang="en-US" altLang="zh-CN" sz="1600"/>
                  <a:t>2</a:t>
                </a:r>
                <a:r>
                  <a:rPr lang="zh-CN" altLang="en-US" sz="1600"/>
                  <a:t>回挿入</a:t>
                </a:r>
              </a:p>
            </p:txBody>
          </p:sp>
        </mc:Choice>
        <mc:Fallback xmlns=""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558C1F82-A70B-45F9-BBD7-34DE076C7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709" y="3453943"/>
                <a:ext cx="1329723" cy="338554"/>
              </a:xfrm>
              <a:prstGeom prst="rect">
                <a:avLst/>
              </a:prstGeom>
              <a:blipFill>
                <a:blip r:embed="rId11"/>
                <a:stretch>
                  <a:fillRect t="-9091" r="-2752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2DD8216-E2C9-41C2-8402-C5C3F846A8F4}"/>
                  </a:ext>
                </a:extLst>
              </p:cNvPr>
              <p:cNvSpPr/>
              <p:nvPr/>
            </p:nvSpPr>
            <p:spPr>
              <a:xfrm>
                <a:off x="8968432" y="3729584"/>
                <a:ext cx="33831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要素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1600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 </m:t>
                        </m:r>
                        <m:r>
                          <a:rPr lang="en-US" altLang="ja-JP" sz="1600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6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が存在し、2回挿入された！</a:t>
                </a: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2DD8216-E2C9-41C2-8402-C5C3F846A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32" y="3729584"/>
                <a:ext cx="3383170" cy="338554"/>
              </a:xfrm>
              <a:prstGeom prst="rect">
                <a:avLst/>
              </a:prstGeom>
              <a:blipFill>
                <a:blip r:embed="rId12"/>
                <a:stretch>
                  <a:fillRect l="-901" t="-5455" r="-901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5BBAAA0-7A35-45D9-BB7B-6104F61278C9}"/>
              </a:ext>
            </a:extLst>
          </p:cNvPr>
          <p:cNvSpPr/>
          <p:nvPr/>
        </p:nvSpPr>
        <p:spPr>
          <a:xfrm>
            <a:off x="1120586" y="1279043"/>
            <a:ext cx="8487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Counting Bloom Filterは、要素とその出現回数を記録するデータ構造である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CA0E770-F3AB-458B-8731-2F166F9717B5}"/>
              </a:ext>
            </a:extLst>
          </p:cNvPr>
          <p:cNvSpPr/>
          <p:nvPr/>
        </p:nvSpPr>
        <p:spPr>
          <a:xfrm>
            <a:off x="9155397" y="3212793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答え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7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72324" y="206748"/>
            <a:ext cx="4702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en-US" altLang="zh-CN" sz="3600" b="1">
                <a:latin typeface="Yu Mincho" panose="02020400000000000000" pitchFamily="18" charset="-128"/>
                <a:ea typeface="Yu Mincho" panose="02020400000000000000" pitchFamily="18" charset="-128"/>
              </a:rPr>
              <a:t>Bloom Fliter</a:t>
            </a:r>
            <a:endParaRPr lang="zh-CN" altLang="en-US" sz="36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graphicFrame>
        <p:nvGraphicFramePr>
          <p:cNvPr id="146" name="表格 7">
            <a:extLst>
              <a:ext uri="{FF2B5EF4-FFF2-40B4-BE49-F238E27FC236}">
                <a16:creationId xmlns:a16="http://schemas.microsoft.com/office/drawing/2014/main" id="{DAE3BB52-08CF-4BB6-9C06-3750D618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25529"/>
              </p:ext>
            </p:extLst>
          </p:nvPr>
        </p:nvGraphicFramePr>
        <p:xfrm>
          <a:off x="1774975" y="4033687"/>
          <a:ext cx="4909626" cy="271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57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1022570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11418670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239681940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45405611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93318525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7814705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883346079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2818553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885724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971518391"/>
                    </a:ext>
                  </a:extLst>
                </a:gridCol>
              </a:tblGrid>
              <a:tr h="2712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sp>
        <p:nvSpPr>
          <p:cNvPr id="147" name="椭圆 7">
            <a:extLst>
              <a:ext uri="{FF2B5EF4-FFF2-40B4-BE49-F238E27FC236}">
                <a16:creationId xmlns:a16="http://schemas.microsoft.com/office/drawing/2014/main" id="{39CF9BDF-E0FC-4D7A-9FE7-95DEB1036F95}"/>
              </a:ext>
            </a:extLst>
          </p:cNvPr>
          <p:cNvSpPr/>
          <p:nvPr/>
        </p:nvSpPr>
        <p:spPr>
          <a:xfrm>
            <a:off x="2285966" y="3258746"/>
            <a:ext cx="374904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8" name="文本框 8">
            <a:extLst>
              <a:ext uri="{FF2B5EF4-FFF2-40B4-BE49-F238E27FC236}">
                <a16:creationId xmlns:a16="http://schemas.microsoft.com/office/drawing/2014/main" id="{8DB1BC01-0870-4E0F-AC26-4D1F3D787BE2}"/>
              </a:ext>
            </a:extLst>
          </p:cNvPr>
          <p:cNvSpPr txBox="1"/>
          <p:nvPr/>
        </p:nvSpPr>
        <p:spPr>
          <a:xfrm>
            <a:off x="2254529" y="3271622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h1</a:t>
            </a:r>
            <a:endParaRPr kumimoji="1" lang="zh-CN" altLang="en-US" sz="1400"/>
          </a:p>
        </p:txBody>
      </p:sp>
      <p:sp>
        <p:nvSpPr>
          <p:cNvPr id="152" name="椭圆 10">
            <a:extLst>
              <a:ext uri="{FF2B5EF4-FFF2-40B4-BE49-F238E27FC236}">
                <a16:creationId xmlns:a16="http://schemas.microsoft.com/office/drawing/2014/main" id="{AD40F8FE-CFA9-42B8-802F-5C2F92861DBB}"/>
              </a:ext>
            </a:extLst>
          </p:cNvPr>
          <p:cNvSpPr/>
          <p:nvPr/>
        </p:nvSpPr>
        <p:spPr>
          <a:xfrm>
            <a:off x="3023582" y="3258746"/>
            <a:ext cx="374904" cy="3385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53" name="文本框 11">
            <a:extLst>
              <a:ext uri="{FF2B5EF4-FFF2-40B4-BE49-F238E27FC236}">
                <a16:creationId xmlns:a16="http://schemas.microsoft.com/office/drawing/2014/main" id="{1DF787C9-3F60-460A-9737-98729C95307D}"/>
              </a:ext>
            </a:extLst>
          </p:cNvPr>
          <p:cNvSpPr txBox="1"/>
          <p:nvPr/>
        </p:nvSpPr>
        <p:spPr>
          <a:xfrm>
            <a:off x="3044073" y="3279440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h2</a:t>
            </a:r>
            <a:endParaRPr kumimoji="1" lang="zh-CN" altLang="en-US" sz="1400"/>
          </a:p>
        </p:txBody>
      </p:sp>
      <p:sp>
        <p:nvSpPr>
          <p:cNvPr id="154" name="椭圆 12">
            <a:extLst>
              <a:ext uri="{FF2B5EF4-FFF2-40B4-BE49-F238E27FC236}">
                <a16:creationId xmlns:a16="http://schemas.microsoft.com/office/drawing/2014/main" id="{24C1E07B-E6D5-4A8F-A85B-25C433276EA4}"/>
              </a:ext>
            </a:extLst>
          </p:cNvPr>
          <p:cNvSpPr/>
          <p:nvPr/>
        </p:nvSpPr>
        <p:spPr>
          <a:xfrm>
            <a:off x="3761198" y="3261935"/>
            <a:ext cx="374904" cy="338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55" name="文本框 13">
            <a:extLst>
              <a:ext uri="{FF2B5EF4-FFF2-40B4-BE49-F238E27FC236}">
                <a16:creationId xmlns:a16="http://schemas.microsoft.com/office/drawing/2014/main" id="{89FCC5B2-E157-47B9-8589-442584913EB7}"/>
              </a:ext>
            </a:extLst>
          </p:cNvPr>
          <p:cNvSpPr txBox="1"/>
          <p:nvPr/>
        </p:nvSpPr>
        <p:spPr>
          <a:xfrm>
            <a:off x="3761198" y="3274134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h3</a:t>
            </a:r>
            <a:endParaRPr kumimoji="1"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4">
                <a:extLst>
                  <a:ext uri="{FF2B5EF4-FFF2-40B4-BE49-F238E27FC236}">
                    <a16:creationId xmlns:a16="http://schemas.microsoft.com/office/drawing/2014/main" id="{CB41CDF1-73BA-4C4E-A373-7F3ED5852970}"/>
                  </a:ext>
                </a:extLst>
              </p:cNvPr>
              <p:cNvSpPr txBox="1"/>
              <p:nvPr/>
            </p:nvSpPr>
            <p:spPr>
              <a:xfrm>
                <a:off x="3004543" y="2654581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56" name="文本框 14">
                <a:extLst>
                  <a:ext uri="{FF2B5EF4-FFF2-40B4-BE49-F238E27FC236}">
                    <a16:creationId xmlns:a16="http://schemas.microsoft.com/office/drawing/2014/main" id="{CB41CDF1-73BA-4C4E-A373-7F3ED585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543" y="2654581"/>
                <a:ext cx="45768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线箭头连接符 17">
            <a:extLst>
              <a:ext uri="{FF2B5EF4-FFF2-40B4-BE49-F238E27FC236}">
                <a16:creationId xmlns:a16="http://schemas.microsoft.com/office/drawing/2014/main" id="{7FEC6BA2-4D7A-4A13-B6DF-11C3484B09AB}"/>
              </a:ext>
            </a:extLst>
          </p:cNvPr>
          <p:cNvCxnSpPr>
            <a:stCxn id="156" idx="2"/>
            <a:endCxn id="148" idx="0"/>
          </p:cNvCxnSpPr>
          <p:nvPr/>
        </p:nvCxnSpPr>
        <p:spPr>
          <a:xfrm flipH="1">
            <a:off x="2443844" y="2993135"/>
            <a:ext cx="789544" cy="278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线箭头连接符 19">
            <a:extLst>
              <a:ext uri="{FF2B5EF4-FFF2-40B4-BE49-F238E27FC236}">
                <a16:creationId xmlns:a16="http://schemas.microsoft.com/office/drawing/2014/main" id="{52D80BDC-9456-4616-9997-56BFA2E81CC2}"/>
              </a:ext>
            </a:extLst>
          </p:cNvPr>
          <p:cNvCxnSpPr>
            <a:cxnSpLocks/>
            <a:stCxn id="156" idx="2"/>
            <a:endCxn id="152" idx="0"/>
          </p:cNvCxnSpPr>
          <p:nvPr/>
        </p:nvCxnSpPr>
        <p:spPr>
          <a:xfrm flipH="1">
            <a:off x="3211034" y="2993135"/>
            <a:ext cx="22354" cy="265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直线箭头连接符 21">
            <a:extLst>
              <a:ext uri="{FF2B5EF4-FFF2-40B4-BE49-F238E27FC236}">
                <a16:creationId xmlns:a16="http://schemas.microsoft.com/office/drawing/2014/main" id="{7FB0E66E-3C01-4D18-9CF1-5389AE1DD943}"/>
              </a:ext>
            </a:extLst>
          </p:cNvPr>
          <p:cNvCxnSpPr>
            <a:cxnSpLocks/>
            <a:stCxn id="156" idx="2"/>
            <a:endCxn id="154" idx="0"/>
          </p:cNvCxnSpPr>
          <p:nvPr/>
        </p:nvCxnSpPr>
        <p:spPr>
          <a:xfrm>
            <a:off x="3233388" y="2993135"/>
            <a:ext cx="715262" cy="26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线箭头连接符 30">
            <a:extLst>
              <a:ext uri="{FF2B5EF4-FFF2-40B4-BE49-F238E27FC236}">
                <a16:creationId xmlns:a16="http://schemas.microsoft.com/office/drawing/2014/main" id="{C95A111C-A2A5-4E62-AB58-52D1E3AAF03A}"/>
              </a:ext>
            </a:extLst>
          </p:cNvPr>
          <p:cNvCxnSpPr>
            <a:cxnSpLocks/>
            <a:stCxn id="148" idx="2"/>
          </p:cNvCxnSpPr>
          <p:nvPr/>
        </p:nvCxnSpPr>
        <p:spPr>
          <a:xfrm flipH="1">
            <a:off x="2146107" y="3579399"/>
            <a:ext cx="297737" cy="441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35">
            <a:extLst>
              <a:ext uri="{FF2B5EF4-FFF2-40B4-BE49-F238E27FC236}">
                <a16:creationId xmlns:a16="http://schemas.microsoft.com/office/drawing/2014/main" id="{9703F22C-0DAA-43D5-910E-0397613A56BF}"/>
              </a:ext>
            </a:extLst>
          </p:cNvPr>
          <p:cNvCxnSpPr>
            <a:stCxn id="153" idx="2"/>
          </p:cNvCxnSpPr>
          <p:nvPr/>
        </p:nvCxnSpPr>
        <p:spPr>
          <a:xfrm>
            <a:off x="3233388" y="3587217"/>
            <a:ext cx="340312" cy="423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直线箭头连接符 37">
            <a:extLst>
              <a:ext uri="{FF2B5EF4-FFF2-40B4-BE49-F238E27FC236}">
                <a16:creationId xmlns:a16="http://schemas.microsoft.com/office/drawing/2014/main" id="{8D8A2E8E-C554-4A52-8AAE-D5F05B2ED894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3950513" y="3581911"/>
            <a:ext cx="415454" cy="464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4" name="文本框 49">
            <a:extLst>
              <a:ext uri="{FF2B5EF4-FFF2-40B4-BE49-F238E27FC236}">
                <a16:creationId xmlns:a16="http://schemas.microsoft.com/office/drawing/2014/main" id="{EF079B9A-9BBE-470A-BD88-545146311257}"/>
              </a:ext>
            </a:extLst>
          </p:cNvPr>
          <p:cNvSpPr txBox="1"/>
          <p:nvPr/>
        </p:nvSpPr>
        <p:spPr>
          <a:xfrm>
            <a:off x="577610" y="2762541"/>
            <a:ext cx="398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latin typeface="Yu Mincho" panose="02020400000000000000" pitchFamily="18" charset="-128"/>
                <a:ea typeface="Yu Mincho" panose="02020400000000000000" pitchFamily="18" charset="-128"/>
              </a:rPr>
              <a:t>挿入</a:t>
            </a:r>
          </a:p>
        </p:txBody>
      </p:sp>
      <p:sp>
        <p:nvSpPr>
          <p:cNvPr id="208" name="文本框 2">
            <a:extLst>
              <a:ext uri="{FF2B5EF4-FFF2-40B4-BE49-F238E27FC236}">
                <a16:creationId xmlns:a16="http://schemas.microsoft.com/office/drawing/2014/main" id="{D850627A-DB42-44BC-AF46-C5FBD5B18D36}"/>
              </a:ext>
            </a:extLst>
          </p:cNvPr>
          <p:cNvSpPr txBox="1"/>
          <p:nvPr/>
        </p:nvSpPr>
        <p:spPr>
          <a:xfrm>
            <a:off x="679415" y="925787"/>
            <a:ext cx="10791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Bloom Filter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は、ある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要素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が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集合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に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属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するかどうかを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調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べることができる</a:t>
            </a:r>
            <a:endParaRPr lang="zh-CN" altLang="en-US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BEB02D55-7156-407E-ABDB-4CD2BED27CA3}"/>
              </a:ext>
            </a:extLst>
          </p:cNvPr>
          <p:cNvSpPr/>
          <p:nvPr/>
        </p:nvSpPr>
        <p:spPr>
          <a:xfrm>
            <a:off x="6843924" y="3412387"/>
            <a:ext cx="809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counter</a:t>
            </a:r>
            <a:endParaRPr lang="zh-CN" altLang="en-US" sz="1400"/>
          </a:p>
        </p:txBody>
      </p: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CCFFCF8-2D94-4F00-9240-16EDF2E63856}"/>
              </a:ext>
            </a:extLst>
          </p:cNvPr>
          <p:cNvCxnSpPr>
            <a:cxnSpLocks/>
            <a:endCxn id="209" idx="2"/>
          </p:cNvCxnSpPr>
          <p:nvPr/>
        </p:nvCxnSpPr>
        <p:spPr>
          <a:xfrm flipV="1">
            <a:off x="6584019" y="3720164"/>
            <a:ext cx="664426" cy="38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BFA3D893-2AF4-45BD-80F4-943D49DD8412}"/>
              </a:ext>
            </a:extLst>
          </p:cNvPr>
          <p:cNvSpPr/>
          <p:nvPr/>
        </p:nvSpPr>
        <p:spPr>
          <a:xfrm>
            <a:off x="527079" y="3205777"/>
            <a:ext cx="1287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Yu Mincho" panose="02020400000000000000" pitchFamily="18" charset="-128"/>
                <a:ea typeface="Yu Mincho" panose="02020400000000000000" pitchFamily="18" charset="-128"/>
              </a:rPr>
              <a:t>ハッシュ関数</a:t>
            </a:r>
            <a:endParaRPr lang="zh-CN" altLang="en-US" sz="14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D8DAC85-0EC5-49C0-9DE1-53A9D8A90693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1095204" y="3425511"/>
            <a:ext cx="1159325" cy="1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BC4860BA-56C5-42F8-B667-8E9844240F6C}"/>
              </a:ext>
            </a:extLst>
          </p:cNvPr>
          <p:cNvSpPr/>
          <p:nvPr/>
        </p:nvSpPr>
        <p:spPr>
          <a:xfrm>
            <a:off x="1970638" y="4249157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7451ECB1-E48A-4065-AD84-FF10FA9144D0}"/>
              </a:ext>
            </a:extLst>
          </p:cNvPr>
          <p:cNvSpPr/>
          <p:nvPr/>
        </p:nvSpPr>
        <p:spPr>
          <a:xfrm>
            <a:off x="3335655" y="4259292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B1E533-1B4B-4D25-8698-FD304443BE65}"/>
              </a:ext>
            </a:extLst>
          </p:cNvPr>
          <p:cNvSpPr/>
          <p:nvPr/>
        </p:nvSpPr>
        <p:spPr>
          <a:xfrm>
            <a:off x="4136102" y="4249157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5090DFEF-2BFF-461F-A24F-6475F84AE8CD}"/>
              </a:ext>
            </a:extLst>
          </p:cNvPr>
          <p:cNvGrpSpPr/>
          <p:nvPr/>
        </p:nvGrpSpPr>
        <p:grpSpPr>
          <a:xfrm>
            <a:off x="7686524" y="2582195"/>
            <a:ext cx="3556585" cy="2523961"/>
            <a:chOff x="654983" y="2715125"/>
            <a:chExt cx="3556585" cy="2523961"/>
          </a:xfrm>
        </p:grpSpPr>
        <p:sp>
          <p:nvSpPr>
            <p:cNvPr id="104" name="四角形: 角を丸くする 103">
              <a:extLst>
                <a:ext uri="{FF2B5EF4-FFF2-40B4-BE49-F238E27FC236}">
                  <a16:creationId xmlns:a16="http://schemas.microsoft.com/office/drawing/2014/main" id="{CF3DAA67-2D43-40E9-B344-975C55E0440C}"/>
                </a:ext>
              </a:extLst>
            </p:cNvPr>
            <p:cNvSpPr/>
            <p:nvPr/>
          </p:nvSpPr>
          <p:spPr>
            <a:xfrm>
              <a:off x="2634351" y="2765436"/>
              <a:ext cx="1296164" cy="193355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A491DE7-59D8-4FA1-9702-D35CD5E3F535}"/>
                </a:ext>
              </a:extLst>
            </p:cNvPr>
            <p:cNvSpPr/>
            <p:nvPr/>
          </p:nvSpPr>
          <p:spPr>
            <a:xfrm>
              <a:off x="2415323" y="4715866"/>
              <a:ext cx="179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400" b="1">
                  <a:latin typeface="Yu Mincho" panose="02020400000000000000" pitchFamily="18" charset="-128"/>
                  <a:ea typeface="Yu Mincho" panose="02020400000000000000" pitchFamily="18" charset="-128"/>
                </a:rPr>
                <a:t>Counting </a:t>
              </a:r>
              <a:r>
                <a:rPr lang="en-US" altLang="zh-CN" sz="1400" b="1">
                  <a:latin typeface="Yu Mincho" panose="02020400000000000000" pitchFamily="18" charset="-128"/>
                  <a:ea typeface="Yu Mincho" panose="02020400000000000000" pitchFamily="18" charset="-128"/>
                </a:rPr>
                <a:t>Bloom Fliter</a:t>
              </a:r>
              <a:endParaRPr lang="zh-CN" altLang="en-US" sz="1400" b="1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  <p:cxnSp>
          <p:nvCxnSpPr>
            <p:cNvPr id="106" name="コネクタ: 曲線 105">
              <a:extLst>
                <a:ext uri="{FF2B5EF4-FFF2-40B4-BE49-F238E27FC236}">
                  <a16:creationId xmlns:a16="http://schemas.microsoft.com/office/drawing/2014/main" id="{1AA8687E-0988-44DF-8A12-256C3F5F6C90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>
              <a:off x="2253197" y="2972177"/>
              <a:ext cx="568599" cy="28247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49">
              <a:extLst>
                <a:ext uri="{FF2B5EF4-FFF2-40B4-BE49-F238E27FC236}">
                  <a16:creationId xmlns:a16="http://schemas.microsoft.com/office/drawing/2014/main" id="{E44FB4E6-E280-4116-B48B-E39065FEDF06}"/>
                </a:ext>
              </a:extLst>
            </p:cNvPr>
            <p:cNvSpPr txBox="1"/>
            <p:nvPr/>
          </p:nvSpPr>
          <p:spPr>
            <a:xfrm>
              <a:off x="654983" y="2715125"/>
              <a:ext cx="39862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>
                  <a:latin typeface="Yu Mincho" panose="02020400000000000000" pitchFamily="18" charset="-128"/>
                  <a:ea typeface="Yu Mincho" panose="02020400000000000000" pitchFamily="18" charset="-128"/>
                </a:rPr>
                <a:t>挿入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96A9322D-A2AD-4DEB-81DB-6A5EDBCEA7A1}"/>
                    </a:ext>
                  </a:extLst>
                </p:cNvPr>
                <p:cNvSpPr/>
                <p:nvPr/>
              </p:nvSpPr>
              <p:spPr>
                <a:xfrm>
                  <a:off x="1762422" y="2787511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96A9322D-A2AD-4DEB-81DB-6A5EDBCEA7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422" y="2787511"/>
                  <a:ext cx="49077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4F94A36B-2322-4641-B05D-AD751A845E82}"/>
                  </a:ext>
                </a:extLst>
              </p:cNvPr>
              <p:cNvSpPr/>
              <p:nvPr/>
            </p:nvSpPr>
            <p:spPr>
              <a:xfrm>
                <a:off x="9665892" y="2713537"/>
                <a:ext cx="1329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600"/>
                  <a:t>，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回挿入</a:t>
                </a:r>
              </a:p>
            </p:txBody>
          </p:sp>
        </mc:Choice>
        <mc:Fallback xmlns="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4F94A36B-2322-4641-B05D-AD751A845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892" y="2713537"/>
                <a:ext cx="1329723" cy="338554"/>
              </a:xfrm>
              <a:prstGeom prst="rect">
                <a:avLst/>
              </a:prstGeom>
              <a:blipFill>
                <a:blip r:embed="rId6"/>
                <a:stretch>
                  <a:fillRect t="-8929" r="-2294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9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72324" y="206748"/>
            <a:ext cx="4702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en-US" altLang="zh-CN" sz="3600" b="1">
                <a:latin typeface="Yu Mincho" panose="02020400000000000000" pitchFamily="18" charset="-128"/>
                <a:ea typeface="Yu Mincho" panose="02020400000000000000" pitchFamily="18" charset="-128"/>
              </a:rPr>
              <a:t>Bloom Fliter</a:t>
            </a:r>
            <a:endParaRPr lang="zh-CN" altLang="en-US" sz="36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graphicFrame>
        <p:nvGraphicFramePr>
          <p:cNvPr id="146" name="表格 7">
            <a:extLst>
              <a:ext uri="{FF2B5EF4-FFF2-40B4-BE49-F238E27FC236}">
                <a16:creationId xmlns:a16="http://schemas.microsoft.com/office/drawing/2014/main" id="{DAE3BB52-08CF-4BB6-9C06-3750D618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62082"/>
              </p:ext>
            </p:extLst>
          </p:nvPr>
        </p:nvGraphicFramePr>
        <p:xfrm>
          <a:off x="923109" y="4187666"/>
          <a:ext cx="4909626" cy="271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57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1022570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11418670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239681940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45405611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93318525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7814705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883346079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2818553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885724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971518391"/>
                    </a:ext>
                  </a:extLst>
                </a:gridCol>
              </a:tblGrid>
              <a:tr h="2712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sp>
        <p:nvSpPr>
          <p:cNvPr id="147" name="椭圆 7">
            <a:extLst>
              <a:ext uri="{FF2B5EF4-FFF2-40B4-BE49-F238E27FC236}">
                <a16:creationId xmlns:a16="http://schemas.microsoft.com/office/drawing/2014/main" id="{39CF9BDF-E0FC-4D7A-9FE7-95DEB1036F95}"/>
              </a:ext>
            </a:extLst>
          </p:cNvPr>
          <p:cNvSpPr/>
          <p:nvPr/>
        </p:nvSpPr>
        <p:spPr>
          <a:xfrm>
            <a:off x="1434100" y="3412725"/>
            <a:ext cx="374904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8" name="文本框 8">
            <a:extLst>
              <a:ext uri="{FF2B5EF4-FFF2-40B4-BE49-F238E27FC236}">
                <a16:creationId xmlns:a16="http://schemas.microsoft.com/office/drawing/2014/main" id="{8DB1BC01-0870-4E0F-AC26-4D1F3D787BE2}"/>
              </a:ext>
            </a:extLst>
          </p:cNvPr>
          <p:cNvSpPr txBox="1"/>
          <p:nvPr/>
        </p:nvSpPr>
        <p:spPr>
          <a:xfrm>
            <a:off x="1402663" y="3425601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h1</a:t>
            </a:r>
            <a:endParaRPr kumimoji="1" lang="zh-CN" altLang="en-US" sz="1400"/>
          </a:p>
        </p:txBody>
      </p:sp>
      <p:sp>
        <p:nvSpPr>
          <p:cNvPr id="152" name="椭圆 10">
            <a:extLst>
              <a:ext uri="{FF2B5EF4-FFF2-40B4-BE49-F238E27FC236}">
                <a16:creationId xmlns:a16="http://schemas.microsoft.com/office/drawing/2014/main" id="{AD40F8FE-CFA9-42B8-802F-5C2F92861DBB}"/>
              </a:ext>
            </a:extLst>
          </p:cNvPr>
          <p:cNvSpPr/>
          <p:nvPr/>
        </p:nvSpPr>
        <p:spPr>
          <a:xfrm>
            <a:off x="2171716" y="3412725"/>
            <a:ext cx="374904" cy="3385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53" name="文本框 11">
            <a:extLst>
              <a:ext uri="{FF2B5EF4-FFF2-40B4-BE49-F238E27FC236}">
                <a16:creationId xmlns:a16="http://schemas.microsoft.com/office/drawing/2014/main" id="{1DF787C9-3F60-460A-9737-98729C95307D}"/>
              </a:ext>
            </a:extLst>
          </p:cNvPr>
          <p:cNvSpPr txBox="1"/>
          <p:nvPr/>
        </p:nvSpPr>
        <p:spPr>
          <a:xfrm>
            <a:off x="2192207" y="3433419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h2</a:t>
            </a:r>
            <a:endParaRPr kumimoji="1" lang="zh-CN" altLang="en-US" sz="1400"/>
          </a:p>
        </p:txBody>
      </p:sp>
      <p:sp>
        <p:nvSpPr>
          <p:cNvPr id="154" name="椭圆 12">
            <a:extLst>
              <a:ext uri="{FF2B5EF4-FFF2-40B4-BE49-F238E27FC236}">
                <a16:creationId xmlns:a16="http://schemas.microsoft.com/office/drawing/2014/main" id="{24C1E07B-E6D5-4A8F-A85B-25C433276EA4}"/>
              </a:ext>
            </a:extLst>
          </p:cNvPr>
          <p:cNvSpPr/>
          <p:nvPr/>
        </p:nvSpPr>
        <p:spPr>
          <a:xfrm>
            <a:off x="2909332" y="3415914"/>
            <a:ext cx="374904" cy="338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55" name="文本框 13">
            <a:extLst>
              <a:ext uri="{FF2B5EF4-FFF2-40B4-BE49-F238E27FC236}">
                <a16:creationId xmlns:a16="http://schemas.microsoft.com/office/drawing/2014/main" id="{89FCC5B2-E157-47B9-8589-442584913EB7}"/>
              </a:ext>
            </a:extLst>
          </p:cNvPr>
          <p:cNvSpPr txBox="1"/>
          <p:nvPr/>
        </p:nvSpPr>
        <p:spPr>
          <a:xfrm>
            <a:off x="2909332" y="342811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h3</a:t>
            </a:r>
            <a:endParaRPr kumimoji="1"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4">
                <a:extLst>
                  <a:ext uri="{FF2B5EF4-FFF2-40B4-BE49-F238E27FC236}">
                    <a16:creationId xmlns:a16="http://schemas.microsoft.com/office/drawing/2014/main" id="{CB41CDF1-73BA-4C4E-A373-7F3ED5852970}"/>
                  </a:ext>
                </a:extLst>
              </p:cNvPr>
              <p:cNvSpPr txBox="1"/>
              <p:nvPr/>
            </p:nvSpPr>
            <p:spPr>
              <a:xfrm>
                <a:off x="2152677" y="2808560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56" name="文本框 14">
                <a:extLst>
                  <a:ext uri="{FF2B5EF4-FFF2-40B4-BE49-F238E27FC236}">
                    <a16:creationId xmlns:a16="http://schemas.microsoft.com/office/drawing/2014/main" id="{CB41CDF1-73BA-4C4E-A373-7F3ED585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77" y="2808560"/>
                <a:ext cx="45768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线箭头连接符 17">
            <a:extLst>
              <a:ext uri="{FF2B5EF4-FFF2-40B4-BE49-F238E27FC236}">
                <a16:creationId xmlns:a16="http://schemas.microsoft.com/office/drawing/2014/main" id="{7FEC6BA2-4D7A-4A13-B6DF-11C3484B09AB}"/>
              </a:ext>
            </a:extLst>
          </p:cNvPr>
          <p:cNvCxnSpPr>
            <a:stCxn id="156" idx="2"/>
            <a:endCxn id="148" idx="0"/>
          </p:cNvCxnSpPr>
          <p:nvPr/>
        </p:nvCxnSpPr>
        <p:spPr>
          <a:xfrm flipH="1">
            <a:off x="1591978" y="3147114"/>
            <a:ext cx="789544" cy="278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线箭头连接符 19">
            <a:extLst>
              <a:ext uri="{FF2B5EF4-FFF2-40B4-BE49-F238E27FC236}">
                <a16:creationId xmlns:a16="http://schemas.microsoft.com/office/drawing/2014/main" id="{52D80BDC-9456-4616-9997-56BFA2E81CC2}"/>
              </a:ext>
            </a:extLst>
          </p:cNvPr>
          <p:cNvCxnSpPr>
            <a:cxnSpLocks/>
            <a:stCxn id="156" idx="2"/>
            <a:endCxn id="152" idx="0"/>
          </p:cNvCxnSpPr>
          <p:nvPr/>
        </p:nvCxnSpPr>
        <p:spPr>
          <a:xfrm flipH="1">
            <a:off x="2359168" y="3147114"/>
            <a:ext cx="22354" cy="265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直线箭头连接符 21">
            <a:extLst>
              <a:ext uri="{FF2B5EF4-FFF2-40B4-BE49-F238E27FC236}">
                <a16:creationId xmlns:a16="http://schemas.microsoft.com/office/drawing/2014/main" id="{7FB0E66E-3C01-4D18-9CF1-5389AE1DD943}"/>
              </a:ext>
            </a:extLst>
          </p:cNvPr>
          <p:cNvCxnSpPr>
            <a:cxnSpLocks/>
            <a:stCxn id="156" idx="2"/>
            <a:endCxn id="154" idx="0"/>
          </p:cNvCxnSpPr>
          <p:nvPr/>
        </p:nvCxnSpPr>
        <p:spPr>
          <a:xfrm>
            <a:off x="2381522" y="3147114"/>
            <a:ext cx="715262" cy="26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线箭头连接符 30">
            <a:extLst>
              <a:ext uri="{FF2B5EF4-FFF2-40B4-BE49-F238E27FC236}">
                <a16:creationId xmlns:a16="http://schemas.microsoft.com/office/drawing/2014/main" id="{C95A111C-A2A5-4E62-AB58-52D1E3AAF03A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1591978" y="3733378"/>
            <a:ext cx="217026" cy="449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35">
            <a:extLst>
              <a:ext uri="{FF2B5EF4-FFF2-40B4-BE49-F238E27FC236}">
                <a16:creationId xmlns:a16="http://schemas.microsoft.com/office/drawing/2014/main" id="{9703F22C-0DAA-43D5-910E-0397613A56BF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2381522" y="3741196"/>
            <a:ext cx="1941497" cy="41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直线箭头连接符 37">
            <a:extLst>
              <a:ext uri="{FF2B5EF4-FFF2-40B4-BE49-F238E27FC236}">
                <a16:creationId xmlns:a16="http://schemas.microsoft.com/office/drawing/2014/main" id="{8D8A2E8E-C554-4A52-8AAE-D5F05B2ED894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2384464" y="3735890"/>
            <a:ext cx="714183" cy="442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4" name="文本框 49">
            <a:extLst>
              <a:ext uri="{FF2B5EF4-FFF2-40B4-BE49-F238E27FC236}">
                <a16:creationId xmlns:a16="http://schemas.microsoft.com/office/drawing/2014/main" id="{EF079B9A-9BBE-470A-BD88-545146311257}"/>
              </a:ext>
            </a:extLst>
          </p:cNvPr>
          <p:cNvSpPr txBox="1"/>
          <p:nvPr/>
        </p:nvSpPr>
        <p:spPr>
          <a:xfrm>
            <a:off x="281211" y="2813980"/>
            <a:ext cx="398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latin typeface="Yu Mincho" panose="02020400000000000000" pitchFamily="18" charset="-128"/>
                <a:ea typeface="Yu Mincho" panose="02020400000000000000" pitchFamily="18" charset="-128"/>
              </a:rPr>
              <a:t>挿入</a:t>
            </a:r>
          </a:p>
        </p:txBody>
      </p:sp>
      <p:sp>
        <p:nvSpPr>
          <p:cNvPr id="208" name="文本框 2">
            <a:extLst>
              <a:ext uri="{FF2B5EF4-FFF2-40B4-BE49-F238E27FC236}">
                <a16:creationId xmlns:a16="http://schemas.microsoft.com/office/drawing/2014/main" id="{D850627A-DB42-44BC-AF46-C5FBD5B18D36}"/>
              </a:ext>
            </a:extLst>
          </p:cNvPr>
          <p:cNvSpPr txBox="1"/>
          <p:nvPr/>
        </p:nvSpPr>
        <p:spPr>
          <a:xfrm>
            <a:off x="679415" y="925787"/>
            <a:ext cx="10791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Bloom Filter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は、ある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要素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が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集合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に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属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するかどうかを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調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べることができる</a:t>
            </a:r>
            <a:endParaRPr lang="zh-CN" altLang="en-US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BEB02D55-7156-407E-ABDB-4CD2BED27CA3}"/>
              </a:ext>
            </a:extLst>
          </p:cNvPr>
          <p:cNvSpPr/>
          <p:nvPr/>
        </p:nvSpPr>
        <p:spPr>
          <a:xfrm>
            <a:off x="5992058" y="3566366"/>
            <a:ext cx="809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counter</a:t>
            </a:r>
            <a:endParaRPr lang="zh-CN" altLang="en-US" sz="1400"/>
          </a:p>
        </p:txBody>
      </p: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CCFFCF8-2D94-4F00-9240-16EDF2E63856}"/>
              </a:ext>
            </a:extLst>
          </p:cNvPr>
          <p:cNvCxnSpPr>
            <a:cxnSpLocks/>
            <a:endCxn id="209" idx="2"/>
          </p:cNvCxnSpPr>
          <p:nvPr/>
        </p:nvCxnSpPr>
        <p:spPr>
          <a:xfrm flipV="1">
            <a:off x="5732153" y="3874143"/>
            <a:ext cx="664426" cy="38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BFA3D893-2AF4-45BD-80F4-943D49DD8412}"/>
              </a:ext>
            </a:extLst>
          </p:cNvPr>
          <p:cNvSpPr/>
          <p:nvPr/>
        </p:nvSpPr>
        <p:spPr>
          <a:xfrm>
            <a:off x="248760" y="3300642"/>
            <a:ext cx="1287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Yu Mincho" panose="02020400000000000000" pitchFamily="18" charset="-128"/>
                <a:ea typeface="Yu Mincho" panose="02020400000000000000" pitchFamily="18" charset="-128"/>
              </a:rPr>
              <a:t>ハッシュ関数</a:t>
            </a:r>
            <a:endParaRPr lang="zh-CN" altLang="en-US" sz="14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D8DAC85-0EC5-49C0-9DE1-53A9D8A90693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243338" y="3579490"/>
            <a:ext cx="1159325" cy="1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BC4860BA-56C5-42F8-B667-8E9844240F6C}"/>
              </a:ext>
            </a:extLst>
          </p:cNvPr>
          <p:cNvSpPr/>
          <p:nvPr/>
        </p:nvSpPr>
        <p:spPr>
          <a:xfrm>
            <a:off x="1591978" y="441182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7451ECB1-E48A-4065-AD84-FF10FA9144D0}"/>
              </a:ext>
            </a:extLst>
          </p:cNvPr>
          <p:cNvSpPr/>
          <p:nvPr/>
        </p:nvSpPr>
        <p:spPr>
          <a:xfrm>
            <a:off x="4086416" y="440780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B1E533-1B4B-4D25-8698-FD304443BE65}"/>
              </a:ext>
            </a:extLst>
          </p:cNvPr>
          <p:cNvSpPr/>
          <p:nvPr/>
        </p:nvSpPr>
        <p:spPr>
          <a:xfrm>
            <a:off x="2195652" y="440780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5090DFEF-2BFF-461F-A24F-6475F84AE8CD}"/>
              </a:ext>
            </a:extLst>
          </p:cNvPr>
          <p:cNvGrpSpPr/>
          <p:nvPr/>
        </p:nvGrpSpPr>
        <p:grpSpPr>
          <a:xfrm>
            <a:off x="7914274" y="2706020"/>
            <a:ext cx="3556585" cy="2523961"/>
            <a:chOff x="654983" y="2715125"/>
            <a:chExt cx="3556585" cy="2523961"/>
          </a:xfrm>
        </p:grpSpPr>
        <p:sp>
          <p:nvSpPr>
            <p:cNvPr id="104" name="四角形: 角を丸くする 103">
              <a:extLst>
                <a:ext uri="{FF2B5EF4-FFF2-40B4-BE49-F238E27FC236}">
                  <a16:creationId xmlns:a16="http://schemas.microsoft.com/office/drawing/2014/main" id="{CF3DAA67-2D43-40E9-B344-975C55E0440C}"/>
                </a:ext>
              </a:extLst>
            </p:cNvPr>
            <p:cNvSpPr/>
            <p:nvPr/>
          </p:nvSpPr>
          <p:spPr>
            <a:xfrm>
              <a:off x="2634351" y="2765436"/>
              <a:ext cx="1296164" cy="193355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A491DE7-59D8-4FA1-9702-D35CD5E3F535}"/>
                </a:ext>
              </a:extLst>
            </p:cNvPr>
            <p:cNvSpPr/>
            <p:nvPr/>
          </p:nvSpPr>
          <p:spPr>
            <a:xfrm>
              <a:off x="2415323" y="4715866"/>
              <a:ext cx="179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400" b="1">
                  <a:latin typeface="Yu Mincho" panose="02020400000000000000" pitchFamily="18" charset="-128"/>
                  <a:ea typeface="Yu Mincho" panose="02020400000000000000" pitchFamily="18" charset="-128"/>
                </a:rPr>
                <a:t>Counting </a:t>
              </a:r>
              <a:r>
                <a:rPr lang="en-US" altLang="zh-CN" sz="1400" b="1">
                  <a:latin typeface="Yu Mincho" panose="02020400000000000000" pitchFamily="18" charset="-128"/>
                  <a:ea typeface="Yu Mincho" panose="02020400000000000000" pitchFamily="18" charset="-128"/>
                </a:rPr>
                <a:t>Bloom Fliter</a:t>
              </a:r>
              <a:endParaRPr lang="zh-CN" altLang="en-US" sz="1400" b="1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  <p:sp>
          <p:nvSpPr>
            <p:cNvPr id="107" name="文本框 49">
              <a:extLst>
                <a:ext uri="{FF2B5EF4-FFF2-40B4-BE49-F238E27FC236}">
                  <a16:creationId xmlns:a16="http://schemas.microsoft.com/office/drawing/2014/main" id="{E44FB4E6-E280-4116-B48B-E39065FEDF06}"/>
                </a:ext>
              </a:extLst>
            </p:cNvPr>
            <p:cNvSpPr txBox="1"/>
            <p:nvPr/>
          </p:nvSpPr>
          <p:spPr>
            <a:xfrm>
              <a:off x="654983" y="2715125"/>
              <a:ext cx="39862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>
                  <a:latin typeface="Yu Mincho" panose="02020400000000000000" pitchFamily="18" charset="-128"/>
                  <a:ea typeface="Yu Mincho" panose="02020400000000000000" pitchFamily="18" charset="-128"/>
                </a:rPr>
                <a:t>挿入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194B6BEC-E1A1-4D26-98DC-1805E78DFC7B}"/>
                    </a:ext>
                  </a:extLst>
                </p:cNvPr>
                <p:cNvSpPr/>
                <p:nvPr/>
              </p:nvSpPr>
              <p:spPr>
                <a:xfrm>
                  <a:off x="1775971" y="3121998"/>
                  <a:ext cx="49077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09" name="正方形/長方形 108">
                  <a:extLst>
                    <a:ext uri="{FF2B5EF4-FFF2-40B4-BE49-F238E27FC236}">
                      <a16:creationId xmlns:a16="http://schemas.microsoft.com/office/drawing/2014/main" id="{194B6BEC-E1A1-4D26-98DC-1805E78DFC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971" y="3121998"/>
                  <a:ext cx="49077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コネクタ: 曲線 110">
              <a:extLst>
                <a:ext uri="{FF2B5EF4-FFF2-40B4-BE49-F238E27FC236}">
                  <a16:creationId xmlns:a16="http://schemas.microsoft.com/office/drawing/2014/main" id="{6F454174-8055-494C-8F9D-47E4315CCAC6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2266746" y="3306664"/>
              <a:ext cx="549225" cy="37256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05FEE4A-7700-4F39-92A9-41F4402842A3}"/>
                </a:ext>
              </a:extLst>
            </p:cNvPr>
            <p:cNvSpPr/>
            <p:nvPr/>
          </p:nvSpPr>
          <p:spPr>
            <a:xfrm>
              <a:off x="878979" y="3360027"/>
              <a:ext cx="636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Yu Mincho" panose="02020400000000000000" pitchFamily="18" charset="-128"/>
                  <a:ea typeface="Yu Mincho" panose="02020400000000000000" pitchFamily="18" charset="-128"/>
                </a:rPr>
                <a:t>要素</a:t>
              </a:r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4F94A36B-2322-4641-B05D-AD751A845E82}"/>
                  </a:ext>
                </a:extLst>
              </p:cNvPr>
              <p:cNvSpPr/>
              <p:nvPr/>
            </p:nvSpPr>
            <p:spPr>
              <a:xfrm>
                <a:off x="9893642" y="2837362"/>
                <a:ext cx="1329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600"/>
                  <a:t>，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回挿入</a:t>
                </a:r>
              </a:p>
            </p:txBody>
          </p:sp>
        </mc:Choice>
        <mc:Fallback xmlns="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4F94A36B-2322-4641-B05D-AD751A845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642" y="2837362"/>
                <a:ext cx="1329723" cy="338554"/>
              </a:xfrm>
              <a:prstGeom prst="rect">
                <a:avLst/>
              </a:prstGeom>
              <a:blipFill>
                <a:blip r:embed="rId6"/>
                <a:stretch>
                  <a:fillRect t="-8929" r="-2294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0ADFAA7F-E5A5-4772-801F-78A01C517737}"/>
                  </a:ext>
                </a:extLst>
              </p:cNvPr>
              <p:cNvSpPr/>
              <p:nvPr/>
            </p:nvSpPr>
            <p:spPr>
              <a:xfrm>
                <a:off x="9893642" y="3137596"/>
                <a:ext cx="1329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600"/>
                  <a:t>，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回挿入</a:t>
                </a:r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0ADFAA7F-E5A5-4772-801F-78A01C517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642" y="3137596"/>
                <a:ext cx="1329723" cy="338554"/>
              </a:xfrm>
              <a:prstGeom prst="rect">
                <a:avLst/>
              </a:prstGeom>
              <a:blipFill>
                <a:blip r:embed="rId7"/>
                <a:stretch>
                  <a:fillRect t="-9091" r="-2294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61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72324" y="206748"/>
            <a:ext cx="4702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en-US" altLang="zh-CN" sz="3600" b="1">
                <a:latin typeface="Yu Mincho" panose="02020400000000000000" pitchFamily="18" charset="-128"/>
                <a:ea typeface="Yu Mincho" panose="02020400000000000000" pitchFamily="18" charset="-128"/>
              </a:rPr>
              <a:t>Bloom Fliter</a:t>
            </a:r>
            <a:endParaRPr lang="zh-CN" altLang="en-US" sz="36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graphicFrame>
        <p:nvGraphicFramePr>
          <p:cNvPr id="146" name="表格 7">
            <a:extLst>
              <a:ext uri="{FF2B5EF4-FFF2-40B4-BE49-F238E27FC236}">
                <a16:creationId xmlns:a16="http://schemas.microsoft.com/office/drawing/2014/main" id="{DAE3BB52-08CF-4BB6-9C06-3750D618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617496"/>
              </p:ext>
            </p:extLst>
          </p:nvPr>
        </p:nvGraphicFramePr>
        <p:xfrm>
          <a:off x="923109" y="4187666"/>
          <a:ext cx="4909626" cy="271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57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1022570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11418670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239681940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45405611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93318525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7814705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883346079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2818553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885724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971518391"/>
                    </a:ext>
                  </a:extLst>
                </a:gridCol>
              </a:tblGrid>
              <a:tr h="2712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sp>
        <p:nvSpPr>
          <p:cNvPr id="147" name="椭圆 7">
            <a:extLst>
              <a:ext uri="{FF2B5EF4-FFF2-40B4-BE49-F238E27FC236}">
                <a16:creationId xmlns:a16="http://schemas.microsoft.com/office/drawing/2014/main" id="{39CF9BDF-E0FC-4D7A-9FE7-95DEB1036F95}"/>
              </a:ext>
            </a:extLst>
          </p:cNvPr>
          <p:cNvSpPr/>
          <p:nvPr/>
        </p:nvSpPr>
        <p:spPr>
          <a:xfrm>
            <a:off x="1434100" y="3412725"/>
            <a:ext cx="374904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8" name="文本框 8">
            <a:extLst>
              <a:ext uri="{FF2B5EF4-FFF2-40B4-BE49-F238E27FC236}">
                <a16:creationId xmlns:a16="http://schemas.microsoft.com/office/drawing/2014/main" id="{8DB1BC01-0870-4E0F-AC26-4D1F3D787BE2}"/>
              </a:ext>
            </a:extLst>
          </p:cNvPr>
          <p:cNvSpPr txBox="1"/>
          <p:nvPr/>
        </p:nvSpPr>
        <p:spPr>
          <a:xfrm>
            <a:off x="1402663" y="3425601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h1</a:t>
            </a:r>
            <a:endParaRPr kumimoji="1" lang="zh-CN" altLang="en-US" sz="1400"/>
          </a:p>
        </p:txBody>
      </p:sp>
      <p:sp>
        <p:nvSpPr>
          <p:cNvPr id="152" name="椭圆 10">
            <a:extLst>
              <a:ext uri="{FF2B5EF4-FFF2-40B4-BE49-F238E27FC236}">
                <a16:creationId xmlns:a16="http://schemas.microsoft.com/office/drawing/2014/main" id="{AD40F8FE-CFA9-42B8-802F-5C2F92861DBB}"/>
              </a:ext>
            </a:extLst>
          </p:cNvPr>
          <p:cNvSpPr/>
          <p:nvPr/>
        </p:nvSpPr>
        <p:spPr>
          <a:xfrm>
            <a:off x="2171716" y="3412725"/>
            <a:ext cx="374904" cy="3385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53" name="文本框 11">
            <a:extLst>
              <a:ext uri="{FF2B5EF4-FFF2-40B4-BE49-F238E27FC236}">
                <a16:creationId xmlns:a16="http://schemas.microsoft.com/office/drawing/2014/main" id="{1DF787C9-3F60-460A-9737-98729C95307D}"/>
              </a:ext>
            </a:extLst>
          </p:cNvPr>
          <p:cNvSpPr txBox="1"/>
          <p:nvPr/>
        </p:nvSpPr>
        <p:spPr>
          <a:xfrm>
            <a:off x="2192207" y="3433419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h2</a:t>
            </a:r>
            <a:endParaRPr kumimoji="1" lang="zh-CN" altLang="en-US" sz="1400"/>
          </a:p>
        </p:txBody>
      </p:sp>
      <p:sp>
        <p:nvSpPr>
          <p:cNvPr id="154" name="椭圆 12">
            <a:extLst>
              <a:ext uri="{FF2B5EF4-FFF2-40B4-BE49-F238E27FC236}">
                <a16:creationId xmlns:a16="http://schemas.microsoft.com/office/drawing/2014/main" id="{24C1E07B-E6D5-4A8F-A85B-25C433276EA4}"/>
              </a:ext>
            </a:extLst>
          </p:cNvPr>
          <p:cNvSpPr/>
          <p:nvPr/>
        </p:nvSpPr>
        <p:spPr>
          <a:xfrm>
            <a:off x="2909332" y="3415914"/>
            <a:ext cx="374904" cy="338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55" name="文本框 13">
            <a:extLst>
              <a:ext uri="{FF2B5EF4-FFF2-40B4-BE49-F238E27FC236}">
                <a16:creationId xmlns:a16="http://schemas.microsoft.com/office/drawing/2014/main" id="{89FCC5B2-E157-47B9-8589-442584913EB7}"/>
              </a:ext>
            </a:extLst>
          </p:cNvPr>
          <p:cNvSpPr txBox="1"/>
          <p:nvPr/>
        </p:nvSpPr>
        <p:spPr>
          <a:xfrm>
            <a:off x="2909332" y="342811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h3</a:t>
            </a:r>
            <a:endParaRPr kumimoji="1"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4">
                <a:extLst>
                  <a:ext uri="{FF2B5EF4-FFF2-40B4-BE49-F238E27FC236}">
                    <a16:creationId xmlns:a16="http://schemas.microsoft.com/office/drawing/2014/main" id="{CB41CDF1-73BA-4C4E-A373-7F3ED5852970}"/>
                  </a:ext>
                </a:extLst>
              </p:cNvPr>
              <p:cNvSpPr txBox="1"/>
              <p:nvPr/>
            </p:nvSpPr>
            <p:spPr>
              <a:xfrm>
                <a:off x="2152677" y="2808560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56" name="文本框 14">
                <a:extLst>
                  <a:ext uri="{FF2B5EF4-FFF2-40B4-BE49-F238E27FC236}">
                    <a16:creationId xmlns:a16="http://schemas.microsoft.com/office/drawing/2014/main" id="{CB41CDF1-73BA-4C4E-A373-7F3ED585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77" y="2808560"/>
                <a:ext cx="45768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线箭头连接符 17">
            <a:extLst>
              <a:ext uri="{FF2B5EF4-FFF2-40B4-BE49-F238E27FC236}">
                <a16:creationId xmlns:a16="http://schemas.microsoft.com/office/drawing/2014/main" id="{7FEC6BA2-4D7A-4A13-B6DF-11C3484B09AB}"/>
              </a:ext>
            </a:extLst>
          </p:cNvPr>
          <p:cNvCxnSpPr>
            <a:stCxn id="156" idx="2"/>
            <a:endCxn id="148" idx="0"/>
          </p:cNvCxnSpPr>
          <p:nvPr/>
        </p:nvCxnSpPr>
        <p:spPr>
          <a:xfrm flipH="1">
            <a:off x="1591978" y="3147114"/>
            <a:ext cx="789544" cy="278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线箭头连接符 19">
            <a:extLst>
              <a:ext uri="{FF2B5EF4-FFF2-40B4-BE49-F238E27FC236}">
                <a16:creationId xmlns:a16="http://schemas.microsoft.com/office/drawing/2014/main" id="{52D80BDC-9456-4616-9997-56BFA2E81CC2}"/>
              </a:ext>
            </a:extLst>
          </p:cNvPr>
          <p:cNvCxnSpPr>
            <a:cxnSpLocks/>
            <a:stCxn id="156" idx="2"/>
            <a:endCxn id="152" idx="0"/>
          </p:cNvCxnSpPr>
          <p:nvPr/>
        </p:nvCxnSpPr>
        <p:spPr>
          <a:xfrm flipH="1">
            <a:off x="2359168" y="3147114"/>
            <a:ext cx="22354" cy="265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直线箭头连接符 21">
            <a:extLst>
              <a:ext uri="{FF2B5EF4-FFF2-40B4-BE49-F238E27FC236}">
                <a16:creationId xmlns:a16="http://schemas.microsoft.com/office/drawing/2014/main" id="{7FB0E66E-3C01-4D18-9CF1-5389AE1DD943}"/>
              </a:ext>
            </a:extLst>
          </p:cNvPr>
          <p:cNvCxnSpPr>
            <a:cxnSpLocks/>
            <a:stCxn id="156" idx="2"/>
            <a:endCxn id="154" idx="0"/>
          </p:cNvCxnSpPr>
          <p:nvPr/>
        </p:nvCxnSpPr>
        <p:spPr>
          <a:xfrm>
            <a:off x="2381522" y="3147114"/>
            <a:ext cx="715262" cy="26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线箭头连接符 30">
            <a:extLst>
              <a:ext uri="{FF2B5EF4-FFF2-40B4-BE49-F238E27FC236}">
                <a16:creationId xmlns:a16="http://schemas.microsoft.com/office/drawing/2014/main" id="{C95A111C-A2A5-4E62-AB58-52D1E3AAF03A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1591978" y="3733378"/>
            <a:ext cx="1088876" cy="454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35">
            <a:extLst>
              <a:ext uri="{FF2B5EF4-FFF2-40B4-BE49-F238E27FC236}">
                <a16:creationId xmlns:a16="http://schemas.microsoft.com/office/drawing/2014/main" id="{9703F22C-0DAA-43D5-910E-0397613A56BF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1085850" y="3741196"/>
            <a:ext cx="1295672" cy="453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直线箭头连接符 37">
            <a:extLst>
              <a:ext uri="{FF2B5EF4-FFF2-40B4-BE49-F238E27FC236}">
                <a16:creationId xmlns:a16="http://schemas.microsoft.com/office/drawing/2014/main" id="{8D8A2E8E-C554-4A52-8AAE-D5F05B2ED894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3098647" y="3735890"/>
            <a:ext cx="711353" cy="458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4" name="文本框 49">
            <a:extLst>
              <a:ext uri="{FF2B5EF4-FFF2-40B4-BE49-F238E27FC236}">
                <a16:creationId xmlns:a16="http://schemas.microsoft.com/office/drawing/2014/main" id="{EF079B9A-9BBE-470A-BD88-545146311257}"/>
              </a:ext>
            </a:extLst>
          </p:cNvPr>
          <p:cNvSpPr txBox="1"/>
          <p:nvPr/>
        </p:nvSpPr>
        <p:spPr>
          <a:xfrm>
            <a:off x="281211" y="2813980"/>
            <a:ext cx="398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>
                <a:latin typeface="Yu Mincho" panose="02020400000000000000" pitchFamily="18" charset="-128"/>
                <a:ea typeface="Yu Mincho" panose="02020400000000000000" pitchFamily="18" charset="-128"/>
              </a:rPr>
              <a:t>挿入</a:t>
            </a:r>
          </a:p>
        </p:txBody>
      </p:sp>
      <p:sp>
        <p:nvSpPr>
          <p:cNvPr id="208" name="文本框 2">
            <a:extLst>
              <a:ext uri="{FF2B5EF4-FFF2-40B4-BE49-F238E27FC236}">
                <a16:creationId xmlns:a16="http://schemas.microsoft.com/office/drawing/2014/main" id="{D850627A-DB42-44BC-AF46-C5FBD5B18D36}"/>
              </a:ext>
            </a:extLst>
          </p:cNvPr>
          <p:cNvSpPr txBox="1"/>
          <p:nvPr/>
        </p:nvSpPr>
        <p:spPr>
          <a:xfrm>
            <a:off x="679415" y="925787"/>
            <a:ext cx="10791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Bloom Filter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は、ある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要素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が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集合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に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属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するかどうかを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調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べることができる</a:t>
            </a:r>
            <a:endParaRPr lang="zh-CN" altLang="en-US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BEB02D55-7156-407E-ABDB-4CD2BED27CA3}"/>
              </a:ext>
            </a:extLst>
          </p:cNvPr>
          <p:cNvSpPr/>
          <p:nvPr/>
        </p:nvSpPr>
        <p:spPr>
          <a:xfrm>
            <a:off x="5992058" y="3566366"/>
            <a:ext cx="809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counter</a:t>
            </a:r>
            <a:endParaRPr lang="zh-CN" altLang="en-US" sz="1400"/>
          </a:p>
        </p:txBody>
      </p: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CCFFCF8-2D94-4F00-9240-16EDF2E63856}"/>
              </a:ext>
            </a:extLst>
          </p:cNvPr>
          <p:cNvCxnSpPr>
            <a:cxnSpLocks/>
            <a:endCxn id="209" idx="2"/>
          </p:cNvCxnSpPr>
          <p:nvPr/>
        </p:nvCxnSpPr>
        <p:spPr>
          <a:xfrm flipV="1">
            <a:off x="5732153" y="3874143"/>
            <a:ext cx="664426" cy="38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BFA3D893-2AF4-45BD-80F4-943D49DD8412}"/>
              </a:ext>
            </a:extLst>
          </p:cNvPr>
          <p:cNvSpPr/>
          <p:nvPr/>
        </p:nvSpPr>
        <p:spPr>
          <a:xfrm>
            <a:off x="248760" y="3300642"/>
            <a:ext cx="1287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Yu Mincho" panose="02020400000000000000" pitchFamily="18" charset="-128"/>
                <a:ea typeface="Yu Mincho" panose="02020400000000000000" pitchFamily="18" charset="-128"/>
              </a:rPr>
              <a:t>ハッシュ関数</a:t>
            </a:r>
            <a:endParaRPr lang="zh-CN" altLang="en-US" sz="14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D8DAC85-0EC5-49C0-9DE1-53A9D8A90693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243338" y="3579490"/>
            <a:ext cx="1159325" cy="1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BC4860BA-56C5-42F8-B667-8E9844240F6C}"/>
              </a:ext>
            </a:extLst>
          </p:cNvPr>
          <p:cNvSpPr/>
          <p:nvPr/>
        </p:nvSpPr>
        <p:spPr>
          <a:xfrm>
            <a:off x="823000" y="443405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7451ECB1-E48A-4065-AD84-FF10FA9144D0}"/>
              </a:ext>
            </a:extLst>
          </p:cNvPr>
          <p:cNvSpPr/>
          <p:nvPr/>
        </p:nvSpPr>
        <p:spPr>
          <a:xfrm>
            <a:off x="5421247" y="445894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B1E533-1B4B-4D25-8698-FD304443BE65}"/>
              </a:ext>
            </a:extLst>
          </p:cNvPr>
          <p:cNvSpPr/>
          <p:nvPr/>
        </p:nvSpPr>
        <p:spPr>
          <a:xfrm>
            <a:off x="3573397" y="440916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5090DFEF-2BFF-461F-A24F-6475F84AE8CD}"/>
              </a:ext>
            </a:extLst>
          </p:cNvPr>
          <p:cNvGrpSpPr/>
          <p:nvPr/>
        </p:nvGrpSpPr>
        <p:grpSpPr>
          <a:xfrm>
            <a:off x="7914274" y="2706020"/>
            <a:ext cx="3556585" cy="2523961"/>
            <a:chOff x="654983" y="2715125"/>
            <a:chExt cx="3556585" cy="2523961"/>
          </a:xfrm>
        </p:grpSpPr>
        <p:sp>
          <p:nvSpPr>
            <p:cNvPr id="104" name="四角形: 角を丸くする 103">
              <a:extLst>
                <a:ext uri="{FF2B5EF4-FFF2-40B4-BE49-F238E27FC236}">
                  <a16:creationId xmlns:a16="http://schemas.microsoft.com/office/drawing/2014/main" id="{CF3DAA67-2D43-40E9-B344-975C55E0440C}"/>
                </a:ext>
              </a:extLst>
            </p:cNvPr>
            <p:cNvSpPr/>
            <p:nvPr/>
          </p:nvSpPr>
          <p:spPr>
            <a:xfrm>
              <a:off x="2634351" y="2765436"/>
              <a:ext cx="1296164" cy="193355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A491DE7-59D8-4FA1-9702-D35CD5E3F535}"/>
                </a:ext>
              </a:extLst>
            </p:cNvPr>
            <p:cNvSpPr/>
            <p:nvPr/>
          </p:nvSpPr>
          <p:spPr>
            <a:xfrm>
              <a:off x="2415323" y="4715866"/>
              <a:ext cx="179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400" b="1">
                  <a:latin typeface="Yu Mincho" panose="02020400000000000000" pitchFamily="18" charset="-128"/>
                  <a:ea typeface="Yu Mincho" panose="02020400000000000000" pitchFamily="18" charset="-128"/>
                </a:rPr>
                <a:t>Counting </a:t>
              </a:r>
              <a:r>
                <a:rPr lang="en-US" altLang="zh-CN" sz="1400" b="1">
                  <a:latin typeface="Yu Mincho" panose="02020400000000000000" pitchFamily="18" charset="-128"/>
                  <a:ea typeface="Yu Mincho" panose="02020400000000000000" pitchFamily="18" charset="-128"/>
                </a:rPr>
                <a:t>Bloom Fliter</a:t>
              </a:r>
              <a:endParaRPr lang="zh-CN" altLang="en-US" sz="1400" b="1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  <p:sp>
          <p:nvSpPr>
            <p:cNvPr id="107" name="文本框 49">
              <a:extLst>
                <a:ext uri="{FF2B5EF4-FFF2-40B4-BE49-F238E27FC236}">
                  <a16:creationId xmlns:a16="http://schemas.microsoft.com/office/drawing/2014/main" id="{E44FB4E6-E280-4116-B48B-E39065FEDF06}"/>
                </a:ext>
              </a:extLst>
            </p:cNvPr>
            <p:cNvSpPr txBox="1"/>
            <p:nvPr/>
          </p:nvSpPr>
          <p:spPr>
            <a:xfrm>
              <a:off x="654983" y="2715125"/>
              <a:ext cx="39862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>
                  <a:latin typeface="Yu Mincho" panose="02020400000000000000" pitchFamily="18" charset="-128"/>
                  <a:ea typeface="Yu Mincho" panose="02020400000000000000" pitchFamily="18" charset="-128"/>
                </a:rPr>
                <a:t>挿入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E854C5AE-E976-4203-9780-95EF1C14D85F}"/>
                    </a:ext>
                  </a:extLst>
                </p:cNvPr>
                <p:cNvSpPr/>
                <p:nvPr/>
              </p:nvSpPr>
              <p:spPr>
                <a:xfrm>
                  <a:off x="1761080" y="3453943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10" name="正方形/長方形 109">
                  <a:extLst>
                    <a:ext uri="{FF2B5EF4-FFF2-40B4-BE49-F238E27FC236}">
                      <a16:creationId xmlns:a16="http://schemas.microsoft.com/office/drawing/2014/main" id="{E854C5AE-E976-4203-9780-95EF1C14D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1080" y="3453943"/>
                  <a:ext cx="49077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コネクタ: 曲線 111">
              <a:extLst>
                <a:ext uri="{FF2B5EF4-FFF2-40B4-BE49-F238E27FC236}">
                  <a16:creationId xmlns:a16="http://schemas.microsoft.com/office/drawing/2014/main" id="{2730595D-75A9-4127-856A-9E89DBD29499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>
              <a:off x="2251855" y="3638609"/>
              <a:ext cx="519718" cy="38273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05FEE4A-7700-4F39-92A9-41F4402842A3}"/>
                </a:ext>
              </a:extLst>
            </p:cNvPr>
            <p:cNvSpPr/>
            <p:nvPr/>
          </p:nvSpPr>
          <p:spPr>
            <a:xfrm>
              <a:off x="878979" y="3360027"/>
              <a:ext cx="636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Yu Mincho" panose="02020400000000000000" pitchFamily="18" charset="-128"/>
                  <a:ea typeface="Yu Mincho" panose="02020400000000000000" pitchFamily="18" charset="-128"/>
                </a:rPr>
                <a:t>要素</a:t>
              </a:r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4F94A36B-2322-4641-B05D-AD751A845E82}"/>
                  </a:ext>
                </a:extLst>
              </p:cNvPr>
              <p:cNvSpPr/>
              <p:nvPr/>
            </p:nvSpPr>
            <p:spPr>
              <a:xfrm>
                <a:off x="9893642" y="2837362"/>
                <a:ext cx="1329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600"/>
                  <a:t>，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回挿入</a:t>
                </a:r>
              </a:p>
            </p:txBody>
          </p:sp>
        </mc:Choice>
        <mc:Fallback xmlns="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4F94A36B-2322-4641-B05D-AD751A845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642" y="2837362"/>
                <a:ext cx="1329723" cy="338554"/>
              </a:xfrm>
              <a:prstGeom prst="rect">
                <a:avLst/>
              </a:prstGeom>
              <a:blipFill>
                <a:blip r:embed="rId6"/>
                <a:stretch>
                  <a:fillRect t="-8929" r="-2294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0ADFAA7F-E5A5-4772-801F-78A01C517737}"/>
                  </a:ext>
                </a:extLst>
              </p:cNvPr>
              <p:cNvSpPr/>
              <p:nvPr/>
            </p:nvSpPr>
            <p:spPr>
              <a:xfrm>
                <a:off x="9893642" y="3137596"/>
                <a:ext cx="1329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600"/>
                  <a:t>，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回挿入</a:t>
                </a:r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0ADFAA7F-E5A5-4772-801F-78A01C517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642" y="3137596"/>
                <a:ext cx="1329723" cy="338554"/>
              </a:xfrm>
              <a:prstGeom prst="rect">
                <a:avLst/>
              </a:prstGeom>
              <a:blipFill>
                <a:blip r:embed="rId7"/>
                <a:stretch>
                  <a:fillRect t="-9091" r="-2294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85698F18-B57F-4F4A-BA85-17BB6167556F}"/>
                  </a:ext>
                </a:extLst>
              </p:cNvPr>
              <p:cNvSpPr/>
              <p:nvPr/>
            </p:nvSpPr>
            <p:spPr>
              <a:xfrm>
                <a:off x="9893641" y="3444838"/>
                <a:ext cx="1329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1600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1600"/>
                  <a:t>，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回挿入</a:t>
                </a: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85698F18-B57F-4F4A-BA85-17BB61675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641" y="3444838"/>
                <a:ext cx="1329723" cy="338554"/>
              </a:xfrm>
              <a:prstGeom prst="rect">
                <a:avLst/>
              </a:prstGeom>
              <a:blipFill>
                <a:blip r:embed="rId8"/>
                <a:stretch>
                  <a:fillRect t="-8929" r="-2294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20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72324" y="206748"/>
            <a:ext cx="4702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en-US" altLang="zh-CN" sz="3600" b="1">
                <a:latin typeface="Yu Mincho" panose="02020400000000000000" pitchFamily="18" charset="-128"/>
                <a:ea typeface="Yu Mincho" panose="02020400000000000000" pitchFamily="18" charset="-128"/>
              </a:rPr>
              <a:t>Bloom Fliter</a:t>
            </a:r>
            <a:endParaRPr lang="zh-CN" altLang="en-US" sz="36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graphicFrame>
        <p:nvGraphicFramePr>
          <p:cNvPr id="146" name="表格 7">
            <a:extLst>
              <a:ext uri="{FF2B5EF4-FFF2-40B4-BE49-F238E27FC236}">
                <a16:creationId xmlns:a16="http://schemas.microsoft.com/office/drawing/2014/main" id="{DAE3BB52-08CF-4BB6-9C06-3750D618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00462"/>
              </p:ext>
            </p:extLst>
          </p:nvPr>
        </p:nvGraphicFramePr>
        <p:xfrm>
          <a:off x="923109" y="4187666"/>
          <a:ext cx="4909626" cy="271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57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1022570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11418670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239681940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45405611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93318525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7814705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883346079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2818553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885724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971518391"/>
                    </a:ext>
                  </a:extLst>
                </a:gridCol>
              </a:tblGrid>
              <a:tr h="2712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sp>
        <p:nvSpPr>
          <p:cNvPr id="147" name="椭圆 7">
            <a:extLst>
              <a:ext uri="{FF2B5EF4-FFF2-40B4-BE49-F238E27FC236}">
                <a16:creationId xmlns:a16="http://schemas.microsoft.com/office/drawing/2014/main" id="{39CF9BDF-E0FC-4D7A-9FE7-95DEB1036F95}"/>
              </a:ext>
            </a:extLst>
          </p:cNvPr>
          <p:cNvSpPr/>
          <p:nvPr/>
        </p:nvSpPr>
        <p:spPr>
          <a:xfrm>
            <a:off x="1434100" y="3412725"/>
            <a:ext cx="374904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8" name="文本框 8">
            <a:extLst>
              <a:ext uri="{FF2B5EF4-FFF2-40B4-BE49-F238E27FC236}">
                <a16:creationId xmlns:a16="http://schemas.microsoft.com/office/drawing/2014/main" id="{8DB1BC01-0870-4E0F-AC26-4D1F3D787BE2}"/>
              </a:ext>
            </a:extLst>
          </p:cNvPr>
          <p:cNvSpPr txBox="1"/>
          <p:nvPr/>
        </p:nvSpPr>
        <p:spPr>
          <a:xfrm>
            <a:off x="1402663" y="3425601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h1</a:t>
            </a:r>
            <a:endParaRPr kumimoji="1" lang="zh-CN" altLang="en-US" sz="1400"/>
          </a:p>
        </p:txBody>
      </p:sp>
      <p:sp>
        <p:nvSpPr>
          <p:cNvPr id="152" name="椭圆 10">
            <a:extLst>
              <a:ext uri="{FF2B5EF4-FFF2-40B4-BE49-F238E27FC236}">
                <a16:creationId xmlns:a16="http://schemas.microsoft.com/office/drawing/2014/main" id="{AD40F8FE-CFA9-42B8-802F-5C2F92861DBB}"/>
              </a:ext>
            </a:extLst>
          </p:cNvPr>
          <p:cNvSpPr/>
          <p:nvPr/>
        </p:nvSpPr>
        <p:spPr>
          <a:xfrm>
            <a:off x="2171716" y="3412725"/>
            <a:ext cx="374904" cy="3385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53" name="文本框 11">
            <a:extLst>
              <a:ext uri="{FF2B5EF4-FFF2-40B4-BE49-F238E27FC236}">
                <a16:creationId xmlns:a16="http://schemas.microsoft.com/office/drawing/2014/main" id="{1DF787C9-3F60-460A-9737-98729C95307D}"/>
              </a:ext>
            </a:extLst>
          </p:cNvPr>
          <p:cNvSpPr txBox="1"/>
          <p:nvPr/>
        </p:nvSpPr>
        <p:spPr>
          <a:xfrm>
            <a:off x="2192207" y="3433419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h2</a:t>
            </a:r>
            <a:endParaRPr kumimoji="1" lang="zh-CN" altLang="en-US" sz="1400"/>
          </a:p>
        </p:txBody>
      </p:sp>
      <p:sp>
        <p:nvSpPr>
          <p:cNvPr id="154" name="椭圆 12">
            <a:extLst>
              <a:ext uri="{FF2B5EF4-FFF2-40B4-BE49-F238E27FC236}">
                <a16:creationId xmlns:a16="http://schemas.microsoft.com/office/drawing/2014/main" id="{24C1E07B-E6D5-4A8F-A85B-25C433276EA4}"/>
              </a:ext>
            </a:extLst>
          </p:cNvPr>
          <p:cNvSpPr/>
          <p:nvPr/>
        </p:nvSpPr>
        <p:spPr>
          <a:xfrm>
            <a:off x="2909332" y="3415914"/>
            <a:ext cx="374904" cy="338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55" name="文本框 13">
            <a:extLst>
              <a:ext uri="{FF2B5EF4-FFF2-40B4-BE49-F238E27FC236}">
                <a16:creationId xmlns:a16="http://schemas.microsoft.com/office/drawing/2014/main" id="{89FCC5B2-E157-47B9-8589-442584913EB7}"/>
              </a:ext>
            </a:extLst>
          </p:cNvPr>
          <p:cNvSpPr txBox="1"/>
          <p:nvPr/>
        </p:nvSpPr>
        <p:spPr>
          <a:xfrm>
            <a:off x="2909332" y="342811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h3</a:t>
            </a:r>
            <a:endParaRPr kumimoji="1"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4">
                <a:extLst>
                  <a:ext uri="{FF2B5EF4-FFF2-40B4-BE49-F238E27FC236}">
                    <a16:creationId xmlns:a16="http://schemas.microsoft.com/office/drawing/2014/main" id="{CB41CDF1-73BA-4C4E-A373-7F3ED5852970}"/>
                  </a:ext>
                </a:extLst>
              </p:cNvPr>
              <p:cNvSpPr txBox="1"/>
              <p:nvPr/>
            </p:nvSpPr>
            <p:spPr>
              <a:xfrm>
                <a:off x="2152677" y="2808560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156" name="文本框 14">
                <a:extLst>
                  <a:ext uri="{FF2B5EF4-FFF2-40B4-BE49-F238E27FC236}">
                    <a16:creationId xmlns:a16="http://schemas.microsoft.com/office/drawing/2014/main" id="{CB41CDF1-73BA-4C4E-A373-7F3ED585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77" y="2808560"/>
                <a:ext cx="45768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线箭头连接符 17">
            <a:extLst>
              <a:ext uri="{FF2B5EF4-FFF2-40B4-BE49-F238E27FC236}">
                <a16:creationId xmlns:a16="http://schemas.microsoft.com/office/drawing/2014/main" id="{7FEC6BA2-4D7A-4A13-B6DF-11C3484B09AB}"/>
              </a:ext>
            </a:extLst>
          </p:cNvPr>
          <p:cNvCxnSpPr>
            <a:stCxn id="156" idx="2"/>
            <a:endCxn id="148" idx="0"/>
          </p:cNvCxnSpPr>
          <p:nvPr/>
        </p:nvCxnSpPr>
        <p:spPr>
          <a:xfrm flipH="1">
            <a:off x="1591978" y="3147114"/>
            <a:ext cx="789544" cy="278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线箭头连接符 19">
            <a:extLst>
              <a:ext uri="{FF2B5EF4-FFF2-40B4-BE49-F238E27FC236}">
                <a16:creationId xmlns:a16="http://schemas.microsoft.com/office/drawing/2014/main" id="{52D80BDC-9456-4616-9997-56BFA2E81CC2}"/>
              </a:ext>
            </a:extLst>
          </p:cNvPr>
          <p:cNvCxnSpPr>
            <a:cxnSpLocks/>
            <a:stCxn id="156" idx="2"/>
            <a:endCxn id="152" idx="0"/>
          </p:cNvCxnSpPr>
          <p:nvPr/>
        </p:nvCxnSpPr>
        <p:spPr>
          <a:xfrm flipH="1">
            <a:off x="2359168" y="3147114"/>
            <a:ext cx="22354" cy="265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直线箭头连接符 21">
            <a:extLst>
              <a:ext uri="{FF2B5EF4-FFF2-40B4-BE49-F238E27FC236}">
                <a16:creationId xmlns:a16="http://schemas.microsoft.com/office/drawing/2014/main" id="{7FB0E66E-3C01-4D18-9CF1-5389AE1DD943}"/>
              </a:ext>
            </a:extLst>
          </p:cNvPr>
          <p:cNvCxnSpPr>
            <a:cxnSpLocks/>
            <a:stCxn id="156" idx="2"/>
            <a:endCxn id="154" idx="0"/>
          </p:cNvCxnSpPr>
          <p:nvPr/>
        </p:nvCxnSpPr>
        <p:spPr>
          <a:xfrm>
            <a:off x="2381522" y="3147114"/>
            <a:ext cx="715262" cy="26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线箭头连接符 30">
            <a:extLst>
              <a:ext uri="{FF2B5EF4-FFF2-40B4-BE49-F238E27FC236}">
                <a16:creationId xmlns:a16="http://schemas.microsoft.com/office/drawing/2014/main" id="{C95A111C-A2A5-4E62-AB58-52D1E3AAF03A}"/>
              </a:ext>
            </a:extLst>
          </p:cNvPr>
          <p:cNvCxnSpPr>
            <a:cxnSpLocks/>
            <a:stCxn id="148" idx="2"/>
          </p:cNvCxnSpPr>
          <p:nvPr/>
        </p:nvCxnSpPr>
        <p:spPr>
          <a:xfrm flipH="1">
            <a:off x="1402663" y="3733378"/>
            <a:ext cx="189315" cy="460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35">
            <a:extLst>
              <a:ext uri="{FF2B5EF4-FFF2-40B4-BE49-F238E27FC236}">
                <a16:creationId xmlns:a16="http://schemas.microsoft.com/office/drawing/2014/main" id="{9703F22C-0DAA-43D5-910E-0397613A56BF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2381522" y="3741196"/>
            <a:ext cx="284441" cy="453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直线箭头连接符 37">
            <a:extLst>
              <a:ext uri="{FF2B5EF4-FFF2-40B4-BE49-F238E27FC236}">
                <a16:creationId xmlns:a16="http://schemas.microsoft.com/office/drawing/2014/main" id="{8D8A2E8E-C554-4A52-8AAE-D5F05B2ED894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3098647" y="3735890"/>
            <a:ext cx="444653" cy="44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4" name="文本框 49">
            <a:extLst>
              <a:ext uri="{FF2B5EF4-FFF2-40B4-BE49-F238E27FC236}">
                <a16:creationId xmlns:a16="http://schemas.microsoft.com/office/drawing/2014/main" id="{EF079B9A-9BBE-470A-BD88-545146311257}"/>
              </a:ext>
            </a:extLst>
          </p:cNvPr>
          <p:cNvSpPr txBox="1"/>
          <p:nvPr/>
        </p:nvSpPr>
        <p:spPr>
          <a:xfrm>
            <a:off x="358329" y="2340522"/>
            <a:ext cx="3986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挿入</a:t>
            </a:r>
          </a:p>
        </p:txBody>
      </p:sp>
      <p:sp>
        <p:nvSpPr>
          <p:cNvPr id="208" name="文本框 2">
            <a:extLst>
              <a:ext uri="{FF2B5EF4-FFF2-40B4-BE49-F238E27FC236}">
                <a16:creationId xmlns:a16="http://schemas.microsoft.com/office/drawing/2014/main" id="{D850627A-DB42-44BC-AF46-C5FBD5B18D36}"/>
              </a:ext>
            </a:extLst>
          </p:cNvPr>
          <p:cNvSpPr txBox="1"/>
          <p:nvPr/>
        </p:nvSpPr>
        <p:spPr>
          <a:xfrm>
            <a:off x="679415" y="925787"/>
            <a:ext cx="10791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Bloom Filter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は、ある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要素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が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集合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に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属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するかどうかを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調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べることができる</a:t>
            </a:r>
            <a:endParaRPr lang="zh-CN" altLang="en-US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BEB02D55-7156-407E-ABDB-4CD2BED27CA3}"/>
              </a:ext>
            </a:extLst>
          </p:cNvPr>
          <p:cNvSpPr/>
          <p:nvPr/>
        </p:nvSpPr>
        <p:spPr>
          <a:xfrm>
            <a:off x="5990149" y="3433419"/>
            <a:ext cx="809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counter</a:t>
            </a:r>
            <a:endParaRPr lang="zh-CN" altLang="en-US" sz="1400"/>
          </a:p>
        </p:txBody>
      </p: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CCFFCF8-2D94-4F00-9240-16EDF2E63856}"/>
              </a:ext>
            </a:extLst>
          </p:cNvPr>
          <p:cNvCxnSpPr>
            <a:cxnSpLocks/>
            <a:endCxn id="209" idx="2"/>
          </p:cNvCxnSpPr>
          <p:nvPr/>
        </p:nvCxnSpPr>
        <p:spPr>
          <a:xfrm flipV="1">
            <a:off x="5730244" y="3741196"/>
            <a:ext cx="664426" cy="38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BFA3D893-2AF4-45BD-80F4-943D49DD8412}"/>
              </a:ext>
            </a:extLst>
          </p:cNvPr>
          <p:cNvSpPr/>
          <p:nvPr/>
        </p:nvSpPr>
        <p:spPr>
          <a:xfrm>
            <a:off x="248760" y="3300642"/>
            <a:ext cx="1287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Yu Mincho" panose="02020400000000000000" pitchFamily="18" charset="-128"/>
                <a:ea typeface="Yu Mincho" panose="02020400000000000000" pitchFamily="18" charset="-128"/>
              </a:rPr>
              <a:t>ハッシュ関数</a:t>
            </a:r>
            <a:endParaRPr lang="zh-CN" altLang="en-US" sz="14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D8DAC85-0EC5-49C0-9DE1-53A9D8A90693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243338" y="3579490"/>
            <a:ext cx="1159325" cy="1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BC4860BA-56C5-42F8-B667-8E9844240F6C}"/>
              </a:ext>
            </a:extLst>
          </p:cNvPr>
          <p:cNvSpPr/>
          <p:nvPr/>
        </p:nvSpPr>
        <p:spPr>
          <a:xfrm>
            <a:off x="1047535" y="4403136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7451ECB1-E48A-4065-AD84-FF10FA9144D0}"/>
              </a:ext>
            </a:extLst>
          </p:cNvPr>
          <p:cNvSpPr/>
          <p:nvPr/>
        </p:nvSpPr>
        <p:spPr>
          <a:xfrm>
            <a:off x="3284236" y="4403136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B1E533-1B4B-4D25-8698-FD304443BE65}"/>
              </a:ext>
            </a:extLst>
          </p:cNvPr>
          <p:cNvSpPr/>
          <p:nvPr/>
        </p:nvSpPr>
        <p:spPr>
          <a:xfrm>
            <a:off x="2487196" y="4403136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5090DFEF-2BFF-461F-A24F-6475F84AE8CD}"/>
              </a:ext>
            </a:extLst>
          </p:cNvPr>
          <p:cNvGrpSpPr/>
          <p:nvPr/>
        </p:nvGrpSpPr>
        <p:grpSpPr>
          <a:xfrm>
            <a:off x="7043437" y="2677848"/>
            <a:ext cx="3556585" cy="2523961"/>
            <a:chOff x="654983" y="2715125"/>
            <a:chExt cx="3556585" cy="2523961"/>
          </a:xfrm>
        </p:grpSpPr>
        <p:sp>
          <p:nvSpPr>
            <p:cNvPr id="104" name="四角形: 角を丸くする 103">
              <a:extLst>
                <a:ext uri="{FF2B5EF4-FFF2-40B4-BE49-F238E27FC236}">
                  <a16:creationId xmlns:a16="http://schemas.microsoft.com/office/drawing/2014/main" id="{CF3DAA67-2D43-40E9-B344-975C55E0440C}"/>
                </a:ext>
              </a:extLst>
            </p:cNvPr>
            <p:cNvSpPr/>
            <p:nvPr/>
          </p:nvSpPr>
          <p:spPr>
            <a:xfrm>
              <a:off x="2634351" y="2765436"/>
              <a:ext cx="1296164" cy="193355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0A491DE7-59D8-4FA1-9702-D35CD5E3F535}"/>
                </a:ext>
              </a:extLst>
            </p:cNvPr>
            <p:cNvSpPr/>
            <p:nvPr/>
          </p:nvSpPr>
          <p:spPr>
            <a:xfrm>
              <a:off x="2415323" y="4715866"/>
              <a:ext cx="179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400" b="1">
                  <a:latin typeface="Yu Mincho" panose="02020400000000000000" pitchFamily="18" charset="-128"/>
                  <a:ea typeface="Yu Mincho" panose="02020400000000000000" pitchFamily="18" charset="-128"/>
                </a:rPr>
                <a:t>Counting </a:t>
              </a:r>
              <a:r>
                <a:rPr lang="en-US" altLang="zh-CN" sz="1400" b="1">
                  <a:latin typeface="Yu Mincho" panose="02020400000000000000" pitchFamily="18" charset="-128"/>
                  <a:ea typeface="Yu Mincho" panose="02020400000000000000" pitchFamily="18" charset="-128"/>
                </a:rPr>
                <a:t>Bloom Fliter</a:t>
              </a:r>
              <a:endParaRPr lang="zh-CN" altLang="en-US" sz="1400" b="1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  <p:sp>
          <p:nvSpPr>
            <p:cNvPr id="107" name="文本框 49">
              <a:extLst>
                <a:ext uri="{FF2B5EF4-FFF2-40B4-BE49-F238E27FC236}">
                  <a16:creationId xmlns:a16="http://schemas.microsoft.com/office/drawing/2014/main" id="{E44FB4E6-E280-4116-B48B-E39065FEDF06}"/>
                </a:ext>
              </a:extLst>
            </p:cNvPr>
            <p:cNvSpPr txBox="1"/>
            <p:nvPr/>
          </p:nvSpPr>
          <p:spPr>
            <a:xfrm>
              <a:off x="654983" y="2715125"/>
              <a:ext cx="39862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Yu Mincho" panose="02020400000000000000" pitchFamily="18" charset="-128"/>
                  <a:ea typeface="Yu Mincho" panose="02020400000000000000" pitchFamily="18" charset="-128"/>
                </a:rPr>
                <a:t>挿入</a:t>
              </a:r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05FEE4A-7700-4F39-92A9-41F4402842A3}"/>
                </a:ext>
              </a:extLst>
            </p:cNvPr>
            <p:cNvSpPr/>
            <p:nvPr/>
          </p:nvSpPr>
          <p:spPr>
            <a:xfrm>
              <a:off x="878979" y="3360027"/>
              <a:ext cx="636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Yu Mincho" panose="02020400000000000000" pitchFamily="18" charset="-128"/>
                  <a:ea typeface="Yu Mincho" panose="02020400000000000000" pitchFamily="18" charset="-128"/>
                </a:rPr>
                <a:t>要素</a:t>
              </a:r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4F94A36B-2322-4641-B05D-AD751A845E82}"/>
                  </a:ext>
                </a:extLst>
              </p:cNvPr>
              <p:cNvSpPr/>
              <p:nvPr/>
            </p:nvSpPr>
            <p:spPr>
              <a:xfrm>
                <a:off x="9022805" y="2809190"/>
                <a:ext cx="1329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600"/>
                  <a:t>，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回</a:t>
                </a:r>
                <a:r>
                  <a:rPr lang="zh-CN" altLang="en-US" sz="1600"/>
                  <a:t>挿入</a:t>
                </a:r>
              </a:p>
            </p:txBody>
          </p:sp>
        </mc:Choice>
        <mc:Fallback xmlns="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4F94A36B-2322-4641-B05D-AD751A845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805" y="2809190"/>
                <a:ext cx="1329723" cy="338554"/>
              </a:xfrm>
              <a:prstGeom prst="rect">
                <a:avLst/>
              </a:prstGeom>
              <a:blipFill>
                <a:blip r:embed="rId5"/>
                <a:stretch>
                  <a:fillRect t="-9091" r="-2752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0ADFAA7F-E5A5-4772-801F-78A01C517737}"/>
                  </a:ext>
                </a:extLst>
              </p:cNvPr>
              <p:cNvSpPr/>
              <p:nvPr/>
            </p:nvSpPr>
            <p:spPr>
              <a:xfrm>
                <a:off x="9022805" y="3109424"/>
                <a:ext cx="1329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600"/>
                  <a:t>，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回挿入</a:t>
                </a:r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0ADFAA7F-E5A5-4772-801F-78A01C517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805" y="3109424"/>
                <a:ext cx="1329723" cy="338554"/>
              </a:xfrm>
              <a:prstGeom prst="rect">
                <a:avLst/>
              </a:prstGeom>
              <a:blipFill>
                <a:blip r:embed="rId6"/>
                <a:stretch>
                  <a:fillRect t="-8929" r="-2752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85698F18-B57F-4F4A-BA85-17BB6167556F}"/>
                  </a:ext>
                </a:extLst>
              </p:cNvPr>
              <p:cNvSpPr/>
              <p:nvPr/>
            </p:nvSpPr>
            <p:spPr>
              <a:xfrm>
                <a:off x="9022804" y="3416666"/>
                <a:ext cx="1329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ja-JP" sz="1600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𝒙</m:t>
                        </m:r>
                      </m:e>
                      <m:sub>
                        <m:r>
                          <a:rPr lang="en-US" altLang="ja-JP" sz="1600" b="1" i="1" smtClean="0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1600"/>
                  <a:t>，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回挿入</a:t>
                </a: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85698F18-B57F-4F4A-BA85-17BB61675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804" y="3416666"/>
                <a:ext cx="1329723" cy="338554"/>
              </a:xfrm>
              <a:prstGeom prst="rect">
                <a:avLst/>
              </a:prstGeom>
              <a:blipFill>
                <a:blip r:embed="rId7"/>
                <a:stretch>
                  <a:fillRect t="-8929" r="-2752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B3AEBB-261D-4DB2-A315-57D3E8AAA769}"/>
                  </a:ext>
                </a:extLst>
              </p:cNvPr>
              <p:cNvSpPr/>
              <p:nvPr/>
            </p:nvSpPr>
            <p:spPr>
              <a:xfrm>
                <a:off x="8164425" y="3784977"/>
                <a:ext cx="490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B3AEBB-261D-4DB2-A315-57D3E8AAA7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425" y="3784977"/>
                <a:ext cx="4907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7471601F-2808-4F23-8AE0-953F8164421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655200" y="3969643"/>
            <a:ext cx="555050" cy="3382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1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72324" y="206748"/>
            <a:ext cx="4702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en-US" altLang="zh-CN" sz="3600" b="1">
                <a:latin typeface="Yu Mincho" panose="02020400000000000000" pitchFamily="18" charset="-128"/>
                <a:ea typeface="Yu Mincho" panose="02020400000000000000" pitchFamily="18" charset="-128"/>
              </a:rPr>
              <a:t>Bloom Fliter</a:t>
            </a:r>
            <a:endParaRPr lang="zh-CN" altLang="en-US" sz="36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graphicFrame>
        <p:nvGraphicFramePr>
          <p:cNvPr id="146" name="表格 7">
            <a:extLst>
              <a:ext uri="{FF2B5EF4-FFF2-40B4-BE49-F238E27FC236}">
                <a16:creationId xmlns:a16="http://schemas.microsoft.com/office/drawing/2014/main" id="{DAE3BB52-08CF-4BB6-9C06-3750D618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25030"/>
              </p:ext>
            </p:extLst>
          </p:nvPr>
        </p:nvGraphicFramePr>
        <p:xfrm>
          <a:off x="923109" y="4187666"/>
          <a:ext cx="4909626" cy="271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57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1022570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11418670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239681940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45405611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93318525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7814705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883346079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2818553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885724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971518391"/>
                    </a:ext>
                  </a:extLst>
                </a:gridCol>
              </a:tblGrid>
              <a:tr h="2712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2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2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2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sp>
        <p:nvSpPr>
          <p:cNvPr id="208" name="文本框 2">
            <a:extLst>
              <a:ext uri="{FF2B5EF4-FFF2-40B4-BE49-F238E27FC236}">
                <a16:creationId xmlns:a16="http://schemas.microsoft.com/office/drawing/2014/main" id="{D850627A-DB42-44BC-AF46-C5FBD5B18D36}"/>
              </a:ext>
            </a:extLst>
          </p:cNvPr>
          <p:cNvSpPr txBox="1"/>
          <p:nvPr/>
        </p:nvSpPr>
        <p:spPr>
          <a:xfrm>
            <a:off x="679415" y="925787"/>
            <a:ext cx="10791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Bloom Filter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は、ある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要素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が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集合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に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属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するかどうかを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調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べることができる</a:t>
            </a:r>
            <a:endParaRPr lang="zh-CN" altLang="en-US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BEB02D55-7156-407E-ABDB-4CD2BED27CA3}"/>
              </a:ext>
            </a:extLst>
          </p:cNvPr>
          <p:cNvSpPr/>
          <p:nvPr/>
        </p:nvSpPr>
        <p:spPr>
          <a:xfrm>
            <a:off x="5992058" y="3566366"/>
            <a:ext cx="809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counter</a:t>
            </a:r>
            <a:endParaRPr lang="zh-CN" altLang="en-US" sz="1400"/>
          </a:p>
        </p:txBody>
      </p: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CCFFCF8-2D94-4F00-9240-16EDF2E63856}"/>
              </a:ext>
            </a:extLst>
          </p:cNvPr>
          <p:cNvCxnSpPr>
            <a:cxnSpLocks/>
            <a:endCxn id="209" idx="2"/>
          </p:cNvCxnSpPr>
          <p:nvPr/>
        </p:nvCxnSpPr>
        <p:spPr>
          <a:xfrm flipV="1">
            <a:off x="5732153" y="3874143"/>
            <a:ext cx="664426" cy="38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BFA3D893-2AF4-45BD-80F4-943D49DD8412}"/>
              </a:ext>
            </a:extLst>
          </p:cNvPr>
          <p:cNvSpPr/>
          <p:nvPr/>
        </p:nvSpPr>
        <p:spPr>
          <a:xfrm>
            <a:off x="248760" y="3300642"/>
            <a:ext cx="1287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Yu Mincho" panose="02020400000000000000" pitchFamily="18" charset="-128"/>
                <a:ea typeface="Yu Mincho" panose="02020400000000000000" pitchFamily="18" charset="-128"/>
              </a:rPr>
              <a:t>ハッシュ関数</a:t>
            </a:r>
            <a:endParaRPr lang="zh-CN" altLang="en-US" sz="14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D8DAC85-0EC5-49C0-9DE1-53A9D8A90693}"/>
              </a:ext>
            </a:extLst>
          </p:cNvPr>
          <p:cNvCxnSpPr>
            <a:cxnSpLocks/>
          </p:cNvCxnSpPr>
          <p:nvPr/>
        </p:nvCxnSpPr>
        <p:spPr>
          <a:xfrm flipV="1">
            <a:off x="243338" y="3579490"/>
            <a:ext cx="1159325" cy="1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B7A3063-C195-46B3-9D2D-17C356CB33ED}"/>
              </a:ext>
            </a:extLst>
          </p:cNvPr>
          <p:cNvGrpSpPr/>
          <p:nvPr/>
        </p:nvGrpSpPr>
        <p:grpSpPr>
          <a:xfrm>
            <a:off x="6925292" y="2423506"/>
            <a:ext cx="4547105" cy="2285719"/>
            <a:chOff x="6274997" y="2118596"/>
            <a:chExt cx="4086224" cy="2290066"/>
          </a:xfrm>
        </p:grpSpPr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037CA1C9-5280-4FFD-A058-527AAFCF0C70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8786568" y="3002953"/>
              <a:ext cx="713003" cy="41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AB246EEE-2692-4D4D-A920-C6027B4ACBF9}"/>
                </a:ext>
              </a:extLst>
            </p:cNvPr>
            <p:cNvSpPr/>
            <p:nvPr/>
          </p:nvSpPr>
          <p:spPr>
            <a:xfrm>
              <a:off x="7612552" y="2118596"/>
              <a:ext cx="1174016" cy="1777003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2E2EC59B-A6E3-4EC3-A284-642913D957AE}"/>
                </a:ext>
              </a:extLst>
            </p:cNvPr>
            <p:cNvSpPr/>
            <p:nvPr/>
          </p:nvSpPr>
          <p:spPr>
            <a:xfrm>
              <a:off x="7499088" y="3885442"/>
              <a:ext cx="179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400" b="1">
                  <a:latin typeface="Yu Mincho" panose="02020400000000000000" pitchFamily="18" charset="-128"/>
                  <a:ea typeface="Yu Mincho" panose="02020400000000000000" pitchFamily="18" charset="-128"/>
                </a:rPr>
                <a:t>Counting </a:t>
              </a:r>
              <a:r>
                <a:rPr lang="en-US" altLang="zh-CN" sz="1400" b="1">
                  <a:latin typeface="Yu Mincho" panose="02020400000000000000" pitchFamily="18" charset="-128"/>
                  <a:ea typeface="Yu Mincho" panose="02020400000000000000" pitchFamily="18" charset="-128"/>
                </a:rPr>
                <a:t>Bloom Fliter</a:t>
              </a:r>
              <a:endParaRPr lang="zh-CN" altLang="en-US" sz="1400" b="1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  <p:sp>
          <p:nvSpPr>
            <p:cNvPr id="47" name="文本框 49">
              <a:extLst>
                <a:ext uri="{FF2B5EF4-FFF2-40B4-BE49-F238E27FC236}">
                  <a16:creationId xmlns:a16="http://schemas.microsoft.com/office/drawing/2014/main" id="{E1FE1E2A-0BE5-46A4-8073-F5EFFF82DE9F}"/>
                </a:ext>
              </a:extLst>
            </p:cNvPr>
            <p:cNvSpPr txBox="1"/>
            <p:nvPr/>
          </p:nvSpPr>
          <p:spPr>
            <a:xfrm>
              <a:off x="7200846" y="2173925"/>
              <a:ext cx="39862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>
                  <a:latin typeface="Yu Mincho" panose="02020400000000000000" pitchFamily="18" charset="-128"/>
                  <a:ea typeface="Yu Mincho" panose="02020400000000000000" pitchFamily="18" charset="-128"/>
                </a:rPr>
                <a:t>検索</a:t>
              </a:r>
            </a:p>
          </p:txBody>
        </p:sp>
        <p:cxnSp>
          <p:nvCxnSpPr>
            <p:cNvPr id="50" name="コネクタ: 曲線 49">
              <a:extLst>
                <a:ext uri="{FF2B5EF4-FFF2-40B4-BE49-F238E27FC236}">
                  <a16:creationId xmlns:a16="http://schemas.microsoft.com/office/drawing/2014/main" id="{920EF265-16E8-4127-81DE-705AEBE852F8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7222501" y="3014699"/>
              <a:ext cx="553174" cy="28027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DD5A858F-BDA1-4437-98C3-F01CD2EB14B9}"/>
                    </a:ext>
                  </a:extLst>
                </p:cNvPr>
                <p:cNvSpPr/>
                <p:nvPr/>
              </p:nvSpPr>
              <p:spPr>
                <a:xfrm>
                  <a:off x="7638836" y="2967105"/>
                  <a:ext cx="11875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zh-CN" altLang="en-US" sz="1400"/>
                    <a:t>，</a:t>
                  </a:r>
                  <a:r>
                    <a:rPr lang="en-US" altLang="zh-CN" sz="1400"/>
                    <a:t>1</a:t>
                  </a:r>
                  <a:r>
                    <a:rPr lang="zh-CN" altLang="en-US" sz="1400"/>
                    <a:t>回挿入</a:t>
                  </a:r>
                </a:p>
              </p:txBody>
            </p:sp>
          </mc:Choice>
          <mc:Fallback xmlns=""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DD5A858F-BDA1-4437-98C3-F01CD2EB14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836" y="2967105"/>
                  <a:ext cx="1187569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5882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FF3BAAD6-966D-4697-BBEA-3D16EB274D0B}"/>
                    </a:ext>
                  </a:extLst>
                </p:cNvPr>
                <p:cNvSpPr/>
                <p:nvPr/>
              </p:nvSpPr>
              <p:spPr>
                <a:xfrm>
                  <a:off x="6274997" y="2599200"/>
                  <a:ext cx="947504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600" b="1">
                      <a:ea typeface="Yu Mincho" panose="02020400000000000000" pitchFamily="18" charset="-128"/>
                    </a:rPr>
                    <a:t>要素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 </m:t>
                          </m:r>
                          <m: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ja-JP" altLang="en-US" sz="16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有りますが？</a:t>
                  </a:r>
                  <a:endParaRPr lang="zh-CN" altLang="en-US" sz="16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mc:Choice>
          <mc:Fallback xmlns="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FF3BAAD6-966D-4697-BBEA-3D16EB274D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997" y="2599200"/>
                  <a:ext cx="947504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2890" t="-2206" r="-2890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F9F074ED-D7DE-4F7A-AA33-CECE907E9390}"/>
                    </a:ext>
                  </a:extLst>
                </p:cNvPr>
                <p:cNvSpPr/>
                <p:nvPr/>
              </p:nvSpPr>
              <p:spPr>
                <a:xfrm>
                  <a:off x="7638837" y="2651553"/>
                  <a:ext cx="11875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1400"/>
                    <a:t>，</a:t>
                  </a:r>
                  <a:r>
                    <a:rPr lang="en-US" altLang="zh-CN" sz="1400"/>
                    <a:t>1</a:t>
                  </a:r>
                  <a:r>
                    <a:rPr lang="zh-CN" altLang="en-US" sz="1400"/>
                    <a:t>回挿入</a:t>
                  </a:r>
                </a:p>
              </p:txBody>
            </p:sp>
          </mc:Choice>
          <mc:Fallback xmlns=""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F9F074ED-D7DE-4F7A-AA33-CECE907E9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837" y="2651553"/>
                  <a:ext cx="1187569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8000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791AEC2D-943F-4AED-ABB2-9829E5F7E98D}"/>
                    </a:ext>
                  </a:extLst>
                </p:cNvPr>
                <p:cNvSpPr/>
                <p:nvPr/>
              </p:nvSpPr>
              <p:spPr>
                <a:xfrm>
                  <a:off x="7638837" y="2336001"/>
                  <a:ext cx="11875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400"/>
                    <a:t>，</a:t>
                  </a:r>
                  <a:r>
                    <a:rPr lang="en-US" altLang="zh-CN" sz="1400"/>
                    <a:t>2</a:t>
                  </a:r>
                  <a:r>
                    <a:rPr lang="zh-CN" altLang="en-US" sz="1400"/>
                    <a:t>回挿入</a:t>
                  </a:r>
                </a:p>
              </p:txBody>
            </p:sp>
          </mc:Choice>
          <mc:Fallback xmlns=""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791AEC2D-943F-4AED-ABB2-9829E5F7E9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837" y="2336001"/>
                  <a:ext cx="1187569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7843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C18E0ACB-9948-4D7C-8359-F891ABCC8524}"/>
                    </a:ext>
                  </a:extLst>
                </p:cNvPr>
                <p:cNvSpPr/>
                <p:nvPr/>
              </p:nvSpPr>
              <p:spPr>
                <a:xfrm>
                  <a:off x="9143069" y="3152763"/>
                  <a:ext cx="1218152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4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要素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 </m:t>
                          </m:r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4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が存在し、2回挿入された！</a:t>
                  </a:r>
                </a:p>
              </p:txBody>
            </p:sp>
          </mc:Choice>
          <mc:Fallback xmlns="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C18E0ACB-9948-4D7C-8359-F891ABCC85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069" y="3152763"/>
                  <a:ext cx="1218152" cy="738664"/>
                </a:xfrm>
                <a:prstGeom prst="rect">
                  <a:avLst/>
                </a:prstGeom>
                <a:blipFill>
                  <a:blip r:embed="rId8"/>
                  <a:stretch>
                    <a:fillRect l="-1351" t="-1653" r="-901" b="-74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9870466F-43EA-4938-8400-C31B7F796C98}"/>
                </a:ext>
              </a:extLst>
            </p:cNvPr>
            <p:cNvSpPr/>
            <p:nvPr/>
          </p:nvSpPr>
          <p:spPr>
            <a:xfrm>
              <a:off x="8844568" y="2626449"/>
              <a:ext cx="5886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b="1">
                  <a:latin typeface="游明朝" panose="02020400000000000000" pitchFamily="18" charset="-128"/>
                  <a:ea typeface="游明朝" panose="02020400000000000000" pitchFamily="18" charset="-128"/>
                </a:rPr>
                <a:t>答え</a:t>
              </a:r>
              <a:endParaRPr lang="zh-CN" altLang="en-US" sz="1600"/>
            </a:p>
          </p:txBody>
        </p:sp>
      </p:grpSp>
      <p:sp>
        <p:nvSpPr>
          <p:cNvPr id="58" name="椭圆 7">
            <a:extLst>
              <a:ext uri="{FF2B5EF4-FFF2-40B4-BE49-F238E27FC236}">
                <a16:creationId xmlns:a16="http://schemas.microsoft.com/office/drawing/2014/main" id="{23BD09A5-7771-49EE-B3D6-995F422C6C54}"/>
              </a:ext>
            </a:extLst>
          </p:cNvPr>
          <p:cNvSpPr/>
          <p:nvPr/>
        </p:nvSpPr>
        <p:spPr>
          <a:xfrm>
            <a:off x="1434100" y="3412725"/>
            <a:ext cx="374904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9" name="文本框 8">
            <a:extLst>
              <a:ext uri="{FF2B5EF4-FFF2-40B4-BE49-F238E27FC236}">
                <a16:creationId xmlns:a16="http://schemas.microsoft.com/office/drawing/2014/main" id="{F37C16FE-3059-4418-9CFA-6FBF03A16A6F}"/>
              </a:ext>
            </a:extLst>
          </p:cNvPr>
          <p:cNvSpPr txBox="1"/>
          <p:nvPr/>
        </p:nvSpPr>
        <p:spPr>
          <a:xfrm>
            <a:off x="1402663" y="3425601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h1</a:t>
            </a:r>
            <a:endParaRPr kumimoji="1" lang="zh-CN" altLang="en-US" sz="1400"/>
          </a:p>
        </p:txBody>
      </p:sp>
      <p:sp>
        <p:nvSpPr>
          <p:cNvPr id="60" name="椭圆 10">
            <a:extLst>
              <a:ext uri="{FF2B5EF4-FFF2-40B4-BE49-F238E27FC236}">
                <a16:creationId xmlns:a16="http://schemas.microsoft.com/office/drawing/2014/main" id="{C734DFA3-DA44-415C-9422-0EA4B0ECD3BE}"/>
              </a:ext>
            </a:extLst>
          </p:cNvPr>
          <p:cNvSpPr/>
          <p:nvPr/>
        </p:nvSpPr>
        <p:spPr>
          <a:xfrm>
            <a:off x="2171716" y="3412725"/>
            <a:ext cx="374904" cy="3385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文本框 11">
            <a:extLst>
              <a:ext uri="{FF2B5EF4-FFF2-40B4-BE49-F238E27FC236}">
                <a16:creationId xmlns:a16="http://schemas.microsoft.com/office/drawing/2014/main" id="{4E8907F3-984B-46AC-B5C8-3A1EB65D34D9}"/>
              </a:ext>
            </a:extLst>
          </p:cNvPr>
          <p:cNvSpPr txBox="1"/>
          <p:nvPr/>
        </p:nvSpPr>
        <p:spPr>
          <a:xfrm>
            <a:off x="2192207" y="3433419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h2</a:t>
            </a:r>
            <a:endParaRPr kumimoji="1" lang="zh-CN" altLang="en-US" sz="1400"/>
          </a:p>
        </p:txBody>
      </p:sp>
      <p:sp>
        <p:nvSpPr>
          <p:cNvPr id="62" name="椭圆 12">
            <a:extLst>
              <a:ext uri="{FF2B5EF4-FFF2-40B4-BE49-F238E27FC236}">
                <a16:creationId xmlns:a16="http://schemas.microsoft.com/office/drawing/2014/main" id="{9E59A1C9-1228-4565-B44F-3F4B2DDC6395}"/>
              </a:ext>
            </a:extLst>
          </p:cNvPr>
          <p:cNvSpPr/>
          <p:nvPr/>
        </p:nvSpPr>
        <p:spPr>
          <a:xfrm>
            <a:off x="2909332" y="3415914"/>
            <a:ext cx="374904" cy="338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3" name="文本框 13">
            <a:extLst>
              <a:ext uri="{FF2B5EF4-FFF2-40B4-BE49-F238E27FC236}">
                <a16:creationId xmlns:a16="http://schemas.microsoft.com/office/drawing/2014/main" id="{A6BE0A37-E71C-4AA7-9949-20099C8CCA0A}"/>
              </a:ext>
            </a:extLst>
          </p:cNvPr>
          <p:cNvSpPr txBox="1"/>
          <p:nvPr/>
        </p:nvSpPr>
        <p:spPr>
          <a:xfrm>
            <a:off x="2909332" y="342811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h3</a:t>
            </a:r>
            <a:endParaRPr kumimoji="1"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14">
                <a:extLst>
                  <a:ext uri="{FF2B5EF4-FFF2-40B4-BE49-F238E27FC236}">
                    <a16:creationId xmlns:a16="http://schemas.microsoft.com/office/drawing/2014/main" id="{72506525-22A9-47E8-B443-65FAFCCCB85E}"/>
                  </a:ext>
                </a:extLst>
              </p:cNvPr>
              <p:cNvSpPr txBox="1"/>
              <p:nvPr/>
            </p:nvSpPr>
            <p:spPr>
              <a:xfrm>
                <a:off x="2152677" y="2808560"/>
                <a:ext cx="457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64" name="文本框 14">
                <a:extLst>
                  <a:ext uri="{FF2B5EF4-FFF2-40B4-BE49-F238E27FC236}">
                    <a16:creationId xmlns:a16="http://schemas.microsoft.com/office/drawing/2014/main" id="{72506525-22A9-47E8-B443-65FAFCCCB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77" y="2808560"/>
                <a:ext cx="457689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线箭头连接符 17">
            <a:extLst>
              <a:ext uri="{FF2B5EF4-FFF2-40B4-BE49-F238E27FC236}">
                <a16:creationId xmlns:a16="http://schemas.microsoft.com/office/drawing/2014/main" id="{4E86BCD1-0BBD-426B-9547-889387E5D4AD}"/>
              </a:ext>
            </a:extLst>
          </p:cNvPr>
          <p:cNvCxnSpPr>
            <a:stCxn id="64" idx="2"/>
            <a:endCxn id="59" idx="0"/>
          </p:cNvCxnSpPr>
          <p:nvPr/>
        </p:nvCxnSpPr>
        <p:spPr>
          <a:xfrm flipH="1">
            <a:off x="1591978" y="3147114"/>
            <a:ext cx="789544" cy="278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19">
            <a:extLst>
              <a:ext uri="{FF2B5EF4-FFF2-40B4-BE49-F238E27FC236}">
                <a16:creationId xmlns:a16="http://schemas.microsoft.com/office/drawing/2014/main" id="{112CE72E-70E6-4422-93F9-D61B63F009C8}"/>
              </a:ext>
            </a:extLst>
          </p:cNvPr>
          <p:cNvCxnSpPr>
            <a:cxnSpLocks/>
            <a:stCxn id="64" idx="2"/>
            <a:endCxn id="60" idx="0"/>
          </p:cNvCxnSpPr>
          <p:nvPr/>
        </p:nvCxnSpPr>
        <p:spPr>
          <a:xfrm flipH="1">
            <a:off x="2359168" y="3147114"/>
            <a:ext cx="22354" cy="265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21">
            <a:extLst>
              <a:ext uri="{FF2B5EF4-FFF2-40B4-BE49-F238E27FC236}">
                <a16:creationId xmlns:a16="http://schemas.microsoft.com/office/drawing/2014/main" id="{D56972BE-AAF6-4134-B771-499B3A42E820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>
            <a:off x="2381522" y="3147114"/>
            <a:ext cx="715262" cy="26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箭头连接符 30">
            <a:extLst>
              <a:ext uri="{FF2B5EF4-FFF2-40B4-BE49-F238E27FC236}">
                <a16:creationId xmlns:a16="http://schemas.microsoft.com/office/drawing/2014/main" id="{AC373120-A51B-4AD3-BE18-FB2ED80979EB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402663" y="3733378"/>
            <a:ext cx="189315" cy="460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35">
            <a:extLst>
              <a:ext uri="{FF2B5EF4-FFF2-40B4-BE49-F238E27FC236}">
                <a16:creationId xmlns:a16="http://schemas.microsoft.com/office/drawing/2014/main" id="{248D5B1E-8150-4AF5-B973-900C95C1596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2381522" y="3741196"/>
            <a:ext cx="284441" cy="453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线箭头连接符 37">
            <a:extLst>
              <a:ext uri="{FF2B5EF4-FFF2-40B4-BE49-F238E27FC236}">
                <a16:creationId xmlns:a16="http://schemas.microsoft.com/office/drawing/2014/main" id="{1D2D23C4-2AE3-4F68-B77F-D326E490C78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3098647" y="3735890"/>
            <a:ext cx="444653" cy="44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文本框 102">
            <a:extLst>
              <a:ext uri="{FF2B5EF4-FFF2-40B4-BE49-F238E27FC236}">
                <a16:creationId xmlns:a16="http://schemas.microsoft.com/office/drawing/2014/main" id="{70D2734E-4605-4674-A2FE-813EFBF6B746}"/>
              </a:ext>
            </a:extLst>
          </p:cNvPr>
          <p:cNvSpPr txBox="1"/>
          <p:nvPr/>
        </p:nvSpPr>
        <p:spPr>
          <a:xfrm>
            <a:off x="633027" y="2198073"/>
            <a:ext cx="370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検索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07490741-02FB-4D8F-BD8F-50164EA0D1F5}"/>
              </a:ext>
            </a:extLst>
          </p:cNvPr>
          <p:cNvSpPr/>
          <p:nvPr/>
        </p:nvSpPr>
        <p:spPr>
          <a:xfrm>
            <a:off x="260135" y="5148704"/>
            <a:ext cx="5764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存在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可能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: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　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ハッシュ関数が指すカウンターがすべて0より大きければ、その要素は存在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の可能性がある</a:t>
            </a:r>
            <a:endParaRPr lang="en-US" altLang="ja-JP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F635607-F11F-4266-A301-028A63C8D24F}"/>
              </a:ext>
            </a:extLst>
          </p:cNvPr>
          <p:cNvSpPr/>
          <p:nvPr/>
        </p:nvSpPr>
        <p:spPr>
          <a:xfrm>
            <a:off x="6960" y="4783305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要素検索判定結果</a:t>
            </a:r>
          </a:p>
        </p:txBody>
      </p:sp>
    </p:spTree>
    <p:extLst>
      <p:ext uri="{BB962C8B-B14F-4D97-AF65-F5344CB8AC3E}">
        <p14:creationId xmlns:p14="http://schemas.microsoft.com/office/powerpoint/2010/main" val="132799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72324" y="206748"/>
            <a:ext cx="4702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en-US" altLang="zh-CN" sz="3600" b="1">
                <a:latin typeface="Yu Mincho" panose="02020400000000000000" pitchFamily="18" charset="-128"/>
                <a:ea typeface="Yu Mincho" panose="02020400000000000000" pitchFamily="18" charset="-128"/>
              </a:rPr>
              <a:t>Bloom Fliter</a:t>
            </a:r>
            <a:endParaRPr lang="zh-CN" altLang="en-US" sz="36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graphicFrame>
        <p:nvGraphicFramePr>
          <p:cNvPr id="146" name="表格 7">
            <a:extLst>
              <a:ext uri="{FF2B5EF4-FFF2-40B4-BE49-F238E27FC236}">
                <a16:creationId xmlns:a16="http://schemas.microsoft.com/office/drawing/2014/main" id="{DAE3BB52-08CF-4BB6-9C06-3750D618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347517"/>
              </p:ext>
            </p:extLst>
          </p:nvPr>
        </p:nvGraphicFramePr>
        <p:xfrm>
          <a:off x="923109" y="4187666"/>
          <a:ext cx="4909626" cy="271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57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1022570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11418670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239681940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45405611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93318525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7814705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883346079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2818553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885724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971518391"/>
                    </a:ext>
                  </a:extLst>
                </a:gridCol>
              </a:tblGrid>
              <a:tr h="2712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2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2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2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sp>
        <p:nvSpPr>
          <p:cNvPr id="208" name="文本框 2">
            <a:extLst>
              <a:ext uri="{FF2B5EF4-FFF2-40B4-BE49-F238E27FC236}">
                <a16:creationId xmlns:a16="http://schemas.microsoft.com/office/drawing/2014/main" id="{D850627A-DB42-44BC-AF46-C5FBD5B18D36}"/>
              </a:ext>
            </a:extLst>
          </p:cNvPr>
          <p:cNvSpPr txBox="1"/>
          <p:nvPr/>
        </p:nvSpPr>
        <p:spPr>
          <a:xfrm>
            <a:off x="679415" y="925787"/>
            <a:ext cx="10791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Bloom Filter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は、ある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要素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が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集合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に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属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するかどうかを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調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べることができる</a:t>
            </a:r>
            <a:endParaRPr lang="zh-CN" altLang="en-US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BEB02D55-7156-407E-ABDB-4CD2BED27CA3}"/>
              </a:ext>
            </a:extLst>
          </p:cNvPr>
          <p:cNvSpPr/>
          <p:nvPr/>
        </p:nvSpPr>
        <p:spPr>
          <a:xfrm>
            <a:off x="5992058" y="3566366"/>
            <a:ext cx="809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counter</a:t>
            </a:r>
            <a:endParaRPr lang="zh-CN" altLang="en-US" sz="1400"/>
          </a:p>
        </p:txBody>
      </p: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CCFFCF8-2D94-4F00-9240-16EDF2E63856}"/>
              </a:ext>
            </a:extLst>
          </p:cNvPr>
          <p:cNvCxnSpPr>
            <a:cxnSpLocks/>
            <a:endCxn id="209" idx="2"/>
          </p:cNvCxnSpPr>
          <p:nvPr/>
        </p:nvCxnSpPr>
        <p:spPr>
          <a:xfrm flipV="1">
            <a:off x="5732153" y="3874143"/>
            <a:ext cx="664426" cy="38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BFA3D893-2AF4-45BD-80F4-943D49DD8412}"/>
              </a:ext>
            </a:extLst>
          </p:cNvPr>
          <p:cNvSpPr/>
          <p:nvPr/>
        </p:nvSpPr>
        <p:spPr>
          <a:xfrm>
            <a:off x="248760" y="3300642"/>
            <a:ext cx="1287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Yu Mincho" panose="02020400000000000000" pitchFamily="18" charset="-128"/>
                <a:ea typeface="Yu Mincho" panose="02020400000000000000" pitchFamily="18" charset="-128"/>
              </a:rPr>
              <a:t>ハッシュ関数</a:t>
            </a:r>
            <a:endParaRPr lang="zh-CN" altLang="en-US" sz="14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D8DAC85-0EC5-49C0-9DE1-53A9D8A90693}"/>
              </a:ext>
            </a:extLst>
          </p:cNvPr>
          <p:cNvCxnSpPr>
            <a:cxnSpLocks/>
          </p:cNvCxnSpPr>
          <p:nvPr/>
        </p:nvCxnSpPr>
        <p:spPr>
          <a:xfrm flipV="1">
            <a:off x="243338" y="3579490"/>
            <a:ext cx="1159325" cy="1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B7A3063-C195-46B3-9D2D-17C356CB33ED}"/>
              </a:ext>
            </a:extLst>
          </p:cNvPr>
          <p:cNvGrpSpPr/>
          <p:nvPr/>
        </p:nvGrpSpPr>
        <p:grpSpPr>
          <a:xfrm>
            <a:off x="6662286" y="2423506"/>
            <a:ext cx="4810110" cy="2285719"/>
            <a:chOff x="6038649" y="2118596"/>
            <a:chExt cx="4322572" cy="2290066"/>
          </a:xfrm>
        </p:grpSpPr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037CA1C9-5280-4FFD-A058-527AAFCF0C70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8786568" y="3002953"/>
              <a:ext cx="713003" cy="41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AB246EEE-2692-4D4D-A920-C6027B4ACBF9}"/>
                </a:ext>
              </a:extLst>
            </p:cNvPr>
            <p:cNvSpPr/>
            <p:nvPr/>
          </p:nvSpPr>
          <p:spPr>
            <a:xfrm>
              <a:off x="7612552" y="2118596"/>
              <a:ext cx="1174016" cy="1777003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2E2EC59B-A6E3-4EC3-A284-642913D957AE}"/>
                </a:ext>
              </a:extLst>
            </p:cNvPr>
            <p:cNvSpPr/>
            <p:nvPr/>
          </p:nvSpPr>
          <p:spPr>
            <a:xfrm>
              <a:off x="7499088" y="3885442"/>
              <a:ext cx="179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400" b="1">
                  <a:latin typeface="Yu Mincho" panose="02020400000000000000" pitchFamily="18" charset="-128"/>
                  <a:ea typeface="Yu Mincho" panose="02020400000000000000" pitchFamily="18" charset="-128"/>
                </a:rPr>
                <a:t>Counting </a:t>
              </a:r>
              <a:r>
                <a:rPr lang="en-US" altLang="zh-CN" sz="1400" b="1">
                  <a:latin typeface="Yu Mincho" panose="02020400000000000000" pitchFamily="18" charset="-128"/>
                  <a:ea typeface="Yu Mincho" panose="02020400000000000000" pitchFamily="18" charset="-128"/>
                </a:rPr>
                <a:t>Bloom Fliter</a:t>
              </a:r>
              <a:endParaRPr lang="zh-CN" altLang="en-US" sz="1400" b="1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  <p:sp>
          <p:nvSpPr>
            <p:cNvPr id="47" name="文本框 49">
              <a:extLst>
                <a:ext uri="{FF2B5EF4-FFF2-40B4-BE49-F238E27FC236}">
                  <a16:creationId xmlns:a16="http://schemas.microsoft.com/office/drawing/2014/main" id="{E1FE1E2A-0BE5-46A4-8073-F5EFFF82DE9F}"/>
                </a:ext>
              </a:extLst>
            </p:cNvPr>
            <p:cNvSpPr txBox="1"/>
            <p:nvPr/>
          </p:nvSpPr>
          <p:spPr>
            <a:xfrm>
              <a:off x="7200846" y="2173925"/>
              <a:ext cx="39862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>
                  <a:latin typeface="Yu Mincho" panose="02020400000000000000" pitchFamily="18" charset="-128"/>
                  <a:ea typeface="Yu Mincho" panose="02020400000000000000" pitchFamily="18" charset="-128"/>
                </a:rPr>
                <a:t>検索</a:t>
              </a:r>
            </a:p>
          </p:txBody>
        </p:sp>
        <p:cxnSp>
          <p:nvCxnSpPr>
            <p:cNvPr id="50" name="コネクタ: 曲線 49">
              <a:extLst>
                <a:ext uri="{FF2B5EF4-FFF2-40B4-BE49-F238E27FC236}">
                  <a16:creationId xmlns:a16="http://schemas.microsoft.com/office/drawing/2014/main" id="{920EF265-16E8-4127-81DE-705AEBE852F8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7222501" y="2880502"/>
              <a:ext cx="553174" cy="46173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DD5A858F-BDA1-4437-98C3-F01CD2EB14B9}"/>
                    </a:ext>
                  </a:extLst>
                </p:cNvPr>
                <p:cNvSpPr/>
                <p:nvPr/>
              </p:nvSpPr>
              <p:spPr>
                <a:xfrm>
                  <a:off x="7638836" y="2967105"/>
                  <a:ext cx="11875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zh-CN" altLang="en-US" sz="1400"/>
                    <a:t>，</a:t>
                  </a:r>
                  <a:r>
                    <a:rPr lang="en-US" altLang="zh-CN" sz="1400"/>
                    <a:t>1</a:t>
                  </a:r>
                  <a:r>
                    <a:rPr lang="zh-CN" altLang="en-US" sz="1400"/>
                    <a:t>回挿入</a:t>
                  </a:r>
                </a:p>
              </p:txBody>
            </p:sp>
          </mc:Choice>
          <mc:Fallback xmlns=""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DD5A858F-BDA1-4437-98C3-F01CD2EB14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836" y="2967105"/>
                  <a:ext cx="1187569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5882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FF3BAAD6-966D-4697-BBEA-3D16EB274D0B}"/>
                    </a:ext>
                  </a:extLst>
                </p:cNvPr>
                <p:cNvSpPr/>
                <p:nvPr/>
              </p:nvSpPr>
              <p:spPr>
                <a:xfrm>
                  <a:off x="6038649" y="2587558"/>
                  <a:ext cx="1183852" cy="585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600" b="1">
                      <a:ea typeface="Yu Mincho" panose="02020400000000000000" pitchFamily="18" charset="-128"/>
                    </a:rPr>
                    <a:t>要素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 </m:t>
                          </m:r>
                          <m: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𝟓</m:t>
                          </m:r>
                        </m:sub>
                      </m:sSub>
                    </m:oMath>
                  </a14:m>
                  <a:r>
                    <a:rPr lang="ja-JP" altLang="en-US" sz="16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有りますが？</a:t>
                  </a:r>
                  <a:endParaRPr lang="zh-CN" altLang="en-US" sz="16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mc:Choice>
          <mc:Fallback xmlns="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FF3BAAD6-966D-4697-BBEA-3D16EB274D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649" y="2587558"/>
                  <a:ext cx="1183852" cy="585887"/>
                </a:xfrm>
                <a:prstGeom prst="rect">
                  <a:avLst/>
                </a:prstGeom>
                <a:blipFill>
                  <a:blip r:embed="rId5"/>
                  <a:stretch>
                    <a:fillRect l="-2778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F9F074ED-D7DE-4F7A-AA33-CECE907E9390}"/>
                    </a:ext>
                  </a:extLst>
                </p:cNvPr>
                <p:cNvSpPr/>
                <p:nvPr/>
              </p:nvSpPr>
              <p:spPr>
                <a:xfrm>
                  <a:off x="7638837" y="2651553"/>
                  <a:ext cx="11875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1400"/>
                    <a:t>，</a:t>
                  </a:r>
                  <a:r>
                    <a:rPr lang="en-US" altLang="zh-CN" sz="1400"/>
                    <a:t>1</a:t>
                  </a:r>
                  <a:r>
                    <a:rPr lang="zh-CN" altLang="en-US" sz="1400"/>
                    <a:t>回挿入</a:t>
                  </a:r>
                </a:p>
              </p:txBody>
            </p:sp>
          </mc:Choice>
          <mc:Fallback xmlns=""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F9F074ED-D7DE-4F7A-AA33-CECE907E9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837" y="2651553"/>
                  <a:ext cx="1187569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8000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791AEC2D-943F-4AED-ABB2-9829E5F7E98D}"/>
                    </a:ext>
                  </a:extLst>
                </p:cNvPr>
                <p:cNvSpPr/>
                <p:nvPr/>
              </p:nvSpPr>
              <p:spPr>
                <a:xfrm>
                  <a:off x="7638837" y="2336001"/>
                  <a:ext cx="11875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400"/>
                    <a:t>，</a:t>
                  </a:r>
                  <a:r>
                    <a:rPr lang="en-US" altLang="zh-CN" sz="1400"/>
                    <a:t>2</a:t>
                  </a:r>
                  <a:r>
                    <a:rPr lang="zh-CN" altLang="en-US" sz="1400"/>
                    <a:t>回挿入</a:t>
                  </a:r>
                </a:p>
              </p:txBody>
            </p:sp>
          </mc:Choice>
          <mc:Fallback xmlns=""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791AEC2D-943F-4AED-ABB2-9829E5F7E9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837" y="2336001"/>
                  <a:ext cx="1187569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7843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C18E0ACB-9948-4D7C-8359-F891ABCC8524}"/>
                    </a:ext>
                  </a:extLst>
                </p:cNvPr>
                <p:cNvSpPr/>
                <p:nvPr/>
              </p:nvSpPr>
              <p:spPr>
                <a:xfrm>
                  <a:off x="9143069" y="3152763"/>
                  <a:ext cx="1218152" cy="585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6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要素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 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𝟓</m:t>
                          </m:r>
                        </m:sub>
                      </m:sSub>
                    </m:oMath>
                  </a14:m>
                  <a:r>
                    <a:rPr lang="zh-CN" altLang="en-US" sz="16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が存在</a:t>
                  </a:r>
                  <a:r>
                    <a:rPr lang="ja-JP" altLang="en-US" sz="16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しない</a:t>
                  </a:r>
                  <a:endParaRPr lang="zh-CN" altLang="en-US" sz="16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mc:Choice>
          <mc:Fallback xmlns="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C18E0ACB-9948-4D7C-8359-F891ABCC85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069" y="3152763"/>
                  <a:ext cx="1218152" cy="585887"/>
                </a:xfrm>
                <a:prstGeom prst="rect">
                  <a:avLst/>
                </a:prstGeom>
                <a:blipFill>
                  <a:blip r:embed="rId8"/>
                  <a:stretch>
                    <a:fillRect l="-2703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9870466F-43EA-4938-8400-C31B7F796C98}"/>
                </a:ext>
              </a:extLst>
            </p:cNvPr>
            <p:cNvSpPr/>
            <p:nvPr/>
          </p:nvSpPr>
          <p:spPr>
            <a:xfrm>
              <a:off x="8844568" y="2626449"/>
              <a:ext cx="5886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b="1">
                  <a:latin typeface="游明朝" panose="02020400000000000000" pitchFamily="18" charset="-128"/>
                  <a:ea typeface="游明朝" panose="02020400000000000000" pitchFamily="18" charset="-128"/>
                </a:rPr>
                <a:t>答え</a:t>
              </a:r>
              <a:endParaRPr lang="zh-CN" altLang="en-US" sz="1600"/>
            </a:p>
          </p:txBody>
        </p:sp>
      </p:grpSp>
      <p:sp>
        <p:nvSpPr>
          <p:cNvPr id="58" name="椭圆 7">
            <a:extLst>
              <a:ext uri="{FF2B5EF4-FFF2-40B4-BE49-F238E27FC236}">
                <a16:creationId xmlns:a16="http://schemas.microsoft.com/office/drawing/2014/main" id="{23BD09A5-7771-49EE-B3D6-995F422C6C54}"/>
              </a:ext>
            </a:extLst>
          </p:cNvPr>
          <p:cNvSpPr/>
          <p:nvPr/>
        </p:nvSpPr>
        <p:spPr>
          <a:xfrm>
            <a:off x="1434100" y="3412725"/>
            <a:ext cx="374904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9" name="文本框 8">
            <a:extLst>
              <a:ext uri="{FF2B5EF4-FFF2-40B4-BE49-F238E27FC236}">
                <a16:creationId xmlns:a16="http://schemas.microsoft.com/office/drawing/2014/main" id="{F37C16FE-3059-4418-9CFA-6FBF03A16A6F}"/>
              </a:ext>
            </a:extLst>
          </p:cNvPr>
          <p:cNvSpPr txBox="1"/>
          <p:nvPr/>
        </p:nvSpPr>
        <p:spPr>
          <a:xfrm>
            <a:off x="1402663" y="3425601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h1</a:t>
            </a:r>
            <a:endParaRPr kumimoji="1" lang="zh-CN" altLang="en-US" sz="1400"/>
          </a:p>
        </p:txBody>
      </p:sp>
      <p:sp>
        <p:nvSpPr>
          <p:cNvPr id="60" name="椭圆 10">
            <a:extLst>
              <a:ext uri="{FF2B5EF4-FFF2-40B4-BE49-F238E27FC236}">
                <a16:creationId xmlns:a16="http://schemas.microsoft.com/office/drawing/2014/main" id="{C734DFA3-DA44-415C-9422-0EA4B0ECD3BE}"/>
              </a:ext>
            </a:extLst>
          </p:cNvPr>
          <p:cNvSpPr/>
          <p:nvPr/>
        </p:nvSpPr>
        <p:spPr>
          <a:xfrm>
            <a:off x="2171716" y="3412725"/>
            <a:ext cx="374904" cy="3385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文本框 11">
            <a:extLst>
              <a:ext uri="{FF2B5EF4-FFF2-40B4-BE49-F238E27FC236}">
                <a16:creationId xmlns:a16="http://schemas.microsoft.com/office/drawing/2014/main" id="{4E8907F3-984B-46AC-B5C8-3A1EB65D34D9}"/>
              </a:ext>
            </a:extLst>
          </p:cNvPr>
          <p:cNvSpPr txBox="1"/>
          <p:nvPr/>
        </p:nvSpPr>
        <p:spPr>
          <a:xfrm>
            <a:off x="2192207" y="3433419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h2</a:t>
            </a:r>
            <a:endParaRPr kumimoji="1" lang="zh-CN" altLang="en-US" sz="1400"/>
          </a:p>
        </p:txBody>
      </p:sp>
      <p:sp>
        <p:nvSpPr>
          <p:cNvPr id="62" name="椭圆 12">
            <a:extLst>
              <a:ext uri="{FF2B5EF4-FFF2-40B4-BE49-F238E27FC236}">
                <a16:creationId xmlns:a16="http://schemas.microsoft.com/office/drawing/2014/main" id="{9E59A1C9-1228-4565-B44F-3F4B2DDC6395}"/>
              </a:ext>
            </a:extLst>
          </p:cNvPr>
          <p:cNvSpPr/>
          <p:nvPr/>
        </p:nvSpPr>
        <p:spPr>
          <a:xfrm>
            <a:off x="2909332" y="3415914"/>
            <a:ext cx="374904" cy="338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3" name="文本框 13">
            <a:extLst>
              <a:ext uri="{FF2B5EF4-FFF2-40B4-BE49-F238E27FC236}">
                <a16:creationId xmlns:a16="http://schemas.microsoft.com/office/drawing/2014/main" id="{A6BE0A37-E71C-4AA7-9949-20099C8CCA0A}"/>
              </a:ext>
            </a:extLst>
          </p:cNvPr>
          <p:cNvSpPr txBox="1"/>
          <p:nvPr/>
        </p:nvSpPr>
        <p:spPr>
          <a:xfrm>
            <a:off x="2909332" y="342811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h3</a:t>
            </a:r>
            <a:endParaRPr kumimoji="1"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14">
                <a:extLst>
                  <a:ext uri="{FF2B5EF4-FFF2-40B4-BE49-F238E27FC236}">
                    <a16:creationId xmlns:a16="http://schemas.microsoft.com/office/drawing/2014/main" id="{72506525-22A9-47E8-B443-65FAFCCCB85E}"/>
                  </a:ext>
                </a:extLst>
              </p:cNvPr>
              <p:cNvSpPr txBox="1"/>
              <p:nvPr/>
            </p:nvSpPr>
            <p:spPr>
              <a:xfrm>
                <a:off x="2152677" y="2808560"/>
                <a:ext cx="502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 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64" name="文本框 14">
                <a:extLst>
                  <a:ext uri="{FF2B5EF4-FFF2-40B4-BE49-F238E27FC236}">
                    <a16:creationId xmlns:a16="http://schemas.microsoft.com/office/drawing/2014/main" id="{72506525-22A9-47E8-B443-65FAFCCCB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77" y="2808560"/>
                <a:ext cx="50257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线箭头连接符 17">
            <a:extLst>
              <a:ext uri="{FF2B5EF4-FFF2-40B4-BE49-F238E27FC236}">
                <a16:creationId xmlns:a16="http://schemas.microsoft.com/office/drawing/2014/main" id="{4E86BCD1-0BBD-426B-9547-889387E5D4AD}"/>
              </a:ext>
            </a:extLst>
          </p:cNvPr>
          <p:cNvCxnSpPr>
            <a:stCxn id="64" idx="2"/>
            <a:endCxn id="59" idx="0"/>
          </p:cNvCxnSpPr>
          <p:nvPr/>
        </p:nvCxnSpPr>
        <p:spPr>
          <a:xfrm flipH="1">
            <a:off x="1591978" y="3147114"/>
            <a:ext cx="811986" cy="278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19">
            <a:extLst>
              <a:ext uri="{FF2B5EF4-FFF2-40B4-BE49-F238E27FC236}">
                <a16:creationId xmlns:a16="http://schemas.microsoft.com/office/drawing/2014/main" id="{112CE72E-70E6-4422-93F9-D61B63F009C8}"/>
              </a:ext>
            </a:extLst>
          </p:cNvPr>
          <p:cNvCxnSpPr>
            <a:cxnSpLocks/>
            <a:stCxn id="64" idx="2"/>
            <a:endCxn id="60" idx="0"/>
          </p:cNvCxnSpPr>
          <p:nvPr/>
        </p:nvCxnSpPr>
        <p:spPr>
          <a:xfrm flipH="1">
            <a:off x="2359168" y="3147114"/>
            <a:ext cx="44796" cy="265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21">
            <a:extLst>
              <a:ext uri="{FF2B5EF4-FFF2-40B4-BE49-F238E27FC236}">
                <a16:creationId xmlns:a16="http://schemas.microsoft.com/office/drawing/2014/main" id="{D56972BE-AAF6-4134-B771-499B3A42E820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>
            <a:off x="2403964" y="3147114"/>
            <a:ext cx="692820" cy="26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箭头连接符 30">
            <a:extLst>
              <a:ext uri="{FF2B5EF4-FFF2-40B4-BE49-F238E27FC236}">
                <a16:creationId xmlns:a16="http://schemas.microsoft.com/office/drawing/2014/main" id="{AC373120-A51B-4AD3-BE18-FB2ED80979EB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591978" y="3733378"/>
            <a:ext cx="2760947" cy="463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35">
            <a:extLst>
              <a:ext uri="{FF2B5EF4-FFF2-40B4-BE49-F238E27FC236}">
                <a16:creationId xmlns:a16="http://schemas.microsoft.com/office/drawing/2014/main" id="{248D5B1E-8150-4AF5-B973-900C95C15969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003387" y="3741196"/>
            <a:ext cx="1378135" cy="445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线箭头连接符 37">
            <a:extLst>
              <a:ext uri="{FF2B5EF4-FFF2-40B4-BE49-F238E27FC236}">
                <a16:creationId xmlns:a16="http://schemas.microsoft.com/office/drawing/2014/main" id="{1D2D23C4-2AE3-4F68-B77F-D326E490C78B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2909332" y="3735890"/>
            <a:ext cx="189315" cy="461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文本框 102">
            <a:extLst>
              <a:ext uri="{FF2B5EF4-FFF2-40B4-BE49-F238E27FC236}">
                <a16:creationId xmlns:a16="http://schemas.microsoft.com/office/drawing/2014/main" id="{70D2734E-4605-4674-A2FE-813EFBF6B746}"/>
              </a:ext>
            </a:extLst>
          </p:cNvPr>
          <p:cNvSpPr txBox="1"/>
          <p:nvPr/>
        </p:nvSpPr>
        <p:spPr>
          <a:xfrm>
            <a:off x="633027" y="2198073"/>
            <a:ext cx="370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検索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07490741-02FB-4D8F-BD8F-50164EA0D1F5}"/>
              </a:ext>
            </a:extLst>
          </p:cNvPr>
          <p:cNvSpPr/>
          <p:nvPr/>
        </p:nvSpPr>
        <p:spPr>
          <a:xfrm>
            <a:off x="260017" y="5090620"/>
            <a:ext cx="5764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latin typeface="Yu Mincho" panose="02020400000000000000" pitchFamily="18" charset="-128"/>
                <a:ea typeface="Yu Mincho" panose="02020400000000000000" pitchFamily="18" charset="-128"/>
              </a:rPr>
              <a:t>Ture nagative : 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ハッシュ関数が指すカウンターのどれかの値が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0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の場合、その要素は存在してはならない</a:t>
            </a:r>
            <a:endParaRPr lang="zh-CN" altLang="en-US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D9F4EA8-A898-4AE0-8B28-661F615798AF}"/>
              </a:ext>
            </a:extLst>
          </p:cNvPr>
          <p:cNvSpPr/>
          <p:nvPr/>
        </p:nvSpPr>
        <p:spPr>
          <a:xfrm>
            <a:off x="6960" y="4783305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要素検索判定結果</a:t>
            </a:r>
          </a:p>
        </p:txBody>
      </p:sp>
    </p:spTree>
    <p:extLst>
      <p:ext uri="{BB962C8B-B14F-4D97-AF65-F5344CB8AC3E}">
        <p14:creationId xmlns:p14="http://schemas.microsoft.com/office/powerpoint/2010/main" val="323230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4444E6B-2D25-4E15-B817-4F86884783D3}"/>
              </a:ext>
            </a:extLst>
          </p:cNvPr>
          <p:cNvSpPr/>
          <p:nvPr/>
        </p:nvSpPr>
        <p:spPr>
          <a:xfrm>
            <a:off x="10619362" y="4246402"/>
            <a:ext cx="1420238" cy="43037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72324" y="206748"/>
            <a:ext cx="4702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en-US" altLang="zh-CN" sz="3600" b="1">
                <a:latin typeface="Yu Mincho" panose="02020400000000000000" pitchFamily="18" charset="-128"/>
                <a:ea typeface="Yu Mincho" panose="02020400000000000000" pitchFamily="18" charset="-128"/>
              </a:rPr>
              <a:t>Bloom Fliter</a:t>
            </a:r>
            <a:endParaRPr lang="zh-CN" altLang="en-US" sz="36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graphicFrame>
        <p:nvGraphicFramePr>
          <p:cNvPr id="146" name="表格 7">
            <a:extLst>
              <a:ext uri="{FF2B5EF4-FFF2-40B4-BE49-F238E27FC236}">
                <a16:creationId xmlns:a16="http://schemas.microsoft.com/office/drawing/2014/main" id="{DAE3BB52-08CF-4BB6-9C06-3750D618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23599"/>
              </p:ext>
            </p:extLst>
          </p:nvPr>
        </p:nvGraphicFramePr>
        <p:xfrm>
          <a:off x="923109" y="4187666"/>
          <a:ext cx="4909626" cy="271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57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1022570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11418670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239681940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45405611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93318525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7814705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883346079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2818553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885724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971518391"/>
                    </a:ext>
                  </a:extLst>
                </a:gridCol>
              </a:tblGrid>
              <a:tr h="2712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2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2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2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1</a:t>
                      </a:r>
                      <a:endParaRPr lang="zh-CN" altLang="en-US" sz="1100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0</a:t>
                      </a:r>
                      <a:endParaRPr lang="zh-CN" altLang="en-US" sz="11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sp>
        <p:nvSpPr>
          <p:cNvPr id="208" name="文本框 2">
            <a:extLst>
              <a:ext uri="{FF2B5EF4-FFF2-40B4-BE49-F238E27FC236}">
                <a16:creationId xmlns:a16="http://schemas.microsoft.com/office/drawing/2014/main" id="{D850627A-DB42-44BC-AF46-C5FBD5B18D36}"/>
              </a:ext>
            </a:extLst>
          </p:cNvPr>
          <p:cNvSpPr txBox="1"/>
          <p:nvPr/>
        </p:nvSpPr>
        <p:spPr>
          <a:xfrm>
            <a:off x="679415" y="925787"/>
            <a:ext cx="10791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Yu Mincho" panose="02020400000000000000" pitchFamily="18" charset="-128"/>
                <a:ea typeface="Yu Mincho" panose="02020400000000000000" pitchFamily="18" charset="-128"/>
              </a:rPr>
              <a:t>Counting 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Bloom Filter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は、ある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要素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が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集合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に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属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するかどうかを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調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べることができる</a:t>
            </a:r>
            <a:endParaRPr lang="zh-CN" altLang="en-US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BEB02D55-7156-407E-ABDB-4CD2BED27CA3}"/>
              </a:ext>
            </a:extLst>
          </p:cNvPr>
          <p:cNvSpPr/>
          <p:nvPr/>
        </p:nvSpPr>
        <p:spPr>
          <a:xfrm>
            <a:off x="5992058" y="3566366"/>
            <a:ext cx="809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counter</a:t>
            </a:r>
            <a:endParaRPr lang="zh-CN" altLang="en-US" sz="1400"/>
          </a:p>
        </p:txBody>
      </p: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CCFFCF8-2D94-4F00-9240-16EDF2E63856}"/>
              </a:ext>
            </a:extLst>
          </p:cNvPr>
          <p:cNvCxnSpPr>
            <a:cxnSpLocks/>
            <a:endCxn id="209" idx="2"/>
          </p:cNvCxnSpPr>
          <p:nvPr/>
        </p:nvCxnSpPr>
        <p:spPr>
          <a:xfrm flipV="1">
            <a:off x="5732153" y="3874143"/>
            <a:ext cx="664426" cy="38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BFA3D893-2AF4-45BD-80F4-943D49DD8412}"/>
              </a:ext>
            </a:extLst>
          </p:cNvPr>
          <p:cNvSpPr/>
          <p:nvPr/>
        </p:nvSpPr>
        <p:spPr>
          <a:xfrm>
            <a:off x="248760" y="3300642"/>
            <a:ext cx="12877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Yu Mincho" panose="02020400000000000000" pitchFamily="18" charset="-128"/>
                <a:ea typeface="Yu Mincho" panose="02020400000000000000" pitchFamily="18" charset="-128"/>
              </a:rPr>
              <a:t>ハッシュ関数</a:t>
            </a:r>
            <a:endParaRPr lang="zh-CN" altLang="en-US" sz="14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D8DAC85-0EC5-49C0-9DE1-53A9D8A90693}"/>
              </a:ext>
            </a:extLst>
          </p:cNvPr>
          <p:cNvCxnSpPr>
            <a:cxnSpLocks/>
          </p:cNvCxnSpPr>
          <p:nvPr/>
        </p:nvCxnSpPr>
        <p:spPr>
          <a:xfrm flipV="1">
            <a:off x="243338" y="3579490"/>
            <a:ext cx="1159325" cy="1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B7A3063-C195-46B3-9D2D-17C356CB33ED}"/>
              </a:ext>
            </a:extLst>
          </p:cNvPr>
          <p:cNvGrpSpPr/>
          <p:nvPr/>
        </p:nvGrpSpPr>
        <p:grpSpPr>
          <a:xfrm>
            <a:off x="6925292" y="2423506"/>
            <a:ext cx="5017948" cy="2319944"/>
            <a:chOff x="6274997" y="2118596"/>
            <a:chExt cx="4086224" cy="2290066"/>
          </a:xfrm>
        </p:grpSpPr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037CA1C9-5280-4FFD-A058-527AAFCF0C70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8786568" y="3002953"/>
              <a:ext cx="713003" cy="41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AB246EEE-2692-4D4D-A920-C6027B4ACBF9}"/>
                </a:ext>
              </a:extLst>
            </p:cNvPr>
            <p:cNvSpPr/>
            <p:nvPr/>
          </p:nvSpPr>
          <p:spPr>
            <a:xfrm>
              <a:off x="7612552" y="2118596"/>
              <a:ext cx="1174016" cy="1777003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2E2EC59B-A6E3-4EC3-A284-642913D957AE}"/>
                </a:ext>
              </a:extLst>
            </p:cNvPr>
            <p:cNvSpPr/>
            <p:nvPr/>
          </p:nvSpPr>
          <p:spPr>
            <a:xfrm>
              <a:off x="7499088" y="3885442"/>
              <a:ext cx="17962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400" b="1">
                  <a:latin typeface="Yu Mincho" panose="02020400000000000000" pitchFamily="18" charset="-128"/>
                  <a:ea typeface="Yu Mincho" panose="02020400000000000000" pitchFamily="18" charset="-128"/>
                </a:rPr>
                <a:t>Counting </a:t>
              </a:r>
              <a:r>
                <a:rPr lang="en-US" altLang="zh-CN" sz="1400" b="1">
                  <a:latin typeface="Yu Mincho" panose="02020400000000000000" pitchFamily="18" charset="-128"/>
                  <a:ea typeface="Yu Mincho" panose="02020400000000000000" pitchFamily="18" charset="-128"/>
                </a:rPr>
                <a:t>Bloom Fliter</a:t>
              </a:r>
              <a:endParaRPr lang="zh-CN" altLang="en-US" sz="1400" b="1">
                <a:latin typeface="Yu Mincho" panose="02020400000000000000" pitchFamily="18" charset="-128"/>
                <a:ea typeface="Yu Mincho" panose="02020400000000000000" pitchFamily="18" charset="-128"/>
              </a:endParaRPr>
            </a:p>
          </p:txBody>
        </p:sp>
        <p:sp>
          <p:nvSpPr>
            <p:cNvPr id="47" name="文本框 49">
              <a:extLst>
                <a:ext uri="{FF2B5EF4-FFF2-40B4-BE49-F238E27FC236}">
                  <a16:creationId xmlns:a16="http://schemas.microsoft.com/office/drawing/2014/main" id="{E1FE1E2A-0BE5-46A4-8073-F5EFFF82DE9F}"/>
                </a:ext>
              </a:extLst>
            </p:cNvPr>
            <p:cNvSpPr txBox="1"/>
            <p:nvPr/>
          </p:nvSpPr>
          <p:spPr>
            <a:xfrm>
              <a:off x="7200846" y="2173925"/>
              <a:ext cx="39862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>
                  <a:latin typeface="Yu Mincho" panose="02020400000000000000" pitchFamily="18" charset="-128"/>
                  <a:ea typeface="Yu Mincho" panose="02020400000000000000" pitchFamily="18" charset="-128"/>
                </a:rPr>
                <a:t>検索</a:t>
              </a:r>
            </a:p>
          </p:txBody>
        </p:sp>
        <p:cxnSp>
          <p:nvCxnSpPr>
            <p:cNvPr id="50" name="コネクタ: 曲線 49">
              <a:extLst>
                <a:ext uri="{FF2B5EF4-FFF2-40B4-BE49-F238E27FC236}">
                  <a16:creationId xmlns:a16="http://schemas.microsoft.com/office/drawing/2014/main" id="{920EF265-16E8-4127-81DE-705AEBE852F8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7222501" y="3014699"/>
              <a:ext cx="553174" cy="28027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DD5A858F-BDA1-4437-98C3-F01CD2EB14B9}"/>
                    </a:ext>
                  </a:extLst>
                </p:cNvPr>
                <p:cNvSpPr/>
                <p:nvPr/>
              </p:nvSpPr>
              <p:spPr>
                <a:xfrm>
                  <a:off x="7638836" y="2967105"/>
                  <a:ext cx="11875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zh-CN" altLang="en-US" sz="1400"/>
                    <a:t>，</a:t>
                  </a:r>
                  <a:r>
                    <a:rPr lang="en-US" altLang="zh-CN" sz="1400"/>
                    <a:t>1</a:t>
                  </a:r>
                  <a:r>
                    <a:rPr lang="zh-CN" altLang="en-US" sz="1400"/>
                    <a:t>回挿入</a:t>
                  </a:r>
                </a:p>
              </p:txBody>
            </p:sp>
          </mc:Choice>
          <mc:Fallback xmlns=""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DD5A858F-BDA1-4437-98C3-F01CD2EB14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836" y="2967105"/>
                  <a:ext cx="1187569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784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FF3BAAD6-966D-4697-BBEA-3D16EB274D0B}"/>
                    </a:ext>
                  </a:extLst>
                </p:cNvPr>
                <p:cNvSpPr/>
                <p:nvPr/>
              </p:nvSpPr>
              <p:spPr>
                <a:xfrm>
                  <a:off x="6274997" y="2599200"/>
                  <a:ext cx="947504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600" b="1">
                      <a:ea typeface="Yu Mincho" panose="02020400000000000000" pitchFamily="18" charset="-128"/>
                    </a:rPr>
                    <a:t>要素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 </m:t>
                          </m:r>
                          <m: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𝟖</m:t>
                          </m:r>
                        </m:sub>
                      </m:sSub>
                    </m:oMath>
                  </a14:m>
                  <a:r>
                    <a:rPr lang="ja-JP" altLang="en-US" sz="16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有りますが？</a:t>
                  </a:r>
                  <a:endParaRPr lang="zh-CN" altLang="en-US" sz="16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mc:Choice>
          <mc:Fallback xmlns="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FF3BAAD6-966D-4697-BBEA-3D16EB274D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997" y="2599200"/>
                  <a:ext cx="947504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2618" t="-2158" b="-6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F9F074ED-D7DE-4F7A-AA33-CECE907E9390}"/>
                    </a:ext>
                  </a:extLst>
                </p:cNvPr>
                <p:cNvSpPr/>
                <p:nvPr/>
              </p:nvSpPr>
              <p:spPr>
                <a:xfrm>
                  <a:off x="7638837" y="2651553"/>
                  <a:ext cx="11875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1400"/>
                    <a:t>，</a:t>
                  </a:r>
                  <a:r>
                    <a:rPr lang="en-US" altLang="zh-CN" sz="1400"/>
                    <a:t>1</a:t>
                  </a:r>
                  <a:r>
                    <a:rPr lang="zh-CN" altLang="en-US" sz="1400"/>
                    <a:t>回挿入</a:t>
                  </a:r>
                </a:p>
              </p:txBody>
            </p:sp>
          </mc:Choice>
          <mc:Fallback xmlns=""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F9F074ED-D7DE-4F7A-AA33-CECE907E9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837" y="2651553"/>
                  <a:ext cx="1187569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7843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791AEC2D-943F-4AED-ABB2-9829E5F7E98D}"/>
                    </a:ext>
                  </a:extLst>
                </p:cNvPr>
                <p:cNvSpPr/>
                <p:nvPr/>
              </p:nvSpPr>
              <p:spPr>
                <a:xfrm>
                  <a:off x="7638837" y="2336001"/>
                  <a:ext cx="11875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400"/>
                    <a:t>，</a:t>
                  </a:r>
                  <a:r>
                    <a:rPr lang="en-US" altLang="zh-CN" sz="1400"/>
                    <a:t>2</a:t>
                  </a:r>
                  <a:r>
                    <a:rPr lang="zh-CN" altLang="en-US" sz="1400"/>
                    <a:t>回挿入</a:t>
                  </a:r>
                </a:p>
              </p:txBody>
            </p:sp>
          </mc:Choice>
          <mc:Fallback xmlns=""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791AEC2D-943F-4AED-ABB2-9829E5F7E9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8837" y="2336001"/>
                  <a:ext cx="1187569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784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C18E0ACB-9948-4D7C-8359-F891ABCC8524}"/>
                    </a:ext>
                  </a:extLst>
                </p:cNvPr>
                <p:cNvSpPr/>
                <p:nvPr/>
              </p:nvSpPr>
              <p:spPr>
                <a:xfrm>
                  <a:off x="9143069" y="3152763"/>
                  <a:ext cx="1218152" cy="7652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4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要素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 </m:t>
                          </m:r>
                          <m:r>
                            <a:rPr lang="en-US" altLang="ja-JP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𝟖</m:t>
                          </m:r>
                        </m:sub>
                      </m:sSub>
                    </m:oMath>
                  </a14:m>
                  <a:r>
                    <a:rPr lang="zh-CN" altLang="en-US" sz="14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が存在し、</a:t>
                  </a:r>
                  <a:r>
                    <a:rPr lang="en-US" altLang="zh-CN" sz="14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1</a:t>
                  </a:r>
                  <a:r>
                    <a:rPr lang="zh-CN" altLang="en-US" sz="14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回挿入された！</a:t>
                  </a:r>
                </a:p>
              </p:txBody>
            </p:sp>
          </mc:Choice>
          <mc:Fallback xmlns="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C18E0ACB-9948-4D7C-8359-F891ABCC85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069" y="3152763"/>
                  <a:ext cx="1218152" cy="765252"/>
                </a:xfrm>
                <a:prstGeom prst="rect">
                  <a:avLst/>
                </a:prstGeom>
                <a:blipFill>
                  <a:blip r:embed="rId8"/>
                  <a:stretch>
                    <a:fillRect l="-1224" t="-781" r="-134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9870466F-43EA-4938-8400-C31B7F796C98}"/>
                </a:ext>
              </a:extLst>
            </p:cNvPr>
            <p:cNvSpPr/>
            <p:nvPr/>
          </p:nvSpPr>
          <p:spPr>
            <a:xfrm>
              <a:off x="8844568" y="2626449"/>
              <a:ext cx="5886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b="1">
                  <a:latin typeface="游明朝" panose="02020400000000000000" pitchFamily="18" charset="-128"/>
                  <a:ea typeface="游明朝" panose="02020400000000000000" pitchFamily="18" charset="-128"/>
                </a:rPr>
                <a:t>答え</a:t>
              </a:r>
              <a:endParaRPr lang="zh-CN" altLang="en-US" sz="1600"/>
            </a:p>
          </p:txBody>
        </p:sp>
      </p:grpSp>
      <p:sp>
        <p:nvSpPr>
          <p:cNvPr id="58" name="椭圆 7">
            <a:extLst>
              <a:ext uri="{FF2B5EF4-FFF2-40B4-BE49-F238E27FC236}">
                <a16:creationId xmlns:a16="http://schemas.microsoft.com/office/drawing/2014/main" id="{23BD09A5-7771-49EE-B3D6-995F422C6C54}"/>
              </a:ext>
            </a:extLst>
          </p:cNvPr>
          <p:cNvSpPr/>
          <p:nvPr/>
        </p:nvSpPr>
        <p:spPr>
          <a:xfrm>
            <a:off x="1434100" y="3412725"/>
            <a:ext cx="374904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9" name="文本框 8">
            <a:extLst>
              <a:ext uri="{FF2B5EF4-FFF2-40B4-BE49-F238E27FC236}">
                <a16:creationId xmlns:a16="http://schemas.microsoft.com/office/drawing/2014/main" id="{F37C16FE-3059-4418-9CFA-6FBF03A16A6F}"/>
              </a:ext>
            </a:extLst>
          </p:cNvPr>
          <p:cNvSpPr txBox="1"/>
          <p:nvPr/>
        </p:nvSpPr>
        <p:spPr>
          <a:xfrm>
            <a:off x="1402663" y="3425601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h1</a:t>
            </a:r>
            <a:endParaRPr kumimoji="1" lang="zh-CN" altLang="en-US" sz="1400"/>
          </a:p>
        </p:txBody>
      </p:sp>
      <p:sp>
        <p:nvSpPr>
          <p:cNvPr id="60" name="椭圆 10">
            <a:extLst>
              <a:ext uri="{FF2B5EF4-FFF2-40B4-BE49-F238E27FC236}">
                <a16:creationId xmlns:a16="http://schemas.microsoft.com/office/drawing/2014/main" id="{C734DFA3-DA44-415C-9422-0EA4B0ECD3BE}"/>
              </a:ext>
            </a:extLst>
          </p:cNvPr>
          <p:cNvSpPr/>
          <p:nvPr/>
        </p:nvSpPr>
        <p:spPr>
          <a:xfrm>
            <a:off x="2171716" y="3412725"/>
            <a:ext cx="374904" cy="3385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文本框 11">
            <a:extLst>
              <a:ext uri="{FF2B5EF4-FFF2-40B4-BE49-F238E27FC236}">
                <a16:creationId xmlns:a16="http://schemas.microsoft.com/office/drawing/2014/main" id="{4E8907F3-984B-46AC-B5C8-3A1EB65D34D9}"/>
              </a:ext>
            </a:extLst>
          </p:cNvPr>
          <p:cNvSpPr txBox="1"/>
          <p:nvPr/>
        </p:nvSpPr>
        <p:spPr>
          <a:xfrm>
            <a:off x="2192207" y="3433419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h2</a:t>
            </a:r>
            <a:endParaRPr kumimoji="1" lang="zh-CN" altLang="en-US" sz="1400"/>
          </a:p>
        </p:txBody>
      </p:sp>
      <p:sp>
        <p:nvSpPr>
          <p:cNvPr id="62" name="椭圆 12">
            <a:extLst>
              <a:ext uri="{FF2B5EF4-FFF2-40B4-BE49-F238E27FC236}">
                <a16:creationId xmlns:a16="http://schemas.microsoft.com/office/drawing/2014/main" id="{9E59A1C9-1228-4565-B44F-3F4B2DDC6395}"/>
              </a:ext>
            </a:extLst>
          </p:cNvPr>
          <p:cNvSpPr/>
          <p:nvPr/>
        </p:nvSpPr>
        <p:spPr>
          <a:xfrm>
            <a:off x="2909332" y="3415914"/>
            <a:ext cx="374904" cy="33855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3" name="文本框 13">
            <a:extLst>
              <a:ext uri="{FF2B5EF4-FFF2-40B4-BE49-F238E27FC236}">
                <a16:creationId xmlns:a16="http://schemas.microsoft.com/office/drawing/2014/main" id="{A6BE0A37-E71C-4AA7-9949-20099C8CCA0A}"/>
              </a:ext>
            </a:extLst>
          </p:cNvPr>
          <p:cNvSpPr txBox="1"/>
          <p:nvPr/>
        </p:nvSpPr>
        <p:spPr>
          <a:xfrm>
            <a:off x="2909332" y="342811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h3</a:t>
            </a:r>
            <a:endParaRPr kumimoji="1"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14">
                <a:extLst>
                  <a:ext uri="{FF2B5EF4-FFF2-40B4-BE49-F238E27FC236}">
                    <a16:creationId xmlns:a16="http://schemas.microsoft.com/office/drawing/2014/main" id="{72506525-22A9-47E8-B443-65FAFCCCB85E}"/>
                  </a:ext>
                </a:extLst>
              </p:cNvPr>
              <p:cNvSpPr txBox="1"/>
              <p:nvPr/>
            </p:nvSpPr>
            <p:spPr>
              <a:xfrm>
                <a:off x="2152677" y="2808560"/>
                <a:ext cx="502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 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Yu Mincho" panose="02020400000000000000" pitchFamily="18" charset="-128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64" name="文本框 14">
                <a:extLst>
                  <a:ext uri="{FF2B5EF4-FFF2-40B4-BE49-F238E27FC236}">
                    <a16:creationId xmlns:a16="http://schemas.microsoft.com/office/drawing/2014/main" id="{72506525-22A9-47E8-B443-65FAFCCCB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77" y="2808560"/>
                <a:ext cx="50257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线箭头连接符 17">
            <a:extLst>
              <a:ext uri="{FF2B5EF4-FFF2-40B4-BE49-F238E27FC236}">
                <a16:creationId xmlns:a16="http://schemas.microsoft.com/office/drawing/2014/main" id="{4E86BCD1-0BBD-426B-9547-889387E5D4AD}"/>
              </a:ext>
            </a:extLst>
          </p:cNvPr>
          <p:cNvCxnSpPr>
            <a:stCxn id="64" idx="2"/>
            <a:endCxn id="59" idx="0"/>
          </p:cNvCxnSpPr>
          <p:nvPr/>
        </p:nvCxnSpPr>
        <p:spPr>
          <a:xfrm flipH="1">
            <a:off x="1591978" y="3147114"/>
            <a:ext cx="811986" cy="278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19">
            <a:extLst>
              <a:ext uri="{FF2B5EF4-FFF2-40B4-BE49-F238E27FC236}">
                <a16:creationId xmlns:a16="http://schemas.microsoft.com/office/drawing/2014/main" id="{112CE72E-70E6-4422-93F9-D61B63F009C8}"/>
              </a:ext>
            </a:extLst>
          </p:cNvPr>
          <p:cNvCxnSpPr>
            <a:cxnSpLocks/>
            <a:stCxn id="64" idx="2"/>
            <a:endCxn id="60" idx="0"/>
          </p:cNvCxnSpPr>
          <p:nvPr/>
        </p:nvCxnSpPr>
        <p:spPr>
          <a:xfrm flipH="1">
            <a:off x="2359168" y="3147114"/>
            <a:ext cx="44796" cy="265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21">
            <a:extLst>
              <a:ext uri="{FF2B5EF4-FFF2-40B4-BE49-F238E27FC236}">
                <a16:creationId xmlns:a16="http://schemas.microsoft.com/office/drawing/2014/main" id="{D56972BE-AAF6-4134-B771-499B3A42E820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>
            <a:off x="2403964" y="3147114"/>
            <a:ext cx="692820" cy="26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箭头连接符 30">
            <a:extLst>
              <a:ext uri="{FF2B5EF4-FFF2-40B4-BE49-F238E27FC236}">
                <a16:creationId xmlns:a16="http://schemas.microsoft.com/office/drawing/2014/main" id="{AC373120-A51B-4AD3-BE18-FB2ED80979EB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591978" y="3733378"/>
            <a:ext cx="313733" cy="523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35">
            <a:extLst>
              <a:ext uri="{FF2B5EF4-FFF2-40B4-BE49-F238E27FC236}">
                <a16:creationId xmlns:a16="http://schemas.microsoft.com/office/drawing/2014/main" id="{248D5B1E-8150-4AF5-B973-900C95C1596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2381522" y="3741196"/>
            <a:ext cx="284441" cy="453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直线箭头连接符 37">
            <a:extLst>
              <a:ext uri="{FF2B5EF4-FFF2-40B4-BE49-F238E27FC236}">
                <a16:creationId xmlns:a16="http://schemas.microsoft.com/office/drawing/2014/main" id="{1D2D23C4-2AE3-4F68-B77F-D326E490C78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3098647" y="3735890"/>
            <a:ext cx="1206653" cy="451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文本框 102">
            <a:extLst>
              <a:ext uri="{FF2B5EF4-FFF2-40B4-BE49-F238E27FC236}">
                <a16:creationId xmlns:a16="http://schemas.microsoft.com/office/drawing/2014/main" id="{70D2734E-4605-4674-A2FE-813EFBF6B746}"/>
              </a:ext>
            </a:extLst>
          </p:cNvPr>
          <p:cNvSpPr txBox="1"/>
          <p:nvPr/>
        </p:nvSpPr>
        <p:spPr>
          <a:xfrm>
            <a:off x="633027" y="2198073"/>
            <a:ext cx="370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検索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07490741-02FB-4D8F-BD8F-50164EA0D1F5}"/>
              </a:ext>
            </a:extLst>
          </p:cNvPr>
          <p:cNvSpPr/>
          <p:nvPr/>
        </p:nvSpPr>
        <p:spPr>
          <a:xfrm>
            <a:off x="331454" y="5152637"/>
            <a:ext cx="5764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偽陽性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(</a:t>
            </a:r>
            <a:r>
              <a:rPr lang="en-US" altLang="zh-CN" b="1">
                <a:latin typeface="Yu Mincho" panose="02020400000000000000" pitchFamily="18" charset="-128"/>
                <a:ea typeface="Yu Mincho" panose="02020400000000000000" pitchFamily="18" charset="-128"/>
              </a:rPr>
              <a:t>False positive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：要素は存在しないが、ハッシュ関数が指すすべてのカウンターが</a:t>
            </a:r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0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より大きい場合</a:t>
            </a:r>
            <a:endParaRPr lang="en-US" altLang="ja-JP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D9973E5-ED0F-492C-8A80-B4F096133BD1}"/>
              </a:ext>
            </a:extLst>
          </p:cNvPr>
          <p:cNvSpPr/>
          <p:nvPr/>
        </p:nvSpPr>
        <p:spPr>
          <a:xfrm>
            <a:off x="10660407" y="43036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判定間違い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848F284-4E47-41DE-B1B0-887BDBFADD18}"/>
              </a:ext>
            </a:extLst>
          </p:cNvPr>
          <p:cNvSpPr/>
          <p:nvPr/>
        </p:nvSpPr>
        <p:spPr>
          <a:xfrm>
            <a:off x="6960" y="4783305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要素検索判定結果</a:t>
            </a:r>
          </a:p>
        </p:txBody>
      </p:sp>
    </p:spTree>
    <p:extLst>
      <p:ext uri="{BB962C8B-B14F-4D97-AF65-F5344CB8AC3E}">
        <p14:creationId xmlns:p14="http://schemas.microsoft.com/office/powerpoint/2010/main" val="112773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00979" y="83918"/>
            <a:ext cx="6904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b="1">
                <a:ea typeface="Yu Mincho" panose="02020400000000000000" pitchFamily="18" charset="-128"/>
                <a:cs typeface="Times New Roman" panose="02020603050405020304" pitchFamily="18" charset="0"/>
              </a:rPr>
              <a:t>提案</a:t>
            </a:r>
            <a:r>
              <a:rPr lang="en-US" altLang="zh-CN" sz="3600" b="1">
                <a:latin typeface="Yu Mincho" panose="02020400000000000000" pitchFamily="18" charset="-128"/>
                <a:ea typeface="Yu Mincho" panose="02020400000000000000" pitchFamily="18" charset="-128"/>
              </a:rPr>
              <a:t>WNNs</a:t>
            </a:r>
            <a:r>
              <a:rPr lang="ja-JP" altLang="en-US" sz="3600" b="1">
                <a:latin typeface="Yu Mincho" panose="02020400000000000000" pitchFamily="18" charset="-128"/>
                <a:ea typeface="Yu Mincho" panose="02020400000000000000" pitchFamily="18" charset="-128"/>
              </a:rPr>
              <a:t>モデル回路</a:t>
            </a:r>
            <a:endParaRPr lang="ja-JP" altLang="en-US" sz="3600" b="1"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" name="表 108">
                <a:extLst>
                  <a:ext uri="{FF2B5EF4-FFF2-40B4-BE49-F238E27FC236}">
                    <a16:creationId xmlns:a16="http://schemas.microsoft.com/office/drawing/2014/main" id="{1842BAE9-4101-45D2-869C-FAB48701E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7797" y="3999177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0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9" name="表 108">
                <a:extLst>
                  <a:ext uri="{FF2B5EF4-FFF2-40B4-BE49-F238E27FC236}">
                    <a16:creationId xmlns:a16="http://schemas.microsoft.com/office/drawing/2014/main" id="{1842BAE9-4101-45D2-869C-FAB48701EA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7797" y="3999177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4348" r="-201639" b="-3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4348" r="-105000" b="-3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348" r="-3279" b="-3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106667" r="-201639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106667" r="-105000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6667" r="-3279" b="-2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202174" r="-201639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202174" r="-105000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2174" r="-3279" b="-1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0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0" name="矢印: 右 109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>
            <a:off x="2453953" y="4344111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AE147A90-A903-4160-A06D-6A14F3B88BCA}"/>
              </a:ext>
            </a:extLst>
          </p:cNvPr>
          <p:cNvSpPr/>
          <p:nvPr/>
        </p:nvSpPr>
        <p:spPr>
          <a:xfrm>
            <a:off x="2414727" y="5398891"/>
            <a:ext cx="2397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/>
              <a:t>pseudo-random mapping </a:t>
            </a:r>
            <a:endParaRPr lang="zh-CN" altLang="en-US" sz="1400" b="1"/>
          </a:p>
        </p:txBody>
      </p:sp>
      <p:sp>
        <p:nvSpPr>
          <p:cNvPr id="120" name="文本框 3">
            <a:extLst>
              <a:ext uri="{FF2B5EF4-FFF2-40B4-BE49-F238E27FC236}">
                <a16:creationId xmlns:a16="http://schemas.microsoft.com/office/drawing/2014/main" id="{303DA1D3-276A-4AA3-BF2B-F2D86ECDEBDB}"/>
              </a:ext>
            </a:extLst>
          </p:cNvPr>
          <p:cNvSpPr txBox="1"/>
          <p:nvPr/>
        </p:nvSpPr>
        <p:spPr>
          <a:xfrm>
            <a:off x="1118925" y="3453604"/>
            <a:ext cx="1851721" cy="53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A binary input with N×M（</a:t>
            </a:r>
            <a:r>
              <a:rPr lang="en-US" altLang="zh-CN" sz="1400"/>
              <a:t>4 x 3</a:t>
            </a:r>
            <a:r>
              <a:rPr lang="zh-CN" altLang="en-US" sz="1200"/>
              <a:t>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4BD3CF-9A87-4F34-A98A-F0F17897F25B}"/>
              </a:ext>
            </a:extLst>
          </p:cNvPr>
          <p:cNvSpPr/>
          <p:nvPr/>
        </p:nvSpPr>
        <p:spPr>
          <a:xfrm>
            <a:off x="409700" y="688001"/>
            <a:ext cx="3959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kumimoji="1" lang="en-US" altLang="ja-JP" sz="2000" b="1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en-US" altLang="zh-CN" sz="2000" b="1">
                <a:latin typeface="游明朝" panose="02020400000000000000" pitchFamily="18" charset="-128"/>
                <a:ea typeface="游明朝" panose="02020400000000000000" pitchFamily="18" charset="-128"/>
              </a:rPr>
              <a:t>Discriminator</a:t>
            </a:r>
            <a:r>
              <a:rPr kumimoji="1" lang="en-US" altLang="ja-JP" sz="2000" b="1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zh-CN" altLang="en-US" sz="2000" b="1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ja-JP" altLang="en-US" sz="2000" b="1">
                <a:latin typeface="游明朝" panose="02020400000000000000" pitchFamily="18" charset="-128"/>
                <a:ea typeface="游明朝" panose="02020400000000000000" pitchFamily="18" charset="-128"/>
              </a:rPr>
              <a:t>分類</a:t>
            </a:r>
            <a:r>
              <a:rPr lang="zh-CN" altLang="en-US" sz="2000" b="1">
                <a:latin typeface="游明朝" panose="02020400000000000000" pitchFamily="18" charset="-128"/>
                <a:ea typeface="游明朝" panose="02020400000000000000" pitchFamily="18" charset="-128"/>
              </a:rPr>
              <a:t>方法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E53D1C8-4AEE-4E14-83CE-4DA638CD5761}"/>
              </a:ext>
            </a:extLst>
          </p:cNvPr>
          <p:cNvCxnSpPr>
            <a:cxnSpLocks/>
          </p:cNvCxnSpPr>
          <p:nvPr/>
        </p:nvCxnSpPr>
        <p:spPr>
          <a:xfrm flipV="1">
            <a:off x="3845390" y="1793799"/>
            <a:ext cx="1207215" cy="8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表 57">
                <a:extLst>
                  <a:ext uri="{FF2B5EF4-FFF2-40B4-BE49-F238E27FC236}">
                    <a16:creationId xmlns:a16="http://schemas.microsoft.com/office/drawing/2014/main" id="{80BA7C5D-2547-4344-81B4-FB1BCD007F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4284" y="5284520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表 57">
                <a:extLst>
                  <a:ext uri="{FF2B5EF4-FFF2-40B4-BE49-F238E27FC236}">
                    <a16:creationId xmlns:a16="http://schemas.microsoft.com/office/drawing/2014/main" id="{80BA7C5D-2547-4344-81B4-FB1BCD007F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4284" y="5284520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2222" r="-204762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222" r="-10156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175" t="-2222" r="-317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100000" r="-20476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0000" r="-1015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175" t="-100000" r="-317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204444" r="-20476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444" r="-10156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175" t="-204444" r="-3175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304444" r="-20476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4444" r="-10156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175" t="-304444" r="-3175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208548-BE0E-4DC4-898F-ECA77D69C670}"/>
              </a:ext>
            </a:extLst>
          </p:cNvPr>
          <p:cNvSpPr/>
          <p:nvPr/>
        </p:nvSpPr>
        <p:spPr>
          <a:xfrm>
            <a:off x="3096085" y="3449301"/>
            <a:ext cx="1553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/>
              <a:t> Address of RAM</a:t>
            </a:r>
            <a:endParaRPr lang="zh-CN" altLang="en-US" sz="1400"/>
          </a:p>
        </p:txBody>
      </p:sp>
      <p:pic>
        <p:nvPicPr>
          <p:cNvPr id="153" name="Picture 2" descr="将棋AI】「将棋AIで学ぶディープラーニング」を読む♪～方策ネットワーク #Python - Qiita">
            <a:extLst>
              <a:ext uri="{FF2B5EF4-FFF2-40B4-BE49-F238E27FC236}">
                <a16:creationId xmlns:a16="http://schemas.microsoft.com/office/drawing/2014/main" id="{8AD56A5A-5C9F-48EC-B095-2E1470EC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83" y="1123582"/>
            <a:ext cx="1266612" cy="127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FEB45646-7F11-491E-865D-D035E9719EF3}"/>
              </a:ext>
            </a:extLst>
          </p:cNvPr>
          <p:cNvCxnSpPr>
            <a:cxnSpLocks/>
            <a:endCxn id="161" idx="1"/>
          </p:cNvCxnSpPr>
          <p:nvPr/>
        </p:nvCxnSpPr>
        <p:spPr>
          <a:xfrm>
            <a:off x="8936993" y="1802461"/>
            <a:ext cx="9254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65EF74AD-DB0F-4AEF-9E1A-FA87FED66558}"/>
              </a:ext>
            </a:extLst>
          </p:cNvPr>
          <p:cNvSpPr/>
          <p:nvPr/>
        </p:nvSpPr>
        <p:spPr>
          <a:xfrm>
            <a:off x="9862462" y="1633184"/>
            <a:ext cx="16812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クラスの類似度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4FA3DB59-90A3-4F59-A0BA-F0782FAB5F2E}"/>
              </a:ext>
            </a:extLst>
          </p:cNvPr>
          <p:cNvSpPr/>
          <p:nvPr/>
        </p:nvSpPr>
        <p:spPr>
          <a:xfrm>
            <a:off x="4081038" y="144887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/>
              <a:t>検索</a:t>
            </a:r>
            <a:endParaRPr lang="zh-CN" altLang="en-US" sz="1600" b="1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B5C51247-5C4E-41B1-AAE7-F6469395925B}"/>
              </a:ext>
            </a:extLst>
          </p:cNvPr>
          <p:cNvSpPr/>
          <p:nvPr/>
        </p:nvSpPr>
        <p:spPr>
          <a:xfrm>
            <a:off x="9109879" y="1380096"/>
            <a:ext cx="862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出</a:t>
            </a:r>
            <a:r>
              <a:rPr lang="ja-JP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力</a:t>
            </a:r>
            <a:endParaRPr lang="zh-CN" altLang="en-US" sz="16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09D6EE2-E92D-4118-AB86-AABE849C12D5}"/>
              </a:ext>
            </a:extLst>
          </p:cNvPr>
          <p:cNvSpPr/>
          <p:nvPr/>
        </p:nvSpPr>
        <p:spPr>
          <a:xfrm>
            <a:off x="347884" y="1618151"/>
            <a:ext cx="2031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游明朝" panose="02020400000000000000" pitchFamily="18" charset="-128"/>
                <a:ea typeface="游明朝" panose="02020400000000000000" pitchFamily="18" charset="-128"/>
              </a:rPr>
              <a:t>この画像は</a:t>
            </a:r>
            <a:r>
              <a:rPr lang="ja-JP" altLang="en-US" sz="1600">
                <a:latin typeface="游明朝" panose="02020400000000000000" pitchFamily="18" charset="-128"/>
                <a:ea typeface="游明朝" panose="02020400000000000000" pitchFamily="18" charset="-128"/>
              </a:rPr>
              <a:t>こ</a:t>
            </a:r>
            <a:r>
              <a:rPr lang="zh-CN" altLang="en-US" sz="1600">
                <a:latin typeface="游明朝" panose="02020400000000000000" pitchFamily="18" charset="-128"/>
                <a:ea typeface="游明朝" panose="02020400000000000000" pitchFamily="18" charset="-128"/>
              </a:rPr>
              <a:t>のクラスに属しますか</a:t>
            </a:r>
            <a:r>
              <a:rPr lang="en-US" altLang="zh-CN" sz="1600">
                <a:latin typeface="游明朝" panose="02020400000000000000" pitchFamily="18" charset="-128"/>
                <a:ea typeface="游明朝" panose="02020400000000000000" pitchFamily="18" charset="-128"/>
              </a:rPr>
              <a:t>?</a:t>
            </a:r>
            <a:endParaRPr lang="zh-CN" altLang="en-US" sz="16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C331A0-D36E-4DE7-9EBC-42866823FB27}"/>
              </a:ext>
            </a:extLst>
          </p:cNvPr>
          <p:cNvSpPr/>
          <p:nvPr/>
        </p:nvSpPr>
        <p:spPr>
          <a:xfrm>
            <a:off x="6368848" y="2267645"/>
            <a:ext cx="429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に</a:t>
            </a:r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分類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データ</a:t>
            </a:r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類似度</a:t>
            </a:r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計算します</a:t>
            </a:r>
            <a:endParaRPr lang="zh-CN" altLang="en-US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77A5068-EB6F-45DD-AEDF-2751B6EC38A9}"/>
              </a:ext>
            </a:extLst>
          </p:cNvPr>
          <p:cNvSpPr/>
          <p:nvPr/>
        </p:nvSpPr>
        <p:spPr>
          <a:xfrm>
            <a:off x="3313569" y="5131020"/>
            <a:ext cx="900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/>
              <a:t>並び替え</a:t>
            </a:r>
            <a:endParaRPr lang="zh-CN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表 89">
                <a:extLst>
                  <a:ext uri="{FF2B5EF4-FFF2-40B4-BE49-F238E27FC236}">
                    <a16:creationId xmlns:a16="http://schemas.microsoft.com/office/drawing/2014/main" id="{4D64A161-6211-41CE-BAFF-683F8AE71F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5037629"/>
                  </p:ext>
                </p:extLst>
              </p:nvPr>
            </p:nvGraphicFramePr>
            <p:xfrm>
              <a:off x="3198326" y="3961501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0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表 89">
                <a:extLst>
                  <a:ext uri="{FF2B5EF4-FFF2-40B4-BE49-F238E27FC236}">
                    <a16:creationId xmlns:a16="http://schemas.microsoft.com/office/drawing/2014/main" id="{4D64A161-6211-41CE-BAFF-683F8AE71F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5037629"/>
                  </p:ext>
                </p:extLst>
              </p:nvPr>
            </p:nvGraphicFramePr>
            <p:xfrm>
              <a:off x="3198326" y="3961501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2174" r="-201639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2174" r="-105000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2174" r="-3279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104444" r="-20163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104444" r="-105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04444" r="-3279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200000" r="-201639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200000" r="-105000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200000" r="-3279" b="-1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0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AF1AC5FF-942A-4F85-9555-BA82F16E3915}"/>
              </a:ext>
            </a:extLst>
          </p:cNvPr>
          <p:cNvSpPr/>
          <p:nvPr/>
        </p:nvSpPr>
        <p:spPr>
          <a:xfrm>
            <a:off x="3938077" y="443829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D0A95F09-19B8-47F8-B0A6-F5769E56E556}"/>
              </a:ext>
            </a:extLst>
          </p:cNvPr>
          <p:cNvGrpSpPr/>
          <p:nvPr/>
        </p:nvGrpSpPr>
        <p:grpSpPr>
          <a:xfrm>
            <a:off x="5063570" y="1357637"/>
            <a:ext cx="3867653" cy="771077"/>
            <a:chOff x="668756" y="1615092"/>
            <a:chExt cx="3867653" cy="771077"/>
          </a:xfrm>
        </p:grpSpPr>
        <p:sp>
          <p:nvSpPr>
            <p:cNvPr id="148" name="矩形 11">
              <a:extLst>
                <a:ext uri="{FF2B5EF4-FFF2-40B4-BE49-F238E27FC236}">
                  <a16:creationId xmlns:a16="http://schemas.microsoft.com/office/drawing/2014/main" id="{787EBC39-6AA0-489A-B2FB-CAA9A2795318}"/>
                </a:ext>
              </a:extLst>
            </p:cNvPr>
            <p:cNvSpPr/>
            <p:nvPr/>
          </p:nvSpPr>
          <p:spPr>
            <a:xfrm>
              <a:off x="668756" y="1615092"/>
              <a:ext cx="3867653" cy="7710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9" name="四角形: 角を丸くする 148">
              <a:extLst>
                <a:ext uri="{FF2B5EF4-FFF2-40B4-BE49-F238E27FC236}">
                  <a16:creationId xmlns:a16="http://schemas.microsoft.com/office/drawing/2014/main" id="{D89E8968-2CB9-4942-9263-521EDDE7E45E}"/>
                </a:ext>
              </a:extLst>
            </p:cNvPr>
            <p:cNvSpPr/>
            <p:nvPr/>
          </p:nvSpPr>
          <p:spPr>
            <a:xfrm>
              <a:off x="866151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A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50" name="文本框 21">
              <a:extLst>
                <a:ext uri="{FF2B5EF4-FFF2-40B4-BE49-F238E27FC236}">
                  <a16:creationId xmlns:a16="http://schemas.microsoft.com/office/drawing/2014/main" id="{DFF8CFAD-6669-4FDB-841B-EFC8D3832968}"/>
                </a:ext>
              </a:extLst>
            </p:cNvPr>
            <p:cNvSpPr txBox="1"/>
            <p:nvPr/>
          </p:nvSpPr>
          <p:spPr>
            <a:xfrm>
              <a:off x="668756" y="1615092"/>
              <a:ext cx="1471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/>
                <a:t>Discriminator 1 </a:t>
              </a:r>
              <a:endParaRPr kumimoji="1" lang="zh-CN" altLang="en-US" sz="1400" b="1"/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3DEA0D93-0F00-4191-8EA0-96F5B48E511F}"/>
                </a:ext>
              </a:extLst>
            </p:cNvPr>
            <p:cNvSpPr/>
            <p:nvPr/>
          </p:nvSpPr>
          <p:spPr>
            <a:xfrm>
              <a:off x="1738632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B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52" name="四角形: 角を丸くする 151">
              <a:extLst>
                <a:ext uri="{FF2B5EF4-FFF2-40B4-BE49-F238E27FC236}">
                  <a16:creationId xmlns:a16="http://schemas.microsoft.com/office/drawing/2014/main" id="{47344303-19F9-4D06-9DE5-33AE66824466}"/>
                </a:ext>
              </a:extLst>
            </p:cNvPr>
            <p:cNvSpPr/>
            <p:nvPr/>
          </p:nvSpPr>
          <p:spPr>
            <a:xfrm>
              <a:off x="2611113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C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54" name="四角形: 角を丸くする 153">
              <a:extLst>
                <a:ext uri="{FF2B5EF4-FFF2-40B4-BE49-F238E27FC236}">
                  <a16:creationId xmlns:a16="http://schemas.microsoft.com/office/drawing/2014/main" id="{B0C4AAF9-CF74-4B41-A255-4BA273C0DBF2}"/>
                </a:ext>
              </a:extLst>
            </p:cNvPr>
            <p:cNvSpPr/>
            <p:nvPr/>
          </p:nvSpPr>
          <p:spPr>
            <a:xfrm>
              <a:off x="3483594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D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73935AD-C889-4425-A6D8-4ACC2732ED63}"/>
              </a:ext>
            </a:extLst>
          </p:cNvPr>
          <p:cNvSpPr/>
          <p:nvPr/>
        </p:nvSpPr>
        <p:spPr>
          <a:xfrm>
            <a:off x="5518210" y="2694369"/>
            <a:ext cx="4048154" cy="405781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D741338-B3AD-4BD9-869D-BA76817F1C8D}"/>
              </a:ext>
            </a:extLst>
          </p:cNvPr>
          <p:cNvSpPr/>
          <p:nvPr/>
        </p:nvSpPr>
        <p:spPr>
          <a:xfrm>
            <a:off x="5813484" y="2902344"/>
            <a:ext cx="3100670" cy="123164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8" name="表格 7">
            <a:extLst>
              <a:ext uri="{FF2B5EF4-FFF2-40B4-BE49-F238E27FC236}">
                <a16:creationId xmlns:a16="http://schemas.microsoft.com/office/drawing/2014/main" id="{F9C48507-AD34-4E4A-9887-7C9E346FC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11354"/>
              </p:ext>
            </p:extLst>
          </p:nvPr>
        </p:nvGraphicFramePr>
        <p:xfrm>
          <a:off x="5949341" y="3727015"/>
          <a:ext cx="2767488" cy="266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936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345936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345936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345936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345936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345936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345936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345936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</a:tblGrid>
              <a:tr h="2661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05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grpSp>
        <p:nvGrpSpPr>
          <p:cNvPr id="79" name="组合 38">
            <a:extLst>
              <a:ext uri="{FF2B5EF4-FFF2-40B4-BE49-F238E27FC236}">
                <a16:creationId xmlns:a16="http://schemas.microsoft.com/office/drawing/2014/main" id="{402F8B9E-C972-4477-AFFB-66EC9AFB82FA}"/>
              </a:ext>
            </a:extLst>
          </p:cNvPr>
          <p:cNvGrpSpPr/>
          <p:nvPr/>
        </p:nvGrpSpPr>
        <p:grpSpPr>
          <a:xfrm>
            <a:off x="6033128" y="3000978"/>
            <a:ext cx="641522" cy="307777"/>
            <a:chOff x="2387065" y="2526512"/>
            <a:chExt cx="895150" cy="298383"/>
          </a:xfrm>
        </p:grpSpPr>
        <p:sp>
          <p:nvSpPr>
            <p:cNvPr id="81" name="矩形 39">
              <a:extLst>
                <a:ext uri="{FF2B5EF4-FFF2-40B4-BE49-F238E27FC236}">
                  <a16:creationId xmlns:a16="http://schemas.microsoft.com/office/drawing/2014/main" id="{7A8E25D0-F292-4C7D-8DAA-C92618F03CB9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40">
              <a:extLst>
                <a:ext uri="{FF2B5EF4-FFF2-40B4-BE49-F238E27FC236}">
                  <a16:creationId xmlns:a16="http://schemas.microsoft.com/office/drawing/2014/main" id="{482D1174-3533-4ECF-946B-87EC065B8AF9}"/>
                </a:ext>
              </a:extLst>
            </p:cNvPr>
            <p:cNvSpPr txBox="1"/>
            <p:nvPr/>
          </p:nvSpPr>
          <p:spPr>
            <a:xfrm>
              <a:off x="2455743" y="254489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hash1</a:t>
              </a:r>
              <a:endParaRPr kumimoji="1" lang="zh-CN" altLang="en-US" sz="1100"/>
            </a:p>
          </p:txBody>
        </p:sp>
      </p:grpSp>
      <p:grpSp>
        <p:nvGrpSpPr>
          <p:cNvPr id="83" name="组合 41">
            <a:extLst>
              <a:ext uri="{FF2B5EF4-FFF2-40B4-BE49-F238E27FC236}">
                <a16:creationId xmlns:a16="http://schemas.microsoft.com/office/drawing/2014/main" id="{3D46ED19-5073-423B-A7AF-0836B8430DB0}"/>
              </a:ext>
            </a:extLst>
          </p:cNvPr>
          <p:cNvGrpSpPr/>
          <p:nvPr/>
        </p:nvGrpSpPr>
        <p:grpSpPr>
          <a:xfrm>
            <a:off x="6771510" y="3000976"/>
            <a:ext cx="641522" cy="307777"/>
            <a:chOff x="2387065" y="2526512"/>
            <a:chExt cx="895150" cy="298383"/>
          </a:xfrm>
        </p:grpSpPr>
        <p:sp>
          <p:nvSpPr>
            <p:cNvPr id="84" name="矩形 42">
              <a:extLst>
                <a:ext uri="{FF2B5EF4-FFF2-40B4-BE49-F238E27FC236}">
                  <a16:creationId xmlns:a16="http://schemas.microsoft.com/office/drawing/2014/main" id="{02354482-2022-4CBC-B0EC-227192D62789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43">
              <a:extLst>
                <a:ext uri="{FF2B5EF4-FFF2-40B4-BE49-F238E27FC236}">
                  <a16:creationId xmlns:a16="http://schemas.microsoft.com/office/drawing/2014/main" id="{C7F23452-711B-4311-9009-0029EE114938}"/>
                </a:ext>
              </a:extLst>
            </p:cNvPr>
            <p:cNvSpPr txBox="1"/>
            <p:nvPr/>
          </p:nvSpPr>
          <p:spPr>
            <a:xfrm>
              <a:off x="2455743" y="2544897"/>
              <a:ext cx="754235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hash2</a:t>
              </a:r>
              <a:endParaRPr kumimoji="1" lang="zh-CN" altLang="en-US" sz="1100"/>
            </a:p>
          </p:txBody>
        </p:sp>
      </p:grpSp>
      <p:grpSp>
        <p:nvGrpSpPr>
          <p:cNvPr id="86" name="组合 44">
            <a:extLst>
              <a:ext uri="{FF2B5EF4-FFF2-40B4-BE49-F238E27FC236}">
                <a16:creationId xmlns:a16="http://schemas.microsoft.com/office/drawing/2014/main" id="{8EF8D88D-FC68-48AE-A9F0-0AEA47EDA317}"/>
              </a:ext>
            </a:extLst>
          </p:cNvPr>
          <p:cNvGrpSpPr/>
          <p:nvPr/>
        </p:nvGrpSpPr>
        <p:grpSpPr>
          <a:xfrm>
            <a:off x="7573662" y="3000976"/>
            <a:ext cx="641522" cy="307777"/>
            <a:chOff x="2387065" y="2526512"/>
            <a:chExt cx="895150" cy="298383"/>
          </a:xfrm>
        </p:grpSpPr>
        <p:sp>
          <p:nvSpPr>
            <p:cNvPr id="87" name="矩形 45">
              <a:extLst>
                <a:ext uri="{FF2B5EF4-FFF2-40B4-BE49-F238E27FC236}">
                  <a16:creationId xmlns:a16="http://schemas.microsoft.com/office/drawing/2014/main" id="{38CF6F4A-5C4D-4B0E-B9BD-F856FFC5D8E9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文本框 46">
              <a:extLst>
                <a:ext uri="{FF2B5EF4-FFF2-40B4-BE49-F238E27FC236}">
                  <a16:creationId xmlns:a16="http://schemas.microsoft.com/office/drawing/2014/main" id="{127D222A-BB7A-4F98-8615-680BC26CAFE3}"/>
                </a:ext>
              </a:extLst>
            </p:cNvPr>
            <p:cNvSpPr txBox="1"/>
            <p:nvPr/>
          </p:nvSpPr>
          <p:spPr>
            <a:xfrm>
              <a:off x="2455743" y="2544897"/>
              <a:ext cx="807917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 3</a:t>
              </a:r>
              <a:endParaRPr kumimoji="1" lang="zh-CN" altLang="en-US" sz="1100"/>
            </a:p>
          </p:txBody>
        </p:sp>
      </p:grpSp>
      <p:cxnSp>
        <p:nvCxnSpPr>
          <p:cNvPr id="89" name="直线箭头连接符 48">
            <a:extLst>
              <a:ext uri="{FF2B5EF4-FFF2-40B4-BE49-F238E27FC236}">
                <a16:creationId xmlns:a16="http://schemas.microsoft.com/office/drawing/2014/main" id="{43824991-EBED-446C-BCF8-E2C0A3A6D74B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6353889" y="3308755"/>
            <a:ext cx="1847997" cy="418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线箭头连接符 48">
            <a:extLst>
              <a:ext uri="{FF2B5EF4-FFF2-40B4-BE49-F238E27FC236}">
                <a16:creationId xmlns:a16="http://schemas.microsoft.com/office/drawing/2014/main" id="{66A84BC8-8D2A-47DE-B725-E31B335A440D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6159146" y="3308753"/>
            <a:ext cx="933125" cy="396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48">
            <a:extLst>
              <a:ext uri="{FF2B5EF4-FFF2-40B4-BE49-F238E27FC236}">
                <a16:creationId xmlns:a16="http://schemas.microsoft.com/office/drawing/2014/main" id="{C84496A9-0659-4D80-AA80-0C1D8B3AAA0E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7090996" y="3308753"/>
            <a:ext cx="803427" cy="418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0A38B07-9783-42BF-97DA-82B61FFB15D2}"/>
              </a:ext>
            </a:extLst>
          </p:cNvPr>
          <p:cNvSpPr/>
          <p:nvPr/>
        </p:nvSpPr>
        <p:spPr>
          <a:xfrm>
            <a:off x="8251105" y="3031923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A</a:t>
            </a:r>
            <a:endParaRPr lang="zh-CN" altLang="en-US" sz="140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929EE1-6975-403B-B310-40A09F9ED4EE}"/>
              </a:ext>
            </a:extLst>
          </p:cNvPr>
          <p:cNvSpPr/>
          <p:nvPr/>
        </p:nvSpPr>
        <p:spPr>
          <a:xfrm>
            <a:off x="5813484" y="4242407"/>
            <a:ext cx="3100670" cy="123164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7" name="表格 7">
            <a:extLst>
              <a:ext uri="{FF2B5EF4-FFF2-40B4-BE49-F238E27FC236}">
                <a16:creationId xmlns:a16="http://schemas.microsoft.com/office/drawing/2014/main" id="{97B72AFD-10B0-44D3-B451-1A22049D9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49040"/>
              </p:ext>
            </p:extLst>
          </p:nvPr>
        </p:nvGraphicFramePr>
        <p:xfrm>
          <a:off x="5999967" y="4999183"/>
          <a:ext cx="2716864" cy="302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608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339608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339608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339608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339608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339608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339608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339608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</a:tblGrid>
              <a:tr h="3029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grpSp>
        <p:nvGrpSpPr>
          <p:cNvPr id="98" name="组合 38">
            <a:extLst>
              <a:ext uri="{FF2B5EF4-FFF2-40B4-BE49-F238E27FC236}">
                <a16:creationId xmlns:a16="http://schemas.microsoft.com/office/drawing/2014/main" id="{7C3B5BC6-2194-4CBD-8EBE-C3EBBC73CD6B}"/>
              </a:ext>
            </a:extLst>
          </p:cNvPr>
          <p:cNvGrpSpPr/>
          <p:nvPr/>
        </p:nvGrpSpPr>
        <p:grpSpPr>
          <a:xfrm>
            <a:off x="6033128" y="4341041"/>
            <a:ext cx="641522" cy="307777"/>
            <a:chOff x="2387065" y="2526512"/>
            <a:chExt cx="895150" cy="298383"/>
          </a:xfrm>
        </p:grpSpPr>
        <p:sp>
          <p:nvSpPr>
            <p:cNvPr id="99" name="矩形 39">
              <a:extLst>
                <a:ext uri="{FF2B5EF4-FFF2-40B4-BE49-F238E27FC236}">
                  <a16:creationId xmlns:a16="http://schemas.microsoft.com/office/drawing/2014/main" id="{B3E4904B-4B7B-4715-A169-FBA014914946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40">
              <a:extLst>
                <a:ext uri="{FF2B5EF4-FFF2-40B4-BE49-F238E27FC236}">
                  <a16:creationId xmlns:a16="http://schemas.microsoft.com/office/drawing/2014/main" id="{A343E1D8-E4A9-4051-8C17-AB86DE6F9721}"/>
                </a:ext>
              </a:extLst>
            </p:cNvPr>
            <p:cNvSpPr txBox="1"/>
            <p:nvPr/>
          </p:nvSpPr>
          <p:spPr>
            <a:xfrm>
              <a:off x="2455743" y="254489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hash1</a:t>
              </a:r>
              <a:endParaRPr kumimoji="1" lang="zh-CN" altLang="en-US" sz="1100"/>
            </a:p>
          </p:txBody>
        </p:sp>
      </p:grpSp>
      <p:grpSp>
        <p:nvGrpSpPr>
          <p:cNvPr id="101" name="组合 41">
            <a:extLst>
              <a:ext uri="{FF2B5EF4-FFF2-40B4-BE49-F238E27FC236}">
                <a16:creationId xmlns:a16="http://schemas.microsoft.com/office/drawing/2014/main" id="{2FE501A1-7E1B-4236-8AFE-BFB50E07301A}"/>
              </a:ext>
            </a:extLst>
          </p:cNvPr>
          <p:cNvGrpSpPr/>
          <p:nvPr/>
        </p:nvGrpSpPr>
        <p:grpSpPr>
          <a:xfrm>
            <a:off x="6771510" y="4341039"/>
            <a:ext cx="641522" cy="307777"/>
            <a:chOff x="2387065" y="2526512"/>
            <a:chExt cx="895150" cy="298383"/>
          </a:xfrm>
        </p:grpSpPr>
        <p:sp>
          <p:nvSpPr>
            <p:cNvPr id="102" name="矩形 42">
              <a:extLst>
                <a:ext uri="{FF2B5EF4-FFF2-40B4-BE49-F238E27FC236}">
                  <a16:creationId xmlns:a16="http://schemas.microsoft.com/office/drawing/2014/main" id="{3007357C-620D-4574-AB6D-4FEFB9B63003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文本框 43">
              <a:extLst>
                <a:ext uri="{FF2B5EF4-FFF2-40B4-BE49-F238E27FC236}">
                  <a16:creationId xmlns:a16="http://schemas.microsoft.com/office/drawing/2014/main" id="{BE6C364B-0688-4095-B680-C080F28404AA}"/>
                </a:ext>
              </a:extLst>
            </p:cNvPr>
            <p:cNvSpPr txBox="1"/>
            <p:nvPr/>
          </p:nvSpPr>
          <p:spPr>
            <a:xfrm>
              <a:off x="2455743" y="2544897"/>
              <a:ext cx="754235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hash2</a:t>
              </a:r>
              <a:endParaRPr kumimoji="1" lang="zh-CN" altLang="en-US" sz="1100"/>
            </a:p>
          </p:txBody>
        </p:sp>
      </p:grpSp>
      <p:grpSp>
        <p:nvGrpSpPr>
          <p:cNvPr id="104" name="组合 44">
            <a:extLst>
              <a:ext uri="{FF2B5EF4-FFF2-40B4-BE49-F238E27FC236}">
                <a16:creationId xmlns:a16="http://schemas.microsoft.com/office/drawing/2014/main" id="{30B3CB44-07F8-4C09-BC37-608634DEC795}"/>
              </a:ext>
            </a:extLst>
          </p:cNvPr>
          <p:cNvGrpSpPr/>
          <p:nvPr/>
        </p:nvGrpSpPr>
        <p:grpSpPr>
          <a:xfrm>
            <a:off x="7573662" y="4341039"/>
            <a:ext cx="641522" cy="307777"/>
            <a:chOff x="2387065" y="2526512"/>
            <a:chExt cx="895150" cy="298383"/>
          </a:xfrm>
        </p:grpSpPr>
        <p:sp>
          <p:nvSpPr>
            <p:cNvPr id="105" name="矩形 45">
              <a:extLst>
                <a:ext uri="{FF2B5EF4-FFF2-40B4-BE49-F238E27FC236}">
                  <a16:creationId xmlns:a16="http://schemas.microsoft.com/office/drawing/2014/main" id="{1CB952CE-AB23-4C98-9B1C-C30763FA164E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文本框 46">
              <a:extLst>
                <a:ext uri="{FF2B5EF4-FFF2-40B4-BE49-F238E27FC236}">
                  <a16:creationId xmlns:a16="http://schemas.microsoft.com/office/drawing/2014/main" id="{6DABA811-FD20-4FBD-A0B6-C620BCE1B2EB}"/>
                </a:ext>
              </a:extLst>
            </p:cNvPr>
            <p:cNvSpPr txBox="1"/>
            <p:nvPr/>
          </p:nvSpPr>
          <p:spPr>
            <a:xfrm>
              <a:off x="2455743" y="2544897"/>
              <a:ext cx="807917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 3</a:t>
              </a:r>
              <a:endParaRPr kumimoji="1" lang="zh-CN" altLang="en-US" sz="1100"/>
            </a:p>
          </p:txBody>
        </p:sp>
      </p:grpSp>
      <p:cxnSp>
        <p:nvCxnSpPr>
          <p:cNvPr id="107" name="直线箭头连接符 48">
            <a:extLst>
              <a:ext uri="{FF2B5EF4-FFF2-40B4-BE49-F238E27FC236}">
                <a16:creationId xmlns:a16="http://schemas.microsoft.com/office/drawing/2014/main" id="{8E0423D4-2516-4BAC-BF07-108E75B18278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6353889" y="4648818"/>
            <a:ext cx="1456042" cy="350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直线箭头连接符 48">
            <a:extLst>
              <a:ext uri="{FF2B5EF4-FFF2-40B4-BE49-F238E27FC236}">
                <a16:creationId xmlns:a16="http://schemas.microsoft.com/office/drawing/2014/main" id="{A4B48A4A-D76B-4263-82BE-79AF88638791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6159146" y="4648816"/>
            <a:ext cx="933125" cy="396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线箭头连接符 48">
            <a:extLst>
              <a:ext uri="{FF2B5EF4-FFF2-40B4-BE49-F238E27FC236}">
                <a16:creationId xmlns:a16="http://schemas.microsoft.com/office/drawing/2014/main" id="{1A96A4C4-8669-48BC-9C2F-72C257432119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6674650" y="4648816"/>
            <a:ext cx="1219773" cy="396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E33E2CC-E3FA-4265-898E-973F28D1E5EF}"/>
              </a:ext>
            </a:extLst>
          </p:cNvPr>
          <p:cNvSpPr/>
          <p:nvPr/>
        </p:nvSpPr>
        <p:spPr>
          <a:xfrm>
            <a:off x="8275915" y="4248785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B</a:t>
            </a:r>
            <a:endParaRPr lang="zh-CN" altLang="en-US" sz="140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8569C142-9782-4C24-967D-DB08061B217B}"/>
              </a:ext>
            </a:extLst>
          </p:cNvPr>
          <p:cNvSpPr/>
          <p:nvPr/>
        </p:nvSpPr>
        <p:spPr>
          <a:xfrm>
            <a:off x="5821139" y="5588848"/>
            <a:ext cx="3100670" cy="30777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F0CAF169-7DA6-4921-B0DF-82C16520E241}"/>
              </a:ext>
            </a:extLst>
          </p:cNvPr>
          <p:cNvSpPr/>
          <p:nvPr/>
        </p:nvSpPr>
        <p:spPr>
          <a:xfrm>
            <a:off x="7043767" y="5608975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C</a:t>
            </a:r>
            <a:endParaRPr lang="zh-CN" altLang="en-US" sz="1400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55A429D2-88E4-4D32-9381-44DB411EE7D0}"/>
              </a:ext>
            </a:extLst>
          </p:cNvPr>
          <p:cNvSpPr/>
          <p:nvPr/>
        </p:nvSpPr>
        <p:spPr>
          <a:xfrm>
            <a:off x="5821139" y="6045199"/>
            <a:ext cx="3100670" cy="30777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41855F3D-8EA3-439A-AC1E-E06EAF6BA243}"/>
              </a:ext>
            </a:extLst>
          </p:cNvPr>
          <p:cNvSpPr/>
          <p:nvPr/>
        </p:nvSpPr>
        <p:spPr>
          <a:xfrm>
            <a:off x="7043767" y="6065326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D</a:t>
            </a:r>
            <a:endParaRPr lang="zh-CN" altLang="en-US" sz="1400"/>
          </a:p>
        </p:txBody>
      </p:sp>
      <p:sp>
        <p:nvSpPr>
          <p:cNvPr id="121" name="文本框 21">
            <a:extLst>
              <a:ext uri="{FF2B5EF4-FFF2-40B4-BE49-F238E27FC236}">
                <a16:creationId xmlns:a16="http://schemas.microsoft.com/office/drawing/2014/main" id="{99A1C21F-6A06-492D-9D01-0B23ACC0DC98}"/>
              </a:ext>
            </a:extLst>
          </p:cNvPr>
          <p:cNvSpPr txBox="1"/>
          <p:nvPr/>
        </p:nvSpPr>
        <p:spPr>
          <a:xfrm>
            <a:off x="5488653" y="6413627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/>
              <a:t>Discriminator </a:t>
            </a:r>
            <a:endParaRPr kumimoji="1" lang="zh-CN" altLang="en-US" sz="1600" b="1"/>
          </a:p>
        </p:txBody>
      </p:sp>
      <p:grpSp>
        <p:nvGrpSpPr>
          <p:cNvPr id="122" name="组合 31">
            <a:extLst>
              <a:ext uri="{FF2B5EF4-FFF2-40B4-BE49-F238E27FC236}">
                <a16:creationId xmlns:a16="http://schemas.microsoft.com/office/drawing/2014/main" id="{A7197BC5-E588-431E-93E9-1452C4F71175}"/>
              </a:ext>
            </a:extLst>
          </p:cNvPr>
          <p:cNvGrpSpPr/>
          <p:nvPr/>
        </p:nvGrpSpPr>
        <p:grpSpPr>
          <a:xfrm>
            <a:off x="8994290" y="3469285"/>
            <a:ext cx="556563" cy="443089"/>
            <a:chOff x="2944696" y="3429000"/>
            <a:chExt cx="556563" cy="443089"/>
          </a:xfrm>
        </p:grpSpPr>
        <p:sp>
          <p:nvSpPr>
            <p:cNvPr id="123" name="椭圆 32">
              <a:extLst>
                <a:ext uri="{FF2B5EF4-FFF2-40B4-BE49-F238E27FC236}">
                  <a16:creationId xmlns:a16="http://schemas.microsoft.com/office/drawing/2014/main" id="{224B8C68-75A2-4115-A335-7884A033F5BA}"/>
                </a:ext>
              </a:extLst>
            </p:cNvPr>
            <p:cNvSpPr/>
            <p:nvPr/>
          </p:nvSpPr>
          <p:spPr>
            <a:xfrm>
              <a:off x="2968978" y="3429000"/>
              <a:ext cx="508000" cy="443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文本框 35">
              <a:extLst>
                <a:ext uri="{FF2B5EF4-FFF2-40B4-BE49-F238E27FC236}">
                  <a16:creationId xmlns:a16="http://schemas.microsoft.com/office/drawing/2014/main" id="{C7A7A289-BAD6-46B0-9FFB-A8B6269F6C01}"/>
                </a:ext>
              </a:extLst>
            </p:cNvPr>
            <p:cNvSpPr txBox="1"/>
            <p:nvPr/>
          </p:nvSpPr>
          <p:spPr>
            <a:xfrm>
              <a:off x="2944696" y="3452304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min</a:t>
              </a:r>
              <a:endParaRPr kumimoji="1" lang="zh-CN" altLang="en-US"/>
            </a:p>
          </p:txBody>
        </p:sp>
      </p:grpSp>
      <p:grpSp>
        <p:nvGrpSpPr>
          <p:cNvPr id="125" name="组合 31">
            <a:extLst>
              <a:ext uri="{FF2B5EF4-FFF2-40B4-BE49-F238E27FC236}">
                <a16:creationId xmlns:a16="http://schemas.microsoft.com/office/drawing/2014/main" id="{E9A2286A-04F4-407E-9509-3C1C325D1E1E}"/>
              </a:ext>
            </a:extLst>
          </p:cNvPr>
          <p:cNvGrpSpPr/>
          <p:nvPr/>
        </p:nvGrpSpPr>
        <p:grpSpPr>
          <a:xfrm>
            <a:off x="9003416" y="4629851"/>
            <a:ext cx="556563" cy="443089"/>
            <a:chOff x="2944696" y="3429000"/>
            <a:chExt cx="556563" cy="443089"/>
          </a:xfrm>
        </p:grpSpPr>
        <p:sp>
          <p:nvSpPr>
            <p:cNvPr id="126" name="椭圆 32">
              <a:extLst>
                <a:ext uri="{FF2B5EF4-FFF2-40B4-BE49-F238E27FC236}">
                  <a16:creationId xmlns:a16="http://schemas.microsoft.com/office/drawing/2014/main" id="{643E803B-8003-48AA-B7BD-A2542F7F5A33}"/>
                </a:ext>
              </a:extLst>
            </p:cNvPr>
            <p:cNvSpPr/>
            <p:nvPr/>
          </p:nvSpPr>
          <p:spPr>
            <a:xfrm>
              <a:off x="2968978" y="3429000"/>
              <a:ext cx="508000" cy="443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文本框 35">
              <a:extLst>
                <a:ext uri="{FF2B5EF4-FFF2-40B4-BE49-F238E27FC236}">
                  <a16:creationId xmlns:a16="http://schemas.microsoft.com/office/drawing/2014/main" id="{010E3074-12A5-493F-ABFF-46E64C596D3D}"/>
                </a:ext>
              </a:extLst>
            </p:cNvPr>
            <p:cNvSpPr txBox="1"/>
            <p:nvPr/>
          </p:nvSpPr>
          <p:spPr>
            <a:xfrm>
              <a:off x="2944696" y="3452304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min</a:t>
              </a:r>
              <a:endParaRPr kumimoji="1" lang="zh-CN" altLang="en-US"/>
            </a:p>
          </p:txBody>
        </p:sp>
      </p:grpSp>
      <p:grpSp>
        <p:nvGrpSpPr>
          <p:cNvPr id="128" name="组合 31">
            <a:extLst>
              <a:ext uri="{FF2B5EF4-FFF2-40B4-BE49-F238E27FC236}">
                <a16:creationId xmlns:a16="http://schemas.microsoft.com/office/drawing/2014/main" id="{8F49E124-C2B5-4151-A9D2-65FE89665786}"/>
              </a:ext>
            </a:extLst>
          </p:cNvPr>
          <p:cNvGrpSpPr/>
          <p:nvPr/>
        </p:nvGrpSpPr>
        <p:grpSpPr>
          <a:xfrm>
            <a:off x="9022357" y="5469471"/>
            <a:ext cx="556563" cy="443089"/>
            <a:chOff x="2944696" y="3429000"/>
            <a:chExt cx="556563" cy="443089"/>
          </a:xfrm>
        </p:grpSpPr>
        <p:sp>
          <p:nvSpPr>
            <p:cNvPr id="129" name="椭圆 32">
              <a:extLst>
                <a:ext uri="{FF2B5EF4-FFF2-40B4-BE49-F238E27FC236}">
                  <a16:creationId xmlns:a16="http://schemas.microsoft.com/office/drawing/2014/main" id="{A2459770-BA40-49D5-ADFC-E7EF671594DB}"/>
                </a:ext>
              </a:extLst>
            </p:cNvPr>
            <p:cNvSpPr/>
            <p:nvPr/>
          </p:nvSpPr>
          <p:spPr>
            <a:xfrm>
              <a:off x="2968978" y="3429000"/>
              <a:ext cx="508000" cy="443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0" name="文本框 35">
              <a:extLst>
                <a:ext uri="{FF2B5EF4-FFF2-40B4-BE49-F238E27FC236}">
                  <a16:creationId xmlns:a16="http://schemas.microsoft.com/office/drawing/2014/main" id="{F0A59BA0-FB6E-4AE2-808B-7864E619F5C4}"/>
                </a:ext>
              </a:extLst>
            </p:cNvPr>
            <p:cNvSpPr txBox="1"/>
            <p:nvPr/>
          </p:nvSpPr>
          <p:spPr>
            <a:xfrm>
              <a:off x="2944696" y="3452304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min</a:t>
              </a:r>
              <a:endParaRPr kumimoji="1" lang="zh-CN" altLang="en-US"/>
            </a:p>
          </p:txBody>
        </p:sp>
      </p:grpSp>
      <p:grpSp>
        <p:nvGrpSpPr>
          <p:cNvPr id="131" name="组合 31">
            <a:extLst>
              <a:ext uri="{FF2B5EF4-FFF2-40B4-BE49-F238E27FC236}">
                <a16:creationId xmlns:a16="http://schemas.microsoft.com/office/drawing/2014/main" id="{A25E85A9-2DAB-412D-8F30-B81E283A0FA6}"/>
              </a:ext>
            </a:extLst>
          </p:cNvPr>
          <p:cNvGrpSpPr/>
          <p:nvPr/>
        </p:nvGrpSpPr>
        <p:grpSpPr>
          <a:xfrm>
            <a:off x="9023838" y="6009894"/>
            <a:ext cx="556563" cy="443089"/>
            <a:chOff x="2944696" y="3429000"/>
            <a:chExt cx="556563" cy="443089"/>
          </a:xfrm>
        </p:grpSpPr>
        <p:sp>
          <p:nvSpPr>
            <p:cNvPr id="132" name="椭圆 32">
              <a:extLst>
                <a:ext uri="{FF2B5EF4-FFF2-40B4-BE49-F238E27FC236}">
                  <a16:creationId xmlns:a16="http://schemas.microsoft.com/office/drawing/2014/main" id="{146FEE82-54AF-41C1-9E80-5EB1733A8059}"/>
                </a:ext>
              </a:extLst>
            </p:cNvPr>
            <p:cNvSpPr/>
            <p:nvPr/>
          </p:nvSpPr>
          <p:spPr>
            <a:xfrm>
              <a:off x="2968978" y="3429000"/>
              <a:ext cx="508000" cy="443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文本框 35">
              <a:extLst>
                <a:ext uri="{FF2B5EF4-FFF2-40B4-BE49-F238E27FC236}">
                  <a16:creationId xmlns:a16="http://schemas.microsoft.com/office/drawing/2014/main" id="{6D750683-9904-42FD-8139-FD564F925153}"/>
                </a:ext>
              </a:extLst>
            </p:cNvPr>
            <p:cNvSpPr txBox="1"/>
            <p:nvPr/>
          </p:nvSpPr>
          <p:spPr>
            <a:xfrm>
              <a:off x="2944696" y="3452304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min</a:t>
              </a:r>
              <a:endParaRPr kumimoji="1" lang="zh-CN" altLang="en-US"/>
            </a:p>
          </p:txBody>
        </p:sp>
      </p:grp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00E3C6F0-7B0B-48EB-ACD4-FBF5A3DA438D}"/>
              </a:ext>
            </a:extLst>
          </p:cNvPr>
          <p:cNvCxnSpPr>
            <a:cxnSpLocks/>
            <a:stCxn id="78" idx="3"/>
            <a:endCxn id="124" idx="1"/>
          </p:cNvCxnSpPr>
          <p:nvPr/>
        </p:nvCxnSpPr>
        <p:spPr>
          <a:xfrm flipV="1">
            <a:off x="8716829" y="3677255"/>
            <a:ext cx="277461" cy="18281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BCAA19BA-737E-4390-964D-E7D2CF4CBC56}"/>
              </a:ext>
            </a:extLst>
          </p:cNvPr>
          <p:cNvCxnSpPr>
            <a:cxnSpLocks/>
            <a:stCxn id="97" idx="3"/>
            <a:endCxn id="127" idx="1"/>
          </p:cNvCxnSpPr>
          <p:nvPr/>
        </p:nvCxnSpPr>
        <p:spPr>
          <a:xfrm flipV="1">
            <a:off x="8716831" y="4837821"/>
            <a:ext cx="286585" cy="31285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延迟 64">
            <a:extLst>
              <a:ext uri="{FF2B5EF4-FFF2-40B4-BE49-F238E27FC236}">
                <a16:creationId xmlns:a16="http://schemas.microsoft.com/office/drawing/2014/main" id="{F2C78162-5B46-41BE-877D-09FF831A60BA}"/>
              </a:ext>
            </a:extLst>
          </p:cNvPr>
          <p:cNvSpPr/>
          <p:nvPr/>
        </p:nvSpPr>
        <p:spPr>
          <a:xfrm>
            <a:off x="9908530" y="3521413"/>
            <a:ext cx="531099" cy="2860387"/>
          </a:xfrm>
          <a:prstGeom prst="flowChartDela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34999119-8C1A-4FC7-8E2C-68CDAC888114}"/>
              </a:ext>
            </a:extLst>
          </p:cNvPr>
          <p:cNvCxnSpPr>
            <a:endCxn id="82" idx="0"/>
          </p:cNvCxnSpPr>
          <p:nvPr/>
        </p:nvCxnSpPr>
        <p:spPr>
          <a:xfrm flipV="1">
            <a:off x="4289635" y="3019942"/>
            <a:ext cx="1986403" cy="1114046"/>
          </a:xfrm>
          <a:prstGeom prst="curvedConnector4">
            <a:avLst>
              <a:gd name="adj1" fmla="val 45125"/>
              <a:gd name="adj2" fmla="val 120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曲線 20">
            <a:extLst>
              <a:ext uri="{FF2B5EF4-FFF2-40B4-BE49-F238E27FC236}">
                <a16:creationId xmlns:a16="http://schemas.microsoft.com/office/drawing/2014/main" id="{1F4BBC12-635A-47B3-9EFA-A1E126F421C8}"/>
              </a:ext>
            </a:extLst>
          </p:cNvPr>
          <p:cNvCxnSpPr>
            <a:endCxn id="84" idx="0"/>
          </p:cNvCxnSpPr>
          <p:nvPr/>
        </p:nvCxnSpPr>
        <p:spPr>
          <a:xfrm flipV="1">
            <a:off x="4297673" y="3000976"/>
            <a:ext cx="2794598" cy="1149177"/>
          </a:xfrm>
          <a:prstGeom prst="curvedConnector4">
            <a:avLst>
              <a:gd name="adj1" fmla="val 44261"/>
              <a:gd name="adj2" fmla="val 119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コネクタ: 曲線 137">
            <a:extLst>
              <a:ext uri="{FF2B5EF4-FFF2-40B4-BE49-F238E27FC236}">
                <a16:creationId xmlns:a16="http://schemas.microsoft.com/office/drawing/2014/main" id="{1897658F-7AD5-4135-986F-F3164DEEF256}"/>
              </a:ext>
            </a:extLst>
          </p:cNvPr>
          <p:cNvCxnSpPr>
            <a:cxnSpLocks/>
            <a:endCxn id="88" idx="0"/>
          </p:cNvCxnSpPr>
          <p:nvPr/>
        </p:nvCxnSpPr>
        <p:spPr>
          <a:xfrm flipV="1">
            <a:off x="4307958" y="3019940"/>
            <a:ext cx="3604426" cy="1106950"/>
          </a:xfrm>
          <a:prstGeom prst="curvedConnector4">
            <a:avLst>
              <a:gd name="adj1" fmla="val 45984"/>
              <a:gd name="adj2" fmla="val 120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コネクタ: 曲線 154">
            <a:extLst>
              <a:ext uri="{FF2B5EF4-FFF2-40B4-BE49-F238E27FC236}">
                <a16:creationId xmlns:a16="http://schemas.microsoft.com/office/drawing/2014/main" id="{C4F17BF7-E24E-45D8-8781-08132B5F6B3C}"/>
              </a:ext>
            </a:extLst>
          </p:cNvPr>
          <p:cNvCxnSpPr>
            <a:cxnSpLocks/>
            <a:endCxn id="100" idx="0"/>
          </p:cNvCxnSpPr>
          <p:nvPr/>
        </p:nvCxnSpPr>
        <p:spPr>
          <a:xfrm flipV="1">
            <a:off x="4197327" y="4360005"/>
            <a:ext cx="2078711" cy="33313"/>
          </a:xfrm>
          <a:prstGeom prst="curvedConnector4">
            <a:avLst>
              <a:gd name="adj1" fmla="val 45341"/>
              <a:gd name="adj2" fmla="val 124055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コネクタ: 曲線 155">
            <a:extLst>
              <a:ext uri="{FF2B5EF4-FFF2-40B4-BE49-F238E27FC236}">
                <a16:creationId xmlns:a16="http://schemas.microsoft.com/office/drawing/2014/main" id="{CAB8D58B-F7C2-4273-8C69-AF38E72E006E}"/>
              </a:ext>
            </a:extLst>
          </p:cNvPr>
          <p:cNvCxnSpPr>
            <a:cxnSpLocks/>
            <a:endCxn id="103" idx="0"/>
          </p:cNvCxnSpPr>
          <p:nvPr/>
        </p:nvCxnSpPr>
        <p:spPr>
          <a:xfrm flipV="1">
            <a:off x="4197327" y="4360003"/>
            <a:ext cx="2893669" cy="33315"/>
          </a:xfrm>
          <a:prstGeom prst="curvedConnector4">
            <a:avLst>
              <a:gd name="adj1" fmla="val 45330"/>
              <a:gd name="adj2" fmla="val 124048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コネクタ: 曲線 156">
            <a:extLst>
              <a:ext uri="{FF2B5EF4-FFF2-40B4-BE49-F238E27FC236}">
                <a16:creationId xmlns:a16="http://schemas.microsoft.com/office/drawing/2014/main" id="{159A8D3D-1ED3-40A4-844D-09D359CB0A0A}"/>
              </a:ext>
            </a:extLst>
          </p:cNvPr>
          <p:cNvCxnSpPr>
            <a:cxnSpLocks/>
            <a:endCxn id="106" idx="0"/>
          </p:cNvCxnSpPr>
          <p:nvPr/>
        </p:nvCxnSpPr>
        <p:spPr>
          <a:xfrm flipV="1">
            <a:off x="4197327" y="4360003"/>
            <a:ext cx="3715057" cy="33315"/>
          </a:xfrm>
          <a:prstGeom prst="curvedConnector4">
            <a:avLst>
              <a:gd name="adj1" fmla="val 46104"/>
              <a:gd name="adj2" fmla="val 124048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コネクタ: 曲線 157">
            <a:extLst>
              <a:ext uri="{FF2B5EF4-FFF2-40B4-BE49-F238E27FC236}">
                <a16:creationId xmlns:a16="http://schemas.microsoft.com/office/drawing/2014/main" id="{47591764-D57A-49E3-9547-0F2FABC87D6C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4289635" y="4643892"/>
            <a:ext cx="1531504" cy="1098845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コネクタ: 曲線 166">
            <a:extLst>
              <a:ext uri="{FF2B5EF4-FFF2-40B4-BE49-F238E27FC236}">
                <a16:creationId xmlns:a16="http://schemas.microsoft.com/office/drawing/2014/main" id="{F86DD9F3-9A17-4A95-88A9-9BFA2ABC4739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4307958" y="4953000"/>
            <a:ext cx="1513181" cy="124608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E7AE28AB-3F99-4F8C-A373-546EB25624B9}"/>
              </a:ext>
            </a:extLst>
          </p:cNvPr>
          <p:cNvSpPr/>
          <p:nvPr/>
        </p:nvSpPr>
        <p:spPr>
          <a:xfrm>
            <a:off x="4657833" y="307093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/>
              <a:t>検索</a:t>
            </a:r>
            <a:endParaRPr lang="zh-CN" altLang="en-US" sz="1600" b="1"/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CB54B714-EDAD-4300-A0E2-056814F7D1D4}"/>
              </a:ext>
            </a:extLst>
          </p:cNvPr>
          <p:cNvSpPr/>
          <p:nvPr/>
        </p:nvSpPr>
        <p:spPr>
          <a:xfrm>
            <a:off x="5151652" y="436321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b="1"/>
              <a:t>検索</a:t>
            </a:r>
            <a:endParaRPr lang="zh-CN" altLang="en-US" sz="1600" b="1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CB54B714-EDAD-4300-A0E2-056814F7D1D4}"/>
              </a:ext>
            </a:extLst>
          </p:cNvPr>
          <p:cNvSpPr/>
          <p:nvPr/>
        </p:nvSpPr>
        <p:spPr>
          <a:xfrm>
            <a:off x="5111723" y="515523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b="1"/>
              <a:t>検索</a:t>
            </a:r>
            <a:endParaRPr lang="zh-CN" altLang="en-US" sz="1600" b="1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CB54B714-EDAD-4300-A0E2-056814F7D1D4}"/>
              </a:ext>
            </a:extLst>
          </p:cNvPr>
          <p:cNvSpPr/>
          <p:nvPr/>
        </p:nvSpPr>
        <p:spPr>
          <a:xfrm>
            <a:off x="4790504" y="590734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b="1"/>
              <a:t>検索</a:t>
            </a:r>
            <a:endParaRPr lang="zh-CN" altLang="en-US" sz="1600" b="1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D2F8E4A-7EE4-4B3A-8DB1-2C545EA48FDB}"/>
              </a:ext>
            </a:extLst>
          </p:cNvPr>
          <p:cNvCxnSpPr>
            <a:cxnSpLocks/>
          </p:cNvCxnSpPr>
          <p:nvPr/>
        </p:nvCxnSpPr>
        <p:spPr>
          <a:xfrm>
            <a:off x="9550853" y="3690829"/>
            <a:ext cx="35767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C22130CE-CE9B-4563-BE11-713BA3417804}"/>
              </a:ext>
            </a:extLst>
          </p:cNvPr>
          <p:cNvCxnSpPr>
            <a:cxnSpLocks/>
          </p:cNvCxnSpPr>
          <p:nvPr/>
        </p:nvCxnSpPr>
        <p:spPr>
          <a:xfrm>
            <a:off x="9526572" y="4852000"/>
            <a:ext cx="35767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AB1FDAF1-8E91-47A4-8E05-CE4458CE634D}"/>
              </a:ext>
            </a:extLst>
          </p:cNvPr>
          <p:cNvCxnSpPr>
            <a:cxnSpLocks/>
          </p:cNvCxnSpPr>
          <p:nvPr/>
        </p:nvCxnSpPr>
        <p:spPr>
          <a:xfrm>
            <a:off x="9559979" y="5706668"/>
            <a:ext cx="35767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B04D4BF-3967-4B0E-B2CE-1428A42562AC}"/>
              </a:ext>
            </a:extLst>
          </p:cNvPr>
          <p:cNvCxnSpPr>
            <a:cxnSpLocks/>
          </p:cNvCxnSpPr>
          <p:nvPr/>
        </p:nvCxnSpPr>
        <p:spPr>
          <a:xfrm>
            <a:off x="9535698" y="6245903"/>
            <a:ext cx="35767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879B6D8-3231-4936-AE68-BC8E26C65615}"/>
              </a:ext>
            </a:extLst>
          </p:cNvPr>
          <p:cNvSpPr/>
          <p:nvPr/>
        </p:nvSpPr>
        <p:spPr>
          <a:xfrm>
            <a:off x="9442988" y="328554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C18464AD-F27B-4EE9-9FE4-C51D5D45198E}"/>
              </a:ext>
            </a:extLst>
          </p:cNvPr>
          <p:cNvSpPr/>
          <p:nvPr/>
        </p:nvSpPr>
        <p:spPr>
          <a:xfrm>
            <a:off x="9472801" y="440788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20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66">
                <a:extLst>
                  <a:ext uri="{FF2B5EF4-FFF2-40B4-BE49-F238E27FC236}">
                    <a16:creationId xmlns:a16="http://schemas.microsoft.com/office/drawing/2014/main" id="{2D1B3C46-EFB0-4DD4-8CB5-49E2B2BBF191}"/>
                  </a:ext>
                </a:extLst>
              </p:cNvPr>
              <p:cNvSpPr txBox="1"/>
              <p:nvPr/>
            </p:nvSpPr>
            <p:spPr>
              <a:xfrm>
                <a:off x="9861638" y="4766869"/>
                <a:ext cx="617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189" name="文本框 66">
                <a:extLst>
                  <a:ext uri="{FF2B5EF4-FFF2-40B4-BE49-F238E27FC236}">
                    <a16:creationId xmlns:a16="http://schemas.microsoft.com/office/drawing/2014/main" id="{2D1B3C46-EFB0-4DD4-8CB5-49E2B2BBF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638" y="4766869"/>
                <a:ext cx="61767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04B6A711-0854-4C9D-9997-E7B639A103AA}"/>
              </a:ext>
            </a:extLst>
          </p:cNvPr>
          <p:cNvSpPr/>
          <p:nvPr/>
        </p:nvSpPr>
        <p:spPr>
          <a:xfrm>
            <a:off x="9483723" y="5312162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364C43D0-76F0-4ED1-90C8-3F150D409A86}"/>
              </a:ext>
            </a:extLst>
          </p:cNvPr>
          <p:cNvSpPr/>
          <p:nvPr/>
        </p:nvSpPr>
        <p:spPr>
          <a:xfrm>
            <a:off x="9515529" y="5869757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26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3" name="楕円 8">
            <a:extLst>
              <a:ext uri="{FF2B5EF4-FFF2-40B4-BE49-F238E27FC236}">
                <a16:creationId xmlns:a16="http://schemas.microsoft.com/office/drawing/2014/main" id="{58F166D6-1E53-46D4-9BC8-B4BCD3012B0E}"/>
              </a:ext>
            </a:extLst>
          </p:cNvPr>
          <p:cNvSpPr/>
          <p:nvPr/>
        </p:nvSpPr>
        <p:spPr>
          <a:xfrm>
            <a:off x="10652221" y="4701767"/>
            <a:ext cx="500085" cy="42028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i="0">
                <a:solidFill>
                  <a:schemeClr val="accent1"/>
                </a:solidFill>
                <a:latin typeface="+mj-lt"/>
              </a:rPr>
              <a:t>∑</a:t>
            </a:r>
            <a:endParaRPr lang="zh-CN" altLang="en-US" sz="2800" b="1">
              <a:solidFill>
                <a:schemeClr val="accent1"/>
              </a:solidFill>
            </a:endParaRPr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C033FD9F-6B98-4447-A466-6731D0C0E02C}"/>
              </a:ext>
            </a:extLst>
          </p:cNvPr>
          <p:cNvCxnSpPr>
            <a:endCxn id="193" idx="0"/>
          </p:cNvCxnSpPr>
          <p:nvPr/>
        </p:nvCxnSpPr>
        <p:spPr>
          <a:xfrm rot="16200000" flipH="1">
            <a:off x="10086603" y="3886106"/>
            <a:ext cx="1030700" cy="600621"/>
          </a:xfrm>
          <a:prstGeom prst="bentConnector3">
            <a:avLst>
              <a:gd name="adj1" fmla="val 194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コネクタ: カギ線 199">
            <a:extLst>
              <a:ext uri="{FF2B5EF4-FFF2-40B4-BE49-F238E27FC236}">
                <a16:creationId xmlns:a16="http://schemas.microsoft.com/office/drawing/2014/main" id="{922CBE55-3265-4511-868C-A22FEA6A001A}"/>
              </a:ext>
            </a:extLst>
          </p:cNvPr>
          <p:cNvCxnSpPr>
            <a:cxnSpLocks/>
            <a:endCxn id="193" idx="3"/>
          </p:cNvCxnSpPr>
          <p:nvPr/>
        </p:nvCxnSpPr>
        <p:spPr>
          <a:xfrm rot="5400000" flipH="1" flipV="1">
            <a:off x="10247471" y="5213031"/>
            <a:ext cx="630512" cy="325460"/>
          </a:xfrm>
          <a:prstGeom prst="bentConnector3">
            <a:avLst>
              <a:gd name="adj1" fmla="val 165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コネクタ: カギ線 205">
            <a:extLst>
              <a:ext uri="{FF2B5EF4-FFF2-40B4-BE49-F238E27FC236}">
                <a16:creationId xmlns:a16="http://schemas.microsoft.com/office/drawing/2014/main" id="{982BA94C-499B-4E1C-BC9E-E60540B9C983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10395660" y="4587864"/>
            <a:ext cx="329797" cy="17545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コネクタ: カギ線 206">
            <a:extLst>
              <a:ext uri="{FF2B5EF4-FFF2-40B4-BE49-F238E27FC236}">
                <a16:creationId xmlns:a16="http://schemas.microsoft.com/office/drawing/2014/main" id="{C033FD9F-6B98-4447-A466-6731D0C0E02C}"/>
              </a:ext>
            </a:extLst>
          </p:cNvPr>
          <p:cNvCxnSpPr>
            <a:cxnSpLocks/>
            <a:endCxn id="193" idx="4"/>
          </p:cNvCxnSpPr>
          <p:nvPr/>
        </p:nvCxnSpPr>
        <p:spPr>
          <a:xfrm rot="5400000" flipH="1" flipV="1">
            <a:off x="10070384" y="5361066"/>
            <a:ext cx="1070891" cy="592870"/>
          </a:xfrm>
          <a:prstGeom prst="bentConnector3">
            <a:avLst>
              <a:gd name="adj1" fmla="val 908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2">
            <a:extLst>
              <a:ext uri="{FF2B5EF4-FFF2-40B4-BE49-F238E27FC236}">
                <a16:creationId xmlns:a16="http://schemas.microsoft.com/office/drawing/2014/main" id="{D27000F3-FD58-4F07-8CEB-C6E6A4BDC8C6}"/>
              </a:ext>
            </a:extLst>
          </p:cNvPr>
          <p:cNvSpPr txBox="1"/>
          <p:nvPr/>
        </p:nvSpPr>
        <p:spPr>
          <a:xfrm>
            <a:off x="11058756" y="510321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/>
              <a:t>response</a:t>
            </a:r>
            <a:endParaRPr kumimoji="1" lang="zh-CN" altLang="en-US" sz="1400"/>
          </a:p>
        </p:txBody>
      </p:sp>
      <p:cxnSp>
        <p:nvCxnSpPr>
          <p:cNvPr id="212" name="直線矢印コネクタ 211">
            <a:extLst>
              <a:ext uri="{FF2B5EF4-FFF2-40B4-BE49-F238E27FC236}">
                <a16:creationId xmlns:a16="http://schemas.microsoft.com/office/drawing/2014/main" id="{28C8BD0E-DC4E-42CC-A6CA-18E8CBABFC3E}"/>
              </a:ext>
            </a:extLst>
          </p:cNvPr>
          <p:cNvCxnSpPr>
            <a:cxnSpLocks/>
            <a:stCxn id="193" idx="6"/>
          </p:cNvCxnSpPr>
          <p:nvPr/>
        </p:nvCxnSpPr>
        <p:spPr>
          <a:xfrm>
            <a:off x="11152306" y="4911911"/>
            <a:ext cx="79002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96CFEC2B-6776-4F76-B715-2F510416ADCD}"/>
              </a:ext>
            </a:extLst>
          </p:cNvPr>
          <p:cNvSpPr/>
          <p:nvPr/>
        </p:nvSpPr>
        <p:spPr>
          <a:xfrm>
            <a:off x="10933915" y="407812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3056B5E6-459B-4A7F-A7D6-594CC52CF33B}"/>
              </a:ext>
            </a:extLst>
          </p:cNvPr>
          <p:cNvSpPr/>
          <p:nvPr/>
        </p:nvSpPr>
        <p:spPr>
          <a:xfrm>
            <a:off x="10447036" y="52345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662FE1C0-0B18-42FA-9C0B-53AAA03FA74D}"/>
              </a:ext>
            </a:extLst>
          </p:cNvPr>
          <p:cNvSpPr/>
          <p:nvPr/>
        </p:nvSpPr>
        <p:spPr>
          <a:xfrm>
            <a:off x="10840493" y="53913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662FE1C0-0B18-42FA-9C0B-53AAA03FA74D}"/>
              </a:ext>
            </a:extLst>
          </p:cNvPr>
          <p:cNvSpPr/>
          <p:nvPr/>
        </p:nvSpPr>
        <p:spPr>
          <a:xfrm>
            <a:off x="10445500" y="42682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662FE1C0-0B18-42FA-9C0B-53AAA03FA74D}"/>
              </a:ext>
            </a:extLst>
          </p:cNvPr>
          <p:cNvSpPr/>
          <p:nvPr/>
        </p:nvSpPr>
        <p:spPr>
          <a:xfrm>
            <a:off x="11629425" y="456882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5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C488061-BEF6-4664-93CD-F12D4E62DE82}"/>
              </a:ext>
            </a:extLst>
          </p:cNvPr>
          <p:cNvSpPr/>
          <p:nvPr/>
        </p:nvSpPr>
        <p:spPr>
          <a:xfrm>
            <a:off x="6059488" y="2657475"/>
            <a:ext cx="4048154" cy="405781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61855" y="142713"/>
            <a:ext cx="5772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b="1">
                <a:ea typeface="Yu Mincho" panose="02020400000000000000" pitchFamily="18" charset="-128"/>
                <a:cs typeface="Times New Roman" panose="02020603050405020304" pitchFamily="18" charset="0"/>
              </a:rPr>
              <a:t>提案</a:t>
            </a:r>
            <a:r>
              <a:rPr lang="en-US" altLang="zh-CN" sz="3600" b="1">
                <a:latin typeface="Yu Mincho" panose="02020400000000000000" pitchFamily="18" charset="-128"/>
                <a:ea typeface="Yu Mincho" panose="02020400000000000000" pitchFamily="18" charset="-128"/>
              </a:rPr>
              <a:t>WNNs</a:t>
            </a:r>
            <a:r>
              <a:rPr lang="ja-JP" altLang="en-US" sz="3600" b="1">
                <a:latin typeface="Yu Mincho" panose="02020400000000000000" pitchFamily="18" charset="-128"/>
                <a:ea typeface="Yu Mincho" panose="02020400000000000000" pitchFamily="18" charset="-128"/>
              </a:rPr>
              <a:t>モデル回路</a:t>
            </a:r>
            <a:endParaRPr lang="ja-JP" altLang="en-US" sz="3600" b="1"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4BD3CF-9A87-4F34-A98A-F0F17897F25B}"/>
              </a:ext>
            </a:extLst>
          </p:cNvPr>
          <p:cNvSpPr/>
          <p:nvPr/>
        </p:nvSpPr>
        <p:spPr>
          <a:xfrm>
            <a:off x="465449" y="787445"/>
            <a:ext cx="3899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en-US" altLang="zh-CN" b="1">
                <a:latin typeface="游明朝" panose="02020400000000000000" pitchFamily="18" charset="-128"/>
                <a:ea typeface="游明朝" panose="02020400000000000000" pitchFamily="18" charset="-128"/>
              </a:rPr>
              <a:t>Discriminator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の学習方法</a:t>
            </a:r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690378">
            <a:off x="3008198" y="5032681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E147A90-A903-4160-A06D-6A14F3B88BCA}"/>
              </a:ext>
            </a:extLst>
          </p:cNvPr>
          <p:cNvSpPr/>
          <p:nvPr/>
        </p:nvSpPr>
        <p:spPr>
          <a:xfrm>
            <a:off x="3222486" y="3167251"/>
            <a:ext cx="239743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/>
              <a:t>pseudo-random mapping </a:t>
            </a:r>
            <a:endParaRPr lang="zh-CN" altLang="en-US" sz="1400" b="1"/>
          </a:p>
        </p:txBody>
      </p:sp>
      <p:sp>
        <p:nvSpPr>
          <p:cNvPr id="75" name="文本框 3">
            <a:extLst>
              <a:ext uri="{FF2B5EF4-FFF2-40B4-BE49-F238E27FC236}">
                <a16:creationId xmlns:a16="http://schemas.microsoft.com/office/drawing/2014/main" id="{303DA1D3-276A-4AA3-BF2B-F2D86ECDEBDB}"/>
              </a:ext>
            </a:extLst>
          </p:cNvPr>
          <p:cNvSpPr txBox="1"/>
          <p:nvPr/>
        </p:nvSpPr>
        <p:spPr>
          <a:xfrm>
            <a:off x="1566595" y="3699524"/>
            <a:ext cx="1851721" cy="539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A binary input with N×M（</a:t>
            </a:r>
            <a:r>
              <a:rPr lang="en-US" altLang="zh-CN" sz="1400"/>
              <a:t>4 x 3</a:t>
            </a:r>
            <a:r>
              <a:rPr lang="zh-CN" altLang="en-US" sz="1200"/>
              <a:t>）</a:t>
            </a:r>
          </a:p>
        </p:txBody>
      </p:sp>
      <p:pic>
        <p:nvPicPr>
          <p:cNvPr id="93" name="图片 2">
            <a:extLst>
              <a:ext uri="{FF2B5EF4-FFF2-40B4-BE49-F238E27FC236}">
                <a16:creationId xmlns:a16="http://schemas.microsoft.com/office/drawing/2014/main" id="{9C1BB6B9-1505-4991-8CD5-72E5BFB5A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29" r="86191" b="1270"/>
          <a:stretch/>
        </p:blipFill>
        <p:spPr>
          <a:xfrm>
            <a:off x="499122" y="4163376"/>
            <a:ext cx="1089064" cy="1109840"/>
          </a:xfrm>
          <a:prstGeom prst="rect">
            <a:avLst/>
          </a:prstGeom>
        </p:spPr>
      </p:pic>
      <p:pic>
        <p:nvPicPr>
          <p:cNvPr id="101" name="table">
            <a:extLst>
              <a:ext uri="{FF2B5EF4-FFF2-40B4-BE49-F238E27FC236}">
                <a16:creationId xmlns:a16="http://schemas.microsoft.com/office/drawing/2014/main" id="{AFCBC9E2-E9F0-4A9A-90AF-DBBD5F6DB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766" y="3761061"/>
            <a:ext cx="1101594" cy="276009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641E59C-FD98-48A8-B84B-44759FD86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766" y="4410588"/>
            <a:ext cx="1101594" cy="276009"/>
          </a:xfrm>
          <a:prstGeom prst="rect">
            <a:avLst/>
          </a:prstGeom>
        </p:spPr>
      </p:pic>
      <p:pic>
        <p:nvPicPr>
          <p:cNvPr id="103" name="table">
            <a:extLst>
              <a:ext uri="{FF2B5EF4-FFF2-40B4-BE49-F238E27FC236}">
                <a16:creationId xmlns:a16="http://schemas.microsoft.com/office/drawing/2014/main" id="{B0FE2456-BA12-4C5D-AB43-03BE2D7FD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766" y="4963523"/>
            <a:ext cx="1101594" cy="276009"/>
          </a:xfrm>
          <a:prstGeom prst="rect">
            <a:avLst/>
          </a:prstGeom>
        </p:spPr>
      </p:pic>
      <p:pic>
        <p:nvPicPr>
          <p:cNvPr id="104" name="table">
            <a:extLst>
              <a:ext uri="{FF2B5EF4-FFF2-40B4-BE49-F238E27FC236}">
                <a16:creationId xmlns:a16="http://schemas.microsoft.com/office/drawing/2014/main" id="{64C6DCA7-631D-499B-A1B9-3550C69120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1766" y="5494984"/>
            <a:ext cx="1101594" cy="276009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C208548-BE0E-4DC4-898F-ECA77D69C670}"/>
              </a:ext>
            </a:extLst>
          </p:cNvPr>
          <p:cNvSpPr/>
          <p:nvPr/>
        </p:nvSpPr>
        <p:spPr>
          <a:xfrm>
            <a:off x="3485748" y="6127342"/>
            <a:ext cx="155363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/>
              <a:t> Address of RAM</a:t>
            </a:r>
            <a:endParaRPr lang="zh-CN" altLang="en-US" sz="140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3230FB41-3E61-4680-9EE8-C5E1B0BB274E}"/>
              </a:ext>
            </a:extLst>
          </p:cNvPr>
          <p:cNvSpPr/>
          <p:nvPr/>
        </p:nvSpPr>
        <p:spPr>
          <a:xfrm>
            <a:off x="3848710" y="3536327"/>
            <a:ext cx="90022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並び替え</a:t>
            </a:r>
            <a:endParaRPr lang="zh-CN" altLang="en-US" sz="1400" b="1"/>
          </a:p>
        </p:txBody>
      </p:sp>
      <p:sp>
        <p:nvSpPr>
          <p:cNvPr id="129" name="矢印: 右 128">
            <a:extLst>
              <a:ext uri="{FF2B5EF4-FFF2-40B4-BE49-F238E27FC236}">
                <a16:creationId xmlns:a16="http://schemas.microsoft.com/office/drawing/2014/main" id="{E254E002-1271-477F-9954-846B51AC39C8}"/>
              </a:ext>
            </a:extLst>
          </p:cNvPr>
          <p:cNvSpPr/>
          <p:nvPr/>
        </p:nvSpPr>
        <p:spPr>
          <a:xfrm rot="21281501">
            <a:off x="3047946" y="4631437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0" name="矢印: 右 129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9364790">
            <a:off x="2929238" y="4248825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1" name="矢印: 右 130">
            <a:extLst>
              <a:ext uri="{FF2B5EF4-FFF2-40B4-BE49-F238E27FC236}">
                <a16:creationId xmlns:a16="http://schemas.microsoft.com/office/drawing/2014/main" id="{A220FC81-1966-4F16-9239-3E8E778ACFF6}"/>
              </a:ext>
            </a:extLst>
          </p:cNvPr>
          <p:cNvSpPr/>
          <p:nvPr/>
        </p:nvSpPr>
        <p:spPr>
          <a:xfrm rot="2165585">
            <a:off x="2979053" y="5424629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80BC5772-9456-4A23-B8B4-A4283615481A}"/>
              </a:ext>
            </a:extLst>
          </p:cNvPr>
          <p:cNvSpPr/>
          <p:nvPr/>
        </p:nvSpPr>
        <p:spPr>
          <a:xfrm>
            <a:off x="6354762" y="2865450"/>
            <a:ext cx="3100670" cy="123164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9" name="表格 7">
            <a:extLst>
              <a:ext uri="{FF2B5EF4-FFF2-40B4-BE49-F238E27FC236}">
                <a16:creationId xmlns:a16="http://schemas.microsoft.com/office/drawing/2014/main" id="{FCE35294-83B1-482D-A93C-1C2941A1F85C}"/>
              </a:ext>
            </a:extLst>
          </p:cNvPr>
          <p:cNvGraphicFramePr>
            <a:graphicFrameLocks noGrp="1"/>
          </p:cNvGraphicFramePr>
          <p:nvPr/>
        </p:nvGraphicFramePr>
        <p:xfrm>
          <a:off x="6541245" y="3653936"/>
          <a:ext cx="2182056" cy="271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57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</a:tblGrid>
              <a:tr h="2712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grpSp>
        <p:nvGrpSpPr>
          <p:cNvPr id="190" name="组合 38">
            <a:extLst>
              <a:ext uri="{FF2B5EF4-FFF2-40B4-BE49-F238E27FC236}">
                <a16:creationId xmlns:a16="http://schemas.microsoft.com/office/drawing/2014/main" id="{544A3E7F-37E9-423C-967E-289F73D1EABA}"/>
              </a:ext>
            </a:extLst>
          </p:cNvPr>
          <p:cNvGrpSpPr/>
          <p:nvPr/>
        </p:nvGrpSpPr>
        <p:grpSpPr>
          <a:xfrm>
            <a:off x="6574406" y="2964084"/>
            <a:ext cx="641522" cy="307777"/>
            <a:chOff x="2387065" y="2526512"/>
            <a:chExt cx="895150" cy="298383"/>
          </a:xfrm>
        </p:grpSpPr>
        <p:sp>
          <p:nvSpPr>
            <p:cNvPr id="191" name="矩形 39">
              <a:extLst>
                <a:ext uri="{FF2B5EF4-FFF2-40B4-BE49-F238E27FC236}">
                  <a16:creationId xmlns:a16="http://schemas.microsoft.com/office/drawing/2014/main" id="{2D58E2B0-8E2F-4586-B81A-B6781EB6ADED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40">
              <a:extLst>
                <a:ext uri="{FF2B5EF4-FFF2-40B4-BE49-F238E27FC236}">
                  <a16:creationId xmlns:a16="http://schemas.microsoft.com/office/drawing/2014/main" id="{F2CC5245-4CF7-4383-9273-EBF95A805F55}"/>
                </a:ext>
              </a:extLst>
            </p:cNvPr>
            <p:cNvSpPr txBox="1"/>
            <p:nvPr/>
          </p:nvSpPr>
          <p:spPr>
            <a:xfrm>
              <a:off x="2455743" y="254489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hash1</a:t>
              </a:r>
              <a:endParaRPr kumimoji="1" lang="zh-CN" altLang="en-US" sz="1100"/>
            </a:p>
          </p:txBody>
        </p:sp>
      </p:grpSp>
      <p:grpSp>
        <p:nvGrpSpPr>
          <p:cNvPr id="193" name="组合 41">
            <a:extLst>
              <a:ext uri="{FF2B5EF4-FFF2-40B4-BE49-F238E27FC236}">
                <a16:creationId xmlns:a16="http://schemas.microsoft.com/office/drawing/2014/main" id="{9CECC580-EDB3-4C25-8F1A-02FD5719D8BC}"/>
              </a:ext>
            </a:extLst>
          </p:cNvPr>
          <p:cNvGrpSpPr/>
          <p:nvPr/>
        </p:nvGrpSpPr>
        <p:grpSpPr>
          <a:xfrm>
            <a:off x="7312788" y="2964082"/>
            <a:ext cx="641522" cy="307777"/>
            <a:chOff x="2387065" y="2526512"/>
            <a:chExt cx="895150" cy="298383"/>
          </a:xfrm>
        </p:grpSpPr>
        <p:sp>
          <p:nvSpPr>
            <p:cNvPr id="194" name="矩形 42">
              <a:extLst>
                <a:ext uri="{FF2B5EF4-FFF2-40B4-BE49-F238E27FC236}">
                  <a16:creationId xmlns:a16="http://schemas.microsoft.com/office/drawing/2014/main" id="{E599E8AA-31BA-4D8B-8EF3-41F87006C089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文本框 43">
              <a:extLst>
                <a:ext uri="{FF2B5EF4-FFF2-40B4-BE49-F238E27FC236}">
                  <a16:creationId xmlns:a16="http://schemas.microsoft.com/office/drawing/2014/main" id="{CBFCD572-5F76-4157-AC53-2F168EA887D2}"/>
                </a:ext>
              </a:extLst>
            </p:cNvPr>
            <p:cNvSpPr txBox="1"/>
            <p:nvPr/>
          </p:nvSpPr>
          <p:spPr>
            <a:xfrm>
              <a:off x="2455743" y="2544897"/>
              <a:ext cx="754235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hash2</a:t>
              </a:r>
              <a:endParaRPr kumimoji="1" lang="zh-CN" altLang="en-US" sz="1100"/>
            </a:p>
          </p:txBody>
        </p:sp>
      </p:grpSp>
      <p:grpSp>
        <p:nvGrpSpPr>
          <p:cNvPr id="202" name="组合 44">
            <a:extLst>
              <a:ext uri="{FF2B5EF4-FFF2-40B4-BE49-F238E27FC236}">
                <a16:creationId xmlns:a16="http://schemas.microsoft.com/office/drawing/2014/main" id="{E6EE77A9-1F0B-48B7-A839-F605D14814B3}"/>
              </a:ext>
            </a:extLst>
          </p:cNvPr>
          <p:cNvGrpSpPr/>
          <p:nvPr/>
        </p:nvGrpSpPr>
        <p:grpSpPr>
          <a:xfrm>
            <a:off x="8114940" y="2964082"/>
            <a:ext cx="641522" cy="307777"/>
            <a:chOff x="2387065" y="2526512"/>
            <a:chExt cx="895150" cy="298383"/>
          </a:xfrm>
        </p:grpSpPr>
        <p:sp>
          <p:nvSpPr>
            <p:cNvPr id="203" name="矩形 45">
              <a:extLst>
                <a:ext uri="{FF2B5EF4-FFF2-40B4-BE49-F238E27FC236}">
                  <a16:creationId xmlns:a16="http://schemas.microsoft.com/office/drawing/2014/main" id="{67D46468-088D-4803-94F6-0598CAB8F225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4" name="文本框 46">
              <a:extLst>
                <a:ext uri="{FF2B5EF4-FFF2-40B4-BE49-F238E27FC236}">
                  <a16:creationId xmlns:a16="http://schemas.microsoft.com/office/drawing/2014/main" id="{130A1562-97C9-4BE0-804C-DD07FAB26E0C}"/>
                </a:ext>
              </a:extLst>
            </p:cNvPr>
            <p:cNvSpPr txBox="1"/>
            <p:nvPr/>
          </p:nvSpPr>
          <p:spPr>
            <a:xfrm>
              <a:off x="2455743" y="2544897"/>
              <a:ext cx="807917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 3</a:t>
              </a:r>
              <a:endParaRPr kumimoji="1" lang="zh-CN" altLang="en-US" sz="1100"/>
            </a:p>
          </p:txBody>
        </p:sp>
      </p:grpSp>
      <p:cxnSp>
        <p:nvCxnSpPr>
          <p:cNvPr id="205" name="直线箭头连接符 48">
            <a:extLst>
              <a:ext uri="{FF2B5EF4-FFF2-40B4-BE49-F238E27FC236}">
                <a16:creationId xmlns:a16="http://schemas.microsoft.com/office/drawing/2014/main" id="{D9A97D5B-1561-4B1D-9C65-002D9080E6AD}"/>
              </a:ext>
            </a:extLst>
          </p:cNvPr>
          <p:cNvCxnSpPr>
            <a:cxnSpLocks/>
            <a:stCxn id="191" idx="2"/>
          </p:cNvCxnSpPr>
          <p:nvPr/>
        </p:nvCxnSpPr>
        <p:spPr>
          <a:xfrm>
            <a:off x="6895167" y="3271861"/>
            <a:ext cx="1415387" cy="36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直线箭头连接符 48">
            <a:extLst>
              <a:ext uri="{FF2B5EF4-FFF2-40B4-BE49-F238E27FC236}">
                <a16:creationId xmlns:a16="http://schemas.microsoft.com/office/drawing/2014/main" id="{60CA6C1F-74CF-4053-B2C3-64BEFE304544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700424" y="3271859"/>
            <a:ext cx="933125" cy="396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直线箭头连接符 48">
            <a:extLst>
              <a:ext uri="{FF2B5EF4-FFF2-40B4-BE49-F238E27FC236}">
                <a16:creationId xmlns:a16="http://schemas.microsoft.com/office/drawing/2014/main" id="{9E4C84AA-257F-4AFE-921E-A789936B0B19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06479" y="3271859"/>
            <a:ext cx="929222" cy="396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00E58D26-293C-4C39-A7C7-B71138AB1404}"/>
              </a:ext>
            </a:extLst>
          </p:cNvPr>
          <p:cNvSpPr/>
          <p:nvPr/>
        </p:nvSpPr>
        <p:spPr>
          <a:xfrm>
            <a:off x="8831183" y="3805482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A</a:t>
            </a:r>
            <a:endParaRPr lang="zh-CN" altLang="en-US" sz="1400"/>
          </a:p>
        </p:txBody>
      </p: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A2C59841-5792-4398-9E1B-B743329BF405}"/>
              </a:ext>
            </a:extLst>
          </p:cNvPr>
          <p:cNvCxnSpPr>
            <a:cxnSpLocks/>
            <a:stCxn id="18" idx="3"/>
            <a:endCxn id="192" idx="0"/>
          </p:cNvCxnSpPr>
          <p:nvPr/>
        </p:nvCxnSpPr>
        <p:spPr>
          <a:xfrm flipV="1">
            <a:off x="4817874" y="2983048"/>
            <a:ext cx="1999442" cy="1236510"/>
          </a:xfrm>
          <a:prstGeom prst="curvedConnector4">
            <a:avLst>
              <a:gd name="adj1" fmla="val 45156"/>
              <a:gd name="adj2" fmla="val 11848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コネクタ: 曲線 208">
            <a:extLst>
              <a:ext uri="{FF2B5EF4-FFF2-40B4-BE49-F238E27FC236}">
                <a16:creationId xmlns:a16="http://schemas.microsoft.com/office/drawing/2014/main" id="{C8054F76-8917-441B-A22F-F86D2B94C62F}"/>
              </a:ext>
            </a:extLst>
          </p:cNvPr>
          <p:cNvCxnSpPr>
            <a:cxnSpLocks/>
            <a:stCxn id="18" idx="3"/>
            <a:endCxn id="194" idx="0"/>
          </p:cNvCxnSpPr>
          <p:nvPr/>
        </p:nvCxnSpPr>
        <p:spPr>
          <a:xfrm flipV="1">
            <a:off x="4817874" y="2964082"/>
            <a:ext cx="2815675" cy="1255476"/>
          </a:xfrm>
          <a:prstGeom prst="curvedConnector4">
            <a:avLst>
              <a:gd name="adj1" fmla="val 44304"/>
              <a:gd name="adj2" fmla="val 11820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コネクタ: 曲線 209">
            <a:extLst>
              <a:ext uri="{FF2B5EF4-FFF2-40B4-BE49-F238E27FC236}">
                <a16:creationId xmlns:a16="http://schemas.microsoft.com/office/drawing/2014/main" id="{F0108991-A9B1-4AF4-86F1-6029871DE5C7}"/>
              </a:ext>
            </a:extLst>
          </p:cNvPr>
          <p:cNvCxnSpPr>
            <a:cxnSpLocks/>
            <a:stCxn id="18" idx="3"/>
            <a:endCxn id="203" idx="0"/>
          </p:cNvCxnSpPr>
          <p:nvPr/>
        </p:nvCxnSpPr>
        <p:spPr>
          <a:xfrm flipV="1">
            <a:off x="4817874" y="2964082"/>
            <a:ext cx="3617827" cy="1255476"/>
          </a:xfrm>
          <a:prstGeom prst="curvedConnector4">
            <a:avLst>
              <a:gd name="adj1" fmla="val 45567"/>
              <a:gd name="adj2" fmla="val 11820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8" name="表 287">
                <a:extLst>
                  <a:ext uri="{FF2B5EF4-FFF2-40B4-BE49-F238E27FC236}">
                    <a16:creationId xmlns:a16="http://schemas.microsoft.com/office/drawing/2014/main" id="{7280C66B-725C-4AD3-95C8-0DFDC8F63F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6425" y="5487555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8" name="表 287">
                <a:extLst>
                  <a:ext uri="{FF2B5EF4-FFF2-40B4-BE49-F238E27FC236}">
                    <a16:creationId xmlns:a16="http://schemas.microsoft.com/office/drawing/2014/main" id="{7280C66B-725C-4AD3-95C8-0DFDC8F63F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6425" y="5487555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87" t="-2222" r="-204762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2222" r="-10156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175" t="-2222" r="-317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87" t="-100000" r="-20476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100000" r="-1015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175" t="-100000" r="-317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87" t="-204444" r="-20476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204444" r="-10156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175" t="-204444" r="-3175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87" t="-304444" r="-20476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304444" r="-10156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175" t="-304444" r="-3175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417275ED-BBE7-48A4-931F-2762EA1CF111}"/>
              </a:ext>
            </a:extLst>
          </p:cNvPr>
          <p:cNvSpPr/>
          <p:nvPr/>
        </p:nvSpPr>
        <p:spPr>
          <a:xfrm>
            <a:off x="6354762" y="4205513"/>
            <a:ext cx="3100670" cy="123164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7" name="表格 7">
            <a:extLst>
              <a:ext uri="{FF2B5EF4-FFF2-40B4-BE49-F238E27FC236}">
                <a16:creationId xmlns:a16="http://schemas.microsoft.com/office/drawing/2014/main" id="{54E53140-9AA8-4ABB-B23C-04815D93F75B}"/>
              </a:ext>
            </a:extLst>
          </p:cNvPr>
          <p:cNvGraphicFramePr>
            <a:graphicFrameLocks noGrp="1"/>
          </p:cNvGraphicFramePr>
          <p:nvPr/>
        </p:nvGraphicFramePr>
        <p:xfrm>
          <a:off x="6541245" y="4993999"/>
          <a:ext cx="2182056" cy="271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57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</a:tblGrid>
              <a:tr h="2712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grpSp>
        <p:nvGrpSpPr>
          <p:cNvPr id="298" name="组合 38">
            <a:extLst>
              <a:ext uri="{FF2B5EF4-FFF2-40B4-BE49-F238E27FC236}">
                <a16:creationId xmlns:a16="http://schemas.microsoft.com/office/drawing/2014/main" id="{D949F027-806F-4C09-8A35-89C73B6CCFA7}"/>
              </a:ext>
            </a:extLst>
          </p:cNvPr>
          <p:cNvGrpSpPr/>
          <p:nvPr/>
        </p:nvGrpSpPr>
        <p:grpSpPr>
          <a:xfrm>
            <a:off x="6574406" y="4304147"/>
            <a:ext cx="641522" cy="307777"/>
            <a:chOff x="2387065" y="2526512"/>
            <a:chExt cx="895150" cy="298383"/>
          </a:xfrm>
        </p:grpSpPr>
        <p:sp>
          <p:nvSpPr>
            <p:cNvPr id="299" name="矩形 39">
              <a:extLst>
                <a:ext uri="{FF2B5EF4-FFF2-40B4-BE49-F238E27FC236}">
                  <a16:creationId xmlns:a16="http://schemas.microsoft.com/office/drawing/2014/main" id="{7AD091ED-81FA-4D5D-8622-CA6D1A876ECF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0" name="文本框 40">
              <a:extLst>
                <a:ext uri="{FF2B5EF4-FFF2-40B4-BE49-F238E27FC236}">
                  <a16:creationId xmlns:a16="http://schemas.microsoft.com/office/drawing/2014/main" id="{113E7E34-C0EF-4C5E-A0BA-69AB234703E4}"/>
                </a:ext>
              </a:extLst>
            </p:cNvPr>
            <p:cNvSpPr txBox="1"/>
            <p:nvPr/>
          </p:nvSpPr>
          <p:spPr>
            <a:xfrm>
              <a:off x="2455743" y="254489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hash1</a:t>
              </a:r>
              <a:endParaRPr kumimoji="1" lang="zh-CN" altLang="en-US" sz="1100"/>
            </a:p>
          </p:txBody>
        </p:sp>
      </p:grpSp>
      <p:grpSp>
        <p:nvGrpSpPr>
          <p:cNvPr id="301" name="组合 41">
            <a:extLst>
              <a:ext uri="{FF2B5EF4-FFF2-40B4-BE49-F238E27FC236}">
                <a16:creationId xmlns:a16="http://schemas.microsoft.com/office/drawing/2014/main" id="{98C5CF89-1F9C-4191-9595-0B32B57AA59B}"/>
              </a:ext>
            </a:extLst>
          </p:cNvPr>
          <p:cNvGrpSpPr/>
          <p:nvPr/>
        </p:nvGrpSpPr>
        <p:grpSpPr>
          <a:xfrm>
            <a:off x="7312788" y="4304145"/>
            <a:ext cx="641522" cy="307777"/>
            <a:chOff x="2387065" y="2526512"/>
            <a:chExt cx="895150" cy="298383"/>
          </a:xfrm>
        </p:grpSpPr>
        <p:sp>
          <p:nvSpPr>
            <p:cNvPr id="302" name="矩形 42">
              <a:extLst>
                <a:ext uri="{FF2B5EF4-FFF2-40B4-BE49-F238E27FC236}">
                  <a16:creationId xmlns:a16="http://schemas.microsoft.com/office/drawing/2014/main" id="{3AC1DDF2-7B4B-46E2-9595-7D01F8167E15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3" name="文本框 43">
              <a:extLst>
                <a:ext uri="{FF2B5EF4-FFF2-40B4-BE49-F238E27FC236}">
                  <a16:creationId xmlns:a16="http://schemas.microsoft.com/office/drawing/2014/main" id="{4EC42888-55C8-4781-BDC8-61DA1C915272}"/>
                </a:ext>
              </a:extLst>
            </p:cNvPr>
            <p:cNvSpPr txBox="1"/>
            <p:nvPr/>
          </p:nvSpPr>
          <p:spPr>
            <a:xfrm>
              <a:off x="2455743" y="2544897"/>
              <a:ext cx="754235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hash2</a:t>
              </a:r>
              <a:endParaRPr kumimoji="1" lang="zh-CN" altLang="en-US" sz="1100"/>
            </a:p>
          </p:txBody>
        </p:sp>
      </p:grpSp>
      <p:grpSp>
        <p:nvGrpSpPr>
          <p:cNvPr id="304" name="组合 44">
            <a:extLst>
              <a:ext uri="{FF2B5EF4-FFF2-40B4-BE49-F238E27FC236}">
                <a16:creationId xmlns:a16="http://schemas.microsoft.com/office/drawing/2014/main" id="{B0F938AB-BA61-484F-ABAB-9BE08F8228B8}"/>
              </a:ext>
            </a:extLst>
          </p:cNvPr>
          <p:cNvGrpSpPr/>
          <p:nvPr/>
        </p:nvGrpSpPr>
        <p:grpSpPr>
          <a:xfrm>
            <a:off x="8114940" y="4304145"/>
            <a:ext cx="641522" cy="307777"/>
            <a:chOff x="2387065" y="2526512"/>
            <a:chExt cx="895150" cy="298383"/>
          </a:xfrm>
        </p:grpSpPr>
        <p:sp>
          <p:nvSpPr>
            <p:cNvPr id="305" name="矩形 45">
              <a:extLst>
                <a:ext uri="{FF2B5EF4-FFF2-40B4-BE49-F238E27FC236}">
                  <a16:creationId xmlns:a16="http://schemas.microsoft.com/office/drawing/2014/main" id="{B5385905-AEEB-4686-BC38-1730C2CAEFF2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6" name="文本框 46">
              <a:extLst>
                <a:ext uri="{FF2B5EF4-FFF2-40B4-BE49-F238E27FC236}">
                  <a16:creationId xmlns:a16="http://schemas.microsoft.com/office/drawing/2014/main" id="{CACEA720-2243-4E11-9BC2-86B2370401FE}"/>
                </a:ext>
              </a:extLst>
            </p:cNvPr>
            <p:cNvSpPr txBox="1"/>
            <p:nvPr/>
          </p:nvSpPr>
          <p:spPr>
            <a:xfrm>
              <a:off x="2455743" y="2544897"/>
              <a:ext cx="807917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 3</a:t>
              </a:r>
              <a:endParaRPr kumimoji="1" lang="zh-CN" altLang="en-US" sz="1100"/>
            </a:p>
          </p:txBody>
        </p:sp>
      </p:grpSp>
      <p:cxnSp>
        <p:nvCxnSpPr>
          <p:cNvPr id="307" name="直线箭头连接符 48">
            <a:extLst>
              <a:ext uri="{FF2B5EF4-FFF2-40B4-BE49-F238E27FC236}">
                <a16:creationId xmlns:a16="http://schemas.microsoft.com/office/drawing/2014/main" id="{17AB40A1-8814-4524-B142-88B2B9089D57}"/>
              </a:ext>
            </a:extLst>
          </p:cNvPr>
          <p:cNvCxnSpPr>
            <a:cxnSpLocks/>
            <a:stCxn id="299" idx="2"/>
          </p:cNvCxnSpPr>
          <p:nvPr/>
        </p:nvCxnSpPr>
        <p:spPr>
          <a:xfrm>
            <a:off x="6895167" y="4611924"/>
            <a:ext cx="1143932" cy="382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直线箭头连接符 48">
            <a:extLst>
              <a:ext uri="{FF2B5EF4-FFF2-40B4-BE49-F238E27FC236}">
                <a16:creationId xmlns:a16="http://schemas.microsoft.com/office/drawing/2014/main" id="{BC53C1D3-D4DE-4C1D-BE70-8C8F2B417FD4}"/>
              </a:ext>
            </a:extLst>
          </p:cNvPr>
          <p:cNvCxnSpPr>
            <a:cxnSpLocks/>
            <a:stCxn id="302" idx="2"/>
          </p:cNvCxnSpPr>
          <p:nvPr/>
        </p:nvCxnSpPr>
        <p:spPr>
          <a:xfrm flipH="1">
            <a:off x="6922429" y="4611922"/>
            <a:ext cx="711120" cy="396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48">
            <a:extLst>
              <a:ext uri="{FF2B5EF4-FFF2-40B4-BE49-F238E27FC236}">
                <a16:creationId xmlns:a16="http://schemas.microsoft.com/office/drawing/2014/main" id="{604C6C2F-9D9A-4D27-BA96-92A7EE57F3F0}"/>
              </a:ext>
            </a:extLst>
          </p:cNvPr>
          <p:cNvCxnSpPr>
            <a:cxnSpLocks/>
            <a:stCxn id="305" idx="2"/>
          </p:cNvCxnSpPr>
          <p:nvPr/>
        </p:nvCxnSpPr>
        <p:spPr>
          <a:xfrm flipH="1">
            <a:off x="7215928" y="4611922"/>
            <a:ext cx="1219773" cy="396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15EB711F-EEF4-48A8-9992-9B59AEF966E6}"/>
              </a:ext>
            </a:extLst>
          </p:cNvPr>
          <p:cNvSpPr/>
          <p:nvPr/>
        </p:nvSpPr>
        <p:spPr>
          <a:xfrm>
            <a:off x="8831183" y="5145545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B</a:t>
            </a:r>
            <a:endParaRPr lang="zh-CN" altLang="en-US" sz="1400"/>
          </a:p>
        </p:txBody>
      </p:sp>
      <p:cxnSp>
        <p:nvCxnSpPr>
          <p:cNvPr id="311" name="コネクタ: 曲線 310">
            <a:extLst>
              <a:ext uri="{FF2B5EF4-FFF2-40B4-BE49-F238E27FC236}">
                <a16:creationId xmlns:a16="http://schemas.microsoft.com/office/drawing/2014/main" id="{62EEFFC6-0AA7-4FD8-9187-95EFFE50072E}"/>
              </a:ext>
            </a:extLst>
          </p:cNvPr>
          <p:cNvCxnSpPr>
            <a:cxnSpLocks/>
            <a:endCxn id="299" idx="0"/>
          </p:cNvCxnSpPr>
          <p:nvPr/>
        </p:nvCxnSpPr>
        <p:spPr>
          <a:xfrm flipV="1">
            <a:off x="4813360" y="4304147"/>
            <a:ext cx="2081807" cy="488964"/>
          </a:xfrm>
          <a:prstGeom prst="curvedConnector4">
            <a:avLst>
              <a:gd name="adj1" fmla="val 42296"/>
              <a:gd name="adj2" fmla="val 14675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コネクタ: 曲線 311">
            <a:extLst>
              <a:ext uri="{FF2B5EF4-FFF2-40B4-BE49-F238E27FC236}">
                <a16:creationId xmlns:a16="http://schemas.microsoft.com/office/drawing/2014/main" id="{23F8C84F-0E25-4B0B-B0E5-611B0E9BEB80}"/>
              </a:ext>
            </a:extLst>
          </p:cNvPr>
          <p:cNvCxnSpPr>
            <a:cxnSpLocks/>
            <a:stCxn id="19" idx="3"/>
            <a:endCxn id="303" idx="0"/>
          </p:cNvCxnSpPr>
          <p:nvPr/>
        </p:nvCxnSpPr>
        <p:spPr>
          <a:xfrm flipV="1">
            <a:off x="4838004" y="4323109"/>
            <a:ext cx="2794270" cy="468949"/>
          </a:xfrm>
          <a:prstGeom prst="curvedConnector4">
            <a:avLst>
              <a:gd name="adj1" fmla="val 45164"/>
              <a:gd name="adj2" fmla="val 14874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コネクタ: 曲線 312">
            <a:extLst>
              <a:ext uri="{FF2B5EF4-FFF2-40B4-BE49-F238E27FC236}">
                <a16:creationId xmlns:a16="http://schemas.microsoft.com/office/drawing/2014/main" id="{CB8AC6A2-8F62-4A5C-81B6-D3C4AD194061}"/>
              </a:ext>
            </a:extLst>
          </p:cNvPr>
          <p:cNvCxnSpPr>
            <a:cxnSpLocks/>
            <a:stCxn id="19" idx="3"/>
            <a:endCxn id="305" idx="0"/>
          </p:cNvCxnSpPr>
          <p:nvPr/>
        </p:nvCxnSpPr>
        <p:spPr>
          <a:xfrm flipV="1">
            <a:off x="4838004" y="4304145"/>
            <a:ext cx="3597697" cy="487913"/>
          </a:xfrm>
          <a:prstGeom prst="curvedConnector4">
            <a:avLst>
              <a:gd name="adj1" fmla="val 45542"/>
              <a:gd name="adj2" fmla="val 14685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EF80C477-0514-4706-9A81-425661F3214C}"/>
              </a:ext>
            </a:extLst>
          </p:cNvPr>
          <p:cNvSpPr/>
          <p:nvPr/>
        </p:nvSpPr>
        <p:spPr>
          <a:xfrm>
            <a:off x="6362417" y="5551954"/>
            <a:ext cx="3100670" cy="30777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F453A2C0-D4DF-43FE-B28D-681E4A7A8D03}"/>
              </a:ext>
            </a:extLst>
          </p:cNvPr>
          <p:cNvSpPr/>
          <p:nvPr/>
        </p:nvSpPr>
        <p:spPr>
          <a:xfrm>
            <a:off x="7585045" y="5572081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C</a:t>
            </a:r>
            <a:endParaRPr lang="zh-CN" altLang="en-US" sz="1400"/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458D9F30-1741-43AD-8804-B63D7F095342}"/>
              </a:ext>
            </a:extLst>
          </p:cNvPr>
          <p:cNvSpPr/>
          <p:nvPr/>
        </p:nvSpPr>
        <p:spPr>
          <a:xfrm>
            <a:off x="6362417" y="6008305"/>
            <a:ext cx="3100670" cy="30777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821FACE2-F01B-4881-B7DD-4DC759CF04AB}"/>
              </a:ext>
            </a:extLst>
          </p:cNvPr>
          <p:cNvSpPr/>
          <p:nvPr/>
        </p:nvSpPr>
        <p:spPr>
          <a:xfrm>
            <a:off x="7585045" y="6028432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D</a:t>
            </a:r>
            <a:endParaRPr lang="zh-CN" altLang="en-US" sz="1400"/>
          </a:p>
        </p:txBody>
      </p: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18ED6563-8B62-4E45-BEC3-BE13D7E09DFD}"/>
              </a:ext>
            </a:extLst>
          </p:cNvPr>
          <p:cNvCxnSpPr>
            <a:cxnSpLocks/>
            <a:stCxn id="26" idx="3"/>
            <a:endCxn id="345" idx="1"/>
          </p:cNvCxnSpPr>
          <p:nvPr/>
        </p:nvCxnSpPr>
        <p:spPr>
          <a:xfrm>
            <a:off x="4847595" y="5347575"/>
            <a:ext cx="1514822" cy="358268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コネクタ: 曲線 348">
            <a:extLst>
              <a:ext uri="{FF2B5EF4-FFF2-40B4-BE49-F238E27FC236}">
                <a16:creationId xmlns:a16="http://schemas.microsoft.com/office/drawing/2014/main" id="{DAE2E69B-8A87-43D5-A199-A9B957136E09}"/>
              </a:ext>
            </a:extLst>
          </p:cNvPr>
          <p:cNvCxnSpPr>
            <a:cxnSpLocks/>
            <a:stCxn id="28" idx="3"/>
            <a:endCxn id="347" idx="1"/>
          </p:cNvCxnSpPr>
          <p:nvPr/>
        </p:nvCxnSpPr>
        <p:spPr>
          <a:xfrm>
            <a:off x="4857505" y="5863129"/>
            <a:ext cx="1504912" cy="2990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文本框 21">
            <a:extLst>
              <a:ext uri="{FF2B5EF4-FFF2-40B4-BE49-F238E27FC236}">
                <a16:creationId xmlns:a16="http://schemas.microsoft.com/office/drawing/2014/main" id="{F9858116-E639-4A4A-9BC8-35E6F214BC21}"/>
              </a:ext>
            </a:extLst>
          </p:cNvPr>
          <p:cNvSpPr txBox="1"/>
          <p:nvPr/>
        </p:nvSpPr>
        <p:spPr>
          <a:xfrm>
            <a:off x="6029931" y="6376733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/>
              <a:t>Discriminator </a:t>
            </a:r>
            <a:endParaRPr kumimoji="1" lang="zh-CN" altLang="en-US" sz="1600" b="1"/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A669E5D7-90B5-40B4-893C-0CAE845D011E}"/>
              </a:ext>
            </a:extLst>
          </p:cNvPr>
          <p:cNvSpPr/>
          <p:nvPr/>
        </p:nvSpPr>
        <p:spPr>
          <a:xfrm>
            <a:off x="4938881" y="37528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cxnSp>
        <p:nvCxnSpPr>
          <p:cNvPr id="369" name="直線矢印コネクタ 368">
            <a:extLst>
              <a:ext uri="{FF2B5EF4-FFF2-40B4-BE49-F238E27FC236}">
                <a16:creationId xmlns:a16="http://schemas.microsoft.com/office/drawing/2014/main" id="{CD327AEE-870A-4B05-9B52-052A519EA03F}"/>
              </a:ext>
            </a:extLst>
          </p:cNvPr>
          <p:cNvCxnSpPr>
            <a:cxnSpLocks/>
          </p:cNvCxnSpPr>
          <p:nvPr/>
        </p:nvCxnSpPr>
        <p:spPr>
          <a:xfrm flipV="1">
            <a:off x="5143788" y="1999677"/>
            <a:ext cx="101825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正方形/長方形 369">
            <a:extLst>
              <a:ext uri="{FF2B5EF4-FFF2-40B4-BE49-F238E27FC236}">
                <a16:creationId xmlns:a16="http://schemas.microsoft.com/office/drawing/2014/main" id="{F390BB5C-5BC7-494B-BB0E-AB526F258B94}"/>
              </a:ext>
            </a:extLst>
          </p:cNvPr>
          <p:cNvSpPr/>
          <p:nvPr/>
        </p:nvSpPr>
        <p:spPr>
          <a:xfrm>
            <a:off x="1621026" y="2564680"/>
            <a:ext cx="239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>
                <a:latin typeface="游明朝" panose="02020400000000000000" pitchFamily="18" charset="-128"/>
                <a:ea typeface="游明朝" panose="02020400000000000000" pitchFamily="18" charset="-128"/>
              </a:rPr>
              <a:t>パターン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“</a:t>
            </a:r>
            <a:r>
              <a:rPr lang="en-US" altLang="zh-CN">
                <a:latin typeface="游明朝" panose="02020400000000000000" pitchFamily="18" charset="-128"/>
                <a:ea typeface="游明朝" panose="02020400000000000000" pitchFamily="18" charset="-128"/>
              </a:rPr>
              <a:t>2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 "のデータ</a:t>
            </a:r>
          </a:p>
        </p:txBody>
      </p:sp>
      <p:sp>
        <p:nvSpPr>
          <p:cNvPr id="371" name="左中かっこ 370">
            <a:extLst>
              <a:ext uri="{FF2B5EF4-FFF2-40B4-BE49-F238E27FC236}">
                <a16:creationId xmlns:a16="http://schemas.microsoft.com/office/drawing/2014/main" id="{6E90E40C-24A9-4136-BD5A-5CBEB4D8A3A3}"/>
              </a:ext>
            </a:extLst>
          </p:cNvPr>
          <p:cNvSpPr/>
          <p:nvPr/>
        </p:nvSpPr>
        <p:spPr>
          <a:xfrm rot="16200000">
            <a:off x="2847291" y="452802"/>
            <a:ext cx="342138" cy="383617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正方形/長方形 371">
            <a:extLst>
              <a:ext uri="{FF2B5EF4-FFF2-40B4-BE49-F238E27FC236}">
                <a16:creationId xmlns:a16="http://schemas.microsoft.com/office/drawing/2014/main" id="{77A18B17-31A5-4897-80C1-DB289043A33C}"/>
              </a:ext>
            </a:extLst>
          </p:cNvPr>
          <p:cNvSpPr/>
          <p:nvPr/>
        </p:nvSpPr>
        <p:spPr>
          <a:xfrm>
            <a:off x="5339780" y="165514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pic>
        <p:nvPicPr>
          <p:cNvPr id="373" name="Picture 2" descr="MNIST sample images">
            <a:extLst>
              <a:ext uri="{FF2B5EF4-FFF2-40B4-BE49-F238E27FC236}">
                <a16:creationId xmlns:a16="http://schemas.microsoft.com/office/drawing/2014/main" id="{7EFA512C-F007-4372-A5B2-FE4A6AB39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 t="20673" r="-186" b="69735"/>
          <a:stretch/>
        </p:blipFill>
        <p:spPr bwMode="auto">
          <a:xfrm>
            <a:off x="858049" y="1834093"/>
            <a:ext cx="4227685" cy="25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4" name="正方形/長方形 373">
            <a:extLst>
              <a:ext uri="{FF2B5EF4-FFF2-40B4-BE49-F238E27FC236}">
                <a16:creationId xmlns:a16="http://schemas.microsoft.com/office/drawing/2014/main" id="{501AC643-8FBA-4D9D-AF14-45C1A12B3A18}"/>
              </a:ext>
            </a:extLst>
          </p:cNvPr>
          <p:cNvSpPr/>
          <p:nvPr/>
        </p:nvSpPr>
        <p:spPr>
          <a:xfrm>
            <a:off x="2728136" y="126863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に正しいデータを書き込む</a:t>
            </a:r>
          </a:p>
        </p:txBody>
      </p:sp>
      <p:grpSp>
        <p:nvGrpSpPr>
          <p:cNvPr id="375" name="グループ化 374">
            <a:extLst>
              <a:ext uri="{FF2B5EF4-FFF2-40B4-BE49-F238E27FC236}">
                <a16:creationId xmlns:a16="http://schemas.microsoft.com/office/drawing/2014/main" id="{92DA7B1A-457A-4966-B9D6-8A3908FF189A}"/>
              </a:ext>
            </a:extLst>
          </p:cNvPr>
          <p:cNvGrpSpPr/>
          <p:nvPr/>
        </p:nvGrpSpPr>
        <p:grpSpPr>
          <a:xfrm>
            <a:off x="6265980" y="1525889"/>
            <a:ext cx="3867653" cy="771077"/>
            <a:chOff x="668756" y="1615092"/>
            <a:chExt cx="3867653" cy="771077"/>
          </a:xfrm>
        </p:grpSpPr>
        <p:sp>
          <p:nvSpPr>
            <p:cNvPr id="376" name="矩形 11">
              <a:extLst>
                <a:ext uri="{FF2B5EF4-FFF2-40B4-BE49-F238E27FC236}">
                  <a16:creationId xmlns:a16="http://schemas.microsoft.com/office/drawing/2014/main" id="{243EB8F6-2A4A-4EC6-AB7E-773289B82257}"/>
                </a:ext>
              </a:extLst>
            </p:cNvPr>
            <p:cNvSpPr/>
            <p:nvPr/>
          </p:nvSpPr>
          <p:spPr>
            <a:xfrm>
              <a:off x="668756" y="1615092"/>
              <a:ext cx="3867653" cy="7710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7" name="四角形: 角を丸くする 376">
              <a:extLst>
                <a:ext uri="{FF2B5EF4-FFF2-40B4-BE49-F238E27FC236}">
                  <a16:creationId xmlns:a16="http://schemas.microsoft.com/office/drawing/2014/main" id="{C265A17D-BC29-4622-9951-804D6AFFB99F}"/>
                </a:ext>
              </a:extLst>
            </p:cNvPr>
            <p:cNvSpPr/>
            <p:nvPr/>
          </p:nvSpPr>
          <p:spPr>
            <a:xfrm>
              <a:off x="866151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A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78" name="文本框 21">
              <a:extLst>
                <a:ext uri="{FF2B5EF4-FFF2-40B4-BE49-F238E27FC236}">
                  <a16:creationId xmlns:a16="http://schemas.microsoft.com/office/drawing/2014/main" id="{A6C8AFD8-E8D3-4C46-B120-1B506B09B12E}"/>
                </a:ext>
              </a:extLst>
            </p:cNvPr>
            <p:cNvSpPr txBox="1"/>
            <p:nvPr/>
          </p:nvSpPr>
          <p:spPr>
            <a:xfrm>
              <a:off x="668756" y="1615092"/>
              <a:ext cx="1471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/>
                <a:t>Discriminator 1 </a:t>
              </a:r>
              <a:endParaRPr kumimoji="1" lang="zh-CN" altLang="en-US" sz="1400" b="1"/>
            </a:p>
          </p:txBody>
        </p:sp>
        <p:sp>
          <p:nvSpPr>
            <p:cNvPr id="379" name="四角形: 角を丸くする 378">
              <a:extLst>
                <a:ext uri="{FF2B5EF4-FFF2-40B4-BE49-F238E27FC236}">
                  <a16:creationId xmlns:a16="http://schemas.microsoft.com/office/drawing/2014/main" id="{1F240BBB-FDD3-48CF-8D81-C6F34DB4FFB9}"/>
                </a:ext>
              </a:extLst>
            </p:cNvPr>
            <p:cNvSpPr/>
            <p:nvPr/>
          </p:nvSpPr>
          <p:spPr>
            <a:xfrm>
              <a:off x="1738632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B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80" name="四角形: 角を丸くする 379">
              <a:extLst>
                <a:ext uri="{FF2B5EF4-FFF2-40B4-BE49-F238E27FC236}">
                  <a16:creationId xmlns:a16="http://schemas.microsoft.com/office/drawing/2014/main" id="{79F1664D-D9D2-4101-A17B-A23833685080}"/>
                </a:ext>
              </a:extLst>
            </p:cNvPr>
            <p:cNvSpPr/>
            <p:nvPr/>
          </p:nvSpPr>
          <p:spPr>
            <a:xfrm>
              <a:off x="2611113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C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81" name="四角形: 角を丸くする 380">
              <a:extLst>
                <a:ext uri="{FF2B5EF4-FFF2-40B4-BE49-F238E27FC236}">
                  <a16:creationId xmlns:a16="http://schemas.microsoft.com/office/drawing/2014/main" id="{AEFC2849-52D6-4D0D-9B7D-68FF1C8BDD8A}"/>
                </a:ext>
              </a:extLst>
            </p:cNvPr>
            <p:cNvSpPr/>
            <p:nvPr/>
          </p:nvSpPr>
          <p:spPr>
            <a:xfrm>
              <a:off x="3483594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D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sp>
        <p:nvSpPr>
          <p:cNvPr id="382" name="正方形/長方形 381">
            <a:extLst>
              <a:ext uri="{FF2B5EF4-FFF2-40B4-BE49-F238E27FC236}">
                <a16:creationId xmlns:a16="http://schemas.microsoft.com/office/drawing/2014/main" id="{6BB03994-5AF2-4FF3-966B-05424BA8F757}"/>
              </a:ext>
            </a:extLst>
          </p:cNvPr>
          <p:cNvSpPr/>
          <p:nvPr/>
        </p:nvSpPr>
        <p:spPr>
          <a:xfrm>
            <a:off x="4980019" y="42577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383" name="正方形/長方形 382">
            <a:extLst>
              <a:ext uri="{FF2B5EF4-FFF2-40B4-BE49-F238E27FC236}">
                <a16:creationId xmlns:a16="http://schemas.microsoft.com/office/drawing/2014/main" id="{6788A894-F1CD-4D88-8F98-38FFAECE8691}"/>
              </a:ext>
            </a:extLst>
          </p:cNvPr>
          <p:cNvSpPr/>
          <p:nvPr/>
        </p:nvSpPr>
        <p:spPr>
          <a:xfrm>
            <a:off x="5019501" y="50265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384" name="正方形/長方形 383">
            <a:extLst>
              <a:ext uri="{FF2B5EF4-FFF2-40B4-BE49-F238E27FC236}">
                <a16:creationId xmlns:a16="http://schemas.microsoft.com/office/drawing/2014/main" id="{60CADDD5-01E9-4954-BC59-569D5B37BE2B}"/>
              </a:ext>
            </a:extLst>
          </p:cNvPr>
          <p:cNvSpPr/>
          <p:nvPr/>
        </p:nvSpPr>
        <p:spPr>
          <a:xfrm>
            <a:off x="4979868" y="55629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385" name="正方形/長方形 384">
            <a:extLst>
              <a:ext uri="{FF2B5EF4-FFF2-40B4-BE49-F238E27FC236}">
                <a16:creationId xmlns:a16="http://schemas.microsoft.com/office/drawing/2014/main" id="{F489273F-0B4E-4CCE-9D4B-91F4B9B964D2}"/>
              </a:ext>
            </a:extLst>
          </p:cNvPr>
          <p:cNvSpPr/>
          <p:nvPr/>
        </p:nvSpPr>
        <p:spPr>
          <a:xfrm>
            <a:off x="8086020" y="382980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6" name="正方形/長方形 385">
            <a:extLst>
              <a:ext uri="{FF2B5EF4-FFF2-40B4-BE49-F238E27FC236}">
                <a16:creationId xmlns:a16="http://schemas.microsoft.com/office/drawing/2014/main" id="{0ECF3211-FAA9-4236-9F5F-837B767893F2}"/>
              </a:ext>
            </a:extLst>
          </p:cNvPr>
          <p:cNvSpPr/>
          <p:nvPr/>
        </p:nvSpPr>
        <p:spPr>
          <a:xfrm>
            <a:off x="7267662" y="385674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7" name="正方形/長方形 386">
            <a:extLst>
              <a:ext uri="{FF2B5EF4-FFF2-40B4-BE49-F238E27FC236}">
                <a16:creationId xmlns:a16="http://schemas.microsoft.com/office/drawing/2014/main" id="{8C4D27BB-29E6-4D86-BE8B-14153171CB04}"/>
              </a:ext>
            </a:extLst>
          </p:cNvPr>
          <p:cNvSpPr/>
          <p:nvPr/>
        </p:nvSpPr>
        <p:spPr>
          <a:xfrm>
            <a:off x="6460690" y="384650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8" name="正方形/長方形 387">
            <a:extLst>
              <a:ext uri="{FF2B5EF4-FFF2-40B4-BE49-F238E27FC236}">
                <a16:creationId xmlns:a16="http://schemas.microsoft.com/office/drawing/2014/main" id="{FBB9E924-EB51-4E15-B9E1-0379CC3FA2F7}"/>
              </a:ext>
            </a:extLst>
          </p:cNvPr>
          <p:cNvSpPr/>
          <p:nvPr/>
        </p:nvSpPr>
        <p:spPr>
          <a:xfrm>
            <a:off x="6981819" y="517924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9" name="正方形/長方形 388">
            <a:extLst>
              <a:ext uri="{FF2B5EF4-FFF2-40B4-BE49-F238E27FC236}">
                <a16:creationId xmlns:a16="http://schemas.microsoft.com/office/drawing/2014/main" id="{CE361B4E-316A-4D60-91AD-CC79D351D313}"/>
              </a:ext>
            </a:extLst>
          </p:cNvPr>
          <p:cNvSpPr/>
          <p:nvPr/>
        </p:nvSpPr>
        <p:spPr>
          <a:xfrm>
            <a:off x="7825814" y="519363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0" name="正方形/長方形 389">
            <a:extLst>
              <a:ext uri="{FF2B5EF4-FFF2-40B4-BE49-F238E27FC236}">
                <a16:creationId xmlns:a16="http://schemas.microsoft.com/office/drawing/2014/main" id="{E85A915A-9DA7-4BF5-84DB-5E484151F2A8}"/>
              </a:ext>
            </a:extLst>
          </p:cNvPr>
          <p:cNvSpPr/>
          <p:nvPr/>
        </p:nvSpPr>
        <p:spPr>
          <a:xfrm>
            <a:off x="6690337" y="5186516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 108">
                <a:extLst>
                  <a:ext uri="{FF2B5EF4-FFF2-40B4-BE49-F238E27FC236}">
                    <a16:creationId xmlns:a16="http://schemas.microsoft.com/office/drawing/2014/main" id="{068EEADC-62A6-AF12-0DFF-CB4FBBB1A2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83784" y="4249498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 108">
                <a:extLst>
                  <a:ext uri="{FF2B5EF4-FFF2-40B4-BE49-F238E27FC236}">
                    <a16:creationId xmlns:a16="http://schemas.microsoft.com/office/drawing/2014/main" id="{068EEADC-62A6-AF12-0DFF-CB4FBBB1A2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83784" y="4249498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2174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2174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3333" t="-2174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104444" r="-2066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104444" r="-10327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3333" t="-104444" r="-500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200000" r="-206667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200000" r="-103279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3333" t="-200000" r="-5000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306667" r="-20666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306667" r="-10327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3333" t="-306667" r="-5000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F52149F0-8A03-4A12-1020-784A6249F6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16280" y="4082398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686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F52149F0-8A03-4A12-1020-784A6249F6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16280" y="4082398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2B684A01-AED6-86B3-8B07-CEDBE4CBB9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36410" y="4654898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686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2B684A01-AED6-86B3-8B07-CEDBE4CBB9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36410" y="4654898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065F4FEE-53B7-84A8-5956-96EDF850F6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46001" y="5210415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686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065F4FEE-53B7-84A8-5956-96EDF850F6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46001" y="5210415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F19B57E6-7EB7-A719-B4E5-AB8C4BEDF5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55911" y="5725969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686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F19B57E6-7EB7-A719-B4E5-AB8C4BEDF5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55911" y="5725969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67" t="-2174" r="-2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0000" t="-2174" r="-1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3333" t="-2174" r="-3333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941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www.xilinx.com/content/dam/xilinx/imgs/kits/whats-inside/KCU105-evaluation.jpg">
            <a:extLst>
              <a:ext uri="{FF2B5EF4-FFF2-40B4-BE49-F238E27FC236}">
                <a16:creationId xmlns:a16="http://schemas.microsoft.com/office/drawing/2014/main" id="{A2D3907F-7E7C-4AD5-BF63-C365D5FC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97" y="5458294"/>
            <a:ext cx="1734035" cy="130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5" name="吹き出し: 四角形 304">
            <a:extLst>
              <a:ext uri="{FF2B5EF4-FFF2-40B4-BE49-F238E27FC236}">
                <a16:creationId xmlns:a16="http://schemas.microsoft.com/office/drawing/2014/main" id="{A794B0FB-2618-4BC2-8D0A-0DBB9C054DAD}"/>
              </a:ext>
            </a:extLst>
          </p:cNvPr>
          <p:cNvSpPr/>
          <p:nvPr/>
        </p:nvSpPr>
        <p:spPr>
          <a:xfrm>
            <a:off x="6669594" y="1773911"/>
            <a:ext cx="5496909" cy="629794"/>
          </a:xfrm>
          <a:prstGeom prst="wedgeRectCallout">
            <a:avLst>
              <a:gd name="adj1" fmla="val -74814"/>
              <a:gd name="adj2" fmla="val 983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8594E09D-1D05-4079-A1E7-F422826553C4}"/>
              </a:ext>
            </a:extLst>
          </p:cNvPr>
          <p:cNvSpPr/>
          <p:nvPr/>
        </p:nvSpPr>
        <p:spPr>
          <a:xfrm>
            <a:off x="3227480" y="1716512"/>
            <a:ext cx="2620485" cy="48205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83289" y="100959"/>
            <a:ext cx="2972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b="1">
                <a:ea typeface="Yu Mincho" panose="02020400000000000000" pitchFamily="18" charset="-128"/>
                <a:cs typeface="Times New Roman" panose="02020603050405020304" pitchFamily="18" charset="0"/>
              </a:rPr>
              <a:t>研究の背景</a:t>
            </a: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EB3556C7-C1BF-40DC-950D-8B8E72E29B9B}"/>
              </a:ext>
            </a:extLst>
          </p:cNvPr>
          <p:cNvSpPr/>
          <p:nvPr/>
        </p:nvSpPr>
        <p:spPr>
          <a:xfrm>
            <a:off x="0" y="670999"/>
            <a:ext cx="4360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b="1">
                <a:latin typeface="Yu Mincho" panose="02020400000000000000" pitchFamily="18" charset="-128"/>
                <a:ea typeface="Yu Mincho" panose="02020400000000000000" pitchFamily="18" charset="-128"/>
              </a:rPr>
              <a:t>Weightless Neural Networks (WNN</a:t>
            </a:r>
            <a:r>
              <a:rPr lang="en-US" altLang="zh-CN" sz="2000" b="1">
                <a:latin typeface="Yu Mincho" panose="02020400000000000000" pitchFamily="18" charset="-128"/>
                <a:ea typeface="Yu Mincho" panose="02020400000000000000" pitchFamily="18" charset="-128"/>
              </a:rPr>
              <a:t>s</a:t>
            </a:r>
            <a:r>
              <a:rPr lang="en" altLang="zh-CN" sz="2000" b="1">
                <a:latin typeface="Yu Mincho" panose="02020400000000000000" pitchFamily="18" charset="-128"/>
                <a:ea typeface="Yu Mincho" panose="02020400000000000000" pitchFamily="18" charset="-128"/>
              </a:rPr>
              <a:t>)</a:t>
            </a:r>
            <a:endParaRPr lang="zh-CN" altLang="en-US" sz="20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0E4FDE4-5CC5-4E06-A97B-B0E644D7D459}"/>
              </a:ext>
            </a:extLst>
          </p:cNvPr>
          <p:cNvSpPr/>
          <p:nvPr/>
        </p:nvSpPr>
        <p:spPr>
          <a:xfrm>
            <a:off x="588387" y="973793"/>
            <a:ext cx="11521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Weightless Neural Networkはランダムアクセスメモリ</a:t>
            </a:r>
            <a:r>
              <a:rPr lang="en-US" altLang="zh-CN" b="1">
                <a:latin typeface="游明朝" panose="02020400000000000000" pitchFamily="18" charset="-128"/>
                <a:ea typeface="游明朝" panose="02020400000000000000" pitchFamily="18" charset="-128"/>
              </a:rPr>
              <a:t>(RAM)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によって構成される</a:t>
            </a:r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ニューラルネットワークである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「RAMnets」とも呼ばれる。</a:t>
            </a:r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このモデルは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画像</a:t>
            </a:r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を分類することができる。</a:t>
            </a:r>
            <a:endParaRPr lang="zh-CN" altLang="en-US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69" name="组合 2">
            <a:extLst>
              <a:ext uri="{FF2B5EF4-FFF2-40B4-BE49-F238E27FC236}">
                <a16:creationId xmlns:a16="http://schemas.microsoft.com/office/drawing/2014/main" id="{32C8DA98-3DAD-4AD2-8ADE-0650894E219F}"/>
              </a:ext>
            </a:extLst>
          </p:cNvPr>
          <p:cNvGrpSpPr/>
          <p:nvPr/>
        </p:nvGrpSpPr>
        <p:grpSpPr>
          <a:xfrm>
            <a:off x="3992010" y="1987578"/>
            <a:ext cx="1350050" cy="307777"/>
            <a:chOff x="4114800" y="4295276"/>
            <a:chExt cx="1350050" cy="307777"/>
          </a:xfrm>
        </p:grpSpPr>
        <p:sp>
          <p:nvSpPr>
            <p:cNvPr id="170" name="矩形 3">
              <a:extLst>
                <a:ext uri="{FF2B5EF4-FFF2-40B4-BE49-F238E27FC236}">
                  <a16:creationId xmlns:a16="http://schemas.microsoft.com/office/drawing/2014/main" id="{563E4376-7883-4BCB-BA22-844AB9253861}"/>
                </a:ext>
              </a:extLst>
            </p:cNvPr>
            <p:cNvSpPr/>
            <p:nvPr/>
          </p:nvSpPr>
          <p:spPr>
            <a:xfrm>
              <a:off x="4114800" y="4295277"/>
              <a:ext cx="1350050" cy="307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1">
              <a:extLst>
                <a:ext uri="{FF2B5EF4-FFF2-40B4-BE49-F238E27FC236}">
                  <a16:creationId xmlns:a16="http://schemas.microsoft.com/office/drawing/2014/main" id="{CBFB59B3-4662-4CC5-90A0-8969ADDCEA29}"/>
                </a:ext>
              </a:extLst>
            </p:cNvPr>
            <p:cNvSpPr txBox="1"/>
            <p:nvPr/>
          </p:nvSpPr>
          <p:spPr>
            <a:xfrm>
              <a:off x="4114800" y="4295276"/>
              <a:ext cx="1350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Discriminator 0</a:t>
              </a:r>
              <a:endParaRPr kumimoji="1" lang="zh-CN" altLang="en-US" sz="1400"/>
            </a:p>
          </p:txBody>
        </p:sp>
      </p:grpSp>
      <p:grpSp>
        <p:nvGrpSpPr>
          <p:cNvPr id="172" name="组合 57">
            <a:extLst>
              <a:ext uri="{FF2B5EF4-FFF2-40B4-BE49-F238E27FC236}">
                <a16:creationId xmlns:a16="http://schemas.microsoft.com/office/drawing/2014/main" id="{9602E8C2-CA54-48CA-828E-112B0F9D2BE3}"/>
              </a:ext>
            </a:extLst>
          </p:cNvPr>
          <p:cNvGrpSpPr/>
          <p:nvPr/>
        </p:nvGrpSpPr>
        <p:grpSpPr>
          <a:xfrm>
            <a:off x="3992010" y="2418652"/>
            <a:ext cx="1350050" cy="307777"/>
            <a:chOff x="4114800" y="4295276"/>
            <a:chExt cx="1350050" cy="307777"/>
          </a:xfrm>
        </p:grpSpPr>
        <p:sp>
          <p:nvSpPr>
            <p:cNvPr id="173" name="矩形 59">
              <a:extLst>
                <a:ext uri="{FF2B5EF4-FFF2-40B4-BE49-F238E27FC236}">
                  <a16:creationId xmlns:a16="http://schemas.microsoft.com/office/drawing/2014/main" id="{9C6698A8-0BBB-4EE0-84F0-5990736A457B}"/>
                </a:ext>
              </a:extLst>
            </p:cNvPr>
            <p:cNvSpPr/>
            <p:nvPr/>
          </p:nvSpPr>
          <p:spPr>
            <a:xfrm>
              <a:off x="4114800" y="4295277"/>
              <a:ext cx="1350050" cy="307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4" name="文本框 61">
              <a:extLst>
                <a:ext uri="{FF2B5EF4-FFF2-40B4-BE49-F238E27FC236}">
                  <a16:creationId xmlns:a16="http://schemas.microsoft.com/office/drawing/2014/main" id="{0A916BA5-9109-4B63-8F68-C5EFEEB76193}"/>
                </a:ext>
              </a:extLst>
            </p:cNvPr>
            <p:cNvSpPr txBox="1"/>
            <p:nvPr/>
          </p:nvSpPr>
          <p:spPr>
            <a:xfrm>
              <a:off x="4114800" y="4295276"/>
              <a:ext cx="1350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Discriminator 1</a:t>
              </a:r>
              <a:endParaRPr kumimoji="1" lang="zh-CN" altLang="en-US" sz="1400"/>
            </a:p>
          </p:txBody>
        </p:sp>
      </p:grpSp>
      <p:grpSp>
        <p:nvGrpSpPr>
          <p:cNvPr id="175" name="组合 62">
            <a:extLst>
              <a:ext uri="{FF2B5EF4-FFF2-40B4-BE49-F238E27FC236}">
                <a16:creationId xmlns:a16="http://schemas.microsoft.com/office/drawing/2014/main" id="{FD5BBA83-FEDF-400B-BBEB-A4A64E96F5F5}"/>
              </a:ext>
            </a:extLst>
          </p:cNvPr>
          <p:cNvGrpSpPr/>
          <p:nvPr/>
        </p:nvGrpSpPr>
        <p:grpSpPr>
          <a:xfrm>
            <a:off x="3992010" y="2816110"/>
            <a:ext cx="1350050" cy="307777"/>
            <a:chOff x="4114800" y="4295276"/>
            <a:chExt cx="1350050" cy="307777"/>
          </a:xfrm>
        </p:grpSpPr>
        <p:sp>
          <p:nvSpPr>
            <p:cNvPr id="176" name="矩形 1023">
              <a:extLst>
                <a:ext uri="{FF2B5EF4-FFF2-40B4-BE49-F238E27FC236}">
                  <a16:creationId xmlns:a16="http://schemas.microsoft.com/office/drawing/2014/main" id="{79E3D5FD-81EB-4CC6-965E-9E440373B9A2}"/>
                </a:ext>
              </a:extLst>
            </p:cNvPr>
            <p:cNvSpPr/>
            <p:nvPr/>
          </p:nvSpPr>
          <p:spPr>
            <a:xfrm>
              <a:off x="4114800" y="4295277"/>
              <a:ext cx="1350050" cy="307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7" name="文本框 1024">
              <a:extLst>
                <a:ext uri="{FF2B5EF4-FFF2-40B4-BE49-F238E27FC236}">
                  <a16:creationId xmlns:a16="http://schemas.microsoft.com/office/drawing/2014/main" id="{C44B56F2-80C8-4C25-A619-5F56689F2330}"/>
                </a:ext>
              </a:extLst>
            </p:cNvPr>
            <p:cNvSpPr txBox="1"/>
            <p:nvPr/>
          </p:nvSpPr>
          <p:spPr>
            <a:xfrm>
              <a:off x="4114800" y="4295276"/>
              <a:ext cx="1350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Discriminator 2</a:t>
              </a:r>
              <a:endParaRPr kumimoji="1" lang="zh-CN" altLang="en-US" sz="1400"/>
            </a:p>
          </p:txBody>
        </p:sp>
      </p:grpSp>
      <p:grpSp>
        <p:nvGrpSpPr>
          <p:cNvPr id="178" name="组合 1026">
            <a:extLst>
              <a:ext uri="{FF2B5EF4-FFF2-40B4-BE49-F238E27FC236}">
                <a16:creationId xmlns:a16="http://schemas.microsoft.com/office/drawing/2014/main" id="{1AD32597-1E7B-4DF3-AA70-25AF4338FDA6}"/>
              </a:ext>
            </a:extLst>
          </p:cNvPr>
          <p:cNvGrpSpPr/>
          <p:nvPr/>
        </p:nvGrpSpPr>
        <p:grpSpPr>
          <a:xfrm>
            <a:off x="3992010" y="3202387"/>
            <a:ext cx="1350050" cy="307777"/>
            <a:chOff x="4114800" y="4295276"/>
            <a:chExt cx="1350050" cy="307777"/>
          </a:xfrm>
        </p:grpSpPr>
        <p:sp>
          <p:nvSpPr>
            <p:cNvPr id="179" name="矩形 1028">
              <a:extLst>
                <a:ext uri="{FF2B5EF4-FFF2-40B4-BE49-F238E27FC236}">
                  <a16:creationId xmlns:a16="http://schemas.microsoft.com/office/drawing/2014/main" id="{3C0F89B3-DCC1-4718-92FB-333AF59F94D5}"/>
                </a:ext>
              </a:extLst>
            </p:cNvPr>
            <p:cNvSpPr/>
            <p:nvPr/>
          </p:nvSpPr>
          <p:spPr>
            <a:xfrm>
              <a:off x="4114800" y="4295277"/>
              <a:ext cx="1350050" cy="307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0" name="文本框 1029">
              <a:extLst>
                <a:ext uri="{FF2B5EF4-FFF2-40B4-BE49-F238E27FC236}">
                  <a16:creationId xmlns:a16="http://schemas.microsoft.com/office/drawing/2014/main" id="{2046CB6B-16B3-4DED-95CE-8821C894D1C7}"/>
                </a:ext>
              </a:extLst>
            </p:cNvPr>
            <p:cNvSpPr txBox="1"/>
            <p:nvPr/>
          </p:nvSpPr>
          <p:spPr>
            <a:xfrm>
              <a:off x="4114800" y="4295276"/>
              <a:ext cx="1350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Discriminator 3</a:t>
              </a:r>
              <a:endParaRPr kumimoji="1" lang="zh-CN" altLang="en-US" sz="1400"/>
            </a:p>
          </p:txBody>
        </p:sp>
      </p:grpSp>
      <p:grpSp>
        <p:nvGrpSpPr>
          <p:cNvPr id="181" name="组合 1030">
            <a:extLst>
              <a:ext uri="{FF2B5EF4-FFF2-40B4-BE49-F238E27FC236}">
                <a16:creationId xmlns:a16="http://schemas.microsoft.com/office/drawing/2014/main" id="{4E604753-B82D-4B7D-87D4-3807226D5DDE}"/>
              </a:ext>
            </a:extLst>
          </p:cNvPr>
          <p:cNvGrpSpPr/>
          <p:nvPr/>
        </p:nvGrpSpPr>
        <p:grpSpPr>
          <a:xfrm>
            <a:off x="3992010" y="3644644"/>
            <a:ext cx="1350050" cy="307777"/>
            <a:chOff x="4114800" y="4295276"/>
            <a:chExt cx="1350050" cy="307777"/>
          </a:xfrm>
        </p:grpSpPr>
        <p:sp>
          <p:nvSpPr>
            <p:cNvPr id="182" name="矩形 1031">
              <a:extLst>
                <a:ext uri="{FF2B5EF4-FFF2-40B4-BE49-F238E27FC236}">
                  <a16:creationId xmlns:a16="http://schemas.microsoft.com/office/drawing/2014/main" id="{97901E60-9169-4C13-B5DB-4A1A9131E378}"/>
                </a:ext>
              </a:extLst>
            </p:cNvPr>
            <p:cNvSpPr/>
            <p:nvPr/>
          </p:nvSpPr>
          <p:spPr>
            <a:xfrm>
              <a:off x="4114800" y="4295277"/>
              <a:ext cx="1350050" cy="307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032">
              <a:extLst>
                <a:ext uri="{FF2B5EF4-FFF2-40B4-BE49-F238E27FC236}">
                  <a16:creationId xmlns:a16="http://schemas.microsoft.com/office/drawing/2014/main" id="{8AE33EC1-69C2-4776-9AD3-F862F0AE4E30}"/>
                </a:ext>
              </a:extLst>
            </p:cNvPr>
            <p:cNvSpPr txBox="1"/>
            <p:nvPr/>
          </p:nvSpPr>
          <p:spPr>
            <a:xfrm>
              <a:off x="4114800" y="4295276"/>
              <a:ext cx="1350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Discriminator 4</a:t>
              </a:r>
              <a:endParaRPr kumimoji="1" lang="zh-CN" altLang="en-US" sz="1400"/>
            </a:p>
          </p:txBody>
        </p:sp>
      </p:grpSp>
      <p:grpSp>
        <p:nvGrpSpPr>
          <p:cNvPr id="184" name="组合 1033">
            <a:extLst>
              <a:ext uri="{FF2B5EF4-FFF2-40B4-BE49-F238E27FC236}">
                <a16:creationId xmlns:a16="http://schemas.microsoft.com/office/drawing/2014/main" id="{37DA6A92-D141-4E7A-8269-D9F4A2E5BF4E}"/>
              </a:ext>
            </a:extLst>
          </p:cNvPr>
          <p:cNvGrpSpPr/>
          <p:nvPr/>
        </p:nvGrpSpPr>
        <p:grpSpPr>
          <a:xfrm>
            <a:off x="3992010" y="4043897"/>
            <a:ext cx="1350050" cy="307777"/>
            <a:chOff x="4114800" y="4295276"/>
            <a:chExt cx="1350050" cy="307777"/>
          </a:xfrm>
        </p:grpSpPr>
        <p:sp>
          <p:nvSpPr>
            <p:cNvPr id="185" name="矩形 1034">
              <a:extLst>
                <a:ext uri="{FF2B5EF4-FFF2-40B4-BE49-F238E27FC236}">
                  <a16:creationId xmlns:a16="http://schemas.microsoft.com/office/drawing/2014/main" id="{1BC01F5C-01A7-44A4-B0E2-98C68627F35F}"/>
                </a:ext>
              </a:extLst>
            </p:cNvPr>
            <p:cNvSpPr/>
            <p:nvPr/>
          </p:nvSpPr>
          <p:spPr>
            <a:xfrm>
              <a:off x="4114800" y="4295277"/>
              <a:ext cx="1350050" cy="307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035">
              <a:extLst>
                <a:ext uri="{FF2B5EF4-FFF2-40B4-BE49-F238E27FC236}">
                  <a16:creationId xmlns:a16="http://schemas.microsoft.com/office/drawing/2014/main" id="{183D956D-5C83-4612-95C0-2E0A7B4B716E}"/>
                </a:ext>
              </a:extLst>
            </p:cNvPr>
            <p:cNvSpPr txBox="1"/>
            <p:nvPr/>
          </p:nvSpPr>
          <p:spPr>
            <a:xfrm>
              <a:off x="4114800" y="4295276"/>
              <a:ext cx="1350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Discriminator 5</a:t>
              </a:r>
              <a:endParaRPr kumimoji="1" lang="zh-CN" altLang="en-US" sz="1400"/>
            </a:p>
          </p:txBody>
        </p:sp>
      </p:grpSp>
      <p:grpSp>
        <p:nvGrpSpPr>
          <p:cNvPr id="187" name="组合 1036">
            <a:extLst>
              <a:ext uri="{FF2B5EF4-FFF2-40B4-BE49-F238E27FC236}">
                <a16:creationId xmlns:a16="http://schemas.microsoft.com/office/drawing/2014/main" id="{26C2294B-4295-4886-9799-6EB425C7AFF5}"/>
              </a:ext>
            </a:extLst>
          </p:cNvPr>
          <p:cNvGrpSpPr/>
          <p:nvPr/>
        </p:nvGrpSpPr>
        <p:grpSpPr>
          <a:xfrm>
            <a:off x="3992010" y="4474971"/>
            <a:ext cx="1350050" cy="307777"/>
            <a:chOff x="4114800" y="4295276"/>
            <a:chExt cx="1350050" cy="307777"/>
          </a:xfrm>
        </p:grpSpPr>
        <p:sp>
          <p:nvSpPr>
            <p:cNvPr id="188" name="矩形 1037">
              <a:extLst>
                <a:ext uri="{FF2B5EF4-FFF2-40B4-BE49-F238E27FC236}">
                  <a16:creationId xmlns:a16="http://schemas.microsoft.com/office/drawing/2014/main" id="{E9D0D8A1-B8D1-474F-9B0E-D0EA656FC2AA}"/>
                </a:ext>
              </a:extLst>
            </p:cNvPr>
            <p:cNvSpPr/>
            <p:nvPr/>
          </p:nvSpPr>
          <p:spPr>
            <a:xfrm>
              <a:off x="4114800" y="4295277"/>
              <a:ext cx="1350050" cy="307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9" name="文本框 1038">
              <a:extLst>
                <a:ext uri="{FF2B5EF4-FFF2-40B4-BE49-F238E27FC236}">
                  <a16:creationId xmlns:a16="http://schemas.microsoft.com/office/drawing/2014/main" id="{BF909079-B7BF-4CB9-A2A1-E65AA4FB367E}"/>
                </a:ext>
              </a:extLst>
            </p:cNvPr>
            <p:cNvSpPr txBox="1"/>
            <p:nvPr/>
          </p:nvSpPr>
          <p:spPr>
            <a:xfrm>
              <a:off x="4114800" y="4295276"/>
              <a:ext cx="1350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Discriminator 6</a:t>
              </a:r>
              <a:endParaRPr kumimoji="1" lang="zh-CN" altLang="en-US" sz="1400"/>
            </a:p>
          </p:txBody>
        </p:sp>
      </p:grpSp>
      <p:grpSp>
        <p:nvGrpSpPr>
          <p:cNvPr id="190" name="组合 1042">
            <a:extLst>
              <a:ext uri="{FF2B5EF4-FFF2-40B4-BE49-F238E27FC236}">
                <a16:creationId xmlns:a16="http://schemas.microsoft.com/office/drawing/2014/main" id="{90DA9135-E41A-422F-BD32-72534AC85D7A}"/>
              </a:ext>
            </a:extLst>
          </p:cNvPr>
          <p:cNvGrpSpPr/>
          <p:nvPr/>
        </p:nvGrpSpPr>
        <p:grpSpPr>
          <a:xfrm>
            <a:off x="3992010" y="4958706"/>
            <a:ext cx="1350050" cy="307777"/>
            <a:chOff x="4114800" y="4295276"/>
            <a:chExt cx="1350050" cy="307777"/>
          </a:xfrm>
        </p:grpSpPr>
        <p:sp>
          <p:nvSpPr>
            <p:cNvPr id="191" name="矩形 1043">
              <a:extLst>
                <a:ext uri="{FF2B5EF4-FFF2-40B4-BE49-F238E27FC236}">
                  <a16:creationId xmlns:a16="http://schemas.microsoft.com/office/drawing/2014/main" id="{217F1552-A663-4B9E-B943-6B210C1B5122}"/>
                </a:ext>
              </a:extLst>
            </p:cNvPr>
            <p:cNvSpPr/>
            <p:nvPr/>
          </p:nvSpPr>
          <p:spPr>
            <a:xfrm>
              <a:off x="4114800" y="4295277"/>
              <a:ext cx="1350050" cy="307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044">
              <a:extLst>
                <a:ext uri="{FF2B5EF4-FFF2-40B4-BE49-F238E27FC236}">
                  <a16:creationId xmlns:a16="http://schemas.microsoft.com/office/drawing/2014/main" id="{29519A41-2A30-418E-A217-363C7F0DECC5}"/>
                </a:ext>
              </a:extLst>
            </p:cNvPr>
            <p:cNvSpPr txBox="1"/>
            <p:nvPr/>
          </p:nvSpPr>
          <p:spPr>
            <a:xfrm>
              <a:off x="4114800" y="4295276"/>
              <a:ext cx="1350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Discriminator 7</a:t>
              </a:r>
              <a:endParaRPr kumimoji="1" lang="zh-CN" altLang="en-US" sz="1400"/>
            </a:p>
          </p:txBody>
        </p:sp>
      </p:grpSp>
      <p:grpSp>
        <p:nvGrpSpPr>
          <p:cNvPr id="193" name="组合 1045">
            <a:extLst>
              <a:ext uri="{FF2B5EF4-FFF2-40B4-BE49-F238E27FC236}">
                <a16:creationId xmlns:a16="http://schemas.microsoft.com/office/drawing/2014/main" id="{10B0A3A7-B685-483B-B966-C43F269F8840}"/>
              </a:ext>
            </a:extLst>
          </p:cNvPr>
          <p:cNvGrpSpPr/>
          <p:nvPr/>
        </p:nvGrpSpPr>
        <p:grpSpPr>
          <a:xfrm>
            <a:off x="3992010" y="5384772"/>
            <a:ext cx="1350050" cy="307777"/>
            <a:chOff x="4114800" y="4295276"/>
            <a:chExt cx="1350050" cy="307777"/>
          </a:xfrm>
        </p:grpSpPr>
        <p:sp>
          <p:nvSpPr>
            <p:cNvPr id="194" name="矩形 1046">
              <a:extLst>
                <a:ext uri="{FF2B5EF4-FFF2-40B4-BE49-F238E27FC236}">
                  <a16:creationId xmlns:a16="http://schemas.microsoft.com/office/drawing/2014/main" id="{D497E119-2C59-4319-A687-5294D04AD566}"/>
                </a:ext>
              </a:extLst>
            </p:cNvPr>
            <p:cNvSpPr/>
            <p:nvPr/>
          </p:nvSpPr>
          <p:spPr>
            <a:xfrm>
              <a:off x="4114800" y="4295277"/>
              <a:ext cx="1350050" cy="307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文本框 1047">
              <a:extLst>
                <a:ext uri="{FF2B5EF4-FFF2-40B4-BE49-F238E27FC236}">
                  <a16:creationId xmlns:a16="http://schemas.microsoft.com/office/drawing/2014/main" id="{1FB1FECB-4765-43F4-9C9A-1786BFA9567B}"/>
                </a:ext>
              </a:extLst>
            </p:cNvPr>
            <p:cNvSpPr txBox="1"/>
            <p:nvPr/>
          </p:nvSpPr>
          <p:spPr>
            <a:xfrm>
              <a:off x="4114800" y="4295276"/>
              <a:ext cx="1350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Discriminator 8</a:t>
              </a:r>
              <a:endParaRPr kumimoji="1" lang="zh-CN" altLang="en-US" sz="1400"/>
            </a:p>
          </p:txBody>
        </p:sp>
      </p:grpSp>
      <p:grpSp>
        <p:nvGrpSpPr>
          <p:cNvPr id="196" name="组合 1048">
            <a:extLst>
              <a:ext uri="{FF2B5EF4-FFF2-40B4-BE49-F238E27FC236}">
                <a16:creationId xmlns:a16="http://schemas.microsoft.com/office/drawing/2014/main" id="{52A2B402-FF05-4EFC-89C6-937313A7F650}"/>
              </a:ext>
            </a:extLst>
          </p:cNvPr>
          <p:cNvGrpSpPr/>
          <p:nvPr/>
        </p:nvGrpSpPr>
        <p:grpSpPr>
          <a:xfrm>
            <a:off x="3992010" y="5794320"/>
            <a:ext cx="1350050" cy="307777"/>
            <a:chOff x="4114800" y="4295276"/>
            <a:chExt cx="1350050" cy="307777"/>
          </a:xfrm>
        </p:grpSpPr>
        <p:sp>
          <p:nvSpPr>
            <p:cNvPr id="197" name="矩形 1049">
              <a:extLst>
                <a:ext uri="{FF2B5EF4-FFF2-40B4-BE49-F238E27FC236}">
                  <a16:creationId xmlns:a16="http://schemas.microsoft.com/office/drawing/2014/main" id="{A7D5A49F-4B34-46DA-96ED-0A223E28EFB3}"/>
                </a:ext>
              </a:extLst>
            </p:cNvPr>
            <p:cNvSpPr/>
            <p:nvPr/>
          </p:nvSpPr>
          <p:spPr>
            <a:xfrm>
              <a:off x="4114800" y="4295277"/>
              <a:ext cx="1350050" cy="307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文本框 1050">
              <a:extLst>
                <a:ext uri="{FF2B5EF4-FFF2-40B4-BE49-F238E27FC236}">
                  <a16:creationId xmlns:a16="http://schemas.microsoft.com/office/drawing/2014/main" id="{6377C24C-6366-41D3-9FEE-FCBB65BBF9DA}"/>
                </a:ext>
              </a:extLst>
            </p:cNvPr>
            <p:cNvSpPr txBox="1"/>
            <p:nvPr/>
          </p:nvSpPr>
          <p:spPr>
            <a:xfrm>
              <a:off x="4114800" y="4295276"/>
              <a:ext cx="1350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Discriminator 9</a:t>
              </a:r>
              <a:endParaRPr kumimoji="1" lang="zh-CN" altLang="en-US" sz="1400"/>
            </a:p>
          </p:txBody>
        </p:sp>
      </p:grpSp>
      <p:cxnSp>
        <p:nvCxnSpPr>
          <p:cNvPr id="199" name="直线箭头连接符 6">
            <a:extLst>
              <a:ext uri="{FF2B5EF4-FFF2-40B4-BE49-F238E27FC236}">
                <a16:creationId xmlns:a16="http://schemas.microsoft.com/office/drawing/2014/main" id="{A7B9CB10-C0E1-49C2-A535-6715F22008CE}"/>
              </a:ext>
            </a:extLst>
          </p:cNvPr>
          <p:cNvCxnSpPr>
            <a:cxnSpLocks/>
            <a:stCxn id="209" idx="3"/>
            <a:endCxn id="171" idx="1"/>
          </p:cNvCxnSpPr>
          <p:nvPr/>
        </p:nvCxnSpPr>
        <p:spPr>
          <a:xfrm flipV="1">
            <a:off x="1845602" y="2141467"/>
            <a:ext cx="2146408" cy="1859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直线箭头连接符 7">
            <a:extLst>
              <a:ext uri="{FF2B5EF4-FFF2-40B4-BE49-F238E27FC236}">
                <a16:creationId xmlns:a16="http://schemas.microsoft.com/office/drawing/2014/main" id="{373BE2F1-AFD3-4B43-8D0F-5E2A0745493D}"/>
              </a:ext>
            </a:extLst>
          </p:cNvPr>
          <p:cNvCxnSpPr>
            <a:cxnSpLocks/>
            <a:stCxn id="209" idx="3"/>
            <a:endCxn id="174" idx="1"/>
          </p:cNvCxnSpPr>
          <p:nvPr/>
        </p:nvCxnSpPr>
        <p:spPr>
          <a:xfrm flipV="1">
            <a:off x="1845602" y="2572541"/>
            <a:ext cx="2146408" cy="1427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直线箭头连接符 10">
            <a:extLst>
              <a:ext uri="{FF2B5EF4-FFF2-40B4-BE49-F238E27FC236}">
                <a16:creationId xmlns:a16="http://schemas.microsoft.com/office/drawing/2014/main" id="{9D4FB6FB-4F24-4D2A-968C-102E27B0C9B9}"/>
              </a:ext>
            </a:extLst>
          </p:cNvPr>
          <p:cNvCxnSpPr>
            <a:cxnSpLocks/>
            <a:stCxn id="209" idx="3"/>
            <a:endCxn id="177" idx="1"/>
          </p:cNvCxnSpPr>
          <p:nvPr/>
        </p:nvCxnSpPr>
        <p:spPr>
          <a:xfrm flipV="1">
            <a:off x="1845602" y="2969999"/>
            <a:ext cx="2146408" cy="103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直线箭头连接符 14">
            <a:extLst>
              <a:ext uri="{FF2B5EF4-FFF2-40B4-BE49-F238E27FC236}">
                <a16:creationId xmlns:a16="http://schemas.microsoft.com/office/drawing/2014/main" id="{36AE9FDF-9B0C-4CD1-9778-960BA9BBBAE1}"/>
              </a:ext>
            </a:extLst>
          </p:cNvPr>
          <p:cNvCxnSpPr>
            <a:cxnSpLocks/>
            <a:stCxn id="209" idx="3"/>
            <a:endCxn id="180" idx="1"/>
          </p:cNvCxnSpPr>
          <p:nvPr/>
        </p:nvCxnSpPr>
        <p:spPr>
          <a:xfrm flipV="1">
            <a:off x="1845602" y="3356276"/>
            <a:ext cx="2146408" cy="644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直线箭头连接符 17">
            <a:extLst>
              <a:ext uri="{FF2B5EF4-FFF2-40B4-BE49-F238E27FC236}">
                <a16:creationId xmlns:a16="http://schemas.microsoft.com/office/drawing/2014/main" id="{E104D5EE-4EC3-470A-8B13-4EFD16CB8AFD}"/>
              </a:ext>
            </a:extLst>
          </p:cNvPr>
          <p:cNvCxnSpPr>
            <a:cxnSpLocks/>
            <a:stCxn id="209" idx="3"/>
            <a:endCxn id="183" idx="1"/>
          </p:cNvCxnSpPr>
          <p:nvPr/>
        </p:nvCxnSpPr>
        <p:spPr>
          <a:xfrm flipV="1">
            <a:off x="1845602" y="3798533"/>
            <a:ext cx="2146408" cy="201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直线箭头连接符 21">
            <a:extLst>
              <a:ext uri="{FF2B5EF4-FFF2-40B4-BE49-F238E27FC236}">
                <a16:creationId xmlns:a16="http://schemas.microsoft.com/office/drawing/2014/main" id="{BC211B0D-3CFC-4564-8276-2AB3BC74DE0C}"/>
              </a:ext>
            </a:extLst>
          </p:cNvPr>
          <p:cNvCxnSpPr>
            <a:cxnSpLocks/>
            <a:stCxn id="209" idx="3"/>
            <a:endCxn id="186" idx="1"/>
          </p:cNvCxnSpPr>
          <p:nvPr/>
        </p:nvCxnSpPr>
        <p:spPr>
          <a:xfrm>
            <a:off x="1845602" y="4000523"/>
            <a:ext cx="2146408" cy="19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直线箭头连接符 24">
            <a:extLst>
              <a:ext uri="{FF2B5EF4-FFF2-40B4-BE49-F238E27FC236}">
                <a16:creationId xmlns:a16="http://schemas.microsoft.com/office/drawing/2014/main" id="{7C88DDD9-11A3-4E8A-8DB9-6292AF629ECA}"/>
              </a:ext>
            </a:extLst>
          </p:cNvPr>
          <p:cNvCxnSpPr>
            <a:cxnSpLocks/>
            <a:stCxn id="209" idx="3"/>
            <a:endCxn id="189" idx="1"/>
          </p:cNvCxnSpPr>
          <p:nvPr/>
        </p:nvCxnSpPr>
        <p:spPr>
          <a:xfrm>
            <a:off x="1845602" y="4000523"/>
            <a:ext cx="2146408" cy="628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直线箭头连接符 27">
            <a:extLst>
              <a:ext uri="{FF2B5EF4-FFF2-40B4-BE49-F238E27FC236}">
                <a16:creationId xmlns:a16="http://schemas.microsoft.com/office/drawing/2014/main" id="{752541BD-D475-4DF3-81AD-07E07809D791}"/>
              </a:ext>
            </a:extLst>
          </p:cNvPr>
          <p:cNvCxnSpPr>
            <a:cxnSpLocks/>
            <a:stCxn id="209" idx="3"/>
            <a:endCxn id="192" idx="1"/>
          </p:cNvCxnSpPr>
          <p:nvPr/>
        </p:nvCxnSpPr>
        <p:spPr>
          <a:xfrm>
            <a:off x="1845602" y="4000523"/>
            <a:ext cx="2146408" cy="1112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直线箭头连接符 30">
            <a:extLst>
              <a:ext uri="{FF2B5EF4-FFF2-40B4-BE49-F238E27FC236}">
                <a16:creationId xmlns:a16="http://schemas.microsoft.com/office/drawing/2014/main" id="{D44162C9-ED01-4E60-8670-A77B8D5080A0}"/>
              </a:ext>
            </a:extLst>
          </p:cNvPr>
          <p:cNvCxnSpPr>
            <a:cxnSpLocks/>
            <a:stCxn id="209" idx="3"/>
            <a:endCxn id="195" idx="1"/>
          </p:cNvCxnSpPr>
          <p:nvPr/>
        </p:nvCxnSpPr>
        <p:spPr>
          <a:xfrm>
            <a:off x="1845602" y="4000523"/>
            <a:ext cx="2146408" cy="153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直线箭头连接符 33">
            <a:extLst>
              <a:ext uri="{FF2B5EF4-FFF2-40B4-BE49-F238E27FC236}">
                <a16:creationId xmlns:a16="http://schemas.microsoft.com/office/drawing/2014/main" id="{5FA00966-4679-404D-86DB-34FE160F629F}"/>
              </a:ext>
            </a:extLst>
          </p:cNvPr>
          <p:cNvCxnSpPr>
            <a:cxnSpLocks/>
            <a:stCxn id="209" idx="3"/>
            <a:endCxn id="198" idx="1"/>
          </p:cNvCxnSpPr>
          <p:nvPr/>
        </p:nvCxnSpPr>
        <p:spPr>
          <a:xfrm>
            <a:off x="1845602" y="4000523"/>
            <a:ext cx="2146408" cy="1947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9" name="Picture 2" descr="将棋AI】「将棋AIで学ぶディープラーニング」を読む♪～方策ネットワーク #Python - Qiita">
            <a:extLst>
              <a:ext uri="{FF2B5EF4-FFF2-40B4-BE49-F238E27FC236}">
                <a16:creationId xmlns:a16="http://schemas.microsoft.com/office/drawing/2014/main" id="{DAF449ED-8310-466E-B51A-5D768BAF5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0" y="3197159"/>
            <a:ext cx="1595942" cy="160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矩形 4095">
            <a:extLst>
              <a:ext uri="{FF2B5EF4-FFF2-40B4-BE49-F238E27FC236}">
                <a16:creationId xmlns:a16="http://schemas.microsoft.com/office/drawing/2014/main" id="{E9E68577-0027-489D-9443-A239CEF5A23E}"/>
              </a:ext>
            </a:extLst>
          </p:cNvPr>
          <p:cNvSpPr/>
          <p:nvPr/>
        </p:nvSpPr>
        <p:spPr>
          <a:xfrm>
            <a:off x="6573735" y="2501631"/>
            <a:ext cx="1605449" cy="2771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1" name="直线连接符 4096">
            <a:extLst>
              <a:ext uri="{FF2B5EF4-FFF2-40B4-BE49-F238E27FC236}">
                <a16:creationId xmlns:a16="http://schemas.microsoft.com/office/drawing/2014/main" id="{CA7346D7-D869-4F18-9FBF-F9FA86BC1FBB}"/>
              </a:ext>
            </a:extLst>
          </p:cNvPr>
          <p:cNvCxnSpPr>
            <a:cxnSpLocks/>
          </p:cNvCxnSpPr>
          <p:nvPr/>
        </p:nvCxnSpPr>
        <p:spPr>
          <a:xfrm>
            <a:off x="6573735" y="2667169"/>
            <a:ext cx="1563909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线连接符 4098">
            <a:extLst>
              <a:ext uri="{FF2B5EF4-FFF2-40B4-BE49-F238E27FC236}">
                <a16:creationId xmlns:a16="http://schemas.microsoft.com/office/drawing/2014/main" id="{6DC080E5-C4CC-4FBC-9E93-D1FFB8A26C2B}"/>
              </a:ext>
            </a:extLst>
          </p:cNvPr>
          <p:cNvCxnSpPr>
            <a:cxnSpLocks/>
          </p:cNvCxnSpPr>
          <p:nvPr/>
        </p:nvCxnSpPr>
        <p:spPr>
          <a:xfrm>
            <a:off x="6695099" y="2501631"/>
            <a:ext cx="0" cy="27714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文本框 4099">
            <a:extLst>
              <a:ext uri="{FF2B5EF4-FFF2-40B4-BE49-F238E27FC236}">
                <a16:creationId xmlns:a16="http://schemas.microsoft.com/office/drawing/2014/main" id="{E1F08597-1428-44B8-B927-C7E2D8E4ACDB}"/>
              </a:ext>
            </a:extLst>
          </p:cNvPr>
          <p:cNvSpPr txBox="1"/>
          <p:nvPr/>
        </p:nvSpPr>
        <p:spPr>
          <a:xfrm>
            <a:off x="6864860" y="2446451"/>
            <a:ext cx="910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/>
              <a:t>response</a:t>
            </a:r>
            <a:endParaRPr kumimoji="1" lang="zh-CN" altLang="en-US" sz="1100"/>
          </a:p>
        </p:txBody>
      </p:sp>
      <p:sp>
        <p:nvSpPr>
          <p:cNvPr id="214" name="矩形 4100">
            <a:extLst>
              <a:ext uri="{FF2B5EF4-FFF2-40B4-BE49-F238E27FC236}">
                <a16:creationId xmlns:a16="http://schemas.microsoft.com/office/drawing/2014/main" id="{1E667975-ACB5-4317-BDAC-7D2A5FCBD472}"/>
              </a:ext>
            </a:extLst>
          </p:cNvPr>
          <p:cNvSpPr/>
          <p:nvPr/>
        </p:nvSpPr>
        <p:spPr>
          <a:xfrm>
            <a:off x="6698711" y="2948373"/>
            <a:ext cx="483076" cy="1388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4101">
            <a:extLst>
              <a:ext uri="{FF2B5EF4-FFF2-40B4-BE49-F238E27FC236}">
                <a16:creationId xmlns:a16="http://schemas.microsoft.com/office/drawing/2014/main" id="{2B8C6FD2-50EC-4A13-8D4F-B920200BC86C}"/>
              </a:ext>
            </a:extLst>
          </p:cNvPr>
          <p:cNvSpPr/>
          <p:nvPr/>
        </p:nvSpPr>
        <p:spPr>
          <a:xfrm>
            <a:off x="6682989" y="3163147"/>
            <a:ext cx="300077" cy="13883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6" name="直线连接符 4105">
            <a:extLst>
              <a:ext uri="{FF2B5EF4-FFF2-40B4-BE49-F238E27FC236}">
                <a16:creationId xmlns:a16="http://schemas.microsoft.com/office/drawing/2014/main" id="{EBBF2D7E-7CAB-4B6C-9BC7-D2AEFF17EDF1}"/>
              </a:ext>
            </a:extLst>
          </p:cNvPr>
          <p:cNvCxnSpPr>
            <a:cxnSpLocks/>
          </p:cNvCxnSpPr>
          <p:nvPr/>
        </p:nvCxnSpPr>
        <p:spPr>
          <a:xfrm>
            <a:off x="7944792" y="2677391"/>
            <a:ext cx="0" cy="25957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4106">
            <a:extLst>
              <a:ext uri="{FF2B5EF4-FFF2-40B4-BE49-F238E27FC236}">
                <a16:creationId xmlns:a16="http://schemas.microsoft.com/office/drawing/2014/main" id="{793138AE-435D-43B6-9512-DDCE48BE29CD}"/>
              </a:ext>
            </a:extLst>
          </p:cNvPr>
          <p:cNvSpPr txBox="1"/>
          <p:nvPr/>
        </p:nvSpPr>
        <p:spPr>
          <a:xfrm>
            <a:off x="7911717" y="2862423"/>
            <a:ext cx="30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/>
              <a:t>r0</a:t>
            </a:r>
            <a:endParaRPr kumimoji="1" lang="zh-CN" altLang="en-US" sz="1050"/>
          </a:p>
        </p:txBody>
      </p:sp>
      <p:sp>
        <p:nvSpPr>
          <p:cNvPr id="218" name="文本框 4107">
            <a:extLst>
              <a:ext uri="{FF2B5EF4-FFF2-40B4-BE49-F238E27FC236}">
                <a16:creationId xmlns:a16="http://schemas.microsoft.com/office/drawing/2014/main" id="{BD348F18-08EE-4532-9A4C-EABAD2F5E699}"/>
              </a:ext>
            </a:extLst>
          </p:cNvPr>
          <p:cNvSpPr txBox="1"/>
          <p:nvPr/>
        </p:nvSpPr>
        <p:spPr>
          <a:xfrm>
            <a:off x="7892897" y="3115787"/>
            <a:ext cx="30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/>
              <a:t>r1</a:t>
            </a:r>
            <a:endParaRPr kumimoji="1" lang="zh-CN" altLang="en-US" sz="1050"/>
          </a:p>
        </p:txBody>
      </p:sp>
      <p:sp>
        <p:nvSpPr>
          <p:cNvPr id="219" name="文本框 4108">
            <a:extLst>
              <a:ext uri="{FF2B5EF4-FFF2-40B4-BE49-F238E27FC236}">
                <a16:creationId xmlns:a16="http://schemas.microsoft.com/office/drawing/2014/main" id="{6F4B4DA3-C910-4BEF-87BE-3DEDD668F3C7}"/>
              </a:ext>
            </a:extLst>
          </p:cNvPr>
          <p:cNvSpPr txBox="1"/>
          <p:nvPr/>
        </p:nvSpPr>
        <p:spPr>
          <a:xfrm>
            <a:off x="7879798" y="4922368"/>
            <a:ext cx="30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/>
              <a:t>r9</a:t>
            </a:r>
            <a:endParaRPr kumimoji="1" lang="zh-CN" altLang="en-US" sz="1050"/>
          </a:p>
        </p:txBody>
      </p:sp>
      <p:sp>
        <p:nvSpPr>
          <p:cNvPr id="220" name="矩形 4110">
            <a:extLst>
              <a:ext uri="{FF2B5EF4-FFF2-40B4-BE49-F238E27FC236}">
                <a16:creationId xmlns:a16="http://schemas.microsoft.com/office/drawing/2014/main" id="{0D7FDF03-C2B9-4170-8D50-FF142EBF3CB8}"/>
              </a:ext>
            </a:extLst>
          </p:cNvPr>
          <p:cNvSpPr/>
          <p:nvPr/>
        </p:nvSpPr>
        <p:spPr>
          <a:xfrm>
            <a:off x="6682988" y="3377954"/>
            <a:ext cx="1261791" cy="13883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矩形 4111">
            <a:extLst>
              <a:ext uri="{FF2B5EF4-FFF2-40B4-BE49-F238E27FC236}">
                <a16:creationId xmlns:a16="http://schemas.microsoft.com/office/drawing/2014/main" id="{27D31375-E23C-4622-982F-B41BDD263D3D}"/>
              </a:ext>
            </a:extLst>
          </p:cNvPr>
          <p:cNvSpPr/>
          <p:nvPr/>
        </p:nvSpPr>
        <p:spPr>
          <a:xfrm>
            <a:off x="6687095" y="3605771"/>
            <a:ext cx="988179" cy="1513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2" name="矩形 4112">
            <a:extLst>
              <a:ext uri="{FF2B5EF4-FFF2-40B4-BE49-F238E27FC236}">
                <a16:creationId xmlns:a16="http://schemas.microsoft.com/office/drawing/2014/main" id="{B6BB8BEE-6895-47E0-B9EF-50CAC980DF83}"/>
              </a:ext>
            </a:extLst>
          </p:cNvPr>
          <p:cNvSpPr/>
          <p:nvPr/>
        </p:nvSpPr>
        <p:spPr>
          <a:xfrm>
            <a:off x="6695100" y="3869313"/>
            <a:ext cx="365322" cy="14344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3" name="矩形 4113">
            <a:extLst>
              <a:ext uri="{FF2B5EF4-FFF2-40B4-BE49-F238E27FC236}">
                <a16:creationId xmlns:a16="http://schemas.microsoft.com/office/drawing/2014/main" id="{3CD3E896-D2F2-484B-ACDA-D1D7FB778669}"/>
              </a:ext>
            </a:extLst>
          </p:cNvPr>
          <p:cNvSpPr/>
          <p:nvPr/>
        </p:nvSpPr>
        <p:spPr>
          <a:xfrm>
            <a:off x="6696708" y="4091638"/>
            <a:ext cx="474577" cy="14344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4" name="矩形 4114">
            <a:extLst>
              <a:ext uri="{FF2B5EF4-FFF2-40B4-BE49-F238E27FC236}">
                <a16:creationId xmlns:a16="http://schemas.microsoft.com/office/drawing/2014/main" id="{30D82EA8-2A01-44DB-939E-A890F1BB54DC}"/>
              </a:ext>
            </a:extLst>
          </p:cNvPr>
          <p:cNvSpPr/>
          <p:nvPr/>
        </p:nvSpPr>
        <p:spPr>
          <a:xfrm>
            <a:off x="6695100" y="4308839"/>
            <a:ext cx="365313" cy="14344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25" name="矩形 4115">
            <a:extLst>
              <a:ext uri="{FF2B5EF4-FFF2-40B4-BE49-F238E27FC236}">
                <a16:creationId xmlns:a16="http://schemas.microsoft.com/office/drawing/2014/main" id="{E9E27A3D-C82B-45AD-84AD-2D89B8EEF1E4}"/>
              </a:ext>
            </a:extLst>
          </p:cNvPr>
          <p:cNvSpPr/>
          <p:nvPr/>
        </p:nvSpPr>
        <p:spPr>
          <a:xfrm>
            <a:off x="6695091" y="4534235"/>
            <a:ext cx="169764" cy="1513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6" name="矩形 4116">
            <a:extLst>
              <a:ext uri="{FF2B5EF4-FFF2-40B4-BE49-F238E27FC236}">
                <a16:creationId xmlns:a16="http://schemas.microsoft.com/office/drawing/2014/main" id="{1F2186E7-DAB2-453B-BC79-C97906D9A50C}"/>
              </a:ext>
            </a:extLst>
          </p:cNvPr>
          <p:cNvSpPr/>
          <p:nvPr/>
        </p:nvSpPr>
        <p:spPr>
          <a:xfrm>
            <a:off x="6695094" y="4740755"/>
            <a:ext cx="625997" cy="14344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7" name="矩形 4118">
            <a:extLst>
              <a:ext uri="{FF2B5EF4-FFF2-40B4-BE49-F238E27FC236}">
                <a16:creationId xmlns:a16="http://schemas.microsoft.com/office/drawing/2014/main" id="{272CB98C-4E2E-4687-8E53-7A6E15FDC083}"/>
              </a:ext>
            </a:extLst>
          </p:cNvPr>
          <p:cNvSpPr/>
          <p:nvPr/>
        </p:nvSpPr>
        <p:spPr>
          <a:xfrm>
            <a:off x="6696709" y="4979422"/>
            <a:ext cx="554714" cy="13980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8" name="文本框 4121">
            <a:extLst>
              <a:ext uri="{FF2B5EF4-FFF2-40B4-BE49-F238E27FC236}">
                <a16:creationId xmlns:a16="http://schemas.microsoft.com/office/drawing/2014/main" id="{4A4C8AA1-6DD1-414A-94FA-1778B321B3B7}"/>
              </a:ext>
            </a:extLst>
          </p:cNvPr>
          <p:cNvSpPr txBox="1"/>
          <p:nvPr/>
        </p:nvSpPr>
        <p:spPr>
          <a:xfrm>
            <a:off x="7892897" y="3319497"/>
            <a:ext cx="30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/>
              <a:t>r2</a:t>
            </a:r>
            <a:endParaRPr kumimoji="1" lang="zh-CN" altLang="en-US" sz="1050"/>
          </a:p>
        </p:txBody>
      </p:sp>
      <p:sp>
        <p:nvSpPr>
          <p:cNvPr id="229" name="文本框 4122">
            <a:extLst>
              <a:ext uri="{FF2B5EF4-FFF2-40B4-BE49-F238E27FC236}">
                <a16:creationId xmlns:a16="http://schemas.microsoft.com/office/drawing/2014/main" id="{661CD306-63C8-4A41-B883-1A8D27140744}"/>
              </a:ext>
            </a:extLst>
          </p:cNvPr>
          <p:cNvSpPr txBox="1"/>
          <p:nvPr/>
        </p:nvSpPr>
        <p:spPr>
          <a:xfrm>
            <a:off x="7892897" y="3555765"/>
            <a:ext cx="30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/>
              <a:t>r3</a:t>
            </a:r>
            <a:endParaRPr kumimoji="1" lang="zh-CN" altLang="en-US" sz="1050"/>
          </a:p>
        </p:txBody>
      </p:sp>
      <p:sp>
        <p:nvSpPr>
          <p:cNvPr id="230" name="文本框 4123">
            <a:extLst>
              <a:ext uri="{FF2B5EF4-FFF2-40B4-BE49-F238E27FC236}">
                <a16:creationId xmlns:a16="http://schemas.microsoft.com/office/drawing/2014/main" id="{844A0434-B6F3-4D89-8A01-4D436C12442B}"/>
              </a:ext>
            </a:extLst>
          </p:cNvPr>
          <p:cNvSpPr txBox="1"/>
          <p:nvPr/>
        </p:nvSpPr>
        <p:spPr>
          <a:xfrm>
            <a:off x="7899552" y="3818884"/>
            <a:ext cx="30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/>
              <a:t>r4</a:t>
            </a:r>
            <a:endParaRPr kumimoji="1" lang="zh-CN" altLang="en-US" sz="1050"/>
          </a:p>
        </p:txBody>
      </p:sp>
      <p:sp>
        <p:nvSpPr>
          <p:cNvPr id="231" name="文本框 4124">
            <a:extLst>
              <a:ext uri="{FF2B5EF4-FFF2-40B4-BE49-F238E27FC236}">
                <a16:creationId xmlns:a16="http://schemas.microsoft.com/office/drawing/2014/main" id="{75AB1295-BB99-40E7-A9B9-EF6F68F65ACB}"/>
              </a:ext>
            </a:extLst>
          </p:cNvPr>
          <p:cNvSpPr txBox="1"/>
          <p:nvPr/>
        </p:nvSpPr>
        <p:spPr>
          <a:xfrm>
            <a:off x="7902055" y="4036798"/>
            <a:ext cx="30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/>
              <a:t>r5</a:t>
            </a:r>
            <a:endParaRPr kumimoji="1" lang="zh-CN" altLang="en-US" sz="1050"/>
          </a:p>
        </p:txBody>
      </p:sp>
      <p:sp>
        <p:nvSpPr>
          <p:cNvPr id="232" name="文本框 4125">
            <a:extLst>
              <a:ext uri="{FF2B5EF4-FFF2-40B4-BE49-F238E27FC236}">
                <a16:creationId xmlns:a16="http://schemas.microsoft.com/office/drawing/2014/main" id="{D8A5E866-416B-4AB4-9BDA-95353FD79C8E}"/>
              </a:ext>
            </a:extLst>
          </p:cNvPr>
          <p:cNvSpPr txBox="1"/>
          <p:nvPr/>
        </p:nvSpPr>
        <p:spPr>
          <a:xfrm>
            <a:off x="7902055" y="4265923"/>
            <a:ext cx="30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/>
              <a:t>r6</a:t>
            </a:r>
            <a:endParaRPr kumimoji="1" lang="zh-CN" altLang="en-US" sz="1050"/>
          </a:p>
        </p:txBody>
      </p:sp>
      <p:sp>
        <p:nvSpPr>
          <p:cNvPr id="233" name="文本框 4126">
            <a:extLst>
              <a:ext uri="{FF2B5EF4-FFF2-40B4-BE49-F238E27FC236}">
                <a16:creationId xmlns:a16="http://schemas.microsoft.com/office/drawing/2014/main" id="{BEE514EC-33B1-4AE3-AA59-546916E09EF3}"/>
              </a:ext>
            </a:extLst>
          </p:cNvPr>
          <p:cNvSpPr txBox="1"/>
          <p:nvPr/>
        </p:nvSpPr>
        <p:spPr>
          <a:xfrm>
            <a:off x="7903118" y="4477329"/>
            <a:ext cx="30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/>
              <a:t>r7</a:t>
            </a:r>
            <a:endParaRPr kumimoji="1" lang="zh-CN" altLang="en-US" sz="1050"/>
          </a:p>
        </p:txBody>
      </p:sp>
      <p:sp>
        <p:nvSpPr>
          <p:cNvPr id="234" name="文本框 4127">
            <a:extLst>
              <a:ext uri="{FF2B5EF4-FFF2-40B4-BE49-F238E27FC236}">
                <a16:creationId xmlns:a16="http://schemas.microsoft.com/office/drawing/2014/main" id="{DA14F3EA-53D0-417C-8C06-65E5819E7DBD}"/>
              </a:ext>
            </a:extLst>
          </p:cNvPr>
          <p:cNvSpPr txBox="1"/>
          <p:nvPr/>
        </p:nvSpPr>
        <p:spPr>
          <a:xfrm>
            <a:off x="7899552" y="4680487"/>
            <a:ext cx="30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/>
              <a:t>r8</a:t>
            </a:r>
            <a:endParaRPr kumimoji="1" lang="zh-CN" altLang="en-US" sz="1050"/>
          </a:p>
        </p:txBody>
      </p:sp>
      <p:cxnSp>
        <p:nvCxnSpPr>
          <p:cNvPr id="235" name="直线箭头连接符 4128">
            <a:extLst>
              <a:ext uri="{FF2B5EF4-FFF2-40B4-BE49-F238E27FC236}">
                <a16:creationId xmlns:a16="http://schemas.microsoft.com/office/drawing/2014/main" id="{2E76095B-98C5-4206-8077-7C324DD36771}"/>
              </a:ext>
            </a:extLst>
          </p:cNvPr>
          <p:cNvCxnSpPr>
            <a:cxnSpLocks/>
            <a:stCxn id="170" idx="3"/>
            <a:endCxn id="214" idx="1"/>
          </p:cNvCxnSpPr>
          <p:nvPr/>
        </p:nvCxnSpPr>
        <p:spPr>
          <a:xfrm>
            <a:off x="5342060" y="2141467"/>
            <a:ext cx="1356651" cy="87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直线箭头连接符 4132">
            <a:extLst>
              <a:ext uri="{FF2B5EF4-FFF2-40B4-BE49-F238E27FC236}">
                <a16:creationId xmlns:a16="http://schemas.microsoft.com/office/drawing/2014/main" id="{8F30D49C-240B-4105-9853-783CD4B69611}"/>
              </a:ext>
            </a:extLst>
          </p:cNvPr>
          <p:cNvCxnSpPr>
            <a:cxnSpLocks/>
            <a:stCxn id="174" idx="3"/>
            <a:endCxn id="215" idx="1"/>
          </p:cNvCxnSpPr>
          <p:nvPr/>
        </p:nvCxnSpPr>
        <p:spPr>
          <a:xfrm>
            <a:off x="5342060" y="2572541"/>
            <a:ext cx="1340929" cy="660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直线箭头连接符 4135">
            <a:extLst>
              <a:ext uri="{FF2B5EF4-FFF2-40B4-BE49-F238E27FC236}">
                <a16:creationId xmlns:a16="http://schemas.microsoft.com/office/drawing/2014/main" id="{E3C1AA27-416D-4599-A39B-4586CA50406C}"/>
              </a:ext>
            </a:extLst>
          </p:cNvPr>
          <p:cNvCxnSpPr>
            <a:cxnSpLocks/>
            <a:stCxn id="177" idx="3"/>
            <a:endCxn id="220" idx="1"/>
          </p:cNvCxnSpPr>
          <p:nvPr/>
        </p:nvCxnSpPr>
        <p:spPr>
          <a:xfrm>
            <a:off x="5342060" y="2969999"/>
            <a:ext cx="1340928" cy="477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直线箭头连接符 4138">
            <a:extLst>
              <a:ext uri="{FF2B5EF4-FFF2-40B4-BE49-F238E27FC236}">
                <a16:creationId xmlns:a16="http://schemas.microsoft.com/office/drawing/2014/main" id="{5748E166-271C-4E00-B491-2BB7EEA01248}"/>
              </a:ext>
            </a:extLst>
          </p:cNvPr>
          <p:cNvCxnSpPr>
            <a:cxnSpLocks/>
            <a:stCxn id="179" idx="3"/>
            <a:endCxn id="221" idx="1"/>
          </p:cNvCxnSpPr>
          <p:nvPr/>
        </p:nvCxnSpPr>
        <p:spPr>
          <a:xfrm>
            <a:off x="5342060" y="3356276"/>
            <a:ext cx="1345035" cy="325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直线箭头连接符 4141">
            <a:extLst>
              <a:ext uri="{FF2B5EF4-FFF2-40B4-BE49-F238E27FC236}">
                <a16:creationId xmlns:a16="http://schemas.microsoft.com/office/drawing/2014/main" id="{B27A6D60-1636-435E-9154-DE3DC5D1CAA6}"/>
              </a:ext>
            </a:extLst>
          </p:cNvPr>
          <p:cNvCxnSpPr>
            <a:cxnSpLocks/>
            <a:stCxn id="183" idx="3"/>
            <a:endCxn id="222" idx="1"/>
          </p:cNvCxnSpPr>
          <p:nvPr/>
        </p:nvCxnSpPr>
        <p:spPr>
          <a:xfrm>
            <a:off x="5342060" y="3798533"/>
            <a:ext cx="1353040" cy="142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直线箭头连接符 4144">
            <a:extLst>
              <a:ext uri="{FF2B5EF4-FFF2-40B4-BE49-F238E27FC236}">
                <a16:creationId xmlns:a16="http://schemas.microsoft.com/office/drawing/2014/main" id="{0782CD97-1410-4E31-844A-0315FEF670BE}"/>
              </a:ext>
            </a:extLst>
          </p:cNvPr>
          <p:cNvCxnSpPr>
            <a:cxnSpLocks/>
            <a:stCxn id="186" idx="3"/>
            <a:endCxn id="223" idx="1"/>
          </p:cNvCxnSpPr>
          <p:nvPr/>
        </p:nvCxnSpPr>
        <p:spPr>
          <a:xfrm flipV="1">
            <a:off x="5342060" y="4163363"/>
            <a:ext cx="1354648" cy="34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直线箭头连接符 4147">
            <a:extLst>
              <a:ext uri="{FF2B5EF4-FFF2-40B4-BE49-F238E27FC236}">
                <a16:creationId xmlns:a16="http://schemas.microsoft.com/office/drawing/2014/main" id="{4EAF361E-BC94-46F0-9845-4635C4A3B0D9}"/>
              </a:ext>
            </a:extLst>
          </p:cNvPr>
          <p:cNvCxnSpPr>
            <a:cxnSpLocks/>
            <a:stCxn id="189" idx="3"/>
            <a:endCxn id="224" idx="1"/>
          </p:cNvCxnSpPr>
          <p:nvPr/>
        </p:nvCxnSpPr>
        <p:spPr>
          <a:xfrm flipV="1">
            <a:off x="5342060" y="4380564"/>
            <a:ext cx="1353040" cy="248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直线箭头连接符 4150">
            <a:extLst>
              <a:ext uri="{FF2B5EF4-FFF2-40B4-BE49-F238E27FC236}">
                <a16:creationId xmlns:a16="http://schemas.microsoft.com/office/drawing/2014/main" id="{A457780E-5346-447F-8C82-02CC263E3D2B}"/>
              </a:ext>
            </a:extLst>
          </p:cNvPr>
          <p:cNvCxnSpPr>
            <a:cxnSpLocks/>
            <a:stCxn id="192" idx="3"/>
            <a:endCxn id="225" idx="1"/>
          </p:cNvCxnSpPr>
          <p:nvPr/>
        </p:nvCxnSpPr>
        <p:spPr>
          <a:xfrm flipV="1">
            <a:off x="5342060" y="4609905"/>
            <a:ext cx="1353031" cy="502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直线箭头连接符 4153">
            <a:extLst>
              <a:ext uri="{FF2B5EF4-FFF2-40B4-BE49-F238E27FC236}">
                <a16:creationId xmlns:a16="http://schemas.microsoft.com/office/drawing/2014/main" id="{B07DC3B5-BD45-485D-A0D1-17AD4F28CFCB}"/>
              </a:ext>
            </a:extLst>
          </p:cNvPr>
          <p:cNvCxnSpPr>
            <a:cxnSpLocks/>
            <a:stCxn id="195" idx="3"/>
            <a:endCxn id="226" idx="1"/>
          </p:cNvCxnSpPr>
          <p:nvPr/>
        </p:nvCxnSpPr>
        <p:spPr>
          <a:xfrm flipV="1">
            <a:off x="5342060" y="4812480"/>
            <a:ext cx="1353034" cy="726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直线箭头连接符 4156">
            <a:extLst>
              <a:ext uri="{FF2B5EF4-FFF2-40B4-BE49-F238E27FC236}">
                <a16:creationId xmlns:a16="http://schemas.microsoft.com/office/drawing/2014/main" id="{1EA740FB-B869-4D20-AE60-D82B539082B8}"/>
              </a:ext>
            </a:extLst>
          </p:cNvPr>
          <p:cNvCxnSpPr>
            <a:cxnSpLocks/>
            <a:stCxn id="197" idx="3"/>
            <a:endCxn id="227" idx="1"/>
          </p:cNvCxnSpPr>
          <p:nvPr/>
        </p:nvCxnSpPr>
        <p:spPr>
          <a:xfrm flipV="1">
            <a:off x="5342060" y="5049326"/>
            <a:ext cx="1354649" cy="898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" name="右箭头 1025">
            <a:extLst>
              <a:ext uri="{FF2B5EF4-FFF2-40B4-BE49-F238E27FC236}">
                <a16:creationId xmlns:a16="http://schemas.microsoft.com/office/drawing/2014/main" id="{6B66290A-6063-49E3-8F5A-F51F97AD32F5}"/>
              </a:ext>
            </a:extLst>
          </p:cNvPr>
          <p:cNvSpPr/>
          <p:nvPr/>
        </p:nvSpPr>
        <p:spPr>
          <a:xfrm>
            <a:off x="8334545" y="3486943"/>
            <a:ext cx="1222728" cy="5498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文本框 1039">
            <a:extLst>
              <a:ext uri="{FF2B5EF4-FFF2-40B4-BE49-F238E27FC236}">
                <a16:creationId xmlns:a16="http://schemas.microsoft.com/office/drawing/2014/main" id="{C90AA82D-7752-49BF-B6E0-64EE44B5046A}"/>
              </a:ext>
            </a:extLst>
          </p:cNvPr>
          <p:cNvSpPr txBox="1"/>
          <p:nvPr/>
        </p:nvSpPr>
        <p:spPr>
          <a:xfrm>
            <a:off x="8257443" y="3607813"/>
            <a:ext cx="14160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predicted class</a:t>
            </a:r>
          </a:p>
        </p:txBody>
      </p:sp>
      <p:sp>
        <p:nvSpPr>
          <p:cNvPr id="247" name="文本框 1040">
            <a:extLst>
              <a:ext uri="{FF2B5EF4-FFF2-40B4-BE49-F238E27FC236}">
                <a16:creationId xmlns:a16="http://schemas.microsoft.com/office/drawing/2014/main" id="{C9F7FC2F-7FC3-4B4D-BC18-425A2B3C51D4}"/>
              </a:ext>
            </a:extLst>
          </p:cNvPr>
          <p:cNvSpPr txBox="1"/>
          <p:nvPr/>
        </p:nvSpPr>
        <p:spPr>
          <a:xfrm>
            <a:off x="9615623" y="3592593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Class</a:t>
            </a:r>
            <a:r>
              <a:rPr kumimoji="1" lang="zh-CN" altLang="en-US" sz="1600"/>
              <a:t> </a:t>
            </a:r>
            <a:r>
              <a:rPr kumimoji="1" lang="en-US" altLang="zh-CN" sz="1600"/>
              <a:t>2</a:t>
            </a:r>
            <a:endParaRPr kumimoji="1" lang="zh-CN" altLang="en-US" sz="1600"/>
          </a:p>
        </p:txBody>
      </p:sp>
      <p:sp>
        <p:nvSpPr>
          <p:cNvPr id="248" name="文本框 1053">
            <a:extLst>
              <a:ext uri="{FF2B5EF4-FFF2-40B4-BE49-F238E27FC236}">
                <a16:creationId xmlns:a16="http://schemas.microsoft.com/office/drawing/2014/main" id="{B1F636F1-CF9E-4FF1-BECF-C0D34ECB951A}"/>
              </a:ext>
            </a:extLst>
          </p:cNvPr>
          <p:cNvSpPr txBox="1"/>
          <p:nvPr/>
        </p:nvSpPr>
        <p:spPr>
          <a:xfrm>
            <a:off x="212285" y="4807445"/>
            <a:ext cx="1734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游明朝" panose="02020400000000000000" pitchFamily="18" charset="-128"/>
                <a:ea typeface="游明朝" panose="02020400000000000000" pitchFamily="18" charset="-128"/>
              </a:rPr>
              <a:t>この画像はどのクラスに属しますか？</a:t>
            </a:r>
          </a:p>
        </p:txBody>
      </p:sp>
      <p:pic>
        <p:nvPicPr>
          <p:cNvPr id="249" name="图片 1083" descr="图片包含 键盘, 游戏机, 电脑&#10;&#10;描述已自动生成">
            <a:extLst>
              <a:ext uri="{FF2B5EF4-FFF2-40B4-BE49-F238E27FC236}">
                <a16:creationId xmlns:a16="http://schemas.microsoft.com/office/drawing/2014/main" id="{577D1FB8-42D1-42E4-BD9D-A1B503074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2767" y="5135255"/>
            <a:ext cx="3240427" cy="1721477"/>
          </a:xfrm>
          <a:prstGeom prst="rect">
            <a:avLst/>
          </a:prstGeom>
        </p:spPr>
      </p:pic>
      <p:sp>
        <p:nvSpPr>
          <p:cNvPr id="260" name="四角形: 角を丸くする 259">
            <a:extLst>
              <a:ext uri="{FF2B5EF4-FFF2-40B4-BE49-F238E27FC236}">
                <a16:creationId xmlns:a16="http://schemas.microsoft.com/office/drawing/2014/main" id="{5333CFBE-25C3-4CD9-A830-F517A35DAD6F}"/>
              </a:ext>
            </a:extLst>
          </p:cNvPr>
          <p:cNvSpPr/>
          <p:nvPr/>
        </p:nvSpPr>
        <p:spPr>
          <a:xfrm>
            <a:off x="6695091" y="3338514"/>
            <a:ext cx="1442553" cy="232039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F80911EB-5763-4C0C-853E-561574E3AB1C}"/>
              </a:ext>
            </a:extLst>
          </p:cNvPr>
          <p:cNvSpPr/>
          <p:nvPr/>
        </p:nvSpPr>
        <p:spPr>
          <a:xfrm>
            <a:off x="3227480" y="6198485"/>
            <a:ext cx="30331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b="1">
                <a:latin typeface="Yu Mincho" panose="02020400000000000000" pitchFamily="18" charset="-128"/>
                <a:ea typeface="Yu Mincho" panose="02020400000000000000" pitchFamily="18" charset="-128"/>
              </a:rPr>
              <a:t>Weightless Neural Networks </a:t>
            </a:r>
            <a:endParaRPr lang="zh-CN" altLang="en-US" sz="1600"/>
          </a:p>
        </p:txBody>
      </p:sp>
      <p:grpSp>
        <p:nvGrpSpPr>
          <p:cNvPr id="283" name="组合 2">
            <a:extLst>
              <a:ext uri="{FF2B5EF4-FFF2-40B4-BE49-F238E27FC236}">
                <a16:creationId xmlns:a16="http://schemas.microsoft.com/office/drawing/2014/main" id="{30F9A381-F213-4DE6-806F-3945DCE386D7}"/>
              </a:ext>
            </a:extLst>
          </p:cNvPr>
          <p:cNvGrpSpPr/>
          <p:nvPr/>
        </p:nvGrpSpPr>
        <p:grpSpPr>
          <a:xfrm>
            <a:off x="8712022" y="1941348"/>
            <a:ext cx="1350050" cy="315113"/>
            <a:chOff x="4114800" y="4287940"/>
            <a:chExt cx="1350050" cy="315113"/>
          </a:xfrm>
        </p:grpSpPr>
        <p:sp>
          <p:nvSpPr>
            <p:cNvPr id="284" name="矩形 3">
              <a:extLst>
                <a:ext uri="{FF2B5EF4-FFF2-40B4-BE49-F238E27FC236}">
                  <a16:creationId xmlns:a16="http://schemas.microsoft.com/office/drawing/2014/main" id="{5A7379F2-371A-4120-852B-08AA10EB77C0}"/>
                </a:ext>
              </a:extLst>
            </p:cNvPr>
            <p:cNvSpPr/>
            <p:nvPr/>
          </p:nvSpPr>
          <p:spPr>
            <a:xfrm>
              <a:off x="4114800" y="4295277"/>
              <a:ext cx="1350050" cy="307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5" name="文本框 11">
              <a:extLst>
                <a:ext uri="{FF2B5EF4-FFF2-40B4-BE49-F238E27FC236}">
                  <a16:creationId xmlns:a16="http://schemas.microsoft.com/office/drawing/2014/main" id="{9F6636DF-E31F-4D11-9ED6-1169B6BDE251}"/>
                </a:ext>
              </a:extLst>
            </p:cNvPr>
            <p:cNvSpPr txBox="1"/>
            <p:nvPr/>
          </p:nvSpPr>
          <p:spPr>
            <a:xfrm>
              <a:off x="4175162" y="4287940"/>
              <a:ext cx="1255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/>
                <a:t>Discriminator </a:t>
              </a:r>
              <a:endParaRPr kumimoji="1" lang="zh-CN" altLang="en-US" sz="1400"/>
            </a:p>
          </p:txBody>
        </p:sp>
      </p:grpSp>
      <p:cxnSp>
        <p:nvCxnSpPr>
          <p:cNvPr id="297" name="直線矢印コネクタ 296">
            <a:extLst>
              <a:ext uri="{FF2B5EF4-FFF2-40B4-BE49-F238E27FC236}">
                <a16:creationId xmlns:a16="http://schemas.microsoft.com/office/drawing/2014/main" id="{60EDE0E2-9584-436D-A751-88899BE87316}"/>
              </a:ext>
            </a:extLst>
          </p:cNvPr>
          <p:cNvCxnSpPr>
            <a:cxnSpLocks/>
            <a:endCxn id="284" idx="1"/>
          </p:cNvCxnSpPr>
          <p:nvPr/>
        </p:nvCxnSpPr>
        <p:spPr>
          <a:xfrm>
            <a:off x="8118530" y="2102573"/>
            <a:ext cx="593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A86EF891-4F71-4C4C-AB0A-EEAF01399EB7}"/>
              </a:ext>
            </a:extLst>
          </p:cNvPr>
          <p:cNvSpPr/>
          <p:nvPr/>
        </p:nvSpPr>
        <p:spPr>
          <a:xfrm>
            <a:off x="6841439" y="193398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画像</a:t>
            </a:r>
            <a:r>
              <a:rPr lang="ja-JP" altLang="en-US"/>
              <a:t>データ</a:t>
            </a:r>
            <a:endParaRPr lang="zh-CN" altLang="en-US"/>
          </a:p>
        </p:txBody>
      </p:sp>
      <p:cxnSp>
        <p:nvCxnSpPr>
          <p:cNvPr id="301" name="直線矢印コネクタ 300">
            <a:extLst>
              <a:ext uri="{FF2B5EF4-FFF2-40B4-BE49-F238E27FC236}">
                <a16:creationId xmlns:a16="http://schemas.microsoft.com/office/drawing/2014/main" id="{071AA12A-9B9F-4888-AA3E-61724940F462}"/>
              </a:ext>
            </a:extLst>
          </p:cNvPr>
          <p:cNvCxnSpPr>
            <a:cxnSpLocks/>
            <a:stCxn id="284" idx="3"/>
          </p:cNvCxnSpPr>
          <p:nvPr/>
        </p:nvCxnSpPr>
        <p:spPr>
          <a:xfrm>
            <a:off x="10062072" y="2102573"/>
            <a:ext cx="5579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正方形/長方形 303">
            <a:extLst>
              <a:ext uri="{FF2B5EF4-FFF2-40B4-BE49-F238E27FC236}">
                <a16:creationId xmlns:a16="http://schemas.microsoft.com/office/drawing/2014/main" id="{F74D72BC-9797-44AE-8831-5AABB17DC139}"/>
              </a:ext>
            </a:extLst>
          </p:cNvPr>
          <p:cNvSpPr/>
          <p:nvPr/>
        </p:nvSpPr>
        <p:spPr>
          <a:xfrm>
            <a:off x="10564608" y="1933986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/>
              <a:t>クラスの類似度</a:t>
            </a:r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1E3119CE-4E4B-4401-BC6A-9C464628AED9}"/>
              </a:ext>
            </a:extLst>
          </p:cNvPr>
          <p:cNvSpPr/>
          <p:nvPr/>
        </p:nvSpPr>
        <p:spPr>
          <a:xfrm>
            <a:off x="8109092" y="180936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/>
              <a:t>入力</a:t>
            </a:r>
            <a:endParaRPr lang="zh-CN" altLang="en-US" sz="1400"/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8B4BBA14-7510-4F5F-9190-E6F8078900EA}"/>
              </a:ext>
            </a:extLst>
          </p:cNvPr>
          <p:cNvSpPr/>
          <p:nvPr/>
        </p:nvSpPr>
        <p:spPr>
          <a:xfrm>
            <a:off x="10069152" y="182920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出</a:t>
            </a:r>
            <a:r>
              <a:rPr lang="ja-JP" altLang="en-US" sz="1400"/>
              <a:t>力</a:t>
            </a:r>
            <a:endParaRPr lang="zh-CN" altLang="en-US" sz="1400"/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DD6C33BD-3751-46FF-87DD-CFC12F83AD1D}"/>
              </a:ext>
            </a:extLst>
          </p:cNvPr>
          <p:cNvSpPr/>
          <p:nvPr/>
        </p:nvSpPr>
        <p:spPr>
          <a:xfrm>
            <a:off x="2683358" y="1591518"/>
            <a:ext cx="3641126" cy="516552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50E0C79A-7853-42C4-9D4E-65F9C278FEDA}"/>
              </a:ext>
            </a:extLst>
          </p:cNvPr>
          <p:cNvSpPr/>
          <p:nvPr/>
        </p:nvSpPr>
        <p:spPr>
          <a:xfrm>
            <a:off x="2613013" y="6431342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Yu Mincho" panose="02020400000000000000" pitchFamily="18" charset="-128"/>
                <a:ea typeface="Yu Mincho" panose="02020400000000000000" pitchFamily="18" charset="-128"/>
              </a:rPr>
              <a:t>FPGA</a:t>
            </a:r>
            <a:endParaRPr lang="zh-CN" altLang="en-US" sz="20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6807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C488061-BEF6-4664-93CD-F12D4E62DE82}"/>
              </a:ext>
            </a:extLst>
          </p:cNvPr>
          <p:cNvSpPr/>
          <p:nvPr/>
        </p:nvSpPr>
        <p:spPr>
          <a:xfrm>
            <a:off x="6059488" y="2657475"/>
            <a:ext cx="4048154" cy="405781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61855" y="142713"/>
            <a:ext cx="5772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b="1">
                <a:ea typeface="Yu Mincho" panose="02020400000000000000" pitchFamily="18" charset="-128"/>
                <a:cs typeface="Times New Roman" panose="02020603050405020304" pitchFamily="18" charset="0"/>
              </a:rPr>
              <a:t>提案</a:t>
            </a:r>
            <a:r>
              <a:rPr lang="en-US" altLang="zh-CN" sz="3600" b="1">
                <a:latin typeface="Yu Mincho" panose="02020400000000000000" pitchFamily="18" charset="-128"/>
                <a:ea typeface="Yu Mincho" panose="02020400000000000000" pitchFamily="18" charset="-128"/>
              </a:rPr>
              <a:t>WNNs</a:t>
            </a:r>
            <a:r>
              <a:rPr lang="ja-JP" altLang="en-US" sz="3600" b="1">
                <a:latin typeface="Yu Mincho" panose="02020400000000000000" pitchFamily="18" charset="-128"/>
                <a:ea typeface="Yu Mincho" panose="02020400000000000000" pitchFamily="18" charset="-128"/>
              </a:rPr>
              <a:t>モデル回路</a:t>
            </a:r>
            <a:endParaRPr lang="ja-JP" altLang="en-US" sz="3600" b="1"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4BD3CF-9A87-4F34-A98A-F0F17897F25B}"/>
              </a:ext>
            </a:extLst>
          </p:cNvPr>
          <p:cNvSpPr/>
          <p:nvPr/>
        </p:nvSpPr>
        <p:spPr>
          <a:xfrm>
            <a:off x="465449" y="787445"/>
            <a:ext cx="3899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en-US" altLang="zh-CN" b="1">
                <a:latin typeface="游明朝" panose="02020400000000000000" pitchFamily="18" charset="-128"/>
                <a:ea typeface="游明朝" panose="02020400000000000000" pitchFamily="18" charset="-128"/>
              </a:rPr>
              <a:t>Discriminator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の学習方法</a:t>
            </a:r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690378">
            <a:off x="3008198" y="5032681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E147A90-A903-4160-A06D-6A14F3B88BCA}"/>
              </a:ext>
            </a:extLst>
          </p:cNvPr>
          <p:cNvSpPr/>
          <p:nvPr/>
        </p:nvSpPr>
        <p:spPr>
          <a:xfrm>
            <a:off x="3222486" y="3167251"/>
            <a:ext cx="239743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/>
              <a:t>pseudo-random mapping </a:t>
            </a:r>
            <a:endParaRPr lang="zh-CN" altLang="en-US" sz="1400" b="1"/>
          </a:p>
        </p:txBody>
      </p:sp>
      <p:sp>
        <p:nvSpPr>
          <p:cNvPr id="75" name="文本框 3">
            <a:extLst>
              <a:ext uri="{FF2B5EF4-FFF2-40B4-BE49-F238E27FC236}">
                <a16:creationId xmlns:a16="http://schemas.microsoft.com/office/drawing/2014/main" id="{303DA1D3-276A-4AA3-BF2B-F2D86ECDEBDB}"/>
              </a:ext>
            </a:extLst>
          </p:cNvPr>
          <p:cNvSpPr txBox="1"/>
          <p:nvPr/>
        </p:nvSpPr>
        <p:spPr>
          <a:xfrm>
            <a:off x="1566595" y="3699524"/>
            <a:ext cx="1851721" cy="539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A binary input with N×M（</a:t>
            </a:r>
            <a:r>
              <a:rPr lang="en-US" altLang="zh-CN" sz="1400"/>
              <a:t>4 x 3</a:t>
            </a:r>
            <a:r>
              <a:rPr lang="zh-CN" altLang="en-US" sz="1200"/>
              <a:t>）</a:t>
            </a:r>
          </a:p>
        </p:txBody>
      </p:sp>
      <p:pic>
        <p:nvPicPr>
          <p:cNvPr id="93" name="图片 2">
            <a:extLst>
              <a:ext uri="{FF2B5EF4-FFF2-40B4-BE49-F238E27FC236}">
                <a16:creationId xmlns:a16="http://schemas.microsoft.com/office/drawing/2014/main" id="{9C1BB6B9-1505-4991-8CD5-72E5BFB5A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29" r="86191" b="1270"/>
          <a:stretch/>
        </p:blipFill>
        <p:spPr>
          <a:xfrm>
            <a:off x="499122" y="4163376"/>
            <a:ext cx="1089064" cy="1109840"/>
          </a:xfrm>
          <a:prstGeom prst="rect">
            <a:avLst/>
          </a:prstGeom>
        </p:spPr>
      </p:pic>
      <p:pic>
        <p:nvPicPr>
          <p:cNvPr id="101" name="table">
            <a:extLst>
              <a:ext uri="{FF2B5EF4-FFF2-40B4-BE49-F238E27FC236}">
                <a16:creationId xmlns:a16="http://schemas.microsoft.com/office/drawing/2014/main" id="{AFCBC9E2-E9F0-4A9A-90AF-DBBD5F6DB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766" y="3761061"/>
            <a:ext cx="1101594" cy="276009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641E59C-FD98-48A8-B84B-44759FD86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766" y="4410588"/>
            <a:ext cx="1101594" cy="276009"/>
          </a:xfrm>
          <a:prstGeom prst="rect">
            <a:avLst/>
          </a:prstGeom>
        </p:spPr>
      </p:pic>
      <p:pic>
        <p:nvPicPr>
          <p:cNvPr id="103" name="table">
            <a:extLst>
              <a:ext uri="{FF2B5EF4-FFF2-40B4-BE49-F238E27FC236}">
                <a16:creationId xmlns:a16="http://schemas.microsoft.com/office/drawing/2014/main" id="{B0FE2456-BA12-4C5D-AB43-03BE2D7FD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766" y="4963523"/>
            <a:ext cx="1101594" cy="276009"/>
          </a:xfrm>
          <a:prstGeom prst="rect">
            <a:avLst/>
          </a:prstGeom>
        </p:spPr>
      </p:pic>
      <p:pic>
        <p:nvPicPr>
          <p:cNvPr id="104" name="table">
            <a:extLst>
              <a:ext uri="{FF2B5EF4-FFF2-40B4-BE49-F238E27FC236}">
                <a16:creationId xmlns:a16="http://schemas.microsoft.com/office/drawing/2014/main" id="{64C6DCA7-631D-499B-A1B9-3550C69120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1766" y="5494984"/>
            <a:ext cx="1101594" cy="276009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C208548-BE0E-4DC4-898F-ECA77D69C670}"/>
              </a:ext>
            </a:extLst>
          </p:cNvPr>
          <p:cNvSpPr/>
          <p:nvPr/>
        </p:nvSpPr>
        <p:spPr>
          <a:xfrm>
            <a:off x="3485748" y="6127342"/>
            <a:ext cx="155363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/>
              <a:t> Address of RAM</a:t>
            </a:r>
            <a:endParaRPr lang="zh-CN" altLang="en-US" sz="140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3230FB41-3E61-4680-9EE8-C5E1B0BB274E}"/>
              </a:ext>
            </a:extLst>
          </p:cNvPr>
          <p:cNvSpPr/>
          <p:nvPr/>
        </p:nvSpPr>
        <p:spPr>
          <a:xfrm>
            <a:off x="3848710" y="3536327"/>
            <a:ext cx="90022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並び替え</a:t>
            </a:r>
            <a:endParaRPr lang="zh-CN" altLang="en-US" sz="1400" b="1"/>
          </a:p>
        </p:txBody>
      </p:sp>
      <p:sp>
        <p:nvSpPr>
          <p:cNvPr id="129" name="矢印: 右 128">
            <a:extLst>
              <a:ext uri="{FF2B5EF4-FFF2-40B4-BE49-F238E27FC236}">
                <a16:creationId xmlns:a16="http://schemas.microsoft.com/office/drawing/2014/main" id="{E254E002-1271-477F-9954-846B51AC39C8}"/>
              </a:ext>
            </a:extLst>
          </p:cNvPr>
          <p:cNvSpPr/>
          <p:nvPr/>
        </p:nvSpPr>
        <p:spPr>
          <a:xfrm rot="21281501">
            <a:off x="3047946" y="4631437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0" name="矢印: 右 129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9364790">
            <a:off x="2929238" y="4248825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1" name="矢印: 右 130">
            <a:extLst>
              <a:ext uri="{FF2B5EF4-FFF2-40B4-BE49-F238E27FC236}">
                <a16:creationId xmlns:a16="http://schemas.microsoft.com/office/drawing/2014/main" id="{A220FC81-1966-4F16-9239-3E8E778ACFF6}"/>
              </a:ext>
            </a:extLst>
          </p:cNvPr>
          <p:cNvSpPr/>
          <p:nvPr/>
        </p:nvSpPr>
        <p:spPr>
          <a:xfrm rot="2165585">
            <a:off x="2979053" y="5424629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80BC5772-9456-4A23-B8B4-A4283615481A}"/>
              </a:ext>
            </a:extLst>
          </p:cNvPr>
          <p:cNvSpPr/>
          <p:nvPr/>
        </p:nvSpPr>
        <p:spPr>
          <a:xfrm>
            <a:off x="6354762" y="2865450"/>
            <a:ext cx="3100670" cy="123164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9" name="表格 7">
            <a:extLst>
              <a:ext uri="{FF2B5EF4-FFF2-40B4-BE49-F238E27FC236}">
                <a16:creationId xmlns:a16="http://schemas.microsoft.com/office/drawing/2014/main" id="{FCE35294-83B1-482D-A93C-1C2941A1F85C}"/>
              </a:ext>
            </a:extLst>
          </p:cNvPr>
          <p:cNvGraphicFramePr>
            <a:graphicFrameLocks noGrp="1"/>
          </p:cNvGraphicFramePr>
          <p:nvPr/>
        </p:nvGraphicFramePr>
        <p:xfrm>
          <a:off x="6541245" y="3653936"/>
          <a:ext cx="2182056" cy="271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57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</a:tblGrid>
              <a:tr h="2712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grpSp>
        <p:nvGrpSpPr>
          <p:cNvPr id="190" name="组合 38">
            <a:extLst>
              <a:ext uri="{FF2B5EF4-FFF2-40B4-BE49-F238E27FC236}">
                <a16:creationId xmlns:a16="http://schemas.microsoft.com/office/drawing/2014/main" id="{544A3E7F-37E9-423C-967E-289F73D1EABA}"/>
              </a:ext>
            </a:extLst>
          </p:cNvPr>
          <p:cNvGrpSpPr/>
          <p:nvPr/>
        </p:nvGrpSpPr>
        <p:grpSpPr>
          <a:xfrm>
            <a:off x="6574406" y="2964084"/>
            <a:ext cx="641522" cy="307777"/>
            <a:chOff x="2387065" y="2526512"/>
            <a:chExt cx="895150" cy="298383"/>
          </a:xfrm>
        </p:grpSpPr>
        <p:sp>
          <p:nvSpPr>
            <p:cNvPr id="191" name="矩形 39">
              <a:extLst>
                <a:ext uri="{FF2B5EF4-FFF2-40B4-BE49-F238E27FC236}">
                  <a16:creationId xmlns:a16="http://schemas.microsoft.com/office/drawing/2014/main" id="{2D58E2B0-8E2F-4586-B81A-B6781EB6ADED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40">
              <a:extLst>
                <a:ext uri="{FF2B5EF4-FFF2-40B4-BE49-F238E27FC236}">
                  <a16:creationId xmlns:a16="http://schemas.microsoft.com/office/drawing/2014/main" id="{F2CC5245-4CF7-4383-9273-EBF95A805F55}"/>
                </a:ext>
              </a:extLst>
            </p:cNvPr>
            <p:cNvSpPr txBox="1"/>
            <p:nvPr/>
          </p:nvSpPr>
          <p:spPr>
            <a:xfrm>
              <a:off x="2455743" y="254489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hash1</a:t>
              </a:r>
              <a:endParaRPr kumimoji="1" lang="zh-CN" altLang="en-US" sz="1100"/>
            </a:p>
          </p:txBody>
        </p:sp>
      </p:grpSp>
      <p:grpSp>
        <p:nvGrpSpPr>
          <p:cNvPr id="193" name="组合 41">
            <a:extLst>
              <a:ext uri="{FF2B5EF4-FFF2-40B4-BE49-F238E27FC236}">
                <a16:creationId xmlns:a16="http://schemas.microsoft.com/office/drawing/2014/main" id="{9CECC580-EDB3-4C25-8F1A-02FD5719D8BC}"/>
              </a:ext>
            </a:extLst>
          </p:cNvPr>
          <p:cNvGrpSpPr/>
          <p:nvPr/>
        </p:nvGrpSpPr>
        <p:grpSpPr>
          <a:xfrm>
            <a:off x="7312788" y="2964082"/>
            <a:ext cx="641522" cy="307777"/>
            <a:chOff x="2387065" y="2526512"/>
            <a:chExt cx="895150" cy="298383"/>
          </a:xfrm>
        </p:grpSpPr>
        <p:sp>
          <p:nvSpPr>
            <p:cNvPr id="194" name="矩形 42">
              <a:extLst>
                <a:ext uri="{FF2B5EF4-FFF2-40B4-BE49-F238E27FC236}">
                  <a16:creationId xmlns:a16="http://schemas.microsoft.com/office/drawing/2014/main" id="{E599E8AA-31BA-4D8B-8EF3-41F87006C089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文本框 43">
              <a:extLst>
                <a:ext uri="{FF2B5EF4-FFF2-40B4-BE49-F238E27FC236}">
                  <a16:creationId xmlns:a16="http://schemas.microsoft.com/office/drawing/2014/main" id="{CBFCD572-5F76-4157-AC53-2F168EA887D2}"/>
                </a:ext>
              </a:extLst>
            </p:cNvPr>
            <p:cNvSpPr txBox="1"/>
            <p:nvPr/>
          </p:nvSpPr>
          <p:spPr>
            <a:xfrm>
              <a:off x="2455743" y="2544897"/>
              <a:ext cx="754235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hash2</a:t>
              </a:r>
              <a:endParaRPr kumimoji="1" lang="zh-CN" altLang="en-US" sz="1100"/>
            </a:p>
          </p:txBody>
        </p:sp>
      </p:grpSp>
      <p:grpSp>
        <p:nvGrpSpPr>
          <p:cNvPr id="202" name="组合 44">
            <a:extLst>
              <a:ext uri="{FF2B5EF4-FFF2-40B4-BE49-F238E27FC236}">
                <a16:creationId xmlns:a16="http://schemas.microsoft.com/office/drawing/2014/main" id="{E6EE77A9-1F0B-48B7-A839-F605D14814B3}"/>
              </a:ext>
            </a:extLst>
          </p:cNvPr>
          <p:cNvGrpSpPr/>
          <p:nvPr/>
        </p:nvGrpSpPr>
        <p:grpSpPr>
          <a:xfrm>
            <a:off x="8114940" y="2964082"/>
            <a:ext cx="641522" cy="307777"/>
            <a:chOff x="2387065" y="2526512"/>
            <a:chExt cx="895150" cy="298383"/>
          </a:xfrm>
        </p:grpSpPr>
        <p:sp>
          <p:nvSpPr>
            <p:cNvPr id="203" name="矩形 45">
              <a:extLst>
                <a:ext uri="{FF2B5EF4-FFF2-40B4-BE49-F238E27FC236}">
                  <a16:creationId xmlns:a16="http://schemas.microsoft.com/office/drawing/2014/main" id="{67D46468-088D-4803-94F6-0598CAB8F225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4" name="文本框 46">
              <a:extLst>
                <a:ext uri="{FF2B5EF4-FFF2-40B4-BE49-F238E27FC236}">
                  <a16:creationId xmlns:a16="http://schemas.microsoft.com/office/drawing/2014/main" id="{130A1562-97C9-4BE0-804C-DD07FAB26E0C}"/>
                </a:ext>
              </a:extLst>
            </p:cNvPr>
            <p:cNvSpPr txBox="1"/>
            <p:nvPr/>
          </p:nvSpPr>
          <p:spPr>
            <a:xfrm>
              <a:off x="2455743" y="2544897"/>
              <a:ext cx="807917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 3</a:t>
              </a:r>
              <a:endParaRPr kumimoji="1" lang="zh-CN" altLang="en-US" sz="1100"/>
            </a:p>
          </p:txBody>
        </p:sp>
      </p:grpSp>
      <p:cxnSp>
        <p:nvCxnSpPr>
          <p:cNvPr id="205" name="直线箭头连接符 48">
            <a:extLst>
              <a:ext uri="{FF2B5EF4-FFF2-40B4-BE49-F238E27FC236}">
                <a16:creationId xmlns:a16="http://schemas.microsoft.com/office/drawing/2014/main" id="{D9A97D5B-1561-4B1D-9C65-002D9080E6AD}"/>
              </a:ext>
            </a:extLst>
          </p:cNvPr>
          <p:cNvCxnSpPr>
            <a:cxnSpLocks/>
            <a:stCxn id="191" idx="2"/>
          </p:cNvCxnSpPr>
          <p:nvPr/>
        </p:nvCxnSpPr>
        <p:spPr>
          <a:xfrm>
            <a:off x="6895167" y="3271861"/>
            <a:ext cx="1415387" cy="36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直线箭头连接符 48">
            <a:extLst>
              <a:ext uri="{FF2B5EF4-FFF2-40B4-BE49-F238E27FC236}">
                <a16:creationId xmlns:a16="http://schemas.microsoft.com/office/drawing/2014/main" id="{60CA6C1F-74CF-4053-B2C3-64BEFE304544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700424" y="3271859"/>
            <a:ext cx="933125" cy="396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直线箭头连接符 48">
            <a:extLst>
              <a:ext uri="{FF2B5EF4-FFF2-40B4-BE49-F238E27FC236}">
                <a16:creationId xmlns:a16="http://schemas.microsoft.com/office/drawing/2014/main" id="{9E4C84AA-257F-4AFE-921E-A789936B0B19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506479" y="3271859"/>
            <a:ext cx="929222" cy="396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00E58D26-293C-4C39-A7C7-B71138AB1404}"/>
              </a:ext>
            </a:extLst>
          </p:cNvPr>
          <p:cNvSpPr/>
          <p:nvPr/>
        </p:nvSpPr>
        <p:spPr>
          <a:xfrm>
            <a:off x="8831183" y="3805482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A</a:t>
            </a:r>
            <a:endParaRPr lang="zh-CN" altLang="en-US" sz="1400"/>
          </a:p>
        </p:txBody>
      </p: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A2C59841-5792-4398-9E1B-B743329BF405}"/>
              </a:ext>
            </a:extLst>
          </p:cNvPr>
          <p:cNvCxnSpPr>
            <a:cxnSpLocks/>
            <a:stCxn id="18" idx="3"/>
            <a:endCxn id="192" idx="0"/>
          </p:cNvCxnSpPr>
          <p:nvPr/>
        </p:nvCxnSpPr>
        <p:spPr>
          <a:xfrm flipV="1">
            <a:off x="4817874" y="2983048"/>
            <a:ext cx="1999442" cy="1236510"/>
          </a:xfrm>
          <a:prstGeom prst="curvedConnector4">
            <a:avLst>
              <a:gd name="adj1" fmla="val 45156"/>
              <a:gd name="adj2" fmla="val 11848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コネクタ: 曲線 208">
            <a:extLst>
              <a:ext uri="{FF2B5EF4-FFF2-40B4-BE49-F238E27FC236}">
                <a16:creationId xmlns:a16="http://schemas.microsoft.com/office/drawing/2014/main" id="{C8054F76-8917-441B-A22F-F86D2B94C62F}"/>
              </a:ext>
            </a:extLst>
          </p:cNvPr>
          <p:cNvCxnSpPr>
            <a:cxnSpLocks/>
            <a:stCxn id="18" idx="3"/>
            <a:endCxn id="194" idx="0"/>
          </p:cNvCxnSpPr>
          <p:nvPr/>
        </p:nvCxnSpPr>
        <p:spPr>
          <a:xfrm flipV="1">
            <a:off x="4817874" y="2964082"/>
            <a:ext cx="2815675" cy="1255476"/>
          </a:xfrm>
          <a:prstGeom prst="curvedConnector4">
            <a:avLst>
              <a:gd name="adj1" fmla="val 44304"/>
              <a:gd name="adj2" fmla="val 11820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コネクタ: 曲線 209">
            <a:extLst>
              <a:ext uri="{FF2B5EF4-FFF2-40B4-BE49-F238E27FC236}">
                <a16:creationId xmlns:a16="http://schemas.microsoft.com/office/drawing/2014/main" id="{F0108991-A9B1-4AF4-86F1-6029871DE5C7}"/>
              </a:ext>
            </a:extLst>
          </p:cNvPr>
          <p:cNvCxnSpPr>
            <a:cxnSpLocks/>
            <a:stCxn id="18" idx="3"/>
            <a:endCxn id="203" idx="0"/>
          </p:cNvCxnSpPr>
          <p:nvPr/>
        </p:nvCxnSpPr>
        <p:spPr>
          <a:xfrm flipV="1">
            <a:off x="4817874" y="2964082"/>
            <a:ext cx="3617827" cy="1255476"/>
          </a:xfrm>
          <a:prstGeom prst="curvedConnector4">
            <a:avLst>
              <a:gd name="adj1" fmla="val 45567"/>
              <a:gd name="adj2" fmla="val 11820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8" name="表 287">
                <a:extLst>
                  <a:ext uri="{FF2B5EF4-FFF2-40B4-BE49-F238E27FC236}">
                    <a16:creationId xmlns:a16="http://schemas.microsoft.com/office/drawing/2014/main" id="{7280C66B-725C-4AD3-95C8-0DFDC8F63F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6425" y="5487555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8" name="表 287">
                <a:extLst>
                  <a:ext uri="{FF2B5EF4-FFF2-40B4-BE49-F238E27FC236}">
                    <a16:creationId xmlns:a16="http://schemas.microsoft.com/office/drawing/2014/main" id="{7280C66B-725C-4AD3-95C8-0DFDC8F63F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6425" y="5487555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87" t="-2222" r="-204762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2222" r="-10156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175" t="-2222" r="-317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87" t="-100000" r="-20476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100000" r="-1015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175" t="-100000" r="-317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87" t="-204444" r="-20476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204444" r="-10156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175" t="-204444" r="-3175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87" t="-304444" r="-20476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304444" r="-10156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175" t="-304444" r="-3175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417275ED-BBE7-48A4-931F-2762EA1CF111}"/>
              </a:ext>
            </a:extLst>
          </p:cNvPr>
          <p:cNvSpPr/>
          <p:nvPr/>
        </p:nvSpPr>
        <p:spPr>
          <a:xfrm>
            <a:off x="6354762" y="4205513"/>
            <a:ext cx="3100670" cy="123164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7" name="表格 7">
            <a:extLst>
              <a:ext uri="{FF2B5EF4-FFF2-40B4-BE49-F238E27FC236}">
                <a16:creationId xmlns:a16="http://schemas.microsoft.com/office/drawing/2014/main" id="{54E53140-9AA8-4ABB-B23C-04815D93F75B}"/>
              </a:ext>
            </a:extLst>
          </p:cNvPr>
          <p:cNvGraphicFramePr>
            <a:graphicFrameLocks noGrp="1"/>
          </p:cNvGraphicFramePr>
          <p:nvPr/>
        </p:nvGraphicFramePr>
        <p:xfrm>
          <a:off x="6586435" y="5001675"/>
          <a:ext cx="2203304" cy="271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57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</a:tblGrid>
              <a:tr h="2712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grpSp>
        <p:nvGrpSpPr>
          <p:cNvPr id="298" name="组合 38">
            <a:extLst>
              <a:ext uri="{FF2B5EF4-FFF2-40B4-BE49-F238E27FC236}">
                <a16:creationId xmlns:a16="http://schemas.microsoft.com/office/drawing/2014/main" id="{D949F027-806F-4C09-8A35-89C73B6CCFA7}"/>
              </a:ext>
            </a:extLst>
          </p:cNvPr>
          <p:cNvGrpSpPr/>
          <p:nvPr/>
        </p:nvGrpSpPr>
        <p:grpSpPr>
          <a:xfrm>
            <a:off x="6574406" y="4304147"/>
            <a:ext cx="641522" cy="307777"/>
            <a:chOff x="2387065" y="2526512"/>
            <a:chExt cx="895150" cy="298383"/>
          </a:xfrm>
        </p:grpSpPr>
        <p:sp>
          <p:nvSpPr>
            <p:cNvPr id="299" name="矩形 39">
              <a:extLst>
                <a:ext uri="{FF2B5EF4-FFF2-40B4-BE49-F238E27FC236}">
                  <a16:creationId xmlns:a16="http://schemas.microsoft.com/office/drawing/2014/main" id="{7AD091ED-81FA-4D5D-8622-CA6D1A876ECF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0" name="文本框 40">
              <a:extLst>
                <a:ext uri="{FF2B5EF4-FFF2-40B4-BE49-F238E27FC236}">
                  <a16:creationId xmlns:a16="http://schemas.microsoft.com/office/drawing/2014/main" id="{113E7E34-C0EF-4C5E-A0BA-69AB234703E4}"/>
                </a:ext>
              </a:extLst>
            </p:cNvPr>
            <p:cNvSpPr txBox="1"/>
            <p:nvPr/>
          </p:nvSpPr>
          <p:spPr>
            <a:xfrm>
              <a:off x="2455743" y="254489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hash1</a:t>
              </a:r>
              <a:endParaRPr kumimoji="1" lang="zh-CN" altLang="en-US" sz="1100"/>
            </a:p>
          </p:txBody>
        </p:sp>
      </p:grpSp>
      <p:grpSp>
        <p:nvGrpSpPr>
          <p:cNvPr id="301" name="组合 41">
            <a:extLst>
              <a:ext uri="{FF2B5EF4-FFF2-40B4-BE49-F238E27FC236}">
                <a16:creationId xmlns:a16="http://schemas.microsoft.com/office/drawing/2014/main" id="{98C5CF89-1F9C-4191-9595-0B32B57AA59B}"/>
              </a:ext>
            </a:extLst>
          </p:cNvPr>
          <p:cNvGrpSpPr/>
          <p:nvPr/>
        </p:nvGrpSpPr>
        <p:grpSpPr>
          <a:xfrm>
            <a:off x="7312788" y="4304145"/>
            <a:ext cx="641522" cy="307777"/>
            <a:chOff x="2387065" y="2526512"/>
            <a:chExt cx="895150" cy="298383"/>
          </a:xfrm>
        </p:grpSpPr>
        <p:sp>
          <p:nvSpPr>
            <p:cNvPr id="302" name="矩形 42">
              <a:extLst>
                <a:ext uri="{FF2B5EF4-FFF2-40B4-BE49-F238E27FC236}">
                  <a16:creationId xmlns:a16="http://schemas.microsoft.com/office/drawing/2014/main" id="{3AC1DDF2-7B4B-46E2-9595-7D01F8167E15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3" name="文本框 43">
              <a:extLst>
                <a:ext uri="{FF2B5EF4-FFF2-40B4-BE49-F238E27FC236}">
                  <a16:creationId xmlns:a16="http://schemas.microsoft.com/office/drawing/2014/main" id="{4EC42888-55C8-4781-BDC8-61DA1C915272}"/>
                </a:ext>
              </a:extLst>
            </p:cNvPr>
            <p:cNvSpPr txBox="1"/>
            <p:nvPr/>
          </p:nvSpPr>
          <p:spPr>
            <a:xfrm>
              <a:off x="2455743" y="2544897"/>
              <a:ext cx="754235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hash2</a:t>
              </a:r>
              <a:endParaRPr kumimoji="1" lang="zh-CN" altLang="en-US" sz="1100"/>
            </a:p>
          </p:txBody>
        </p:sp>
      </p:grpSp>
      <p:grpSp>
        <p:nvGrpSpPr>
          <p:cNvPr id="304" name="组合 44">
            <a:extLst>
              <a:ext uri="{FF2B5EF4-FFF2-40B4-BE49-F238E27FC236}">
                <a16:creationId xmlns:a16="http://schemas.microsoft.com/office/drawing/2014/main" id="{B0F938AB-BA61-484F-ABAB-9BE08F8228B8}"/>
              </a:ext>
            </a:extLst>
          </p:cNvPr>
          <p:cNvGrpSpPr/>
          <p:nvPr/>
        </p:nvGrpSpPr>
        <p:grpSpPr>
          <a:xfrm>
            <a:off x="8114940" y="4304145"/>
            <a:ext cx="641522" cy="307777"/>
            <a:chOff x="2387065" y="2526512"/>
            <a:chExt cx="895150" cy="298383"/>
          </a:xfrm>
        </p:grpSpPr>
        <p:sp>
          <p:nvSpPr>
            <p:cNvPr id="305" name="矩形 45">
              <a:extLst>
                <a:ext uri="{FF2B5EF4-FFF2-40B4-BE49-F238E27FC236}">
                  <a16:creationId xmlns:a16="http://schemas.microsoft.com/office/drawing/2014/main" id="{B5385905-AEEB-4686-BC38-1730C2CAEFF2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6" name="文本框 46">
              <a:extLst>
                <a:ext uri="{FF2B5EF4-FFF2-40B4-BE49-F238E27FC236}">
                  <a16:creationId xmlns:a16="http://schemas.microsoft.com/office/drawing/2014/main" id="{CACEA720-2243-4E11-9BC2-86B2370401FE}"/>
                </a:ext>
              </a:extLst>
            </p:cNvPr>
            <p:cNvSpPr txBox="1"/>
            <p:nvPr/>
          </p:nvSpPr>
          <p:spPr>
            <a:xfrm>
              <a:off x="2455743" y="2544897"/>
              <a:ext cx="807917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 3</a:t>
              </a:r>
              <a:endParaRPr kumimoji="1" lang="zh-CN" altLang="en-US" sz="1100"/>
            </a:p>
          </p:txBody>
        </p:sp>
      </p:grpSp>
      <p:cxnSp>
        <p:nvCxnSpPr>
          <p:cNvPr id="307" name="直线箭头连接符 48">
            <a:extLst>
              <a:ext uri="{FF2B5EF4-FFF2-40B4-BE49-F238E27FC236}">
                <a16:creationId xmlns:a16="http://schemas.microsoft.com/office/drawing/2014/main" id="{17AB40A1-8814-4524-B142-88B2B9089D57}"/>
              </a:ext>
            </a:extLst>
          </p:cNvPr>
          <p:cNvCxnSpPr>
            <a:cxnSpLocks/>
            <a:stCxn id="299" idx="2"/>
          </p:cNvCxnSpPr>
          <p:nvPr/>
        </p:nvCxnSpPr>
        <p:spPr>
          <a:xfrm>
            <a:off x="6895167" y="4611924"/>
            <a:ext cx="1378883" cy="382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直线箭头连接符 48">
            <a:extLst>
              <a:ext uri="{FF2B5EF4-FFF2-40B4-BE49-F238E27FC236}">
                <a16:creationId xmlns:a16="http://schemas.microsoft.com/office/drawing/2014/main" id="{BC53C1D3-D4DE-4C1D-BE70-8C8F2B417FD4}"/>
              </a:ext>
            </a:extLst>
          </p:cNvPr>
          <p:cNvCxnSpPr>
            <a:cxnSpLocks/>
          </p:cNvCxnSpPr>
          <p:nvPr/>
        </p:nvCxnSpPr>
        <p:spPr>
          <a:xfrm flipH="1">
            <a:off x="6947166" y="4619767"/>
            <a:ext cx="701900" cy="381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48">
            <a:extLst>
              <a:ext uri="{FF2B5EF4-FFF2-40B4-BE49-F238E27FC236}">
                <a16:creationId xmlns:a16="http://schemas.microsoft.com/office/drawing/2014/main" id="{604C6C2F-9D9A-4D27-BA96-92A7EE57F3F0}"/>
              </a:ext>
            </a:extLst>
          </p:cNvPr>
          <p:cNvCxnSpPr>
            <a:cxnSpLocks/>
            <a:stCxn id="305" idx="2"/>
          </p:cNvCxnSpPr>
          <p:nvPr/>
        </p:nvCxnSpPr>
        <p:spPr>
          <a:xfrm flipH="1">
            <a:off x="7462730" y="4611922"/>
            <a:ext cx="972971" cy="390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15EB711F-EEF4-48A8-9992-9B59AEF966E6}"/>
              </a:ext>
            </a:extLst>
          </p:cNvPr>
          <p:cNvSpPr/>
          <p:nvPr/>
        </p:nvSpPr>
        <p:spPr>
          <a:xfrm>
            <a:off x="8831183" y="5145545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B</a:t>
            </a:r>
            <a:endParaRPr lang="zh-CN" altLang="en-US" sz="1400"/>
          </a:p>
        </p:txBody>
      </p:sp>
      <p:cxnSp>
        <p:nvCxnSpPr>
          <p:cNvPr id="311" name="コネクタ: 曲線 310">
            <a:extLst>
              <a:ext uri="{FF2B5EF4-FFF2-40B4-BE49-F238E27FC236}">
                <a16:creationId xmlns:a16="http://schemas.microsoft.com/office/drawing/2014/main" id="{62EEFFC6-0AA7-4FD8-9187-95EFFE50072E}"/>
              </a:ext>
            </a:extLst>
          </p:cNvPr>
          <p:cNvCxnSpPr>
            <a:cxnSpLocks/>
            <a:endCxn id="299" idx="0"/>
          </p:cNvCxnSpPr>
          <p:nvPr/>
        </p:nvCxnSpPr>
        <p:spPr>
          <a:xfrm flipV="1">
            <a:off x="4813360" y="4304147"/>
            <a:ext cx="2081807" cy="488964"/>
          </a:xfrm>
          <a:prstGeom prst="curvedConnector4">
            <a:avLst>
              <a:gd name="adj1" fmla="val 42296"/>
              <a:gd name="adj2" fmla="val 14675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コネクタ: 曲線 311">
            <a:extLst>
              <a:ext uri="{FF2B5EF4-FFF2-40B4-BE49-F238E27FC236}">
                <a16:creationId xmlns:a16="http://schemas.microsoft.com/office/drawing/2014/main" id="{23F8C84F-0E25-4B0B-B0E5-611B0E9BEB80}"/>
              </a:ext>
            </a:extLst>
          </p:cNvPr>
          <p:cNvCxnSpPr>
            <a:cxnSpLocks/>
            <a:stCxn id="19" idx="3"/>
            <a:endCxn id="303" idx="0"/>
          </p:cNvCxnSpPr>
          <p:nvPr/>
        </p:nvCxnSpPr>
        <p:spPr>
          <a:xfrm flipV="1">
            <a:off x="4838004" y="4323109"/>
            <a:ext cx="2794270" cy="468949"/>
          </a:xfrm>
          <a:prstGeom prst="curvedConnector4">
            <a:avLst>
              <a:gd name="adj1" fmla="val 45164"/>
              <a:gd name="adj2" fmla="val 14874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コネクタ: 曲線 312">
            <a:extLst>
              <a:ext uri="{FF2B5EF4-FFF2-40B4-BE49-F238E27FC236}">
                <a16:creationId xmlns:a16="http://schemas.microsoft.com/office/drawing/2014/main" id="{CB8AC6A2-8F62-4A5C-81B6-D3C4AD194061}"/>
              </a:ext>
            </a:extLst>
          </p:cNvPr>
          <p:cNvCxnSpPr>
            <a:cxnSpLocks/>
            <a:stCxn id="19" idx="3"/>
            <a:endCxn id="305" idx="0"/>
          </p:cNvCxnSpPr>
          <p:nvPr/>
        </p:nvCxnSpPr>
        <p:spPr>
          <a:xfrm flipV="1">
            <a:off x="4838004" y="4304145"/>
            <a:ext cx="3597697" cy="487913"/>
          </a:xfrm>
          <a:prstGeom prst="curvedConnector4">
            <a:avLst>
              <a:gd name="adj1" fmla="val 45542"/>
              <a:gd name="adj2" fmla="val 14685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EF80C477-0514-4706-9A81-425661F3214C}"/>
              </a:ext>
            </a:extLst>
          </p:cNvPr>
          <p:cNvSpPr/>
          <p:nvPr/>
        </p:nvSpPr>
        <p:spPr>
          <a:xfrm>
            <a:off x="6362417" y="5551954"/>
            <a:ext cx="3100670" cy="30777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F453A2C0-D4DF-43FE-B28D-681E4A7A8D03}"/>
              </a:ext>
            </a:extLst>
          </p:cNvPr>
          <p:cNvSpPr/>
          <p:nvPr/>
        </p:nvSpPr>
        <p:spPr>
          <a:xfrm>
            <a:off x="7585045" y="5572081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C</a:t>
            </a:r>
            <a:endParaRPr lang="zh-CN" altLang="en-US" sz="1400"/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458D9F30-1741-43AD-8804-B63D7F095342}"/>
              </a:ext>
            </a:extLst>
          </p:cNvPr>
          <p:cNvSpPr/>
          <p:nvPr/>
        </p:nvSpPr>
        <p:spPr>
          <a:xfrm>
            <a:off x="6362417" y="6008305"/>
            <a:ext cx="3100670" cy="30777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821FACE2-F01B-4881-B7DD-4DC759CF04AB}"/>
              </a:ext>
            </a:extLst>
          </p:cNvPr>
          <p:cNvSpPr/>
          <p:nvPr/>
        </p:nvSpPr>
        <p:spPr>
          <a:xfrm>
            <a:off x="7585045" y="6028432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D</a:t>
            </a:r>
            <a:endParaRPr lang="zh-CN" altLang="en-US" sz="1400"/>
          </a:p>
        </p:txBody>
      </p: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18ED6563-8B62-4E45-BEC3-BE13D7E09DFD}"/>
              </a:ext>
            </a:extLst>
          </p:cNvPr>
          <p:cNvCxnSpPr>
            <a:cxnSpLocks/>
            <a:stCxn id="26" idx="3"/>
            <a:endCxn id="345" idx="1"/>
          </p:cNvCxnSpPr>
          <p:nvPr/>
        </p:nvCxnSpPr>
        <p:spPr>
          <a:xfrm>
            <a:off x="4847595" y="5347575"/>
            <a:ext cx="1514822" cy="358268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コネクタ: 曲線 348">
            <a:extLst>
              <a:ext uri="{FF2B5EF4-FFF2-40B4-BE49-F238E27FC236}">
                <a16:creationId xmlns:a16="http://schemas.microsoft.com/office/drawing/2014/main" id="{DAE2E69B-8A87-43D5-A199-A9B957136E09}"/>
              </a:ext>
            </a:extLst>
          </p:cNvPr>
          <p:cNvCxnSpPr>
            <a:cxnSpLocks/>
            <a:stCxn id="28" idx="3"/>
            <a:endCxn id="347" idx="1"/>
          </p:cNvCxnSpPr>
          <p:nvPr/>
        </p:nvCxnSpPr>
        <p:spPr>
          <a:xfrm>
            <a:off x="4857505" y="5863129"/>
            <a:ext cx="1504912" cy="2990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文本框 21">
            <a:extLst>
              <a:ext uri="{FF2B5EF4-FFF2-40B4-BE49-F238E27FC236}">
                <a16:creationId xmlns:a16="http://schemas.microsoft.com/office/drawing/2014/main" id="{F9858116-E639-4A4A-9BC8-35E6F214BC21}"/>
              </a:ext>
            </a:extLst>
          </p:cNvPr>
          <p:cNvSpPr txBox="1"/>
          <p:nvPr/>
        </p:nvSpPr>
        <p:spPr>
          <a:xfrm>
            <a:off x="6029931" y="6376733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/>
              <a:t>Discriminator </a:t>
            </a:r>
            <a:endParaRPr kumimoji="1" lang="zh-CN" altLang="en-US" sz="1600" b="1"/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A669E5D7-90B5-40B4-893C-0CAE845D011E}"/>
              </a:ext>
            </a:extLst>
          </p:cNvPr>
          <p:cNvSpPr/>
          <p:nvPr/>
        </p:nvSpPr>
        <p:spPr>
          <a:xfrm>
            <a:off x="4938881" y="37528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cxnSp>
        <p:nvCxnSpPr>
          <p:cNvPr id="369" name="直線矢印コネクタ 368">
            <a:extLst>
              <a:ext uri="{FF2B5EF4-FFF2-40B4-BE49-F238E27FC236}">
                <a16:creationId xmlns:a16="http://schemas.microsoft.com/office/drawing/2014/main" id="{CD327AEE-870A-4B05-9B52-052A519EA03F}"/>
              </a:ext>
            </a:extLst>
          </p:cNvPr>
          <p:cNvCxnSpPr>
            <a:cxnSpLocks/>
          </p:cNvCxnSpPr>
          <p:nvPr/>
        </p:nvCxnSpPr>
        <p:spPr>
          <a:xfrm flipV="1">
            <a:off x="5143788" y="1999677"/>
            <a:ext cx="101825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正方形/長方形 369">
            <a:extLst>
              <a:ext uri="{FF2B5EF4-FFF2-40B4-BE49-F238E27FC236}">
                <a16:creationId xmlns:a16="http://schemas.microsoft.com/office/drawing/2014/main" id="{F390BB5C-5BC7-494B-BB0E-AB526F258B94}"/>
              </a:ext>
            </a:extLst>
          </p:cNvPr>
          <p:cNvSpPr/>
          <p:nvPr/>
        </p:nvSpPr>
        <p:spPr>
          <a:xfrm>
            <a:off x="1621026" y="2564680"/>
            <a:ext cx="239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>
                <a:latin typeface="游明朝" panose="02020400000000000000" pitchFamily="18" charset="-128"/>
                <a:ea typeface="游明朝" panose="02020400000000000000" pitchFamily="18" charset="-128"/>
              </a:rPr>
              <a:t>パターン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“</a:t>
            </a:r>
            <a:r>
              <a:rPr lang="en-US" altLang="zh-CN">
                <a:latin typeface="游明朝" panose="02020400000000000000" pitchFamily="18" charset="-128"/>
                <a:ea typeface="游明朝" panose="02020400000000000000" pitchFamily="18" charset="-128"/>
              </a:rPr>
              <a:t>2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 "のデータ</a:t>
            </a:r>
          </a:p>
        </p:txBody>
      </p:sp>
      <p:sp>
        <p:nvSpPr>
          <p:cNvPr id="371" name="左中かっこ 370">
            <a:extLst>
              <a:ext uri="{FF2B5EF4-FFF2-40B4-BE49-F238E27FC236}">
                <a16:creationId xmlns:a16="http://schemas.microsoft.com/office/drawing/2014/main" id="{6E90E40C-24A9-4136-BD5A-5CBEB4D8A3A3}"/>
              </a:ext>
            </a:extLst>
          </p:cNvPr>
          <p:cNvSpPr/>
          <p:nvPr/>
        </p:nvSpPr>
        <p:spPr>
          <a:xfrm rot="16200000">
            <a:off x="2847291" y="452802"/>
            <a:ext cx="342138" cy="383617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正方形/長方形 371">
            <a:extLst>
              <a:ext uri="{FF2B5EF4-FFF2-40B4-BE49-F238E27FC236}">
                <a16:creationId xmlns:a16="http://schemas.microsoft.com/office/drawing/2014/main" id="{77A18B17-31A5-4897-80C1-DB289043A33C}"/>
              </a:ext>
            </a:extLst>
          </p:cNvPr>
          <p:cNvSpPr/>
          <p:nvPr/>
        </p:nvSpPr>
        <p:spPr>
          <a:xfrm>
            <a:off x="5339780" y="165514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pic>
        <p:nvPicPr>
          <p:cNvPr id="373" name="Picture 2" descr="MNIST sample images">
            <a:extLst>
              <a:ext uri="{FF2B5EF4-FFF2-40B4-BE49-F238E27FC236}">
                <a16:creationId xmlns:a16="http://schemas.microsoft.com/office/drawing/2014/main" id="{7EFA512C-F007-4372-A5B2-FE4A6AB39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 t="20673" r="-186" b="69735"/>
          <a:stretch/>
        </p:blipFill>
        <p:spPr bwMode="auto">
          <a:xfrm>
            <a:off x="858049" y="1834093"/>
            <a:ext cx="4227685" cy="25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4" name="正方形/長方形 373">
            <a:extLst>
              <a:ext uri="{FF2B5EF4-FFF2-40B4-BE49-F238E27FC236}">
                <a16:creationId xmlns:a16="http://schemas.microsoft.com/office/drawing/2014/main" id="{501AC643-8FBA-4D9D-AF14-45C1A12B3A18}"/>
              </a:ext>
            </a:extLst>
          </p:cNvPr>
          <p:cNvSpPr/>
          <p:nvPr/>
        </p:nvSpPr>
        <p:spPr>
          <a:xfrm>
            <a:off x="2728136" y="126863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に正しいデータを書き込む</a:t>
            </a:r>
          </a:p>
        </p:txBody>
      </p:sp>
      <p:grpSp>
        <p:nvGrpSpPr>
          <p:cNvPr id="375" name="グループ化 374">
            <a:extLst>
              <a:ext uri="{FF2B5EF4-FFF2-40B4-BE49-F238E27FC236}">
                <a16:creationId xmlns:a16="http://schemas.microsoft.com/office/drawing/2014/main" id="{92DA7B1A-457A-4966-B9D6-8A3908FF189A}"/>
              </a:ext>
            </a:extLst>
          </p:cNvPr>
          <p:cNvGrpSpPr/>
          <p:nvPr/>
        </p:nvGrpSpPr>
        <p:grpSpPr>
          <a:xfrm>
            <a:off x="6265980" y="1525889"/>
            <a:ext cx="3867653" cy="771077"/>
            <a:chOff x="668756" y="1615092"/>
            <a:chExt cx="3867653" cy="771077"/>
          </a:xfrm>
        </p:grpSpPr>
        <p:sp>
          <p:nvSpPr>
            <p:cNvPr id="376" name="矩形 11">
              <a:extLst>
                <a:ext uri="{FF2B5EF4-FFF2-40B4-BE49-F238E27FC236}">
                  <a16:creationId xmlns:a16="http://schemas.microsoft.com/office/drawing/2014/main" id="{243EB8F6-2A4A-4EC6-AB7E-773289B82257}"/>
                </a:ext>
              </a:extLst>
            </p:cNvPr>
            <p:cNvSpPr/>
            <p:nvPr/>
          </p:nvSpPr>
          <p:spPr>
            <a:xfrm>
              <a:off x="668756" y="1615092"/>
              <a:ext cx="3867653" cy="7710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7" name="四角形: 角を丸くする 376">
              <a:extLst>
                <a:ext uri="{FF2B5EF4-FFF2-40B4-BE49-F238E27FC236}">
                  <a16:creationId xmlns:a16="http://schemas.microsoft.com/office/drawing/2014/main" id="{C265A17D-BC29-4622-9951-804D6AFFB99F}"/>
                </a:ext>
              </a:extLst>
            </p:cNvPr>
            <p:cNvSpPr/>
            <p:nvPr/>
          </p:nvSpPr>
          <p:spPr>
            <a:xfrm>
              <a:off x="866151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A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78" name="文本框 21">
              <a:extLst>
                <a:ext uri="{FF2B5EF4-FFF2-40B4-BE49-F238E27FC236}">
                  <a16:creationId xmlns:a16="http://schemas.microsoft.com/office/drawing/2014/main" id="{A6C8AFD8-E8D3-4C46-B120-1B506B09B12E}"/>
                </a:ext>
              </a:extLst>
            </p:cNvPr>
            <p:cNvSpPr txBox="1"/>
            <p:nvPr/>
          </p:nvSpPr>
          <p:spPr>
            <a:xfrm>
              <a:off x="668756" y="1615092"/>
              <a:ext cx="1471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/>
                <a:t>Discriminator 1 </a:t>
              </a:r>
              <a:endParaRPr kumimoji="1" lang="zh-CN" altLang="en-US" sz="1400" b="1"/>
            </a:p>
          </p:txBody>
        </p:sp>
        <p:sp>
          <p:nvSpPr>
            <p:cNvPr id="379" name="四角形: 角を丸くする 378">
              <a:extLst>
                <a:ext uri="{FF2B5EF4-FFF2-40B4-BE49-F238E27FC236}">
                  <a16:creationId xmlns:a16="http://schemas.microsoft.com/office/drawing/2014/main" id="{1F240BBB-FDD3-48CF-8D81-C6F34DB4FFB9}"/>
                </a:ext>
              </a:extLst>
            </p:cNvPr>
            <p:cNvSpPr/>
            <p:nvPr/>
          </p:nvSpPr>
          <p:spPr>
            <a:xfrm>
              <a:off x="1738632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B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80" name="四角形: 角を丸くする 379">
              <a:extLst>
                <a:ext uri="{FF2B5EF4-FFF2-40B4-BE49-F238E27FC236}">
                  <a16:creationId xmlns:a16="http://schemas.microsoft.com/office/drawing/2014/main" id="{79F1664D-D9D2-4101-A17B-A23833685080}"/>
                </a:ext>
              </a:extLst>
            </p:cNvPr>
            <p:cNvSpPr/>
            <p:nvPr/>
          </p:nvSpPr>
          <p:spPr>
            <a:xfrm>
              <a:off x="2611113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C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81" name="四角形: 角を丸くする 380">
              <a:extLst>
                <a:ext uri="{FF2B5EF4-FFF2-40B4-BE49-F238E27FC236}">
                  <a16:creationId xmlns:a16="http://schemas.microsoft.com/office/drawing/2014/main" id="{AEFC2849-52D6-4D0D-9B7D-68FF1C8BDD8A}"/>
                </a:ext>
              </a:extLst>
            </p:cNvPr>
            <p:cNvSpPr/>
            <p:nvPr/>
          </p:nvSpPr>
          <p:spPr>
            <a:xfrm>
              <a:off x="3483594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D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sp>
        <p:nvSpPr>
          <p:cNvPr id="382" name="正方形/長方形 381">
            <a:extLst>
              <a:ext uri="{FF2B5EF4-FFF2-40B4-BE49-F238E27FC236}">
                <a16:creationId xmlns:a16="http://schemas.microsoft.com/office/drawing/2014/main" id="{6BB03994-5AF2-4FF3-966B-05424BA8F757}"/>
              </a:ext>
            </a:extLst>
          </p:cNvPr>
          <p:cNvSpPr/>
          <p:nvPr/>
        </p:nvSpPr>
        <p:spPr>
          <a:xfrm>
            <a:off x="4980019" y="42577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383" name="正方形/長方形 382">
            <a:extLst>
              <a:ext uri="{FF2B5EF4-FFF2-40B4-BE49-F238E27FC236}">
                <a16:creationId xmlns:a16="http://schemas.microsoft.com/office/drawing/2014/main" id="{6788A894-F1CD-4D88-8F98-38FFAECE8691}"/>
              </a:ext>
            </a:extLst>
          </p:cNvPr>
          <p:cNvSpPr/>
          <p:nvPr/>
        </p:nvSpPr>
        <p:spPr>
          <a:xfrm>
            <a:off x="5019501" y="50265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384" name="正方形/長方形 383">
            <a:extLst>
              <a:ext uri="{FF2B5EF4-FFF2-40B4-BE49-F238E27FC236}">
                <a16:creationId xmlns:a16="http://schemas.microsoft.com/office/drawing/2014/main" id="{60CADDD5-01E9-4954-BC59-569D5B37BE2B}"/>
              </a:ext>
            </a:extLst>
          </p:cNvPr>
          <p:cNvSpPr/>
          <p:nvPr/>
        </p:nvSpPr>
        <p:spPr>
          <a:xfrm>
            <a:off x="4979868" y="55629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385" name="正方形/長方形 384">
            <a:extLst>
              <a:ext uri="{FF2B5EF4-FFF2-40B4-BE49-F238E27FC236}">
                <a16:creationId xmlns:a16="http://schemas.microsoft.com/office/drawing/2014/main" id="{F489273F-0B4E-4CCE-9D4B-91F4B9B964D2}"/>
              </a:ext>
            </a:extLst>
          </p:cNvPr>
          <p:cNvSpPr/>
          <p:nvPr/>
        </p:nvSpPr>
        <p:spPr>
          <a:xfrm>
            <a:off x="8087932" y="383567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6" name="正方形/長方形 385">
            <a:extLst>
              <a:ext uri="{FF2B5EF4-FFF2-40B4-BE49-F238E27FC236}">
                <a16:creationId xmlns:a16="http://schemas.microsoft.com/office/drawing/2014/main" id="{0ECF3211-FAA9-4236-9F5F-837B767893F2}"/>
              </a:ext>
            </a:extLst>
          </p:cNvPr>
          <p:cNvSpPr/>
          <p:nvPr/>
        </p:nvSpPr>
        <p:spPr>
          <a:xfrm>
            <a:off x="7251811" y="385300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7" name="正方形/長方形 386">
            <a:extLst>
              <a:ext uri="{FF2B5EF4-FFF2-40B4-BE49-F238E27FC236}">
                <a16:creationId xmlns:a16="http://schemas.microsoft.com/office/drawing/2014/main" id="{8C4D27BB-29E6-4D86-BE8B-14153171CB04}"/>
              </a:ext>
            </a:extLst>
          </p:cNvPr>
          <p:cNvSpPr/>
          <p:nvPr/>
        </p:nvSpPr>
        <p:spPr>
          <a:xfrm>
            <a:off x="6460522" y="3839181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8" name="正方形/長方形 387">
            <a:extLst>
              <a:ext uri="{FF2B5EF4-FFF2-40B4-BE49-F238E27FC236}">
                <a16:creationId xmlns:a16="http://schemas.microsoft.com/office/drawing/2014/main" id="{FBB9E924-EB51-4E15-B9E1-0379CC3FA2F7}"/>
              </a:ext>
            </a:extLst>
          </p:cNvPr>
          <p:cNvSpPr/>
          <p:nvPr/>
        </p:nvSpPr>
        <p:spPr>
          <a:xfrm>
            <a:off x="7333139" y="520025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9" name="正方形/長方形 388">
            <a:extLst>
              <a:ext uri="{FF2B5EF4-FFF2-40B4-BE49-F238E27FC236}">
                <a16:creationId xmlns:a16="http://schemas.microsoft.com/office/drawing/2014/main" id="{CE361B4E-316A-4D60-91AD-CC79D351D313}"/>
              </a:ext>
            </a:extLst>
          </p:cNvPr>
          <p:cNvSpPr/>
          <p:nvPr/>
        </p:nvSpPr>
        <p:spPr>
          <a:xfrm>
            <a:off x="8148810" y="521041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0" name="正方形/長方形 389">
            <a:extLst>
              <a:ext uri="{FF2B5EF4-FFF2-40B4-BE49-F238E27FC236}">
                <a16:creationId xmlns:a16="http://schemas.microsoft.com/office/drawing/2014/main" id="{E85A915A-9DA7-4BF5-84DB-5E484151F2A8}"/>
              </a:ext>
            </a:extLst>
          </p:cNvPr>
          <p:cNvSpPr/>
          <p:nvPr/>
        </p:nvSpPr>
        <p:spPr>
          <a:xfrm>
            <a:off x="6763690" y="519363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 108">
                <a:extLst>
                  <a:ext uri="{FF2B5EF4-FFF2-40B4-BE49-F238E27FC236}">
                    <a16:creationId xmlns:a16="http://schemas.microsoft.com/office/drawing/2014/main" id="{068EEADC-62A6-AF12-0DFF-CB4FBBB1A2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83784" y="4249498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 108">
                <a:extLst>
                  <a:ext uri="{FF2B5EF4-FFF2-40B4-BE49-F238E27FC236}">
                    <a16:creationId xmlns:a16="http://schemas.microsoft.com/office/drawing/2014/main" id="{068EEADC-62A6-AF12-0DFF-CB4FBBB1A2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83784" y="4249498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2174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2174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3333" t="-2174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104444" r="-2066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104444" r="-10327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3333" t="-104444" r="-500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200000" r="-206667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200000" r="-103279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3333" t="-200000" r="-5000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306667" r="-20666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306667" r="-10327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3333" t="-306667" r="-5000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F52149F0-8A03-4A12-1020-784A6249F6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16280" y="4082398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686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F52149F0-8A03-4A12-1020-784A6249F6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16280" y="4082398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2B684A01-AED6-86B3-8B07-CEDBE4CBB9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36410" y="4654898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686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2B684A01-AED6-86B3-8B07-CEDBE4CBB9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36410" y="4654898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065F4FEE-53B7-84A8-5956-96EDF850F6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46001" y="5210415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686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065F4FEE-53B7-84A8-5956-96EDF850F6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46001" y="5210415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F19B57E6-7EB7-A719-B4E5-AB8C4BEDF5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55911" y="5725969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686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F19B57E6-7EB7-A719-B4E5-AB8C4BEDF5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55911" y="5725969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67" t="-2174" r="-2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0000" t="-2174" r="-1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3333" t="-2174" r="-3333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9327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C488061-BEF6-4664-93CD-F12D4E62DE82}"/>
              </a:ext>
            </a:extLst>
          </p:cNvPr>
          <p:cNvSpPr/>
          <p:nvPr/>
        </p:nvSpPr>
        <p:spPr>
          <a:xfrm>
            <a:off x="6059488" y="2657475"/>
            <a:ext cx="4048154" cy="405781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61855" y="142713"/>
            <a:ext cx="5772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b="1">
                <a:ea typeface="Yu Mincho" panose="02020400000000000000" pitchFamily="18" charset="-128"/>
                <a:cs typeface="Times New Roman" panose="02020603050405020304" pitchFamily="18" charset="0"/>
              </a:rPr>
              <a:t>提案</a:t>
            </a:r>
            <a:r>
              <a:rPr lang="en-US" altLang="zh-CN" sz="3600" b="1">
                <a:latin typeface="Yu Mincho" panose="02020400000000000000" pitchFamily="18" charset="-128"/>
                <a:ea typeface="Yu Mincho" panose="02020400000000000000" pitchFamily="18" charset="-128"/>
              </a:rPr>
              <a:t>WNNs</a:t>
            </a:r>
            <a:r>
              <a:rPr lang="ja-JP" altLang="en-US" sz="3600" b="1">
                <a:latin typeface="Yu Mincho" panose="02020400000000000000" pitchFamily="18" charset="-128"/>
                <a:ea typeface="Yu Mincho" panose="02020400000000000000" pitchFamily="18" charset="-128"/>
              </a:rPr>
              <a:t>モデル回路</a:t>
            </a:r>
            <a:endParaRPr lang="ja-JP" altLang="en-US" sz="3600" b="1"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4BD3CF-9A87-4F34-A98A-F0F17897F25B}"/>
              </a:ext>
            </a:extLst>
          </p:cNvPr>
          <p:cNvSpPr/>
          <p:nvPr/>
        </p:nvSpPr>
        <p:spPr>
          <a:xfrm>
            <a:off x="465449" y="787445"/>
            <a:ext cx="3899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en-US" altLang="zh-CN" b="1">
                <a:latin typeface="游明朝" panose="02020400000000000000" pitchFamily="18" charset="-128"/>
                <a:ea typeface="游明朝" panose="02020400000000000000" pitchFamily="18" charset="-128"/>
              </a:rPr>
              <a:t>Discriminator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の学習方法</a:t>
            </a:r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690378">
            <a:off x="3008198" y="5032681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E147A90-A903-4160-A06D-6A14F3B88BCA}"/>
              </a:ext>
            </a:extLst>
          </p:cNvPr>
          <p:cNvSpPr/>
          <p:nvPr/>
        </p:nvSpPr>
        <p:spPr>
          <a:xfrm>
            <a:off x="3222486" y="3167251"/>
            <a:ext cx="239743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/>
              <a:t>pseudo-random mapping </a:t>
            </a:r>
            <a:endParaRPr lang="zh-CN" altLang="en-US" sz="1400" b="1"/>
          </a:p>
        </p:txBody>
      </p:sp>
      <p:sp>
        <p:nvSpPr>
          <p:cNvPr id="75" name="文本框 3">
            <a:extLst>
              <a:ext uri="{FF2B5EF4-FFF2-40B4-BE49-F238E27FC236}">
                <a16:creationId xmlns:a16="http://schemas.microsoft.com/office/drawing/2014/main" id="{303DA1D3-276A-4AA3-BF2B-F2D86ECDEBDB}"/>
              </a:ext>
            </a:extLst>
          </p:cNvPr>
          <p:cNvSpPr txBox="1"/>
          <p:nvPr/>
        </p:nvSpPr>
        <p:spPr>
          <a:xfrm>
            <a:off x="1566595" y="3699524"/>
            <a:ext cx="1851721" cy="539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A binary input with N×M（</a:t>
            </a:r>
            <a:r>
              <a:rPr lang="en-US" altLang="zh-CN" sz="1400"/>
              <a:t>4 x 3</a:t>
            </a:r>
            <a:r>
              <a:rPr lang="zh-CN" altLang="en-US" sz="1200"/>
              <a:t>）</a:t>
            </a:r>
          </a:p>
        </p:txBody>
      </p:sp>
      <p:pic>
        <p:nvPicPr>
          <p:cNvPr id="93" name="图片 2">
            <a:extLst>
              <a:ext uri="{FF2B5EF4-FFF2-40B4-BE49-F238E27FC236}">
                <a16:creationId xmlns:a16="http://schemas.microsoft.com/office/drawing/2014/main" id="{9C1BB6B9-1505-4991-8CD5-72E5BFB5A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29" r="86191" b="1270"/>
          <a:stretch/>
        </p:blipFill>
        <p:spPr>
          <a:xfrm>
            <a:off x="499122" y="4163376"/>
            <a:ext cx="1089064" cy="1109840"/>
          </a:xfrm>
          <a:prstGeom prst="rect">
            <a:avLst/>
          </a:prstGeom>
        </p:spPr>
      </p:pic>
      <p:pic>
        <p:nvPicPr>
          <p:cNvPr id="101" name="table">
            <a:extLst>
              <a:ext uri="{FF2B5EF4-FFF2-40B4-BE49-F238E27FC236}">
                <a16:creationId xmlns:a16="http://schemas.microsoft.com/office/drawing/2014/main" id="{AFCBC9E2-E9F0-4A9A-90AF-DBBD5F6DB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766" y="3761061"/>
            <a:ext cx="1101594" cy="276009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641E59C-FD98-48A8-B84B-44759FD86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766" y="4410588"/>
            <a:ext cx="1101594" cy="276009"/>
          </a:xfrm>
          <a:prstGeom prst="rect">
            <a:avLst/>
          </a:prstGeom>
        </p:spPr>
      </p:pic>
      <p:pic>
        <p:nvPicPr>
          <p:cNvPr id="103" name="table">
            <a:extLst>
              <a:ext uri="{FF2B5EF4-FFF2-40B4-BE49-F238E27FC236}">
                <a16:creationId xmlns:a16="http://schemas.microsoft.com/office/drawing/2014/main" id="{B0FE2456-BA12-4C5D-AB43-03BE2D7FD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766" y="4963523"/>
            <a:ext cx="1101594" cy="276009"/>
          </a:xfrm>
          <a:prstGeom prst="rect">
            <a:avLst/>
          </a:prstGeom>
        </p:spPr>
      </p:pic>
      <p:pic>
        <p:nvPicPr>
          <p:cNvPr id="104" name="table">
            <a:extLst>
              <a:ext uri="{FF2B5EF4-FFF2-40B4-BE49-F238E27FC236}">
                <a16:creationId xmlns:a16="http://schemas.microsoft.com/office/drawing/2014/main" id="{64C6DCA7-631D-499B-A1B9-3550C69120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1766" y="5494984"/>
            <a:ext cx="1101594" cy="276009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C208548-BE0E-4DC4-898F-ECA77D69C670}"/>
              </a:ext>
            </a:extLst>
          </p:cNvPr>
          <p:cNvSpPr/>
          <p:nvPr/>
        </p:nvSpPr>
        <p:spPr>
          <a:xfrm>
            <a:off x="3485748" y="6127342"/>
            <a:ext cx="155363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/>
              <a:t> Address of RAM</a:t>
            </a:r>
            <a:endParaRPr lang="zh-CN" altLang="en-US" sz="140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3230FB41-3E61-4680-9EE8-C5E1B0BB274E}"/>
              </a:ext>
            </a:extLst>
          </p:cNvPr>
          <p:cNvSpPr/>
          <p:nvPr/>
        </p:nvSpPr>
        <p:spPr>
          <a:xfrm>
            <a:off x="3848710" y="3536327"/>
            <a:ext cx="90022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並び替え</a:t>
            </a:r>
            <a:endParaRPr lang="zh-CN" altLang="en-US" sz="1400" b="1"/>
          </a:p>
        </p:txBody>
      </p:sp>
      <p:sp>
        <p:nvSpPr>
          <p:cNvPr id="129" name="矢印: 右 128">
            <a:extLst>
              <a:ext uri="{FF2B5EF4-FFF2-40B4-BE49-F238E27FC236}">
                <a16:creationId xmlns:a16="http://schemas.microsoft.com/office/drawing/2014/main" id="{E254E002-1271-477F-9954-846B51AC39C8}"/>
              </a:ext>
            </a:extLst>
          </p:cNvPr>
          <p:cNvSpPr/>
          <p:nvPr/>
        </p:nvSpPr>
        <p:spPr>
          <a:xfrm rot="21281501">
            <a:off x="3047946" y="4631437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0" name="矢印: 右 129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9364790">
            <a:off x="2929238" y="4248825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1" name="矢印: 右 130">
            <a:extLst>
              <a:ext uri="{FF2B5EF4-FFF2-40B4-BE49-F238E27FC236}">
                <a16:creationId xmlns:a16="http://schemas.microsoft.com/office/drawing/2014/main" id="{A220FC81-1966-4F16-9239-3E8E778ACFF6}"/>
              </a:ext>
            </a:extLst>
          </p:cNvPr>
          <p:cNvSpPr/>
          <p:nvPr/>
        </p:nvSpPr>
        <p:spPr>
          <a:xfrm rot="2165585">
            <a:off x="2979053" y="5424629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80BC5772-9456-4A23-B8B4-A4283615481A}"/>
              </a:ext>
            </a:extLst>
          </p:cNvPr>
          <p:cNvSpPr/>
          <p:nvPr/>
        </p:nvSpPr>
        <p:spPr>
          <a:xfrm>
            <a:off x="6354762" y="2865450"/>
            <a:ext cx="3100670" cy="123164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9" name="表格 7">
            <a:extLst>
              <a:ext uri="{FF2B5EF4-FFF2-40B4-BE49-F238E27FC236}">
                <a16:creationId xmlns:a16="http://schemas.microsoft.com/office/drawing/2014/main" id="{FCE35294-83B1-482D-A93C-1C2941A1F85C}"/>
              </a:ext>
            </a:extLst>
          </p:cNvPr>
          <p:cNvGraphicFramePr>
            <a:graphicFrameLocks noGrp="1"/>
          </p:cNvGraphicFramePr>
          <p:nvPr/>
        </p:nvGraphicFramePr>
        <p:xfrm>
          <a:off x="6541245" y="3653936"/>
          <a:ext cx="2182056" cy="271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57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</a:tblGrid>
              <a:tr h="2712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grpSp>
        <p:nvGrpSpPr>
          <p:cNvPr id="190" name="组合 38">
            <a:extLst>
              <a:ext uri="{FF2B5EF4-FFF2-40B4-BE49-F238E27FC236}">
                <a16:creationId xmlns:a16="http://schemas.microsoft.com/office/drawing/2014/main" id="{544A3E7F-37E9-423C-967E-289F73D1EABA}"/>
              </a:ext>
            </a:extLst>
          </p:cNvPr>
          <p:cNvGrpSpPr/>
          <p:nvPr/>
        </p:nvGrpSpPr>
        <p:grpSpPr>
          <a:xfrm>
            <a:off x="6574406" y="2964084"/>
            <a:ext cx="641522" cy="307777"/>
            <a:chOff x="2387065" y="2526512"/>
            <a:chExt cx="895150" cy="298383"/>
          </a:xfrm>
        </p:grpSpPr>
        <p:sp>
          <p:nvSpPr>
            <p:cNvPr id="191" name="矩形 39">
              <a:extLst>
                <a:ext uri="{FF2B5EF4-FFF2-40B4-BE49-F238E27FC236}">
                  <a16:creationId xmlns:a16="http://schemas.microsoft.com/office/drawing/2014/main" id="{2D58E2B0-8E2F-4586-B81A-B6781EB6ADED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40">
              <a:extLst>
                <a:ext uri="{FF2B5EF4-FFF2-40B4-BE49-F238E27FC236}">
                  <a16:creationId xmlns:a16="http://schemas.microsoft.com/office/drawing/2014/main" id="{F2CC5245-4CF7-4383-9273-EBF95A805F55}"/>
                </a:ext>
              </a:extLst>
            </p:cNvPr>
            <p:cNvSpPr txBox="1"/>
            <p:nvPr/>
          </p:nvSpPr>
          <p:spPr>
            <a:xfrm>
              <a:off x="2455743" y="254489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hash1</a:t>
              </a:r>
              <a:endParaRPr kumimoji="1" lang="zh-CN" altLang="en-US" sz="1100"/>
            </a:p>
          </p:txBody>
        </p:sp>
      </p:grpSp>
      <p:grpSp>
        <p:nvGrpSpPr>
          <p:cNvPr id="193" name="组合 41">
            <a:extLst>
              <a:ext uri="{FF2B5EF4-FFF2-40B4-BE49-F238E27FC236}">
                <a16:creationId xmlns:a16="http://schemas.microsoft.com/office/drawing/2014/main" id="{9CECC580-EDB3-4C25-8F1A-02FD5719D8BC}"/>
              </a:ext>
            </a:extLst>
          </p:cNvPr>
          <p:cNvGrpSpPr/>
          <p:nvPr/>
        </p:nvGrpSpPr>
        <p:grpSpPr>
          <a:xfrm>
            <a:off x="7312788" y="2964082"/>
            <a:ext cx="641522" cy="307777"/>
            <a:chOff x="2387065" y="2526512"/>
            <a:chExt cx="895150" cy="298383"/>
          </a:xfrm>
        </p:grpSpPr>
        <p:sp>
          <p:nvSpPr>
            <p:cNvPr id="194" name="矩形 42">
              <a:extLst>
                <a:ext uri="{FF2B5EF4-FFF2-40B4-BE49-F238E27FC236}">
                  <a16:creationId xmlns:a16="http://schemas.microsoft.com/office/drawing/2014/main" id="{E599E8AA-31BA-4D8B-8EF3-41F87006C089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文本框 43">
              <a:extLst>
                <a:ext uri="{FF2B5EF4-FFF2-40B4-BE49-F238E27FC236}">
                  <a16:creationId xmlns:a16="http://schemas.microsoft.com/office/drawing/2014/main" id="{CBFCD572-5F76-4157-AC53-2F168EA887D2}"/>
                </a:ext>
              </a:extLst>
            </p:cNvPr>
            <p:cNvSpPr txBox="1"/>
            <p:nvPr/>
          </p:nvSpPr>
          <p:spPr>
            <a:xfrm>
              <a:off x="2455743" y="2544897"/>
              <a:ext cx="754235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hash2</a:t>
              </a:r>
              <a:endParaRPr kumimoji="1" lang="zh-CN" altLang="en-US" sz="1100"/>
            </a:p>
          </p:txBody>
        </p:sp>
      </p:grpSp>
      <p:grpSp>
        <p:nvGrpSpPr>
          <p:cNvPr id="202" name="组合 44">
            <a:extLst>
              <a:ext uri="{FF2B5EF4-FFF2-40B4-BE49-F238E27FC236}">
                <a16:creationId xmlns:a16="http://schemas.microsoft.com/office/drawing/2014/main" id="{E6EE77A9-1F0B-48B7-A839-F605D14814B3}"/>
              </a:ext>
            </a:extLst>
          </p:cNvPr>
          <p:cNvGrpSpPr/>
          <p:nvPr/>
        </p:nvGrpSpPr>
        <p:grpSpPr>
          <a:xfrm>
            <a:off x="8114940" y="2964082"/>
            <a:ext cx="641522" cy="307777"/>
            <a:chOff x="2387065" y="2526512"/>
            <a:chExt cx="895150" cy="298383"/>
          </a:xfrm>
        </p:grpSpPr>
        <p:sp>
          <p:nvSpPr>
            <p:cNvPr id="203" name="矩形 45">
              <a:extLst>
                <a:ext uri="{FF2B5EF4-FFF2-40B4-BE49-F238E27FC236}">
                  <a16:creationId xmlns:a16="http://schemas.microsoft.com/office/drawing/2014/main" id="{67D46468-088D-4803-94F6-0598CAB8F225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4" name="文本框 46">
              <a:extLst>
                <a:ext uri="{FF2B5EF4-FFF2-40B4-BE49-F238E27FC236}">
                  <a16:creationId xmlns:a16="http://schemas.microsoft.com/office/drawing/2014/main" id="{130A1562-97C9-4BE0-804C-DD07FAB26E0C}"/>
                </a:ext>
              </a:extLst>
            </p:cNvPr>
            <p:cNvSpPr txBox="1"/>
            <p:nvPr/>
          </p:nvSpPr>
          <p:spPr>
            <a:xfrm>
              <a:off x="2455743" y="2544897"/>
              <a:ext cx="807917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 3</a:t>
              </a:r>
              <a:endParaRPr kumimoji="1" lang="zh-CN" altLang="en-US" sz="1100"/>
            </a:p>
          </p:txBody>
        </p:sp>
      </p:grpSp>
      <p:cxnSp>
        <p:nvCxnSpPr>
          <p:cNvPr id="205" name="直线箭头连接符 48">
            <a:extLst>
              <a:ext uri="{FF2B5EF4-FFF2-40B4-BE49-F238E27FC236}">
                <a16:creationId xmlns:a16="http://schemas.microsoft.com/office/drawing/2014/main" id="{D9A97D5B-1561-4B1D-9C65-002D9080E6AD}"/>
              </a:ext>
            </a:extLst>
          </p:cNvPr>
          <p:cNvCxnSpPr>
            <a:cxnSpLocks/>
            <a:stCxn id="191" idx="2"/>
          </p:cNvCxnSpPr>
          <p:nvPr/>
        </p:nvCxnSpPr>
        <p:spPr>
          <a:xfrm>
            <a:off x="6895167" y="3271861"/>
            <a:ext cx="99659" cy="39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直线箭头连接符 48">
            <a:extLst>
              <a:ext uri="{FF2B5EF4-FFF2-40B4-BE49-F238E27FC236}">
                <a16:creationId xmlns:a16="http://schemas.microsoft.com/office/drawing/2014/main" id="{60CA6C1F-74CF-4053-B2C3-64BEFE304544}"/>
              </a:ext>
            </a:extLst>
          </p:cNvPr>
          <p:cNvCxnSpPr>
            <a:cxnSpLocks/>
          </p:cNvCxnSpPr>
          <p:nvPr/>
        </p:nvCxnSpPr>
        <p:spPr>
          <a:xfrm>
            <a:off x="7629213" y="3288024"/>
            <a:ext cx="409587" cy="385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直线箭头连接符 48">
            <a:extLst>
              <a:ext uri="{FF2B5EF4-FFF2-40B4-BE49-F238E27FC236}">
                <a16:creationId xmlns:a16="http://schemas.microsoft.com/office/drawing/2014/main" id="{9E4C84AA-257F-4AFE-921E-A789936B0B19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215928" y="3271859"/>
            <a:ext cx="1219773" cy="382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00E58D26-293C-4C39-A7C7-B71138AB1404}"/>
              </a:ext>
            </a:extLst>
          </p:cNvPr>
          <p:cNvSpPr/>
          <p:nvPr/>
        </p:nvSpPr>
        <p:spPr>
          <a:xfrm>
            <a:off x="8831183" y="3805482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A</a:t>
            </a:r>
            <a:endParaRPr lang="zh-CN" altLang="en-US" sz="1400"/>
          </a:p>
        </p:txBody>
      </p: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A2C59841-5792-4398-9E1B-B743329BF405}"/>
              </a:ext>
            </a:extLst>
          </p:cNvPr>
          <p:cNvCxnSpPr>
            <a:cxnSpLocks/>
            <a:stCxn id="18" idx="3"/>
            <a:endCxn id="192" idx="0"/>
          </p:cNvCxnSpPr>
          <p:nvPr/>
        </p:nvCxnSpPr>
        <p:spPr>
          <a:xfrm flipV="1">
            <a:off x="4817874" y="2983048"/>
            <a:ext cx="1999442" cy="1236510"/>
          </a:xfrm>
          <a:prstGeom prst="curvedConnector4">
            <a:avLst>
              <a:gd name="adj1" fmla="val 45156"/>
              <a:gd name="adj2" fmla="val 11848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コネクタ: 曲線 208">
            <a:extLst>
              <a:ext uri="{FF2B5EF4-FFF2-40B4-BE49-F238E27FC236}">
                <a16:creationId xmlns:a16="http://schemas.microsoft.com/office/drawing/2014/main" id="{C8054F76-8917-441B-A22F-F86D2B94C62F}"/>
              </a:ext>
            </a:extLst>
          </p:cNvPr>
          <p:cNvCxnSpPr>
            <a:cxnSpLocks/>
            <a:stCxn id="18" idx="3"/>
            <a:endCxn id="194" idx="0"/>
          </p:cNvCxnSpPr>
          <p:nvPr/>
        </p:nvCxnSpPr>
        <p:spPr>
          <a:xfrm flipV="1">
            <a:off x="4817874" y="2964082"/>
            <a:ext cx="2815675" cy="1255476"/>
          </a:xfrm>
          <a:prstGeom prst="curvedConnector4">
            <a:avLst>
              <a:gd name="adj1" fmla="val 44304"/>
              <a:gd name="adj2" fmla="val 11820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コネクタ: 曲線 209">
            <a:extLst>
              <a:ext uri="{FF2B5EF4-FFF2-40B4-BE49-F238E27FC236}">
                <a16:creationId xmlns:a16="http://schemas.microsoft.com/office/drawing/2014/main" id="{F0108991-A9B1-4AF4-86F1-6029871DE5C7}"/>
              </a:ext>
            </a:extLst>
          </p:cNvPr>
          <p:cNvCxnSpPr>
            <a:cxnSpLocks/>
            <a:stCxn id="18" idx="3"/>
            <a:endCxn id="203" idx="0"/>
          </p:cNvCxnSpPr>
          <p:nvPr/>
        </p:nvCxnSpPr>
        <p:spPr>
          <a:xfrm flipV="1">
            <a:off x="4817874" y="2964082"/>
            <a:ext cx="3617827" cy="1255476"/>
          </a:xfrm>
          <a:prstGeom prst="curvedConnector4">
            <a:avLst>
              <a:gd name="adj1" fmla="val 45567"/>
              <a:gd name="adj2" fmla="val 11820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8" name="表 287">
                <a:extLst>
                  <a:ext uri="{FF2B5EF4-FFF2-40B4-BE49-F238E27FC236}">
                    <a16:creationId xmlns:a16="http://schemas.microsoft.com/office/drawing/2014/main" id="{7280C66B-725C-4AD3-95C8-0DFDC8F63F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6425" y="5487555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8" name="表 287">
                <a:extLst>
                  <a:ext uri="{FF2B5EF4-FFF2-40B4-BE49-F238E27FC236}">
                    <a16:creationId xmlns:a16="http://schemas.microsoft.com/office/drawing/2014/main" id="{7280C66B-725C-4AD3-95C8-0DFDC8F63F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6425" y="5487555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87" t="-2222" r="-204762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2222" r="-10156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175" t="-2222" r="-317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87" t="-100000" r="-20476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100000" r="-1015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175" t="-100000" r="-317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87" t="-204444" r="-20476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204444" r="-10156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175" t="-204444" r="-3175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87" t="-304444" r="-20476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304444" r="-10156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175" t="-304444" r="-3175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417275ED-BBE7-48A4-931F-2762EA1CF111}"/>
              </a:ext>
            </a:extLst>
          </p:cNvPr>
          <p:cNvSpPr/>
          <p:nvPr/>
        </p:nvSpPr>
        <p:spPr>
          <a:xfrm>
            <a:off x="6354762" y="4205513"/>
            <a:ext cx="3100670" cy="123164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7" name="表格 7">
            <a:extLst>
              <a:ext uri="{FF2B5EF4-FFF2-40B4-BE49-F238E27FC236}">
                <a16:creationId xmlns:a16="http://schemas.microsoft.com/office/drawing/2014/main" id="{54E53140-9AA8-4ABB-B23C-04815D93F75B}"/>
              </a:ext>
            </a:extLst>
          </p:cNvPr>
          <p:cNvGraphicFramePr>
            <a:graphicFrameLocks noGrp="1"/>
          </p:cNvGraphicFramePr>
          <p:nvPr/>
        </p:nvGraphicFramePr>
        <p:xfrm>
          <a:off x="6586435" y="5001675"/>
          <a:ext cx="2203304" cy="271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57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</a:tblGrid>
              <a:tr h="2712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grpSp>
        <p:nvGrpSpPr>
          <p:cNvPr id="298" name="组合 38">
            <a:extLst>
              <a:ext uri="{FF2B5EF4-FFF2-40B4-BE49-F238E27FC236}">
                <a16:creationId xmlns:a16="http://schemas.microsoft.com/office/drawing/2014/main" id="{D949F027-806F-4C09-8A35-89C73B6CCFA7}"/>
              </a:ext>
            </a:extLst>
          </p:cNvPr>
          <p:cNvGrpSpPr/>
          <p:nvPr/>
        </p:nvGrpSpPr>
        <p:grpSpPr>
          <a:xfrm>
            <a:off x="6574406" y="4304147"/>
            <a:ext cx="641522" cy="307777"/>
            <a:chOff x="2387065" y="2526512"/>
            <a:chExt cx="895150" cy="298383"/>
          </a:xfrm>
        </p:grpSpPr>
        <p:sp>
          <p:nvSpPr>
            <p:cNvPr id="299" name="矩形 39">
              <a:extLst>
                <a:ext uri="{FF2B5EF4-FFF2-40B4-BE49-F238E27FC236}">
                  <a16:creationId xmlns:a16="http://schemas.microsoft.com/office/drawing/2014/main" id="{7AD091ED-81FA-4D5D-8622-CA6D1A876ECF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0" name="文本框 40">
              <a:extLst>
                <a:ext uri="{FF2B5EF4-FFF2-40B4-BE49-F238E27FC236}">
                  <a16:creationId xmlns:a16="http://schemas.microsoft.com/office/drawing/2014/main" id="{113E7E34-C0EF-4C5E-A0BA-69AB234703E4}"/>
                </a:ext>
              </a:extLst>
            </p:cNvPr>
            <p:cNvSpPr txBox="1"/>
            <p:nvPr/>
          </p:nvSpPr>
          <p:spPr>
            <a:xfrm>
              <a:off x="2455743" y="254489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hash1</a:t>
              </a:r>
              <a:endParaRPr kumimoji="1" lang="zh-CN" altLang="en-US" sz="1100"/>
            </a:p>
          </p:txBody>
        </p:sp>
      </p:grpSp>
      <p:grpSp>
        <p:nvGrpSpPr>
          <p:cNvPr id="301" name="组合 41">
            <a:extLst>
              <a:ext uri="{FF2B5EF4-FFF2-40B4-BE49-F238E27FC236}">
                <a16:creationId xmlns:a16="http://schemas.microsoft.com/office/drawing/2014/main" id="{98C5CF89-1F9C-4191-9595-0B32B57AA59B}"/>
              </a:ext>
            </a:extLst>
          </p:cNvPr>
          <p:cNvGrpSpPr/>
          <p:nvPr/>
        </p:nvGrpSpPr>
        <p:grpSpPr>
          <a:xfrm>
            <a:off x="7312788" y="4304145"/>
            <a:ext cx="641522" cy="307777"/>
            <a:chOff x="2387065" y="2526512"/>
            <a:chExt cx="895150" cy="298383"/>
          </a:xfrm>
        </p:grpSpPr>
        <p:sp>
          <p:nvSpPr>
            <p:cNvPr id="302" name="矩形 42">
              <a:extLst>
                <a:ext uri="{FF2B5EF4-FFF2-40B4-BE49-F238E27FC236}">
                  <a16:creationId xmlns:a16="http://schemas.microsoft.com/office/drawing/2014/main" id="{3AC1DDF2-7B4B-46E2-9595-7D01F8167E15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3" name="文本框 43">
              <a:extLst>
                <a:ext uri="{FF2B5EF4-FFF2-40B4-BE49-F238E27FC236}">
                  <a16:creationId xmlns:a16="http://schemas.microsoft.com/office/drawing/2014/main" id="{4EC42888-55C8-4781-BDC8-61DA1C915272}"/>
                </a:ext>
              </a:extLst>
            </p:cNvPr>
            <p:cNvSpPr txBox="1"/>
            <p:nvPr/>
          </p:nvSpPr>
          <p:spPr>
            <a:xfrm>
              <a:off x="2455743" y="2544897"/>
              <a:ext cx="754235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hash2</a:t>
              </a:r>
              <a:endParaRPr kumimoji="1" lang="zh-CN" altLang="en-US" sz="1100"/>
            </a:p>
          </p:txBody>
        </p:sp>
      </p:grpSp>
      <p:grpSp>
        <p:nvGrpSpPr>
          <p:cNvPr id="304" name="组合 44">
            <a:extLst>
              <a:ext uri="{FF2B5EF4-FFF2-40B4-BE49-F238E27FC236}">
                <a16:creationId xmlns:a16="http://schemas.microsoft.com/office/drawing/2014/main" id="{B0F938AB-BA61-484F-ABAB-9BE08F8228B8}"/>
              </a:ext>
            </a:extLst>
          </p:cNvPr>
          <p:cNvGrpSpPr/>
          <p:nvPr/>
        </p:nvGrpSpPr>
        <p:grpSpPr>
          <a:xfrm>
            <a:off x="8114940" y="4304145"/>
            <a:ext cx="641522" cy="307777"/>
            <a:chOff x="2387065" y="2526512"/>
            <a:chExt cx="895150" cy="298383"/>
          </a:xfrm>
        </p:grpSpPr>
        <p:sp>
          <p:nvSpPr>
            <p:cNvPr id="305" name="矩形 45">
              <a:extLst>
                <a:ext uri="{FF2B5EF4-FFF2-40B4-BE49-F238E27FC236}">
                  <a16:creationId xmlns:a16="http://schemas.microsoft.com/office/drawing/2014/main" id="{B5385905-AEEB-4686-BC38-1730C2CAEFF2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6" name="文本框 46">
              <a:extLst>
                <a:ext uri="{FF2B5EF4-FFF2-40B4-BE49-F238E27FC236}">
                  <a16:creationId xmlns:a16="http://schemas.microsoft.com/office/drawing/2014/main" id="{CACEA720-2243-4E11-9BC2-86B2370401FE}"/>
                </a:ext>
              </a:extLst>
            </p:cNvPr>
            <p:cNvSpPr txBox="1"/>
            <p:nvPr/>
          </p:nvSpPr>
          <p:spPr>
            <a:xfrm>
              <a:off x="2455743" y="2544897"/>
              <a:ext cx="807917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 3</a:t>
              </a:r>
              <a:endParaRPr kumimoji="1" lang="zh-CN" altLang="en-US" sz="1100"/>
            </a:p>
          </p:txBody>
        </p:sp>
      </p:grpSp>
      <p:cxnSp>
        <p:nvCxnSpPr>
          <p:cNvPr id="307" name="直线箭头连接符 48">
            <a:extLst>
              <a:ext uri="{FF2B5EF4-FFF2-40B4-BE49-F238E27FC236}">
                <a16:creationId xmlns:a16="http://schemas.microsoft.com/office/drawing/2014/main" id="{17AB40A1-8814-4524-B142-88B2B9089D57}"/>
              </a:ext>
            </a:extLst>
          </p:cNvPr>
          <p:cNvCxnSpPr>
            <a:cxnSpLocks/>
            <a:stCxn id="299" idx="2"/>
          </p:cNvCxnSpPr>
          <p:nvPr/>
        </p:nvCxnSpPr>
        <p:spPr>
          <a:xfrm>
            <a:off x="6895167" y="4611924"/>
            <a:ext cx="1742198" cy="389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直线箭头连接符 48">
            <a:extLst>
              <a:ext uri="{FF2B5EF4-FFF2-40B4-BE49-F238E27FC236}">
                <a16:creationId xmlns:a16="http://schemas.microsoft.com/office/drawing/2014/main" id="{BC53C1D3-D4DE-4C1D-BE70-8C8F2B417FD4}"/>
              </a:ext>
            </a:extLst>
          </p:cNvPr>
          <p:cNvCxnSpPr>
            <a:cxnSpLocks/>
          </p:cNvCxnSpPr>
          <p:nvPr/>
        </p:nvCxnSpPr>
        <p:spPr>
          <a:xfrm flipH="1">
            <a:off x="7215928" y="4619767"/>
            <a:ext cx="433138" cy="374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48">
            <a:extLst>
              <a:ext uri="{FF2B5EF4-FFF2-40B4-BE49-F238E27FC236}">
                <a16:creationId xmlns:a16="http://schemas.microsoft.com/office/drawing/2014/main" id="{604C6C2F-9D9A-4D27-BA96-92A7EE57F3F0}"/>
              </a:ext>
            </a:extLst>
          </p:cNvPr>
          <p:cNvCxnSpPr>
            <a:cxnSpLocks/>
            <a:stCxn id="305" idx="2"/>
          </p:cNvCxnSpPr>
          <p:nvPr/>
        </p:nvCxnSpPr>
        <p:spPr>
          <a:xfrm flipH="1">
            <a:off x="6755980" y="4611922"/>
            <a:ext cx="1679721" cy="382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15EB711F-EEF4-48A8-9992-9B59AEF966E6}"/>
              </a:ext>
            </a:extLst>
          </p:cNvPr>
          <p:cNvSpPr/>
          <p:nvPr/>
        </p:nvSpPr>
        <p:spPr>
          <a:xfrm>
            <a:off x="8831183" y="5145545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B</a:t>
            </a:r>
            <a:endParaRPr lang="zh-CN" altLang="en-US" sz="1400"/>
          </a:p>
        </p:txBody>
      </p:sp>
      <p:cxnSp>
        <p:nvCxnSpPr>
          <p:cNvPr id="311" name="コネクタ: 曲線 310">
            <a:extLst>
              <a:ext uri="{FF2B5EF4-FFF2-40B4-BE49-F238E27FC236}">
                <a16:creationId xmlns:a16="http://schemas.microsoft.com/office/drawing/2014/main" id="{62EEFFC6-0AA7-4FD8-9187-95EFFE50072E}"/>
              </a:ext>
            </a:extLst>
          </p:cNvPr>
          <p:cNvCxnSpPr>
            <a:cxnSpLocks/>
            <a:endCxn id="299" idx="0"/>
          </p:cNvCxnSpPr>
          <p:nvPr/>
        </p:nvCxnSpPr>
        <p:spPr>
          <a:xfrm flipV="1">
            <a:off x="4813360" y="4304147"/>
            <a:ext cx="2081807" cy="488964"/>
          </a:xfrm>
          <a:prstGeom prst="curvedConnector4">
            <a:avLst>
              <a:gd name="adj1" fmla="val 42296"/>
              <a:gd name="adj2" fmla="val 14675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コネクタ: 曲線 311">
            <a:extLst>
              <a:ext uri="{FF2B5EF4-FFF2-40B4-BE49-F238E27FC236}">
                <a16:creationId xmlns:a16="http://schemas.microsoft.com/office/drawing/2014/main" id="{23F8C84F-0E25-4B0B-B0E5-611B0E9BEB80}"/>
              </a:ext>
            </a:extLst>
          </p:cNvPr>
          <p:cNvCxnSpPr>
            <a:cxnSpLocks/>
            <a:stCxn id="19" idx="3"/>
            <a:endCxn id="303" idx="0"/>
          </p:cNvCxnSpPr>
          <p:nvPr/>
        </p:nvCxnSpPr>
        <p:spPr>
          <a:xfrm flipV="1">
            <a:off x="4838004" y="4323109"/>
            <a:ext cx="2794270" cy="468949"/>
          </a:xfrm>
          <a:prstGeom prst="curvedConnector4">
            <a:avLst>
              <a:gd name="adj1" fmla="val 45164"/>
              <a:gd name="adj2" fmla="val 14874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コネクタ: 曲線 312">
            <a:extLst>
              <a:ext uri="{FF2B5EF4-FFF2-40B4-BE49-F238E27FC236}">
                <a16:creationId xmlns:a16="http://schemas.microsoft.com/office/drawing/2014/main" id="{CB8AC6A2-8F62-4A5C-81B6-D3C4AD194061}"/>
              </a:ext>
            </a:extLst>
          </p:cNvPr>
          <p:cNvCxnSpPr>
            <a:cxnSpLocks/>
            <a:stCxn id="19" idx="3"/>
            <a:endCxn id="305" idx="0"/>
          </p:cNvCxnSpPr>
          <p:nvPr/>
        </p:nvCxnSpPr>
        <p:spPr>
          <a:xfrm flipV="1">
            <a:off x="4838004" y="4304145"/>
            <a:ext cx="3597697" cy="487913"/>
          </a:xfrm>
          <a:prstGeom prst="curvedConnector4">
            <a:avLst>
              <a:gd name="adj1" fmla="val 45542"/>
              <a:gd name="adj2" fmla="val 14685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EF80C477-0514-4706-9A81-425661F3214C}"/>
              </a:ext>
            </a:extLst>
          </p:cNvPr>
          <p:cNvSpPr/>
          <p:nvPr/>
        </p:nvSpPr>
        <p:spPr>
          <a:xfrm>
            <a:off x="6362417" y="5551954"/>
            <a:ext cx="3100670" cy="30777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F453A2C0-D4DF-43FE-B28D-681E4A7A8D03}"/>
              </a:ext>
            </a:extLst>
          </p:cNvPr>
          <p:cNvSpPr/>
          <p:nvPr/>
        </p:nvSpPr>
        <p:spPr>
          <a:xfrm>
            <a:off x="7585045" y="5572081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C</a:t>
            </a:r>
            <a:endParaRPr lang="zh-CN" altLang="en-US" sz="1400"/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458D9F30-1741-43AD-8804-B63D7F095342}"/>
              </a:ext>
            </a:extLst>
          </p:cNvPr>
          <p:cNvSpPr/>
          <p:nvPr/>
        </p:nvSpPr>
        <p:spPr>
          <a:xfrm>
            <a:off x="6362417" y="6008305"/>
            <a:ext cx="3100670" cy="30777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821FACE2-F01B-4881-B7DD-4DC759CF04AB}"/>
              </a:ext>
            </a:extLst>
          </p:cNvPr>
          <p:cNvSpPr/>
          <p:nvPr/>
        </p:nvSpPr>
        <p:spPr>
          <a:xfrm>
            <a:off x="7585045" y="6028432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D</a:t>
            </a:r>
            <a:endParaRPr lang="zh-CN" altLang="en-US" sz="1400"/>
          </a:p>
        </p:txBody>
      </p: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18ED6563-8B62-4E45-BEC3-BE13D7E09DFD}"/>
              </a:ext>
            </a:extLst>
          </p:cNvPr>
          <p:cNvCxnSpPr>
            <a:cxnSpLocks/>
            <a:stCxn id="26" idx="3"/>
            <a:endCxn id="345" idx="1"/>
          </p:cNvCxnSpPr>
          <p:nvPr/>
        </p:nvCxnSpPr>
        <p:spPr>
          <a:xfrm>
            <a:off x="4847595" y="5347575"/>
            <a:ext cx="1514822" cy="358268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コネクタ: 曲線 348">
            <a:extLst>
              <a:ext uri="{FF2B5EF4-FFF2-40B4-BE49-F238E27FC236}">
                <a16:creationId xmlns:a16="http://schemas.microsoft.com/office/drawing/2014/main" id="{DAE2E69B-8A87-43D5-A199-A9B957136E09}"/>
              </a:ext>
            </a:extLst>
          </p:cNvPr>
          <p:cNvCxnSpPr>
            <a:cxnSpLocks/>
            <a:stCxn id="28" idx="3"/>
            <a:endCxn id="347" idx="1"/>
          </p:cNvCxnSpPr>
          <p:nvPr/>
        </p:nvCxnSpPr>
        <p:spPr>
          <a:xfrm>
            <a:off x="4857505" y="5863129"/>
            <a:ext cx="1504912" cy="2990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文本框 21">
            <a:extLst>
              <a:ext uri="{FF2B5EF4-FFF2-40B4-BE49-F238E27FC236}">
                <a16:creationId xmlns:a16="http://schemas.microsoft.com/office/drawing/2014/main" id="{F9858116-E639-4A4A-9BC8-35E6F214BC21}"/>
              </a:ext>
            </a:extLst>
          </p:cNvPr>
          <p:cNvSpPr txBox="1"/>
          <p:nvPr/>
        </p:nvSpPr>
        <p:spPr>
          <a:xfrm>
            <a:off x="6029931" y="6376733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/>
              <a:t>Discriminator </a:t>
            </a:r>
            <a:endParaRPr kumimoji="1" lang="zh-CN" altLang="en-US" sz="1600" b="1"/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A669E5D7-90B5-40B4-893C-0CAE845D011E}"/>
              </a:ext>
            </a:extLst>
          </p:cNvPr>
          <p:cNvSpPr/>
          <p:nvPr/>
        </p:nvSpPr>
        <p:spPr>
          <a:xfrm>
            <a:off x="4938881" y="37528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cxnSp>
        <p:nvCxnSpPr>
          <p:cNvPr id="369" name="直線矢印コネクタ 368">
            <a:extLst>
              <a:ext uri="{FF2B5EF4-FFF2-40B4-BE49-F238E27FC236}">
                <a16:creationId xmlns:a16="http://schemas.microsoft.com/office/drawing/2014/main" id="{CD327AEE-870A-4B05-9B52-052A519EA03F}"/>
              </a:ext>
            </a:extLst>
          </p:cNvPr>
          <p:cNvCxnSpPr>
            <a:cxnSpLocks/>
          </p:cNvCxnSpPr>
          <p:nvPr/>
        </p:nvCxnSpPr>
        <p:spPr>
          <a:xfrm flipV="1">
            <a:off x="5143788" y="1999677"/>
            <a:ext cx="101825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正方形/長方形 369">
            <a:extLst>
              <a:ext uri="{FF2B5EF4-FFF2-40B4-BE49-F238E27FC236}">
                <a16:creationId xmlns:a16="http://schemas.microsoft.com/office/drawing/2014/main" id="{F390BB5C-5BC7-494B-BB0E-AB526F258B94}"/>
              </a:ext>
            </a:extLst>
          </p:cNvPr>
          <p:cNvSpPr/>
          <p:nvPr/>
        </p:nvSpPr>
        <p:spPr>
          <a:xfrm>
            <a:off x="1621026" y="2564680"/>
            <a:ext cx="239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>
                <a:latin typeface="游明朝" panose="02020400000000000000" pitchFamily="18" charset="-128"/>
                <a:ea typeface="游明朝" panose="02020400000000000000" pitchFamily="18" charset="-128"/>
              </a:rPr>
              <a:t>パターン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“</a:t>
            </a:r>
            <a:r>
              <a:rPr lang="en-US" altLang="zh-CN">
                <a:latin typeface="游明朝" panose="02020400000000000000" pitchFamily="18" charset="-128"/>
                <a:ea typeface="游明朝" panose="02020400000000000000" pitchFamily="18" charset="-128"/>
              </a:rPr>
              <a:t>2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 "のデータ</a:t>
            </a:r>
          </a:p>
        </p:txBody>
      </p:sp>
      <p:sp>
        <p:nvSpPr>
          <p:cNvPr id="371" name="左中かっこ 370">
            <a:extLst>
              <a:ext uri="{FF2B5EF4-FFF2-40B4-BE49-F238E27FC236}">
                <a16:creationId xmlns:a16="http://schemas.microsoft.com/office/drawing/2014/main" id="{6E90E40C-24A9-4136-BD5A-5CBEB4D8A3A3}"/>
              </a:ext>
            </a:extLst>
          </p:cNvPr>
          <p:cNvSpPr/>
          <p:nvPr/>
        </p:nvSpPr>
        <p:spPr>
          <a:xfrm rot="16200000">
            <a:off x="2847291" y="452802"/>
            <a:ext cx="342138" cy="383617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正方形/長方形 371">
            <a:extLst>
              <a:ext uri="{FF2B5EF4-FFF2-40B4-BE49-F238E27FC236}">
                <a16:creationId xmlns:a16="http://schemas.microsoft.com/office/drawing/2014/main" id="{77A18B17-31A5-4897-80C1-DB289043A33C}"/>
              </a:ext>
            </a:extLst>
          </p:cNvPr>
          <p:cNvSpPr/>
          <p:nvPr/>
        </p:nvSpPr>
        <p:spPr>
          <a:xfrm>
            <a:off x="5339780" y="165514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pic>
        <p:nvPicPr>
          <p:cNvPr id="373" name="Picture 2" descr="MNIST sample images">
            <a:extLst>
              <a:ext uri="{FF2B5EF4-FFF2-40B4-BE49-F238E27FC236}">
                <a16:creationId xmlns:a16="http://schemas.microsoft.com/office/drawing/2014/main" id="{7EFA512C-F007-4372-A5B2-FE4A6AB39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 t="20673" r="-186" b="69735"/>
          <a:stretch/>
        </p:blipFill>
        <p:spPr bwMode="auto">
          <a:xfrm>
            <a:off x="858049" y="1834093"/>
            <a:ext cx="4227685" cy="25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4" name="正方形/長方形 373">
            <a:extLst>
              <a:ext uri="{FF2B5EF4-FFF2-40B4-BE49-F238E27FC236}">
                <a16:creationId xmlns:a16="http://schemas.microsoft.com/office/drawing/2014/main" id="{501AC643-8FBA-4D9D-AF14-45C1A12B3A18}"/>
              </a:ext>
            </a:extLst>
          </p:cNvPr>
          <p:cNvSpPr/>
          <p:nvPr/>
        </p:nvSpPr>
        <p:spPr>
          <a:xfrm>
            <a:off x="2728136" y="126863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に正しいデータを書き込む</a:t>
            </a:r>
          </a:p>
        </p:txBody>
      </p:sp>
      <p:grpSp>
        <p:nvGrpSpPr>
          <p:cNvPr id="375" name="グループ化 374">
            <a:extLst>
              <a:ext uri="{FF2B5EF4-FFF2-40B4-BE49-F238E27FC236}">
                <a16:creationId xmlns:a16="http://schemas.microsoft.com/office/drawing/2014/main" id="{92DA7B1A-457A-4966-B9D6-8A3908FF189A}"/>
              </a:ext>
            </a:extLst>
          </p:cNvPr>
          <p:cNvGrpSpPr/>
          <p:nvPr/>
        </p:nvGrpSpPr>
        <p:grpSpPr>
          <a:xfrm>
            <a:off x="6265980" y="1525889"/>
            <a:ext cx="3867653" cy="771077"/>
            <a:chOff x="668756" y="1615092"/>
            <a:chExt cx="3867653" cy="771077"/>
          </a:xfrm>
        </p:grpSpPr>
        <p:sp>
          <p:nvSpPr>
            <p:cNvPr id="376" name="矩形 11">
              <a:extLst>
                <a:ext uri="{FF2B5EF4-FFF2-40B4-BE49-F238E27FC236}">
                  <a16:creationId xmlns:a16="http://schemas.microsoft.com/office/drawing/2014/main" id="{243EB8F6-2A4A-4EC6-AB7E-773289B82257}"/>
                </a:ext>
              </a:extLst>
            </p:cNvPr>
            <p:cNvSpPr/>
            <p:nvPr/>
          </p:nvSpPr>
          <p:spPr>
            <a:xfrm>
              <a:off x="668756" y="1615092"/>
              <a:ext cx="3867653" cy="7710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7" name="四角形: 角を丸くする 376">
              <a:extLst>
                <a:ext uri="{FF2B5EF4-FFF2-40B4-BE49-F238E27FC236}">
                  <a16:creationId xmlns:a16="http://schemas.microsoft.com/office/drawing/2014/main" id="{C265A17D-BC29-4622-9951-804D6AFFB99F}"/>
                </a:ext>
              </a:extLst>
            </p:cNvPr>
            <p:cNvSpPr/>
            <p:nvPr/>
          </p:nvSpPr>
          <p:spPr>
            <a:xfrm>
              <a:off x="866151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A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78" name="文本框 21">
              <a:extLst>
                <a:ext uri="{FF2B5EF4-FFF2-40B4-BE49-F238E27FC236}">
                  <a16:creationId xmlns:a16="http://schemas.microsoft.com/office/drawing/2014/main" id="{A6C8AFD8-E8D3-4C46-B120-1B506B09B12E}"/>
                </a:ext>
              </a:extLst>
            </p:cNvPr>
            <p:cNvSpPr txBox="1"/>
            <p:nvPr/>
          </p:nvSpPr>
          <p:spPr>
            <a:xfrm>
              <a:off x="668756" y="1615092"/>
              <a:ext cx="1471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/>
                <a:t>Discriminator 1 </a:t>
              </a:r>
              <a:endParaRPr kumimoji="1" lang="zh-CN" altLang="en-US" sz="1400" b="1"/>
            </a:p>
          </p:txBody>
        </p:sp>
        <p:sp>
          <p:nvSpPr>
            <p:cNvPr id="379" name="四角形: 角を丸くする 378">
              <a:extLst>
                <a:ext uri="{FF2B5EF4-FFF2-40B4-BE49-F238E27FC236}">
                  <a16:creationId xmlns:a16="http://schemas.microsoft.com/office/drawing/2014/main" id="{1F240BBB-FDD3-48CF-8D81-C6F34DB4FFB9}"/>
                </a:ext>
              </a:extLst>
            </p:cNvPr>
            <p:cNvSpPr/>
            <p:nvPr/>
          </p:nvSpPr>
          <p:spPr>
            <a:xfrm>
              <a:off x="1738632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B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80" name="四角形: 角を丸くする 379">
              <a:extLst>
                <a:ext uri="{FF2B5EF4-FFF2-40B4-BE49-F238E27FC236}">
                  <a16:creationId xmlns:a16="http://schemas.microsoft.com/office/drawing/2014/main" id="{79F1664D-D9D2-4101-A17B-A23833685080}"/>
                </a:ext>
              </a:extLst>
            </p:cNvPr>
            <p:cNvSpPr/>
            <p:nvPr/>
          </p:nvSpPr>
          <p:spPr>
            <a:xfrm>
              <a:off x="2611113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C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81" name="四角形: 角を丸くする 380">
              <a:extLst>
                <a:ext uri="{FF2B5EF4-FFF2-40B4-BE49-F238E27FC236}">
                  <a16:creationId xmlns:a16="http://schemas.microsoft.com/office/drawing/2014/main" id="{AEFC2849-52D6-4D0D-9B7D-68FF1C8BDD8A}"/>
                </a:ext>
              </a:extLst>
            </p:cNvPr>
            <p:cNvSpPr/>
            <p:nvPr/>
          </p:nvSpPr>
          <p:spPr>
            <a:xfrm>
              <a:off x="3483594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D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sp>
        <p:nvSpPr>
          <p:cNvPr id="382" name="正方形/長方形 381">
            <a:extLst>
              <a:ext uri="{FF2B5EF4-FFF2-40B4-BE49-F238E27FC236}">
                <a16:creationId xmlns:a16="http://schemas.microsoft.com/office/drawing/2014/main" id="{6BB03994-5AF2-4FF3-966B-05424BA8F757}"/>
              </a:ext>
            </a:extLst>
          </p:cNvPr>
          <p:cNvSpPr/>
          <p:nvPr/>
        </p:nvSpPr>
        <p:spPr>
          <a:xfrm>
            <a:off x="4980019" y="42577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383" name="正方形/長方形 382">
            <a:extLst>
              <a:ext uri="{FF2B5EF4-FFF2-40B4-BE49-F238E27FC236}">
                <a16:creationId xmlns:a16="http://schemas.microsoft.com/office/drawing/2014/main" id="{6788A894-F1CD-4D88-8F98-38FFAECE8691}"/>
              </a:ext>
            </a:extLst>
          </p:cNvPr>
          <p:cNvSpPr/>
          <p:nvPr/>
        </p:nvSpPr>
        <p:spPr>
          <a:xfrm>
            <a:off x="5019501" y="50265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384" name="正方形/長方形 383">
            <a:extLst>
              <a:ext uri="{FF2B5EF4-FFF2-40B4-BE49-F238E27FC236}">
                <a16:creationId xmlns:a16="http://schemas.microsoft.com/office/drawing/2014/main" id="{60CADDD5-01E9-4954-BC59-569D5B37BE2B}"/>
              </a:ext>
            </a:extLst>
          </p:cNvPr>
          <p:cNvSpPr/>
          <p:nvPr/>
        </p:nvSpPr>
        <p:spPr>
          <a:xfrm>
            <a:off x="4979868" y="55629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385" name="正方形/長方形 384">
            <a:extLst>
              <a:ext uri="{FF2B5EF4-FFF2-40B4-BE49-F238E27FC236}">
                <a16:creationId xmlns:a16="http://schemas.microsoft.com/office/drawing/2014/main" id="{F489273F-0B4E-4CCE-9D4B-91F4B9B964D2}"/>
              </a:ext>
            </a:extLst>
          </p:cNvPr>
          <p:cNvSpPr/>
          <p:nvPr/>
        </p:nvSpPr>
        <p:spPr>
          <a:xfrm>
            <a:off x="7822327" y="383612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6" name="正方形/長方形 385">
            <a:extLst>
              <a:ext uri="{FF2B5EF4-FFF2-40B4-BE49-F238E27FC236}">
                <a16:creationId xmlns:a16="http://schemas.microsoft.com/office/drawing/2014/main" id="{0ECF3211-FAA9-4236-9F5F-837B767893F2}"/>
              </a:ext>
            </a:extLst>
          </p:cNvPr>
          <p:cNvSpPr/>
          <p:nvPr/>
        </p:nvSpPr>
        <p:spPr>
          <a:xfrm>
            <a:off x="7003384" y="383162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7" name="正方形/長方形 386">
            <a:extLst>
              <a:ext uri="{FF2B5EF4-FFF2-40B4-BE49-F238E27FC236}">
                <a16:creationId xmlns:a16="http://schemas.microsoft.com/office/drawing/2014/main" id="{8C4D27BB-29E6-4D86-BE8B-14153171CB04}"/>
              </a:ext>
            </a:extLst>
          </p:cNvPr>
          <p:cNvSpPr/>
          <p:nvPr/>
        </p:nvSpPr>
        <p:spPr>
          <a:xfrm>
            <a:off x="6687346" y="3823542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8" name="正方形/長方形 387">
            <a:extLst>
              <a:ext uri="{FF2B5EF4-FFF2-40B4-BE49-F238E27FC236}">
                <a16:creationId xmlns:a16="http://schemas.microsoft.com/office/drawing/2014/main" id="{FBB9E924-EB51-4E15-B9E1-0379CC3FA2F7}"/>
              </a:ext>
            </a:extLst>
          </p:cNvPr>
          <p:cNvSpPr/>
          <p:nvPr/>
        </p:nvSpPr>
        <p:spPr>
          <a:xfrm>
            <a:off x="7037232" y="5202563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9" name="正方形/長方形 388">
            <a:extLst>
              <a:ext uri="{FF2B5EF4-FFF2-40B4-BE49-F238E27FC236}">
                <a16:creationId xmlns:a16="http://schemas.microsoft.com/office/drawing/2014/main" id="{CE361B4E-316A-4D60-91AD-CC79D351D313}"/>
              </a:ext>
            </a:extLst>
          </p:cNvPr>
          <p:cNvSpPr/>
          <p:nvPr/>
        </p:nvSpPr>
        <p:spPr>
          <a:xfrm>
            <a:off x="8423102" y="5203991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0" name="正方形/長方形 389">
            <a:extLst>
              <a:ext uri="{FF2B5EF4-FFF2-40B4-BE49-F238E27FC236}">
                <a16:creationId xmlns:a16="http://schemas.microsoft.com/office/drawing/2014/main" id="{E85A915A-9DA7-4BF5-84DB-5E484151F2A8}"/>
              </a:ext>
            </a:extLst>
          </p:cNvPr>
          <p:cNvSpPr/>
          <p:nvPr/>
        </p:nvSpPr>
        <p:spPr>
          <a:xfrm>
            <a:off x="6478352" y="5202563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 108">
                <a:extLst>
                  <a:ext uri="{FF2B5EF4-FFF2-40B4-BE49-F238E27FC236}">
                    <a16:creationId xmlns:a16="http://schemas.microsoft.com/office/drawing/2014/main" id="{068EEADC-62A6-AF12-0DFF-CB4FBBB1A2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83784" y="4249498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 108">
                <a:extLst>
                  <a:ext uri="{FF2B5EF4-FFF2-40B4-BE49-F238E27FC236}">
                    <a16:creationId xmlns:a16="http://schemas.microsoft.com/office/drawing/2014/main" id="{068EEADC-62A6-AF12-0DFF-CB4FBBB1A2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83784" y="4249498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2174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2174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3333" t="-2174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104444" r="-2066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104444" r="-10327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3333" t="-104444" r="-500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200000" r="-206667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200000" r="-103279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3333" t="-200000" r="-5000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306667" r="-20666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306667" r="-10327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3333" t="-306667" r="-5000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F52149F0-8A03-4A12-1020-784A6249F6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16280" y="4082398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686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F52149F0-8A03-4A12-1020-784A6249F6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16280" y="4082398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2B684A01-AED6-86B3-8B07-CEDBE4CBB9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36410" y="4654898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686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2B684A01-AED6-86B3-8B07-CEDBE4CBB9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36410" y="4654898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065F4FEE-53B7-84A8-5956-96EDF850F6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46001" y="5210415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686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065F4FEE-53B7-84A8-5956-96EDF850F6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46001" y="5210415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F19B57E6-7EB7-A719-B4E5-AB8C4BEDF5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55911" y="5725969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686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F19B57E6-7EB7-A719-B4E5-AB8C4BEDF5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55911" y="5725969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67" t="-2174" r="-2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0000" t="-2174" r="-1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3333" t="-2174" r="-3333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6136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C488061-BEF6-4664-93CD-F12D4E62DE82}"/>
              </a:ext>
            </a:extLst>
          </p:cNvPr>
          <p:cNvSpPr/>
          <p:nvPr/>
        </p:nvSpPr>
        <p:spPr>
          <a:xfrm>
            <a:off x="6059488" y="2657475"/>
            <a:ext cx="4048154" cy="405781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61855" y="142713"/>
            <a:ext cx="5772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b="1">
                <a:ea typeface="Yu Mincho" panose="02020400000000000000" pitchFamily="18" charset="-128"/>
                <a:cs typeface="Times New Roman" panose="02020603050405020304" pitchFamily="18" charset="0"/>
              </a:rPr>
              <a:t>提案</a:t>
            </a:r>
            <a:r>
              <a:rPr lang="en-US" altLang="zh-CN" sz="3600" b="1">
                <a:latin typeface="Yu Mincho" panose="02020400000000000000" pitchFamily="18" charset="-128"/>
                <a:ea typeface="Yu Mincho" panose="02020400000000000000" pitchFamily="18" charset="-128"/>
              </a:rPr>
              <a:t>WNNs</a:t>
            </a:r>
            <a:r>
              <a:rPr lang="ja-JP" altLang="en-US" sz="3600" b="1">
                <a:latin typeface="Yu Mincho" panose="02020400000000000000" pitchFamily="18" charset="-128"/>
                <a:ea typeface="Yu Mincho" panose="02020400000000000000" pitchFamily="18" charset="-128"/>
              </a:rPr>
              <a:t>モデル回路</a:t>
            </a:r>
            <a:endParaRPr lang="ja-JP" altLang="en-US" sz="3600" b="1"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4BD3CF-9A87-4F34-A98A-F0F17897F25B}"/>
              </a:ext>
            </a:extLst>
          </p:cNvPr>
          <p:cNvSpPr/>
          <p:nvPr/>
        </p:nvSpPr>
        <p:spPr>
          <a:xfrm>
            <a:off x="465449" y="787445"/>
            <a:ext cx="3899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en-US" altLang="zh-CN" b="1">
                <a:latin typeface="游明朝" panose="02020400000000000000" pitchFamily="18" charset="-128"/>
                <a:ea typeface="游明朝" panose="02020400000000000000" pitchFamily="18" charset="-128"/>
              </a:rPr>
              <a:t>Discriminator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の学習方法</a:t>
            </a:r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690378">
            <a:off x="3008198" y="5032681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E147A90-A903-4160-A06D-6A14F3B88BCA}"/>
              </a:ext>
            </a:extLst>
          </p:cNvPr>
          <p:cNvSpPr/>
          <p:nvPr/>
        </p:nvSpPr>
        <p:spPr>
          <a:xfrm>
            <a:off x="3222486" y="3167251"/>
            <a:ext cx="239743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/>
              <a:t>pseudo-random mapping </a:t>
            </a:r>
            <a:endParaRPr lang="zh-CN" altLang="en-US" sz="1400" b="1"/>
          </a:p>
        </p:txBody>
      </p:sp>
      <p:sp>
        <p:nvSpPr>
          <p:cNvPr id="75" name="文本框 3">
            <a:extLst>
              <a:ext uri="{FF2B5EF4-FFF2-40B4-BE49-F238E27FC236}">
                <a16:creationId xmlns:a16="http://schemas.microsoft.com/office/drawing/2014/main" id="{303DA1D3-276A-4AA3-BF2B-F2D86ECDEBDB}"/>
              </a:ext>
            </a:extLst>
          </p:cNvPr>
          <p:cNvSpPr txBox="1"/>
          <p:nvPr/>
        </p:nvSpPr>
        <p:spPr>
          <a:xfrm>
            <a:off x="1566595" y="3699524"/>
            <a:ext cx="1851721" cy="539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A binary input with N×M（</a:t>
            </a:r>
            <a:r>
              <a:rPr lang="en-US" altLang="zh-CN" sz="1400"/>
              <a:t>4 x 3</a:t>
            </a:r>
            <a:r>
              <a:rPr lang="zh-CN" altLang="en-US" sz="1200"/>
              <a:t>）</a:t>
            </a:r>
          </a:p>
        </p:txBody>
      </p:sp>
      <p:pic>
        <p:nvPicPr>
          <p:cNvPr id="93" name="图片 2">
            <a:extLst>
              <a:ext uri="{FF2B5EF4-FFF2-40B4-BE49-F238E27FC236}">
                <a16:creationId xmlns:a16="http://schemas.microsoft.com/office/drawing/2014/main" id="{9C1BB6B9-1505-4991-8CD5-72E5BFB5A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29" r="86191" b="1270"/>
          <a:stretch/>
        </p:blipFill>
        <p:spPr>
          <a:xfrm>
            <a:off x="499122" y="4163376"/>
            <a:ext cx="1089064" cy="1109840"/>
          </a:xfrm>
          <a:prstGeom prst="rect">
            <a:avLst/>
          </a:prstGeom>
        </p:spPr>
      </p:pic>
      <p:pic>
        <p:nvPicPr>
          <p:cNvPr id="101" name="table">
            <a:extLst>
              <a:ext uri="{FF2B5EF4-FFF2-40B4-BE49-F238E27FC236}">
                <a16:creationId xmlns:a16="http://schemas.microsoft.com/office/drawing/2014/main" id="{AFCBC9E2-E9F0-4A9A-90AF-DBBD5F6DB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766" y="3761061"/>
            <a:ext cx="1101594" cy="276009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641E59C-FD98-48A8-B84B-44759FD86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766" y="4410588"/>
            <a:ext cx="1101594" cy="276009"/>
          </a:xfrm>
          <a:prstGeom prst="rect">
            <a:avLst/>
          </a:prstGeom>
        </p:spPr>
      </p:pic>
      <p:pic>
        <p:nvPicPr>
          <p:cNvPr id="103" name="table">
            <a:extLst>
              <a:ext uri="{FF2B5EF4-FFF2-40B4-BE49-F238E27FC236}">
                <a16:creationId xmlns:a16="http://schemas.microsoft.com/office/drawing/2014/main" id="{B0FE2456-BA12-4C5D-AB43-03BE2D7FD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766" y="4963523"/>
            <a:ext cx="1101594" cy="276009"/>
          </a:xfrm>
          <a:prstGeom prst="rect">
            <a:avLst/>
          </a:prstGeom>
        </p:spPr>
      </p:pic>
      <p:pic>
        <p:nvPicPr>
          <p:cNvPr id="104" name="table">
            <a:extLst>
              <a:ext uri="{FF2B5EF4-FFF2-40B4-BE49-F238E27FC236}">
                <a16:creationId xmlns:a16="http://schemas.microsoft.com/office/drawing/2014/main" id="{64C6DCA7-631D-499B-A1B9-3550C69120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1766" y="5494984"/>
            <a:ext cx="1101594" cy="276009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C208548-BE0E-4DC4-898F-ECA77D69C670}"/>
              </a:ext>
            </a:extLst>
          </p:cNvPr>
          <p:cNvSpPr/>
          <p:nvPr/>
        </p:nvSpPr>
        <p:spPr>
          <a:xfrm>
            <a:off x="3485748" y="6127342"/>
            <a:ext cx="155363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b="1"/>
              <a:t> Address of RAM</a:t>
            </a:r>
            <a:endParaRPr lang="zh-CN" altLang="en-US" sz="140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3230FB41-3E61-4680-9EE8-C5E1B0BB274E}"/>
              </a:ext>
            </a:extLst>
          </p:cNvPr>
          <p:cNvSpPr/>
          <p:nvPr/>
        </p:nvSpPr>
        <p:spPr>
          <a:xfrm>
            <a:off x="3848710" y="3536327"/>
            <a:ext cx="90022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/>
              <a:t>並び替え</a:t>
            </a:r>
            <a:endParaRPr lang="zh-CN" altLang="en-US" sz="1400" b="1"/>
          </a:p>
        </p:txBody>
      </p:sp>
      <p:sp>
        <p:nvSpPr>
          <p:cNvPr id="129" name="矢印: 右 128">
            <a:extLst>
              <a:ext uri="{FF2B5EF4-FFF2-40B4-BE49-F238E27FC236}">
                <a16:creationId xmlns:a16="http://schemas.microsoft.com/office/drawing/2014/main" id="{E254E002-1271-477F-9954-846B51AC39C8}"/>
              </a:ext>
            </a:extLst>
          </p:cNvPr>
          <p:cNvSpPr/>
          <p:nvPr/>
        </p:nvSpPr>
        <p:spPr>
          <a:xfrm rot="21281501">
            <a:off x="3047946" y="4631437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0" name="矢印: 右 129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9364790">
            <a:off x="2929238" y="4248825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1" name="矢印: 右 130">
            <a:extLst>
              <a:ext uri="{FF2B5EF4-FFF2-40B4-BE49-F238E27FC236}">
                <a16:creationId xmlns:a16="http://schemas.microsoft.com/office/drawing/2014/main" id="{A220FC81-1966-4F16-9239-3E8E778ACFF6}"/>
              </a:ext>
            </a:extLst>
          </p:cNvPr>
          <p:cNvSpPr/>
          <p:nvPr/>
        </p:nvSpPr>
        <p:spPr>
          <a:xfrm rot="2165585">
            <a:off x="2979053" y="5424629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80BC5772-9456-4A23-B8B4-A4283615481A}"/>
              </a:ext>
            </a:extLst>
          </p:cNvPr>
          <p:cNvSpPr/>
          <p:nvPr/>
        </p:nvSpPr>
        <p:spPr>
          <a:xfrm>
            <a:off x="6354762" y="2865450"/>
            <a:ext cx="3100670" cy="123164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9" name="表格 7">
            <a:extLst>
              <a:ext uri="{FF2B5EF4-FFF2-40B4-BE49-F238E27FC236}">
                <a16:creationId xmlns:a16="http://schemas.microsoft.com/office/drawing/2014/main" id="{FCE35294-83B1-482D-A93C-1C2941A1F85C}"/>
              </a:ext>
            </a:extLst>
          </p:cNvPr>
          <p:cNvGraphicFramePr>
            <a:graphicFrameLocks noGrp="1"/>
          </p:cNvGraphicFramePr>
          <p:nvPr/>
        </p:nvGraphicFramePr>
        <p:xfrm>
          <a:off x="6541245" y="3653936"/>
          <a:ext cx="2182056" cy="271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57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</a:tblGrid>
              <a:tr h="2712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grpSp>
        <p:nvGrpSpPr>
          <p:cNvPr id="190" name="组合 38">
            <a:extLst>
              <a:ext uri="{FF2B5EF4-FFF2-40B4-BE49-F238E27FC236}">
                <a16:creationId xmlns:a16="http://schemas.microsoft.com/office/drawing/2014/main" id="{544A3E7F-37E9-423C-967E-289F73D1EABA}"/>
              </a:ext>
            </a:extLst>
          </p:cNvPr>
          <p:cNvGrpSpPr/>
          <p:nvPr/>
        </p:nvGrpSpPr>
        <p:grpSpPr>
          <a:xfrm>
            <a:off x="6574406" y="2964084"/>
            <a:ext cx="641522" cy="307777"/>
            <a:chOff x="2387065" y="2526512"/>
            <a:chExt cx="895150" cy="298383"/>
          </a:xfrm>
        </p:grpSpPr>
        <p:sp>
          <p:nvSpPr>
            <p:cNvPr id="191" name="矩形 39">
              <a:extLst>
                <a:ext uri="{FF2B5EF4-FFF2-40B4-BE49-F238E27FC236}">
                  <a16:creationId xmlns:a16="http://schemas.microsoft.com/office/drawing/2014/main" id="{2D58E2B0-8E2F-4586-B81A-B6781EB6ADED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40">
              <a:extLst>
                <a:ext uri="{FF2B5EF4-FFF2-40B4-BE49-F238E27FC236}">
                  <a16:creationId xmlns:a16="http://schemas.microsoft.com/office/drawing/2014/main" id="{F2CC5245-4CF7-4383-9273-EBF95A805F55}"/>
                </a:ext>
              </a:extLst>
            </p:cNvPr>
            <p:cNvSpPr txBox="1"/>
            <p:nvPr/>
          </p:nvSpPr>
          <p:spPr>
            <a:xfrm>
              <a:off x="2455743" y="254489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hash1</a:t>
              </a:r>
              <a:endParaRPr kumimoji="1" lang="zh-CN" altLang="en-US" sz="1100"/>
            </a:p>
          </p:txBody>
        </p:sp>
      </p:grpSp>
      <p:grpSp>
        <p:nvGrpSpPr>
          <p:cNvPr id="193" name="组合 41">
            <a:extLst>
              <a:ext uri="{FF2B5EF4-FFF2-40B4-BE49-F238E27FC236}">
                <a16:creationId xmlns:a16="http://schemas.microsoft.com/office/drawing/2014/main" id="{9CECC580-EDB3-4C25-8F1A-02FD5719D8BC}"/>
              </a:ext>
            </a:extLst>
          </p:cNvPr>
          <p:cNvGrpSpPr/>
          <p:nvPr/>
        </p:nvGrpSpPr>
        <p:grpSpPr>
          <a:xfrm>
            <a:off x="7312788" y="2964082"/>
            <a:ext cx="641522" cy="307777"/>
            <a:chOff x="2387065" y="2526512"/>
            <a:chExt cx="895150" cy="298383"/>
          </a:xfrm>
        </p:grpSpPr>
        <p:sp>
          <p:nvSpPr>
            <p:cNvPr id="194" name="矩形 42">
              <a:extLst>
                <a:ext uri="{FF2B5EF4-FFF2-40B4-BE49-F238E27FC236}">
                  <a16:creationId xmlns:a16="http://schemas.microsoft.com/office/drawing/2014/main" id="{E599E8AA-31BA-4D8B-8EF3-41F87006C089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文本框 43">
              <a:extLst>
                <a:ext uri="{FF2B5EF4-FFF2-40B4-BE49-F238E27FC236}">
                  <a16:creationId xmlns:a16="http://schemas.microsoft.com/office/drawing/2014/main" id="{CBFCD572-5F76-4157-AC53-2F168EA887D2}"/>
                </a:ext>
              </a:extLst>
            </p:cNvPr>
            <p:cNvSpPr txBox="1"/>
            <p:nvPr/>
          </p:nvSpPr>
          <p:spPr>
            <a:xfrm>
              <a:off x="2455743" y="2544897"/>
              <a:ext cx="754235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hash2</a:t>
              </a:r>
              <a:endParaRPr kumimoji="1" lang="zh-CN" altLang="en-US" sz="1100"/>
            </a:p>
          </p:txBody>
        </p:sp>
      </p:grpSp>
      <p:grpSp>
        <p:nvGrpSpPr>
          <p:cNvPr id="202" name="组合 44">
            <a:extLst>
              <a:ext uri="{FF2B5EF4-FFF2-40B4-BE49-F238E27FC236}">
                <a16:creationId xmlns:a16="http://schemas.microsoft.com/office/drawing/2014/main" id="{E6EE77A9-1F0B-48B7-A839-F605D14814B3}"/>
              </a:ext>
            </a:extLst>
          </p:cNvPr>
          <p:cNvGrpSpPr/>
          <p:nvPr/>
        </p:nvGrpSpPr>
        <p:grpSpPr>
          <a:xfrm>
            <a:off x="8114940" y="2964082"/>
            <a:ext cx="641522" cy="307777"/>
            <a:chOff x="2387065" y="2526512"/>
            <a:chExt cx="895150" cy="298383"/>
          </a:xfrm>
        </p:grpSpPr>
        <p:sp>
          <p:nvSpPr>
            <p:cNvPr id="203" name="矩形 45">
              <a:extLst>
                <a:ext uri="{FF2B5EF4-FFF2-40B4-BE49-F238E27FC236}">
                  <a16:creationId xmlns:a16="http://schemas.microsoft.com/office/drawing/2014/main" id="{67D46468-088D-4803-94F6-0598CAB8F225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4" name="文本框 46">
              <a:extLst>
                <a:ext uri="{FF2B5EF4-FFF2-40B4-BE49-F238E27FC236}">
                  <a16:creationId xmlns:a16="http://schemas.microsoft.com/office/drawing/2014/main" id="{130A1562-97C9-4BE0-804C-DD07FAB26E0C}"/>
                </a:ext>
              </a:extLst>
            </p:cNvPr>
            <p:cNvSpPr txBox="1"/>
            <p:nvPr/>
          </p:nvSpPr>
          <p:spPr>
            <a:xfrm>
              <a:off x="2455743" y="2544897"/>
              <a:ext cx="807917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 3</a:t>
              </a:r>
              <a:endParaRPr kumimoji="1" lang="zh-CN" altLang="en-US" sz="1100"/>
            </a:p>
          </p:txBody>
        </p:sp>
      </p:grpSp>
      <p:cxnSp>
        <p:nvCxnSpPr>
          <p:cNvPr id="205" name="直线箭头连接符 48">
            <a:extLst>
              <a:ext uri="{FF2B5EF4-FFF2-40B4-BE49-F238E27FC236}">
                <a16:creationId xmlns:a16="http://schemas.microsoft.com/office/drawing/2014/main" id="{D9A97D5B-1561-4B1D-9C65-002D9080E6AD}"/>
              </a:ext>
            </a:extLst>
          </p:cNvPr>
          <p:cNvCxnSpPr>
            <a:cxnSpLocks/>
            <a:stCxn id="191" idx="2"/>
          </p:cNvCxnSpPr>
          <p:nvPr/>
        </p:nvCxnSpPr>
        <p:spPr>
          <a:xfrm>
            <a:off x="6895167" y="3271861"/>
            <a:ext cx="1447788" cy="382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直线箭头连接符 48">
            <a:extLst>
              <a:ext uri="{FF2B5EF4-FFF2-40B4-BE49-F238E27FC236}">
                <a16:creationId xmlns:a16="http://schemas.microsoft.com/office/drawing/2014/main" id="{60CA6C1F-74CF-4053-B2C3-64BEFE304544}"/>
              </a:ext>
            </a:extLst>
          </p:cNvPr>
          <p:cNvCxnSpPr>
            <a:cxnSpLocks/>
          </p:cNvCxnSpPr>
          <p:nvPr/>
        </p:nvCxnSpPr>
        <p:spPr>
          <a:xfrm flipH="1">
            <a:off x="6895167" y="3288024"/>
            <a:ext cx="734046" cy="365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直线箭头连接符 48">
            <a:extLst>
              <a:ext uri="{FF2B5EF4-FFF2-40B4-BE49-F238E27FC236}">
                <a16:creationId xmlns:a16="http://schemas.microsoft.com/office/drawing/2014/main" id="{9E4C84AA-257F-4AFE-921E-A789936B0B19}"/>
              </a:ext>
            </a:extLst>
          </p:cNvPr>
          <p:cNvCxnSpPr>
            <a:cxnSpLocks/>
            <a:stCxn id="203" idx="2"/>
          </p:cNvCxnSpPr>
          <p:nvPr/>
        </p:nvCxnSpPr>
        <p:spPr>
          <a:xfrm flipH="1">
            <a:off x="7453733" y="3271859"/>
            <a:ext cx="981968" cy="382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00E58D26-293C-4C39-A7C7-B71138AB1404}"/>
              </a:ext>
            </a:extLst>
          </p:cNvPr>
          <p:cNvSpPr/>
          <p:nvPr/>
        </p:nvSpPr>
        <p:spPr>
          <a:xfrm>
            <a:off x="8831183" y="3805482"/>
            <a:ext cx="64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A</a:t>
            </a:r>
            <a:endParaRPr lang="zh-CN" altLang="en-US" sz="1400"/>
          </a:p>
        </p:txBody>
      </p: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A2C59841-5792-4398-9E1B-B743329BF405}"/>
              </a:ext>
            </a:extLst>
          </p:cNvPr>
          <p:cNvCxnSpPr>
            <a:cxnSpLocks/>
            <a:stCxn id="18" idx="3"/>
            <a:endCxn id="192" idx="0"/>
          </p:cNvCxnSpPr>
          <p:nvPr/>
        </p:nvCxnSpPr>
        <p:spPr>
          <a:xfrm flipV="1">
            <a:off x="4817874" y="2983048"/>
            <a:ext cx="1999442" cy="1236510"/>
          </a:xfrm>
          <a:prstGeom prst="curvedConnector4">
            <a:avLst>
              <a:gd name="adj1" fmla="val 45156"/>
              <a:gd name="adj2" fmla="val 11848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コネクタ: 曲線 208">
            <a:extLst>
              <a:ext uri="{FF2B5EF4-FFF2-40B4-BE49-F238E27FC236}">
                <a16:creationId xmlns:a16="http://schemas.microsoft.com/office/drawing/2014/main" id="{C8054F76-8917-441B-A22F-F86D2B94C62F}"/>
              </a:ext>
            </a:extLst>
          </p:cNvPr>
          <p:cNvCxnSpPr>
            <a:cxnSpLocks/>
            <a:stCxn id="18" idx="3"/>
            <a:endCxn id="194" idx="0"/>
          </p:cNvCxnSpPr>
          <p:nvPr/>
        </p:nvCxnSpPr>
        <p:spPr>
          <a:xfrm flipV="1">
            <a:off x="4817874" y="2964082"/>
            <a:ext cx="2815675" cy="1255476"/>
          </a:xfrm>
          <a:prstGeom prst="curvedConnector4">
            <a:avLst>
              <a:gd name="adj1" fmla="val 44304"/>
              <a:gd name="adj2" fmla="val 11820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コネクタ: 曲線 209">
            <a:extLst>
              <a:ext uri="{FF2B5EF4-FFF2-40B4-BE49-F238E27FC236}">
                <a16:creationId xmlns:a16="http://schemas.microsoft.com/office/drawing/2014/main" id="{F0108991-A9B1-4AF4-86F1-6029871DE5C7}"/>
              </a:ext>
            </a:extLst>
          </p:cNvPr>
          <p:cNvCxnSpPr>
            <a:cxnSpLocks/>
            <a:stCxn id="18" idx="3"/>
            <a:endCxn id="203" idx="0"/>
          </p:cNvCxnSpPr>
          <p:nvPr/>
        </p:nvCxnSpPr>
        <p:spPr>
          <a:xfrm flipV="1">
            <a:off x="4817874" y="2964082"/>
            <a:ext cx="3617827" cy="1255476"/>
          </a:xfrm>
          <a:prstGeom prst="curvedConnector4">
            <a:avLst>
              <a:gd name="adj1" fmla="val 45567"/>
              <a:gd name="adj2" fmla="val 11820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8" name="表 287">
                <a:extLst>
                  <a:ext uri="{FF2B5EF4-FFF2-40B4-BE49-F238E27FC236}">
                    <a16:creationId xmlns:a16="http://schemas.microsoft.com/office/drawing/2014/main" id="{7280C66B-725C-4AD3-95C8-0DFDC8F63F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6425" y="5487555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8" name="表 287">
                <a:extLst>
                  <a:ext uri="{FF2B5EF4-FFF2-40B4-BE49-F238E27FC236}">
                    <a16:creationId xmlns:a16="http://schemas.microsoft.com/office/drawing/2014/main" id="{7280C66B-725C-4AD3-95C8-0DFDC8F63F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6425" y="5487555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87" t="-2222" r="-204762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2222" r="-10156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175" t="-2222" r="-317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87" t="-100000" r="-20476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100000" r="-1015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175" t="-100000" r="-317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87" t="-204444" r="-20476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204444" r="-10156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175" t="-204444" r="-3175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87" t="-304444" r="-20476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000" t="-304444" r="-10156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3175" t="-304444" r="-3175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417275ED-BBE7-48A4-931F-2762EA1CF111}"/>
              </a:ext>
            </a:extLst>
          </p:cNvPr>
          <p:cNvSpPr/>
          <p:nvPr/>
        </p:nvSpPr>
        <p:spPr>
          <a:xfrm>
            <a:off x="6354762" y="4205513"/>
            <a:ext cx="3100670" cy="123164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7" name="表格 7">
            <a:extLst>
              <a:ext uri="{FF2B5EF4-FFF2-40B4-BE49-F238E27FC236}">
                <a16:creationId xmlns:a16="http://schemas.microsoft.com/office/drawing/2014/main" id="{54E53140-9AA8-4ABB-B23C-04815D93F75B}"/>
              </a:ext>
            </a:extLst>
          </p:cNvPr>
          <p:cNvGraphicFramePr>
            <a:graphicFrameLocks noGrp="1"/>
          </p:cNvGraphicFramePr>
          <p:nvPr/>
        </p:nvGraphicFramePr>
        <p:xfrm>
          <a:off x="6586435" y="5001675"/>
          <a:ext cx="2203304" cy="271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57">
                  <a:extLst>
                    <a:ext uri="{9D8B030D-6E8A-4147-A177-3AD203B41FA5}">
                      <a16:colId xmlns:a16="http://schemas.microsoft.com/office/drawing/2014/main" val="3188639076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5160726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734460814"/>
                    </a:ext>
                  </a:extLst>
                </a:gridCol>
                <a:gridCol w="294005">
                  <a:extLst>
                    <a:ext uri="{9D8B030D-6E8A-4147-A177-3AD203B41FA5}">
                      <a16:colId xmlns:a16="http://schemas.microsoft.com/office/drawing/2014/main" val="4091788782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3438771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1348128327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250376073"/>
                    </a:ext>
                  </a:extLst>
                </a:gridCol>
                <a:gridCol w="272757">
                  <a:extLst>
                    <a:ext uri="{9D8B030D-6E8A-4147-A177-3AD203B41FA5}">
                      <a16:colId xmlns:a16="http://schemas.microsoft.com/office/drawing/2014/main" val="3513979987"/>
                    </a:ext>
                  </a:extLst>
                </a:gridCol>
              </a:tblGrid>
              <a:tr h="2712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60365"/>
                  </a:ext>
                </a:extLst>
              </a:tr>
            </a:tbl>
          </a:graphicData>
        </a:graphic>
      </p:graphicFrame>
      <p:grpSp>
        <p:nvGrpSpPr>
          <p:cNvPr id="298" name="组合 38">
            <a:extLst>
              <a:ext uri="{FF2B5EF4-FFF2-40B4-BE49-F238E27FC236}">
                <a16:creationId xmlns:a16="http://schemas.microsoft.com/office/drawing/2014/main" id="{D949F027-806F-4C09-8A35-89C73B6CCFA7}"/>
              </a:ext>
            </a:extLst>
          </p:cNvPr>
          <p:cNvGrpSpPr/>
          <p:nvPr/>
        </p:nvGrpSpPr>
        <p:grpSpPr>
          <a:xfrm>
            <a:off x="6574406" y="4304147"/>
            <a:ext cx="641522" cy="307777"/>
            <a:chOff x="2387065" y="2526512"/>
            <a:chExt cx="895150" cy="298383"/>
          </a:xfrm>
        </p:grpSpPr>
        <p:sp>
          <p:nvSpPr>
            <p:cNvPr id="299" name="矩形 39">
              <a:extLst>
                <a:ext uri="{FF2B5EF4-FFF2-40B4-BE49-F238E27FC236}">
                  <a16:creationId xmlns:a16="http://schemas.microsoft.com/office/drawing/2014/main" id="{7AD091ED-81FA-4D5D-8622-CA6D1A876ECF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0" name="文本框 40">
              <a:extLst>
                <a:ext uri="{FF2B5EF4-FFF2-40B4-BE49-F238E27FC236}">
                  <a16:creationId xmlns:a16="http://schemas.microsoft.com/office/drawing/2014/main" id="{113E7E34-C0EF-4C5E-A0BA-69AB234703E4}"/>
                </a:ext>
              </a:extLst>
            </p:cNvPr>
            <p:cNvSpPr txBox="1"/>
            <p:nvPr/>
          </p:nvSpPr>
          <p:spPr>
            <a:xfrm>
              <a:off x="2455743" y="254489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hash1</a:t>
              </a:r>
              <a:endParaRPr kumimoji="1" lang="zh-CN" altLang="en-US" sz="1100"/>
            </a:p>
          </p:txBody>
        </p:sp>
      </p:grpSp>
      <p:grpSp>
        <p:nvGrpSpPr>
          <p:cNvPr id="301" name="组合 41">
            <a:extLst>
              <a:ext uri="{FF2B5EF4-FFF2-40B4-BE49-F238E27FC236}">
                <a16:creationId xmlns:a16="http://schemas.microsoft.com/office/drawing/2014/main" id="{98C5CF89-1F9C-4191-9595-0B32B57AA59B}"/>
              </a:ext>
            </a:extLst>
          </p:cNvPr>
          <p:cNvGrpSpPr/>
          <p:nvPr/>
        </p:nvGrpSpPr>
        <p:grpSpPr>
          <a:xfrm>
            <a:off x="7312788" y="4304145"/>
            <a:ext cx="641522" cy="307777"/>
            <a:chOff x="2387065" y="2526512"/>
            <a:chExt cx="895150" cy="298383"/>
          </a:xfrm>
        </p:grpSpPr>
        <p:sp>
          <p:nvSpPr>
            <p:cNvPr id="302" name="矩形 42">
              <a:extLst>
                <a:ext uri="{FF2B5EF4-FFF2-40B4-BE49-F238E27FC236}">
                  <a16:creationId xmlns:a16="http://schemas.microsoft.com/office/drawing/2014/main" id="{3AC1DDF2-7B4B-46E2-9595-7D01F8167E15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3" name="文本框 43">
              <a:extLst>
                <a:ext uri="{FF2B5EF4-FFF2-40B4-BE49-F238E27FC236}">
                  <a16:creationId xmlns:a16="http://schemas.microsoft.com/office/drawing/2014/main" id="{4EC42888-55C8-4781-BDC8-61DA1C915272}"/>
                </a:ext>
              </a:extLst>
            </p:cNvPr>
            <p:cNvSpPr txBox="1"/>
            <p:nvPr/>
          </p:nvSpPr>
          <p:spPr>
            <a:xfrm>
              <a:off x="2455743" y="2544897"/>
              <a:ext cx="754235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hash2</a:t>
              </a:r>
              <a:endParaRPr kumimoji="1" lang="zh-CN" altLang="en-US" sz="1100"/>
            </a:p>
          </p:txBody>
        </p:sp>
      </p:grpSp>
      <p:grpSp>
        <p:nvGrpSpPr>
          <p:cNvPr id="304" name="组合 44">
            <a:extLst>
              <a:ext uri="{FF2B5EF4-FFF2-40B4-BE49-F238E27FC236}">
                <a16:creationId xmlns:a16="http://schemas.microsoft.com/office/drawing/2014/main" id="{B0F938AB-BA61-484F-ABAB-9BE08F8228B8}"/>
              </a:ext>
            </a:extLst>
          </p:cNvPr>
          <p:cNvGrpSpPr/>
          <p:nvPr/>
        </p:nvGrpSpPr>
        <p:grpSpPr>
          <a:xfrm>
            <a:off x="8114940" y="4304145"/>
            <a:ext cx="641522" cy="307777"/>
            <a:chOff x="2387065" y="2526512"/>
            <a:chExt cx="895150" cy="298383"/>
          </a:xfrm>
        </p:grpSpPr>
        <p:sp>
          <p:nvSpPr>
            <p:cNvPr id="305" name="矩形 45">
              <a:extLst>
                <a:ext uri="{FF2B5EF4-FFF2-40B4-BE49-F238E27FC236}">
                  <a16:creationId xmlns:a16="http://schemas.microsoft.com/office/drawing/2014/main" id="{B5385905-AEEB-4686-BC38-1730C2CAEFF2}"/>
                </a:ext>
              </a:extLst>
            </p:cNvPr>
            <p:cNvSpPr/>
            <p:nvPr/>
          </p:nvSpPr>
          <p:spPr>
            <a:xfrm>
              <a:off x="2387065" y="2526512"/>
              <a:ext cx="895150" cy="29838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6" name="文本框 46">
              <a:extLst>
                <a:ext uri="{FF2B5EF4-FFF2-40B4-BE49-F238E27FC236}">
                  <a16:creationId xmlns:a16="http://schemas.microsoft.com/office/drawing/2014/main" id="{CACEA720-2243-4E11-9BC2-86B2370401FE}"/>
                </a:ext>
              </a:extLst>
            </p:cNvPr>
            <p:cNvSpPr txBox="1"/>
            <p:nvPr/>
          </p:nvSpPr>
          <p:spPr>
            <a:xfrm>
              <a:off x="2455743" y="2544897"/>
              <a:ext cx="807917" cy="253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/>
                <a:t>hash 3</a:t>
              </a:r>
              <a:endParaRPr kumimoji="1" lang="zh-CN" altLang="en-US" sz="1100"/>
            </a:p>
          </p:txBody>
        </p:sp>
      </p:grpSp>
      <p:cxnSp>
        <p:nvCxnSpPr>
          <p:cNvPr id="307" name="直线箭头连接符 48">
            <a:extLst>
              <a:ext uri="{FF2B5EF4-FFF2-40B4-BE49-F238E27FC236}">
                <a16:creationId xmlns:a16="http://schemas.microsoft.com/office/drawing/2014/main" id="{17AB40A1-8814-4524-B142-88B2B9089D57}"/>
              </a:ext>
            </a:extLst>
          </p:cNvPr>
          <p:cNvCxnSpPr>
            <a:cxnSpLocks/>
            <a:stCxn id="299" idx="2"/>
          </p:cNvCxnSpPr>
          <p:nvPr/>
        </p:nvCxnSpPr>
        <p:spPr>
          <a:xfrm>
            <a:off x="6895167" y="4611924"/>
            <a:ext cx="122413" cy="414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直线箭头连接符 48">
            <a:extLst>
              <a:ext uri="{FF2B5EF4-FFF2-40B4-BE49-F238E27FC236}">
                <a16:creationId xmlns:a16="http://schemas.microsoft.com/office/drawing/2014/main" id="{BC53C1D3-D4DE-4C1D-BE70-8C8F2B417FD4}"/>
              </a:ext>
            </a:extLst>
          </p:cNvPr>
          <p:cNvCxnSpPr>
            <a:cxnSpLocks/>
          </p:cNvCxnSpPr>
          <p:nvPr/>
        </p:nvCxnSpPr>
        <p:spPr>
          <a:xfrm>
            <a:off x="7649066" y="4619767"/>
            <a:ext cx="515093" cy="406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48">
            <a:extLst>
              <a:ext uri="{FF2B5EF4-FFF2-40B4-BE49-F238E27FC236}">
                <a16:creationId xmlns:a16="http://schemas.microsoft.com/office/drawing/2014/main" id="{604C6C2F-9D9A-4D27-BA96-92A7EE57F3F0}"/>
              </a:ext>
            </a:extLst>
          </p:cNvPr>
          <p:cNvCxnSpPr>
            <a:cxnSpLocks/>
            <a:stCxn id="305" idx="2"/>
          </p:cNvCxnSpPr>
          <p:nvPr/>
        </p:nvCxnSpPr>
        <p:spPr>
          <a:xfrm flipH="1">
            <a:off x="7215928" y="4611922"/>
            <a:ext cx="1219773" cy="389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15EB711F-EEF4-48A8-9992-9B59AEF966E6}"/>
              </a:ext>
            </a:extLst>
          </p:cNvPr>
          <p:cNvSpPr/>
          <p:nvPr/>
        </p:nvSpPr>
        <p:spPr>
          <a:xfrm>
            <a:off x="8831183" y="5145545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B</a:t>
            </a:r>
            <a:endParaRPr lang="zh-CN" altLang="en-US" sz="1400"/>
          </a:p>
        </p:txBody>
      </p:sp>
      <p:cxnSp>
        <p:nvCxnSpPr>
          <p:cNvPr id="311" name="コネクタ: 曲線 310">
            <a:extLst>
              <a:ext uri="{FF2B5EF4-FFF2-40B4-BE49-F238E27FC236}">
                <a16:creationId xmlns:a16="http://schemas.microsoft.com/office/drawing/2014/main" id="{62EEFFC6-0AA7-4FD8-9187-95EFFE50072E}"/>
              </a:ext>
            </a:extLst>
          </p:cNvPr>
          <p:cNvCxnSpPr>
            <a:cxnSpLocks/>
            <a:endCxn id="299" idx="0"/>
          </p:cNvCxnSpPr>
          <p:nvPr/>
        </p:nvCxnSpPr>
        <p:spPr>
          <a:xfrm flipV="1">
            <a:off x="4813360" y="4304147"/>
            <a:ext cx="2081807" cy="488964"/>
          </a:xfrm>
          <a:prstGeom prst="curvedConnector4">
            <a:avLst>
              <a:gd name="adj1" fmla="val 42296"/>
              <a:gd name="adj2" fmla="val 14675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コネクタ: 曲線 311">
            <a:extLst>
              <a:ext uri="{FF2B5EF4-FFF2-40B4-BE49-F238E27FC236}">
                <a16:creationId xmlns:a16="http://schemas.microsoft.com/office/drawing/2014/main" id="{23F8C84F-0E25-4B0B-B0E5-611B0E9BEB80}"/>
              </a:ext>
            </a:extLst>
          </p:cNvPr>
          <p:cNvCxnSpPr>
            <a:cxnSpLocks/>
            <a:stCxn id="19" idx="3"/>
            <a:endCxn id="303" idx="0"/>
          </p:cNvCxnSpPr>
          <p:nvPr/>
        </p:nvCxnSpPr>
        <p:spPr>
          <a:xfrm flipV="1">
            <a:off x="4838004" y="4323109"/>
            <a:ext cx="2794270" cy="468949"/>
          </a:xfrm>
          <a:prstGeom prst="curvedConnector4">
            <a:avLst>
              <a:gd name="adj1" fmla="val 45164"/>
              <a:gd name="adj2" fmla="val 14874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コネクタ: 曲線 312">
            <a:extLst>
              <a:ext uri="{FF2B5EF4-FFF2-40B4-BE49-F238E27FC236}">
                <a16:creationId xmlns:a16="http://schemas.microsoft.com/office/drawing/2014/main" id="{CB8AC6A2-8F62-4A5C-81B6-D3C4AD194061}"/>
              </a:ext>
            </a:extLst>
          </p:cNvPr>
          <p:cNvCxnSpPr>
            <a:cxnSpLocks/>
            <a:stCxn id="19" idx="3"/>
            <a:endCxn id="305" idx="0"/>
          </p:cNvCxnSpPr>
          <p:nvPr/>
        </p:nvCxnSpPr>
        <p:spPr>
          <a:xfrm flipV="1">
            <a:off x="4838004" y="4304145"/>
            <a:ext cx="3597697" cy="487913"/>
          </a:xfrm>
          <a:prstGeom prst="curvedConnector4">
            <a:avLst>
              <a:gd name="adj1" fmla="val 45542"/>
              <a:gd name="adj2" fmla="val 14685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EF80C477-0514-4706-9A81-425661F3214C}"/>
              </a:ext>
            </a:extLst>
          </p:cNvPr>
          <p:cNvSpPr/>
          <p:nvPr/>
        </p:nvSpPr>
        <p:spPr>
          <a:xfrm>
            <a:off x="6362417" y="5551954"/>
            <a:ext cx="3100670" cy="30777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F453A2C0-D4DF-43FE-B28D-681E4A7A8D03}"/>
              </a:ext>
            </a:extLst>
          </p:cNvPr>
          <p:cNvSpPr/>
          <p:nvPr/>
        </p:nvSpPr>
        <p:spPr>
          <a:xfrm>
            <a:off x="7585045" y="5572081"/>
            <a:ext cx="641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C</a:t>
            </a:r>
            <a:endParaRPr lang="zh-CN" altLang="en-US" sz="1400"/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458D9F30-1741-43AD-8804-B63D7F095342}"/>
              </a:ext>
            </a:extLst>
          </p:cNvPr>
          <p:cNvSpPr/>
          <p:nvPr/>
        </p:nvSpPr>
        <p:spPr>
          <a:xfrm>
            <a:off x="6362417" y="6008305"/>
            <a:ext cx="3100670" cy="30777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821FACE2-F01B-4881-B7DD-4DC759CF04AB}"/>
              </a:ext>
            </a:extLst>
          </p:cNvPr>
          <p:cNvSpPr/>
          <p:nvPr/>
        </p:nvSpPr>
        <p:spPr>
          <a:xfrm>
            <a:off x="7585045" y="6028432"/>
            <a:ext cx="6543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CBF D</a:t>
            </a:r>
            <a:endParaRPr lang="zh-CN" altLang="en-US" sz="1400"/>
          </a:p>
        </p:txBody>
      </p:sp>
      <p:cxnSp>
        <p:nvCxnSpPr>
          <p:cNvPr id="50" name="コネクタ: 曲線 49">
            <a:extLst>
              <a:ext uri="{FF2B5EF4-FFF2-40B4-BE49-F238E27FC236}">
                <a16:creationId xmlns:a16="http://schemas.microsoft.com/office/drawing/2014/main" id="{18ED6563-8B62-4E45-BEC3-BE13D7E09DFD}"/>
              </a:ext>
            </a:extLst>
          </p:cNvPr>
          <p:cNvCxnSpPr>
            <a:cxnSpLocks/>
            <a:stCxn id="26" idx="3"/>
            <a:endCxn id="345" idx="1"/>
          </p:cNvCxnSpPr>
          <p:nvPr/>
        </p:nvCxnSpPr>
        <p:spPr>
          <a:xfrm>
            <a:off x="4847595" y="5347575"/>
            <a:ext cx="1514822" cy="358268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コネクタ: 曲線 348">
            <a:extLst>
              <a:ext uri="{FF2B5EF4-FFF2-40B4-BE49-F238E27FC236}">
                <a16:creationId xmlns:a16="http://schemas.microsoft.com/office/drawing/2014/main" id="{DAE2E69B-8A87-43D5-A199-A9B957136E09}"/>
              </a:ext>
            </a:extLst>
          </p:cNvPr>
          <p:cNvCxnSpPr>
            <a:cxnSpLocks/>
            <a:stCxn id="28" idx="3"/>
            <a:endCxn id="347" idx="1"/>
          </p:cNvCxnSpPr>
          <p:nvPr/>
        </p:nvCxnSpPr>
        <p:spPr>
          <a:xfrm>
            <a:off x="4857505" y="5863129"/>
            <a:ext cx="1504912" cy="2990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文本框 21">
            <a:extLst>
              <a:ext uri="{FF2B5EF4-FFF2-40B4-BE49-F238E27FC236}">
                <a16:creationId xmlns:a16="http://schemas.microsoft.com/office/drawing/2014/main" id="{F9858116-E639-4A4A-9BC8-35E6F214BC21}"/>
              </a:ext>
            </a:extLst>
          </p:cNvPr>
          <p:cNvSpPr txBox="1"/>
          <p:nvPr/>
        </p:nvSpPr>
        <p:spPr>
          <a:xfrm>
            <a:off x="6029931" y="6376733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/>
              <a:t>Discriminator </a:t>
            </a:r>
            <a:endParaRPr kumimoji="1" lang="zh-CN" altLang="en-US" sz="1600" b="1"/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A669E5D7-90B5-40B4-893C-0CAE845D011E}"/>
              </a:ext>
            </a:extLst>
          </p:cNvPr>
          <p:cNvSpPr/>
          <p:nvPr/>
        </p:nvSpPr>
        <p:spPr>
          <a:xfrm>
            <a:off x="4938881" y="37528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cxnSp>
        <p:nvCxnSpPr>
          <p:cNvPr id="369" name="直線矢印コネクタ 368">
            <a:extLst>
              <a:ext uri="{FF2B5EF4-FFF2-40B4-BE49-F238E27FC236}">
                <a16:creationId xmlns:a16="http://schemas.microsoft.com/office/drawing/2014/main" id="{CD327AEE-870A-4B05-9B52-052A519EA03F}"/>
              </a:ext>
            </a:extLst>
          </p:cNvPr>
          <p:cNvCxnSpPr>
            <a:cxnSpLocks/>
          </p:cNvCxnSpPr>
          <p:nvPr/>
        </p:nvCxnSpPr>
        <p:spPr>
          <a:xfrm flipV="1">
            <a:off x="5143788" y="1999677"/>
            <a:ext cx="101825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正方形/長方形 369">
            <a:extLst>
              <a:ext uri="{FF2B5EF4-FFF2-40B4-BE49-F238E27FC236}">
                <a16:creationId xmlns:a16="http://schemas.microsoft.com/office/drawing/2014/main" id="{F390BB5C-5BC7-494B-BB0E-AB526F258B94}"/>
              </a:ext>
            </a:extLst>
          </p:cNvPr>
          <p:cNvSpPr/>
          <p:nvPr/>
        </p:nvSpPr>
        <p:spPr>
          <a:xfrm>
            <a:off x="1621026" y="2564680"/>
            <a:ext cx="239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>
                <a:latin typeface="游明朝" panose="02020400000000000000" pitchFamily="18" charset="-128"/>
                <a:ea typeface="游明朝" panose="02020400000000000000" pitchFamily="18" charset="-128"/>
              </a:rPr>
              <a:t>パターン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“</a:t>
            </a:r>
            <a:r>
              <a:rPr lang="en-US" altLang="zh-CN">
                <a:latin typeface="游明朝" panose="02020400000000000000" pitchFamily="18" charset="-128"/>
                <a:ea typeface="游明朝" panose="02020400000000000000" pitchFamily="18" charset="-128"/>
              </a:rPr>
              <a:t>2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 "のデータ</a:t>
            </a:r>
          </a:p>
        </p:txBody>
      </p:sp>
      <p:sp>
        <p:nvSpPr>
          <p:cNvPr id="371" name="左中かっこ 370">
            <a:extLst>
              <a:ext uri="{FF2B5EF4-FFF2-40B4-BE49-F238E27FC236}">
                <a16:creationId xmlns:a16="http://schemas.microsoft.com/office/drawing/2014/main" id="{6E90E40C-24A9-4136-BD5A-5CBEB4D8A3A3}"/>
              </a:ext>
            </a:extLst>
          </p:cNvPr>
          <p:cNvSpPr/>
          <p:nvPr/>
        </p:nvSpPr>
        <p:spPr>
          <a:xfrm rot="16200000">
            <a:off x="2847291" y="452802"/>
            <a:ext cx="342138" cy="383617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正方形/長方形 371">
            <a:extLst>
              <a:ext uri="{FF2B5EF4-FFF2-40B4-BE49-F238E27FC236}">
                <a16:creationId xmlns:a16="http://schemas.microsoft.com/office/drawing/2014/main" id="{77A18B17-31A5-4897-80C1-DB289043A33C}"/>
              </a:ext>
            </a:extLst>
          </p:cNvPr>
          <p:cNvSpPr/>
          <p:nvPr/>
        </p:nvSpPr>
        <p:spPr>
          <a:xfrm>
            <a:off x="5339780" y="165514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pic>
        <p:nvPicPr>
          <p:cNvPr id="373" name="Picture 2" descr="MNIST sample images">
            <a:extLst>
              <a:ext uri="{FF2B5EF4-FFF2-40B4-BE49-F238E27FC236}">
                <a16:creationId xmlns:a16="http://schemas.microsoft.com/office/drawing/2014/main" id="{7EFA512C-F007-4372-A5B2-FE4A6AB39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 t="20673" r="-186" b="69735"/>
          <a:stretch/>
        </p:blipFill>
        <p:spPr bwMode="auto">
          <a:xfrm>
            <a:off x="858049" y="1834093"/>
            <a:ext cx="4227685" cy="25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4" name="正方形/長方形 373">
            <a:extLst>
              <a:ext uri="{FF2B5EF4-FFF2-40B4-BE49-F238E27FC236}">
                <a16:creationId xmlns:a16="http://schemas.microsoft.com/office/drawing/2014/main" id="{501AC643-8FBA-4D9D-AF14-45C1A12B3A18}"/>
              </a:ext>
            </a:extLst>
          </p:cNvPr>
          <p:cNvSpPr/>
          <p:nvPr/>
        </p:nvSpPr>
        <p:spPr>
          <a:xfrm>
            <a:off x="2728136" y="126863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に正しいデータを書き込む</a:t>
            </a:r>
          </a:p>
        </p:txBody>
      </p:sp>
      <p:grpSp>
        <p:nvGrpSpPr>
          <p:cNvPr id="375" name="グループ化 374">
            <a:extLst>
              <a:ext uri="{FF2B5EF4-FFF2-40B4-BE49-F238E27FC236}">
                <a16:creationId xmlns:a16="http://schemas.microsoft.com/office/drawing/2014/main" id="{92DA7B1A-457A-4966-B9D6-8A3908FF189A}"/>
              </a:ext>
            </a:extLst>
          </p:cNvPr>
          <p:cNvGrpSpPr/>
          <p:nvPr/>
        </p:nvGrpSpPr>
        <p:grpSpPr>
          <a:xfrm>
            <a:off x="6265980" y="1525889"/>
            <a:ext cx="3867653" cy="771077"/>
            <a:chOff x="668756" y="1615092"/>
            <a:chExt cx="3867653" cy="771077"/>
          </a:xfrm>
        </p:grpSpPr>
        <p:sp>
          <p:nvSpPr>
            <p:cNvPr id="376" name="矩形 11">
              <a:extLst>
                <a:ext uri="{FF2B5EF4-FFF2-40B4-BE49-F238E27FC236}">
                  <a16:creationId xmlns:a16="http://schemas.microsoft.com/office/drawing/2014/main" id="{243EB8F6-2A4A-4EC6-AB7E-773289B82257}"/>
                </a:ext>
              </a:extLst>
            </p:cNvPr>
            <p:cNvSpPr/>
            <p:nvPr/>
          </p:nvSpPr>
          <p:spPr>
            <a:xfrm>
              <a:off x="668756" y="1615092"/>
              <a:ext cx="3867653" cy="7710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7" name="四角形: 角を丸くする 376">
              <a:extLst>
                <a:ext uri="{FF2B5EF4-FFF2-40B4-BE49-F238E27FC236}">
                  <a16:creationId xmlns:a16="http://schemas.microsoft.com/office/drawing/2014/main" id="{C265A17D-BC29-4622-9951-804D6AFFB99F}"/>
                </a:ext>
              </a:extLst>
            </p:cNvPr>
            <p:cNvSpPr/>
            <p:nvPr/>
          </p:nvSpPr>
          <p:spPr>
            <a:xfrm>
              <a:off x="866151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A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78" name="文本框 21">
              <a:extLst>
                <a:ext uri="{FF2B5EF4-FFF2-40B4-BE49-F238E27FC236}">
                  <a16:creationId xmlns:a16="http://schemas.microsoft.com/office/drawing/2014/main" id="{A6C8AFD8-E8D3-4C46-B120-1B506B09B12E}"/>
                </a:ext>
              </a:extLst>
            </p:cNvPr>
            <p:cNvSpPr txBox="1"/>
            <p:nvPr/>
          </p:nvSpPr>
          <p:spPr>
            <a:xfrm>
              <a:off x="668756" y="1615092"/>
              <a:ext cx="1471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/>
                <a:t>Discriminator 1 </a:t>
              </a:r>
              <a:endParaRPr kumimoji="1" lang="zh-CN" altLang="en-US" sz="1400" b="1"/>
            </a:p>
          </p:txBody>
        </p:sp>
        <p:sp>
          <p:nvSpPr>
            <p:cNvPr id="379" name="四角形: 角を丸くする 378">
              <a:extLst>
                <a:ext uri="{FF2B5EF4-FFF2-40B4-BE49-F238E27FC236}">
                  <a16:creationId xmlns:a16="http://schemas.microsoft.com/office/drawing/2014/main" id="{1F240BBB-FDD3-48CF-8D81-C6F34DB4FFB9}"/>
                </a:ext>
              </a:extLst>
            </p:cNvPr>
            <p:cNvSpPr/>
            <p:nvPr/>
          </p:nvSpPr>
          <p:spPr>
            <a:xfrm>
              <a:off x="1738632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B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80" name="四角形: 角を丸くする 379">
              <a:extLst>
                <a:ext uri="{FF2B5EF4-FFF2-40B4-BE49-F238E27FC236}">
                  <a16:creationId xmlns:a16="http://schemas.microsoft.com/office/drawing/2014/main" id="{79F1664D-D9D2-4101-A17B-A23833685080}"/>
                </a:ext>
              </a:extLst>
            </p:cNvPr>
            <p:cNvSpPr/>
            <p:nvPr/>
          </p:nvSpPr>
          <p:spPr>
            <a:xfrm>
              <a:off x="2611113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C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81" name="四角形: 角を丸くする 380">
              <a:extLst>
                <a:ext uri="{FF2B5EF4-FFF2-40B4-BE49-F238E27FC236}">
                  <a16:creationId xmlns:a16="http://schemas.microsoft.com/office/drawing/2014/main" id="{AEFC2849-52D6-4D0D-9B7D-68FF1C8BDD8A}"/>
                </a:ext>
              </a:extLst>
            </p:cNvPr>
            <p:cNvSpPr/>
            <p:nvPr/>
          </p:nvSpPr>
          <p:spPr>
            <a:xfrm>
              <a:off x="3483594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D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sp>
        <p:nvSpPr>
          <p:cNvPr id="382" name="正方形/長方形 381">
            <a:extLst>
              <a:ext uri="{FF2B5EF4-FFF2-40B4-BE49-F238E27FC236}">
                <a16:creationId xmlns:a16="http://schemas.microsoft.com/office/drawing/2014/main" id="{6BB03994-5AF2-4FF3-966B-05424BA8F757}"/>
              </a:ext>
            </a:extLst>
          </p:cNvPr>
          <p:cNvSpPr/>
          <p:nvPr/>
        </p:nvSpPr>
        <p:spPr>
          <a:xfrm>
            <a:off x="4980019" y="42577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383" name="正方形/長方形 382">
            <a:extLst>
              <a:ext uri="{FF2B5EF4-FFF2-40B4-BE49-F238E27FC236}">
                <a16:creationId xmlns:a16="http://schemas.microsoft.com/office/drawing/2014/main" id="{6788A894-F1CD-4D88-8F98-38FFAECE8691}"/>
              </a:ext>
            </a:extLst>
          </p:cNvPr>
          <p:cNvSpPr/>
          <p:nvPr/>
        </p:nvSpPr>
        <p:spPr>
          <a:xfrm>
            <a:off x="5019501" y="50265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384" name="正方形/長方形 383">
            <a:extLst>
              <a:ext uri="{FF2B5EF4-FFF2-40B4-BE49-F238E27FC236}">
                <a16:creationId xmlns:a16="http://schemas.microsoft.com/office/drawing/2014/main" id="{60CADDD5-01E9-4954-BC59-569D5B37BE2B}"/>
              </a:ext>
            </a:extLst>
          </p:cNvPr>
          <p:cNvSpPr/>
          <p:nvPr/>
        </p:nvSpPr>
        <p:spPr>
          <a:xfrm>
            <a:off x="4979868" y="55629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385" name="正方形/長方形 384">
            <a:extLst>
              <a:ext uri="{FF2B5EF4-FFF2-40B4-BE49-F238E27FC236}">
                <a16:creationId xmlns:a16="http://schemas.microsoft.com/office/drawing/2014/main" id="{F489273F-0B4E-4CCE-9D4B-91F4B9B964D2}"/>
              </a:ext>
            </a:extLst>
          </p:cNvPr>
          <p:cNvSpPr/>
          <p:nvPr/>
        </p:nvSpPr>
        <p:spPr>
          <a:xfrm>
            <a:off x="8051997" y="3835182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6" name="正方形/長方形 385">
            <a:extLst>
              <a:ext uri="{FF2B5EF4-FFF2-40B4-BE49-F238E27FC236}">
                <a16:creationId xmlns:a16="http://schemas.microsoft.com/office/drawing/2014/main" id="{0ECF3211-FAA9-4236-9F5F-837B767893F2}"/>
              </a:ext>
            </a:extLst>
          </p:cNvPr>
          <p:cNvSpPr/>
          <p:nvPr/>
        </p:nvSpPr>
        <p:spPr>
          <a:xfrm>
            <a:off x="7267379" y="384450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7" name="正方形/長方形 386">
            <a:extLst>
              <a:ext uri="{FF2B5EF4-FFF2-40B4-BE49-F238E27FC236}">
                <a16:creationId xmlns:a16="http://schemas.microsoft.com/office/drawing/2014/main" id="{8C4D27BB-29E6-4D86-BE8B-14153171CB04}"/>
              </a:ext>
            </a:extLst>
          </p:cNvPr>
          <p:cNvSpPr/>
          <p:nvPr/>
        </p:nvSpPr>
        <p:spPr>
          <a:xfrm>
            <a:off x="6686806" y="3839181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8" name="正方形/長方形 387">
            <a:extLst>
              <a:ext uri="{FF2B5EF4-FFF2-40B4-BE49-F238E27FC236}">
                <a16:creationId xmlns:a16="http://schemas.microsoft.com/office/drawing/2014/main" id="{FBB9E924-EB51-4E15-B9E1-0379CC3FA2F7}"/>
              </a:ext>
            </a:extLst>
          </p:cNvPr>
          <p:cNvSpPr/>
          <p:nvPr/>
        </p:nvSpPr>
        <p:spPr>
          <a:xfrm>
            <a:off x="7037996" y="5210452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9" name="正方形/長方形 388">
            <a:extLst>
              <a:ext uri="{FF2B5EF4-FFF2-40B4-BE49-F238E27FC236}">
                <a16:creationId xmlns:a16="http://schemas.microsoft.com/office/drawing/2014/main" id="{CE361B4E-316A-4D60-91AD-CC79D351D313}"/>
              </a:ext>
            </a:extLst>
          </p:cNvPr>
          <p:cNvSpPr/>
          <p:nvPr/>
        </p:nvSpPr>
        <p:spPr>
          <a:xfrm>
            <a:off x="7878337" y="5203031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90" name="正方形/長方形 389">
            <a:extLst>
              <a:ext uri="{FF2B5EF4-FFF2-40B4-BE49-F238E27FC236}">
                <a16:creationId xmlns:a16="http://schemas.microsoft.com/office/drawing/2014/main" id="{E85A915A-9DA7-4BF5-84DB-5E484151F2A8}"/>
              </a:ext>
            </a:extLst>
          </p:cNvPr>
          <p:cNvSpPr/>
          <p:nvPr/>
        </p:nvSpPr>
        <p:spPr>
          <a:xfrm>
            <a:off x="6742722" y="519363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 108">
                <a:extLst>
                  <a:ext uri="{FF2B5EF4-FFF2-40B4-BE49-F238E27FC236}">
                    <a16:creationId xmlns:a16="http://schemas.microsoft.com/office/drawing/2014/main" id="{068EEADC-62A6-AF12-0DFF-CB4FBBB1A2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83784" y="4249498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 108">
                <a:extLst>
                  <a:ext uri="{FF2B5EF4-FFF2-40B4-BE49-F238E27FC236}">
                    <a16:creationId xmlns:a16="http://schemas.microsoft.com/office/drawing/2014/main" id="{068EEADC-62A6-AF12-0DFF-CB4FBBB1A2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83784" y="4249498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2174" r="-20666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2174" r="-10327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3333" t="-2174" r="-5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104444" r="-20666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104444" r="-10327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3333" t="-104444" r="-500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200000" r="-206667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200000" r="-103279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3333" t="-200000" r="-5000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667" t="-306667" r="-206667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306667" r="-10327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3333" t="-306667" r="-5000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F52149F0-8A03-4A12-1020-784A6249F6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16280" y="4082398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686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F52149F0-8A03-4A12-1020-784A6249F6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16280" y="4082398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2B684A01-AED6-86B3-8B07-CEDBE4CBB9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36410" y="4654898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686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2B684A01-AED6-86B3-8B07-CEDBE4CBB9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36410" y="4654898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065F4FEE-53B7-84A8-5956-96EDF850F6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46001" y="5210415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686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065F4FEE-53B7-84A8-5956-96EDF850F6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46001" y="5210415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F19B57E6-7EB7-A719-B4E5-AB8C4BEDF5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55911" y="5725969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686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F19B57E6-7EB7-A719-B4E5-AB8C4BEDF5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55911" y="5725969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2167446959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649661948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210447157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67" t="-2174" r="-2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0000" t="-2174" r="-1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3333" t="-2174" r="-3333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741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7545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66942" y="160822"/>
            <a:ext cx="51965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b="1">
                <a:ea typeface="Yu Mincho" panose="02020400000000000000" pitchFamily="18" charset="-128"/>
                <a:cs typeface="Times New Roman" panose="02020603050405020304" pitchFamily="18" charset="0"/>
              </a:rPr>
              <a:t>提案</a:t>
            </a:r>
            <a:r>
              <a:rPr lang="en-US" altLang="ja-JP" sz="3200" b="1">
                <a:latin typeface="Yu Mincho" panose="02020400000000000000" pitchFamily="18" charset="-128"/>
                <a:ea typeface="Yu Mincho" panose="02020400000000000000" pitchFamily="18" charset="-128"/>
              </a:rPr>
              <a:t>Counting Bloom Filter</a:t>
            </a:r>
            <a:endParaRPr lang="ja-JP" altLang="en-US" sz="3200" b="1"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72" name="表 71">
            <a:extLst>
              <a:ext uri="{FF2B5EF4-FFF2-40B4-BE49-F238E27FC236}">
                <a16:creationId xmlns:a16="http://schemas.microsoft.com/office/drawing/2014/main" id="{9BBE5A20-E3EA-400B-8F7C-0A2304B90558}"/>
              </a:ext>
            </a:extLst>
          </p:cNvPr>
          <p:cNvGraphicFramePr>
            <a:graphicFrameLocks noGrp="1"/>
          </p:cNvGraphicFramePr>
          <p:nvPr/>
        </p:nvGraphicFramePr>
        <p:xfrm>
          <a:off x="223085" y="4739868"/>
          <a:ext cx="5444573" cy="32024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0269">
                  <a:extLst>
                    <a:ext uri="{9D8B030D-6E8A-4147-A177-3AD203B41FA5}">
                      <a16:colId xmlns:a16="http://schemas.microsoft.com/office/drawing/2014/main" val="3544245577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2077781344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2722053511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916256155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2138084259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3467830074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669634589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2133883001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1417154017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592041909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1023387253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4270134901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1705428391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4051525967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122501448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1002587232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1515319444"/>
                    </a:ext>
                  </a:extLst>
                </a:gridCol>
              </a:tblGrid>
              <a:tr h="3202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55160"/>
                  </a:ext>
                </a:extLst>
              </a:tr>
            </a:tbl>
          </a:graphicData>
        </a:graphic>
      </p:graphicFrame>
      <p:graphicFrame>
        <p:nvGraphicFramePr>
          <p:cNvPr id="73" name="表 72">
            <a:extLst>
              <a:ext uri="{FF2B5EF4-FFF2-40B4-BE49-F238E27FC236}">
                <a16:creationId xmlns:a16="http://schemas.microsoft.com/office/drawing/2014/main" id="{5C641C6E-0367-4558-8F7E-F2317EDC422D}"/>
              </a:ext>
            </a:extLst>
          </p:cNvPr>
          <p:cNvGraphicFramePr>
            <a:graphicFrameLocks noGrp="1"/>
          </p:cNvGraphicFramePr>
          <p:nvPr/>
        </p:nvGraphicFramePr>
        <p:xfrm>
          <a:off x="214952" y="5039492"/>
          <a:ext cx="5444573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269">
                  <a:extLst>
                    <a:ext uri="{9D8B030D-6E8A-4147-A177-3AD203B41FA5}">
                      <a16:colId xmlns:a16="http://schemas.microsoft.com/office/drawing/2014/main" val="2012215159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3544245577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2077781344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2722053511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916256155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2138084259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3467830074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669634589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2133883001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1417154017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592041909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1023387253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4270134901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1705428391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4051525967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122501448"/>
                    </a:ext>
                  </a:extLst>
                </a:gridCol>
                <a:gridCol w="320269">
                  <a:extLst>
                    <a:ext uri="{9D8B030D-6E8A-4147-A177-3AD203B41FA5}">
                      <a16:colId xmlns:a16="http://schemas.microsoft.com/office/drawing/2014/main" val="4143114312"/>
                    </a:ext>
                  </a:extLst>
                </a:gridCol>
              </a:tblGrid>
              <a:tr h="32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0</a:t>
                      </a:r>
                      <a:endParaRPr lang="zh-CN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1</a:t>
                      </a:r>
                      <a:endParaRPr lang="zh-CN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2</a:t>
                      </a:r>
                      <a:endParaRPr lang="zh-CN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3</a:t>
                      </a:r>
                      <a:endParaRPr lang="zh-CN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4</a:t>
                      </a:r>
                      <a:endParaRPr lang="zh-CN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5</a:t>
                      </a:r>
                      <a:endParaRPr lang="zh-CN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6</a:t>
                      </a:r>
                      <a:endParaRPr lang="zh-CN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7</a:t>
                      </a:r>
                      <a:endParaRPr lang="zh-CN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8</a:t>
                      </a:r>
                      <a:endParaRPr lang="zh-CN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9</a:t>
                      </a:r>
                      <a:endParaRPr lang="zh-CN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10</a:t>
                      </a:r>
                      <a:endParaRPr lang="zh-CN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11</a:t>
                      </a:r>
                      <a:endParaRPr lang="zh-CN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12</a:t>
                      </a:r>
                      <a:endParaRPr lang="zh-CN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13</a:t>
                      </a:r>
                      <a:endParaRPr lang="zh-CN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14</a:t>
                      </a:r>
                      <a:endParaRPr lang="zh-CN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15</a:t>
                      </a:r>
                      <a:endParaRPr lang="zh-CN" altLang="en-US" sz="105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/>
                        <a:t>…</a:t>
                      </a:r>
                      <a:endParaRPr lang="zh-CN" altLang="en-US" sz="105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551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9113F20F-1B35-4FB5-B464-12DB8EF3E504}"/>
                  </a:ext>
                </a:extLst>
              </p:cNvPr>
              <p:cNvSpPr/>
              <p:nvPr/>
            </p:nvSpPr>
            <p:spPr>
              <a:xfrm>
                <a:off x="1472351" y="5832807"/>
                <a:ext cx="7348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9113F20F-1B35-4FB5-B464-12DB8EF3E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51" y="5832807"/>
                <a:ext cx="734817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1B816661-2DF2-45C7-9973-B0D58ADD2740}"/>
                  </a:ext>
                </a:extLst>
              </p:cNvPr>
              <p:cNvSpPr/>
              <p:nvPr/>
            </p:nvSpPr>
            <p:spPr>
              <a:xfrm>
                <a:off x="2207168" y="5832807"/>
                <a:ext cx="7300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1B816661-2DF2-45C7-9973-B0D58ADD2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168" y="5832807"/>
                <a:ext cx="730072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2BB01187-4683-4345-9A45-BAD8E00B10B5}"/>
                  </a:ext>
                </a:extLst>
              </p:cNvPr>
              <p:cNvSpPr/>
              <p:nvPr/>
            </p:nvSpPr>
            <p:spPr>
              <a:xfrm>
                <a:off x="2880923" y="5832807"/>
                <a:ext cx="7348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2BB01187-4683-4345-9A45-BAD8E00B1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923" y="5832807"/>
                <a:ext cx="734817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77451567-B3C0-4B13-961B-19ADEA4E1799}"/>
                  </a:ext>
                </a:extLst>
              </p:cNvPr>
              <p:cNvSpPr/>
              <p:nvPr/>
            </p:nvSpPr>
            <p:spPr>
              <a:xfrm>
                <a:off x="3658748" y="5832807"/>
                <a:ext cx="7348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77451567-B3C0-4B13-961B-19ADEA4E1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748" y="5832807"/>
                <a:ext cx="734817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D0DC4AC0-624C-49FC-90C2-C79B63C12BD9}"/>
              </a:ext>
            </a:extLst>
          </p:cNvPr>
          <p:cNvSpPr/>
          <p:nvPr/>
        </p:nvSpPr>
        <p:spPr>
          <a:xfrm>
            <a:off x="1678892" y="5520997"/>
            <a:ext cx="321733" cy="311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59B262EA-E97F-426F-8DE2-0366A6E17046}"/>
              </a:ext>
            </a:extLst>
          </p:cNvPr>
          <p:cNvSpPr/>
          <p:nvPr/>
        </p:nvSpPr>
        <p:spPr>
          <a:xfrm>
            <a:off x="2445364" y="5520997"/>
            <a:ext cx="321733" cy="311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5BA93CB-D260-4E38-8E7D-DF864F7F5B68}"/>
              </a:ext>
            </a:extLst>
          </p:cNvPr>
          <p:cNvSpPr/>
          <p:nvPr/>
        </p:nvSpPr>
        <p:spPr>
          <a:xfrm>
            <a:off x="1670540" y="549223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820A42A4-F2F7-4C6A-97AC-6740A5EF760D}"/>
              </a:ext>
            </a:extLst>
          </p:cNvPr>
          <p:cNvSpPr/>
          <p:nvPr/>
        </p:nvSpPr>
        <p:spPr>
          <a:xfrm>
            <a:off x="2389875" y="54922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15</a:t>
            </a:r>
            <a:endParaRPr lang="zh-CN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24FCE59-4C5A-4C64-B3D3-EE959DD40185}"/>
              </a:ext>
            </a:extLst>
          </p:cNvPr>
          <p:cNvSpPr/>
          <p:nvPr/>
        </p:nvSpPr>
        <p:spPr>
          <a:xfrm>
            <a:off x="3143354" y="5520997"/>
            <a:ext cx="321733" cy="311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3D4D756-18DC-4A4B-8569-F4D40474052A}"/>
              </a:ext>
            </a:extLst>
          </p:cNvPr>
          <p:cNvSpPr/>
          <p:nvPr/>
        </p:nvSpPr>
        <p:spPr>
          <a:xfrm>
            <a:off x="3087865" y="5492236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11</a:t>
            </a:r>
            <a:endParaRPr lang="zh-CN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9D909948-71FA-410B-A216-B3F3ABBF6C37}"/>
              </a:ext>
            </a:extLst>
          </p:cNvPr>
          <p:cNvSpPr/>
          <p:nvPr/>
        </p:nvSpPr>
        <p:spPr>
          <a:xfrm>
            <a:off x="3845412" y="5523837"/>
            <a:ext cx="321733" cy="311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932A59A5-0CA6-4D2A-B652-0F74CF1E989D}"/>
              </a:ext>
            </a:extLst>
          </p:cNvPr>
          <p:cNvSpPr/>
          <p:nvPr/>
        </p:nvSpPr>
        <p:spPr>
          <a:xfrm>
            <a:off x="3850837" y="549507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1C9FE9E2-EE7F-49B1-927F-D8F632E0F1DD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1371600" y="4961106"/>
            <a:ext cx="468159" cy="559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9CC23768-6DD2-4E83-B356-6D4610FC4D8A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2604036" y="5039492"/>
            <a:ext cx="2560355" cy="452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23FC95E2-750A-43A9-AB06-4079ACF08EA7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3302027" y="5039492"/>
            <a:ext cx="655570" cy="452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5516562-C2D6-4E4F-B4DA-35DB4E24763A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768485" y="4961106"/>
            <a:ext cx="3235599" cy="533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A1AFAD92-2623-4C10-B7C6-D5D8720A22CC}"/>
              </a:ext>
            </a:extLst>
          </p:cNvPr>
          <p:cNvSpPr/>
          <p:nvPr/>
        </p:nvSpPr>
        <p:spPr>
          <a:xfrm>
            <a:off x="4203116" y="4224282"/>
            <a:ext cx="1463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/>
              <a:t>counter vector</a:t>
            </a:r>
            <a:endParaRPr lang="zh-CN" altLang="en-US" sz="160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1F2DE68-425F-41D5-8BEE-83DB5CA1E6F7}"/>
              </a:ext>
            </a:extLst>
          </p:cNvPr>
          <p:cNvCxnSpPr/>
          <p:nvPr/>
        </p:nvCxnSpPr>
        <p:spPr>
          <a:xfrm>
            <a:off x="237916" y="4558252"/>
            <a:ext cx="541071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F6EF7783-6A7E-4D0C-9D61-7E1107BBCD6D}"/>
                  </a:ext>
                </a:extLst>
              </p:cNvPr>
              <p:cNvSpPr/>
              <p:nvPr/>
            </p:nvSpPr>
            <p:spPr>
              <a:xfrm>
                <a:off x="2803196" y="4244216"/>
                <a:ext cx="3910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F6EF7783-6A7E-4D0C-9D61-7E1107BB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196" y="4244216"/>
                <a:ext cx="39100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5" name="表 94">
            <a:extLst>
              <a:ext uri="{FF2B5EF4-FFF2-40B4-BE49-F238E27FC236}">
                <a16:creationId xmlns:a16="http://schemas.microsoft.com/office/drawing/2014/main" id="{B1FE9BF8-9EAF-40F2-B899-85CFC57299CA}"/>
              </a:ext>
            </a:extLst>
          </p:cNvPr>
          <p:cNvGraphicFramePr>
            <a:graphicFrameLocks noGrp="1"/>
          </p:cNvGraphicFramePr>
          <p:nvPr/>
        </p:nvGraphicFramePr>
        <p:xfrm>
          <a:off x="6531282" y="2007007"/>
          <a:ext cx="5434807" cy="32024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0286">
                  <a:extLst>
                    <a:ext uri="{9D8B030D-6E8A-4147-A177-3AD203B41FA5}">
                      <a16:colId xmlns:a16="http://schemas.microsoft.com/office/drawing/2014/main" val="354424557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077781344"/>
                    </a:ext>
                  </a:extLst>
                </a:gridCol>
                <a:gridCol w="330517">
                  <a:extLst>
                    <a:ext uri="{9D8B030D-6E8A-4147-A177-3AD203B41FA5}">
                      <a16:colId xmlns:a16="http://schemas.microsoft.com/office/drawing/2014/main" val="272205351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916256155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13808425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3467830074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66963458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13388300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41715401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59204190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023387253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427013490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70542839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405152596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22501448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002587232"/>
                    </a:ext>
                  </a:extLst>
                </a:gridCol>
              </a:tblGrid>
              <a:tr h="320241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55160"/>
                  </a:ext>
                </a:extLst>
              </a:tr>
            </a:tbl>
          </a:graphicData>
        </a:graphic>
      </p:graphicFrame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B8E60D8A-0B66-4065-BE53-C37B3F8170A2}"/>
              </a:ext>
            </a:extLst>
          </p:cNvPr>
          <p:cNvSpPr/>
          <p:nvPr/>
        </p:nvSpPr>
        <p:spPr>
          <a:xfrm>
            <a:off x="6459171" y="1933327"/>
            <a:ext cx="5585460" cy="46482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7" name="表 96">
            <a:extLst>
              <a:ext uri="{FF2B5EF4-FFF2-40B4-BE49-F238E27FC236}">
                <a16:creationId xmlns:a16="http://schemas.microsoft.com/office/drawing/2014/main" id="{6D6DCCF2-63B8-4E70-9465-F8AD55FC8218}"/>
              </a:ext>
            </a:extLst>
          </p:cNvPr>
          <p:cNvGraphicFramePr>
            <a:graphicFrameLocks noGrp="1"/>
          </p:cNvGraphicFramePr>
          <p:nvPr/>
        </p:nvGraphicFramePr>
        <p:xfrm>
          <a:off x="6531282" y="2601367"/>
          <a:ext cx="5434807" cy="32024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0286">
                  <a:extLst>
                    <a:ext uri="{9D8B030D-6E8A-4147-A177-3AD203B41FA5}">
                      <a16:colId xmlns:a16="http://schemas.microsoft.com/office/drawing/2014/main" val="354424557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077781344"/>
                    </a:ext>
                  </a:extLst>
                </a:gridCol>
                <a:gridCol w="330517">
                  <a:extLst>
                    <a:ext uri="{9D8B030D-6E8A-4147-A177-3AD203B41FA5}">
                      <a16:colId xmlns:a16="http://schemas.microsoft.com/office/drawing/2014/main" val="272205351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916256155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13808425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3467830074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66963458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13388300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41715401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59204190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023387253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427013490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70542839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405152596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22501448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002587232"/>
                    </a:ext>
                  </a:extLst>
                </a:gridCol>
              </a:tblGrid>
              <a:tr h="320241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55160"/>
                  </a:ext>
                </a:extLst>
              </a:tr>
            </a:tbl>
          </a:graphicData>
        </a:graphic>
      </p:graphicFrame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8C36069-5764-457F-8C7D-BA86C1B5E53B}"/>
              </a:ext>
            </a:extLst>
          </p:cNvPr>
          <p:cNvSpPr/>
          <p:nvPr/>
        </p:nvSpPr>
        <p:spPr>
          <a:xfrm>
            <a:off x="6459171" y="2527687"/>
            <a:ext cx="5585460" cy="46482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9" name="表 98">
            <a:extLst>
              <a:ext uri="{FF2B5EF4-FFF2-40B4-BE49-F238E27FC236}">
                <a16:creationId xmlns:a16="http://schemas.microsoft.com/office/drawing/2014/main" id="{651BFFF5-D314-4471-912B-EE7B48CE9CF9}"/>
              </a:ext>
            </a:extLst>
          </p:cNvPr>
          <p:cNvGraphicFramePr>
            <a:graphicFrameLocks noGrp="1"/>
          </p:cNvGraphicFramePr>
          <p:nvPr/>
        </p:nvGraphicFramePr>
        <p:xfrm>
          <a:off x="6531282" y="3153818"/>
          <a:ext cx="5434807" cy="32024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0286">
                  <a:extLst>
                    <a:ext uri="{9D8B030D-6E8A-4147-A177-3AD203B41FA5}">
                      <a16:colId xmlns:a16="http://schemas.microsoft.com/office/drawing/2014/main" val="354424557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077781344"/>
                    </a:ext>
                  </a:extLst>
                </a:gridCol>
                <a:gridCol w="330517">
                  <a:extLst>
                    <a:ext uri="{9D8B030D-6E8A-4147-A177-3AD203B41FA5}">
                      <a16:colId xmlns:a16="http://schemas.microsoft.com/office/drawing/2014/main" val="272205351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916256155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13808425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3467830074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66963458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13388300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41715401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59204190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023387253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427013490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70542839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405152596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22501448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002587232"/>
                    </a:ext>
                  </a:extLst>
                </a:gridCol>
              </a:tblGrid>
              <a:tr h="320241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55160"/>
                  </a:ext>
                </a:extLst>
              </a:tr>
            </a:tbl>
          </a:graphicData>
        </a:graphic>
      </p:graphicFrame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26D1864C-3B59-483C-AFFB-5FD6ACE5DD85}"/>
              </a:ext>
            </a:extLst>
          </p:cNvPr>
          <p:cNvSpPr/>
          <p:nvPr/>
        </p:nvSpPr>
        <p:spPr>
          <a:xfrm>
            <a:off x="6459171" y="3080138"/>
            <a:ext cx="5585460" cy="46482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1" name="表 100">
            <a:extLst>
              <a:ext uri="{FF2B5EF4-FFF2-40B4-BE49-F238E27FC236}">
                <a16:creationId xmlns:a16="http://schemas.microsoft.com/office/drawing/2014/main" id="{6EE3231C-3C5B-4A14-93F1-BA998910B162}"/>
              </a:ext>
            </a:extLst>
          </p:cNvPr>
          <p:cNvGraphicFramePr>
            <a:graphicFrameLocks noGrp="1"/>
          </p:cNvGraphicFramePr>
          <p:nvPr/>
        </p:nvGraphicFramePr>
        <p:xfrm>
          <a:off x="6531282" y="3706269"/>
          <a:ext cx="5434807" cy="32024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0286">
                  <a:extLst>
                    <a:ext uri="{9D8B030D-6E8A-4147-A177-3AD203B41FA5}">
                      <a16:colId xmlns:a16="http://schemas.microsoft.com/office/drawing/2014/main" val="354424557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077781344"/>
                    </a:ext>
                  </a:extLst>
                </a:gridCol>
                <a:gridCol w="330517">
                  <a:extLst>
                    <a:ext uri="{9D8B030D-6E8A-4147-A177-3AD203B41FA5}">
                      <a16:colId xmlns:a16="http://schemas.microsoft.com/office/drawing/2014/main" val="272205351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916256155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13808425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3467830074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66963458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13388300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41715401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59204190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023387253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427013490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70542839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405152596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22501448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002587232"/>
                    </a:ext>
                  </a:extLst>
                </a:gridCol>
              </a:tblGrid>
              <a:tr h="320241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55160"/>
                  </a:ext>
                </a:extLst>
              </a:tr>
            </a:tbl>
          </a:graphicData>
        </a:graphic>
      </p:graphicFrame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4BA3BFAA-8B99-4E1A-96BA-12D833C00ABF}"/>
              </a:ext>
            </a:extLst>
          </p:cNvPr>
          <p:cNvSpPr/>
          <p:nvPr/>
        </p:nvSpPr>
        <p:spPr>
          <a:xfrm>
            <a:off x="6459171" y="3632589"/>
            <a:ext cx="5585460" cy="4648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190EAAEB-4281-4645-B018-11A046840F78}"/>
              </a:ext>
            </a:extLst>
          </p:cNvPr>
          <p:cNvCxnSpPr>
            <a:cxnSpLocks/>
          </p:cNvCxnSpPr>
          <p:nvPr/>
        </p:nvCxnSpPr>
        <p:spPr>
          <a:xfrm>
            <a:off x="6455955" y="1786853"/>
            <a:ext cx="55854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4" name="表 103">
            <a:extLst>
              <a:ext uri="{FF2B5EF4-FFF2-40B4-BE49-F238E27FC236}">
                <a16:creationId xmlns:a16="http://schemas.microsoft.com/office/drawing/2014/main" id="{19C35CA5-90B4-4A4B-88D7-2FC315F7B718}"/>
              </a:ext>
            </a:extLst>
          </p:cNvPr>
          <p:cNvGraphicFramePr>
            <a:graphicFrameLocks noGrp="1"/>
          </p:cNvGraphicFramePr>
          <p:nvPr/>
        </p:nvGraphicFramePr>
        <p:xfrm>
          <a:off x="6528066" y="4244769"/>
          <a:ext cx="5434807" cy="32024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0286">
                  <a:extLst>
                    <a:ext uri="{9D8B030D-6E8A-4147-A177-3AD203B41FA5}">
                      <a16:colId xmlns:a16="http://schemas.microsoft.com/office/drawing/2014/main" val="354424557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077781344"/>
                    </a:ext>
                  </a:extLst>
                </a:gridCol>
                <a:gridCol w="330517">
                  <a:extLst>
                    <a:ext uri="{9D8B030D-6E8A-4147-A177-3AD203B41FA5}">
                      <a16:colId xmlns:a16="http://schemas.microsoft.com/office/drawing/2014/main" val="272205351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916256155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13808425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3467830074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66963458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13388300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41715401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59204190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023387253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427013490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70542839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405152596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22501448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002587232"/>
                    </a:ext>
                  </a:extLst>
                </a:gridCol>
              </a:tblGrid>
              <a:tr h="320241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55160"/>
                  </a:ext>
                </a:extLst>
              </a:tr>
            </a:tbl>
          </a:graphicData>
        </a:graphic>
      </p:graphicFrame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CA1D63E9-C6CC-4A6B-822D-04BE85E0B080}"/>
              </a:ext>
            </a:extLst>
          </p:cNvPr>
          <p:cNvSpPr/>
          <p:nvPr/>
        </p:nvSpPr>
        <p:spPr>
          <a:xfrm>
            <a:off x="6455955" y="4171089"/>
            <a:ext cx="5585460" cy="464820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8" name="表 107">
            <a:extLst>
              <a:ext uri="{FF2B5EF4-FFF2-40B4-BE49-F238E27FC236}">
                <a16:creationId xmlns:a16="http://schemas.microsoft.com/office/drawing/2014/main" id="{63BC97EF-A9BF-41B8-A2A5-C2D26077DB98}"/>
              </a:ext>
            </a:extLst>
          </p:cNvPr>
          <p:cNvGraphicFramePr>
            <a:graphicFrameLocks noGrp="1"/>
          </p:cNvGraphicFramePr>
          <p:nvPr/>
        </p:nvGraphicFramePr>
        <p:xfrm>
          <a:off x="6511501" y="4783269"/>
          <a:ext cx="5434807" cy="32024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0286">
                  <a:extLst>
                    <a:ext uri="{9D8B030D-6E8A-4147-A177-3AD203B41FA5}">
                      <a16:colId xmlns:a16="http://schemas.microsoft.com/office/drawing/2014/main" val="354424557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077781344"/>
                    </a:ext>
                  </a:extLst>
                </a:gridCol>
                <a:gridCol w="330517">
                  <a:extLst>
                    <a:ext uri="{9D8B030D-6E8A-4147-A177-3AD203B41FA5}">
                      <a16:colId xmlns:a16="http://schemas.microsoft.com/office/drawing/2014/main" val="272205351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916256155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13808425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3467830074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66963458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213388300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41715401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592041909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023387253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427013490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705428391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4051525967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22501448"/>
                    </a:ext>
                  </a:extLst>
                </a:gridCol>
                <a:gridCol w="340286">
                  <a:extLst>
                    <a:ext uri="{9D8B030D-6E8A-4147-A177-3AD203B41FA5}">
                      <a16:colId xmlns:a16="http://schemas.microsoft.com/office/drawing/2014/main" val="1002587232"/>
                    </a:ext>
                  </a:extLst>
                </a:gridCol>
              </a:tblGrid>
              <a:tr h="320241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55160"/>
                  </a:ext>
                </a:extLst>
              </a:tr>
            </a:tbl>
          </a:graphicData>
        </a:graphic>
      </p:graphicFrame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6C84AADA-53D3-4D7D-83AE-9FA8DEB0F475}"/>
              </a:ext>
            </a:extLst>
          </p:cNvPr>
          <p:cNvSpPr/>
          <p:nvPr/>
        </p:nvSpPr>
        <p:spPr>
          <a:xfrm>
            <a:off x="6439389" y="4709589"/>
            <a:ext cx="5602025" cy="46481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9D5D2691-5AFF-49E2-A61E-B0FE48DBA001}"/>
                  </a:ext>
                </a:extLst>
              </p:cNvPr>
              <p:cNvSpPr/>
              <p:nvPr/>
            </p:nvSpPr>
            <p:spPr>
              <a:xfrm>
                <a:off x="8895170" y="1511987"/>
                <a:ext cx="9321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1400"/>
                  <a:t> = 64bit</a:t>
                </a:r>
                <a:endParaRPr lang="zh-CN" altLang="en-US" sz="1400"/>
              </a:p>
            </p:txBody>
          </p:sp>
        </mc:Choice>
        <mc:Fallback xmlns=""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9D5D2691-5AFF-49E2-A61E-B0FE48DBA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170" y="1511987"/>
                <a:ext cx="932115" cy="307777"/>
              </a:xfrm>
              <a:prstGeom prst="rect">
                <a:avLst/>
              </a:prstGeom>
              <a:blipFill>
                <a:blip r:embed="rId9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9AD351F4-7126-4375-A2AA-2FF59447F22D}"/>
              </a:ext>
            </a:extLst>
          </p:cNvPr>
          <p:cNvSpPr/>
          <p:nvPr/>
        </p:nvSpPr>
        <p:spPr>
          <a:xfrm>
            <a:off x="10997305" y="1398425"/>
            <a:ext cx="11240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4bit counter</a:t>
            </a:r>
            <a:endParaRPr lang="zh-CN" altLang="en-US" sz="1400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3F58E7D2-F020-4218-9D6A-04B85B4CA9EB}"/>
              </a:ext>
            </a:extLst>
          </p:cNvPr>
          <p:cNvCxnSpPr>
            <a:cxnSpLocks/>
            <a:endCxn id="115" idx="2"/>
          </p:cNvCxnSpPr>
          <p:nvPr/>
        </p:nvCxnSpPr>
        <p:spPr>
          <a:xfrm flipH="1" flipV="1">
            <a:off x="11559318" y="1706202"/>
            <a:ext cx="259254" cy="5319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9C22843C-64BB-4C27-B9C9-412DC1A376D0}"/>
                  </a:ext>
                </a:extLst>
              </p:cNvPr>
              <p:cNvSpPr/>
              <p:nvPr/>
            </p:nvSpPr>
            <p:spPr>
              <a:xfrm>
                <a:off x="6068571" y="1986556"/>
                <a:ext cx="426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9C22843C-64BB-4C27-B9C9-412DC1A37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71" y="1986556"/>
                <a:ext cx="4266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1B1374DA-D641-4BB8-92AA-7517E002B409}"/>
                  </a:ext>
                </a:extLst>
              </p:cNvPr>
              <p:cNvSpPr/>
              <p:nvPr/>
            </p:nvSpPr>
            <p:spPr>
              <a:xfrm>
                <a:off x="6084846" y="2557284"/>
                <a:ext cx="421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1B1374DA-D641-4BB8-92AA-7517E002B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846" y="2557284"/>
                <a:ext cx="42133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3C2C0947-A4BD-42C3-B27B-DACDD729FB7B}"/>
                  </a:ext>
                </a:extLst>
              </p:cNvPr>
              <p:cNvSpPr/>
              <p:nvPr/>
            </p:nvSpPr>
            <p:spPr>
              <a:xfrm>
                <a:off x="6079525" y="3079937"/>
                <a:ext cx="426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3C2C0947-A4BD-42C3-B27B-DACDD729F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525" y="3079937"/>
                <a:ext cx="4266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6CEA481A-1A5D-41F5-ABDB-27E594AB2379}"/>
                  </a:ext>
                </a:extLst>
              </p:cNvPr>
              <p:cNvSpPr/>
              <p:nvPr/>
            </p:nvSpPr>
            <p:spPr>
              <a:xfrm>
                <a:off x="6101411" y="3650665"/>
                <a:ext cx="426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6CEA481A-1A5D-41F5-ABDB-27E594AB2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11" y="3650665"/>
                <a:ext cx="4266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6B74BADE-B65E-4DEF-B134-739FF8AF8F58}"/>
                  </a:ext>
                </a:extLst>
              </p:cNvPr>
              <p:cNvSpPr/>
              <p:nvPr/>
            </p:nvSpPr>
            <p:spPr>
              <a:xfrm>
                <a:off x="6101411" y="4176154"/>
                <a:ext cx="426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6B74BADE-B65E-4DEF-B134-739FF8AF8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11" y="4176154"/>
                <a:ext cx="42665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50703282-AF05-40F2-AC6F-0FD6329E62DA}"/>
                  </a:ext>
                </a:extLst>
              </p:cNvPr>
              <p:cNvSpPr/>
              <p:nvPr/>
            </p:nvSpPr>
            <p:spPr>
              <a:xfrm>
                <a:off x="6101411" y="4709589"/>
                <a:ext cx="426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50703282-AF05-40F2-AC6F-0FD6329E6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11" y="4709589"/>
                <a:ext cx="42665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C823C874-AA4E-4ADE-8B32-2E1B5D6AF9D6}"/>
                  </a:ext>
                </a:extLst>
              </p:cNvPr>
              <p:cNvSpPr/>
              <p:nvPr/>
            </p:nvSpPr>
            <p:spPr>
              <a:xfrm>
                <a:off x="7377984" y="5898863"/>
                <a:ext cx="6810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C823C874-AA4E-4ADE-8B32-2E1B5D6AF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84" y="5898863"/>
                <a:ext cx="681020" cy="338554"/>
              </a:xfrm>
              <a:prstGeom prst="rect">
                <a:avLst/>
              </a:prstGeom>
              <a:blipFill>
                <a:blip r:embed="rId1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C63E8B88-E404-4AAF-8C3F-830D043ED42E}"/>
                  </a:ext>
                </a:extLst>
              </p:cNvPr>
              <p:cNvSpPr/>
              <p:nvPr/>
            </p:nvSpPr>
            <p:spPr>
              <a:xfrm>
                <a:off x="8531508" y="5872979"/>
                <a:ext cx="7300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C63E8B88-E404-4AAF-8C3F-830D043ED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508" y="5872979"/>
                <a:ext cx="730072" cy="338554"/>
              </a:xfrm>
              <a:prstGeom prst="rect">
                <a:avLst/>
              </a:prstGeom>
              <a:blipFill>
                <a:blip r:embed="rId1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9E74967A-B540-41F0-9B94-87847864525C}"/>
                  </a:ext>
                </a:extLst>
              </p:cNvPr>
              <p:cNvSpPr/>
              <p:nvPr/>
            </p:nvSpPr>
            <p:spPr>
              <a:xfrm>
                <a:off x="9205263" y="5872979"/>
                <a:ext cx="7348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9E74967A-B540-41F0-9B94-878478645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263" y="5872979"/>
                <a:ext cx="734817" cy="338554"/>
              </a:xfrm>
              <a:prstGeom prst="rect">
                <a:avLst/>
              </a:prstGeom>
              <a:blipFill>
                <a:blip r:embed="rId1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89E89761-1F43-4D5B-BEB5-E157030D3BA2}"/>
                  </a:ext>
                </a:extLst>
              </p:cNvPr>
              <p:cNvSpPr/>
              <p:nvPr/>
            </p:nvSpPr>
            <p:spPr>
              <a:xfrm>
                <a:off x="9983088" y="5872979"/>
                <a:ext cx="7348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89E89761-1F43-4D5B-BEB5-E157030D3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088" y="5872979"/>
                <a:ext cx="734817" cy="338554"/>
              </a:xfrm>
              <a:prstGeom prst="rect">
                <a:avLst/>
              </a:prstGeom>
              <a:blipFill>
                <a:blip r:embed="rId1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3265963A-5ABF-4A8D-80B0-509EB8074D2A}"/>
              </a:ext>
            </a:extLst>
          </p:cNvPr>
          <p:cNvSpPr/>
          <p:nvPr/>
        </p:nvSpPr>
        <p:spPr>
          <a:xfrm>
            <a:off x="7584525" y="5587053"/>
            <a:ext cx="321733" cy="311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C8ED75CB-2F4F-4F7B-9975-3884560611B2}"/>
              </a:ext>
            </a:extLst>
          </p:cNvPr>
          <p:cNvSpPr/>
          <p:nvPr/>
        </p:nvSpPr>
        <p:spPr>
          <a:xfrm>
            <a:off x="8769704" y="5561169"/>
            <a:ext cx="321733" cy="311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F1F36156-51B5-4D09-8942-CADFE3FA9E2F}"/>
              </a:ext>
            </a:extLst>
          </p:cNvPr>
          <p:cNvSpPr/>
          <p:nvPr/>
        </p:nvSpPr>
        <p:spPr>
          <a:xfrm>
            <a:off x="7594863" y="557729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12A9AE2-6AF6-4AD9-9F5C-2B042474630A}"/>
              </a:ext>
            </a:extLst>
          </p:cNvPr>
          <p:cNvSpPr/>
          <p:nvPr/>
        </p:nvSpPr>
        <p:spPr>
          <a:xfrm>
            <a:off x="8714215" y="553240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15</a:t>
            </a:r>
            <a:endParaRPr lang="zh-CN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9F03DE5-83FD-461B-841F-7F3683F4F0D6}"/>
              </a:ext>
            </a:extLst>
          </p:cNvPr>
          <p:cNvSpPr/>
          <p:nvPr/>
        </p:nvSpPr>
        <p:spPr>
          <a:xfrm>
            <a:off x="9467694" y="5561169"/>
            <a:ext cx="321733" cy="311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9A62B13-DC64-4811-B828-927C74FF64B0}"/>
              </a:ext>
            </a:extLst>
          </p:cNvPr>
          <p:cNvSpPr/>
          <p:nvPr/>
        </p:nvSpPr>
        <p:spPr>
          <a:xfrm>
            <a:off x="9412205" y="5532408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11</a:t>
            </a:r>
            <a:endParaRPr lang="zh-CN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11D2D00B-416B-4F48-BB7D-40C27439E40C}"/>
              </a:ext>
            </a:extLst>
          </p:cNvPr>
          <p:cNvSpPr/>
          <p:nvPr/>
        </p:nvSpPr>
        <p:spPr>
          <a:xfrm>
            <a:off x="10169752" y="5564009"/>
            <a:ext cx="321733" cy="311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CB3C252B-919E-4FFD-948C-784ACE8AFCB2}"/>
              </a:ext>
            </a:extLst>
          </p:cNvPr>
          <p:cNvSpPr/>
          <p:nvPr/>
        </p:nvSpPr>
        <p:spPr>
          <a:xfrm>
            <a:off x="10175177" y="553524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4582BBE7-5309-4DD5-A8B0-42696CE03AE5}"/>
              </a:ext>
            </a:extLst>
          </p:cNvPr>
          <p:cNvCxnSpPr>
            <a:cxnSpLocks/>
            <a:stCxn id="136" idx="0"/>
          </p:cNvCxnSpPr>
          <p:nvPr/>
        </p:nvCxnSpPr>
        <p:spPr>
          <a:xfrm flipH="1" flipV="1">
            <a:off x="6530191" y="4083323"/>
            <a:ext cx="1217919" cy="1493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06F67F1F-45B9-4324-A872-4F6D7C8C620D}"/>
              </a:ext>
            </a:extLst>
          </p:cNvPr>
          <p:cNvCxnSpPr>
            <a:cxnSpLocks/>
            <a:stCxn id="139" idx="0"/>
          </p:cNvCxnSpPr>
          <p:nvPr/>
        </p:nvCxnSpPr>
        <p:spPr>
          <a:xfrm flipV="1">
            <a:off x="9626367" y="3925513"/>
            <a:ext cx="865118" cy="16068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6D4507F9-CFAA-442E-98D6-3C79697A1683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7106970" y="3931719"/>
            <a:ext cx="3221454" cy="160352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16F502E1-751B-4D45-8F46-7BBA468EE480}"/>
              </a:ext>
            </a:extLst>
          </p:cNvPr>
          <p:cNvCxnSpPr>
            <a:cxnSpLocks/>
            <a:stCxn id="137" idx="0"/>
          </p:cNvCxnSpPr>
          <p:nvPr/>
        </p:nvCxnSpPr>
        <p:spPr>
          <a:xfrm flipV="1">
            <a:off x="8928376" y="3893912"/>
            <a:ext cx="2808782" cy="16384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76204009-D2AC-42A4-A201-D57A77BB709D}"/>
              </a:ext>
            </a:extLst>
          </p:cNvPr>
          <p:cNvSpPr/>
          <p:nvPr/>
        </p:nvSpPr>
        <p:spPr>
          <a:xfrm>
            <a:off x="6885826" y="3656360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</a:rPr>
              <a:t>+1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5CCCF698-4164-44FA-BD9F-07184E22E61E}"/>
              </a:ext>
            </a:extLst>
          </p:cNvPr>
          <p:cNvSpPr/>
          <p:nvPr/>
        </p:nvSpPr>
        <p:spPr>
          <a:xfrm>
            <a:off x="10204875" y="3656360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</a:rPr>
              <a:t>+1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5ED54520-D64E-4FEF-A5D3-341AA91650E9}"/>
              </a:ext>
            </a:extLst>
          </p:cNvPr>
          <p:cNvSpPr/>
          <p:nvPr/>
        </p:nvSpPr>
        <p:spPr>
          <a:xfrm>
            <a:off x="11593853" y="3664788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</a:rPr>
              <a:t>+1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978D88AE-9104-4B71-B92E-188DC884F35A}"/>
              </a:ext>
            </a:extLst>
          </p:cNvPr>
          <p:cNvSpPr/>
          <p:nvPr/>
        </p:nvSpPr>
        <p:spPr>
          <a:xfrm>
            <a:off x="4999043" y="4482035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</a:rPr>
              <a:t>+1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B4507A11-77E2-4079-A7B9-8538C5F1403A}"/>
              </a:ext>
            </a:extLst>
          </p:cNvPr>
          <p:cNvSpPr/>
          <p:nvPr/>
        </p:nvSpPr>
        <p:spPr>
          <a:xfrm>
            <a:off x="3957597" y="4487019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</a:rPr>
              <a:t>+1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3A2B0F4-7F81-43E9-BCCA-7596499AAF9E}"/>
              </a:ext>
            </a:extLst>
          </p:cNvPr>
          <p:cNvSpPr/>
          <p:nvPr/>
        </p:nvSpPr>
        <p:spPr>
          <a:xfrm>
            <a:off x="1189273" y="4496394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</a:rPr>
              <a:t>+1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19C59BC-345C-4645-8DD9-5E86FE6C4690}"/>
              </a:ext>
            </a:extLst>
          </p:cNvPr>
          <p:cNvSpPr/>
          <p:nvPr/>
        </p:nvSpPr>
        <p:spPr>
          <a:xfrm>
            <a:off x="511696" y="4495412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</a:rPr>
              <a:t>+1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6AF1885-AFD4-4863-BA35-66175D059C30}"/>
              </a:ext>
            </a:extLst>
          </p:cNvPr>
          <p:cNvSpPr/>
          <p:nvPr/>
        </p:nvSpPr>
        <p:spPr>
          <a:xfrm>
            <a:off x="1588741" y="6295665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Counting Bloom Filter(CBF)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0D0E8487-33DB-405D-8CA0-529A36429A7B}"/>
                  </a:ext>
                </a:extLst>
              </p:cNvPr>
              <p:cNvSpPr/>
              <p:nvPr/>
            </p:nvSpPr>
            <p:spPr>
              <a:xfrm>
                <a:off x="7948035" y="5894825"/>
                <a:ext cx="7348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0D0E8487-33DB-405D-8CA0-529A36429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035" y="5894825"/>
                <a:ext cx="734817" cy="338554"/>
              </a:xfrm>
              <a:prstGeom prst="rect">
                <a:avLst/>
              </a:prstGeom>
              <a:blipFill>
                <a:blip r:embed="rId2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3F4D7CEF-B98D-4CAE-9C36-6F7ACAAB05BA}"/>
              </a:ext>
            </a:extLst>
          </p:cNvPr>
          <p:cNvSpPr/>
          <p:nvPr/>
        </p:nvSpPr>
        <p:spPr>
          <a:xfrm>
            <a:off x="8154576" y="5583015"/>
            <a:ext cx="321733" cy="311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F7DFCF00-257E-4330-B078-CF374BD03971}"/>
              </a:ext>
            </a:extLst>
          </p:cNvPr>
          <p:cNvCxnSpPr>
            <a:cxnSpLocks/>
            <a:stCxn id="157" idx="0"/>
          </p:cNvCxnSpPr>
          <p:nvPr/>
        </p:nvCxnSpPr>
        <p:spPr>
          <a:xfrm flipH="1" flipV="1">
            <a:off x="7800862" y="3925513"/>
            <a:ext cx="514581" cy="16575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2E4B379F-D919-453D-8EF4-99D90012AF84}"/>
              </a:ext>
            </a:extLst>
          </p:cNvPr>
          <p:cNvSpPr/>
          <p:nvPr/>
        </p:nvSpPr>
        <p:spPr>
          <a:xfrm>
            <a:off x="7481295" y="3671193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>
                <a:solidFill>
                  <a:srgbClr val="FF0000"/>
                </a:solidFill>
              </a:rPr>
              <a:t>+1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B6922FC-CCC7-40E9-B3EB-C90B98B8081D}"/>
              </a:ext>
            </a:extLst>
          </p:cNvPr>
          <p:cNvSpPr/>
          <p:nvPr/>
        </p:nvSpPr>
        <p:spPr>
          <a:xfrm>
            <a:off x="8175926" y="555425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5E2AF07-C27E-4D0A-9A1F-1D99CA6D0CB4}"/>
              </a:ext>
            </a:extLst>
          </p:cNvPr>
          <p:cNvSpPr/>
          <p:nvPr/>
        </p:nvSpPr>
        <p:spPr>
          <a:xfrm>
            <a:off x="6906574" y="6335837"/>
            <a:ext cx="4366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PartitionedCounting Bloom Filter(PCBF)</a:t>
            </a:r>
            <a:endParaRPr lang="zh-CN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4554B57B-E8B9-4AF1-A19F-061A5DD284EE}"/>
              </a:ext>
            </a:extLst>
          </p:cNvPr>
          <p:cNvSpPr/>
          <p:nvPr/>
        </p:nvSpPr>
        <p:spPr>
          <a:xfrm>
            <a:off x="5263537" y="5740936"/>
            <a:ext cx="11240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/>
              <a:t>4bit counter</a:t>
            </a:r>
            <a:endParaRPr lang="zh-CN" altLang="en-US" sz="1400"/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FD4F4B76-11EE-4553-AE2E-8B18709FC056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5263537" y="4961106"/>
            <a:ext cx="562013" cy="7798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正方形/長方形 163">
                <a:extLst>
                  <a:ext uri="{FF2B5EF4-FFF2-40B4-BE49-F238E27FC236}">
                    <a16:creationId xmlns:a16="http://schemas.microsoft.com/office/drawing/2014/main" id="{5EA54F79-6DCF-4292-8CD4-7C8DA6894B3F}"/>
                  </a:ext>
                </a:extLst>
              </p:cNvPr>
              <p:cNvSpPr/>
              <p:nvPr/>
            </p:nvSpPr>
            <p:spPr>
              <a:xfrm>
                <a:off x="6096000" y="1346159"/>
                <a:ext cx="1671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/4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4" name="正方形/長方形 163">
                <a:extLst>
                  <a:ext uri="{FF2B5EF4-FFF2-40B4-BE49-F238E27FC236}">
                    <a16:creationId xmlns:a16="http://schemas.microsoft.com/office/drawing/2014/main" id="{5EA54F79-6DCF-4292-8CD4-7C8DA6894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46159"/>
                <a:ext cx="1671098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56783C0-8438-4BBE-A337-F925914D3C89}"/>
              </a:ext>
            </a:extLst>
          </p:cNvPr>
          <p:cNvSpPr/>
          <p:nvPr/>
        </p:nvSpPr>
        <p:spPr>
          <a:xfrm>
            <a:off x="163100" y="1280639"/>
            <a:ext cx="5668869" cy="833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>
                <a:latin typeface="Yu Mincho" panose="02020400000000000000" pitchFamily="18" charset="-128"/>
                <a:ea typeface="Yu Mincho" panose="02020400000000000000" pitchFamily="18" charset="-128"/>
              </a:rPr>
              <a:t>CountingBloomFilterは、長さMのカウンターのベクトルであり、</a:t>
            </a:r>
            <a:r>
              <a:rPr lang="ja-JP" altLang="en-US" sz="1600" b="1">
                <a:latin typeface="Yu Mincho" panose="02020400000000000000" pitchFamily="18" charset="-128"/>
                <a:ea typeface="Yu Mincho" panose="02020400000000000000" pitchFamily="18" charset="-128"/>
              </a:rPr>
              <a:t>完全な</a:t>
            </a:r>
            <a:r>
              <a:rPr lang="en-US" altLang="ja-JP" sz="1600" b="1">
                <a:latin typeface="Yu Mincho" panose="02020400000000000000" pitchFamily="18" charset="-128"/>
                <a:ea typeface="Yu Mincho" panose="02020400000000000000" pitchFamily="18" charset="-128"/>
              </a:rPr>
              <a:t>CountingBloomFilter</a:t>
            </a:r>
            <a:r>
              <a:rPr lang="ja-JP" altLang="en-US" sz="1600" b="1">
                <a:latin typeface="Yu Mincho" panose="02020400000000000000" pitchFamily="18" charset="-128"/>
                <a:ea typeface="Yu Mincho" panose="02020400000000000000" pitchFamily="18" charset="-128"/>
              </a:rPr>
              <a:t>を</a:t>
            </a:r>
            <a:r>
              <a:rPr lang="en-US" altLang="ja-JP" sz="1600" b="1">
                <a:latin typeface="Yu Mincho" panose="02020400000000000000" pitchFamily="18" charset="-128"/>
                <a:ea typeface="Yu Mincho" panose="02020400000000000000" pitchFamily="18" charset="-128"/>
              </a:rPr>
              <a:t>1</a:t>
            </a:r>
            <a:r>
              <a:rPr lang="ja-JP" altLang="en-US" sz="1600" b="1">
                <a:latin typeface="Yu Mincho" panose="02020400000000000000" pitchFamily="18" charset="-128"/>
                <a:ea typeface="Yu Mincho" panose="02020400000000000000" pitchFamily="18" charset="-128"/>
              </a:rPr>
              <a:t>個のメモリー・アドレスだけに持つことはできない</a:t>
            </a:r>
            <a:endParaRPr lang="zh-CN" altLang="en-US" sz="1600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7C435F49-9197-42F6-866F-5312E75D5A08}"/>
                  </a:ext>
                </a:extLst>
              </p:cNvPr>
              <p:cNvSpPr/>
              <p:nvPr/>
            </p:nvSpPr>
            <p:spPr>
              <a:xfrm>
                <a:off x="205685" y="2378532"/>
                <a:ext cx="5046299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b="1">
                    <a:ea typeface="Yu Mincho" panose="02020400000000000000" pitchFamily="18" charset="-128"/>
                    <a:cs typeface="Times New Roman" panose="02020603050405020304" pitchFamily="18" charset="0"/>
                  </a:rPr>
                  <a:t>提案方法</a:t>
                </a:r>
                <a:r>
                  <a:rPr lang="en-US" altLang="ja-JP" b="1">
                    <a:ea typeface="Yu Mincho" panose="02020400000000000000" pitchFamily="18" charset="-128"/>
                    <a:cs typeface="Times New Roman" panose="02020603050405020304" pitchFamily="18" charset="0"/>
                  </a:rPr>
                  <a:t> :</a:t>
                </a:r>
                <a:endParaRPr lang="en-US" altLang="zh-CN"/>
              </a:p>
              <a:p>
                <a:r>
                  <a:rPr lang="zh-CN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PartitionedCounting Bloom Filterは、長さ</a:t>
                </a:r>
                <a14:m>
                  <m:oMath xmlns:m="http://schemas.openxmlformats.org/officeDocument/2006/math">
                    <m:r>
                      <a:rPr lang="zh-CN" altLang="en-US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𝑀</m:t>
                    </m:r>
                  </m:oMath>
                </a14:m>
                <a:r>
                  <a:rPr lang="zh-CN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のCountingBloomFilterを</a:t>
                </a:r>
                <a14:m>
                  <m:oMath xmlns:m="http://schemas.openxmlformats.org/officeDocument/2006/math">
                    <m:r>
                      <a:rPr lang="zh-CN" altLang="en-US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𝑙</m:t>
                    </m:r>
                  </m:oMath>
                </a14:m>
                <a:r>
                  <a:rPr lang="zh-CN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個のCBFに分割する。 挿入や 検索は、ハッシュ関数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𝐻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(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𝑥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)</m:t>
                    </m:r>
                  </m:oMath>
                </a14:m>
                <a:r>
                  <a:rPr lang="zh-CN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に従ってランダムにCBFを選択することで実行されるため、必要なメモリアクセスは1回だけである。</a:t>
                </a: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7C435F49-9197-42F6-866F-5312E75D5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5" y="2378532"/>
                <a:ext cx="5046299" cy="1600438"/>
              </a:xfrm>
              <a:prstGeom prst="rect">
                <a:avLst/>
              </a:prstGeom>
              <a:blipFill>
                <a:blip r:embed="rId22"/>
                <a:stretch>
                  <a:fillRect l="-1087" t="-1901" b="-3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058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049A63A-95EE-46FF-9DAC-6C7373F7FCE5}"/>
              </a:ext>
            </a:extLst>
          </p:cNvPr>
          <p:cNvSpPr/>
          <p:nvPr/>
        </p:nvSpPr>
        <p:spPr>
          <a:xfrm>
            <a:off x="7357518" y="3534686"/>
            <a:ext cx="4510556" cy="252126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66942" y="160822"/>
            <a:ext cx="63206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b="1">
                <a:ea typeface="Yu Mincho" panose="02020400000000000000" pitchFamily="18" charset="-128"/>
                <a:cs typeface="Times New Roman" panose="02020603050405020304" pitchFamily="18" charset="0"/>
              </a:rPr>
              <a:t>提案</a:t>
            </a:r>
            <a:r>
              <a:rPr lang="en-US" altLang="ja-JP" sz="3200" b="1">
                <a:latin typeface="Yu Mincho" panose="02020400000000000000" pitchFamily="18" charset="-128"/>
                <a:ea typeface="Yu Mincho" panose="02020400000000000000" pitchFamily="18" charset="-128"/>
              </a:rPr>
              <a:t>Counting Bloom Filter</a:t>
            </a:r>
            <a:r>
              <a:rPr lang="ja-JP" altLang="en-US" sz="3200" b="1">
                <a:latin typeface="Yu Mincho" panose="02020400000000000000" pitchFamily="18" charset="-128"/>
                <a:ea typeface="Yu Mincho" panose="02020400000000000000" pitchFamily="18" charset="-128"/>
              </a:rPr>
              <a:t>回路</a:t>
            </a:r>
            <a:endParaRPr lang="ja-JP" altLang="en-US" sz="3200" b="1"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6" name="矩形 2">
            <a:extLst>
              <a:ext uri="{FF2B5EF4-FFF2-40B4-BE49-F238E27FC236}">
                <a16:creationId xmlns:a16="http://schemas.microsoft.com/office/drawing/2014/main" id="{9859A3BB-21E3-7553-55A7-A5B7BCE2BDB4}"/>
              </a:ext>
            </a:extLst>
          </p:cNvPr>
          <p:cNvSpPr/>
          <p:nvPr/>
        </p:nvSpPr>
        <p:spPr>
          <a:xfrm>
            <a:off x="3011738" y="2845171"/>
            <a:ext cx="1830405" cy="117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07" name="文本框 3">
            <a:extLst>
              <a:ext uri="{FF2B5EF4-FFF2-40B4-BE49-F238E27FC236}">
                <a16:creationId xmlns:a16="http://schemas.microsoft.com/office/drawing/2014/main" id="{95DEA77C-8440-8338-8B03-A62AFEB6E1F7}"/>
              </a:ext>
            </a:extLst>
          </p:cNvPr>
          <p:cNvSpPr txBox="1"/>
          <p:nvPr/>
        </p:nvSpPr>
        <p:spPr>
          <a:xfrm>
            <a:off x="3556702" y="332464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/>
              <a:t>BRAM</a:t>
            </a:r>
            <a:endParaRPr kumimoji="1" lang="zh-CN" altLang="en-US" sz="1400"/>
          </a:p>
        </p:txBody>
      </p:sp>
      <p:sp>
        <p:nvSpPr>
          <p:cNvPr id="109" name="矩形 8">
            <a:extLst>
              <a:ext uri="{FF2B5EF4-FFF2-40B4-BE49-F238E27FC236}">
                <a16:creationId xmlns:a16="http://schemas.microsoft.com/office/drawing/2014/main" id="{08230353-EA96-2982-BD99-40461DBBB9F7}"/>
              </a:ext>
            </a:extLst>
          </p:cNvPr>
          <p:cNvSpPr/>
          <p:nvPr/>
        </p:nvSpPr>
        <p:spPr>
          <a:xfrm>
            <a:off x="1762059" y="2088810"/>
            <a:ext cx="3080084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10" name="文本框 10">
            <a:extLst>
              <a:ext uri="{FF2B5EF4-FFF2-40B4-BE49-F238E27FC236}">
                <a16:creationId xmlns:a16="http://schemas.microsoft.com/office/drawing/2014/main" id="{3864F4D7-C29B-77A0-0DB8-21C62ABF3D27}"/>
              </a:ext>
            </a:extLst>
          </p:cNvPr>
          <p:cNvSpPr txBox="1"/>
          <p:nvPr/>
        </p:nvSpPr>
        <p:spPr>
          <a:xfrm>
            <a:off x="2662342" y="211958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/>
              <a:t>State machine</a:t>
            </a:r>
            <a:endParaRPr kumimoji="1" lang="zh-CN" altLang="en-US" sz="1400"/>
          </a:p>
        </p:txBody>
      </p:sp>
      <p:cxnSp>
        <p:nvCxnSpPr>
          <p:cNvPr id="119" name="直线箭头连接符 16">
            <a:extLst>
              <a:ext uri="{FF2B5EF4-FFF2-40B4-BE49-F238E27FC236}">
                <a16:creationId xmlns:a16="http://schemas.microsoft.com/office/drawing/2014/main" id="{AD54D8B7-5204-DE1F-C013-D9A9E706A876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991236" y="2273477"/>
            <a:ext cx="770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线箭头连接符 24">
            <a:extLst>
              <a:ext uri="{FF2B5EF4-FFF2-40B4-BE49-F238E27FC236}">
                <a16:creationId xmlns:a16="http://schemas.microsoft.com/office/drawing/2014/main" id="{6E2147B0-04B7-6374-2168-D8A11B58A1E2}"/>
              </a:ext>
            </a:extLst>
          </p:cNvPr>
          <p:cNvCxnSpPr/>
          <p:nvPr/>
        </p:nvCxnSpPr>
        <p:spPr>
          <a:xfrm flipH="1">
            <a:off x="4842143" y="2260045"/>
            <a:ext cx="558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肘形连接符 32">
            <a:extLst>
              <a:ext uri="{FF2B5EF4-FFF2-40B4-BE49-F238E27FC236}">
                <a16:creationId xmlns:a16="http://schemas.microsoft.com/office/drawing/2014/main" id="{7D9A0AD1-3E5B-8ED4-E575-56058D42F9A0}"/>
              </a:ext>
            </a:extLst>
          </p:cNvPr>
          <p:cNvCxnSpPr>
            <a:cxnSpLocks/>
          </p:cNvCxnSpPr>
          <p:nvPr/>
        </p:nvCxnSpPr>
        <p:spPr>
          <a:xfrm rot="5400000">
            <a:off x="4678422" y="2423765"/>
            <a:ext cx="777632" cy="4501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文本框 60">
            <a:extLst>
              <a:ext uri="{FF2B5EF4-FFF2-40B4-BE49-F238E27FC236}">
                <a16:creationId xmlns:a16="http://schemas.microsoft.com/office/drawing/2014/main" id="{D03263E6-2252-D1A8-C2E3-438D93124B45}"/>
              </a:ext>
            </a:extLst>
          </p:cNvPr>
          <p:cNvSpPr txBox="1"/>
          <p:nvPr/>
        </p:nvSpPr>
        <p:spPr>
          <a:xfrm>
            <a:off x="3027403" y="3044995"/>
            <a:ext cx="57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100"/>
              <a:t>addra</a:t>
            </a:r>
            <a:endParaRPr kumimoji="1" lang="zh-CN" altLang="en-US" sz="1100"/>
          </a:p>
        </p:txBody>
      </p:sp>
      <p:sp>
        <p:nvSpPr>
          <p:cNvPr id="166" name="文本框 63">
            <a:extLst>
              <a:ext uri="{FF2B5EF4-FFF2-40B4-BE49-F238E27FC236}">
                <a16:creationId xmlns:a16="http://schemas.microsoft.com/office/drawing/2014/main" id="{6D6056A8-0390-5F8D-99AA-9FA408E5B86C}"/>
              </a:ext>
            </a:extLst>
          </p:cNvPr>
          <p:cNvSpPr txBox="1"/>
          <p:nvPr/>
        </p:nvSpPr>
        <p:spPr>
          <a:xfrm>
            <a:off x="4158559" y="3990166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050" err="1"/>
              <a:t>Counter_data</a:t>
            </a:r>
            <a:endParaRPr kumimoji="1" lang="zh-CN" altLang="en-US" sz="1050"/>
          </a:p>
        </p:txBody>
      </p:sp>
      <p:sp>
        <p:nvSpPr>
          <p:cNvPr id="167" name="文本框 64">
            <a:extLst>
              <a:ext uri="{FF2B5EF4-FFF2-40B4-BE49-F238E27FC236}">
                <a16:creationId xmlns:a16="http://schemas.microsoft.com/office/drawing/2014/main" id="{266123A6-EB3C-F8CC-53FC-8379712307B4}"/>
              </a:ext>
            </a:extLst>
          </p:cNvPr>
          <p:cNvSpPr txBox="1"/>
          <p:nvPr/>
        </p:nvSpPr>
        <p:spPr>
          <a:xfrm>
            <a:off x="4027788" y="3673204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/>
              <a:t>data outa</a:t>
            </a:r>
            <a:endParaRPr kumimoji="1" lang="zh-CN" altLang="en-US" sz="1200"/>
          </a:p>
        </p:txBody>
      </p:sp>
      <p:sp>
        <p:nvSpPr>
          <p:cNvPr id="168" name="文本框 83">
            <a:extLst>
              <a:ext uri="{FF2B5EF4-FFF2-40B4-BE49-F238E27FC236}">
                <a16:creationId xmlns:a16="http://schemas.microsoft.com/office/drawing/2014/main" id="{A80451EE-6FE1-C08F-72E8-8646BA5CE570}"/>
              </a:ext>
            </a:extLst>
          </p:cNvPr>
          <p:cNvSpPr txBox="1"/>
          <p:nvPr/>
        </p:nvSpPr>
        <p:spPr>
          <a:xfrm>
            <a:off x="3009123" y="360395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err="1"/>
              <a:t>data_ina</a:t>
            </a:r>
            <a:endParaRPr kumimoji="1" lang="zh-CN" altLang="en-US" sz="1200"/>
          </a:p>
        </p:txBody>
      </p:sp>
      <p:grpSp>
        <p:nvGrpSpPr>
          <p:cNvPr id="169" name="组合 9">
            <a:extLst>
              <a:ext uri="{FF2B5EF4-FFF2-40B4-BE49-F238E27FC236}">
                <a16:creationId xmlns:a16="http://schemas.microsoft.com/office/drawing/2014/main" id="{30C7E468-63FB-1A9B-6EF2-4E6A8DB5E51C}"/>
              </a:ext>
            </a:extLst>
          </p:cNvPr>
          <p:cNvGrpSpPr/>
          <p:nvPr/>
        </p:nvGrpSpPr>
        <p:grpSpPr>
          <a:xfrm>
            <a:off x="3307340" y="4291868"/>
            <a:ext cx="1180924" cy="277000"/>
            <a:chOff x="5337635" y="4613409"/>
            <a:chExt cx="1180924" cy="277000"/>
          </a:xfrm>
        </p:grpSpPr>
        <p:sp>
          <p:nvSpPr>
            <p:cNvPr id="215" name="矩形 1">
              <a:extLst>
                <a:ext uri="{FF2B5EF4-FFF2-40B4-BE49-F238E27FC236}">
                  <a16:creationId xmlns:a16="http://schemas.microsoft.com/office/drawing/2014/main" id="{1360CF9B-70EB-C467-9210-7144F116C0B2}"/>
                </a:ext>
              </a:extLst>
            </p:cNvPr>
            <p:cNvSpPr/>
            <p:nvPr/>
          </p:nvSpPr>
          <p:spPr>
            <a:xfrm>
              <a:off x="5337635" y="4613409"/>
              <a:ext cx="1180924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216" name="文本框 5">
              <a:extLst>
                <a:ext uri="{FF2B5EF4-FFF2-40B4-BE49-F238E27FC236}">
                  <a16:creationId xmlns:a16="http://schemas.microsoft.com/office/drawing/2014/main" id="{334A2498-B3F7-3457-9AFB-C14C34311987}"/>
                </a:ext>
              </a:extLst>
            </p:cNvPr>
            <p:cNvSpPr txBox="1"/>
            <p:nvPr/>
          </p:nvSpPr>
          <p:spPr>
            <a:xfrm>
              <a:off x="5459443" y="4613409"/>
              <a:ext cx="906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1200"/>
                <a:t>Insert logic</a:t>
              </a:r>
              <a:endParaRPr kumimoji="1" lang="zh-CN" altLang="en-US" sz="1200"/>
            </a:p>
          </p:txBody>
        </p:sp>
      </p:grpSp>
      <p:grpSp>
        <p:nvGrpSpPr>
          <p:cNvPr id="170" name="组合 25">
            <a:extLst>
              <a:ext uri="{FF2B5EF4-FFF2-40B4-BE49-F238E27FC236}">
                <a16:creationId xmlns:a16="http://schemas.microsoft.com/office/drawing/2014/main" id="{FCB26904-F6BC-F197-53C6-E3A042A2F0DA}"/>
              </a:ext>
            </a:extLst>
          </p:cNvPr>
          <p:cNvGrpSpPr/>
          <p:nvPr/>
        </p:nvGrpSpPr>
        <p:grpSpPr>
          <a:xfrm>
            <a:off x="1651916" y="2985826"/>
            <a:ext cx="1079719" cy="369333"/>
            <a:chOff x="3578998" y="3514560"/>
            <a:chExt cx="1079719" cy="369333"/>
          </a:xfrm>
        </p:grpSpPr>
        <p:sp>
          <p:nvSpPr>
            <p:cNvPr id="213" name="矩形 6">
              <a:extLst>
                <a:ext uri="{FF2B5EF4-FFF2-40B4-BE49-F238E27FC236}">
                  <a16:creationId xmlns:a16="http://schemas.microsoft.com/office/drawing/2014/main" id="{261086C7-2992-4ACF-54D1-36F16F5F7741}"/>
                </a:ext>
              </a:extLst>
            </p:cNvPr>
            <p:cNvSpPr/>
            <p:nvPr/>
          </p:nvSpPr>
          <p:spPr>
            <a:xfrm>
              <a:off x="3603626" y="3514560"/>
              <a:ext cx="989373" cy="369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7">
                  <a:extLst>
                    <a:ext uri="{FF2B5EF4-FFF2-40B4-BE49-F238E27FC236}">
                      <a16:creationId xmlns:a16="http://schemas.microsoft.com/office/drawing/2014/main" id="{7115586B-21A6-7725-0645-3FC785AF3536}"/>
                    </a:ext>
                  </a:extLst>
                </p:cNvPr>
                <p:cNvSpPr txBox="1"/>
                <p:nvPr/>
              </p:nvSpPr>
              <p:spPr>
                <a:xfrm>
                  <a:off x="3578998" y="3554872"/>
                  <a:ext cx="10797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zh-CN" sz="1200"/>
                    <a:t>Hash logic</a:t>
                  </a:r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214" name="文本框 7">
                  <a:extLst>
                    <a:ext uri="{FF2B5EF4-FFF2-40B4-BE49-F238E27FC236}">
                      <a16:creationId xmlns:a16="http://schemas.microsoft.com/office/drawing/2014/main" id="{7115586B-21A6-7725-0645-3FC785AF35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998" y="3554872"/>
                  <a:ext cx="1079719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1" name="肘形连接符 12">
            <a:extLst>
              <a:ext uri="{FF2B5EF4-FFF2-40B4-BE49-F238E27FC236}">
                <a16:creationId xmlns:a16="http://schemas.microsoft.com/office/drawing/2014/main" id="{0891D649-996D-26E5-3EE8-5FD433A8FD3E}"/>
              </a:ext>
            </a:extLst>
          </p:cNvPr>
          <p:cNvCxnSpPr>
            <a:stCxn id="167" idx="3"/>
            <a:endCxn id="215" idx="3"/>
          </p:cNvCxnSpPr>
          <p:nvPr/>
        </p:nvCxnSpPr>
        <p:spPr>
          <a:xfrm flipH="1">
            <a:off x="4488264" y="3811704"/>
            <a:ext cx="357377" cy="618664"/>
          </a:xfrm>
          <a:prstGeom prst="bentConnector3">
            <a:avLst>
              <a:gd name="adj1" fmla="val -639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肘形连接符 23">
            <a:extLst>
              <a:ext uri="{FF2B5EF4-FFF2-40B4-BE49-F238E27FC236}">
                <a16:creationId xmlns:a16="http://schemas.microsoft.com/office/drawing/2014/main" id="{D6B2602C-C547-AC3E-45B3-CFF2634C171C}"/>
              </a:ext>
            </a:extLst>
          </p:cNvPr>
          <p:cNvCxnSpPr>
            <a:stCxn id="215" idx="1"/>
            <a:endCxn id="168" idx="1"/>
          </p:cNvCxnSpPr>
          <p:nvPr/>
        </p:nvCxnSpPr>
        <p:spPr>
          <a:xfrm rot="10800000">
            <a:off x="3009124" y="3742456"/>
            <a:ext cx="298217" cy="687913"/>
          </a:xfrm>
          <a:prstGeom prst="bentConnector3">
            <a:avLst>
              <a:gd name="adj1" fmla="val 1766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直线箭头连接符 34">
            <a:extLst>
              <a:ext uri="{FF2B5EF4-FFF2-40B4-BE49-F238E27FC236}">
                <a16:creationId xmlns:a16="http://schemas.microsoft.com/office/drawing/2014/main" id="{EA9B0813-CE3F-1102-E3D7-8978CCB20E4C}"/>
              </a:ext>
            </a:extLst>
          </p:cNvPr>
          <p:cNvCxnSpPr>
            <a:cxnSpLocks/>
            <a:endCxn id="213" idx="1"/>
          </p:cNvCxnSpPr>
          <p:nvPr/>
        </p:nvCxnSpPr>
        <p:spPr>
          <a:xfrm flipV="1">
            <a:off x="864776" y="3170493"/>
            <a:ext cx="811768" cy="6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直线箭头连接符 41">
            <a:extLst>
              <a:ext uri="{FF2B5EF4-FFF2-40B4-BE49-F238E27FC236}">
                <a16:creationId xmlns:a16="http://schemas.microsoft.com/office/drawing/2014/main" id="{EA57E9E0-49A0-0F79-4EF6-21565B203C16}"/>
              </a:ext>
            </a:extLst>
          </p:cNvPr>
          <p:cNvCxnSpPr>
            <a:cxnSpLocks/>
            <a:stCxn id="213" idx="3"/>
          </p:cNvCxnSpPr>
          <p:nvPr/>
        </p:nvCxnSpPr>
        <p:spPr>
          <a:xfrm>
            <a:off x="2665917" y="3170493"/>
            <a:ext cx="3614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7" name="组合 25">
            <a:extLst>
              <a:ext uri="{FF2B5EF4-FFF2-40B4-BE49-F238E27FC236}">
                <a16:creationId xmlns:a16="http://schemas.microsoft.com/office/drawing/2014/main" id="{6ED15367-ED43-5B16-9C18-653D1ACDE39A}"/>
              </a:ext>
            </a:extLst>
          </p:cNvPr>
          <p:cNvGrpSpPr/>
          <p:nvPr/>
        </p:nvGrpSpPr>
        <p:grpSpPr>
          <a:xfrm>
            <a:off x="1633318" y="4553061"/>
            <a:ext cx="1079719" cy="366857"/>
            <a:chOff x="3532814" y="3514560"/>
            <a:chExt cx="1079719" cy="366857"/>
          </a:xfrm>
        </p:grpSpPr>
        <p:sp>
          <p:nvSpPr>
            <p:cNvPr id="211" name="矩形 6">
              <a:extLst>
                <a:ext uri="{FF2B5EF4-FFF2-40B4-BE49-F238E27FC236}">
                  <a16:creationId xmlns:a16="http://schemas.microsoft.com/office/drawing/2014/main" id="{A8AAE8DC-D050-44BD-E59D-530323E5184C}"/>
                </a:ext>
              </a:extLst>
            </p:cNvPr>
            <p:cNvSpPr/>
            <p:nvPr/>
          </p:nvSpPr>
          <p:spPr>
            <a:xfrm>
              <a:off x="3568220" y="3514560"/>
              <a:ext cx="1024779" cy="3668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文本框 7">
                  <a:extLst>
                    <a:ext uri="{FF2B5EF4-FFF2-40B4-BE49-F238E27FC236}">
                      <a16:creationId xmlns:a16="http://schemas.microsoft.com/office/drawing/2014/main" id="{37B1403D-7CFC-A649-D4AA-F4CF1F3C1BC2}"/>
                    </a:ext>
                  </a:extLst>
                </p:cNvPr>
                <p:cNvSpPr txBox="1"/>
                <p:nvPr/>
              </p:nvSpPr>
              <p:spPr>
                <a:xfrm>
                  <a:off x="3532814" y="3573177"/>
                  <a:ext cx="10797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zh-CN" sz="1200"/>
                    <a:t>Hash logic</a:t>
                  </a:r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212" name="文本框 7">
                  <a:extLst>
                    <a:ext uri="{FF2B5EF4-FFF2-40B4-BE49-F238E27FC236}">
                      <a16:creationId xmlns:a16="http://schemas.microsoft.com/office/drawing/2014/main" id="{37B1403D-7CFC-A649-D4AA-F4CF1F3C1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814" y="3573177"/>
                  <a:ext cx="1079719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组合 25">
            <a:extLst>
              <a:ext uri="{FF2B5EF4-FFF2-40B4-BE49-F238E27FC236}">
                <a16:creationId xmlns:a16="http://schemas.microsoft.com/office/drawing/2014/main" id="{90EF9AB7-1461-BFA1-3A9A-D03F231358E6}"/>
              </a:ext>
            </a:extLst>
          </p:cNvPr>
          <p:cNvGrpSpPr/>
          <p:nvPr/>
        </p:nvGrpSpPr>
        <p:grpSpPr>
          <a:xfrm>
            <a:off x="1613784" y="5206344"/>
            <a:ext cx="1079719" cy="359261"/>
            <a:chOff x="3532814" y="3514560"/>
            <a:chExt cx="1079719" cy="359261"/>
          </a:xfrm>
        </p:grpSpPr>
        <p:sp>
          <p:nvSpPr>
            <p:cNvPr id="209" name="矩形 6">
              <a:extLst>
                <a:ext uri="{FF2B5EF4-FFF2-40B4-BE49-F238E27FC236}">
                  <a16:creationId xmlns:a16="http://schemas.microsoft.com/office/drawing/2014/main" id="{11D34647-AD5D-F42A-04F1-84D0AACAFA10}"/>
                </a:ext>
              </a:extLst>
            </p:cNvPr>
            <p:cNvSpPr/>
            <p:nvPr/>
          </p:nvSpPr>
          <p:spPr>
            <a:xfrm>
              <a:off x="3568220" y="3514560"/>
              <a:ext cx="1024779" cy="359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本框 7">
                  <a:extLst>
                    <a:ext uri="{FF2B5EF4-FFF2-40B4-BE49-F238E27FC236}">
                      <a16:creationId xmlns:a16="http://schemas.microsoft.com/office/drawing/2014/main" id="{B8389049-72D8-8787-B616-A27E49E1D92D}"/>
                    </a:ext>
                  </a:extLst>
                </p:cNvPr>
                <p:cNvSpPr txBox="1"/>
                <p:nvPr/>
              </p:nvSpPr>
              <p:spPr>
                <a:xfrm>
                  <a:off x="3532814" y="3563636"/>
                  <a:ext cx="10797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zh-CN" sz="1200"/>
                    <a:t>Hash logic</a:t>
                  </a:r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210" name="文本框 7">
                  <a:extLst>
                    <a:ext uri="{FF2B5EF4-FFF2-40B4-BE49-F238E27FC236}">
                      <a16:creationId xmlns:a16="http://schemas.microsoft.com/office/drawing/2014/main" id="{B8389049-72D8-8787-B616-A27E49E1D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814" y="3563636"/>
                  <a:ext cx="1079719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肘形连接符 91">
            <a:extLst>
              <a:ext uri="{FF2B5EF4-FFF2-40B4-BE49-F238E27FC236}">
                <a16:creationId xmlns:a16="http://schemas.microsoft.com/office/drawing/2014/main" id="{69BD29B7-5AD0-57C0-D74E-50643FD1833E}"/>
              </a:ext>
            </a:extLst>
          </p:cNvPr>
          <p:cNvCxnSpPr>
            <a:cxnSpLocks/>
            <a:stCxn id="16" idx="2"/>
            <a:endCxn id="212" idx="1"/>
          </p:cNvCxnSpPr>
          <p:nvPr/>
        </p:nvCxnSpPr>
        <p:spPr>
          <a:xfrm rot="16200000" flipH="1">
            <a:off x="660338" y="3777198"/>
            <a:ext cx="1579686" cy="366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肘形连接符 92">
            <a:extLst>
              <a:ext uri="{FF2B5EF4-FFF2-40B4-BE49-F238E27FC236}">
                <a16:creationId xmlns:a16="http://schemas.microsoft.com/office/drawing/2014/main" id="{5F8F52AC-4D87-3643-9D19-A96365182929}"/>
              </a:ext>
            </a:extLst>
          </p:cNvPr>
          <p:cNvCxnSpPr>
            <a:cxnSpLocks/>
            <a:stCxn id="16" idx="2"/>
            <a:endCxn id="210" idx="1"/>
          </p:cNvCxnSpPr>
          <p:nvPr/>
        </p:nvCxnSpPr>
        <p:spPr>
          <a:xfrm rot="16200000" flipH="1">
            <a:off x="328700" y="4108836"/>
            <a:ext cx="2223428" cy="346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肘形连接符 93">
            <a:extLst>
              <a:ext uri="{FF2B5EF4-FFF2-40B4-BE49-F238E27FC236}">
                <a16:creationId xmlns:a16="http://schemas.microsoft.com/office/drawing/2014/main" id="{C0CA6A0F-CDC6-6948-A4AB-8C979D825EE4}"/>
              </a:ext>
            </a:extLst>
          </p:cNvPr>
          <p:cNvCxnSpPr>
            <a:stCxn id="212" idx="3"/>
            <a:endCxn id="216" idx="2"/>
          </p:cNvCxnSpPr>
          <p:nvPr/>
        </p:nvCxnSpPr>
        <p:spPr>
          <a:xfrm flipV="1">
            <a:off x="2713037" y="4568867"/>
            <a:ext cx="1169120" cy="18131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肘形连接符 94">
            <a:extLst>
              <a:ext uri="{FF2B5EF4-FFF2-40B4-BE49-F238E27FC236}">
                <a16:creationId xmlns:a16="http://schemas.microsoft.com/office/drawing/2014/main" id="{D047AAD8-275F-0AE5-B775-075A6789AD9F}"/>
              </a:ext>
            </a:extLst>
          </p:cNvPr>
          <p:cNvCxnSpPr>
            <a:cxnSpLocks/>
            <a:stCxn id="210" idx="3"/>
          </p:cNvCxnSpPr>
          <p:nvPr/>
        </p:nvCxnSpPr>
        <p:spPr>
          <a:xfrm flipV="1">
            <a:off x="2693503" y="4563841"/>
            <a:ext cx="1465056" cy="830079"/>
          </a:xfrm>
          <a:prstGeom prst="bentConnector3">
            <a:avLst>
              <a:gd name="adj1" fmla="val 10046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文本框 97">
            <a:extLst>
              <a:ext uri="{FF2B5EF4-FFF2-40B4-BE49-F238E27FC236}">
                <a16:creationId xmlns:a16="http://schemas.microsoft.com/office/drawing/2014/main" id="{50D064AB-B1E2-27CB-07EE-E49B491BE55E}"/>
              </a:ext>
            </a:extLst>
          </p:cNvPr>
          <p:cNvSpPr txBox="1"/>
          <p:nvPr/>
        </p:nvSpPr>
        <p:spPr>
          <a:xfrm>
            <a:off x="3020421" y="3231523"/>
            <a:ext cx="6478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100" err="1"/>
              <a:t>addrb</a:t>
            </a:r>
            <a:endParaRPr kumimoji="1" lang="zh-CN" altLang="en-US" sz="1100"/>
          </a:p>
        </p:txBody>
      </p:sp>
      <p:cxnSp>
        <p:nvCxnSpPr>
          <p:cNvPr id="186" name="肘形连接符 98">
            <a:extLst>
              <a:ext uri="{FF2B5EF4-FFF2-40B4-BE49-F238E27FC236}">
                <a16:creationId xmlns:a16="http://schemas.microsoft.com/office/drawing/2014/main" id="{EA64D6A4-DB79-5F0C-9689-BD63F0740FB2}"/>
              </a:ext>
            </a:extLst>
          </p:cNvPr>
          <p:cNvCxnSpPr>
            <a:cxnSpLocks/>
            <a:stCxn id="213" idx="3"/>
            <a:endCxn id="185" idx="1"/>
          </p:cNvCxnSpPr>
          <p:nvPr/>
        </p:nvCxnSpPr>
        <p:spPr>
          <a:xfrm>
            <a:off x="2665917" y="3170493"/>
            <a:ext cx="354504" cy="19183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文本框 64">
            <a:extLst>
              <a:ext uri="{FF2B5EF4-FFF2-40B4-BE49-F238E27FC236}">
                <a16:creationId xmlns:a16="http://schemas.microsoft.com/office/drawing/2014/main" id="{BF509B85-125B-B796-860E-7FC8CA11E8C8}"/>
              </a:ext>
            </a:extLst>
          </p:cNvPr>
          <p:cNvSpPr txBox="1"/>
          <p:nvPr/>
        </p:nvSpPr>
        <p:spPr>
          <a:xfrm>
            <a:off x="4013070" y="3177315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/>
              <a:t>data </a:t>
            </a:r>
            <a:r>
              <a:rPr kumimoji="1" lang="en-US" altLang="zh-CN" sz="1200" err="1"/>
              <a:t>outb</a:t>
            </a:r>
            <a:endParaRPr kumimoji="1" lang="zh-CN" altLang="en-US" sz="1200"/>
          </a:p>
        </p:txBody>
      </p:sp>
      <p:grpSp>
        <p:nvGrpSpPr>
          <p:cNvPr id="192" name="组合 25">
            <a:extLst>
              <a:ext uri="{FF2B5EF4-FFF2-40B4-BE49-F238E27FC236}">
                <a16:creationId xmlns:a16="http://schemas.microsoft.com/office/drawing/2014/main" id="{931038B8-3EA1-8A50-5519-A8ECC36AEC1B}"/>
              </a:ext>
            </a:extLst>
          </p:cNvPr>
          <p:cNvGrpSpPr/>
          <p:nvPr/>
        </p:nvGrpSpPr>
        <p:grpSpPr>
          <a:xfrm>
            <a:off x="1603902" y="5875580"/>
            <a:ext cx="1079719" cy="359261"/>
            <a:chOff x="3532814" y="3514560"/>
            <a:chExt cx="1079719" cy="359261"/>
          </a:xfrm>
        </p:grpSpPr>
        <p:sp>
          <p:nvSpPr>
            <p:cNvPr id="207" name="矩形 6">
              <a:extLst>
                <a:ext uri="{FF2B5EF4-FFF2-40B4-BE49-F238E27FC236}">
                  <a16:creationId xmlns:a16="http://schemas.microsoft.com/office/drawing/2014/main" id="{B4C2901A-DB7A-D812-FA21-30D182074C91}"/>
                </a:ext>
              </a:extLst>
            </p:cNvPr>
            <p:cNvSpPr/>
            <p:nvPr/>
          </p:nvSpPr>
          <p:spPr>
            <a:xfrm>
              <a:off x="3568220" y="3514560"/>
              <a:ext cx="1024779" cy="3592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7">
                  <a:extLst>
                    <a:ext uri="{FF2B5EF4-FFF2-40B4-BE49-F238E27FC236}">
                      <a16:creationId xmlns:a16="http://schemas.microsoft.com/office/drawing/2014/main" id="{A77588E1-34B4-CD5E-F6B1-72FC5675A08E}"/>
                    </a:ext>
                  </a:extLst>
                </p:cNvPr>
                <p:cNvSpPr txBox="1"/>
                <p:nvPr/>
              </p:nvSpPr>
              <p:spPr>
                <a:xfrm>
                  <a:off x="3532814" y="3563636"/>
                  <a:ext cx="10797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zh-CN" sz="1200"/>
                    <a:t>Hash logic</a:t>
                  </a:r>
                  <a:endParaRPr kumimoji="1" lang="zh-CN" altLang="en-US" sz="1200"/>
                </a:p>
              </p:txBody>
            </p:sp>
          </mc:Choice>
          <mc:Fallback xmlns="">
            <p:sp>
              <p:nvSpPr>
                <p:cNvPr id="208" name="文本框 7">
                  <a:extLst>
                    <a:ext uri="{FF2B5EF4-FFF2-40B4-BE49-F238E27FC236}">
                      <a16:creationId xmlns:a16="http://schemas.microsoft.com/office/drawing/2014/main" id="{A77588E1-34B4-CD5E-F6B1-72FC5675A0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2814" y="3563636"/>
                  <a:ext cx="1079719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3" name="肘形连接符 107">
            <a:extLst>
              <a:ext uri="{FF2B5EF4-FFF2-40B4-BE49-F238E27FC236}">
                <a16:creationId xmlns:a16="http://schemas.microsoft.com/office/drawing/2014/main" id="{B3A6A641-C87D-2B39-1E50-9467CB0DC28D}"/>
              </a:ext>
            </a:extLst>
          </p:cNvPr>
          <p:cNvCxnSpPr>
            <a:cxnSpLocks/>
            <a:stCxn id="16" idx="2"/>
            <a:endCxn id="208" idx="1"/>
          </p:cNvCxnSpPr>
          <p:nvPr/>
        </p:nvCxnSpPr>
        <p:spPr>
          <a:xfrm rot="16200000" flipH="1">
            <a:off x="-10859" y="4448395"/>
            <a:ext cx="2892664" cy="336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肘形连接符 108">
            <a:extLst>
              <a:ext uri="{FF2B5EF4-FFF2-40B4-BE49-F238E27FC236}">
                <a16:creationId xmlns:a16="http://schemas.microsoft.com/office/drawing/2014/main" id="{25E61647-9B99-FD0C-04AC-4210AC1F6B2E}"/>
              </a:ext>
            </a:extLst>
          </p:cNvPr>
          <p:cNvCxnSpPr>
            <a:cxnSpLocks/>
            <a:stCxn id="208" idx="3"/>
          </p:cNvCxnSpPr>
          <p:nvPr/>
        </p:nvCxnSpPr>
        <p:spPr>
          <a:xfrm flipV="1">
            <a:off x="2683621" y="4563841"/>
            <a:ext cx="1688414" cy="1499315"/>
          </a:xfrm>
          <a:prstGeom prst="bentConnector3">
            <a:avLst>
              <a:gd name="adj1" fmla="val 10012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6" name="组合 9">
            <a:extLst>
              <a:ext uri="{FF2B5EF4-FFF2-40B4-BE49-F238E27FC236}">
                <a16:creationId xmlns:a16="http://schemas.microsoft.com/office/drawing/2014/main" id="{474001E4-06DC-8479-75FA-B2752258297D}"/>
              </a:ext>
            </a:extLst>
          </p:cNvPr>
          <p:cNvGrpSpPr/>
          <p:nvPr/>
        </p:nvGrpSpPr>
        <p:grpSpPr>
          <a:xfrm>
            <a:off x="5301145" y="3158737"/>
            <a:ext cx="1180924" cy="277000"/>
            <a:chOff x="5337635" y="4613409"/>
            <a:chExt cx="1180924" cy="277000"/>
          </a:xfrm>
        </p:grpSpPr>
        <p:sp>
          <p:nvSpPr>
            <p:cNvPr id="205" name="矩形 1">
              <a:extLst>
                <a:ext uri="{FF2B5EF4-FFF2-40B4-BE49-F238E27FC236}">
                  <a16:creationId xmlns:a16="http://schemas.microsoft.com/office/drawing/2014/main" id="{E4C224F1-FEAB-94F9-E6CD-B7762B86BFD8}"/>
                </a:ext>
              </a:extLst>
            </p:cNvPr>
            <p:cNvSpPr/>
            <p:nvPr/>
          </p:nvSpPr>
          <p:spPr>
            <a:xfrm>
              <a:off x="5337635" y="4613409"/>
              <a:ext cx="1180924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206" name="文本框 5">
              <a:extLst>
                <a:ext uri="{FF2B5EF4-FFF2-40B4-BE49-F238E27FC236}">
                  <a16:creationId xmlns:a16="http://schemas.microsoft.com/office/drawing/2014/main" id="{FEFD85EA-B665-AFB7-908C-FD07BCED71EE}"/>
                </a:ext>
              </a:extLst>
            </p:cNvPr>
            <p:cNvSpPr txBox="1"/>
            <p:nvPr/>
          </p:nvSpPr>
          <p:spPr>
            <a:xfrm>
              <a:off x="5459443" y="4613409"/>
              <a:ext cx="944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1200"/>
                <a:t>Query logic</a:t>
              </a:r>
              <a:endParaRPr kumimoji="1" lang="zh-CN" altLang="en-US" sz="1200"/>
            </a:p>
          </p:txBody>
        </p:sp>
      </p:grpSp>
      <p:cxnSp>
        <p:nvCxnSpPr>
          <p:cNvPr id="197" name="直线箭头连接符 113">
            <a:extLst>
              <a:ext uri="{FF2B5EF4-FFF2-40B4-BE49-F238E27FC236}">
                <a16:creationId xmlns:a16="http://schemas.microsoft.com/office/drawing/2014/main" id="{98571CEA-E716-E145-B296-3FDC71D82EB8}"/>
              </a:ext>
            </a:extLst>
          </p:cNvPr>
          <p:cNvCxnSpPr>
            <a:cxnSpLocks/>
            <a:stCxn id="187" idx="3"/>
          </p:cNvCxnSpPr>
          <p:nvPr/>
        </p:nvCxnSpPr>
        <p:spPr>
          <a:xfrm flipV="1">
            <a:off x="4842143" y="3315814"/>
            <a:ext cx="4501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直线箭头连接符 114">
            <a:extLst>
              <a:ext uri="{FF2B5EF4-FFF2-40B4-BE49-F238E27FC236}">
                <a16:creationId xmlns:a16="http://schemas.microsoft.com/office/drawing/2014/main" id="{1C591C98-BFBF-CF7D-476A-2684CBFF3D2B}"/>
              </a:ext>
            </a:extLst>
          </p:cNvPr>
          <p:cNvCxnSpPr>
            <a:cxnSpLocks/>
            <a:stCxn id="205" idx="3"/>
          </p:cNvCxnSpPr>
          <p:nvPr/>
        </p:nvCxnSpPr>
        <p:spPr>
          <a:xfrm flipV="1">
            <a:off x="6482069" y="3297236"/>
            <a:ext cx="6162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0" name="文本框 116">
            <a:extLst>
              <a:ext uri="{FF2B5EF4-FFF2-40B4-BE49-F238E27FC236}">
                <a16:creationId xmlns:a16="http://schemas.microsoft.com/office/drawing/2014/main" id="{806ED34B-CE7F-6E66-1B17-29CC1E72EAE0}"/>
              </a:ext>
            </a:extLst>
          </p:cNvPr>
          <p:cNvSpPr txBox="1"/>
          <p:nvPr/>
        </p:nvSpPr>
        <p:spPr>
          <a:xfrm>
            <a:off x="6489250" y="3073092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/>
              <a:t>output</a:t>
            </a:r>
            <a:endParaRPr kumimoji="1" lang="zh-CN" altLang="en-US" sz="1200"/>
          </a:p>
        </p:txBody>
      </p:sp>
      <p:cxnSp>
        <p:nvCxnSpPr>
          <p:cNvPr id="201" name="肘形连接符 117">
            <a:extLst>
              <a:ext uri="{FF2B5EF4-FFF2-40B4-BE49-F238E27FC236}">
                <a16:creationId xmlns:a16="http://schemas.microsoft.com/office/drawing/2014/main" id="{6F63C2B5-CB87-9FFA-05AD-AF2B2800EE35}"/>
              </a:ext>
            </a:extLst>
          </p:cNvPr>
          <p:cNvCxnSpPr>
            <a:cxnSpLocks/>
            <a:stCxn id="212" idx="3"/>
          </p:cNvCxnSpPr>
          <p:nvPr/>
        </p:nvCxnSpPr>
        <p:spPr>
          <a:xfrm flipV="1">
            <a:off x="2713037" y="3433104"/>
            <a:ext cx="2783365" cy="1317074"/>
          </a:xfrm>
          <a:prstGeom prst="bentConnector3">
            <a:avLst>
              <a:gd name="adj1" fmla="val 9997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肘形连接符 122">
            <a:extLst>
              <a:ext uri="{FF2B5EF4-FFF2-40B4-BE49-F238E27FC236}">
                <a16:creationId xmlns:a16="http://schemas.microsoft.com/office/drawing/2014/main" id="{AA25BD7A-BFB8-C1C0-306A-9077898AA53F}"/>
              </a:ext>
            </a:extLst>
          </p:cNvPr>
          <p:cNvCxnSpPr>
            <a:cxnSpLocks/>
            <a:stCxn id="210" idx="3"/>
          </p:cNvCxnSpPr>
          <p:nvPr/>
        </p:nvCxnSpPr>
        <p:spPr>
          <a:xfrm flipV="1">
            <a:off x="2693503" y="3433104"/>
            <a:ext cx="3016908" cy="1960816"/>
          </a:xfrm>
          <a:prstGeom prst="bentConnector3">
            <a:avLst>
              <a:gd name="adj1" fmla="val 9997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肘形连接符 126">
            <a:extLst>
              <a:ext uri="{FF2B5EF4-FFF2-40B4-BE49-F238E27FC236}">
                <a16:creationId xmlns:a16="http://schemas.microsoft.com/office/drawing/2014/main" id="{4622EB70-350A-92AE-9BB0-D51991393CA5}"/>
              </a:ext>
            </a:extLst>
          </p:cNvPr>
          <p:cNvCxnSpPr>
            <a:cxnSpLocks/>
            <a:stCxn id="208" idx="3"/>
            <a:endCxn id="206" idx="2"/>
          </p:cNvCxnSpPr>
          <p:nvPr/>
        </p:nvCxnSpPr>
        <p:spPr>
          <a:xfrm flipV="1">
            <a:off x="2683621" y="3435736"/>
            <a:ext cx="3211577" cy="262742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文本框 57">
            <a:extLst>
              <a:ext uri="{FF2B5EF4-FFF2-40B4-BE49-F238E27FC236}">
                <a16:creationId xmlns:a16="http://schemas.microsoft.com/office/drawing/2014/main" id="{4BC6CB4E-3876-F4F7-AD82-6F9CA8DCE0AA}"/>
              </a:ext>
            </a:extLst>
          </p:cNvPr>
          <p:cNvSpPr txBox="1"/>
          <p:nvPr/>
        </p:nvSpPr>
        <p:spPr>
          <a:xfrm>
            <a:off x="4961221" y="1938544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err="1"/>
              <a:t>clk</a:t>
            </a:r>
            <a:endParaRPr kumimoji="1" lang="zh-CN" altLang="en-US" sz="16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1BB6E28-1E1A-40A3-98D9-8947FD1019B0}"/>
              </a:ext>
            </a:extLst>
          </p:cNvPr>
          <p:cNvSpPr/>
          <p:nvPr/>
        </p:nvSpPr>
        <p:spPr>
          <a:xfrm>
            <a:off x="943078" y="2801160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Data</a:t>
            </a:r>
            <a:endParaRPr lang="zh-CN" altLang="en-US"/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DB570A9C-2658-4E4A-B55A-617CB7F4B3E8}"/>
              </a:ext>
            </a:extLst>
          </p:cNvPr>
          <p:cNvSpPr/>
          <p:nvPr/>
        </p:nvSpPr>
        <p:spPr>
          <a:xfrm>
            <a:off x="420775" y="1911876"/>
            <a:ext cx="1370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control signal</a:t>
            </a:r>
            <a:endParaRPr lang="zh-CN" altLang="en-US" sz="1600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8544E8FA-8216-4464-865C-1B5D16F2F8E7}"/>
              </a:ext>
            </a:extLst>
          </p:cNvPr>
          <p:cNvSpPr/>
          <p:nvPr/>
        </p:nvSpPr>
        <p:spPr>
          <a:xfrm>
            <a:off x="3541562" y="2458143"/>
            <a:ext cx="565016" cy="36444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34222E6E-5DBF-4A13-91C0-D52CC6038301}"/>
              </a:ext>
            </a:extLst>
          </p:cNvPr>
          <p:cNvSpPr/>
          <p:nvPr/>
        </p:nvSpPr>
        <p:spPr>
          <a:xfrm>
            <a:off x="2297390" y="2413353"/>
            <a:ext cx="1370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/>
              <a:t>control signal</a:t>
            </a:r>
            <a:endParaRPr lang="zh-CN" altLang="en-US" sz="1600"/>
          </a:p>
        </p:txBody>
      </p:sp>
      <p:graphicFrame>
        <p:nvGraphicFramePr>
          <p:cNvPr id="268" name="表 267">
            <a:extLst>
              <a:ext uri="{FF2B5EF4-FFF2-40B4-BE49-F238E27FC236}">
                <a16:creationId xmlns:a16="http://schemas.microsoft.com/office/drawing/2014/main" id="{012ED23C-D146-4D4B-9B84-9F52A86E00B7}"/>
              </a:ext>
            </a:extLst>
          </p:cNvPr>
          <p:cNvGraphicFramePr>
            <a:graphicFrameLocks noGrp="1"/>
          </p:cNvGraphicFramePr>
          <p:nvPr/>
        </p:nvGraphicFramePr>
        <p:xfrm>
          <a:off x="8384094" y="3824460"/>
          <a:ext cx="3332480" cy="2882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442455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77813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20535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6256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80842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78300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96345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3883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7154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2041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33872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0134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5428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1525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5014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2587232"/>
                    </a:ext>
                  </a:extLst>
                </a:gridCol>
              </a:tblGrid>
              <a:tr h="288213"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55160"/>
                  </a:ext>
                </a:extLst>
              </a:tr>
            </a:tbl>
          </a:graphicData>
        </a:graphic>
      </p:graphicFrame>
      <p:graphicFrame>
        <p:nvGraphicFramePr>
          <p:cNvPr id="270" name="表 269">
            <a:extLst>
              <a:ext uri="{FF2B5EF4-FFF2-40B4-BE49-F238E27FC236}">
                <a16:creationId xmlns:a16="http://schemas.microsoft.com/office/drawing/2014/main" id="{5341C5C8-C40F-471B-9597-38B60682A80B}"/>
              </a:ext>
            </a:extLst>
          </p:cNvPr>
          <p:cNvGraphicFramePr>
            <a:graphicFrameLocks noGrp="1"/>
          </p:cNvGraphicFramePr>
          <p:nvPr/>
        </p:nvGraphicFramePr>
        <p:xfrm>
          <a:off x="8378757" y="4190717"/>
          <a:ext cx="3332480" cy="2882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442455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77813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20535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6256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80842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78300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96345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3883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7154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2041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33872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0134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5428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1525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5014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2587232"/>
                    </a:ext>
                  </a:extLst>
                </a:gridCol>
              </a:tblGrid>
              <a:tr h="288213"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55160"/>
                  </a:ext>
                </a:extLst>
              </a:tr>
            </a:tbl>
          </a:graphicData>
        </a:graphic>
      </p:graphicFrame>
      <p:graphicFrame>
        <p:nvGraphicFramePr>
          <p:cNvPr id="271" name="表 270">
            <a:extLst>
              <a:ext uri="{FF2B5EF4-FFF2-40B4-BE49-F238E27FC236}">
                <a16:creationId xmlns:a16="http://schemas.microsoft.com/office/drawing/2014/main" id="{DB69DAB1-E83F-4716-B526-90C253BCFD16}"/>
              </a:ext>
            </a:extLst>
          </p:cNvPr>
          <p:cNvGraphicFramePr>
            <a:graphicFrameLocks noGrp="1"/>
          </p:cNvGraphicFramePr>
          <p:nvPr/>
        </p:nvGraphicFramePr>
        <p:xfrm>
          <a:off x="8370132" y="4569844"/>
          <a:ext cx="3332480" cy="2882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442455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77813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20535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6256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80842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78300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96345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3883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7154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2041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33872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0134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5428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1525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5014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2587232"/>
                    </a:ext>
                  </a:extLst>
                </a:gridCol>
              </a:tblGrid>
              <a:tr h="288213"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55160"/>
                  </a:ext>
                </a:extLst>
              </a:tr>
            </a:tbl>
          </a:graphicData>
        </a:graphic>
      </p:graphicFrame>
      <p:graphicFrame>
        <p:nvGraphicFramePr>
          <p:cNvPr id="272" name="表 271">
            <a:extLst>
              <a:ext uri="{FF2B5EF4-FFF2-40B4-BE49-F238E27FC236}">
                <a16:creationId xmlns:a16="http://schemas.microsoft.com/office/drawing/2014/main" id="{E3F7F7FC-BA4E-4924-A7D6-67FF7DCE45B8}"/>
              </a:ext>
            </a:extLst>
          </p:cNvPr>
          <p:cNvGraphicFramePr>
            <a:graphicFrameLocks noGrp="1"/>
          </p:cNvGraphicFramePr>
          <p:nvPr/>
        </p:nvGraphicFramePr>
        <p:xfrm>
          <a:off x="8370132" y="4958858"/>
          <a:ext cx="3332480" cy="2882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442455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77813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20535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6256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80842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78300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96345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3883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7154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2041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33872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0134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5428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1525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5014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2587232"/>
                    </a:ext>
                  </a:extLst>
                </a:gridCol>
              </a:tblGrid>
              <a:tr h="288213"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55160"/>
                  </a:ext>
                </a:extLst>
              </a:tr>
            </a:tbl>
          </a:graphicData>
        </a:graphic>
      </p:graphicFrame>
      <p:graphicFrame>
        <p:nvGraphicFramePr>
          <p:cNvPr id="274" name="表 273">
            <a:extLst>
              <a:ext uri="{FF2B5EF4-FFF2-40B4-BE49-F238E27FC236}">
                <a16:creationId xmlns:a16="http://schemas.microsoft.com/office/drawing/2014/main" id="{52D5FFE9-F96D-496A-8EDA-89E18979A9A0}"/>
              </a:ext>
            </a:extLst>
          </p:cNvPr>
          <p:cNvGraphicFramePr>
            <a:graphicFrameLocks noGrp="1"/>
          </p:cNvGraphicFramePr>
          <p:nvPr/>
        </p:nvGraphicFramePr>
        <p:xfrm>
          <a:off x="8378757" y="5388352"/>
          <a:ext cx="3332480" cy="2882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442455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77813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20535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16256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80842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78300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96345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3883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7154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2041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33872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0134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05428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51525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5014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2587232"/>
                    </a:ext>
                  </a:extLst>
                </a:gridCol>
              </a:tblGrid>
              <a:tr h="288213"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55160"/>
                  </a:ext>
                </a:extLst>
              </a:tr>
            </a:tbl>
          </a:graphicData>
        </a:graphic>
      </p:graphicFrame>
      <p:sp>
        <p:nvSpPr>
          <p:cNvPr id="275" name="文本框 3">
            <a:extLst>
              <a:ext uri="{FF2B5EF4-FFF2-40B4-BE49-F238E27FC236}">
                <a16:creationId xmlns:a16="http://schemas.microsoft.com/office/drawing/2014/main" id="{702A1C90-8DCB-4503-8BF0-A05689FA90CB}"/>
              </a:ext>
            </a:extLst>
          </p:cNvPr>
          <p:cNvSpPr txBox="1"/>
          <p:nvPr/>
        </p:nvSpPr>
        <p:spPr>
          <a:xfrm>
            <a:off x="9370018" y="3487867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b="1"/>
              <a:t>BRAM</a:t>
            </a:r>
            <a:endParaRPr kumimoji="1" lang="zh-CN" altLang="en-US" sz="1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正方形/長方形 275">
                <a:extLst>
                  <a:ext uri="{FF2B5EF4-FFF2-40B4-BE49-F238E27FC236}">
                    <a16:creationId xmlns:a16="http://schemas.microsoft.com/office/drawing/2014/main" id="{B014929A-58E9-4828-8CFE-5D8BBDC4254B}"/>
                  </a:ext>
                </a:extLst>
              </p:cNvPr>
              <p:cNvSpPr/>
              <p:nvPr/>
            </p:nvSpPr>
            <p:spPr>
              <a:xfrm>
                <a:off x="8216494" y="6481135"/>
                <a:ext cx="6810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6" name="正方形/長方形 275">
                <a:extLst>
                  <a:ext uri="{FF2B5EF4-FFF2-40B4-BE49-F238E27FC236}">
                    <a16:creationId xmlns:a16="http://schemas.microsoft.com/office/drawing/2014/main" id="{B014929A-58E9-4828-8CFE-5D8BBDC42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494" y="6481135"/>
                <a:ext cx="681020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2F223213-AEC2-462B-9924-F39E2A7295C9}"/>
                  </a:ext>
                </a:extLst>
              </p:cNvPr>
              <p:cNvSpPr/>
              <p:nvPr/>
            </p:nvSpPr>
            <p:spPr>
              <a:xfrm>
                <a:off x="1846310" y="3350091"/>
                <a:ext cx="6810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2F223213-AEC2-462B-9924-F39E2A729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310" y="3350091"/>
                <a:ext cx="681020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正方形/長方形 278">
                <a:extLst>
                  <a:ext uri="{FF2B5EF4-FFF2-40B4-BE49-F238E27FC236}">
                    <a16:creationId xmlns:a16="http://schemas.microsoft.com/office/drawing/2014/main" id="{64D0D5C3-0131-4F8C-A07D-45B4FECEBEAB}"/>
                  </a:ext>
                </a:extLst>
              </p:cNvPr>
              <p:cNvSpPr/>
              <p:nvPr/>
            </p:nvSpPr>
            <p:spPr>
              <a:xfrm>
                <a:off x="7357518" y="3530696"/>
                <a:ext cx="9855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𝑎𝑑𝑑𝑟𝑒𝑠𝑠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正方形/長方形 278">
                <a:extLst>
                  <a:ext uri="{FF2B5EF4-FFF2-40B4-BE49-F238E27FC236}">
                    <a16:creationId xmlns:a16="http://schemas.microsoft.com/office/drawing/2014/main" id="{64D0D5C3-0131-4F8C-A07D-45B4FECEB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18" y="3530696"/>
                <a:ext cx="98559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正方形/長方形 279">
                <a:extLst>
                  <a:ext uri="{FF2B5EF4-FFF2-40B4-BE49-F238E27FC236}">
                    <a16:creationId xmlns:a16="http://schemas.microsoft.com/office/drawing/2014/main" id="{C8382F25-086C-4853-A49D-D62E5DF20A78}"/>
                  </a:ext>
                </a:extLst>
              </p:cNvPr>
              <p:cNvSpPr/>
              <p:nvPr/>
            </p:nvSpPr>
            <p:spPr>
              <a:xfrm>
                <a:off x="7644242" y="3805084"/>
                <a:ext cx="426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80" name="正方形/長方形 279">
                <a:extLst>
                  <a:ext uri="{FF2B5EF4-FFF2-40B4-BE49-F238E27FC236}">
                    <a16:creationId xmlns:a16="http://schemas.microsoft.com/office/drawing/2014/main" id="{C8382F25-086C-4853-A49D-D62E5DF2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242" y="3805084"/>
                <a:ext cx="42665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正方形/長方形 280">
                <a:extLst>
                  <a:ext uri="{FF2B5EF4-FFF2-40B4-BE49-F238E27FC236}">
                    <a16:creationId xmlns:a16="http://schemas.microsoft.com/office/drawing/2014/main" id="{AA970C62-37A4-44F8-8E37-D4444DA1485E}"/>
                  </a:ext>
                </a:extLst>
              </p:cNvPr>
              <p:cNvSpPr/>
              <p:nvPr/>
            </p:nvSpPr>
            <p:spPr>
              <a:xfrm>
                <a:off x="7649563" y="4136325"/>
                <a:ext cx="421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81" name="正方形/長方形 280">
                <a:extLst>
                  <a:ext uri="{FF2B5EF4-FFF2-40B4-BE49-F238E27FC236}">
                    <a16:creationId xmlns:a16="http://schemas.microsoft.com/office/drawing/2014/main" id="{AA970C62-37A4-44F8-8E37-D4444DA14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563" y="4136325"/>
                <a:ext cx="421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D87BD3AF-A99C-416E-8817-758A35AA5721}"/>
                  </a:ext>
                </a:extLst>
              </p:cNvPr>
              <p:cNvSpPr/>
              <p:nvPr/>
            </p:nvSpPr>
            <p:spPr>
              <a:xfrm>
                <a:off x="7655684" y="4486226"/>
                <a:ext cx="426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82" name="正方形/長方形 281">
                <a:extLst>
                  <a:ext uri="{FF2B5EF4-FFF2-40B4-BE49-F238E27FC236}">
                    <a16:creationId xmlns:a16="http://schemas.microsoft.com/office/drawing/2014/main" id="{D87BD3AF-A99C-416E-8817-758A35AA5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684" y="4486226"/>
                <a:ext cx="4266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正方形/長方形 282">
                <a:extLst>
                  <a:ext uri="{FF2B5EF4-FFF2-40B4-BE49-F238E27FC236}">
                    <a16:creationId xmlns:a16="http://schemas.microsoft.com/office/drawing/2014/main" id="{0591DBC9-3762-4422-AA93-4E11CDD4E4CA}"/>
                  </a:ext>
                </a:extLst>
              </p:cNvPr>
              <p:cNvSpPr/>
              <p:nvPr/>
            </p:nvSpPr>
            <p:spPr>
              <a:xfrm>
                <a:off x="7655684" y="4889643"/>
                <a:ext cx="426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83" name="正方形/長方形 282">
                <a:extLst>
                  <a:ext uri="{FF2B5EF4-FFF2-40B4-BE49-F238E27FC236}">
                    <a16:creationId xmlns:a16="http://schemas.microsoft.com/office/drawing/2014/main" id="{0591DBC9-3762-4422-AA93-4E11CDD4E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684" y="4889643"/>
                <a:ext cx="4266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正方形/長方形 283">
                <a:extLst>
                  <a:ext uri="{FF2B5EF4-FFF2-40B4-BE49-F238E27FC236}">
                    <a16:creationId xmlns:a16="http://schemas.microsoft.com/office/drawing/2014/main" id="{F58436B5-DD37-4B16-924D-2096AC7DF3F9}"/>
                  </a:ext>
                </a:extLst>
              </p:cNvPr>
              <p:cNvSpPr/>
              <p:nvPr/>
            </p:nvSpPr>
            <p:spPr>
              <a:xfrm>
                <a:off x="7655684" y="5301797"/>
                <a:ext cx="426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84" name="正方形/長方形 283">
                <a:extLst>
                  <a:ext uri="{FF2B5EF4-FFF2-40B4-BE49-F238E27FC236}">
                    <a16:creationId xmlns:a16="http://schemas.microsoft.com/office/drawing/2014/main" id="{F58436B5-DD37-4B16-924D-2096AC7DF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684" y="5301797"/>
                <a:ext cx="4266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9A321B6-2DAD-4D4D-A63D-BF5D460D485C}"/>
              </a:ext>
            </a:extLst>
          </p:cNvPr>
          <p:cNvSpPr/>
          <p:nvPr/>
        </p:nvSpPr>
        <p:spPr>
          <a:xfrm>
            <a:off x="11086273" y="5669035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>
                <a:latin typeface="Yu Mincho" panose="02020400000000000000" pitchFamily="18" charset="-128"/>
                <a:ea typeface="Yu Mincho" panose="02020400000000000000" pitchFamily="18" charset="-128"/>
              </a:rPr>
              <a:t>PCBF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正方形/長方形 285">
                <a:extLst>
                  <a:ext uri="{FF2B5EF4-FFF2-40B4-BE49-F238E27FC236}">
                    <a16:creationId xmlns:a16="http://schemas.microsoft.com/office/drawing/2014/main" id="{6474E56B-DEC2-4FD3-82F7-AF8333C10287}"/>
                  </a:ext>
                </a:extLst>
              </p:cNvPr>
              <p:cNvSpPr/>
              <p:nvPr/>
            </p:nvSpPr>
            <p:spPr>
              <a:xfrm>
                <a:off x="8216494" y="6481135"/>
                <a:ext cx="6810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6" name="正方形/長方形 285">
                <a:extLst>
                  <a:ext uri="{FF2B5EF4-FFF2-40B4-BE49-F238E27FC236}">
                    <a16:creationId xmlns:a16="http://schemas.microsoft.com/office/drawing/2014/main" id="{6474E56B-DEC2-4FD3-82F7-AF8333C10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494" y="6481135"/>
                <a:ext cx="681020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正方形/長方形 286">
                <a:extLst>
                  <a:ext uri="{FF2B5EF4-FFF2-40B4-BE49-F238E27FC236}">
                    <a16:creationId xmlns:a16="http://schemas.microsoft.com/office/drawing/2014/main" id="{EA10F92D-C6EF-4C9D-A0A9-41C4A5B7CD95}"/>
                  </a:ext>
                </a:extLst>
              </p:cNvPr>
              <p:cNvSpPr/>
              <p:nvPr/>
            </p:nvSpPr>
            <p:spPr>
              <a:xfrm>
                <a:off x="9370018" y="6455251"/>
                <a:ext cx="7300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7" name="正方形/長方形 286">
                <a:extLst>
                  <a:ext uri="{FF2B5EF4-FFF2-40B4-BE49-F238E27FC236}">
                    <a16:creationId xmlns:a16="http://schemas.microsoft.com/office/drawing/2014/main" id="{EA10F92D-C6EF-4C9D-A0A9-41C4A5B7C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018" y="6455251"/>
                <a:ext cx="730072" cy="338554"/>
              </a:xfrm>
              <a:prstGeom prst="rect">
                <a:avLst/>
              </a:prstGeom>
              <a:blipFill>
                <a:blip r:embed="rId1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正方形/長方形 287">
                <a:extLst>
                  <a:ext uri="{FF2B5EF4-FFF2-40B4-BE49-F238E27FC236}">
                    <a16:creationId xmlns:a16="http://schemas.microsoft.com/office/drawing/2014/main" id="{D602EB06-5C60-4065-8BDB-BEACC725899E}"/>
                  </a:ext>
                </a:extLst>
              </p:cNvPr>
              <p:cNvSpPr/>
              <p:nvPr/>
            </p:nvSpPr>
            <p:spPr>
              <a:xfrm>
                <a:off x="10043773" y="6455251"/>
                <a:ext cx="7348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8" name="正方形/長方形 287">
                <a:extLst>
                  <a:ext uri="{FF2B5EF4-FFF2-40B4-BE49-F238E27FC236}">
                    <a16:creationId xmlns:a16="http://schemas.microsoft.com/office/drawing/2014/main" id="{D602EB06-5C60-4065-8BDB-BEACC7258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773" y="6455251"/>
                <a:ext cx="734817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正方形/長方形 297">
                <a:extLst>
                  <a:ext uri="{FF2B5EF4-FFF2-40B4-BE49-F238E27FC236}">
                    <a16:creationId xmlns:a16="http://schemas.microsoft.com/office/drawing/2014/main" id="{C33326C1-F275-4282-B6B1-60D29CF7171E}"/>
                  </a:ext>
                </a:extLst>
              </p:cNvPr>
              <p:cNvSpPr/>
              <p:nvPr/>
            </p:nvSpPr>
            <p:spPr>
              <a:xfrm>
                <a:off x="8786545" y="6477097"/>
                <a:ext cx="7348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8" name="正方形/長方形 297">
                <a:extLst>
                  <a:ext uri="{FF2B5EF4-FFF2-40B4-BE49-F238E27FC236}">
                    <a16:creationId xmlns:a16="http://schemas.microsoft.com/office/drawing/2014/main" id="{C33326C1-F275-4282-B6B1-60D29CF71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545" y="6477097"/>
                <a:ext cx="734817" cy="338554"/>
              </a:xfrm>
              <a:prstGeom prst="rect">
                <a:avLst/>
              </a:prstGeom>
              <a:blipFill>
                <a:blip r:embed="rId1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正方形/長方形 300">
                <a:extLst>
                  <a:ext uri="{FF2B5EF4-FFF2-40B4-BE49-F238E27FC236}">
                    <a16:creationId xmlns:a16="http://schemas.microsoft.com/office/drawing/2014/main" id="{DA0E69B4-1942-4F9A-976B-033D28811B3A}"/>
                  </a:ext>
                </a:extLst>
              </p:cNvPr>
              <p:cNvSpPr/>
              <p:nvPr/>
            </p:nvSpPr>
            <p:spPr>
              <a:xfrm>
                <a:off x="1787151" y="4269114"/>
                <a:ext cx="7348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1" name="正方形/長方形 300">
                <a:extLst>
                  <a:ext uri="{FF2B5EF4-FFF2-40B4-BE49-F238E27FC236}">
                    <a16:creationId xmlns:a16="http://schemas.microsoft.com/office/drawing/2014/main" id="{DA0E69B4-1942-4F9A-976B-033D28811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151" y="4269114"/>
                <a:ext cx="734817" cy="338554"/>
              </a:xfrm>
              <a:prstGeom prst="rect">
                <a:avLst/>
              </a:prstGeom>
              <a:blipFill>
                <a:blip r:embed="rId1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FCC251F6-7489-4543-898F-4BA617AD27BC}"/>
                  </a:ext>
                </a:extLst>
              </p:cNvPr>
              <p:cNvSpPr/>
              <p:nvPr/>
            </p:nvSpPr>
            <p:spPr>
              <a:xfrm>
                <a:off x="1825778" y="4890561"/>
                <a:ext cx="73007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FCC251F6-7489-4543-898F-4BA617AD2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778" y="4890561"/>
                <a:ext cx="730072" cy="338554"/>
              </a:xfrm>
              <a:prstGeom prst="rect">
                <a:avLst/>
              </a:prstGeom>
              <a:blipFill>
                <a:blip r:embed="rId1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正方形/長方形 304">
                <a:extLst>
                  <a:ext uri="{FF2B5EF4-FFF2-40B4-BE49-F238E27FC236}">
                    <a16:creationId xmlns:a16="http://schemas.microsoft.com/office/drawing/2014/main" id="{4D049B97-317D-4350-941C-9B9312323632}"/>
                  </a:ext>
                </a:extLst>
              </p:cNvPr>
              <p:cNvSpPr/>
              <p:nvPr/>
            </p:nvSpPr>
            <p:spPr>
              <a:xfrm>
                <a:off x="1767418" y="5561174"/>
                <a:ext cx="7348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5" name="正方形/長方形 304">
                <a:extLst>
                  <a:ext uri="{FF2B5EF4-FFF2-40B4-BE49-F238E27FC236}">
                    <a16:creationId xmlns:a16="http://schemas.microsoft.com/office/drawing/2014/main" id="{4D049B97-317D-4350-941C-9B9312323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418" y="5561174"/>
                <a:ext cx="734817" cy="338554"/>
              </a:xfrm>
              <a:prstGeom prst="rect">
                <a:avLst/>
              </a:prstGeom>
              <a:blipFill>
                <a:blip r:embed="rId1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1067BFC-F092-461A-8825-7FC408E3633A}"/>
              </a:ext>
            </a:extLst>
          </p:cNvPr>
          <p:cNvCxnSpPr>
            <a:stCxn id="286" idx="0"/>
          </p:cNvCxnSpPr>
          <p:nvPr/>
        </p:nvCxnSpPr>
        <p:spPr>
          <a:xfrm flipH="1" flipV="1">
            <a:off x="7938350" y="5150922"/>
            <a:ext cx="618654" cy="1330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id="{8A05BDAF-5225-4FF5-9028-DEF85C5D68FF}"/>
              </a:ext>
            </a:extLst>
          </p:cNvPr>
          <p:cNvCxnSpPr>
            <a:cxnSpLocks/>
            <a:stCxn id="298" idx="0"/>
          </p:cNvCxnSpPr>
          <p:nvPr/>
        </p:nvCxnSpPr>
        <p:spPr>
          <a:xfrm flipH="1" flipV="1">
            <a:off x="8703343" y="5119336"/>
            <a:ext cx="450611" cy="13577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矢印コネクタ 309">
            <a:extLst>
              <a:ext uri="{FF2B5EF4-FFF2-40B4-BE49-F238E27FC236}">
                <a16:creationId xmlns:a16="http://schemas.microsoft.com/office/drawing/2014/main" id="{684D562A-EEDF-452C-B825-7C38099DE680}"/>
              </a:ext>
            </a:extLst>
          </p:cNvPr>
          <p:cNvCxnSpPr>
            <a:cxnSpLocks/>
            <a:stCxn id="287" idx="0"/>
          </p:cNvCxnSpPr>
          <p:nvPr/>
        </p:nvCxnSpPr>
        <p:spPr>
          <a:xfrm flipH="1" flipV="1">
            <a:off x="9507193" y="5158966"/>
            <a:ext cx="227861" cy="12962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矢印コネクタ 310">
            <a:extLst>
              <a:ext uri="{FF2B5EF4-FFF2-40B4-BE49-F238E27FC236}">
                <a16:creationId xmlns:a16="http://schemas.microsoft.com/office/drawing/2014/main" id="{AA61A3DD-2DBF-4990-B41A-FFA6A6913871}"/>
              </a:ext>
            </a:extLst>
          </p:cNvPr>
          <p:cNvCxnSpPr>
            <a:cxnSpLocks/>
            <a:stCxn id="288" idx="0"/>
          </p:cNvCxnSpPr>
          <p:nvPr/>
        </p:nvCxnSpPr>
        <p:spPr>
          <a:xfrm flipV="1">
            <a:off x="10411182" y="5074309"/>
            <a:ext cx="354658" cy="1380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4E37195-172C-4737-A90E-6F8795FB97DE}"/>
              </a:ext>
            </a:extLst>
          </p:cNvPr>
          <p:cNvSpPr/>
          <p:nvPr/>
        </p:nvSpPr>
        <p:spPr>
          <a:xfrm>
            <a:off x="8318609" y="3190123"/>
            <a:ext cx="36295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Yu Mincho" panose="02020400000000000000" pitchFamily="18" charset="-128"/>
                <a:ea typeface="Yu Mincho" panose="02020400000000000000" pitchFamily="18" charset="-128"/>
              </a:rPr>
              <a:t>BRAMは各アドレスにCBFを格納する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7E8B9A4-2BC1-4903-B7B5-22EBAB39F928}"/>
              </a:ext>
            </a:extLst>
          </p:cNvPr>
          <p:cNvSpPr/>
          <p:nvPr/>
        </p:nvSpPr>
        <p:spPr>
          <a:xfrm>
            <a:off x="5993643" y="740761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挿入：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E2A58D54-3BB4-4080-AA54-93EB7B384BB3}"/>
                  </a:ext>
                </a:extLst>
              </p:cNvPr>
              <p:cNvSpPr/>
              <p:nvPr/>
            </p:nvSpPr>
            <p:spPr>
              <a:xfrm>
                <a:off x="5993643" y="1086528"/>
                <a:ext cx="63206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Clock 1: </a:t>
                </a:r>
                <a:r>
                  <a:rPr lang="zh-CN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ハッシュ関数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に従って</a:t>
                </a:r>
                <a:r>
                  <a:rPr lang="en-US" altLang="zh-CN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BRAM</a:t>
                </a:r>
                <a:r>
                  <a:rPr lang="ja-JP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から</a:t>
                </a:r>
                <a:r>
                  <a:rPr lang="zh-CN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CBFを読む</a:t>
                </a:r>
                <a:endParaRPr lang="en-US" altLang="zh-CN" sz="1600" b="1">
                  <a:latin typeface="Yu Mincho" panose="02020400000000000000" pitchFamily="18" charset="-128"/>
                  <a:ea typeface="Yu Mincho" panose="02020400000000000000" pitchFamily="18" charset="-128"/>
                </a:endParaRPr>
              </a:p>
              <a:p>
                <a:r>
                  <a:rPr lang="en-US" altLang="zh-CN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Clock 2: </a:t>
                </a:r>
                <a:r>
                  <a:rPr lang="ja-JP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ハッシュ関数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h</m:t>
                        </m:r>
                      </m:e>
                      <m:sub>
                        <m:r>
                          <a:rPr lang="en-US" altLang="zh-CN" sz="1600" b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0</m:t>
                        </m:r>
                      </m:sub>
                    </m:sSub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(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𝑥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)</m:t>
                    </m:r>
                  </m:oMath>
                </a14:m>
                <a:r>
                  <a:rPr lang="en-US" altLang="ja-JP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,</a:t>
                </a:r>
                <a:r>
                  <a:rPr lang="en-US" altLang="zh-CN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h</m:t>
                        </m:r>
                      </m:e>
                      <m:sub>
                        <m:r>
                          <a:rPr lang="en-US" altLang="zh-CN" sz="1600" b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1</m:t>
                        </m:r>
                      </m:sub>
                    </m:sSub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(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𝑥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)</m:t>
                    </m:r>
                  </m:oMath>
                </a14:m>
                <a:r>
                  <a:rPr lang="en-US" altLang="ja-JP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,</a:t>
                </a:r>
                <a:r>
                  <a:rPr lang="en-US" altLang="zh-CN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h</m:t>
                        </m:r>
                      </m:e>
                      <m:sub>
                        <m:r>
                          <a:rPr lang="en-US" altLang="zh-CN" sz="1600" b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2</m:t>
                        </m:r>
                      </m:sub>
                    </m:sSub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(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𝑥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に基づいて</a:t>
                </a:r>
                <a:r>
                  <a:rPr lang="en-US" altLang="ja-JP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CBF</a:t>
                </a:r>
                <a:r>
                  <a:rPr lang="ja-JP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を更新する</a:t>
                </a:r>
                <a:endParaRPr lang="en-US" altLang="ja-JP" sz="1600" b="1">
                  <a:latin typeface="Yu Mincho" panose="02020400000000000000" pitchFamily="18" charset="-128"/>
                  <a:ea typeface="Yu Mincho" panose="02020400000000000000" pitchFamily="18" charset="-128"/>
                </a:endParaRPr>
              </a:p>
              <a:p>
                <a:r>
                  <a:rPr lang="en-US" altLang="zh-CN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Clock 3: </a:t>
                </a:r>
                <a:r>
                  <a:rPr lang="en-US" altLang="ja-JP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CBF</a:t>
                </a:r>
                <a:r>
                  <a:rPr lang="ja-JP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を</a:t>
                </a:r>
                <a:r>
                  <a:rPr lang="en-US" altLang="ja-JP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BRAM</a:t>
                </a:r>
                <a:r>
                  <a:rPr lang="ja-JP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に書き戻す</a:t>
                </a:r>
                <a:endParaRPr lang="zh-CN" altLang="en-US" sz="1600" b="1">
                  <a:latin typeface="Yu Mincho" panose="02020400000000000000" pitchFamily="18" charset="-128"/>
                  <a:ea typeface="Yu Mincho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E2A58D54-3BB4-4080-AA54-93EB7B384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643" y="1086528"/>
                <a:ext cx="6320620" cy="830997"/>
              </a:xfrm>
              <a:prstGeom prst="rect">
                <a:avLst/>
              </a:prstGeom>
              <a:blipFill>
                <a:blip r:embed="rId20"/>
                <a:stretch>
                  <a:fillRect l="-482" t="-2190" b="-37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4F9872C9-A4E4-4CD2-904F-699392664AD3}"/>
              </a:ext>
            </a:extLst>
          </p:cNvPr>
          <p:cNvSpPr/>
          <p:nvPr/>
        </p:nvSpPr>
        <p:spPr>
          <a:xfrm>
            <a:off x="5982233" y="1890898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検索</a:t>
            </a:r>
            <a:r>
              <a:rPr lang="en-US" altLang="zh-CN" b="1">
                <a:latin typeface="Yu Mincho" panose="02020400000000000000" pitchFamily="18" charset="-128"/>
                <a:ea typeface="Yu Mincho" panose="02020400000000000000" pitchFamily="18" charset="-128"/>
              </a:rPr>
              <a:t>:</a:t>
            </a:r>
            <a:endParaRPr lang="zh-CN" altLang="en-US" b="1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433503F2-31D3-4D42-9509-D9D0D220D177}"/>
                  </a:ext>
                </a:extLst>
              </p:cNvPr>
              <p:cNvSpPr/>
              <p:nvPr/>
            </p:nvSpPr>
            <p:spPr>
              <a:xfrm>
                <a:off x="5968634" y="2180437"/>
                <a:ext cx="63206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Clock 1: </a:t>
                </a:r>
                <a:r>
                  <a:rPr lang="zh-CN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ハッシュ関数</a:t>
                </a:r>
                <a14:m>
                  <m:oMath xmlns:m="http://schemas.openxmlformats.org/officeDocument/2006/math"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𝐻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(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𝑥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)</m:t>
                    </m:r>
                  </m:oMath>
                </a14:m>
                <a:r>
                  <a:rPr lang="zh-CN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に従って</a:t>
                </a:r>
                <a:r>
                  <a:rPr lang="en-US" altLang="zh-CN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BRAM</a:t>
                </a:r>
                <a:r>
                  <a:rPr lang="ja-JP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から</a:t>
                </a:r>
                <a:r>
                  <a:rPr lang="zh-CN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CBFを読む</a:t>
                </a:r>
                <a:endParaRPr lang="en-US" altLang="zh-CN" sz="1600" b="1">
                  <a:latin typeface="Yu Mincho" panose="02020400000000000000" pitchFamily="18" charset="-128"/>
                  <a:ea typeface="Yu Mincho" panose="02020400000000000000" pitchFamily="18" charset="-128"/>
                </a:endParaRPr>
              </a:p>
              <a:p>
                <a:r>
                  <a:rPr lang="en-US" altLang="zh-CN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Clock 2: </a:t>
                </a:r>
                <a:r>
                  <a:rPr lang="ja-JP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ハッシュ関数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h</m:t>
                        </m:r>
                      </m:e>
                      <m:sub>
                        <m:r>
                          <a:rPr lang="en-US" altLang="zh-CN" sz="1600" b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0</m:t>
                        </m:r>
                      </m:sub>
                    </m:sSub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(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𝑥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)</m:t>
                    </m:r>
                  </m:oMath>
                </a14:m>
                <a:r>
                  <a:rPr lang="en-US" altLang="ja-JP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,</a:t>
                </a:r>
                <a:r>
                  <a:rPr lang="en-US" altLang="zh-CN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h</m:t>
                        </m:r>
                      </m:e>
                      <m:sub>
                        <m:r>
                          <a:rPr lang="en-US" altLang="zh-CN" sz="1600" b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1</m:t>
                        </m:r>
                      </m:sub>
                    </m:sSub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(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𝑥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)</m:t>
                    </m:r>
                  </m:oMath>
                </a14:m>
                <a:r>
                  <a:rPr lang="en-US" altLang="ja-JP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,</a:t>
                </a:r>
                <a:r>
                  <a:rPr lang="en-US" altLang="zh-CN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h</m:t>
                        </m:r>
                      </m:e>
                      <m:sub>
                        <m:r>
                          <a:rPr lang="en-US" altLang="zh-CN" sz="1600" b="1">
                            <a:latin typeface="Cambria Math" panose="02040503050406030204" pitchFamily="18" charset="0"/>
                            <a:ea typeface="Yu Mincho" panose="02020400000000000000" pitchFamily="18" charset="-128"/>
                          </a:rPr>
                          <m:t>2</m:t>
                        </m:r>
                      </m:sub>
                    </m:sSub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(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𝑥</m:t>
                    </m:r>
                    <m:r>
                      <a:rPr lang="en-US" altLang="zh-CN" sz="1600" b="1">
                        <a:latin typeface="Cambria Math" panose="02040503050406030204" pitchFamily="18" charset="0"/>
                        <a:ea typeface="Yu Mincho" panose="02020400000000000000" pitchFamily="18" charset="-128"/>
                      </a:rPr>
                      <m:t>)</m:t>
                    </m:r>
                  </m:oMath>
                </a14:m>
                <a:r>
                  <a:rPr lang="ja-JP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に基づいて</a:t>
                </a:r>
                <a:r>
                  <a:rPr lang="en-US" altLang="ja-JP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CBF</a:t>
                </a:r>
                <a:r>
                  <a:rPr lang="ja-JP" altLang="en-US" sz="1600" b="1">
                    <a:latin typeface="Yu Mincho" panose="02020400000000000000" pitchFamily="18" charset="-128"/>
                    <a:ea typeface="Yu Mincho" panose="02020400000000000000" pitchFamily="18" charset="-128"/>
                  </a:rPr>
                  <a:t>に要素が存在するかどうかを判断する</a:t>
                </a:r>
                <a:endParaRPr lang="en-US" altLang="ja-JP" sz="1600" b="1">
                  <a:latin typeface="Yu Mincho" panose="02020400000000000000" pitchFamily="18" charset="-128"/>
                  <a:ea typeface="Yu Mincho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433503F2-31D3-4D42-9509-D9D0D220D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634" y="2180437"/>
                <a:ext cx="6320620" cy="830997"/>
              </a:xfrm>
              <a:prstGeom prst="rect">
                <a:avLst/>
              </a:prstGeom>
              <a:blipFill>
                <a:blip r:embed="rId21"/>
                <a:stretch>
                  <a:fillRect l="-482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760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BEA39BA7-D578-486B-AE8D-8E88A450566F}"/>
              </a:ext>
            </a:extLst>
          </p:cNvPr>
          <p:cNvSpPr/>
          <p:nvPr/>
        </p:nvSpPr>
        <p:spPr>
          <a:xfrm>
            <a:off x="140784" y="754735"/>
            <a:ext cx="5187950" cy="33314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02973" y="95024"/>
            <a:ext cx="63206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微软雅黑 Light"/>
                <a:ea typeface="Yu Mincho" panose="02020400000000000000" pitchFamily="18" charset="-128"/>
                <a:cs typeface="Times New Roman" panose="02020603050405020304" pitchFamily="18" charset="0"/>
              </a:rPr>
              <a:t>実験</a:t>
            </a:r>
            <a:r>
              <a:rPr lang="ja-JP" altLang="en-US" sz="3200" b="1">
                <a:ea typeface="Yu Mincho" panose="02020400000000000000" pitchFamily="18" charset="-128"/>
                <a:cs typeface="Times New Roman" panose="02020603050405020304" pitchFamily="18" charset="0"/>
              </a:rPr>
              <a:t>結果</a:t>
            </a:r>
            <a:r>
              <a:rPr lang="en-US" altLang="ja-JP" sz="3200" b="1">
                <a:ea typeface="Yu Mincho" panose="02020400000000000000" pitchFamily="18" charset="-128"/>
                <a:cs typeface="Times New Roman" panose="02020603050405020304" pitchFamily="18" charset="0"/>
              </a:rPr>
              <a:t>(Simulation)</a:t>
            </a:r>
            <a:endParaRPr lang="ja-JP" altLang="en-US" sz="3200" b="1"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C9EE7D7-7795-4860-9439-991A5446AC95}"/>
              </a:ext>
            </a:extLst>
          </p:cNvPr>
          <p:cNvSpPr/>
          <p:nvPr/>
        </p:nvSpPr>
        <p:spPr>
          <a:xfrm>
            <a:off x="8173680" y="847"/>
            <a:ext cx="48202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実験環境</a:t>
            </a:r>
            <a:r>
              <a:rPr lang="en-US" altLang="zh-CN" sz="1200" b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/>
              <a:t>Kintex UltraScale XCKU040-2FFVA1156E FPGA</a:t>
            </a:r>
            <a:endParaRPr lang="en-US" altLang="zh-CN" sz="1200" b="1"/>
          </a:p>
          <a:p>
            <a:r>
              <a:rPr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rPr>
              <a:t>開発環境</a:t>
            </a:r>
            <a:r>
              <a:rPr lang="en-US" altLang="zh-CN" sz="1200" b="1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/>
              <a:t> Vivado Design Suite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8212835F-D2C9-4DB4-9F43-C56BF191C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397592"/>
              </p:ext>
            </p:extLst>
          </p:nvPr>
        </p:nvGraphicFramePr>
        <p:xfrm>
          <a:off x="6689993" y="1873759"/>
          <a:ext cx="518795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3975">
                  <a:extLst>
                    <a:ext uri="{9D8B030D-6E8A-4147-A177-3AD203B41FA5}">
                      <a16:colId xmlns:a16="http://schemas.microsoft.com/office/drawing/2014/main" val="4060341176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1444438608"/>
                    </a:ext>
                  </a:extLst>
                </a:gridCol>
              </a:tblGrid>
              <a:tr h="251351">
                <a:tc>
                  <a:txBody>
                    <a:bodyPr/>
                    <a:lstStyle/>
                    <a:p>
                      <a:r>
                        <a:rPr lang="en-US" altLang="zh-CN" sz="1200"/>
                        <a:t>Input binary size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80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358"/>
                  </a:ext>
                </a:extLst>
              </a:tr>
              <a:tr h="251351">
                <a:tc>
                  <a:txBody>
                    <a:bodyPr/>
                    <a:lstStyle/>
                    <a:p>
                      <a:r>
                        <a:rPr lang="en-US" altLang="zh-CN" sz="1200"/>
                        <a:t>Number of discriminators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659778"/>
                  </a:ext>
                </a:extLst>
              </a:tr>
              <a:tr h="251351">
                <a:tc>
                  <a:txBody>
                    <a:bodyPr/>
                    <a:lstStyle/>
                    <a:p>
                      <a:r>
                        <a:rPr lang="en-US" altLang="zh-CN" sz="1200"/>
                        <a:t>CBF used for each discriminator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31399"/>
                  </a:ext>
                </a:extLst>
              </a:tr>
              <a:tr h="251351">
                <a:tc>
                  <a:txBody>
                    <a:bodyPr/>
                    <a:lstStyle/>
                    <a:p>
                      <a:r>
                        <a:rPr lang="en-US" altLang="zh-CN" sz="1200"/>
                        <a:t>LUT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2070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33324"/>
                  </a:ext>
                </a:extLst>
              </a:tr>
              <a:tr h="251351">
                <a:tc>
                  <a:txBody>
                    <a:bodyPr/>
                    <a:lstStyle/>
                    <a:p>
                      <a:r>
                        <a:rPr lang="en-US" altLang="zh-CN" sz="1200"/>
                        <a:t>FF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200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26913"/>
                  </a:ext>
                </a:extLst>
              </a:tr>
              <a:tr h="251351">
                <a:tc>
                  <a:txBody>
                    <a:bodyPr/>
                    <a:lstStyle/>
                    <a:p>
                      <a:r>
                        <a:rPr lang="en-US" altLang="zh-CN" sz="1200"/>
                        <a:t>BlockRAM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1213"/>
                  </a:ext>
                </a:extLst>
              </a:tr>
              <a:tr h="251351">
                <a:tc>
                  <a:txBody>
                    <a:bodyPr/>
                    <a:lstStyle/>
                    <a:p>
                      <a:r>
                        <a:rPr lang="en-US" altLang="zh-CN" sz="1200"/>
                        <a:t>Clock Frequency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 125Mhz 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01417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E9CC68-6E51-4679-93E6-6F66BD6391A2}"/>
              </a:ext>
            </a:extLst>
          </p:cNvPr>
          <p:cNvSpPr/>
          <p:nvPr/>
        </p:nvSpPr>
        <p:spPr>
          <a:xfrm>
            <a:off x="6689993" y="1226812"/>
            <a:ext cx="52684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>
                <a:latin typeface="Yu Mincho" panose="02020400000000000000" pitchFamily="18" charset="-128"/>
                <a:ea typeface="Yu Mincho" panose="02020400000000000000" pitchFamily="18" charset="-128"/>
              </a:rPr>
              <a:t>提案手法：</a:t>
            </a:r>
            <a:r>
              <a:rPr lang="en" altLang="zh-CN" sz="1600" b="1">
                <a:latin typeface="Yu Mincho" panose="02020400000000000000" pitchFamily="18" charset="-128"/>
                <a:ea typeface="Yu Mincho" panose="02020400000000000000" pitchFamily="18" charset="-128"/>
              </a:rPr>
              <a:t>Weightless Neural Networks(</a:t>
            </a:r>
            <a:r>
              <a:rPr lang="en-US" altLang="zh-CN" sz="1600" b="1">
                <a:latin typeface="Yu Mincho" panose="02020400000000000000" pitchFamily="18" charset="-128"/>
                <a:ea typeface="Yu Mincho" panose="02020400000000000000" pitchFamily="18" charset="-128"/>
              </a:rPr>
              <a:t>CBF</a:t>
            </a:r>
            <a:r>
              <a:rPr lang="en" altLang="zh-CN" sz="1600" b="1">
                <a:latin typeface="Yu Mincho" panose="02020400000000000000" pitchFamily="18" charset="-128"/>
                <a:ea typeface="Yu Mincho" panose="02020400000000000000" pitchFamily="18" charset="-128"/>
              </a:rPr>
              <a:t>) </a:t>
            </a:r>
            <a:r>
              <a:rPr lang="ja-JP" altLang="en-US" sz="1600" b="1">
                <a:ea typeface="Yu Mincho" panose="02020400000000000000" pitchFamily="18" charset="-128"/>
                <a:cs typeface="Times New Roman" panose="02020603050405020304" pitchFamily="18" charset="0"/>
              </a:rPr>
              <a:t>モデルのリソース使用量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13CB763-F1F6-4F60-929A-AA8EE1762EF2}"/>
              </a:ext>
            </a:extLst>
          </p:cNvPr>
          <p:cNvSpPr/>
          <p:nvPr/>
        </p:nvSpPr>
        <p:spPr>
          <a:xfrm>
            <a:off x="0" y="4840672"/>
            <a:ext cx="38779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この実験では、</a:t>
            </a:r>
            <a:r>
              <a:rPr lang="zh-CN" altLang="en-US" sz="1600" b="1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4つの識別器</a:t>
            </a:r>
            <a:r>
              <a:rPr lang="zh-CN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があり、1つの識別器が</a:t>
            </a:r>
            <a:r>
              <a:rPr lang="zh-CN" altLang="en-US" sz="1600" b="1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5つのCBF</a:t>
            </a:r>
            <a:r>
              <a:rPr lang="zh-CN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を含む、80ビットの入力を持つネットワークモデルを作成する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0AEC6BC-7E85-4E63-873B-0E5C97C8E79B}"/>
              </a:ext>
            </a:extLst>
          </p:cNvPr>
          <p:cNvSpPr/>
          <p:nvPr/>
        </p:nvSpPr>
        <p:spPr>
          <a:xfrm>
            <a:off x="6648869" y="3991629"/>
            <a:ext cx="5259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>
                <a:latin typeface="Yu Mincho" panose="02020400000000000000" pitchFamily="18" charset="-128"/>
                <a:ea typeface="Yu Mincho" panose="02020400000000000000" pitchFamily="18" charset="-128"/>
              </a:rPr>
              <a:t>既存手法：</a:t>
            </a:r>
            <a:r>
              <a:rPr lang="zh-CN" altLang="en-US" sz="1600" b="1"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" altLang="zh-CN" sz="1600" b="1">
                <a:latin typeface="Yu Mincho" panose="02020400000000000000" pitchFamily="18" charset="-128"/>
                <a:ea typeface="Yu Mincho" panose="02020400000000000000" pitchFamily="18" charset="-128"/>
              </a:rPr>
              <a:t>Weightless Neural Networks(</a:t>
            </a:r>
            <a:r>
              <a:rPr lang="en-US" altLang="zh-CN" sz="1600" b="1">
                <a:latin typeface="Yu Mincho" panose="02020400000000000000" pitchFamily="18" charset="-128"/>
                <a:ea typeface="Yu Mincho" panose="02020400000000000000" pitchFamily="18" charset="-128"/>
              </a:rPr>
              <a:t>RAM</a:t>
            </a:r>
            <a:r>
              <a:rPr lang="en" altLang="zh-CN" sz="1600" b="1">
                <a:latin typeface="Yu Mincho" panose="02020400000000000000" pitchFamily="18" charset="-128"/>
                <a:ea typeface="Yu Mincho" panose="02020400000000000000" pitchFamily="18" charset="-128"/>
              </a:rPr>
              <a:t>) </a:t>
            </a:r>
            <a:r>
              <a:rPr lang="ja-JP" altLang="en-US" sz="1600" b="1">
                <a:ea typeface="Yu Mincho" panose="02020400000000000000" pitchFamily="18" charset="-128"/>
                <a:cs typeface="Times New Roman" panose="02020603050405020304" pitchFamily="18" charset="0"/>
              </a:rPr>
              <a:t>モデルのリソース使用量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E1D7BCD-780A-46E3-B2F9-493F8011E22C}"/>
              </a:ext>
            </a:extLst>
          </p:cNvPr>
          <p:cNvGrpSpPr/>
          <p:nvPr/>
        </p:nvGrpSpPr>
        <p:grpSpPr>
          <a:xfrm>
            <a:off x="301509" y="1659884"/>
            <a:ext cx="4576471" cy="688152"/>
            <a:chOff x="986129" y="2182471"/>
            <a:chExt cx="4576471" cy="688152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3230C8A3-40B3-4E69-920C-9708F88A584E}"/>
                </a:ext>
              </a:extLst>
            </p:cNvPr>
            <p:cNvGrpSpPr/>
            <p:nvPr/>
          </p:nvGrpSpPr>
          <p:grpSpPr>
            <a:xfrm>
              <a:off x="986129" y="2182471"/>
              <a:ext cx="4576471" cy="688152"/>
              <a:chOff x="668756" y="1687690"/>
              <a:chExt cx="4576471" cy="688152"/>
            </a:xfrm>
          </p:grpSpPr>
          <p:sp>
            <p:nvSpPr>
              <p:cNvPr id="17" name="矩形 11">
                <a:extLst>
                  <a:ext uri="{FF2B5EF4-FFF2-40B4-BE49-F238E27FC236}">
                    <a16:creationId xmlns:a16="http://schemas.microsoft.com/office/drawing/2014/main" id="{236AF470-0EAA-429C-9836-E1A201D1FB1F}"/>
                  </a:ext>
                </a:extLst>
              </p:cNvPr>
              <p:cNvSpPr/>
              <p:nvPr/>
            </p:nvSpPr>
            <p:spPr>
              <a:xfrm>
                <a:off x="668756" y="1687690"/>
                <a:ext cx="4576471" cy="6881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四角形: 角を丸くする 17">
                <a:extLst>
                  <a:ext uri="{FF2B5EF4-FFF2-40B4-BE49-F238E27FC236}">
                    <a16:creationId xmlns:a16="http://schemas.microsoft.com/office/drawing/2014/main" id="{F1A9F60C-17FF-47F7-B873-CC9DADB362D9}"/>
                  </a:ext>
                </a:extLst>
              </p:cNvPr>
              <p:cNvSpPr/>
              <p:nvPr/>
            </p:nvSpPr>
            <p:spPr>
              <a:xfrm>
                <a:off x="866151" y="1979069"/>
                <a:ext cx="804004" cy="30008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CBF A</a:t>
                </a:r>
                <a:endParaRPr kumimoji="1" lang="zh-CN" altLang="en-US" sz="12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19" name="文本框 21">
                <a:extLst>
                  <a:ext uri="{FF2B5EF4-FFF2-40B4-BE49-F238E27FC236}">
                    <a16:creationId xmlns:a16="http://schemas.microsoft.com/office/drawing/2014/main" id="{0932446E-EE70-49C5-BACF-9BD67E67BE92}"/>
                  </a:ext>
                </a:extLst>
              </p:cNvPr>
              <p:cNvSpPr txBox="1"/>
              <p:nvPr/>
            </p:nvSpPr>
            <p:spPr>
              <a:xfrm>
                <a:off x="668756" y="1687690"/>
                <a:ext cx="1471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Discriminator 1 </a:t>
                </a:r>
                <a:endParaRPr kumimoji="1" lang="zh-CN" altLang="en-US" sz="1400" b="1"/>
              </a:p>
            </p:txBody>
          </p:sp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A2AD46FE-F3F6-4E3B-9FE6-F5B6777FAAE0}"/>
                  </a:ext>
                </a:extLst>
              </p:cNvPr>
              <p:cNvSpPr/>
              <p:nvPr/>
            </p:nvSpPr>
            <p:spPr>
              <a:xfrm>
                <a:off x="1738632" y="1979069"/>
                <a:ext cx="804004" cy="30008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CBF B</a:t>
                </a:r>
                <a:endParaRPr kumimoji="1" lang="zh-CN" altLang="en-US" sz="12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22" name="四角形: 角を丸くする 21">
                <a:extLst>
                  <a:ext uri="{FF2B5EF4-FFF2-40B4-BE49-F238E27FC236}">
                    <a16:creationId xmlns:a16="http://schemas.microsoft.com/office/drawing/2014/main" id="{EC4F377E-7662-4F85-92B2-6F573EF75B29}"/>
                  </a:ext>
                </a:extLst>
              </p:cNvPr>
              <p:cNvSpPr/>
              <p:nvPr/>
            </p:nvSpPr>
            <p:spPr>
              <a:xfrm>
                <a:off x="2611113" y="1979069"/>
                <a:ext cx="804004" cy="30008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CBF C</a:t>
                </a:r>
                <a:endParaRPr kumimoji="1" lang="zh-CN" altLang="en-US" sz="12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FEE72695-1876-40CE-BFC5-41031D03A15A}"/>
                  </a:ext>
                </a:extLst>
              </p:cNvPr>
              <p:cNvSpPr/>
              <p:nvPr/>
            </p:nvSpPr>
            <p:spPr>
              <a:xfrm>
                <a:off x="3483594" y="1979069"/>
                <a:ext cx="804004" cy="30008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CBF D</a:t>
                </a:r>
                <a:endParaRPr kumimoji="1" lang="zh-CN" altLang="en-US" sz="12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p:grp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CB32FC70-BFEB-4198-B0BB-E69DB3D25CE1}"/>
                </a:ext>
              </a:extLst>
            </p:cNvPr>
            <p:cNvSpPr/>
            <p:nvPr/>
          </p:nvSpPr>
          <p:spPr>
            <a:xfrm>
              <a:off x="4689723" y="2473850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E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E085CBDB-352D-4501-8F8A-40CCAFB6CB53}"/>
              </a:ext>
            </a:extLst>
          </p:cNvPr>
          <p:cNvGrpSpPr/>
          <p:nvPr/>
        </p:nvGrpSpPr>
        <p:grpSpPr>
          <a:xfrm>
            <a:off x="301510" y="2420066"/>
            <a:ext cx="4576471" cy="688152"/>
            <a:chOff x="986129" y="2182471"/>
            <a:chExt cx="4576471" cy="688152"/>
          </a:xfrm>
        </p:grpSpPr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4A1224C3-C079-4B11-99EF-E318A80F593F}"/>
                </a:ext>
              </a:extLst>
            </p:cNvPr>
            <p:cNvGrpSpPr/>
            <p:nvPr/>
          </p:nvGrpSpPr>
          <p:grpSpPr>
            <a:xfrm>
              <a:off x="986129" y="2182471"/>
              <a:ext cx="4576471" cy="688152"/>
              <a:chOff x="668756" y="1687690"/>
              <a:chExt cx="4576471" cy="688152"/>
            </a:xfrm>
          </p:grpSpPr>
          <p:sp>
            <p:nvSpPr>
              <p:cNvPr id="57" name="矩形 11">
                <a:extLst>
                  <a:ext uri="{FF2B5EF4-FFF2-40B4-BE49-F238E27FC236}">
                    <a16:creationId xmlns:a16="http://schemas.microsoft.com/office/drawing/2014/main" id="{92433E0B-159D-48B3-8DC0-3E0E947EB499}"/>
                  </a:ext>
                </a:extLst>
              </p:cNvPr>
              <p:cNvSpPr/>
              <p:nvPr/>
            </p:nvSpPr>
            <p:spPr>
              <a:xfrm>
                <a:off x="668756" y="1687690"/>
                <a:ext cx="4576471" cy="6881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四角形: 角を丸くする 57">
                <a:extLst>
                  <a:ext uri="{FF2B5EF4-FFF2-40B4-BE49-F238E27FC236}">
                    <a16:creationId xmlns:a16="http://schemas.microsoft.com/office/drawing/2014/main" id="{294CBA99-5137-4408-80D8-A3E1EB24A9F5}"/>
                  </a:ext>
                </a:extLst>
              </p:cNvPr>
              <p:cNvSpPr/>
              <p:nvPr/>
            </p:nvSpPr>
            <p:spPr>
              <a:xfrm>
                <a:off x="866151" y="1979069"/>
                <a:ext cx="804004" cy="30008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CBF A</a:t>
                </a:r>
                <a:endParaRPr kumimoji="1" lang="zh-CN" altLang="en-US" sz="12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59" name="文本框 21">
                <a:extLst>
                  <a:ext uri="{FF2B5EF4-FFF2-40B4-BE49-F238E27FC236}">
                    <a16:creationId xmlns:a16="http://schemas.microsoft.com/office/drawing/2014/main" id="{093941F4-AB3E-4FA9-96B7-6E85590449FC}"/>
                  </a:ext>
                </a:extLst>
              </p:cNvPr>
              <p:cNvSpPr txBox="1"/>
              <p:nvPr/>
            </p:nvSpPr>
            <p:spPr>
              <a:xfrm>
                <a:off x="668756" y="1687690"/>
                <a:ext cx="1471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Discriminator 2 </a:t>
                </a:r>
                <a:endParaRPr kumimoji="1" lang="zh-CN" altLang="en-US" sz="1400" b="1"/>
              </a:p>
            </p:txBody>
          </p:sp>
          <p:sp>
            <p:nvSpPr>
              <p:cNvPr id="60" name="四角形: 角を丸くする 59">
                <a:extLst>
                  <a:ext uri="{FF2B5EF4-FFF2-40B4-BE49-F238E27FC236}">
                    <a16:creationId xmlns:a16="http://schemas.microsoft.com/office/drawing/2014/main" id="{DE8DC88B-7338-408D-A5F1-62C501625594}"/>
                  </a:ext>
                </a:extLst>
              </p:cNvPr>
              <p:cNvSpPr/>
              <p:nvPr/>
            </p:nvSpPr>
            <p:spPr>
              <a:xfrm>
                <a:off x="1738632" y="1979069"/>
                <a:ext cx="804004" cy="30008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CBF B</a:t>
                </a:r>
                <a:endParaRPr kumimoji="1" lang="zh-CN" altLang="en-US" sz="12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61" name="四角形: 角を丸くする 60">
                <a:extLst>
                  <a:ext uri="{FF2B5EF4-FFF2-40B4-BE49-F238E27FC236}">
                    <a16:creationId xmlns:a16="http://schemas.microsoft.com/office/drawing/2014/main" id="{BF161E30-5744-4395-9133-6AAB8B733D26}"/>
                  </a:ext>
                </a:extLst>
              </p:cNvPr>
              <p:cNvSpPr/>
              <p:nvPr/>
            </p:nvSpPr>
            <p:spPr>
              <a:xfrm>
                <a:off x="2611113" y="1979069"/>
                <a:ext cx="804004" cy="30008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CBF C</a:t>
                </a:r>
                <a:endParaRPr kumimoji="1" lang="zh-CN" altLang="en-US" sz="12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62" name="四角形: 角を丸くする 61">
                <a:extLst>
                  <a:ext uri="{FF2B5EF4-FFF2-40B4-BE49-F238E27FC236}">
                    <a16:creationId xmlns:a16="http://schemas.microsoft.com/office/drawing/2014/main" id="{25F2F5D5-5CD9-45B5-A5E5-7857499312E1}"/>
                  </a:ext>
                </a:extLst>
              </p:cNvPr>
              <p:cNvSpPr/>
              <p:nvPr/>
            </p:nvSpPr>
            <p:spPr>
              <a:xfrm>
                <a:off x="3483594" y="1979069"/>
                <a:ext cx="804004" cy="30008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CBF D</a:t>
                </a:r>
                <a:endParaRPr kumimoji="1" lang="zh-CN" altLang="en-US" sz="12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p:grp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9CE36840-90E9-4683-AF99-4FE181C2A25A}"/>
                </a:ext>
              </a:extLst>
            </p:cNvPr>
            <p:cNvSpPr/>
            <p:nvPr/>
          </p:nvSpPr>
          <p:spPr>
            <a:xfrm>
              <a:off x="4689723" y="2473850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E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80E57EF-837F-49FE-8F48-125F97749D42}"/>
              </a:ext>
            </a:extLst>
          </p:cNvPr>
          <p:cNvGrpSpPr/>
          <p:nvPr/>
        </p:nvGrpSpPr>
        <p:grpSpPr>
          <a:xfrm>
            <a:off x="301509" y="935433"/>
            <a:ext cx="4576471" cy="688152"/>
            <a:chOff x="986129" y="2182471"/>
            <a:chExt cx="4576471" cy="688152"/>
          </a:xfrm>
        </p:grpSpPr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12628DD9-E09A-414C-A82B-118AB22D400C}"/>
                </a:ext>
              </a:extLst>
            </p:cNvPr>
            <p:cNvGrpSpPr/>
            <p:nvPr/>
          </p:nvGrpSpPr>
          <p:grpSpPr>
            <a:xfrm>
              <a:off x="986129" y="2182471"/>
              <a:ext cx="4576471" cy="688152"/>
              <a:chOff x="668756" y="1687690"/>
              <a:chExt cx="4576471" cy="688152"/>
            </a:xfrm>
          </p:grpSpPr>
          <p:sp>
            <p:nvSpPr>
              <p:cNvPr id="66" name="矩形 11">
                <a:extLst>
                  <a:ext uri="{FF2B5EF4-FFF2-40B4-BE49-F238E27FC236}">
                    <a16:creationId xmlns:a16="http://schemas.microsoft.com/office/drawing/2014/main" id="{D7B460A0-F096-4E35-ACF9-79DB6AD3B5DE}"/>
                  </a:ext>
                </a:extLst>
              </p:cNvPr>
              <p:cNvSpPr/>
              <p:nvPr/>
            </p:nvSpPr>
            <p:spPr>
              <a:xfrm>
                <a:off x="668756" y="1687690"/>
                <a:ext cx="4576471" cy="6881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7" name="四角形: 角を丸くする 66">
                <a:extLst>
                  <a:ext uri="{FF2B5EF4-FFF2-40B4-BE49-F238E27FC236}">
                    <a16:creationId xmlns:a16="http://schemas.microsoft.com/office/drawing/2014/main" id="{7923961B-A8B3-4FB0-88B3-BFD512DA94C4}"/>
                  </a:ext>
                </a:extLst>
              </p:cNvPr>
              <p:cNvSpPr/>
              <p:nvPr/>
            </p:nvSpPr>
            <p:spPr>
              <a:xfrm>
                <a:off x="866151" y="1979069"/>
                <a:ext cx="804004" cy="30008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CBF A</a:t>
                </a:r>
                <a:endParaRPr kumimoji="1" lang="zh-CN" altLang="en-US" sz="12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68" name="文本框 21">
                <a:extLst>
                  <a:ext uri="{FF2B5EF4-FFF2-40B4-BE49-F238E27FC236}">
                    <a16:creationId xmlns:a16="http://schemas.microsoft.com/office/drawing/2014/main" id="{E7F5B6F0-77B3-4AF4-B91E-6FD8B0BF3978}"/>
                  </a:ext>
                </a:extLst>
              </p:cNvPr>
              <p:cNvSpPr txBox="1"/>
              <p:nvPr/>
            </p:nvSpPr>
            <p:spPr>
              <a:xfrm>
                <a:off x="668756" y="1687690"/>
                <a:ext cx="1471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Discriminator 0 </a:t>
                </a:r>
                <a:endParaRPr kumimoji="1" lang="zh-CN" altLang="en-US" sz="1400" b="1"/>
              </a:p>
            </p:txBody>
          </p:sp>
          <p:sp>
            <p:nvSpPr>
              <p:cNvPr id="69" name="四角形: 角を丸くする 68">
                <a:extLst>
                  <a:ext uri="{FF2B5EF4-FFF2-40B4-BE49-F238E27FC236}">
                    <a16:creationId xmlns:a16="http://schemas.microsoft.com/office/drawing/2014/main" id="{C0E74D70-E758-442F-8A1F-588D7C16EAFE}"/>
                  </a:ext>
                </a:extLst>
              </p:cNvPr>
              <p:cNvSpPr/>
              <p:nvPr/>
            </p:nvSpPr>
            <p:spPr>
              <a:xfrm>
                <a:off x="1738632" y="1979069"/>
                <a:ext cx="804004" cy="30008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CBF B</a:t>
                </a:r>
                <a:endParaRPr kumimoji="1" lang="zh-CN" altLang="en-US" sz="12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70" name="四角形: 角を丸くする 69">
                <a:extLst>
                  <a:ext uri="{FF2B5EF4-FFF2-40B4-BE49-F238E27FC236}">
                    <a16:creationId xmlns:a16="http://schemas.microsoft.com/office/drawing/2014/main" id="{877EB987-BB1D-4FA7-B581-46168CB4CCC5}"/>
                  </a:ext>
                </a:extLst>
              </p:cNvPr>
              <p:cNvSpPr/>
              <p:nvPr/>
            </p:nvSpPr>
            <p:spPr>
              <a:xfrm>
                <a:off x="2611113" y="1979069"/>
                <a:ext cx="804004" cy="30008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CBF C</a:t>
                </a:r>
                <a:endParaRPr kumimoji="1" lang="zh-CN" altLang="en-US" sz="12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71" name="四角形: 角を丸くする 70">
                <a:extLst>
                  <a:ext uri="{FF2B5EF4-FFF2-40B4-BE49-F238E27FC236}">
                    <a16:creationId xmlns:a16="http://schemas.microsoft.com/office/drawing/2014/main" id="{7E756B78-2991-4846-980D-29341982DD5D}"/>
                  </a:ext>
                </a:extLst>
              </p:cNvPr>
              <p:cNvSpPr/>
              <p:nvPr/>
            </p:nvSpPr>
            <p:spPr>
              <a:xfrm>
                <a:off x="3483594" y="1979069"/>
                <a:ext cx="804004" cy="30008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CBF D</a:t>
                </a:r>
                <a:endParaRPr kumimoji="1" lang="zh-CN" altLang="en-US" sz="12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p:grp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8A71162C-FE67-4C26-B4DE-C96DEC50D4AC}"/>
                </a:ext>
              </a:extLst>
            </p:cNvPr>
            <p:cNvSpPr/>
            <p:nvPr/>
          </p:nvSpPr>
          <p:spPr>
            <a:xfrm>
              <a:off x="4689723" y="2473850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E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0C419476-1DE3-46BD-B328-F8EC2DBB077A}"/>
              </a:ext>
            </a:extLst>
          </p:cNvPr>
          <p:cNvGrpSpPr/>
          <p:nvPr/>
        </p:nvGrpSpPr>
        <p:grpSpPr>
          <a:xfrm>
            <a:off x="301509" y="3144517"/>
            <a:ext cx="4576471" cy="688152"/>
            <a:chOff x="986129" y="2182471"/>
            <a:chExt cx="4576471" cy="688152"/>
          </a:xfrm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22D76532-CE8E-4580-ABBA-75016A4AE0B1}"/>
                </a:ext>
              </a:extLst>
            </p:cNvPr>
            <p:cNvGrpSpPr/>
            <p:nvPr/>
          </p:nvGrpSpPr>
          <p:grpSpPr>
            <a:xfrm>
              <a:off x="986129" y="2182471"/>
              <a:ext cx="4576471" cy="688152"/>
              <a:chOff x="668756" y="1687690"/>
              <a:chExt cx="4576471" cy="688152"/>
            </a:xfrm>
          </p:grpSpPr>
          <p:sp>
            <p:nvSpPr>
              <p:cNvPr id="78" name="矩形 11">
                <a:extLst>
                  <a:ext uri="{FF2B5EF4-FFF2-40B4-BE49-F238E27FC236}">
                    <a16:creationId xmlns:a16="http://schemas.microsoft.com/office/drawing/2014/main" id="{DFA55D6E-2C8C-4562-AB71-5FEC714591D2}"/>
                  </a:ext>
                </a:extLst>
              </p:cNvPr>
              <p:cNvSpPr/>
              <p:nvPr/>
            </p:nvSpPr>
            <p:spPr>
              <a:xfrm>
                <a:off x="668756" y="1687690"/>
                <a:ext cx="4576471" cy="6881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29843F2B-8D5B-46D8-B47E-D3BAF3B06EA6}"/>
                  </a:ext>
                </a:extLst>
              </p:cNvPr>
              <p:cNvSpPr/>
              <p:nvPr/>
            </p:nvSpPr>
            <p:spPr>
              <a:xfrm>
                <a:off x="866151" y="1979069"/>
                <a:ext cx="804004" cy="30008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CBF A</a:t>
                </a:r>
                <a:endParaRPr kumimoji="1" lang="zh-CN" altLang="en-US" sz="12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80" name="文本框 21">
                <a:extLst>
                  <a:ext uri="{FF2B5EF4-FFF2-40B4-BE49-F238E27FC236}">
                    <a16:creationId xmlns:a16="http://schemas.microsoft.com/office/drawing/2014/main" id="{70732B30-0E8C-4654-9CC9-89CB68134A89}"/>
                  </a:ext>
                </a:extLst>
              </p:cNvPr>
              <p:cNvSpPr txBox="1"/>
              <p:nvPr/>
            </p:nvSpPr>
            <p:spPr>
              <a:xfrm>
                <a:off x="668756" y="1687690"/>
                <a:ext cx="1471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Discriminator 3 </a:t>
                </a:r>
                <a:endParaRPr kumimoji="1" lang="zh-CN" altLang="en-US" sz="1400" b="1"/>
              </a:p>
            </p:txBody>
          </p: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15ADBD6A-7752-40D7-9FA4-EA2AB959959D}"/>
                  </a:ext>
                </a:extLst>
              </p:cNvPr>
              <p:cNvSpPr/>
              <p:nvPr/>
            </p:nvSpPr>
            <p:spPr>
              <a:xfrm>
                <a:off x="1738632" y="1979069"/>
                <a:ext cx="804004" cy="30008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CBF B</a:t>
                </a:r>
                <a:endParaRPr kumimoji="1" lang="zh-CN" altLang="en-US" sz="12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5C1BDC25-362D-4738-9BF8-078C5BCCAB5B}"/>
                  </a:ext>
                </a:extLst>
              </p:cNvPr>
              <p:cNvSpPr/>
              <p:nvPr/>
            </p:nvSpPr>
            <p:spPr>
              <a:xfrm>
                <a:off x="2611113" y="1979069"/>
                <a:ext cx="804004" cy="30008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CBF C</a:t>
                </a:r>
                <a:endParaRPr kumimoji="1" lang="zh-CN" altLang="en-US" sz="12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  <p:sp>
            <p:nvSpPr>
              <p:cNvPr id="83" name="四角形: 角を丸くする 82">
                <a:extLst>
                  <a:ext uri="{FF2B5EF4-FFF2-40B4-BE49-F238E27FC236}">
                    <a16:creationId xmlns:a16="http://schemas.microsoft.com/office/drawing/2014/main" id="{0EF3E510-40C8-4FDB-BB7B-40E680CF84A5}"/>
                  </a:ext>
                </a:extLst>
              </p:cNvPr>
              <p:cNvSpPr/>
              <p:nvPr/>
            </p:nvSpPr>
            <p:spPr>
              <a:xfrm>
                <a:off x="3483594" y="1979069"/>
                <a:ext cx="804004" cy="300080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CBF D</a:t>
                </a:r>
                <a:endParaRPr kumimoji="1" lang="zh-CN" altLang="en-US" sz="12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p:grp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4DAEDAA9-2518-4ECC-83B5-527DB8053F87}"/>
                </a:ext>
              </a:extLst>
            </p:cNvPr>
            <p:cNvSpPr/>
            <p:nvPr/>
          </p:nvSpPr>
          <p:spPr>
            <a:xfrm>
              <a:off x="4689723" y="2473850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CBF E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CA94D2E2-ADC9-4AD3-B37E-D089886FAC9F}"/>
              </a:ext>
            </a:extLst>
          </p:cNvPr>
          <p:cNvSpPr/>
          <p:nvPr/>
        </p:nvSpPr>
        <p:spPr>
          <a:xfrm>
            <a:off x="189997" y="3805499"/>
            <a:ext cx="5138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b="1">
                <a:latin typeface="Yu Mincho" panose="02020400000000000000" pitchFamily="18" charset="-128"/>
                <a:ea typeface="Yu Mincho" panose="02020400000000000000" pitchFamily="18" charset="-128"/>
              </a:rPr>
              <a:t>Weightless Neural Networks </a:t>
            </a:r>
            <a:endParaRPr lang="zh-CN" altLang="en-US" sz="1600"/>
          </a:p>
        </p:txBody>
      </p:sp>
      <p:graphicFrame>
        <p:nvGraphicFramePr>
          <p:cNvPr id="86" name="表 85">
            <a:extLst>
              <a:ext uri="{FF2B5EF4-FFF2-40B4-BE49-F238E27FC236}">
                <a16:creationId xmlns:a16="http://schemas.microsoft.com/office/drawing/2014/main" id="{FC6194D3-B725-43A9-B188-B3CEF333A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48369"/>
              </p:ext>
            </p:extLst>
          </p:nvPr>
        </p:nvGraphicFramePr>
        <p:xfrm>
          <a:off x="6720239" y="4604141"/>
          <a:ext cx="518795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3975">
                  <a:extLst>
                    <a:ext uri="{9D8B030D-6E8A-4147-A177-3AD203B41FA5}">
                      <a16:colId xmlns:a16="http://schemas.microsoft.com/office/drawing/2014/main" val="4060341176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1444438608"/>
                    </a:ext>
                  </a:extLst>
                </a:gridCol>
              </a:tblGrid>
              <a:tr h="251351">
                <a:tc>
                  <a:txBody>
                    <a:bodyPr/>
                    <a:lstStyle/>
                    <a:p>
                      <a:r>
                        <a:rPr lang="en-US" altLang="zh-CN" sz="1200"/>
                        <a:t>Input binary size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80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358"/>
                  </a:ext>
                </a:extLst>
              </a:tr>
              <a:tr h="251351">
                <a:tc>
                  <a:txBody>
                    <a:bodyPr/>
                    <a:lstStyle/>
                    <a:p>
                      <a:r>
                        <a:rPr lang="en-US" altLang="zh-CN" sz="1200"/>
                        <a:t>Number of discriminators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659778"/>
                  </a:ext>
                </a:extLst>
              </a:tr>
              <a:tr h="251351">
                <a:tc>
                  <a:txBody>
                    <a:bodyPr/>
                    <a:lstStyle/>
                    <a:p>
                      <a:r>
                        <a:rPr lang="en-US" altLang="zh-CN" sz="1200"/>
                        <a:t>RAM used for each discriminator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31399"/>
                  </a:ext>
                </a:extLst>
              </a:tr>
              <a:tr h="251351">
                <a:tc>
                  <a:txBody>
                    <a:bodyPr/>
                    <a:lstStyle/>
                    <a:p>
                      <a:r>
                        <a:rPr lang="en-US" altLang="zh-CN" sz="1200"/>
                        <a:t>LUT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280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33324"/>
                  </a:ext>
                </a:extLst>
              </a:tr>
              <a:tr h="251351">
                <a:tc>
                  <a:txBody>
                    <a:bodyPr/>
                    <a:lstStyle/>
                    <a:p>
                      <a:r>
                        <a:rPr lang="en-US" altLang="zh-CN" sz="1200"/>
                        <a:t>FF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240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26913"/>
                  </a:ext>
                </a:extLst>
              </a:tr>
              <a:tr h="251351">
                <a:tc>
                  <a:txBody>
                    <a:bodyPr/>
                    <a:lstStyle/>
                    <a:p>
                      <a:r>
                        <a:rPr lang="en-US" altLang="zh-CN" sz="1200"/>
                        <a:t>BlockRAM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160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1213"/>
                  </a:ext>
                </a:extLst>
              </a:tr>
              <a:tr h="251351">
                <a:tc>
                  <a:txBody>
                    <a:bodyPr/>
                    <a:lstStyle/>
                    <a:p>
                      <a:r>
                        <a:rPr lang="en-US" altLang="zh-CN" sz="1200"/>
                        <a:t>Clock Frequency 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 125Mhz 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01417"/>
                  </a:ext>
                </a:extLst>
              </a:tr>
            </a:tbl>
          </a:graphicData>
        </a:graphic>
      </p:graphicFrame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0AF2F793-4C52-4E03-80A7-79D768ECB026}"/>
              </a:ext>
            </a:extLst>
          </p:cNvPr>
          <p:cNvSpPr/>
          <p:nvPr/>
        </p:nvSpPr>
        <p:spPr>
          <a:xfrm>
            <a:off x="4961126" y="2661268"/>
            <a:ext cx="1620655" cy="4062855"/>
          </a:xfrm>
          <a:prstGeom prst="wedgeRoundRectCallout">
            <a:avLst>
              <a:gd name="adj1" fmla="val 55985"/>
              <a:gd name="adj2" fmla="val -66082"/>
              <a:gd name="adj3" fmla="val 1666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AFE08714-D6EA-4FD1-AE38-64074520C67D}"/>
              </a:ext>
            </a:extLst>
          </p:cNvPr>
          <p:cNvSpPr/>
          <p:nvPr/>
        </p:nvSpPr>
        <p:spPr>
          <a:xfrm>
            <a:off x="4686351" y="2794283"/>
            <a:ext cx="318107" cy="3796823"/>
          </a:xfrm>
          <a:prstGeom prst="leftBrace">
            <a:avLst>
              <a:gd name="adj1" fmla="val 8333"/>
              <a:gd name="adj2" fmla="val 5028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8682AD9-4ED6-465B-8138-2C9DCFFE4456}"/>
              </a:ext>
            </a:extLst>
          </p:cNvPr>
          <p:cNvSpPr/>
          <p:nvPr/>
        </p:nvSpPr>
        <p:spPr>
          <a:xfrm>
            <a:off x="3983915" y="4471340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游明朝" panose="02020400000000000000" pitchFamily="18" charset="-128"/>
                <a:ea typeface="游明朝" panose="02020400000000000000" pitchFamily="18" charset="-128"/>
              </a:rPr>
              <a:t>16bit</a:t>
            </a:r>
            <a:endParaRPr lang="zh-CN" altLang="en-US"/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B2CBB7B6-57B8-4A6D-A38D-B1029755E8D1}"/>
              </a:ext>
            </a:extLst>
          </p:cNvPr>
          <p:cNvSpPr/>
          <p:nvPr/>
        </p:nvSpPr>
        <p:spPr>
          <a:xfrm rot="5400000">
            <a:off x="5567964" y="1903504"/>
            <a:ext cx="406977" cy="124170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4CD48126-A43E-42D7-A931-90495FCE770C}"/>
              </a:ext>
            </a:extLst>
          </p:cNvPr>
          <p:cNvSpPr/>
          <p:nvPr/>
        </p:nvSpPr>
        <p:spPr>
          <a:xfrm>
            <a:off x="5436946" y="1981475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latin typeface="游明朝" panose="02020400000000000000" pitchFamily="18" charset="-128"/>
                <a:ea typeface="游明朝" panose="02020400000000000000" pitchFamily="18" charset="-128"/>
              </a:rPr>
              <a:t>5</a:t>
            </a:r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07070319-0222-47B1-961E-6AC0CBA7533F}"/>
                  </a:ext>
                </a:extLst>
              </p:cNvPr>
              <p:cNvSpPr/>
              <p:nvPr/>
            </p:nvSpPr>
            <p:spPr>
              <a:xfrm>
                <a:off x="2780575" y="6133103"/>
                <a:ext cx="217307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/>
                  <a:t>A binary input with N×M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(16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5)</m:t>
                    </m:r>
                  </m:oMath>
                </a14:m>
                <a:r>
                  <a:rPr lang="en-US" altLang="zh-CN" sz="1600"/>
                  <a:t>= 80 bit</a:t>
                </a:r>
                <a:endParaRPr lang="zh-CN" altLang="en-US" sz="1600"/>
              </a:p>
            </p:txBody>
          </p:sp>
        </mc:Choice>
        <mc:Fallback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07070319-0222-47B1-961E-6AC0CBA75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575" y="6133103"/>
                <a:ext cx="2173071" cy="584775"/>
              </a:xfrm>
              <a:prstGeom prst="rect">
                <a:avLst/>
              </a:prstGeom>
              <a:blipFill>
                <a:blip r:embed="rId3"/>
                <a:stretch>
                  <a:fillRect l="-1401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8F66FF4-A35E-4D46-9BC5-EA2D42D77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01282"/>
              </p:ext>
            </p:extLst>
          </p:nvPr>
        </p:nvGraphicFramePr>
        <p:xfrm>
          <a:off x="5089173" y="2731787"/>
          <a:ext cx="1364560" cy="390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912">
                  <a:extLst>
                    <a:ext uri="{9D8B030D-6E8A-4147-A177-3AD203B41FA5}">
                      <a16:colId xmlns:a16="http://schemas.microsoft.com/office/drawing/2014/main" val="1121487966"/>
                    </a:ext>
                  </a:extLst>
                </a:gridCol>
                <a:gridCol w="272912">
                  <a:extLst>
                    <a:ext uri="{9D8B030D-6E8A-4147-A177-3AD203B41FA5}">
                      <a16:colId xmlns:a16="http://schemas.microsoft.com/office/drawing/2014/main" val="844833500"/>
                    </a:ext>
                  </a:extLst>
                </a:gridCol>
                <a:gridCol w="272912">
                  <a:extLst>
                    <a:ext uri="{9D8B030D-6E8A-4147-A177-3AD203B41FA5}">
                      <a16:colId xmlns:a16="http://schemas.microsoft.com/office/drawing/2014/main" val="55179553"/>
                    </a:ext>
                  </a:extLst>
                </a:gridCol>
                <a:gridCol w="272912">
                  <a:extLst>
                    <a:ext uri="{9D8B030D-6E8A-4147-A177-3AD203B41FA5}">
                      <a16:colId xmlns:a16="http://schemas.microsoft.com/office/drawing/2014/main" val="3961351477"/>
                    </a:ext>
                  </a:extLst>
                </a:gridCol>
                <a:gridCol w="272912">
                  <a:extLst>
                    <a:ext uri="{9D8B030D-6E8A-4147-A177-3AD203B41FA5}">
                      <a16:colId xmlns:a16="http://schemas.microsoft.com/office/drawing/2014/main" val="4132086389"/>
                    </a:ext>
                  </a:extLst>
                </a:gridCol>
              </a:tblGrid>
              <a:tr h="238454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60835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62087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35758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09184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07023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06330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080532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2990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92003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33006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389197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64302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46698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86750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04416"/>
                  </a:ext>
                </a:extLst>
              </a:tr>
              <a:tr h="238454"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1</a:t>
                      </a:r>
                      <a:endParaRPr lang="zh-CN" altLang="en-US" sz="1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/>
                        <a:t>0</a:t>
                      </a:r>
                      <a:endParaRPr lang="zh-CN" altLang="en-US" sz="1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12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466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0" y="143933"/>
            <a:ext cx="797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b="1">
                <a:solidFill>
                  <a:srgbClr val="000000"/>
                </a:solidFill>
                <a:latin typeface="微软雅黑 Light"/>
                <a:ea typeface="Yu Mincho" panose="02020400000000000000" pitchFamily="18" charset="-128"/>
                <a:cs typeface="Times New Roman" panose="02020603050405020304" pitchFamily="18" charset="0"/>
              </a:rPr>
              <a:t>まとめ</a:t>
            </a:r>
            <a:endParaRPr lang="ja-JP" altLang="en-US" sz="3200" b="1"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814C15C-5822-497F-AF84-6E607EA1329D}"/>
              </a:ext>
            </a:extLst>
          </p:cNvPr>
          <p:cNvSpPr/>
          <p:nvPr/>
        </p:nvSpPr>
        <p:spPr>
          <a:xfrm>
            <a:off x="379759" y="845670"/>
            <a:ext cx="619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latin typeface="Yu Mincho" panose="02020400000000000000" pitchFamily="18" charset="-128"/>
                <a:ea typeface="Yu Mincho" panose="02020400000000000000" pitchFamily="18" charset="-128"/>
              </a:rPr>
              <a:t>Discriminator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のRAMをCounting Bloom Filterに置き換える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E33E02F-641B-4813-A3C4-CA03F8713079}"/>
              </a:ext>
            </a:extLst>
          </p:cNvPr>
          <p:cNvSpPr/>
          <p:nvPr/>
        </p:nvSpPr>
        <p:spPr>
          <a:xfrm>
            <a:off x="4925185" y="2775916"/>
            <a:ext cx="1484074" cy="481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55E107-DF06-46CA-A2D3-2D458D8322BF}"/>
              </a:ext>
            </a:extLst>
          </p:cNvPr>
          <p:cNvSpPr/>
          <p:nvPr/>
        </p:nvSpPr>
        <p:spPr>
          <a:xfrm>
            <a:off x="9655227" y="4329248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ea typeface="Yu Mincho" panose="02020400000000000000" pitchFamily="18" charset="-128"/>
                <a:cs typeface="Times New Roman" panose="02020603050405020304" pitchFamily="18" charset="0"/>
              </a:rPr>
              <a:t>提案</a:t>
            </a:r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手法</a:t>
            </a:r>
            <a:endParaRPr lang="ja-JP" altLang="en-US" b="1"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D12DF8D4-026C-4E58-98DF-44D1A4425339}"/>
              </a:ext>
            </a:extLst>
          </p:cNvPr>
          <p:cNvGrpSpPr/>
          <p:nvPr/>
        </p:nvGrpSpPr>
        <p:grpSpPr>
          <a:xfrm>
            <a:off x="698553" y="1279810"/>
            <a:ext cx="4226632" cy="3066206"/>
            <a:chOff x="1240718" y="1295400"/>
            <a:chExt cx="4226632" cy="3066206"/>
          </a:xfrm>
        </p:grpSpPr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40749442-C0A7-4093-BAC2-B53F0D98BF95}"/>
                </a:ext>
              </a:extLst>
            </p:cNvPr>
            <p:cNvSpPr/>
            <p:nvPr/>
          </p:nvSpPr>
          <p:spPr>
            <a:xfrm>
              <a:off x="1266825" y="1295400"/>
              <a:ext cx="4200525" cy="300873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8" name="グループ化 277">
              <a:extLst>
                <a:ext uri="{FF2B5EF4-FFF2-40B4-BE49-F238E27FC236}">
                  <a16:creationId xmlns:a16="http://schemas.microsoft.com/office/drawing/2014/main" id="{BBDEA02A-081C-4143-A263-6265332C86FC}"/>
                </a:ext>
              </a:extLst>
            </p:cNvPr>
            <p:cNvGrpSpPr/>
            <p:nvPr/>
          </p:nvGrpSpPr>
          <p:grpSpPr>
            <a:xfrm>
              <a:off x="1383131" y="1408211"/>
              <a:ext cx="3901892" cy="771077"/>
              <a:chOff x="1383131" y="1408211"/>
              <a:chExt cx="3901892" cy="771077"/>
            </a:xfrm>
          </p:grpSpPr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4FFBA08C-72E4-4DDC-8422-B817B7375EBA}"/>
                  </a:ext>
                </a:extLst>
              </p:cNvPr>
              <p:cNvGrpSpPr/>
              <p:nvPr/>
            </p:nvGrpSpPr>
            <p:grpSpPr>
              <a:xfrm>
                <a:off x="1383131" y="1408211"/>
                <a:ext cx="3867653" cy="771077"/>
                <a:chOff x="668756" y="1615092"/>
                <a:chExt cx="3867653" cy="771077"/>
              </a:xfrm>
            </p:grpSpPr>
            <p:sp>
              <p:nvSpPr>
                <p:cNvPr id="301" name="矩形 11">
                  <a:extLst>
                    <a:ext uri="{FF2B5EF4-FFF2-40B4-BE49-F238E27FC236}">
                      <a16:creationId xmlns:a16="http://schemas.microsoft.com/office/drawing/2014/main" id="{0256AD5E-2AB5-4D1F-BC93-7CE00C3B36DB}"/>
                    </a:ext>
                  </a:extLst>
                </p:cNvPr>
                <p:cNvSpPr/>
                <p:nvPr/>
              </p:nvSpPr>
              <p:spPr>
                <a:xfrm>
                  <a:off x="668756" y="1615092"/>
                  <a:ext cx="3867653" cy="77107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02" name="四角形: 角を丸くする 301">
                  <a:extLst>
                    <a:ext uri="{FF2B5EF4-FFF2-40B4-BE49-F238E27FC236}">
                      <a16:creationId xmlns:a16="http://schemas.microsoft.com/office/drawing/2014/main" id="{ACAC3E03-0C0F-4FD1-AFBD-39ACDD656F8C}"/>
                    </a:ext>
                  </a:extLst>
                </p:cNvPr>
                <p:cNvSpPr/>
                <p:nvPr/>
              </p:nvSpPr>
              <p:spPr>
                <a:xfrm>
                  <a:off x="866151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A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03" name="文本框 21">
                  <a:extLst>
                    <a:ext uri="{FF2B5EF4-FFF2-40B4-BE49-F238E27FC236}">
                      <a16:creationId xmlns:a16="http://schemas.microsoft.com/office/drawing/2014/main" id="{51CD69AD-9E98-45A6-A184-DDFDCE157DA5}"/>
                    </a:ext>
                  </a:extLst>
                </p:cNvPr>
                <p:cNvSpPr txBox="1"/>
                <p:nvPr/>
              </p:nvSpPr>
              <p:spPr>
                <a:xfrm>
                  <a:off x="668756" y="1615092"/>
                  <a:ext cx="1471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Discriminator 0 </a:t>
                  </a:r>
                  <a:endParaRPr kumimoji="1" lang="zh-CN" altLang="en-US" sz="1400" b="1"/>
                </a:p>
              </p:txBody>
            </p:sp>
            <p:sp>
              <p:nvSpPr>
                <p:cNvPr id="304" name="四角形: 角を丸くする 303">
                  <a:extLst>
                    <a:ext uri="{FF2B5EF4-FFF2-40B4-BE49-F238E27FC236}">
                      <a16:creationId xmlns:a16="http://schemas.microsoft.com/office/drawing/2014/main" id="{DCCFCD00-BFB1-459F-975E-83F166FC01C5}"/>
                    </a:ext>
                  </a:extLst>
                </p:cNvPr>
                <p:cNvSpPr/>
                <p:nvPr/>
              </p:nvSpPr>
              <p:spPr>
                <a:xfrm>
                  <a:off x="1738632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B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05" name="四角形: 角を丸くする 304">
                  <a:extLst>
                    <a:ext uri="{FF2B5EF4-FFF2-40B4-BE49-F238E27FC236}">
                      <a16:creationId xmlns:a16="http://schemas.microsoft.com/office/drawing/2014/main" id="{E37FEFDC-207A-40CD-9A5D-10EFE62C9055}"/>
                    </a:ext>
                  </a:extLst>
                </p:cNvPr>
                <p:cNvSpPr/>
                <p:nvPr/>
              </p:nvSpPr>
              <p:spPr>
                <a:xfrm>
                  <a:off x="2611113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C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06" name="四角形: 角を丸くする 305">
                  <a:extLst>
                    <a:ext uri="{FF2B5EF4-FFF2-40B4-BE49-F238E27FC236}">
                      <a16:creationId xmlns:a16="http://schemas.microsoft.com/office/drawing/2014/main" id="{40A08A93-3458-415D-9536-D57C1B663724}"/>
                    </a:ext>
                  </a:extLst>
                </p:cNvPr>
                <p:cNvSpPr/>
                <p:nvPr/>
              </p:nvSpPr>
              <p:spPr>
                <a:xfrm>
                  <a:off x="3483594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D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p:grpSp>
          <p:sp>
            <p:nvSpPr>
              <p:cNvPr id="300" name="文本框 43">
                <a:extLst>
                  <a:ext uri="{FF2B5EF4-FFF2-40B4-BE49-F238E27FC236}">
                    <a16:creationId xmlns:a16="http://schemas.microsoft.com/office/drawing/2014/main" id="{D005B5AF-2776-4D6C-AE8D-84E90CC67EA4}"/>
                  </a:ext>
                </a:extLst>
              </p:cNvPr>
              <p:cNvSpPr txBox="1"/>
              <p:nvPr/>
            </p:nvSpPr>
            <p:spPr>
              <a:xfrm>
                <a:off x="4938453" y="173392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/>
                  <a:t>…</a:t>
                </a:r>
                <a:endParaRPr kumimoji="1" lang="zh-CN" altLang="en-US"/>
              </a:p>
            </p:txBody>
          </p:sp>
        </p:grpSp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E18B7BC1-CCC5-4815-93CD-41FF0396E137}"/>
                </a:ext>
              </a:extLst>
            </p:cNvPr>
            <p:cNvGrpSpPr/>
            <p:nvPr/>
          </p:nvGrpSpPr>
          <p:grpSpPr>
            <a:xfrm>
              <a:off x="1383131" y="2272384"/>
              <a:ext cx="3901892" cy="771077"/>
              <a:chOff x="1383131" y="1408211"/>
              <a:chExt cx="3901892" cy="771077"/>
            </a:xfrm>
          </p:grpSpPr>
          <p:grpSp>
            <p:nvGrpSpPr>
              <p:cNvPr id="291" name="グループ化 290">
                <a:extLst>
                  <a:ext uri="{FF2B5EF4-FFF2-40B4-BE49-F238E27FC236}">
                    <a16:creationId xmlns:a16="http://schemas.microsoft.com/office/drawing/2014/main" id="{9B5C2014-5E45-4420-8DCD-A701AB188664}"/>
                  </a:ext>
                </a:extLst>
              </p:cNvPr>
              <p:cNvGrpSpPr/>
              <p:nvPr/>
            </p:nvGrpSpPr>
            <p:grpSpPr>
              <a:xfrm>
                <a:off x="1383131" y="1408211"/>
                <a:ext cx="3867653" cy="771077"/>
                <a:chOff x="668756" y="1615092"/>
                <a:chExt cx="3867653" cy="771077"/>
              </a:xfrm>
            </p:grpSpPr>
            <p:sp>
              <p:nvSpPr>
                <p:cNvPr id="293" name="矩形 11">
                  <a:extLst>
                    <a:ext uri="{FF2B5EF4-FFF2-40B4-BE49-F238E27FC236}">
                      <a16:creationId xmlns:a16="http://schemas.microsoft.com/office/drawing/2014/main" id="{70AC1607-6765-46E4-B7AA-9D2BEEDBB5F0}"/>
                    </a:ext>
                  </a:extLst>
                </p:cNvPr>
                <p:cNvSpPr/>
                <p:nvPr/>
              </p:nvSpPr>
              <p:spPr>
                <a:xfrm>
                  <a:off x="668756" y="1615092"/>
                  <a:ext cx="3867653" cy="77107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94" name="四角形: 角を丸くする 293">
                  <a:extLst>
                    <a:ext uri="{FF2B5EF4-FFF2-40B4-BE49-F238E27FC236}">
                      <a16:creationId xmlns:a16="http://schemas.microsoft.com/office/drawing/2014/main" id="{254956E7-C4AB-463D-AA9C-B4EE302DE3E1}"/>
                    </a:ext>
                  </a:extLst>
                </p:cNvPr>
                <p:cNvSpPr/>
                <p:nvPr/>
              </p:nvSpPr>
              <p:spPr>
                <a:xfrm>
                  <a:off x="866151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A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295" name="文本框 21">
                  <a:extLst>
                    <a:ext uri="{FF2B5EF4-FFF2-40B4-BE49-F238E27FC236}">
                      <a16:creationId xmlns:a16="http://schemas.microsoft.com/office/drawing/2014/main" id="{69F658E6-1A8D-4B62-9C4D-67452FE2CF81}"/>
                    </a:ext>
                  </a:extLst>
                </p:cNvPr>
                <p:cNvSpPr txBox="1"/>
                <p:nvPr/>
              </p:nvSpPr>
              <p:spPr>
                <a:xfrm>
                  <a:off x="668756" y="1615092"/>
                  <a:ext cx="1471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Discriminator 1 </a:t>
                  </a:r>
                  <a:endParaRPr kumimoji="1" lang="zh-CN" altLang="en-US" sz="1400" b="1"/>
                </a:p>
              </p:txBody>
            </p:sp>
            <p:sp>
              <p:nvSpPr>
                <p:cNvPr id="296" name="四角形: 角を丸くする 295">
                  <a:extLst>
                    <a:ext uri="{FF2B5EF4-FFF2-40B4-BE49-F238E27FC236}">
                      <a16:creationId xmlns:a16="http://schemas.microsoft.com/office/drawing/2014/main" id="{BD4F2120-1845-4BA3-A7EC-DEFE1D6F9D97}"/>
                    </a:ext>
                  </a:extLst>
                </p:cNvPr>
                <p:cNvSpPr/>
                <p:nvPr/>
              </p:nvSpPr>
              <p:spPr>
                <a:xfrm>
                  <a:off x="1738632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B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297" name="四角形: 角を丸くする 296">
                  <a:extLst>
                    <a:ext uri="{FF2B5EF4-FFF2-40B4-BE49-F238E27FC236}">
                      <a16:creationId xmlns:a16="http://schemas.microsoft.com/office/drawing/2014/main" id="{6CBAB165-F1B5-4710-A872-6EC8F8C4E10B}"/>
                    </a:ext>
                  </a:extLst>
                </p:cNvPr>
                <p:cNvSpPr/>
                <p:nvPr/>
              </p:nvSpPr>
              <p:spPr>
                <a:xfrm>
                  <a:off x="2611113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C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298" name="四角形: 角を丸くする 297">
                  <a:extLst>
                    <a:ext uri="{FF2B5EF4-FFF2-40B4-BE49-F238E27FC236}">
                      <a16:creationId xmlns:a16="http://schemas.microsoft.com/office/drawing/2014/main" id="{0C1B4FC5-52D5-4E64-BA17-F807E4D284EB}"/>
                    </a:ext>
                  </a:extLst>
                </p:cNvPr>
                <p:cNvSpPr/>
                <p:nvPr/>
              </p:nvSpPr>
              <p:spPr>
                <a:xfrm>
                  <a:off x="3483594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D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p:grpSp>
          <p:sp>
            <p:nvSpPr>
              <p:cNvPr id="292" name="文本框 43">
                <a:extLst>
                  <a:ext uri="{FF2B5EF4-FFF2-40B4-BE49-F238E27FC236}">
                    <a16:creationId xmlns:a16="http://schemas.microsoft.com/office/drawing/2014/main" id="{25146117-4F80-46AE-A222-04A193D4CBE1}"/>
                  </a:ext>
                </a:extLst>
              </p:cNvPr>
              <p:cNvSpPr txBox="1"/>
              <p:nvPr/>
            </p:nvSpPr>
            <p:spPr>
              <a:xfrm>
                <a:off x="4938453" y="173392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/>
                  <a:t>…</a:t>
                </a:r>
                <a:endParaRPr kumimoji="1" lang="zh-CN" altLang="en-US"/>
              </a:p>
            </p:txBody>
          </p: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42A607D4-7568-4477-ACE9-AB8C879F749B}"/>
                </a:ext>
              </a:extLst>
            </p:cNvPr>
            <p:cNvGrpSpPr/>
            <p:nvPr/>
          </p:nvGrpSpPr>
          <p:grpSpPr>
            <a:xfrm>
              <a:off x="1383131" y="3254328"/>
              <a:ext cx="3901892" cy="771077"/>
              <a:chOff x="1383131" y="1408211"/>
              <a:chExt cx="3901892" cy="771077"/>
            </a:xfrm>
          </p:grpSpPr>
          <p:grpSp>
            <p:nvGrpSpPr>
              <p:cNvPr id="283" name="グループ化 282">
                <a:extLst>
                  <a:ext uri="{FF2B5EF4-FFF2-40B4-BE49-F238E27FC236}">
                    <a16:creationId xmlns:a16="http://schemas.microsoft.com/office/drawing/2014/main" id="{930DE2B4-85AC-4E20-843D-CF36B3DD118B}"/>
                  </a:ext>
                </a:extLst>
              </p:cNvPr>
              <p:cNvGrpSpPr/>
              <p:nvPr/>
            </p:nvGrpSpPr>
            <p:grpSpPr>
              <a:xfrm>
                <a:off x="1383131" y="1408211"/>
                <a:ext cx="3867653" cy="771077"/>
                <a:chOff x="668756" y="1615092"/>
                <a:chExt cx="3867653" cy="771077"/>
              </a:xfrm>
            </p:grpSpPr>
            <p:sp>
              <p:nvSpPr>
                <p:cNvPr id="285" name="矩形 11">
                  <a:extLst>
                    <a:ext uri="{FF2B5EF4-FFF2-40B4-BE49-F238E27FC236}">
                      <a16:creationId xmlns:a16="http://schemas.microsoft.com/office/drawing/2014/main" id="{7F6B6E13-98E3-4381-B3B7-FC635D6B79DC}"/>
                    </a:ext>
                  </a:extLst>
                </p:cNvPr>
                <p:cNvSpPr/>
                <p:nvPr/>
              </p:nvSpPr>
              <p:spPr>
                <a:xfrm>
                  <a:off x="668756" y="1615092"/>
                  <a:ext cx="3867653" cy="77107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86" name="四角形: 角を丸くする 285">
                  <a:extLst>
                    <a:ext uri="{FF2B5EF4-FFF2-40B4-BE49-F238E27FC236}">
                      <a16:creationId xmlns:a16="http://schemas.microsoft.com/office/drawing/2014/main" id="{A03E9DC6-43BD-4647-BD73-4A74ABC31139}"/>
                    </a:ext>
                  </a:extLst>
                </p:cNvPr>
                <p:cNvSpPr/>
                <p:nvPr/>
              </p:nvSpPr>
              <p:spPr>
                <a:xfrm>
                  <a:off x="866151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A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287" name="文本框 21">
                  <a:extLst>
                    <a:ext uri="{FF2B5EF4-FFF2-40B4-BE49-F238E27FC236}">
                      <a16:creationId xmlns:a16="http://schemas.microsoft.com/office/drawing/2014/main" id="{EB990D5C-4A44-4F37-8D9B-AC855029BB45}"/>
                    </a:ext>
                  </a:extLst>
                </p:cNvPr>
                <p:cNvSpPr txBox="1"/>
                <p:nvPr/>
              </p:nvSpPr>
              <p:spPr>
                <a:xfrm>
                  <a:off x="668756" y="1615092"/>
                  <a:ext cx="1471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Discriminator n </a:t>
                  </a:r>
                  <a:endParaRPr kumimoji="1" lang="zh-CN" altLang="en-US" sz="1400" b="1"/>
                </a:p>
              </p:txBody>
            </p:sp>
            <p:sp>
              <p:nvSpPr>
                <p:cNvPr id="288" name="四角形: 角を丸くする 287">
                  <a:extLst>
                    <a:ext uri="{FF2B5EF4-FFF2-40B4-BE49-F238E27FC236}">
                      <a16:creationId xmlns:a16="http://schemas.microsoft.com/office/drawing/2014/main" id="{26A61E26-D57F-4447-94DF-13B03C351FED}"/>
                    </a:ext>
                  </a:extLst>
                </p:cNvPr>
                <p:cNvSpPr/>
                <p:nvPr/>
              </p:nvSpPr>
              <p:spPr>
                <a:xfrm>
                  <a:off x="1738632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B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289" name="四角形: 角を丸くする 288">
                  <a:extLst>
                    <a:ext uri="{FF2B5EF4-FFF2-40B4-BE49-F238E27FC236}">
                      <a16:creationId xmlns:a16="http://schemas.microsoft.com/office/drawing/2014/main" id="{D6119B90-1D99-4683-9ADB-FF16BB49447D}"/>
                    </a:ext>
                  </a:extLst>
                </p:cNvPr>
                <p:cNvSpPr/>
                <p:nvPr/>
              </p:nvSpPr>
              <p:spPr>
                <a:xfrm>
                  <a:off x="2611113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C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290" name="四角形: 角を丸くする 289">
                  <a:extLst>
                    <a:ext uri="{FF2B5EF4-FFF2-40B4-BE49-F238E27FC236}">
                      <a16:creationId xmlns:a16="http://schemas.microsoft.com/office/drawing/2014/main" id="{59B6EA99-7F77-411C-8A35-A81E726BA1F0}"/>
                    </a:ext>
                  </a:extLst>
                </p:cNvPr>
                <p:cNvSpPr/>
                <p:nvPr/>
              </p:nvSpPr>
              <p:spPr>
                <a:xfrm>
                  <a:off x="3483594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D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p:grpSp>
          <p:sp>
            <p:nvSpPr>
              <p:cNvPr id="284" name="文本框 43">
                <a:extLst>
                  <a:ext uri="{FF2B5EF4-FFF2-40B4-BE49-F238E27FC236}">
                    <a16:creationId xmlns:a16="http://schemas.microsoft.com/office/drawing/2014/main" id="{EE6979D1-6E8B-4FEF-A908-B4C39D51DC04}"/>
                  </a:ext>
                </a:extLst>
              </p:cNvPr>
              <p:cNvSpPr txBox="1"/>
              <p:nvPr/>
            </p:nvSpPr>
            <p:spPr>
              <a:xfrm>
                <a:off x="4938453" y="173392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/>
                  <a:t>…</a:t>
                </a:r>
                <a:endParaRPr kumimoji="1" lang="zh-CN" altLang="en-US"/>
              </a:p>
            </p:txBody>
          </p:sp>
        </p:grpSp>
        <p:sp>
          <p:nvSpPr>
            <p:cNvPr id="281" name="文本框 43">
              <a:extLst>
                <a:ext uri="{FF2B5EF4-FFF2-40B4-BE49-F238E27FC236}">
                  <a16:creationId xmlns:a16="http://schemas.microsoft.com/office/drawing/2014/main" id="{F1F5E4EA-E664-48A0-B854-D5484D67B394}"/>
                </a:ext>
              </a:extLst>
            </p:cNvPr>
            <p:cNvSpPr txBox="1"/>
            <p:nvPr/>
          </p:nvSpPr>
          <p:spPr>
            <a:xfrm>
              <a:off x="3143672" y="300276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…</a:t>
              </a:r>
              <a:endParaRPr kumimoji="1" lang="zh-CN" altLang="en-US"/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24FBEAC2-D18C-4A9B-A4B5-8AE0A20BBBD9}"/>
                </a:ext>
              </a:extLst>
            </p:cNvPr>
            <p:cNvSpPr/>
            <p:nvPr/>
          </p:nvSpPr>
          <p:spPr>
            <a:xfrm>
              <a:off x="1240718" y="4023052"/>
              <a:ext cx="3950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zh-CN" sz="1600" b="1">
                  <a:latin typeface="Yu Mincho" panose="02020400000000000000" pitchFamily="18" charset="-128"/>
                  <a:ea typeface="Yu Mincho" panose="02020400000000000000" pitchFamily="18" charset="-128"/>
                </a:rPr>
                <a:t>Weightless Neural Networks </a:t>
              </a:r>
              <a:endParaRPr lang="zh-CN" altLang="en-US" sz="1600"/>
            </a:p>
          </p:txBody>
        </p:sp>
      </p:grp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A996937E-EDAA-4A67-A4E6-F635659E0120}"/>
              </a:ext>
            </a:extLst>
          </p:cNvPr>
          <p:cNvGrpSpPr/>
          <p:nvPr/>
        </p:nvGrpSpPr>
        <p:grpSpPr>
          <a:xfrm>
            <a:off x="6367191" y="1287264"/>
            <a:ext cx="4226632" cy="3066206"/>
            <a:chOff x="1240718" y="1295400"/>
            <a:chExt cx="4226632" cy="3066206"/>
          </a:xfrm>
        </p:grpSpPr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6CF77BD1-1CDD-422E-81AF-82688FBEC8EA}"/>
                </a:ext>
              </a:extLst>
            </p:cNvPr>
            <p:cNvSpPr/>
            <p:nvPr/>
          </p:nvSpPr>
          <p:spPr>
            <a:xfrm>
              <a:off x="1266825" y="1295400"/>
              <a:ext cx="4200525" cy="300873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9" name="グループ化 308">
              <a:extLst>
                <a:ext uri="{FF2B5EF4-FFF2-40B4-BE49-F238E27FC236}">
                  <a16:creationId xmlns:a16="http://schemas.microsoft.com/office/drawing/2014/main" id="{4DED25E7-9004-4F2F-8B3E-F500A45CDA57}"/>
                </a:ext>
              </a:extLst>
            </p:cNvPr>
            <p:cNvGrpSpPr/>
            <p:nvPr/>
          </p:nvGrpSpPr>
          <p:grpSpPr>
            <a:xfrm>
              <a:off x="1383131" y="1408211"/>
              <a:ext cx="3901892" cy="771077"/>
              <a:chOff x="1383131" y="1408211"/>
              <a:chExt cx="3901892" cy="771077"/>
            </a:xfrm>
          </p:grpSpPr>
          <p:grpSp>
            <p:nvGrpSpPr>
              <p:cNvPr id="352" name="グループ化 351">
                <a:extLst>
                  <a:ext uri="{FF2B5EF4-FFF2-40B4-BE49-F238E27FC236}">
                    <a16:creationId xmlns:a16="http://schemas.microsoft.com/office/drawing/2014/main" id="{953702E4-D09E-41FD-9937-E608489E710F}"/>
                  </a:ext>
                </a:extLst>
              </p:cNvPr>
              <p:cNvGrpSpPr/>
              <p:nvPr/>
            </p:nvGrpSpPr>
            <p:grpSpPr>
              <a:xfrm>
                <a:off x="1383131" y="1408211"/>
                <a:ext cx="3867653" cy="771077"/>
                <a:chOff x="668756" y="1615092"/>
                <a:chExt cx="3867653" cy="771077"/>
              </a:xfrm>
            </p:grpSpPr>
            <p:sp>
              <p:nvSpPr>
                <p:cNvPr id="354" name="矩形 11">
                  <a:extLst>
                    <a:ext uri="{FF2B5EF4-FFF2-40B4-BE49-F238E27FC236}">
                      <a16:creationId xmlns:a16="http://schemas.microsoft.com/office/drawing/2014/main" id="{905C10C3-B011-440E-A73F-4794B2572230}"/>
                    </a:ext>
                  </a:extLst>
                </p:cNvPr>
                <p:cNvSpPr/>
                <p:nvPr/>
              </p:nvSpPr>
              <p:spPr>
                <a:xfrm>
                  <a:off x="668756" y="1615092"/>
                  <a:ext cx="3867653" cy="77107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55" name="四角形: 角を丸くする 354">
                  <a:extLst>
                    <a:ext uri="{FF2B5EF4-FFF2-40B4-BE49-F238E27FC236}">
                      <a16:creationId xmlns:a16="http://schemas.microsoft.com/office/drawing/2014/main" id="{6DDDBE9B-7442-4C84-9E80-DCE283654AA7}"/>
                    </a:ext>
                  </a:extLst>
                </p:cNvPr>
                <p:cNvSpPr/>
                <p:nvPr/>
              </p:nvSpPr>
              <p:spPr>
                <a:xfrm>
                  <a:off x="866151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A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56" name="文本框 21">
                  <a:extLst>
                    <a:ext uri="{FF2B5EF4-FFF2-40B4-BE49-F238E27FC236}">
                      <a16:creationId xmlns:a16="http://schemas.microsoft.com/office/drawing/2014/main" id="{A0D3D0A4-7115-4A12-9757-D735AB0813BC}"/>
                    </a:ext>
                  </a:extLst>
                </p:cNvPr>
                <p:cNvSpPr txBox="1"/>
                <p:nvPr/>
              </p:nvSpPr>
              <p:spPr>
                <a:xfrm>
                  <a:off x="668756" y="1615092"/>
                  <a:ext cx="1471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Discriminator 0 </a:t>
                  </a:r>
                  <a:endParaRPr kumimoji="1" lang="zh-CN" altLang="en-US" sz="1400" b="1"/>
                </a:p>
              </p:txBody>
            </p:sp>
            <p:sp>
              <p:nvSpPr>
                <p:cNvPr id="357" name="四角形: 角を丸くする 356">
                  <a:extLst>
                    <a:ext uri="{FF2B5EF4-FFF2-40B4-BE49-F238E27FC236}">
                      <a16:creationId xmlns:a16="http://schemas.microsoft.com/office/drawing/2014/main" id="{7EEC080C-B2B9-4104-9FE4-CC33AE2BE3BA}"/>
                    </a:ext>
                  </a:extLst>
                </p:cNvPr>
                <p:cNvSpPr/>
                <p:nvPr/>
              </p:nvSpPr>
              <p:spPr>
                <a:xfrm>
                  <a:off x="1738632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B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58" name="四角形: 角を丸くする 357">
                  <a:extLst>
                    <a:ext uri="{FF2B5EF4-FFF2-40B4-BE49-F238E27FC236}">
                      <a16:creationId xmlns:a16="http://schemas.microsoft.com/office/drawing/2014/main" id="{AECD18F4-7C7B-4DFC-A3C7-5FFECEB14A24}"/>
                    </a:ext>
                  </a:extLst>
                </p:cNvPr>
                <p:cNvSpPr/>
                <p:nvPr/>
              </p:nvSpPr>
              <p:spPr>
                <a:xfrm>
                  <a:off x="2611113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C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59" name="四角形: 角を丸くする 358">
                  <a:extLst>
                    <a:ext uri="{FF2B5EF4-FFF2-40B4-BE49-F238E27FC236}">
                      <a16:creationId xmlns:a16="http://schemas.microsoft.com/office/drawing/2014/main" id="{7B64E3EB-6CB4-4852-B62B-87E2987FC16A}"/>
                    </a:ext>
                  </a:extLst>
                </p:cNvPr>
                <p:cNvSpPr/>
                <p:nvPr/>
              </p:nvSpPr>
              <p:spPr>
                <a:xfrm>
                  <a:off x="3483594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D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p:grpSp>
          <p:sp>
            <p:nvSpPr>
              <p:cNvPr id="353" name="文本框 43">
                <a:extLst>
                  <a:ext uri="{FF2B5EF4-FFF2-40B4-BE49-F238E27FC236}">
                    <a16:creationId xmlns:a16="http://schemas.microsoft.com/office/drawing/2014/main" id="{414D64CB-552B-459E-9E89-75D80FDC7472}"/>
                  </a:ext>
                </a:extLst>
              </p:cNvPr>
              <p:cNvSpPr txBox="1"/>
              <p:nvPr/>
            </p:nvSpPr>
            <p:spPr>
              <a:xfrm>
                <a:off x="4938453" y="173392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/>
                  <a:t>…</a:t>
                </a:r>
                <a:endParaRPr kumimoji="1" lang="zh-CN" altLang="en-US"/>
              </a:p>
            </p:txBody>
          </p:sp>
        </p:grpSp>
        <p:grpSp>
          <p:nvGrpSpPr>
            <p:cNvPr id="310" name="グループ化 309">
              <a:extLst>
                <a:ext uri="{FF2B5EF4-FFF2-40B4-BE49-F238E27FC236}">
                  <a16:creationId xmlns:a16="http://schemas.microsoft.com/office/drawing/2014/main" id="{C614EE9F-1FF1-47A9-92C4-184DC44B1E7D}"/>
                </a:ext>
              </a:extLst>
            </p:cNvPr>
            <p:cNvGrpSpPr/>
            <p:nvPr/>
          </p:nvGrpSpPr>
          <p:grpSpPr>
            <a:xfrm>
              <a:off x="1383131" y="2272384"/>
              <a:ext cx="3901892" cy="771077"/>
              <a:chOff x="1383131" y="1408211"/>
              <a:chExt cx="3901892" cy="771077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1260116E-1986-496F-84A7-FF557F153CE6}"/>
                  </a:ext>
                </a:extLst>
              </p:cNvPr>
              <p:cNvGrpSpPr/>
              <p:nvPr/>
            </p:nvGrpSpPr>
            <p:grpSpPr>
              <a:xfrm>
                <a:off x="1383131" y="1408211"/>
                <a:ext cx="3867653" cy="771077"/>
                <a:chOff x="668756" y="1615092"/>
                <a:chExt cx="3867653" cy="771077"/>
              </a:xfrm>
            </p:grpSpPr>
            <p:sp>
              <p:nvSpPr>
                <p:cNvPr id="324" name="矩形 11">
                  <a:extLst>
                    <a:ext uri="{FF2B5EF4-FFF2-40B4-BE49-F238E27FC236}">
                      <a16:creationId xmlns:a16="http://schemas.microsoft.com/office/drawing/2014/main" id="{0FEEAA8F-CC11-4924-A229-5CD29763DA1B}"/>
                    </a:ext>
                  </a:extLst>
                </p:cNvPr>
                <p:cNvSpPr/>
                <p:nvPr/>
              </p:nvSpPr>
              <p:spPr>
                <a:xfrm>
                  <a:off x="668756" y="1615092"/>
                  <a:ext cx="3867653" cy="77107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30" name="四角形: 角を丸くする 329">
                  <a:extLst>
                    <a:ext uri="{FF2B5EF4-FFF2-40B4-BE49-F238E27FC236}">
                      <a16:creationId xmlns:a16="http://schemas.microsoft.com/office/drawing/2014/main" id="{D8DAA65E-FA64-43CB-9BDE-8958B58C3035}"/>
                    </a:ext>
                  </a:extLst>
                </p:cNvPr>
                <p:cNvSpPr/>
                <p:nvPr/>
              </p:nvSpPr>
              <p:spPr>
                <a:xfrm>
                  <a:off x="866151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A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32" name="文本框 21">
                  <a:extLst>
                    <a:ext uri="{FF2B5EF4-FFF2-40B4-BE49-F238E27FC236}">
                      <a16:creationId xmlns:a16="http://schemas.microsoft.com/office/drawing/2014/main" id="{D496F321-BF9D-43BF-A545-C638D00B409F}"/>
                    </a:ext>
                  </a:extLst>
                </p:cNvPr>
                <p:cNvSpPr txBox="1"/>
                <p:nvPr/>
              </p:nvSpPr>
              <p:spPr>
                <a:xfrm>
                  <a:off x="668756" y="1615092"/>
                  <a:ext cx="1471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Discriminator 1 </a:t>
                  </a:r>
                  <a:endParaRPr kumimoji="1" lang="zh-CN" altLang="en-US" sz="1400" b="1"/>
                </a:p>
              </p:txBody>
            </p:sp>
            <p:sp>
              <p:nvSpPr>
                <p:cNvPr id="349" name="四角形: 角を丸くする 348">
                  <a:extLst>
                    <a:ext uri="{FF2B5EF4-FFF2-40B4-BE49-F238E27FC236}">
                      <a16:creationId xmlns:a16="http://schemas.microsoft.com/office/drawing/2014/main" id="{136B12D0-640D-4632-B554-350DF714CC02}"/>
                    </a:ext>
                  </a:extLst>
                </p:cNvPr>
                <p:cNvSpPr/>
                <p:nvPr/>
              </p:nvSpPr>
              <p:spPr>
                <a:xfrm>
                  <a:off x="1738632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B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50" name="四角形: 角を丸くする 349">
                  <a:extLst>
                    <a:ext uri="{FF2B5EF4-FFF2-40B4-BE49-F238E27FC236}">
                      <a16:creationId xmlns:a16="http://schemas.microsoft.com/office/drawing/2014/main" id="{7A63BB72-6B04-4170-B1BB-99FCA91650B4}"/>
                    </a:ext>
                  </a:extLst>
                </p:cNvPr>
                <p:cNvSpPr/>
                <p:nvPr/>
              </p:nvSpPr>
              <p:spPr>
                <a:xfrm>
                  <a:off x="2611113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C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51" name="四角形: 角を丸くする 350">
                  <a:extLst>
                    <a:ext uri="{FF2B5EF4-FFF2-40B4-BE49-F238E27FC236}">
                      <a16:creationId xmlns:a16="http://schemas.microsoft.com/office/drawing/2014/main" id="{5CFF36EE-92E0-4AB0-BD8D-B206A0C01DC4}"/>
                    </a:ext>
                  </a:extLst>
                </p:cNvPr>
                <p:cNvSpPr/>
                <p:nvPr/>
              </p:nvSpPr>
              <p:spPr>
                <a:xfrm>
                  <a:off x="3483594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D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p:grpSp>
          <p:sp>
            <p:nvSpPr>
              <p:cNvPr id="323" name="文本框 43">
                <a:extLst>
                  <a:ext uri="{FF2B5EF4-FFF2-40B4-BE49-F238E27FC236}">
                    <a16:creationId xmlns:a16="http://schemas.microsoft.com/office/drawing/2014/main" id="{480A4F68-B6B8-4833-A050-06B0C2CA1762}"/>
                  </a:ext>
                </a:extLst>
              </p:cNvPr>
              <p:cNvSpPr txBox="1"/>
              <p:nvPr/>
            </p:nvSpPr>
            <p:spPr>
              <a:xfrm>
                <a:off x="4938453" y="173392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/>
                  <a:t>…</a:t>
                </a:r>
                <a:endParaRPr kumimoji="1" lang="zh-CN" altLang="en-US"/>
              </a:p>
            </p:txBody>
          </p:sp>
        </p:grpSp>
        <p:grpSp>
          <p:nvGrpSpPr>
            <p:cNvPr id="311" name="グループ化 310">
              <a:extLst>
                <a:ext uri="{FF2B5EF4-FFF2-40B4-BE49-F238E27FC236}">
                  <a16:creationId xmlns:a16="http://schemas.microsoft.com/office/drawing/2014/main" id="{3D7474BF-0382-48D4-8638-F8BA5B28DBC4}"/>
                </a:ext>
              </a:extLst>
            </p:cNvPr>
            <p:cNvGrpSpPr/>
            <p:nvPr/>
          </p:nvGrpSpPr>
          <p:grpSpPr>
            <a:xfrm>
              <a:off x="1383131" y="3254328"/>
              <a:ext cx="3901892" cy="771077"/>
              <a:chOff x="1383131" y="1408211"/>
              <a:chExt cx="3901892" cy="771077"/>
            </a:xfrm>
          </p:grpSpPr>
          <p:grpSp>
            <p:nvGrpSpPr>
              <p:cNvPr id="314" name="グループ化 313">
                <a:extLst>
                  <a:ext uri="{FF2B5EF4-FFF2-40B4-BE49-F238E27FC236}">
                    <a16:creationId xmlns:a16="http://schemas.microsoft.com/office/drawing/2014/main" id="{742276A6-C914-44A1-90EE-1CFB0E730A6E}"/>
                  </a:ext>
                </a:extLst>
              </p:cNvPr>
              <p:cNvGrpSpPr/>
              <p:nvPr/>
            </p:nvGrpSpPr>
            <p:grpSpPr>
              <a:xfrm>
                <a:off x="1383131" y="1408211"/>
                <a:ext cx="3867653" cy="771077"/>
                <a:chOff x="668756" y="1615092"/>
                <a:chExt cx="3867653" cy="771077"/>
              </a:xfrm>
            </p:grpSpPr>
            <p:sp>
              <p:nvSpPr>
                <p:cNvPr id="316" name="矩形 11">
                  <a:extLst>
                    <a:ext uri="{FF2B5EF4-FFF2-40B4-BE49-F238E27FC236}">
                      <a16:creationId xmlns:a16="http://schemas.microsoft.com/office/drawing/2014/main" id="{48176450-B2D7-471D-8593-05EDA3A64240}"/>
                    </a:ext>
                  </a:extLst>
                </p:cNvPr>
                <p:cNvSpPr/>
                <p:nvPr/>
              </p:nvSpPr>
              <p:spPr>
                <a:xfrm>
                  <a:off x="668756" y="1615092"/>
                  <a:ext cx="3867653" cy="77107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7" name="四角形: 角を丸くする 316">
                  <a:extLst>
                    <a:ext uri="{FF2B5EF4-FFF2-40B4-BE49-F238E27FC236}">
                      <a16:creationId xmlns:a16="http://schemas.microsoft.com/office/drawing/2014/main" id="{73179A53-33CA-49AA-B638-940BCDC24AF8}"/>
                    </a:ext>
                  </a:extLst>
                </p:cNvPr>
                <p:cNvSpPr/>
                <p:nvPr/>
              </p:nvSpPr>
              <p:spPr>
                <a:xfrm>
                  <a:off x="866151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A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18" name="文本框 21">
                  <a:extLst>
                    <a:ext uri="{FF2B5EF4-FFF2-40B4-BE49-F238E27FC236}">
                      <a16:creationId xmlns:a16="http://schemas.microsoft.com/office/drawing/2014/main" id="{B6F8C670-4E53-4D20-A866-0B98B7E6857A}"/>
                    </a:ext>
                  </a:extLst>
                </p:cNvPr>
                <p:cNvSpPr txBox="1"/>
                <p:nvPr/>
              </p:nvSpPr>
              <p:spPr>
                <a:xfrm>
                  <a:off x="668756" y="1615092"/>
                  <a:ext cx="1471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Discriminator n </a:t>
                  </a:r>
                  <a:endParaRPr kumimoji="1" lang="zh-CN" altLang="en-US" sz="1400" b="1"/>
                </a:p>
              </p:txBody>
            </p:sp>
            <p:sp>
              <p:nvSpPr>
                <p:cNvPr id="319" name="四角形: 角を丸くする 318">
                  <a:extLst>
                    <a:ext uri="{FF2B5EF4-FFF2-40B4-BE49-F238E27FC236}">
                      <a16:creationId xmlns:a16="http://schemas.microsoft.com/office/drawing/2014/main" id="{1DB54839-2507-49A1-96BA-B250C61D1EC7}"/>
                    </a:ext>
                  </a:extLst>
                </p:cNvPr>
                <p:cNvSpPr/>
                <p:nvPr/>
              </p:nvSpPr>
              <p:spPr>
                <a:xfrm>
                  <a:off x="1738632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B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20" name="四角形: 角を丸くする 319">
                  <a:extLst>
                    <a:ext uri="{FF2B5EF4-FFF2-40B4-BE49-F238E27FC236}">
                      <a16:creationId xmlns:a16="http://schemas.microsoft.com/office/drawing/2014/main" id="{50BB30AF-BDA5-4FD4-9CFF-CA5D2F9FB3F2}"/>
                    </a:ext>
                  </a:extLst>
                </p:cNvPr>
                <p:cNvSpPr/>
                <p:nvPr/>
              </p:nvSpPr>
              <p:spPr>
                <a:xfrm>
                  <a:off x="2611113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C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21" name="四角形: 角を丸くする 320">
                  <a:extLst>
                    <a:ext uri="{FF2B5EF4-FFF2-40B4-BE49-F238E27FC236}">
                      <a16:creationId xmlns:a16="http://schemas.microsoft.com/office/drawing/2014/main" id="{EA9E4394-F697-4409-8D93-EAED7C7F1D6A}"/>
                    </a:ext>
                  </a:extLst>
                </p:cNvPr>
                <p:cNvSpPr/>
                <p:nvPr/>
              </p:nvSpPr>
              <p:spPr>
                <a:xfrm>
                  <a:off x="3483594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D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p:grpSp>
          <p:sp>
            <p:nvSpPr>
              <p:cNvPr id="315" name="文本框 43">
                <a:extLst>
                  <a:ext uri="{FF2B5EF4-FFF2-40B4-BE49-F238E27FC236}">
                    <a16:creationId xmlns:a16="http://schemas.microsoft.com/office/drawing/2014/main" id="{69316F00-7D23-434B-82F9-439FFE17CB2C}"/>
                  </a:ext>
                </a:extLst>
              </p:cNvPr>
              <p:cNvSpPr txBox="1"/>
              <p:nvPr/>
            </p:nvSpPr>
            <p:spPr>
              <a:xfrm>
                <a:off x="4938453" y="173392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/>
                  <a:t>…</a:t>
                </a:r>
                <a:endParaRPr kumimoji="1" lang="zh-CN" altLang="en-US"/>
              </a:p>
            </p:txBody>
          </p:sp>
        </p:grpSp>
        <p:sp>
          <p:nvSpPr>
            <p:cNvPr id="312" name="文本框 43">
              <a:extLst>
                <a:ext uri="{FF2B5EF4-FFF2-40B4-BE49-F238E27FC236}">
                  <a16:creationId xmlns:a16="http://schemas.microsoft.com/office/drawing/2014/main" id="{247403A4-55B4-4009-8C13-B725D7F55F08}"/>
                </a:ext>
              </a:extLst>
            </p:cNvPr>
            <p:cNvSpPr txBox="1"/>
            <p:nvPr/>
          </p:nvSpPr>
          <p:spPr>
            <a:xfrm>
              <a:off x="3143672" y="300276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…</a:t>
              </a:r>
              <a:endParaRPr kumimoji="1" lang="zh-CN" altLang="en-US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788DF2EC-9AD3-4398-B366-2754A5C6C61B}"/>
                </a:ext>
              </a:extLst>
            </p:cNvPr>
            <p:cNvSpPr/>
            <p:nvPr/>
          </p:nvSpPr>
          <p:spPr>
            <a:xfrm>
              <a:off x="1240718" y="4023052"/>
              <a:ext cx="3950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zh-CN" sz="1600" b="1">
                  <a:latin typeface="Yu Mincho" panose="02020400000000000000" pitchFamily="18" charset="-128"/>
                  <a:ea typeface="Yu Mincho" panose="02020400000000000000" pitchFamily="18" charset="-128"/>
                </a:rPr>
                <a:t>Weightless Neural Networks </a:t>
              </a:r>
              <a:endParaRPr lang="zh-CN" altLang="en-US" sz="160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0E7E50-B4DD-42AD-A60A-CD5115ABAC95}"/>
              </a:ext>
            </a:extLst>
          </p:cNvPr>
          <p:cNvSpPr/>
          <p:nvPr/>
        </p:nvSpPr>
        <p:spPr>
          <a:xfrm>
            <a:off x="638831" y="4315433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既存手法</a:t>
            </a:r>
            <a:endParaRPr lang="zh-CN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32C9A6DC-44B5-4702-845C-C91F5F006850}"/>
              </a:ext>
            </a:extLst>
          </p:cNvPr>
          <p:cNvSpPr/>
          <p:nvPr/>
        </p:nvSpPr>
        <p:spPr>
          <a:xfrm>
            <a:off x="531601" y="5239661"/>
            <a:ext cx="111287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>
                <a:latin typeface="Yu Mincho" panose="02020400000000000000" pitchFamily="18" charset="-128"/>
                <a:ea typeface="Yu Mincho" panose="02020400000000000000" pitchFamily="18" charset="-128"/>
              </a:rPr>
              <a:t>本研究では、Counting Bloom Filterを記憶構造として用いたWeightless Neural Networksを提案し、ハードウェアで実装した。シミュレーションの結果から、RAMを記憶構造として用いた既存のWNNと比較して、提案手法は記憶リソースの使用を削減することができるが、一般的なRAMと比較してCounting Bloom Filterの挿入と検索の動作が複雑であるため、使用するLUTの数が増加することが示された。</a:t>
            </a:r>
          </a:p>
        </p:txBody>
      </p:sp>
    </p:spTree>
    <p:extLst>
      <p:ext uri="{BB962C8B-B14F-4D97-AF65-F5344CB8AC3E}">
        <p14:creationId xmlns:p14="http://schemas.microsoft.com/office/powerpoint/2010/main" val="190273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21D87055-E111-46A5-B98A-4502EA4C5DA0}"/>
              </a:ext>
            </a:extLst>
          </p:cNvPr>
          <p:cNvSpPr/>
          <p:nvPr/>
        </p:nvSpPr>
        <p:spPr>
          <a:xfrm>
            <a:off x="9253386" y="3133217"/>
            <a:ext cx="2482971" cy="302219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00980" y="83918"/>
            <a:ext cx="2972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b="1">
                <a:ea typeface="Yu Mincho" panose="02020400000000000000" pitchFamily="18" charset="-128"/>
                <a:cs typeface="Times New Roman" panose="02020603050405020304" pitchFamily="18" charset="0"/>
              </a:rPr>
              <a:t>研究の背景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" name="表 108">
                <a:extLst>
                  <a:ext uri="{FF2B5EF4-FFF2-40B4-BE49-F238E27FC236}">
                    <a16:creationId xmlns:a16="http://schemas.microsoft.com/office/drawing/2014/main" id="{1842BAE9-4101-45D2-869C-FAB48701E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1925148"/>
                  </p:ext>
                </p:extLst>
              </p:nvPr>
            </p:nvGraphicFramePr>
            <p:xfrm>
              <a:off x="1187797" y="3999177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9" name="表 108">
                <a:extLst>
                  <a:ext uri="{FF2B5EF4-FFF2-40B4-BE49-F238E27FC236}">
                    <a16:creationId xmlns:a16="http://schemas.microsoft.com/office/drawing/2014/main" id="{1842BAE9-4101-45D2-869C-FAB48701E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1925148"/>
                  </p:ext>
                </p:extLst>
              </p:nvPr>
            </p:nvGraphicFramePr>
            <p:xfrm>
              <a:off x="1187797" y="3999177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4348" r="-2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4348" r="-105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348" r="-327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106667" r="-2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106667" r="-105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6667" r="-3279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202174" r="-201639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202174" r="-105000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2174" r="-3279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308889" r="-20163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308889" r="-105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08889" r="-3279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0" name="矢印: 右 109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>
            <a:off x="2453953" y="4344111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AE147A90-A903-4160-A06D-6A14F3B88BCA}"/>
              </a:ext>
            </a:extLst>
          </p:cNvPr>
          <p:cNvSpPr/>
          <p:nvPr/>
        </p:nvSpPr>
        <p:spPr>
          <a:xfrm>
            <a:off x="2414727" y="5398891"/>
            <a:ext cx="2397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/>
              <a:t>pseudo-random mapping </a:t>
            </a:r>
            <a:endParaRPr lang="zh-CN" altLang="en-US" sz="1400" b="1"/>
          </a:p>
        </p:txBody>
      </p:sp>
      <p:sp>
        <p:nvSpPr>
          <p:cNvPr id="120" name="文本框 3">
            <a:extLst>
              <a:ext uri="{FF2B5EF4-FFF2-40B4-BE49-F238E27FC236}">
                <a16:creationId xmlns:a16="http://schemas.microsoft.com/office/drawing/2014/main" id="{303DA1D3-276A-4AA3-BF2B-F2D86ECDEBDB}"/>
              </a:ext>
            </a:extLst>
          </p:cNvPr>
          <p:cNvSpPr txBox="1"/>
          <p:nvPr/>
        </p:nvSpPr>
        <p:spPr>
          <a:xfrm>
            <a:off x="1118925" y="3453604"/>
            <a:ext cx="1851721" cy="53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A binary input with N×M（</a:t>
            </a:r>
            <a:r>
              <a:rPr lang="en-US" altLang="zh-CN" sz="1400"/>
              <a:t>4 x 3</a:t>
            </a:r>
            <a:r>
              <a:rPr lang="zh-CN" altLang="en-US" sz="1200"/>
              <a:t>）</a:t>
            </a:r>
          </a:p>
        </p:txBody>
      </p:sp>
      <p:sp>
        <p:nvSpPr>
          <p:cNvPr id="140" name="矩形 11">
            <a:extLst>
              <a:ext uri="{FF2B5EF4-FFF2-40B4-BE49-F238E27FC236}">
                <a16:creationId xmlns:a16="http://schemas.microsoft.com/office/drawing/2014/main" id="{C1BABE15-D712-4BBF-9E07-790C314622F6}"/>
              </a:ext>
            </a:extLst>
          </p:cNvPr>
          <p:cNvSpPr/>
          <p:nvPr/>
        </p:nvSpPr>
        <p:spPr>
          <a:xfrm>
            <a:off x="5374266" y="3282500"/>
            <a:ext cx="4885716" cy="27396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1" name="表格 6">
            <a:extLst>
              <a:ext uri="{FF2B5EF4-FFF2-40B4-BE49-F238E27FC236}">
                <a16:creationId xmlns:a16="http://schemas.microsoft.com/office/drawing/2014/main" id="{D31048B1-1BED-40D5-B278-011803DC7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5397"/>
              </p:ext>
            </p:extLst>
          </p:nvPr>
        </p:nvGraphicFramePr>
        <p:xfrm>
          <a:off x="6076727" y="3858046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30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22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20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graphicFrame>
        <p:nvGraphicFramePr>
          <p:cNvPr id="142" name="表格 6">
            <a:extLst>
              <a:ext uri="{FF2B5EF4-FFF2-40B4-BE49-F238E27FC236}">
                <a16:creationId xmlns:a16="http://schemas.microsoft.com/office/drawing/2014/main" id="{18D4464D-E411-4798-82D1-AFA555480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92453"/>
              </p:ext>
            </p:extLst>
          </p:nvPr>
        </p:nvGraphicFramePr>
        <p:xfrm>
          <a:off x="6069619" y="4387941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4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35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20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20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4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31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graphicFrame>
        <p:nvGraphicFramePr>
          <p:cNvPr id="143" name="表格 6">
            <a:extLst>
              <a:ext uri="{FF2B5EF4-FFF2-40B4-BE49-F238E27FC236}">
                <a16:creationId xmlns:a16="http://schemas.microsoft.com/office/drawing/2014/main" id="{3686E579-8273-470D-A9C8-72237FD9A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51529"/>
              </p:ext>
            </p:extLst>
          </p:nvPr>
        </p:nvGraphicFramePr>
        <p:xfrm>
          <a:off x="6086140" y="5003407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4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5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15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12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32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21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32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sp>
        <p:nvSpPr>
          <p:cNvPr id="144" name="文本框 17">
            <a:extLst>
              <a:ext uri="{FF2B5EF4-FFF2-40B4-BE49-F238E27FC236}">
                <a16:creationId xmlns:a16="http://schemas.microsoft.com/office/drawing/2014/main" id="{A75EB9A1-6B14-4AA2-8729-CC15E4957553}"/>
              </a:ext>
            </a:extLst>
          </p:cNvPr>
          <p:cNvSpPr txBox="1"/>
          <p:nvPr/>
        </p:nvSpPr>
        <p:spPr>
          <a:xfrm>
            <a:off x="5374266" y="3731493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A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5" name="文本框 18">
            <a:extLst>
              <a:ext uri="{FF2B5EF4-FFF2-40B4-BE49-F238E27FC236}">
                <a16:creationId xmlns:a16="http://schemas.microsoft.com/office/drawing/2014/main" id="{CEAB753E-F98B-45D2-AB0E-3A7597CC0176}"/>
              </a:ext>
            </a:extLst>
          </p:cNvPr>
          <p:cNvSpPr txBox="1"/>
          <p:nvPr/>
        </p:nvSpPr>
        <p:spPr>
          <a:xfrm>
            <a:off x="5366165" y="433775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B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6" name="文本框 20">
            <a:extLst>
              <a:ext uri="{FF2B5EF4-FFF2-40B4-BE49-F238E27FC236}">
                <a16:creationId xmlns:a16="http://schemas.microsoft.com/office/drawing/2014/main" id="{FD563BF1-CD54-4CEC-B229-00F5D2B12612}"/>
              </a:ext>
            </a:extLst>
          </p:cNvPr>
          <p:cNvSpPr txBox="1"/>
          <p:nvPr/>
        </p:nvSpPr>
        <p:spPr>
          <a:xfrm>
            <a:off x="5358151" y="4922360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C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7" name="文本框 21">
            <a:extLst>
              <a:ext uri="{FF2B5EF4-FFF2-40B4-BE49-F238E27FC236}">
                <a16:creationId xmlns:a16="http://schemas.microsoft.com/office/drawing/2014/main" id="{828B3B08-923F-43FE-8D7C-DEBE5499CEAF}"/>
              </a:ext>
            </a:extLst>
          </p:cNvPr>
          <p:cNvSpPr txBox="1"/>
          <p:nvPr/>
        </p:nvSpPr>
        <p:spPr>
          <a:xfrm>
            <a:off x="5366548" y="3286030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/>
              <a:t>Discriminator </a:t>
            </a:r>
            <a:endParaRPr kumimoji="1" lang="zh-CN" altLang="en-US" sz="1400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4BD3CF-9A87-4F34-A98A-F0F17897F25B}"/>
              </a:ext>
            </a:extLst>
          </p:cNvPr>
          <p:cNvSpPr/>
          <p:nvPr/>
        </p:nvSpPr>
        <p:spPr>
          <a:xfrm>
            <a:off x="409700" y="688001"/>
            <a:ext cx="3959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000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kumimoji="1" lang="en-US" altLang="ja-JP" sz="2000" b="1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en-US" altLang="zh-CN" sz="2000" b="1">
                <a:latin typeface="游明朝" panose="02020400000000000000" pitchFamily="18" charset="-128"/>
                <a:ea typeface="游明朝" panose="02020400000000000000" pitchFamily="18" charset="-128"/>
              </a:rPr>
              <a:t>Discriminator</a:t>
            </a:r>
            <a:r>
              <a:rPr kumimoji="1" lang="en-US" altLang="ja-JP" sz="2000" b="1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zh-CN" altLang="en-US" sz="2000" b="1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ja-JP" altLang="en-US" sz="2000" b="1">
                <a:latin typeface="游明朝" panose="02020400000000000000" pitchFamily="18" charset="-128"/>
                <a:ea typeface="游明朝" panose="02020400000000000000" pitchFamily="18" charset="-128"/>
              </a:rPr>
              <a:t>分類</a:t>
            </a:r>
            <a:r>
              <a:rPr lang="zh-CN" altLang="en-US" sz="2000" b="1">
                <a:latin typeface="游明朝" panose="02020400000000000000" pitchFamily="18" charset="-128"/>
                <a:ea typeface="游明朝" panose="02020400000000000000" pitchFamily="18" charset="-128"/>
              </a:rPr>
              <a:t>方法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E53D1C8-4AEE-4E14-83CE-4DA638CD5761}"/>
              </a:ext>
            </a:extLst>
          </p:cNvPr>
          <p:cNvCxnSpPr>
            <a:cxnSpLocks/>
          </p:cNvCxnSpPr>
          <p:nvPr/>
        </p:nvCxnSpPr>
        <p:spPr>
          <a:xfrm flipV="1">
            <a:off x="3845390" y="1793799"/>
            <a:ext cx="1207215" cy="8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表 57">
                <a:extLst>
                  <a:ext uri="{FF2B5EF4-FFF2-40B4-BE49-F238E27FC236}">
                    <a16:creationId xmlns:a16="http://schemas.microsoft.com/office/drawing/2014/main" id="{80BA7C5D-2547-4344-81B4-FB1BCD007F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4639987"/>
                  </p:ext>
                </p:extLst>
              </p:nvPr>
            </p:nvGraphicFramePr>
            <p:xfrm>
              <a:off x="1184284" y="5284520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表 57">
                <a:extLst>
                  <a:ext uri="{FF2B5EF4-FFF2-40B4-BE49-F238E27FC236}">
                    <a16:creationId xmlns:a16="http://schemas.microsoft.com/office/drawing/2014/main" id="{80BA7C5D-2547-4344-81B4-FB1BCD007F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4639987"/>
                  </p:ext>
                </p:extLst>
              </p:nvPr>
            </p:nvGraphicFramePr>
            <p:xfrm>
              <a:off x="1184284" y="5284520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2222" r="-204762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222" r="-10156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175" t="-2222" r="-317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100000" r="-20476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0000" r="-1015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175" t="-100000" r="-317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204444" r="-20476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444" r="-10156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175" t="-204444" r="-3175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304444" r="-20476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4444" r="-10156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175" t="-304444" r="-3175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208548-BE0E-4DC4-898F-ECA77D69C670}"/>
              </a:ext>
            </a:extLst>
          </p:cNvPr>
          <p:cNvSpPr/>
          <p:nvPr/>
        </p:nvSpPr>
        <p:spPr>
          <a:xfrm>
            <a:off x="3096085" y="3449301"/>
            <a:ext cx="1553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/>
              <a:t> Address of RAM</a:t>
            </a:r>
            <a:endParaRPr lang="zh-CN" altLang="en-US" sz="1400"/>
          </a:p>
        </p:txBody>
      </p:sp>
      <p:graphicFrame>
        <p:nvGraphicFramePr>
          <p:cNvPr id="95" name="表格 6">
            <a:extLst>
              <a:ext uri="{FF2B5EF4-FFF2-40B4-BE49-F238E27FC236}">
                <a16:creationId xmlns:a16="http://schemas.microsoft.com/office/drawing/2014/main" id="{A1856FDE-B654-49A9-A402-25CF7F70D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35061"/>
              </p:ext>
            </p:extLst>
          </p:nvPr>
        </p:nvGraphicFramePr>
        <p:xfrm>
          <a:off x="6090821" y="5611859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12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30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5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20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21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sp>
        <p:nvSpPr>
          <p:cNvPr id="96" name="文本框 20">
            <a:extLst>
              <a:ext uri="{FF2B5EF4-FFF2-40B4-BE49-F238E27FC236}">
                <a16:creationId xmlns:a16="http://schemas.microsoft.com/office/drawing/2014/main" id="{CE1FB087-F95A-4FC6-8479-FE60D7BCA718}"/>
              </a:ext>
            </a:extLst>
          </p:cNvPr>
          <p:cNvSpPr txBox="1"/>
          <p:nvPr/>
        </p:nvSpPr>
        <p:spPr>
          <a:xfrm>
            <a:off x="5349333" y="5522244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D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153" name="Picture 2" descr="将棋AI】「将棋AIで学ぶディープラーニング」を読む♪～方策ネットワーク #Python - Qiita">
            <a:extLst>
              <a:ext uri="{FF2B5EF4-FFF2-40B4-BE49-F238E27FC236}">
                <a16:creationId xmlns:a16="http://schemas.microsoft.com/office/drawing/2014/main" id="{8AD56A5A-5C9F-48EC-B095-2E1470EC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83" y="1123582"/>
            <a:ext cx="1266612" cy="127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FEB45646-7F11-491E-865D-D035E9719EF3}"/>
              </a:ext>
            </a:extLst>
          </p:cNvPr>
          <p:cNvCxnSpPr>
            <a:cxnSpLocks/>
            <a:endCxn id="161" idx="1"/>
          </p:cNvCxnSpPr>
          <p:nvPr/>
        </p:nvCxnSpPr>
        <p:spPr>
          <a:xfrm>
            <a:off x="8936993" y="1802461"/>
            <a:ext cx="9254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65EF74AD-DB0F-4AEF-9E1A-FA87FED66558}"/>
              </a:ext>
            </a:extLst>
          </p:cNvPr>
          <p:cNvSpPr/>
          <p:nvPr/>
        </p:nvSpPr>
        <p:spPr>
          <a:xfrm>
            <a:off x="9862462" y="1633184"/>
            <a:ext cx="16812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クラスの類似度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4FA3DB59-90A3-4F59-A0BA-F0782FAB5F2E}"/>
              </a:ext>
            </a:extLst>
          </p:cNvPr>
          <p:cNvSpPr/>
          <p:nvPr/>
        </p:nvSpPr>
        <p:spPr>
          <a:xfrm>
            <a:off x="4081038" y="144887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/>
              <a:t>検索</a:t>
            </a:r>
            <a:endParaRPr lang="zh-CN" altLang="en-US" sz="1600" b="1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B5C51247-5C4E-41B1-AAE7-F6469395925B}"/>
              </a:ext>
            </a:extLst>
          </p:cNvPr>
          <p:cNvSpPr/>
          <p:nvPr/>
        </p:nvSpPr>
        <p:spPr>
          <a:xfrm>
            <a:off x="9109879" y="1380096"/>
            <a:ext cx="862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出</a:t>
            </a:r>
            <a:r>
              <a:rPr lang="ja-JP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力</a:t>
            </a:r>
            <a:endParaRPr lang="zh-CN" altLang="en-US" sz="16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64" name="楕円 8">
            <a:extLst>
              <a:ext uri="{FF2B5EF4-FFF2-40B4-BE49-F238E27FC236}">
                <a16:creationId xmlns:a16="http://schemas.microsoft.com/office/drawing/2014/main" id="{4E16B085-6038-496C-B412-8F94FD71E3DD}"/>
              </a:ext>
            </a:extLst>
          </p:cNvPr>
          <p:cNvSpPr/>
          <p:nvPr/>
        </p:nvSpPr>
        <p:spPr>
          <a:xfrm>
            <a:off x="10326562" y="4531860"/>
            <a:ext cx="439870" cy="40120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i="0">
                <a:solidFill>
                  <a:schemeClr val="tx1"/>
                </a:solidFill>
                <a:latin typeface="+mj-lt"/>
              </a:rPr>
              <a:t>∑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165" name="延迟 64">
            <a:extLst>
              <a:ext uri="{FF2B5EF4-FFF2-40B4-BE49-F238E27FC236}">
                <a16:creationId xmlns:a16="http://schemas.microsoft.com/office/drawing/2014/main" id="{FD2F94F7-7A13-4F6F-9030-6FCBF3F2DB78}"/>
              </a:ext>
            </a:extLst>
          </p:cNvPr>
          <p:cNvSpPr/>
          <p:nvPr/>
        </p:nvSpPr>
        <p:spPr>
          <a:xfrm>
            <a:off x="9542783" y="3691286"/>
            <a:ext cx="420412" cy="2141165"/>
          </a:xfrm>
          <a:prstGeom prst="flowChartDela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6" name="コネクタ: カギ線 165">
            <a:extLst>
              <a:ext uri="{FF2B5EF4-FFF2-40B4-BE49-F238E27FC236}">
                <a16:creationId xmlns:a16="http://schemas.microsoft.com/office/drawing/2014/main" id="{38A530D8-37F9-482B-82BB-EDBE4291D2A0}"/>
              </a:ext>
            </a:extLst>
          </p:cNvPr>
          <p:cNvCxnSpPr>
            <a:cxnSpLocks/>
          </p:cNvCxnSpPr>
          <p:nvPr/>
        </p:nvCxnSpPr>
        <p:spPr>
          <a:xfrm flipV="1">
            <a:off x="4142246" y="3673758"/>
            <a:ext cx="2118466" cy="437892"/>
          </a:xfrm>
          <a:prstGeom prst="bentConnector4">
            <a:avLst>
              <a:gd name="adj1" fmla="val 47820"/>
              <a:gd name="adj2" fmla="val 128278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3" name="コネクタ: カギ線 172">
            <a:extLst>
              <a:ext uri="{FF2B5EF4-FFF2-40B4-BE49-F238E27FC236}">
                <a16:creationId xmlns:a16="http://schemas.microsoft.com/office/drawing/2014/main" id="{3D32807C-18A0-4240-8B42-89E6B141C922}"/>
              </a:ext>
            </a:extLst>
          </p:cNvPr>
          <p:cNvCxnSpPr>
            <a:cxnSpLocks/>
          </p:cNvCxnSpPr>
          <p:nvPr/>
        </p:nvCxnSpPr>
        <p:spPr>
          <a:xfrm flipV="1">
            <a:off x="4304982" y="4252415"/>
            <a:ext cx="2710307" cy="183190"/>
          </a:xfrm>
          <a:prstGeom prst="bentConnector4">
            <a:avLst>
              <a:gd name="adj1" fmla="val 33536"/>
              <a:gd name="adj2" fmla="val 15719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09D6EE2-E92D-4118-AB86-AABE849C12D5}"/>
              </a:ext>
            </a:extLst>
          </p:cNvPr>
          <p:cNvSpPr/>
          <p:nvPr/>
        </p:nvSpPr>
        <p:spPr>
          <a:xfrm>
            <a:off x="347884" y="1618151"/>
            <a:ext cx="2031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latin typeface="游明朝" panose="02020400000000000000" pitchFamily="18" charset="-128"/>
                <a:ea typeface="游明朝" panose="02020400000000000000" pitchFamily="18" charset="-128"/>
              </a:rPr>
              <a:t>この画像は</a:t>
            </a:r>
            <a:r>
              <a:rPr lang="ja-JP" altLang="en-US" sz="1600">
                <a:latin typeface="游明朝" panose="02020400000000000000" pitchFamily="18" charset="-128"/>
                <a:ea typeface="游明朝" panose="02020400000000000000" pitchFamily="18" charset="-128"/>
              </a:rPr>
              <a:t>こ</a:t>
            </a:r>
            <a:r>
              <a:rPr lang="zh-CN" altLang="en-US" sz="1600">
                <a:latin typeface="游明朝" panose="02020400000000000000" pitchFamily="18" charset="-128"/>
                <a:ea typeface="游明朝" panose="02020400000000000000" pitchFamily="18" charset="-128"/>
              </a:rPr>
              <a:t>のクラスに属しますか</a:t>
            </a:r>
            <a:r>
              <a:rPr lang="en-US" altLang="zh-CN" sz="1600">
                <a:latin typeface="游明朝" panose="02020400000000000000" pitchFamily="18" charset="-128"/>
                <a:ea typeface="游明朝" panose="02020400000000000000" pitchFamily="18" charset="-128"/>
              </a:rPr>
              <a:t>?</a:t>
            </a:r>
            <a:endParaRPr lang="zh-CN" altLang="en-US" sz="1600"/>
          </a:p>
        </p:txBody>
      </p:sp>
      <p:cxnSp>
        <p:nvCxnSpPr>
          <p:cNvPr id="182" name="コネクタ: カギ線 181">
            <a:extLst>
              <a:ext uri="{FF2B5EF4-FFF2-40B4-BE49-F238E27FC236}">
                <a16:creationId xmlns:a16="http://schemas.microsoft.com/office/drawing/2014/main" id="{F5E24E91-ECFA-4258-8010-6CA68D8F824D}"/>
              </a:ext>
            </a:extLst>
          </p:cNvPr>
          <p:cNvCxnSpPr>
            <a:cxnSpLocks/>
          </p:cNvCxnSpPr>
          <p:nvPr/>
        </p:nvCxnSpPr>
        <p:spPr>
          <a:xfrm>
            <a:off x="4142246" y="4651593"/>
            <a:ext cx="4641711" cy="233931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コネクタ: カギ線 190">
            <a:extLst>
              <a:ext uri="{FF2B5EF4-FFF2-40B4-BE49-F238E27FC236}">
                <a16:creationId xmlns:a16="http://schemas.microsoft.com/office/drawing/2014/main" id="{C33EB296-08C3-4521-9432-5C4A9C2DA310}"/>
              </a:ext>
            </a:extLst>
          </p:cNvPr>
          <p:cNvCxnSpPr>
            <a:cxnSpLocks/>
          </p:cNvCxnSpPr>
          <p:nvPr/>
        </p:nvCxnSpPr>
        <p:spPr>
          <a:xfrm>
            <a:off x="4081963" y="5018949"/>
            <a:ext cx="3434033" cy="4728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CB54B714-EDAD-4300-A0E2-056814F7D1D4}"/>
              </a:ext>
            </a:extLst>
          </p:cNvPr>
          <p:cNvSpPr/>
          <p:nvPr/>
        </p:nvSpPr>
        <p:spPr>
          <a:xfrm>
            <a:off x="4579877" y="376238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/>
              <a:t>検索</a:t>
            </a:r>
            <a:endParaRPr lang="zh-CN" altLang="en-US" sz="1600" b="1"/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00F1385A-55E9-4744-8D60-845CB6CC3B20}"/>
              </a:ext>
            </a:extLst>
          </p:cNvPr>
          <p:cNvSpPr/>
          <p:nvPr/>
        </p:nvSpPr>
        <p:spPr>
          <a:xfrm>
            <a:off x="4603315" y="409786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/>
              <a:t>検索</a:t>
            </a:r>
            <a:endParaRPr lang="zh-CN" altLang="en-US" sz="1600" b="1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2B727EF0-6983-4D6C-B3AA-D06E4551E7AD}"/>
              </a:ext>
            </a:extLst>
          </p:cNvPr>
          <p:cNvSpPr/>
          <p:nvPr/>
        </p:nvSpPr>
        <p:spPr>
          <a:xfrm>
            <a:off x="4620135" y="465230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/>
              <a:t>検索</a:t>
            </a:r>
            <a:endParaRPr lang="zh-CN" altLang="en-US" sz="1600" b="1"/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7E3B8022-3266-4AB1-868A-5B31D06156BF}"/>
              </a:ext>
            </a:extLst>
          </p:cNvPr>
          <p:cNvSpPr/>
          <p:nvPr/>
        </p:nvSpPr>
        <p:spPr>
          <a:xfrm>
            <a:off x="4620789" y="507662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b="1"/>
              <a:t>検索</a:t>
            </a:r>
            <a:endParaRPr lang="zh-CN" altLang="en-US" sz="1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66">
                <a:extLst>
                  <a:ext uri="{FF2B5EF4-FFF2-40B4-BE49-F238E27FC236}">
                    <a16:creationId xmlns:a16="http://schemas.microsoft.com/office/drawing/2014/main" id="{E488A749-427C-4CB9-AD8F-04BD60022D8B}"/>
                  </a:ext>
                </a:extLst>
              </p:cNvPr>
              <p:cNvSpPr txBox="1"/>
              <p:nvPr/>
            </p:nvSpPr>
            <p:spPr>
              <a:xfrm>
                <a:off x="9436139" y="4615309"/>
                <a:ext cx="633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kumimoji="1" lang="zh-CN" altLang="en-US" sz="1400" b="1"/>
              </a:p>
            </p:txBody>
          </p:sp>
        </mc:Choice>
        <mc:Fallback xmlns="">
          <p:sp>
            <p:nvSpPr>
              <p:cNvPr id="205" name="文本框 66">
                <a:extLst>
                  <a:ext uri="{FF2B5EF4-FFF2-40B4-BE49-F238E27FC236}">
                    <a16:creationId xmlns:a16="http://schemas.microsoft.com/office/drawing/2014/main" id="{E488A749-427C-4CB9-AD8F-04BD60022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139" y="4615309"/>
                <a:ext cx="63370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1A17EA50-7B00-40D3-8832-EB13E7438E8A}"/>
              </a:ext>
            </a:extLst>
          </p:cNvPr>
          <p:cNvCxnSpPr/>
          <p:nvPr/>
        </p:nvCxnSpPr>
        <p:spPr>
          <a:xfrm>
            <a:off x="9097807" y="3971113"/>
            <a:ext cx="4449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>
            <a:extLst>
              <a:ext uri="{FF2B5EF4-FFF2-40B4-BE49-F238E27FC236}">
                <a16:creationId xmlns:a16="http://schemas.microsoft.com/office/drawing/2014/main" id="{98C38E07-198A-4F3D-9335-F3212D58221A}"/>
              </a:ext>
            </a:extLst>
          </p:cNvPr>
          <p:cNvCxnSpPr/>
          <p:nvPr/>
        </p:nvCxnSpPr>
        <p:spPr>
          <a:xfrm>
            <a:off x="9097807" y="4476255"/>
            <a:ext cx="4449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>
            <a:extLst>
              <a:ext uri="{FF2B5EF4-FFF2-40B4-BE49-F238E27FC236}">
                <a16:creationId xmlns:a16="http://schemas.microsoft.com/office/drawing/2014/main" id="{1152F1C3-CD70-49F2-B888-BEB81C56FD43}"/>
              </a:ext>
            </a:extLst>
          </p:cNvPr>
          <p:cNvCxnSpPr/>
          <p:nvPr/>
        </p:nvCxnSpPr>
        <p:spPr>
          <a:xfrm>
            <a:off x="9097807" y="5146770"/>
            <a:ext cx="4449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FAAD16B7-55FA-43DA-970B-B1945512E8B9}"/>
              </a:ext>
            </a:extLst>
          </p:cNvPr>
          <p:cNvCxnSpPr/>
          <p:nvPr/>
        </p:nvCxnSpPr>
        <p:spPr>
          <a:xfrm>
            <a:off x="9097807" y="5766488"/>
            <a:ext cx="4449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コネクタ: カギ線 187">
            <a:extLst>
              <a:ext uri="{FF2B5EF4-FFF2-40B4-BE49-F238E27FC236}">
                <a16:creationId xmlns:a16="http://schemas.microsoft.com/office/drawing/2014/main" id="{146F9BBA-E13A-428E-A9E6-BCD8782B6E98}"/>
              </a:ext>
            </a:extLst>
          </p:cNvPr>
          <p:cNvCxnSpPr>
            <a:endCxn id="164" idx="0"/>
          </p:cNvCxnSpPr>
          <p:nvPr/>
        </p:nvCxnSpPr>
        <p:spPr>
          <a:xfrm>
            <a:off x="9862462" y="3971113"/>
            <a:ext cx="684035" cy="56074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コネクタ: カギ線 213">
            <a:extLst>
              <a:ext uri="{FF2B5EF4-FFF2-40B4-BE49-F238E27FC236}">
                <a16:creationId xmlns:a16="http://schemas.microsoft.com/office/drawing/2014/main" id="{23EF49BC-A14F-40B7-BF9E-F26D31CF58B7}"/>
              </a:ext>
            </a:extLst>
          </p:cNvPr>
          <p:cNvCxnSpPr>
            <a:cxnSpLocks/>
            <a:endCxn id="164" idx="1"/>
          </p:cNvCxnSpPr>
          <p:nvPr/>
        </p:nvCxnSpPr>
        <p:spPr>
          <a:xfrm>
            <a:off x="9951255" y="4436423"/>
            <a:ext cx="439724" cy="154193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コネクタ: カギ線 216">
            <a:extLst>
              <a:ext uri="{FF2B5EF4-FFF2-40B4-BE49-F238E27FC236}">
                <a16:creationId xmlns:a16="http://schemas.microsoft.com/office/drawing/2014/main" id="{B4ECDE53-4C7B-45B4-8475-D9EA6DD2BCFD}"/>
              </a:ext>
            </a:extLst>
          </p:cNvPr>
          <p:cNvCxnSpPr>
            <a:cxnSpLocks/>
            <a:endCxn id="164" idx="3"/>
          </p:cNvCxnSpPr>
          <p:nvPr/>
        </p:nvCxnSpPr>
        <p:spPr>
          <a:xfrm flipV="1">
            <a:off x="9951255" y="4874312"/>
            <a:ext cx="439724" cy="25819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コネクタ: カギ線 218">
            <a:extLst>
              <a:ext uri="{FF2B5EF4-FFF2-40B4-BE49-F238E27FC236}">
                <a16:creationId xmlns:a16="http://schemas.microsoft.com/office/drawing/2014/main" id="{3C9250B1-28BC-484E-B500-A9170ABBC181}"/>
              </a:ext>
            </a:extLst>
          </p:cNvPr>
          <p:cNvCxnSpPr>
            <a:cxnSpLocks/>
            <a:endCxn id="164" idx="4"/>
          </p:cNvCxnSpPr>
          <p:nvPr/>
        </p:nvCxnSpPr>
        <p:spPr>
          <a:xfrm rot="5400000" flipH="1" flipV="1">
            <a:off x="9764768" y="4997399"/>
            <a:ext cx="846060" cy="717398"/>
          </a:xfrm>
          <a:prstGeom prst="bentConnector3">
            <a:avLst>
              <a:gd name="adj1" fmla="val 27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662FE1C0-0B18-42FA-9C0B-53AAA03FA74D}"/>
              </a:ext>
            </a:extLst>
          </p:cNvPr>
          <p:cNvSpPr/>
          <p:nvPr/>
        </p:nvSpPr>
        <p:spPr>
          <a:xfrm>
            <a:off x="10015612" y="36737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74173FBA-DFB5-483F-A636-5216061E849D}"/>
              </a:ext>
            </a:extLst>
          </p:cNvPr>
          <p:cNvSpPr/>
          <p:nvPr/>
        </p:nvSpPr>
        <p:spPr>
          <a:xfrm>
            <a:off x="10024835" y="41675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1926AF99-A9FB-4044-AF0A-49A1110584CB}"/>
              </a:ext>
            </a:extLst>
          </p:cNvPr>
          <p:cNvSpPr/>
          <p:nvPr/>
        </p:nvSpPr>
        <p:spPr>
          <a:xfrm>
            <a:off x="10015612" y="48421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1FA5F675-9F16-4FFA-855B-07B970DACBE4}"/>
              </a:ext>
            </a:extLst>
          </p:cNvPr>
          <p:cNvSpPr/>
          <p:nvPr/>
        </p:nvSpPr>
        <p:spPr>
          <a:xfrm>
            <a:off x="10031345" y="545588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96" name="直線矢印コネクタ 195">
            <a:extLst>
              <a:ext uri="{FF2B5EF4-FFF2-40B4-BE49-F238E27FC236}">
                <a16:creationId xmlns:a16="http://schemas.microsoft.com/office/drawing/2014/main" id="{D84925BD-4CDA-4A73-A51A-A821904825E6}"/>
              </a:ext>
            </a:extLst>
          </p:cNvPr>
          <p:cNvCxnSpPr>
            <a:cxnSpLocks/>
            <a:stCxn id="164" idx="6"/>
          </p:cNvCxnSpPr>
          <p:nvPr/>
        </p:nvCxnSpPr>
        <p:spPr>
          <a:xfrm>
            <a:off x="10766432" y="4732464"/>
            <a:ext cx="5127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872E75BF-25B9-4A23-B549-8CF33DB29E11}"/>
              </a:ext>
            </a:extLst>
          </p:cNvPr>
          <p:cNvSpPr/>
          <p:nvPr/>
        </p:nvSpPr>
        <p:spPr>
          <a:xfrm>
            <a:off x="11292694" y="455130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0" name="文本框 36">
            <a:extLst>
              <a:ext uri="{FF2B5EF4-FFF2-40B4-BE49-F238E27FC236}">
                <a16:creationId xmlns:a16="http://schemas.microsoft.com/office/drawing/2014/main" id="{20AAE8E6-9FE9-4FDF-8160-28C3C5B249AB}"/>
              </a:ext>
            </a:extLst>
          </p:cNvPr>
          <p:cNvSpPr txBox="1"/>
          <p:nvPr/>
        </p:nvSpPr>
        <p:spPr>
          <a:xfrm>
            <a:off x="10666734" y="4839869"/>
            <a:ext cx="1153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>
                <a:latin typeface="游明朝" panose="02020400000000000000" pitchFamily="18" charset="-128"/>
                <a:ea typeface="游明朝" panose="02020400000000000000" pitchFamily="18" charset="-128"/>
              </a:rPr>
              <a:t>response</a:t>
            </a:r>
            <a:endParaRPr kumimoji="1" lang="zh-CN" altLang="en-US" sz="16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14331DFA-E60F-4BEC-865F-6F0B03438A79}"/>
              </a:ext>
            </a:extLst>
          </p:cNvPr>
          <p:cNvSpPr/>
          <p:nvPr/>
        </p:nvSpPr>
        <p:spPr>
          <a:xfrm>
            <a:off x="10412867" y="3179424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類似度</a:t>
            </a:r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計算</a:t>
            </a:r>
            <a:endParaRPr lang="zh-CN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C331A0-D36E-4DE7-9EBC-42866823FB27}"/>
              </a:ext>
            </a:extLst>
          </p:cNvPr>
          <p:cNvSpPr/>
          <p:nvPr/>
        </p:nvSpPr>
        <p:spPr>
          <a:xfrm>
            <a:off x="6368541" y="2325037"/>
            <a:ext cx="429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に</a:t>
            </a:r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分類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データ</a:t>
            </a:r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類似度</a:t>
            </a:r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計算します</a:t>
            </a:r>
            <a:endParaRPr lang="zh-CN" altLang="en-US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77A5068-EB6F-45DD-AEDF-2751B6EC38A9}"/>
              </a:ext>
            </a:extLst>
          </p:cNvPr>
          <p:cNvSpPr/>
          <p:nvPr/>
        </p:nvSpPr>
        <p:spPr>
          <a:xfrm>
            <a:off x="3313569" y="5131020"/>
            <a:ext cx="900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/>
              <a:t>並び替え</a:t>
            </a:r>
            <a:endParaRPr lang="zh-CN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表 89">
                <a:extLst>
                  <a:ext uri="{FF2B5EF4-FFF2-40B4-BE49-F238E27FC236}">
                    <a16:creationId xmlns:a16="http://schemas.microsoft.com/office/drawing/2014/main" id="{4D64A161-6211-41CE-BAFF-683F8AE71F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251664"/>
                  </p:ext>
                </p:extLst>
              </p:nvPr>
            </p:nvGraphicFramePr>
            <p:xfrm>
              <a:off x="3198326" y="3961501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0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表 89">
                <a:extLst>
                  <a:ext uri="{FF2B5EF4-FFF2-40B4-BE49-F238E27FC236}">
                    <a16:creationId xmlns:a16="http://schemas.microsoft.com/office/drawing/2014/main" id="{4D64A161-6211-41CE-BAFF-683F8AE71F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251664"/>
                  </p:ext>
                </p:extLst>
              </p:nvPr>
            </p:nvGraphicFramePr>
            <p:xfrm>
              <a:off x="3198326" y="3961501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639" t="-2174" r="-201639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3333" t="-2174" r="-105000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2174" r="-3279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639" t="-104444" r="-20163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3333" t="-104444" r="-105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04444" r="-3279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639" t="-200000" r="-201639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3333" t="-200000" r="-105000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200000" r="-3279" b="-1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0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/>
                            <a:t>1</a:t>
                          </a:r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8E496B63-7C32-4AB1-93AE-9DF62752CD94}"/>
              </a:ext>
            </a:extLst>
          </p:cNvPr>
          <p:cNvSpPr/>
          <p:nvPr/>
        </p:nvSpPr>
        <p:spPr>
          <a:xfrm>
            <a:off x="8749867" y="485689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AF1AC5FF-942A-4F85-9555-BA82F16E3915}"/>
              </a:ext>
            </a:extLst>
          </p:cNvPr>
          <p:cNvSpPr/>
          <p:nvPr/>
        </p:nvSpPr>
        <p:spPr>
          <a:xfrm>
            <a:off x="3938077" y="443829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76B5DD4-D1E1-4893-96C2-794A1B55F226}"/>
              </a:ext>
            </a:extLst>
          </p:cNvPr>
          <p:cNvSpPr/>
          <p:nvPr/>
        </p:nvSpPr>
        <p:spPr>
          <a:xfrm>
            <a:off x="4877394" y="6181386"/>
            <a:ext cx="7198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>
                <a:latin typeface="游明朝" panose="02020400000000000000" pitchFamily="18" charset="-128"/>
                <a:ea typeface="游明朝" panose="02020400000000000000" pitchFamily="18" charset="-128"/>
              </a:rPr>
              <a:t>RAM</a:t>
            </a:r>
            <a:r>
              <a:rPr lang="ja-JP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には、</a:t>
            </a:r>
            <a:r>
              <a:rPr lang="zh-CN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学習</a:t>
            </a:r>
            <a:r>
              <a:rPr lang="ja-JP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時にアクセスされた回数が記録されている</a:t>
            </a:r>
            <a:endParaRPr lang="zh-CN" altLang="en-US" sz="16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D0A95F09-19B8-47F8-B0A6-F5769E56E556}"/>
              </a:ext>
            </a:extLst>
          </p:cNvPr>
          <p:cNvGrpSpPr/>
          <p:nvPr/>
        </p:nvGrpSpPr>
        <p:grpSpPr>
          <a:xfrm>
            <a:off x="5063570" y="1357637"/>
            <a:ext cx="3867653" cy="771077"/>
            <a:chOff x="668756" y="1615092"/>
            <a:chExt cx="3867653" cy="771077"/>
          </a:xfrm>
        </p:grpSpPr>
        <p:sp>
          <p:nvSpPr>
            <p:cNvPr id="148" name="矩形 11">
              <a:extLst>
                <a:ext uri="{FF2B5EF4-FFF2-40B4-BE49-F238E27FC236}">
                  <a16:creationId xmlns:a16="http://schemas.microsoft.com/office/drawing/2014/main" id="{787EBC39-6AA0-489A-B2FB-CAA9A2795318}"/>
                </a:ext>
              </a:extLst>
            </p:cNvPr>
            <p:cNvSpPr/>
            <p:nvPr/>
          </p:nvSpPr>
          <p:spPr>
            <a:xfrm>
              <a:off x="668756" y="1615092"/>
              <a:ext cx="3867653" cy="7710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9" name="四角形: 角を丸くする 148">
              <a:extLst>
                <a:ext uri="{FF2B5EF4-FFF2-40B4-BE49-F238E27FC236}">
                  <a16:creationId xmlns:a16="http://schemas.microsoft.com/office/drawing/2014/main" id="{D89E8968-2CB9-4942-9263-521EDDE7E45E}"/>
                </a:ext>
              </a:extLst>
            </p:cNvPr>
            <p:cNvSpPr/>
            <p:nvPr/>
          </p:nvSpPr>
          <p:spPr>
            <a:xfrm>
              <a:off x="866151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A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50" name="文本框 21">
              <a:extLst>
                <a:ext uri="{FF2B5EF4-FFF2-40B4-BE49-F238E27FC236}">
                  <a16:creationId xmlns:a16="http://schemas.microsoft.com/office/drawing/2014/main" id="{DFF8CFAD-6669-4FDB-841B-EFC8D3832968}"/>
                </a:ext>
              </a:extLst>
            </p:cNvPr>
            <p:cNvSpPr txBox="1"/>
            <p:nvPr/>
          </p:nvSpPr>
          <p:spPr>
            <a:xfrm>
              <a:off x="668756" y="1615092"/>
              <a:ext cx="1471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/>
                <a:t>Discriminator 2 </a:t>
              </a:r>
              <a:endParaRPr kumimoji="1" lang="zh-CN" altLang="en-US" sz="1400" b="1"/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3DEA0D93-0F00-4191-8EA0-96F5B48E511F}"/>
                </a:ext>
              </a:extLst>
            </p:cNvPr>
            <p:cNvSpPr/>
            <p:nvPr/>
          </p:nvSpPr>
          <p:spPr>
            <a:xfrm>
              <a:off x="1738632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B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52" name="四角形: 角を丸くする 151">
              <a:extLst>
                <a:ext uri="{FF2B5EF4-FFF2-40B4-BE49-F238E27FC236}">
                  <a16:creationId xmlns:a16="http://schemas.microsoft.com/office/drawing/2014/main" id="{47344303-19F9-4D06-9DE5-33AE66824466}"/>
                </a:ext>
              </a:extLst>
            </p:cNvPr>
            <p:cNvSpPr/>
            <p:nvPr/>
          </p:nvSpPr>
          <p:spPr>
            <a:xfrm>
              <a:off x="2611113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C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54" name="四角形: 角を丸くする 153">
              <a:extLst>
                <a:ext uri="{FF2B5EF4-FFF2-40B4-BE49-F238E27FC236}">
                  <a16:creationId xmlns:a16="http://schemas.microsoft.com/office/drawing/2014/main" id="{B0C4AAF9-CF74-4B41-A255-4BA273C0DBF2}"/>
                </a:ext>
              </a:extLst>
            </p:cNvPr>
            <p:cNvSpPr/>
            <p:nvPr/>
          </p:nvSpPr>
          <p:spPr>
            <a:xfrm>
              <a:off x="3483594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D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26F75D8-465B-45DB-9D21-971028F42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43970"/>
              </p:ext>
            </p:extLst>
          </p:nvPr>
        </p:nvGraphicFramePr>
        <p:xfrm>
          <a:off x="6087985" y="3657441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1658226884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0950441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30842643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734692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80505261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838197970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10288348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085169454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52973"/>
                  </a:ext>
                </a:extLst>
              </a:tr>
            </a:tbl>
          </a:graphicData>
        </a:graphic>
      </p:graphicFrame>
      <p:graphicFrame>
        <p:nvGraphicFramePr>
          <p:cNvPr id="76" name="表 75">
            <a:extLst>
              <a:ext uri="{FF2B5EF4-FFF2-40B4-BE49-F238E27FC236}">
                <a16:creationId xmlns:a16="http://schemas.microsoft.com/office/drawing/2014/main" id="{ABCD9E41-3F3C-4BCA-B531-A1D6695FE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71788"/>
              </p:ext>
            </p:extLst>
          </p:nvPr>
        </p:nvGraphicFramePr>
        <p:xfrm>
          <a:off x="6076727" y="4180709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1658226884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0950441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30842643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734692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80505261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838197970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10288348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085169454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52973"/>
                  </a:ext>
                </a:extLst>
              </a:tr>
            </a:tbl>
          </a:graphicData>
        </a:graphic>
      </p:graphicFrame>
      <p:graphicFrame>
        <p:nvGraphicFramePr>
          <p:cNvPr id="77" name="表 76">
            <a:extLst>
              <a:ext uri="{FF2B5EF4-FFF2-40B4-BE49-F238E27FC236}">
                <a16:creationId xmlns:a16="http://schemas.microsoft.com/office/drawing/2014/main" id="{5B405B7B-79D2-401B-AB3F-A970DCAFE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62060"/>
              </p:ext>
            </p:extLst>
          </p:nvPr>
        </p:nvGraphicFramePr>
        <p:xfrm>
          <a:off x="6067393" y="4790785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1658226884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0950441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30842643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734692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80505261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838197970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10288348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085169454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52973"/>
                  </a:ext>
                </a:extLst>
              </a:tr>
            </a:tbl>
          </a:graphicData>
        </a:graphic>
      </p:graphicFrame>
      <p:graphicFrame>
        <p:nvGraphicFramePr>
          <p:cNvPr id="78" name="表 77">
            <a:extLst>
              <a:ext uri="{FF2B5EF4-FFF2-40B4-BE49-F238E27FC236}">
                <a16:creationId xmlns:a16="http://schemas.microsoft.com/office/drawing/2014/main" id="{7267EA98-2E60-42F3-AF70-99956BA62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43050"/>
              </p:ext>
            </p:extLst>
          </p:nvPr>
        </p:nvGraphicFramePr>
        <p:xfrm>
          <a:off x="6085875" y="5399914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1658226884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0950441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30842643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734692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80505261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838197970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10288348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085169454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52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04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61856" y="142713"/>
            <a:ext cx="2972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b="1">
                <a:ea typeface="Yu Mincho" panose="02020400000000000000" pitchFamily="18" charset="-128"/>
                <a:cs typeface="Times New Roman" panose="02020603050405020304" pitchFamily="18" charset="0"/>
              </a:rPr>
              <a:t>研究の背景</a:t>
            </a:r>
          </a:p>
        </p:txBody>
      </p:sp>
      <p:sp>
        <p:nvSpPr>
          <p:cNvPr id="110" name="矢印: 右 109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690378">
            <a:off x="2606596" y="5051158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AE147A90-A903-4160-A06D-6A14F3B88BCA}"/>
              </a:ext>
            </a:extLst>
          </p:cNvPr>
          <p:cNvSpPr/>
          <p:nvPr/>
        </p:nvSpPr>
        <p:spPr>
          <a:xfrm>
            <a:off x="2864087" y="3397615"/>
            <a:ext cx="2397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/>
              <a:t>pseudo-random mapping </a:t>
            </a:r>
            <a:endParaRPr lang="zh-CN" altLang="en-US" sz="1400" b="1"/>
          </a:p>
        </p:txBody>
      </p:sp>
      <p:sp>
        <p:nvSpPr>
          <p:cNvPr id="120" name="文本框 3">
            <a:extLst>
              <a:ext uri="{FF2B5EF4-FFF2-40B4-BE49-F238E27FC236}">
                <a16:creationId xmlns:a16="http://schemas.microsoft.com/office/drawing/2014/main" id="{303DA1D3-276A-4AA3-BF2B-F2D86ECDEBDB}"/>
              </a:ext>
            </a:extLst>
          </p:cNvPr>
          <p:cNvSpPr txBox="1"/>
          <p:nvPr/>
        </p:nvSpPr>
        <p:spPr>
          <a:xfrm>
            <a:off x="1164993" y="3718001"/>
            <a:ext cx="1851721" cy="53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A binary input with N×M（</a:t>
            </a:r>
            <a:r>
              <a:rPr lang="en-US" altLang="zh-CN" sz="1400"/>
              <a:t>4 x 3</a:t>
            </a:r>
            <a:r>
              <a:rPr lang="zh-CN" altLang="en-US" sz="1200"/>
              <a:t>）</a:t>
            </a:r>
          </a:p>
        </p:txBody>
      </p:sp>
      <p:sp>
        <p:nvSpPr>
          <p:cNvPr id="140" name="矩形 11">
            <a:extLst>
              <a:ext uri="{FF2B5EF4-FFF2-40B4-BE49-F238E27FC236}">
                <a16:creationId xmlns:a16="http://schemas.microsoft.com/office/drawing/2014/main" id="{C1BABE15-D712-4BBF-9E07-790C314622F6}"/>
              </a:ext>
            </a:extLst>
          </p:cNvPr>
          <p:cNvSpPr/>
          <p:nvPr/>
        </p:nvSpPr>
        <p:spPr>
          <a:xfrm>
            <a:off x="6203936" y="3528715"/>
            <a:ext cx="4111963" cy="270198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1" name="表格 6">
            <a:extLst>
              <a:ext uri="{FF2B5EF4-FFF2-40B4-BE49-F238E27FC236}">
                <a16:creationId xmlns:a16="http://schemas.microsoft.com/office/drawing/2014/main" id="{D31048B1-1BED-40D5-B278-011803DC7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67850"/>
              </p:ext>
            </p:extLst>
          </p:nvPr>
        </p:nvGraphicFramePr>
        <p:xfrm>
          <a:off x="6936604" y="3990035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graphicFrame>
        <p:nvGraphicFramePr>
          <p:cNvPr id="142" name="表格 6">
            <a:extLst>
              <a:ext uri="{FF2B5EF4-FFF2-40B4-BE49-F238E27FC236}">
                <a16:creationId xmlns:a16="http://schemas.microsoft.com/office/drawing/2014/main" id="{18D4464D-E411-4798-82D1-AFA555480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59880"/>
              </p:ext>
            </p:extLst>
          </p:nvPr>
        </p:nvGraphicFramePr>
        <p:xfrm>
          <a:off x="6925437" y="4586753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graphicFrame>
        <p:nvGraphicFramePr>
          <p:cNvPr id="143" name="表格 6">
            <a:extLst>
              <a:ext uri="{FF2B5EF4-FFF2-40B4-BE49-F238E27FC236}">
                <a16:creationId xmlns:a16="http://schemas.microsoft.com/office/drawing/2014/main" id="{3686E579-8273-470D-A9C8-72237FD9A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55580"/>
              </p:ext>
            </p:extLst>
          </p:nvPr>
        </p:nvGraphicFramePr>
        <p:xfrm>
          <a:off x="6936604" y="5229562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sp>
        <p:nvSpPr>
          <p:cNvPr id="144" name="文本框 17">
            <a:extLst>
              <a:ext uri="{FF2B5EF4-FFF2-40B4-BE49-F238E27FC236}">
                <a16:creationId xmlns:a16="http://schemas.microsoft.com/office/drawing/2014/main" id="{A75EB9A1-6B14-4AA2-8729-CC15E4957553}"/>
              </a:ext>
            </a:extLst>
          </p:cNvPr>
          <p:cNvSpPr txBox="1"/>
          <p:nvPr/>
        </p:nvSpPr>
        <p:spPr>
          <a:xfrm>
            <a:off x="6203936" y="3931187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A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5" name="文本框 18">
            <a:extLst>
              <a:ext uri="{FF2B5EF4-FFF2-40B4-BE49-F238E27FC236}">
                <a16:creationId xmlns:a16="http://schemas.microsoft.com/office/drawing/2014/main" id="{CEAB753E-F98B-45D2-AB0E-3A7597CC0176}"/>
              </a:ext>
            </a:extLst>
          </p:cNvPr>
          <p:cNvSpPr txBox="1"/>
          <p:nvPr/>
        </p:nvSpPr>
        <p:spPr>
          <a:xfrm>
            <a:off x="6195835" y="4537449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B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6" name="文本框 20">
            <a:extLst>
              <a:ext uri="{FF2B5EF4-FFF2-40B4-BE49-F238E27FC236}">
                <a16:creationId xmlns:a16="http://schemas.microsoft.com/office/drawing/2014/main" id="{FD563BF1-CD54-4CEC-B229-00F5D2B12612}"/>
              </a:ext>
            </a:extLst>
          </p:cNvPr>
          <p:cNvSpPr txBox="1"/>
          <p:nvPr/>
        </p:nvSpPr>
        <p:spPr>
          <a:xfrm>
            <a:off x="6187821" y="5122054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C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7" name="文本框 21">
            <a:extLst>
              <a:ext uri="{FF2B5EF4-FFF2-40B4-BE49-F238E27FC236}">
                <a16:creationId xmlns:a16="http://schemas.microsoft.com/office/drawing/2014/main" id="{828B3B08-923F-43FE-8D7C-DEBE5499CEAF}"/>
              </a:ext>
            </a:extLst>
          </p:cNvPr>
          <p:cNvSpPr txBox="1"/>
          <p:nvPr/>
        </p:nvSpPr>
        <p:spPr>
          <a:xfrm>
            <a:off x="6196218" y="3485724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/>
              <a:t>Discriminator </a:t>
            </a:r>
            <a:endParaRPr kumimoji="1" lang="zh-CN" altLang="en-US" sz="1400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4BD3CF-9A87-4F34-A98A-F0F17897F25B}"/>
              </a:ext>
            </a:extLst>
          </p:cNvPr>
          <p:cNvSpPr/>
          <p:nvPr/>
        </p:nvSpPr>
        <p:spPr>
          <a:xfrm>
            <a:off x="591173" y="875372"/>
            <a:ext cx="3899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en-US" altLang="zh-CN" b="1">
                <a:latin typeface="游明朝" panose="02020400000000000000" pitchFamily="18" charset="-128"/>
                <a:ea typeface="游明朝" panose="02020400000000000000" pitchFamily="18" charset="-128"/>
              </a:rPr>
              <a:t>Discriminator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の学習方法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E53D1C8-4AEE-4E14-83CE-4DA638CD5761}"/>
              </a:ext>
            </a:extLst>
          </p:cNvPr>
          <p:cNvCxnSpPr>
            <a:cxnSpLocks/>
          </p:cNvCxnSpPr>
          <p:nvPr/>
        </p:nvCxnSpPr>
        <p:spPr>
          <a:xfrm flipV="1">
            <a:off x="5081744" y="2160388"/>
            <a:ext cx="101825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A988DF-A86D-4EEC-A37A-C842EA15E142}"/>
              </a:ext>
            </a:extLst>
          </p:cNvPr>
          <p:cNvSpPr/>
          <p:nvPr/>
        </p:nvSpPr>
        <p:spPr>
          <a:xfrm>
            <a:off x="1558982" y="2725391"/>
            <a:ext cx="239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>
                <a:latin typeface="游明朝" panose="02020400000000000000" pitchFamily="18" charset="-128"/>
                <a:ea typeface="游明朝" panose="02020400000000000000" pitchFamily="18" charset="-128"/>
              </a:rPr>
              <a:t>パターン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“</a:t>
            </a:r>
            <a:r>
              <a:rPr lang="en-US" altLang="zh-CN">
                <a:latin typeface="游明朝" panose="02020400000000000000" pitchFamily="18" charset="-128"/>
                <a:ea typeface="游明朝" panose="02020400000000000000" pitchFamily="18" charset="-128"/>
              </a:rPr>
              <a:t>2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 "のデータ</a:t>
            </a:r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BA3512A1-3ADD-40CA-B94E-1D396BD8C5AF}"/>
              </a:ext>
            </a:extLst>
          </p:cNvPr>
          <p:cNvSpPr/>
          <p:nvPr/>
        </p:nvSpPr>
        <p:spPr>
          <a:xfrm rot="16200000">
            <a:off x="2785247" y="613513"/>
            <a:ext cx="342138" cy="383617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65698E6-1F6B-415A-805A-25C853A0DBD5}"/>
              </a:ext>
            </a:extLst>
          </p:cNvPr>
          <p:cNvSpPr/>
          <p:nvPr/>
        </p:nvSpPr>
        <p:spPr>
          <a:xfrm>
            <a:off x="5277736" y="18158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1727C6B-F1F5-4658-B7BC-7503035AF06B}"/>
              </a:ext>
            </a:extLst>
          </p:cNvPr>
          <p:cNvSpPr/>
          <p:nvPr/>
        </p:nvSpPr>
        <p:spPr>
          <a:xfrm>
            <a:off x="9637814" y="515289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274" name="图片 2">
            <a:extLst>
              <a:ext uri="{FF2B5EF4-FFF2-40B4-BE49-F238E27FC236}">
                <a16:creationId xmlns:a16="http://schemas.microsoft.com/office/drawing/2014/main" id="{9C1BB6B9-1505-4991-8CD5-72E5BFB5A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29" r="86191" b="1270"/>
          <a:stretch/>
        </p:blipFill>
        <p:spPr>
          <a:xfrm>
            <a:off x="147048" y="4257770"/>
            <a:ext cx="1089064" cy="1109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表 80">
                <a:extLst>
                  <a:ext uri="{FF2B5EF4-FFF2-40B4-BE49-F238E27FC236}">
                    <a16:creationId xmlns:a16="http://schemas.microsoft.com/office/drawing/2014/main" id="{4A454C61-3F81-4093-A204-9034623FB8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6123934"/>
                  </p:ext>
                </p:extLst>
              </p:nvPr>
            </p:nvGraphicFramePr>
            <p:xfrm>
              <a:off x="3388074" y="396828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表 80">
                <a:extLst>
                  <a:ext uri="{FF2B5EF4-FFF2-40B4-BE49-F238E27FC236}">
                    <a16:creationId xmlns:a16="http://schemas.microsoft.com/office/drawing/2014/main" id="{4A454C61-3F81-4093-A204-9034623FB8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6123934"/>
                  </p:ext>
                </p:extLst>
              </p:nvPr>
            </p:nvGraphicFramePr>
            <p:xfrm>
              <a:off x="3388074" y="396828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39" t="-2128" r="-201639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3333" t="-2128" r="-105000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2128" r="-3279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表 81">
                <a:extLst>
                  <a:ext uri="{FF2B5EF4-FFF2-40B4-BE49-F238E27FC236}">
                    <a16:creationId xmlns:a16="http://schemas.microsoft.com/office/drawing/2014/main" id="{B66B7BAC-41EC-4E3A-8808-6D3F575D72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2321231"/>
                  </p:ext>
                </p:extLst>
              </p:nvPr>
            </p:nvGraphicFramePr>
            <p:xfrm>
              <a:off x="3388074" y="4571289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表 81">
                <a:extLst>
                  <a:ext uri="{FF2B5EF4-FFF2-40B4-BE49-F238E27FC236}">
                    <a16:creationId xmlns:a16="http://schemas.microsoft.com/office/drawing/2014/main" id="{B66B7BAC-41EC-4E3A-8808-6D3F575D72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2321231"/>
                  </p:ext>
                </p:extLst>
              </p:nvPr>
            </p:nvGraphicFramePr>
            <p:xfrm>
              <a:off x="3388074" y="4571289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39" t="-2128" r="-201639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3333" t="-2128" r="-105000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2128" r="-3279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表 82">
                <a:extLst>
                  <a:ext uri="{FF2B5EF4-FFF2-40B4-BE49-F238E27FC236}">
                    <a16:creationId xmlns:a16="http://schemas.microsoft.com/office/drawing/2014/main" id="{6CECD5CF-3827-4611-BEBA-664E1C501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595064"/>
                  </p:ext>
                </p:extLst>
              </p:nvPr>
            </p:nvGraphicFramePr>
            <p:xfrm>
              <a:off x="3388074" y="5127651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2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表 82">
                <a:extLst>
                  <a:ext uri="{FF2B5EF4-FFF2-40B4-BE49-F238E27FC236}">
                    <a16:creationId xmlns:a16="http://schemas.microsoft.com/office/drawing/2014/main" id="{6CECD5CF-3827-4611-BEBA-664E1C501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595064"/>
                  </p:ext>
                </p:extLst>
              </p:nvPr>
            </p:nvGraphicFramePr>
            <p:xfrm>
              <a:off x="3388074" y="5127651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表 83">
                <a:extLst>
                  <a:ext uri="{FF2B5EF4-FFF2-40B4-BE49-F238E27FC236}">
                    <a16:creationId xmlns:a16="http://schemas.microsoft.com/office/drawing/2014/main" id="{F2A09C4B-2EAC-41FE-954F-B4B879DE0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9937398"/>
                  </p:ext>
                </p:extLst>
              </p:nvPr>
            </p:nvGraphicFramePr>
            <p:xfrm>
              <a:off x="3388074" y="5687176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2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表 83">
                <a:extLst>
                  <a:ext uri="{FF2B5EF4-FFF2-40B4-BE49-F238E27FC236}">
                    <a16:creationId xmlns:a16="http://schemas.microsoft.com/office/drawing/2014/main" id="{F2A09C4B-2EAC-41FE-954F-B4B879DE0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9937398"/>
                  </p:ext>
                </p:extLst>
              </p:nvPr>
            </p:nvGraphicFramePr>
            <p:xfrm>
              <a:off x="3388074" y="5687176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639" t="-2174" r="-201639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3333" t="-2174" r="-105000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2174" r="-3279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表 84">
                <a:extLst>
                  <a:ext uri="{FF2B5EF4-FFF2-40B4-BE49-F238E27FC236}">
                    <a16:creationId xmlns:a16="http://schemas.microsoft.com/office/drawing/2014/main" id="{35220E8B-55DF-40B0-8B62-AC124B39DF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3677244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表 84">
                <a:extLst>
                  <a:ext uri="{FF2B5EF4-FFF2-40B4-BE49-F238E27FC236}">
                    <a16:creationId xmlns:a16="http://schemas.microsoft.com/office/drawing/2014/main" id="{35220E8B-55DF-40B0-8B62-AC124B39DF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3677244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表 85">
                <a:extLst>
                  <a:ext uri="{FF2B5EF4-FFF2-40B4-BE49-F238E27FC236}">
                    <a16:creationId xmlns:a16="http://schemas.microsoft.com/office/drawing/2014/main" id="{96D7BAF3-8B81-4D32-A15B-AA5D878D2A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326771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表 85">
                <a:extLst>
                  <a:ext uri="{FF2B5EF4-FFF2-40B4-BE49-F238E27FC236}">
                    <a16:creationId xmlns:a16="http://schemas.microsoft.com/office/drawing/2014/main" id="{96D7BAF3-8B81-4D32-A15B-AA5D878D2A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326771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表 86">
                <a:extLst>
                  <a:ext uri="{FF2B5EF4-FFF2-40B4-BE49-F238E27FC236}">
                    <a16:creationId xmlns:a16="http://schemas.microsoft.com/office/drawing/2014/main" id="{CF406C02-8DF0-4DFC-BD20-5F2D559EE2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87970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表 86">
                <a:extLst>
                  <a:ext uri="{FF2B5EF4-FFF2-40B4-BE49-F238E27FC236}">
                    <a16:creationId xmlns:a16="http://schemas.microsoft.com/office/drawing/2014/main" id="{CF406C02-8DF0-4DFC-BD20-5F2D559EE2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87970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表 87">
                <a:extLst>
                  <a:ext uri="{FF2B5EF4-FFF2-40B4-BE49-F238E27FC236}">
                    <a16:creationId xmlns:a16="http://schemas.microsoft.com/office/drawing/2014/main" id="{1208C6DB-AB46-455C-B6E4-5110EF3723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5411167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表 87">
                <a:extLst>
                  <a:ext uri="{FF2B5EF4-FFF2-40B4-BE49-F238E27FC236}">
                    <a16:creationId xmlns:a16="http://schemas.microsoft.com/office/drawing/2014/main" id="{1208C6DB-AB46-455C-B6E4-5110EF3723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5411167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208548-BE0E-4DC4-898F-ECA77D69C670}"/>
              </a:ext>
            </a:extLst>
          </p:cNvPr>
          <p:cNvSpPr/>
          <p:nvPr/>
        </p:nvSpPr>
        <p:spPr>
          <a:xfrm>
            <a:off x="3162056" y="6043525"/>
            <a:ext cx="1553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/>
              <a:t> Address of RAM</a:t>
            </a:r>
            <a:endParaRPr lang="zh-CN" altLang="en-US" sz="1400"/>
          </a:p>
        </p:txBody>
      </p:sp>
      <p:graphicFrame>
        <p:nvGraphicFramePr>
          <p:cNvPr id="95" name="表格 6">
            <a:extLst>
              <a:ext uri="{FF2B5EF4-FFF2-40B4-BE49-F238E27FC236}">
                <a16:creationId xmlns:a16="http://schemas.microsoft.com/office/drawing/2014/main" id="{A1856FDE-B654-49A9-A402-25CF7F70D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68955"/>
              </p:ext>
            </p:extLst>
          </p:nvPr>
        </p:nvGraphicFramePr>
        <p:xfrm>
          <a:off x="6925437" y="5818935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sp>
        <p:nvSpPr>
          <p:cNvPr id="96" name="文本框 20">
            <a:extLst>
              <a:ext uri="{FF2B5EF4-FFF2-40B4-BE49-F238E27FC236}">
                <a16:creationId xmlns:a16="http://schemas.microsoft.com/office/drawing/2014/main" id="{CE1FB087-F95A-4FC6-8479-FE60D7BCA718}"/>
              </a:ext>
            </a:extLst>
          </p:cNvPr>
          <p:cNvSpPr txBox="1"/>
          <p:nvPr/>
        </p:nvSpPr>
        <p:spPr>
          <a:xfrm>
            <a:off x="6179003" y="572193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D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78A53161-A6D3-4186-A97F-56FC83558800}"/>
              </a:ext>
            </a:extLst>
          </p:cNvPr>
          <p:cNvCxnSpPr>
            <a:cxnSpLocks/>
          </p:cNvCxnSpPr>
          <p:nvPr/>
        </p:nvCxnSpPr>
        <p:spPr>
          <a:xfrm flipV="1">
            <a:off x="4489668" y="3854772"/>
            <a:ext cx="2718954" cy="162848"/>
          </a:xfrm>
          <a:prstGeom prst="bentConnector4">
            <a:avLst>
              <a:gd name="adj1" fmla="val 47020"/>
              <a:gd name="adj2" fmla="val 193584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1D599E52-8128-4BDD-ADC3-C22DE8D2D0D8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4489668" y="4449390"/>
            <a:ext cx="3752855" cy="259903"/>
          </a:xfrm>
          <a:prstGeom prst="bentConnector4">
            <a:avLst>
              <a:gd name="adj1" fmla="val 36180"/>
              <a:gd name="adj2" fmla="val 141046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2C38453F-83EC-409B-87FF-40A1635774ED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489668" y="5049970"/>
            <a:ext cx="5270897" cy="214841"/>
          </a:xfrm>
          <a:prstGeom prst="bentConnector4">
            <a:avLst>
              <a:gd name="adj1" fmla="val 25849"/>
              <a:gd name="adj2" fmla="val 15320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コネクタ: カギ線 124">
            <a:extLst>
              <a:ext uri="{FF2B5EF4-FFF2-40B4-BE49-F238E27FC236}">
                <a16:creationId xmlns:a16="http://schemas.microsoft.com/office/drawing/2014/main" id="{CBF2E4CD-5E2F-4B3E-B0FD-3B4004D7F16C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4489668" y="5677351"/>
            <a:ext cx="5263179" cy="146985"/>
          </a:xfrm>
          <a:prstGeom prst="bentConnector4">
            <a:avLst>
              <a:gd name="adj1" fmla="val 25597"/>
              <a:gd name="adj2" fmla="val 1842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DFAE008-C94F-44FE-82A5-C80ED2C99DA8}"/>
              </a:ext>
            </a:extLst>
          </p:cNvPr>
          <p:cNvSpPr/>
          <p:nvPr/>
        </p:nvSpPr>
        <p:spPr>
          <a:xfrm>
            <a:off x="7166230" y="356200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D7EFF84-BC94-49D0-B664-1CD0E4D475B1}"/>
              </a:ext>
            </a:extLst>
          </p:cNvPr>
          <p:cNvSpPr/>
          <p:nvPr/>
        </p:nvSpPr>
        <p:spPr>
          <a:xfrm>
            <a:off x="8224379" y="4190983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A74861C6-97B6-4039-AB4E-3BA63CF2CBED}"/>
              </a:ext>
            </a:extLst>
          </p:cNvPr>
          <p:cNvSpPr/>
          <p:nvPr/>
        </p:nvSpPr>
        <p:spPr>
          <a:xfrm>
            <a:off x="9885085" y="4959327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F4756E8E-8E3D-49EC-969A-1B6760836012}"/>
              </a:ext>
            </a:extLst>
          </p:cNvPr>
          <p:cNvSpPr/>
          <p:nvPr/>
        </p:nvSpPr>
        <p:spPr>
          <a:xfrm>
            <a:off x="9866049" y="5673252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B3EB84CB-B9CF-43CA-AAF0-04799283BC7B}"/>
              </a:ext>
            </a:extLst>
          </p:cNvPr>
          <p:cNvSpPr/>
          <p:nvPr/>
        </p:nvSpPr>
        <p:spPr>
          <a:xfrm>
            <a:off x="5185007" y="37485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0184C0B7-9F4E-4444-9FE2-4FBAFFB3B348}"/>
              </a:ext>
            </a:extLst>
          </p:cNvPr>
          <p:cNvSpPr/>
          <p:nvPr/>
        </p:nvSpPr>
        <p:spPr>
          <a:xfrm>
            <a:off x="5221973" y="43543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07114FB2-5D0D-4998-AF1E-1181E48EC931}"/>
              </a:ext>
            </a:extLst>
          </p:cNvPr>
          <p:cNvSpPr/>
          <p:nvPr/>
        </p:nvSpPr>
        <p:spPr>
          <a:xfrm>
            <a:off x="5231398" y="490788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B96FAD1F-840C-4DB3-9612-D50B310DE4CA}"/>
              </a:ext>
            </a:extLst>
          </p:cNvPr>
          <p:cNvSpPr/>
          <p:nvPr/>
        </p:nvSpPr>
        <p:spPr>
          <a:xfrm>
            <a:off x="5250578" y="54336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表 67">
                <a:extLst>
                  <a:ext uri="{FF2B5EF4-FFF2-40B4-BE49-F238E27FC236}">
                    <a16:creationId xmlns:a16="http://schemas.microsoft.com/office/drawing/2014/main" id="{A4E5A4A1-5481-4E35-93BA-26D111A584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626048"/>
                  </p:ext>
                </p:extLst>
              </p:nvPr>
            </p:nvGraphicFramePr>
            <p:xfrm>
              <a:off x="1230352" y="5548917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表 67">
                <a:extLst>
                  <a:ext uri="{FF2B5EF4-FFF2-40B4-BE49-F238E27FC236}">
                    <a16:creationId xmlns:a16="http://schemas.microsoft.com/office/drawing/2014/main" id="{A4E5A4A1-5481-4E35-93BA-26D111A584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4626048"/>
                  </p:ext>
                </p:extLst>
              </p:nvPr>
            </p:nvGraphicFramePr>
            <p:xfrm>
              <a:off x="1230352" y="5548917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2222" r="-204762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2222" r="-10156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2222" r="-317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100000" r="-20476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100000" r="-1015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100000" r="-317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204444" r="-20476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204444" r="-10156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204444" r="-3175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304444" r="-20476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304444" r="-10156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304444" r="-3175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9" name="Picture 2" descr="MNIST sample images">
            <a:extLst>
              <a:ext uri="{FF2B5EF4-FFF2-40B4-BE49-F238E27FC236}">
                <a16:creationId xmlns:a16="http://schemas.microsoft.com/office/drawing/2014/main" id="{56CF9D1A-65BA-4003-A6F9-34069074D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 t="20673" r="-186" b="69735"/>
          <a:stretch/>
        </p:blipFill>
        <p:spPr bwMode="auto">
          <a:xfrm>
            <a:off x="796005" y="1994804"/>
            <a:ext cx="4227685" cy="25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 69">
                <a:extLst>
                  <a:ext uri="{FF2B5EF4-FFF2-40B4-BE49-F238E27FC236}">
                    <a16:creationId xmlns:a16="http://schemas.microsoft.com/office/drawing/2014/main" id="{56F9497C-27DF-4DF6-8889-B3D7D2261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351921"/>
                  </p:ext>
                </p:extLst>
              </p:nvPr>
            </p:nvGraphicFramePr>
            <p:xfrm>
              <a:off x="1273067" y="4276212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 69">
                <a:extLst>
                  <a:ext uri="{FF2B5EF4-FFF2-40B4-BE49-F238E27FC236}">
                    <a16:creationId xmlns:a16="http://schemas.microsoft.com/office/drawing/2014/main" id="{56F9497C-27DF-4DF6-8889-B3D7D2261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351921"/>
                  </p:ext>
                </p:extLst>
              </p:nvPr>
            </p:nvGraphicFramePr>
            <p:xfrm>
              <a:off x="1273067" y="4276212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2174" r="-2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2174" r="-105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2174" r="-327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104444" r="-2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104444" r="-105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104444" r="-3279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200000" r="-201639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200000" r="-105000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200000" r="-3279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306667" r="-20163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306667" r="-105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306667" r="-3279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230FB41-3E61-4680-9EE8-C5E1B0BB274E}"/>
              </a:ext>
            </a:extLst>
          </p:cNvPr>
          <p:cNvSpPr/>
          <p:nvPr/>
        </p:nvSpPr>
        <p:spPr>
          <a:xfrm>
            <a:off x="3507282" y="3170416"/>
            <a:ext cx="900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/>
              <a:t>並び替え</a:t>
            </a:r>
            <a:endParaRPr lang="zh-CN" altLang="en-US" sz="1400" b="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C331A0-D36E-4DE7-9EBC-42866823FB27}"/>
              </a:ext>
            </a:extLst>
          </p:cNvPr>
          <p:cNvSpPr/>
          <p:nvPr/>
        </p:nvSpPr>
        <p:spPr>
          <a:xfrm>
            <a:off x="2666092" y="142934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に正しいデータを書き込む</a:t>
            </a:r>
          </a:p>
        </p:txBody>
      </p:sp>
      <p:sp>
        <p:nvSpPr>
          <p:cNvPr id="72" name="矢印: 右 71">
            <a:extLst>
              <a:ext uri="{FF2B5EF4-FFF2-40B4-BE49-F238E27FC236}">
                <a16:creationId xmlns:a16="http://schemas.microsoft.com/office/drawing/2014/main" id="{E254E002-1271-477F-9954-846B51AC39C8}"/>
              </a:ext>
            </a:extLst>
          </p:cNvPr>
          <p:cNvSpPr/>
          <p:nvPr/>
        </p:nvSpPr>
        <p:spPr>
          <a:xfrm rot="21281501">
            <a:off x="2646344" y="4649914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矢印: 右 72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9364790">
            <a:off x="2527636" y="4267302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4" name="矢印: 右 73">
            <a:extLst>
              <a:ext uri="{FF2B5EF4-FFF2-40B4-BE49-F238E27FC236}">
                <a16:creationId xmlns:a16="http://schemas.microsoft.com/office/drawing/2014/main" id="{A220FC81-1966-4F16-9239-3E8E778ACFF6}"/>
              </a:ext>
            </a:extLst>
          </p:cNvPr>
          <p:cNvSpPr/>
          <p:nvPr/>
        </p:nvSpPr>
        <p:spPr>
          <a:xfrm rot="2165585">
            <a:off x="2577451" y="5443106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F34D7939-5336-49D6-BCC6-45384F0052FB}"/>
              </a:ext>
            </a:extLst>
          </p:cNvPr>
          <p:cNvGrpSpPr/>
          <p:nvPr/>
        </p:nvGrpSpPr>
        <p:grpSpPr>
          <a:xfrm>
            <a:off x="6203936" y="1686600"/>
            <a:ext cx="3867653" cy="771077"/>
            <a:chOff x="668756" y="1615092"/>
            <a:chExt cx="3867653" cy="771077"/>
          </a:xfrm>
        </p:grpSpPr>
        <p:sp>
          <p:nvSpPr>
            <p:cNvPr id="102" name="矩形 11">
              <a:extLst>
                <a:ext uri="{FF2B5EF4-FFF2-40B4-BE49-F238E27FC236}">
                  <a16:creationId xmlns:a16="http://schemas.microsoft.com/office/drawing/2014/main" id="{FFBADE49-0FBC-4B6D-BF0A-BFC6A67728A6}"/>
                </a:ext>
              </a:extLst>
            </p:cNvPr>
            <p:cNvSpPr/>
            <p:nvPr/>
          </p:nvSpPr>
          <p:spPr>
            <a:xfrm>
              <a:off x="668756" y="1615092"/>
              <a:ext cx="3867653" cy="7710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四角形: 角を丸くする 102">
              <a:extLst>
                <a:ext uri="{FF2B5EF4-FFF2-40B4-BE49-F238E27FC236}">
                  <a16:creationId xmlns:a16="http://schemas.microsoft.com/office/drawing/2014/main" id="{714CFBE5-DCF0-4D0D-890A-7A63CEAEDECA}"/>
                </a:ext>
              </a:extLst>
            </p:cNvPr>
            <p:cNvSpPr/>
            <p:nvPr/>
          </p:nvSpPr>
          <p:spPr>
            <a:xfrm>
              <a:off x="866151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A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4" name="文本框 21">
              <a:extLst>
                <a:ext uri="{FF2B5EF4-FFF2-40B4-BE49-F238E27FC236}">
                  <a16:creationId xmlns:a16="http://schemas.microsoft.com/office/drawing/2014/main" id="{F6741948-723F-4CC0-86D9-DAF75DDE389C}"/>
                </a:ext>
              </a:extLst>
            </p:cNvPr>
            <p:cNvSpPr txBox="1"/>
            <p:nvPr/>
          </p:nvSpPr>
          <p:spPr>
            <a:xfrm>
              <a:off x="668756" y="1615092"/>
              <a:ext cx="1471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/>
                <a:t>Discriminator 2 </a:t>
              </a:r>
              <a:endParaRPr kumimoji="1" lang="zh-CN" altLang="en-US" sz="1400" b="1"/>
            </a:p>
          </p:txBody>
        </p:sp>
        <p:sp>
          <p:nvSpPr>
            <p:cNvPr id="105" name="四角形: 角を丸くする 104">
              <a:extLst>
                <a:ext uri="{FF2B5EF4-FFF2-40B4-BE49-F238E27FC236}">
                  <a16:creationId xmlns:a16="http://schemas.microsoft.com/office/drawing/2014/main" id="{246079B5-7CFE-4516-9CC2-D9694943A5EF}"/>
                </a:ext>
              </a:extLst>
            </p:cNvPr>
            <p:cNvSpPr/>
            <p:nvPr/>
          </p:nvSpPr>
          <p:spPr>
            <a:xfrm>
              <a:off x="1738632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B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807F8DCA-697F-44C0-849F-D1A259599ECE}"/>
                </a:ext>
              </a:extLst>
            </p:cNvPr>
            <p:cNvSpPr/>
            <p:nvPr/>
          </p:nvSpPr>
          <p:spPr>
            <a:xfrm>
              <a:off x="2611113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C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81C6016D-A870-4422-BDF3-FCBF1335F234}"/>
                </a:ext>
              </a:extLst>
            </p:cNvPr>
            <p:cNvSpPr/>
            <p:nvPr/>
          </p:nvSpPr>
          <p:spPr>
            <a:xfrm>
              <a:off x="3483594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D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sp>
        <p:nvSpPr>
          <p:cNvPr id="113" name="文本框 3">
            <a:extLst>
              <a:ext uri="{FF2B5EF4-FFF2-40B4-BE49-F238E27FC236}">
                <a16:creationId xmlns:a16="http://schemas.microsoft.com/office/drawing/2014/main" id="{CE4A5FB8-12FA-4C90-8A20-21932543E8CC}"/>
              </a:ext>
            </a:extLst>
          </p:cNvPr>
          <p:cNvSpPr txBox="1"/>
          <p:nvPr/>
        </p:nvSpPr>
        <p:spPr>
          <a:xfrm>
            <a:off x="82768" y="3756010"/>
            <a:ext cx="1182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游明朝" panose="02020400000000000000" pitchFamily="18" charset="-128"/>
                <a:ea typeface="游明朝" panose="02020400000000000000" pitchFamily="18" charset="-128"/>
              </a:rPr>
              <a:t>画像を沢山入れる</a:t>
            </a:r>
            <a:endParaRPr lang="zh-CN" altLang="en-US" sz="12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013F3ED-6875-4598-A63D-F1F6DD8A682B}"/>
              </a:ext>
            </a:extLst>
          </p:cNvPr>
          <p:cNvSpPr/>
          <p:nvPr/>
        </p:nvSpPr>
        <p:spPr>
          <a:xfrm>
            <a:off x="5924067" y="6301655"/>
            <a:ext cx="5901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画像をどんどん入力すると</a:t>
            </a:r>
            <a:r>
              <a:rPr lang="en-US" altLang="ja-JP" sz="1600" b="1">
                <a:latin typeface="游明朝" panose="02020400000000000000" pitchFamily="18" charset="-128"/>
                <a:ea typeface="游明朝" panose="02020400000000000000" pitchFamily="18" charset="-128"/>
              </a:rPr>
              <a:t>RAM</a:t>
            </a:r>
            <a:r>
              <a:rPr lang="ja-JP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の値がどんどん増える</a:t>
            </a:r>
            <a:endParaRPr lang="zh-CN" altLang="en-US" sz="16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E475FEE-23E8-4DEF-87B1-470322A1A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74603"/>
              </p:ext>
            </p:extLst>
          </p:nvPr>
        </p:nvGraphicFramePr>
        <p:xfrm>
          <a:off x="6925437" y="3805405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  <p:graphicFrame>
        <p:nvGraphicFramePr>
          <p:cNvPr id="75" name="表 74">
            <a:extLst>
              <a:ext uri="{FF2B5EF4-FFF2-40B4-BE49-F238E27FC236}">
                <a16:creationId xmlns:a16="http://schemas.microsoft.com/office/drawing/2014/main" id="{EDC382A7-7DE7-405A-A1EA-CB9C61C86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72877"/>
              </p:ext>
            </p:extLst>
          </p:nvPr>
        </p:nvGraphicFramePr>
        <p:xfrm>
          <a:off x="6906490" y="4395750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  <p:graphicFrame>
        <p:nvGraphicFramePr>
          <p:cNvPr id="76" name="表 75">
            <a:extLst>
              <a:ext uri="{FF2B5EF4-FFF2-40B4-BE49-F238E27FC236}">
                <a16:creationId xmlns:a16="http://schemas.microsoft.com/office/drawing/2014/main" id="{9B2827FB-5383-4DDB-B54B-881BED8C6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527221"/>
              </p:ext>
            </p:extLst>
          </p:nvPr>
        </p:nvGraphicFramePr>
        <p:xfrm>
          <a:off x="6936604" y="5023459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  <p:graphicFrame>
        <p:nvGraphicFramePr>
          <p:cNvPr id="77" name="表 76">
            <a:extLst>
              <a:ext uri="{FF2B5EF4-FFF2-40B4-BE49-F238E27FC236}">
                <a16:creationId xmlns:a16="http://schemas.microsoft.com/office/drawing/2014/main" id="{271C1133-3ABD-4F58-A996-C6287FCC3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31704"/>
              </p:ext>
            </p:extLst>
          </p:nvPr>
        </p:nvGraphicFramePr>
        <p:xfrm>
          <a:off x="6925988" y="5633211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63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61856" y="142713"/>
            <a:ext cx="2972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b="1">
                <a:ea typeface="Yu Mincho" panose="02020400000000000000" pitchFamily="18" charset="-128"/>
                <a:cs typeface="Times New Roman" panose="02020603050405020304" pitchFamily="18" charset="0"/>
              </a:rPr>
              <a:t>研究の背景</a:t>
            </a:r>
          </a:p>
        </p:txBody>
      </p:sp>
      <p:sp>
        <p:nvSpPr>
          <p:cNvPr id="110" name="矢印: 右 109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690378">
            <a:off x="2606596" y="5051158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AE147A90-A903-4160-A06D-6A14F3B88BCA}"/>
              </a:ext>
            </a:extLst>
          </p:cNvPr>
          <p:cNvSpPr/>
          <p:nvPr/>
        </p:nvSpPr>
        <p:spPr>
          <a:xfrm>
            <a:off x="2864087" y="3397615"/>
            <a:ext cx="2397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/>
              <a:t>pseudo-random mapping </a:t>
            </a:r>
            <a:endParaRPr lang="zh-CN" altLang="en-US" sz="1400" b="1"/>
          </a:p>
        </p:txBody>
      </p:sp>
      <p:sp>
        <p:nvSpPr>
          <p:cNvPr id="120" name="文本框 3">
            <a:extLst>
              <a:ext uri="{FF2B5EF4-FFF2-40B4-BE49-F238E27FC236}">
                <a16:creationId xmlns:a16="http://schemas.microsoft.com/office/drawing/2014/main" id="{303DA1D3-276A-4AA3-BF2B-F2D86ECDEBDB}"/>
              </a:ext>
            </a:extLst>
          </p:cNvPr>
          <p:cNvSpPr txBox="1"/>
          <p:nvPr/>
        </p:nvSpPr>
        <p:spPr>
          <a:xfrm>
            <a:off x="1164993" y="3718001"/>
            <a:ext cx="1851721" cy="53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A binary input with N×M（</a:t>
            </a:r>
            <a:r>
              <a:rPr lang="en-US" altLang="zh-CN" sz="1400"/>
              <a:t>4 x 3</a:t>
            </a:r>
            <a:r>
              <a:rPr lang="zh-CN" altLang="en-US" sz="1200"/>
              <a:t>）</a:t>
            </a:r>
          </a:p>
        </p:txBody>
      </p:sp>
      <p:sp>
        <p:nvSpPr>
          <p:cNvPr id="140" name="矩形 11">
            <a:extLst>
              <a:ext uri="{FF2B5EF4-FFF2-40B4-BE49-F238E27FC236}">
                <a16:creationId xmlns:a16="http://schemas.microsoft.com/office/drawing/2014/main" id="{C1BABE15-D712-4BBF-9E07-790C314622F6}"/>
              </a:ext>
            </a:extLst>
          </p:cNvPr>
          <p:cNvSpPr/>
          <p:nvPr/>
        </p:nvSpPr>
        <p:spPr>
          <a:xfrm>
            <a:off x="6203936" y="3528715"/>
            <a:ext cx="4111963" cy="270198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1" name="表格 6">
            <a:extLst>
              <a:ext uri="{FF2B5EF4-FFF2-40B4-BE49-F238E27FC236}">
                <a16:creationId xmlns:a16="http://schemas.microsoft.com/office/drawing/2014/main" id="{D31048B1-1BED-40D5-B278-011803DC7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36471"/>
              </p:ext>
            </p:extLst>
          </p:nvPr>
        </p:nvGraphicFramePr>
        <p:xfrm>
          <a:off x="6936604" y="3990035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graphicFrame>
        <p:nvGraphicFramePr>
          <p:cNvPr id="142" name="表格 6">
            <a:extLst>
              <a:ext uri="{FF2B5EF4-FFF2-40B4-BE49-F238E27FC236}">
                <a16:creationId xmlns:a16="http://schemas.microsoft.com/office/drawing/2014/main" id="{18D4464D-E411-4798-82D1-AFA555480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78385"/>
              </p:ext>
            </p:extLst>
          </p:nvPr>
        </p:nvGraphicFramePr>
        <p:xfrm>
          <a:off x="6925437" y="4586753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graphicFrame>
        <p:nvGraphicFramePr>
          <p:cNvPr id="143" name="表格 6">
            <a:extLst>
              <a:ext uri="{FF2B5EF4-FFF2-40B4-BE49-F238E27FC236}">
                <a16:creationId xmlns:a16="http://schemas.microsoft.com/office/drawing/2014/main" id="{3686E579-8273-470D-A9C8-72237FD9A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32605"/>
              </p:ext>
            </p:extLst>
          </p:nvPr>
        </p:nvGraphicFramePr>
        <p:xfrm>
          <a:off x="6936604" y="5229562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sp>
        <p:nvSpPr>
          <p:cNvPr id="144" name="文本框 17">
            <a:extLst>
              <a:ext uri="{FF2B5EF4-FFF2-40B4-BE49-F238E27FC236}">
                <a16:creationId xmlns:a16="http://schemas.microsoft.com/office/drawing/2014/main" id="{A75EB9A1-6B14-4AA2-8729-CC15E4957553}"/>
              </a:ext>
            </a:extLst>
          </p:cNvPr>
          <p:cNvSpPr txBox="1"/>
          <p:nvPr/>
        </p:nvSpPr>
        <p:spPr>
          <a:xfrm>
            <a:off x="6203936" y="3931187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A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5" name="文本框 18">
            <a:extLst>
              <a:ext uri="{FF2B5EF4-FFF2-40B4-BE49-F238E27FC236}">
                <a16:creationId xmlns:a16="http://schemas.microsoft.com/office/drawing/2014/main" id="{CEAB753E-F98B-45D2-AB0E-3A7597CC0176}"/>
              </a:ext>
            </a:extLst>
          </p:cNvPr>
          <p:cNvSpPr txBox="1"/>
          <p:nvPr/>
        </p:nvSpPr>
        <p:spPr>
          <a:xfrm>
            <a:off x="6195835" y="4537449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B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6" name="文本框 20">
            <a:extLst>
              <a:ext uri="{FF2B5EF4-FFF2-40B4-BE49-F238E27FC236}">
                <a16:creationId xmlns:a16="http://schemas.microsoft.com/office/drawing/2014/main" id="{FD563BF1-CD54-4CEC-B229-00F5D2B12612}"/>
              </a:ext>
            </a:extLst>
          </p:cNvPr>
          <p:cNvSpPr txBox="1"/>
          <p:nvPr/>
        </p:nvSpPr>
        <p:spPr>
          <a:xfrm>
            <a:off x="6187821" y="5122054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C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7" name="文本框 21">
            <a:extLst>
              <a:ext uri="{FF2B5EF4-FFF2-40B4-BE49-F238E27FC236}">
                <a16:creationId xmlns:a16="http://schemas.microsoft.com/office/drawing/2014/main" id="{828B3B08-923F-43FE-8D7C-DEBE5499CEAF}"/>
              </a:ext>
            </a:extLst>
          </p:cNvPr>
          <p:cNvSpPr txBox="1"/>
          <p:nvPr/>
        </p:nvSpPr>
        <p:spPr>
          <a:xfrm>
            <a:off x="6196218" y="3485724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/>
              <a:t>Discriminator </a:t>
            </a:r>
            <a:endParaRPr kumimoji="1" lang="zh-CN" altLang="en-US" sz="1400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4BD3CF-9A87-4F34-A98A-F0F17897F25B}"/>
              </a:ext>
            </a:extLst>
          </p:cNvPr>
          <p:cNvSpPr/>
          <p:nvPr/>
        </p:nvSpPr>
        <p:spPr>
          <a:xfrm>
            <a:off x="591173" y="875372"/>
            <a:ext cx="3899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en-US" altLang="zh-CN" b="1">
                <a:latin typeface="游明朝" panose="02020400000000000000" pitchFamily="18" charset="-128"/>
                <a:ea typeface="游明朝" panose="02020400000000000000" pitchFamily="18" charset="-128"/>
              </a:rPr>
              <a:t>Discriminator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の学習方法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E53D1C8-4AEE-4E14-83CE-4DA638CD5761}"/>
              </a:ext>
            </a:extLst>
          </p:cNvPr>
          <p:cNvCxnSpPr>
            <a:cxnSpLocks/>
          </p:cNvCxnSpPr>
          <p:nvPr/>
        </p:nvCxnSpPr>
        <p:spPr>
          <a:xfrm flipV="1">
            <a:off x="5081744" y="2160388"/>
            <a:ext cx="101825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A988DF-A86D-4EEC-A37A-C842EA15E142}"/>
              </a:ext>
            </a:extLst>
          </p:cNvPr>
          <p:cNvSpPr/>
          <p:nvPr/>
        </p:nvSpPr>
        <p:spPr>
          <a:xfrm>
            <a:off x="1558982" y="2725391"/>
            <a:ext cx="239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>
                <a:latin typeface="游明朝" panose="02020400000000000000" pitchFamily="18" charset="-128"/>
                <a:ea typeface="游明朝" panose="02020400000000000000" pitchFamily="18" charset="-128"/>
              </a:rPr>
              <a:t>パターン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“</a:t>
            </a:r>
            <a:r>
              <a:rPr lang="en-US" altLang="zh-CN">
                <a:latin typeface="游明朝" panose="02020400000000000000" pitchFamily="18" charset="-128"/>
                <a:ea typeface="游明朝" panose="02020400000000000000" pitchFamily="18" charset="-128"/>
              </a:rPr>
              <a:t>2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 "のデータ</a:t>
            </a:r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BA3512A1-3ADD-40CA-B94E-1D396BD8C5AF}"/>
              </a:ext>
            </a:extLst>
          </p:cNvPr>
          <p:cNvSpPr/>
          <p:nvPr/>
        </p:nvSpPr>
        <p:spPr>
          <a:xfrm rot="16200000">
            <a:off x="2785247" y="613513"/>
            <a:ext cx="342138" cy="383617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65698E6-1F6B-415A-805A-25C853A0DBD5}"/>
              </a:ext>
            </a:extLst>
          </p:cNvPr>
          <p:cNvSpPr/>
          <p:nvPr/>
        </p:nvSpPr>
        <p:spPr>
          <a:xfrm>
            <a:off x="5277736" y="18158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1727C6B-F1F5-4658-B7BC-7503035AF06B}"/>
              </a:ext>
            </a:extLst>
          </p:cNvPr>
          <p:cNvSpPr/>
          <p:nvPr/>
        </p:nvSpPr>
        <p:spPr>
          <a:xfrm>
            <a:off x="9637814" y="515289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274" name="图片 2">
            <a:extLst>
              <a:ext uri="{FF2B5EF4-FFF2-40B4-BE49-F238E27FC236}">
                <a16:creationId xmlns:a16="http://schemas.microsoft.com/office/drawing/2014/main" id="{9C1BB6B9-1505-4991-8CD5-72E5BFB5A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29" r="86191" b="1270"/>
          <a:stretch/>
        </p:blipFill>
        <p:spPr>
          <a:xfrm>
            <a:off x="147048" y="4257770"/>
            <a:ext cx="1089064" cy="1109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表 80">
                <a:extLst>
                  <a:ext uri="{FF2B5EF4-FFF2-40B4-BE49-F238E27FC236}">
                    <a16:creationId xmlns:a16="http://schemas.microsoft.com/office/drawing/2014/main" id="{4A454C61-3F81-4093-A204-9034623FB8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396828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表 80">
                <a:extLst>
                  <a:ext uri="{FF2B5EF4-FFF2-40B4-BE49-F238E27FC236}">
                    <a16:creationId xmlns:a16="http://schemas.microsoft.com/office/drawing/2014/main" id="{4A454C61-3F81-4093-A204-9034623FB8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396828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39" t="-2128" r="-201639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3333" t="-2128" r="-105000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2128" r="-3279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表 81">
                <a:extLst>
                  <a:ext uri="{FF2B5EF4-FFF2-40B4-BE49-F238E27FC236}">
                    <a16:creationId xmlns:a16="http://schemas.microsoft.com/office/drawing/2014/main" id="{B66B7BAC-41EC-4E3A-8808-6D3F575D72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256128"/>
                  </p:ext>
                </p:extLst>
              </p:nvPr>
            </p:nvGraphicFramePr>
            <p:xfrm>
              <a:off x="3388074" y="4571289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表 81">
                <a:extLst>
                  <a:ext uri="{FF2B5EF4-FFF2-40B4-BE49-F238E27FC236}">
                    <a16:creationId xmlns:a16="http://schemas.microsoft.com/office/drawing/2014/main" id="{B66B7BAC-41EC-4E3A-8808-6D3F575D72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256128"/>
                  </p:ext>
                </p:extLst>
              </p:nvPr>
            </p:nvGraphicFramePr>
            <p:xfrm>
              <a:off x="3388074" y="4571289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39" t="-2128" r="-201639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3333" t="-2128" r="-105000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2128" r="-3279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表 82">
                <a:extLst>
                  <a:ext uri="{FF2B5EF4-FFF2-40B4-BE49-F238E27FC236}">
                    <a16:creationId xmlns:a16="http://schemas.microsoft.com/office/drawing/2014/main" id="{6CECD5CF-3827-4611-BEBA-664E1C5016D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5127651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2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表 82">
                <a:extLst>
                  <a:ext uri="{FF2B5EF4-FFF2-40B4-BE49-F238E27FC236}">
                    <a16:creationId xmlns:a16="http://schemas.microsoft.com/office/drawing/2014/main" id="{6CECD5CF-3827-4611-BEBA-664E1C5016D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5127651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表 83">
                <a:extLst>
                  <a:ext uri="{FF2B5EF4-FFF2-40B4-BE49-F238E27FC236}">
                    <a16:creationId xmlns:a16="http://schemas.microsoft.com/office/drawing/2014/main" id="{F2A09C4B-2EAC-41FE-954F-B4B879DE0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828630"/>
                  </p:ext>
                </p:extLst>
              </p:nvPr>
            </p:nvGraphicFramePr>
            <p:xfrm>
              <a:off x="3388074" y="5687176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2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表 83">
                <a:extLst>
                  <a:ext uri="{FF2B5EF4-FFF2-40B4-BE49-F238E27FC236}">
                    <a16:creationId xmlns:a16="http://schemas.microsoft.com/office/drawing/2014/main" id="{F2A09C4B-2EAC-41FE-954F-B4B879DE0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828630"/>
                  </p:ext>
                </p:extLst>
              </p:nvPr>
            </p:nvGraphicFramePr>
            <p:xfrm>
              <a:off x="3388074" y="5687176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639" t="-2174" r="-201639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3333" t="-2174" r="-105000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2174" r="-3279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表 84">
                <a:extLst>
                  <a:ext uri="{FF2B5EF4-FFF2-40B4-BE49-F238E27FC236}">
                    <a16:creationId xmlns:a16="http://schemas.microsoft.com/office/drawing/2014/main" id="{35220E8B-55DF-40B0-8B62-AC124B39DF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3677244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表 84">
                <a:extLst>
                  <a:ext uri="{FF2B5EF4-FFF2-40B4-BE49-F238E27FC236}">
                    <a16:creationId xmlns:a16="http://schemas.microsoft.com/office/drawing/2014/main" id="{35220E8B-55DF-40B0-8B62-AC124B39DF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3677244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表 85">
                <a:extLst>
                  <a:ext uri="{FF2B5EF4-FFF2-40B4-BE49-F238E27FC236}">
                    <a16:creationId xmlns:a16="http://schemas.microsoft.com/office/drawing/2014/main" id="{96D7BAF3-8B81-4D32-A15B-AA5D878D2A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326771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表 85">
                <a:extLst>
                  <a:ext uri="{FF2B5EF4-FFF2-40B4-BE49-F238E27FC236}">
                    <a16:creationId xmlns:a16="http://schemas.microsoft.com/office/drawing/2014/main" id="{96D7BAF3-8B81-4D32-A15B-AA5D878D2A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326771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表 86">
                <a:extLst>
                  <a:ext uri="{FF2B5EF4-FFF2-40B4-BE49-F238E27FC236}">
                    <a16:creationId xmlns:a16="http://schemas.microsoft.com/office/drawing/2014/main" id="{CF406C02-8DF0-4DFC-BD20-5F2D559EE2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87970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表 86">
                <a:extLst>
                  <a:ext uri="{FF2B5EF4-FFF2-40B4-BE49-F238E27FC236}">
                    <a16:creationId xmlns:a16="http://schemas.microsoft.com/office/drawing/2014/main" id="{CF406C02-8DF0-4DFC-BD20-5F2D559EE2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87970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表 87">
                <a:extLst>
                  <a:ext uri="{FF2B5EF4-FFF2-40B4-BE49-F238E27FC236}">
                    <a16:creationId xmlns:a16="http://schemas.microsoft.com/office/drawing/2014/main" id="{1208C6DB-AB46-455C-B6E4-5110EF3723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5411167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表 87">
                <a:extLst>
                  <a:ext uri="{FF2B5EF4-FFF2-40B4-BE49-F238E27FC236}">
                    <a16:creationId xmlns:a16="http://schemas.microsoft.com/office/drawing/2014/main" id="{1208C6DB-AB46-455C-B6E4-5110EF3723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5411167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208548-BE0E-4DC4-898F-ECA77D69C670}"/>
              </a:ext>
            </a:extLst>
          </p:cNvPr>
          <p:cNvSpPr/>
          <p:nvPr/>
        </p:nvSpPr>
        <p:spPr>
          <a:xfrm>
            <a:off x="3162056" y="6043525"/>
            <a:ext cx="1553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/>
              <a:t> Address of RAM</a:t>
            </a:r>
            <a:endParaRPr lang="zh-CN" altLang="en-US" sz="1400"/>
          </a:p>
        </p:txBody>
      </p:sp>
      <p:graphicFrame>
        <p:nvGraphicFramePr>
          <p:cNvPr id="95" name="表格 6">
            <a:extLst>
              <a:ext uri="{FF2B5EF4-FFF2-40B4-BE49-F238E27FC236}">
                <a16:creationId xmlns:a16="http://schemas.microsoft.com/office/drawing/2014/main" id="{A1856FDE-B654-49A9-A402-25CF7F70D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26036"/>
              </p:ext>
            </p:extLst>
          </p:nvPr>
        </p:nvGraphicFramePr>
        <p:xfrm>
          <a:off x="6925437" y="5818935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sp>
        <p:nvSpPr>
          <p:cNvPr id="96" name="文本框 20">
            <a:extLst>
              <a:ext uri="{FF2B5EF4-FFF2-40B4-BE49-F238E27FC236}">
                <a16:creationId xmlns:a16="http://schemas.microsoft.com/office/drawing/2014/main" id="{CE1FB087-F95A-4FC6-8479-FE60D7BCA718}"/>
              </a:ext>
            </a:extLst>
          </p:cNvPr>
          <p:cNvSpPr txBox="1"/>
          <p:nvPr/>
        </p:nvSpPr>
        <p:spPr>
          <a:xfrm>
            <a:off x="6179003" y="572193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D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78A53161-A6D3-4186-A97F-56FC83558800}"/>
              </a:ext>
            </a:extLst>
          </p:cNvPr>
          <p:cNvCxnSpPr>
            <a:cxnSpLocks/>
          </p:cNvCxnSpPr>
          <p:nvPr/>
        </p:nvCxnSpPr>
        <p:spPr>
          <a:xfrm flipV="1">
            <a:off x="4489668" y="3854772"/>
            <a:ext cx="2718954" cy="162848"/>
          </a:xfrm>
          <a:prstGeom prst="bentConnector4">
            <a:avLst>
              <a:gd name="adj1" fmla="val 47020"/>
              <a:gd name="adj2" fmla="val 193584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1D599E52-8128-4BDD-ADC3-C22DE8D2D0D8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4489668" y="4501988"/>
            <a:ext cx="3349436" cy="207305"/>
          </a:xfrm>
          <a:prstGeom prst="bentConnector4">
            <a:avLst>
              <a:gd name="adj1" fmla="val 38668"/>
              <a:gd name="adj2" fmla="val 210272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2C38453F-83EC-409B-87FF-40A1635774ED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489668" y="5049970"/>
            <a:ext cx="5270897" cy="214841"/>
          </a:xfrm>
          <a:prstGeom prst="bentConnector4">
            <a:avLst>
              <a:gd name="adj1" fmla="val 25849"/>
              <a:gd name="adj2" fmla="val 15320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コネクタ: カギ線 124">
            <a:extLst>
              <a:ext uri="{FF2B5EF4-FFF2-40B4-BE49-F238E27FC236}">
                <a16:creationId xmlns:a16="http://schemas.microsoft.com/office/drawing/2014/main" id="{CBF2E4CD-5E2F-4B3E-B0FD-3B4004D7F16C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4489668" y="5721155"/>
            <a:ext cx="3372739" cy="103181"/>
          </a:xfrm>
          <a:prstGeom prst="bentConnector4">
            <a:avLst>
              <a:gd name="adj1" fmla="val 40441"/>
              <a:gd name="adj2" fmla="val 2760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DFAE008-C94F-44FE-82A5-C80ED2C99DA8}"/>
              </a:ext>
            </a:extLst>
          </p:cNvPr>
          <p:cNvSpPr/>
          <p:nvPr/>
        </p:nvSpPr>
        <p:spPr>
          <a:xfrm>
            <a:off x="7166230" y="356200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D7EFF84-BC94-49D0-B664-1CD0E4D475B1}"/>
              </a:ext>
            </a:extLst>
          </p:cNvPr>
          <p:cNvSpPr/>
          <p:nvPr/>
        </p:nvSpPr>
        <p:spPr>
          <a:xfrm>
            <a:off x="7766267" y="4211776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A74861C6-97B6-4039-AB4E-3BA63CF2CBED}"/>
              </a:ext>
            </a:extLst>
          </p:cNvPr>
          <p:cNvSpPr/>
          <p:nvPr/>
        </p:nvSpPr>
        <p:spPr>
          <a:xfrm>
            <a:off x="9772465" y="4899152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F4756E8E-8E3D-49EC-969A-1B6760836012}"/>
              </a:ext>
            </a:extLst>
          </p:cNvPr>
          <p:cNvSpPr/>
          <p:nvPr/>
        </p:nvSpPr>
        <p:spPr>
          <a:xfrm>
            <a:off x="7807773" y="5400386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B3EB84CB-B9CF-43CA-AAF0-04799283BC7B}"/>
              </a:ext>
            </a:extLst>
          </p:cNvPr>
          <p:cNvSpPr/>
          <p:nvPr/>
        </p:nvSpPr>
        <p:spPr>
          <a:xfrm>
            <a:off x="5185007" y="37485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0184C0B7-9F4E-4444-9FE2-4FBAFFB3B348}"/>
              </a:ext>
            </a:extLst>
          </p:cNvPr>
          <p:cNvSpPr/>
          <p:nvPr/>
        </p:nvSpPr>
        <p:spPr>
          <a:xfrm>
            <a:off x="5221973" y="43543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07114FB2-5D0D-4998-AF1E-1181E48EC931}"/>
              </a:ext>
            </a:extLst>
          </p:cNvPr>
          <p:cNvSpPr/>
          <p:nvPr/>
        </p:nvSpPr>
        <p:spPr>
          <a:xfrm>
            <a:off x="5231398" y="490788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B96FAD1F-840C-4DB3-9612-D50B310DE4CA}"/>
              </a:ext>
            </a:extLst>
          </p:cNvPr>
          <p:cNvSpPr/>
          <p:nvPr/>
        </p:nvSpPr>
        <p:spPr>
          <a:xfrm>
            <a:off x="5250578" y="54336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表 67">
                <a:extLst>
                  <a:ext uri="{FF2B5EF4-FFF2-40B4-BE49-F238E27FC236}">
                    <a16:creationId xmlns:a16="http://schemas.microsoft.com/office/drawing/2014/main" id="{A4E5A4A1-5481-4E35-93BA-26D111A584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30352" y="5548917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表 67">
                <a:extLst>
                  <a:ext uri="{FF2B5EF4-FFF2-40B4-BE49-F238E27FC236}">
                    <a16:creationId xmlns:a16="http://schemas.microsoft.com/office/drawing/2014/main" id="{A4E5A4A1-5481-4E35-93BA-26D111A584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30352" y="5548917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2222" r="-204762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2222" r="-10156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2222" r="-317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100000" r="-20476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100000" r="-1015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100000" r="-317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204444" r="-20476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204444" r="-10156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204444" r="-3175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304444" r="-20476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304444" r="-10156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304444" r="-3175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9" name="Picture 2" descr="MNIST sample images">
            <a:extLst>
              <a:ext uri="{FF2B5EF4-FFF2-40B4-BE49-F238E27FC236}">
                <a16:creationId xmlns:a16="http://schemas.microsoft.com/office/drawing/2014/main" id="{56CF9D1A-65BA-4003-A6F9-34069074D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 t="20673" r="-186" b="69735"/>
          <a:stretch/>
        </p:blipFill>
        <p:spPr bwMode="auto">
          <a:xfrm>
            <a:off x="796005" y="1994804"/>
            <a:ext cx="4227685" cy="25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 69">
                <a:extLst>
                  <a:ext uri="{FF2B5EF4-FFF2-40B4-BE49-F238E27FC236}">
                    <a16:creationId xmlns:a16="http://schemas.microsoft.com/office/drawing/2014/main" id="{56F9497C-27DF-4DF6-8889-B3D7D2261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3108916"/>
                  </p:ext>
                </p:extLst>
              </p:nvPr>
            </p:nvGraphicFramePr>
            <p:xfrm>
              <a:off x="1273067" y="4276212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 69">
                <a:extLst>
                  <a:ext uri="{FF2B5EF4-FFF2-40B4-BE49-F238E27FC236}">
                    <a16:creationId xmlns:a16="http://schemas.microsoft.com/office/drawing/2014/main" id="{56F9497C-27DF-4DF6-8889-B3D7D2261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3108916"/>
                  </p:ext>
                </p:extLst>
              </p:nvPr>
            </p:nvGraphicFramePr>
            <p:xfrm>
              <a:off x="1273067" y="4276212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2174" r="-2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2174" r="-105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2174" r="-327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104444" r="-2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104444" r="-105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104444" r="-3279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200000" r="-201639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200000" r="-105000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200000" r="-3279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306667" r="-20163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306667" r="-105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306667" r="-3279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230FB41-3E61-4680-9EE8-C5E1B0BB274E}"/>
              </a:ext>
            </a:extLst>
          </p:cNvPr>
          <p:cNvSpPr/>
          <p:nvPr/>
        </p:nvSpPr>
        <p:spPr>
          <a:xfrm>
            <a:off x="3507282" y="3170416"/>
            <a:ext cx="900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/>
              <a:t>並び替え</a:t>
            </a:r>
            <a:endParaRPr lang="zh-CN" altLang="en-US" sz="1400" b="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C331A0-D36E-4DE7-9EBC-42866823FB27}"/>
              </a:ext>
            </a:extLst>
          </p:cNvPr>
          <p:cNvSpPr/>
          <p:nvPr/>
        </p:nvSpPr>
        <p:spPr>
          <a:xfrm>
            <a:off x="2666092" y="142934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に正しいデータを書き込む</a:t>
            </a:r>
          </a:p>
        </p:txBody>
      </p:sp>
      <p:sp>
        <p:nvSpPr>
          <p:cNvPr id="72" name="矢印: 右 71">
            <a:extLst>
              <a:ext uri="{FF2B5EF4-FFF2-40B4-BE49-F238E27FC236}">
                <a16:creationId xmlns:a16="http://schemas.microsoft.com/office/drawing/2014/main" id="{E254E002-1271-477F-9954-846B51AC39C8}"/>
              </a:ext>
            </a:extLst>
          </p:cNvPr>
          <p:cNvSpPr/>
          <p:nvPr/>
        </p:nvSpPr>
        <p:spPr>
          <a:xfrm rot="21281501">
            <a:off x="2646344" y="4649914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矢印: 右 72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9364790">
            <a:off x="2527636" y="4267302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4" name="矢印: 右 73">
            <a:extLst>
              <a:ext uri="{FF2B5EF4-FFF2-40B4-BE49-F238E27FC236}">
                <a16:creationId xmlns:a16="http://schemas.microsoft.com/office/drawing/2014/main" id="{A220FC81-1966-4F16-9239-3E8E778ACFF6}"/>
              </a:ext>
            </a:extLst>
          </p:cNvPr>
          <p:cNvSpPr/>
          <p:nvPr/>
        </p:nvSpPr>
        <p:spPr>
          <a:xfrm rot="2165585">
            <a:off x="2577451" y="5443106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F34D7939-5336-49D6-BCC6-45384F0052FB}"/>
              </a:ext>
            </a:extLst>
          </p:cNvPr>
          <p:cNvGrpSpPr/>
          <p:nvPr/>
        </p:nvGrpSpPr>
        <p:grpSpPr>
          <a:xfrm>
            <a:off x="6203936" y="1686600"/>
            <a:ext cx="3867653" cy="771077"/>
            <a:chOff x="668756" y="1615092"/>
            <a:chExt cx="3867653" cy="771077"/>
          </a:xfrm>
        </p:grpSpPr>
        <p:sp>
          <p:nvSpPr>
            <p:cNvPr id="102" name="矩形 11">
              <a:extLst>
                <a:ext uri="{FF2B5EF4-FFF2-40B4-BE49-F238E27FC236}">
                  <a16:creationId xmlns:a16="http://schemas.microsoft.com/office/drawing/2014/main" id="{FFBADE49-0FBC-4B6D-BF0A-BFC6A67728A6}"/>
                </a:ext>
              </a:extLst>
            </p:cNvPr>
            <p:cNvSpPr/>
            <p:nvPr/>
          </p:nvSpPr>
          <p:spPr>
            <a:xfrm>
              <a:off x="668756" y="1615092"/>
              <a:ext cx="3867653" cy="7710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四角形: 角を丸くする 102">
              <a:extLst>
                <a:ext uri="{FF2B5EF4-FFF2-40B4-BE49-F238E27FC236}">
                  <a16:creationId xmlns:a16="http://schemas.microsoft.com/office/drawing/2014/main" id="{714CFBE5-DCF0-4D0D-890A-7A63CEAEDECA}"/>
                </a:ext>
              </a:extLst>
            </p:cNvPr>
            <p:cNvSpPr/>
            <p:nvPr/>
          </p:nvSpPr>
          <p:spPr>
            <a:xfrm>
              <a:off x="866151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A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4" name="文本框 21">
              <a:extLst>
                <a:ext uri="{FF2B5EF4-FFF2-40B4-BE49-F238E27FC236}">
                  <a16:creationId xmlns:a16="http://schemas.microsoft.com/office/drawing/2014/main" id="{F6741948-723F-4CC0-86D9-DAF75DDE389C}"/>
                </a:ext>
              </a:extLst>
            </p:cNvPr>
            <p:cNvSpPr txBox="1"/>
            <p:nvPr/>
          </p:nvSpPr>
          <p:spPr>
            <a:xfrm>
              <a:off x="668756" y="1615092"/>
              <a:ext cx="1471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/>
                <a:t>Discriminator 2 </a:t>
              </a:r>
              <a:endParaRPr kumimoji="1" lang="zh-CN" altLang="en-US" sz="1400" b="1"/>
            </a:p>
          </p:txBody>
        </p:sp>
        <p:sp>
          <p:nvSpPr>
            <p:cNvPr id="105" name="四角形: 角を丸くする 104">
              <a:extLst>
                <a:ext uri="{FF2B5EF4-FFF2-40B4-BE49-F238E27FC236}">
                  <a16:creationId xmlns:a16="http://schemas.microsoft.com/office/drawing/2014/main" id="{246079B5-7CFE-4516-9CC2-D9694943A5EF}"/>
                </a:ext>
              </a:extLst>
            </p:cNvPr>
            <p:cNvSpPr/>
            <p:nvPr/>
          </p:nvSpPr>
          <p:spPr>
            <a:xfrm>
              <a:off x="1738632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B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807F8DCA-697F-44C0-849F-D1A259599ECE}"/>
                </a:ext>
              </a:extLst>
            </p:cNvPr>
            <p:cNvSpPr/>
            <p:nvPr/>
          </p:nvSpPr>
          <p:spPr>
            <a:xfrm>
              <a:off x="2611113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C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81C6016D-A870-4422-BDF3-FCBF1335F234}"/>
                </a:ext>
              </a:extLst>
            </p:cNvPr>
            <p:cNvSpPr/>
            <p:nvPr/>
          </p:nvSpPr>
          <p:spPr>
            <a:xfrm>
              <a:off x="3483594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D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sp>
        <p:nvSpPr>
          <p:cNvPr id="113" name="文本框 3">
            <a:extLst>
              <a:ext uri="{FF2B5EF4-FFF2-40B4-BE49-F238E27FC236}">
                <a16:creationId xmlns:a16="http://schemas.microsoft.com/office/drawing/2014/main" id="{CE4A5FB8-12FA-4C90-8A20-21932543E8CC}"/>
              </a:ext>
            </a:extLst>
          </p:cNvPr>
          <p:cNvSpPr txBox="1"/>
          <p:nvPr/>
        </p:nvSpPr>
        <p:spPr>
          <a:xfrm>
            <a:off x="82768" y="3756010"/>
            <a:ext cx="1182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游明朝" panose="02020400000000000000" pitchFamily="18" charset="-128"/>
                <a:ea typeface="游明朝" panose="02020400000000000000" pitchFamily="18" charset="-128"/>
              </a:rPr>
              <a:t>画像を沢山入れる</a:t>
            </a:r>
            <a:endParaRPr lang="zh-CN" altLang="en-US" sz="12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013F3ED-6875-4598-A63D-F1F6DD8A682B}"/>
              </a:ext>
            </a:extLst>
          </p:cNvPr>
          <p:cNvSpPr/>
          <p:nvPr/>
        </p:nvSpPr>
        <p:spPr>
          <a:xfrm>
            <a:off x="5924067" y="6301655"/>
            <a:ext cx="5901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画像をどんどん入力すると</a:t>
            </a:r>
            <a:r>
              <a:rPr lang="en-US" altLang="ja-JP" sz="1600" b="1">
                <a:latin typeface="游明朝" panose="02020400000000000000" pitchFamily="18" charset="-128"/>
                <a:ea typeface="游明朝" panose="02020400000000000000" pitchFamily="18" charset="-128"/>
              </a:rPr>
              <a:t>RAM</a:t>
            </a:r>
            <a:r>
              <a:rPr lang="ja-JP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の値がどんどん増える</a:t>
            </a:r>
            <a:endParaRPr lang="zh-CN" altLang="en-US" sz="16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E475FEE-23E8-4DEF-87B1-470322A1A250}"/>
              </a:ext>
            </a:extLst>
          </p:cNvPr>
          <p:cNvGraphicFramePr>
            <a:graphicFrameLocks noGrp="1"/>
          </p:cNvGraphicFramePr>
          <p:nvPr/>
        </p:nvGraphicFramePr>
        <p:xfrm>
          <a:off x="6925437" y="3805405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  <p:graphicFrame>
        <p:nvGraphicFramePr>
          <p:cNvPr id="75" name="表 74">
            <a:extLst>
              <a:ext uri="{FF2B5EF4-FFF2-40B4-BE49-F238E27FC236}">
                <a16:creationId xmlns:a16="http://schemas.microsoft.com/office/drawing/2014/main" id="{EDC382A7-7DE7-405A-A1EA-CB9C61C86D89}"/>
              </a:ext>
            </a:extLst>
          </p:cNvPr>
          <p:cNvGraphicFramePr>
            <a:graphicFrameLocks noGrp="1"/>
          </p:cNvGraphicFramePr>
          <p:nvPr/>
        </p:nvGraphicFramePr>
        <p:xfrm>
          <a:off x="6906490" y="4395750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  <p:graphicFrame>
        <p:nvGraphicFramePr>
          <p:cNvPr id="76" name="表 75">
            <a:extLst>
              <a:ext uri="{FF2B5EF4-FFF2-40B4-BE49-F238E27FC236}">
                <a16:creationId xmlns:a16="http://schemas.microsoft.com/office/drawing/2014/main" id="{9B2827FB-5383-4DDB-B54B-881BED8C6C2C}"/>
              </a:ext>
            </a:extLst>
          </p:cNvPr>
          <p:cNvGraphicFramePr>
            <a:graphicFrameLocks noGrp="1"/>
          </p:cNvGraphicFramePr>
          <p:nvPr/>
        </p:nvGraphicFramePr>
        <p:xfrm>
          <a:off x="6936604" y="5023459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  <p:graphicFrame>
        <p:nvGraphicFramePr>
          <p:cNvPr id="77" name="表 76">
            <a:extLst>
              <a:ext uri="{FF2B5EF4-FFF2-40B4-BE49-F238E27FC236}">
                <a16:creationId xmlns:a16="http://schemas.microsoft.com/office/drawing/2014/main" id="{271C1133-3ABD-4F58-A996-C6287FCC3A3A}"/>
              </a:ext>
            </a:extLst>
          </p:cNvPr>
          <p:cNvGraphicFramePr>
            <a:graphicFrameLocks noGrp="1"/>
          </p:cNvGraphicFramePr>
          <p:nvPr/>
        </p:nvGraphicFramePr>
        <p:xfrm>
          <a:off x="6925988" y="5633211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04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61856" y="142713"/>
            <a:ext cx="2972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b="1">
                <a:ea typeface="Yu Mincho" panose="02020400000000000000" pitchFamily="18" charset="-128"/>
                <a:cs typeface="Times New Roman" panose="02020603050405020304" pitchFamily="18" charset="0"/>
              </a:rPr>
              <a:t>研究の背景</a:t>
            </a:r>
          </a:p>
        </p:txBody>
      </p:sp>
      <p:sp>
        <p:nvSpPr>
          <p:cNvPr id="110" name="矢印: 右 109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690378">
            <a:off x="2606596" y="5051158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AE147A90-A903-4160-A06D-6A14F3B88BCA}"/>
              </a:ext>
            </a:extLst>
          </p:cNvPr>
          <p:cNvSpPr/>
          <p:nvPr/>
        </p:nvSpPr>
        <p:spPr>
          <a:xfrm>
            <a:off x="2864087" y="3397615"/>
            <a:ext cx="2397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/>
              <a:t>pseudo-random mapping </a:t>
            </a:r>
            <a:endParaRPr lang="zh-CN" altLang="en-US" sz="1400" b="1"/>
          </a:p>
        </p:txBody>
      </p:sp>
      <p:sp>
        <p:nvSpPr>
          <p:cNvPr id="120" name="文本框 3">
            <a:extLst>
              <a:ext uri="{FF2B5EF4-FFF2-40B4-BE49-F238E27FC236}">
                <a16:creationId xmlns:a16="http://schemas.microsoft.com/office/drawing/2014/main" id="{303DA1D3-276A-4AA3-BF2B-F2D86ECDEBDB}"/>
              </a:ext>
            </a:extLst>
          </p:cNvPr>
          <p:cNvSpPr txBox="1"/>
          <p:nvPr/>
        </p:nvSpPr>
        <p:spPr>
          <a:xfrm>
            <a:off x="1164993" y="3718001"/>
            <a:ext cx="1851721" cy="53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A binary input with N×M（</a:t>
            </a:r>
            <a:r>
              <a:rPr lang="en-US" altLang="zh-CN" sz="1400"/>
              <a:t>4 x 3</a:t>
            </a:r>
            <a:r>
              <a:rPr lang="zh-CN" altLang="en-US" sz="1200"/>
              <a:t>）</a:t>
            </a:r>
          </a:p>
        </p:txBody>
      </p:sp>
      <p:sp>
        <p:nvSpPr>
          <p:cNvPr id="140" name="矩形 11">
            <a:extLst>
              <a:ext uri="{FF2B5EF4-FFF2-40B4-BE49-F238E27FC236}">
                <a16:creationId xmlns:a16="http://schemas.microsoft.com/office/drawing/2014/main" id="{C1BABE15-D712-4BBF-9E07-790C314622F6}"/>
              </a:ext>
            </a:extLst>
          </p:cNvPr>
          <p:cNvSpPr/>
          <p:nvPr/>
        </p:nvSpPr>
        <p:spPr>
          <a:xfrm>
            <a:off x="6203936" y="3528715"/>
            <a:ext cx="4111963" cy="270198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1" name="表格 6">
            <a:extLst>
              <a:ext uri="{FF2B5EF4-FFF2-40B4-BE49-F238E27FC236}">
                <a16:creationId xmlns:a16="http://schemas.microsoft.com/office/drawing/2014/main" id="{D31048B1-1BED-40D5-B278-011803DC7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42352"/>
              </p:ext>
            </p:extLst>
          </p:nvPr>
        </p:nvGraphicFramePr>
        <p:xfrm>
          <a:off x="6936604" y="3990035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2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graphicFrame>
        <p:nvGraphicFramePr>
          <p:cNvPr id="142" name="表格 6">
            <a:extLst>
              <a:ext uri="{FF2B5EF4-FFF2-40B4-BE49-F238E27FC236}">
                <a16:creationId xmlns:a16="http://schemas.microsoft.com/office/drawing/2014/main" id="{18D4464D-E411-4798-82D1-AFA555480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15481"/>
              </p:ext>
            </p:extLst>
          </p:nvPr>
        </p:nvGraphicFramePr>
        <p:xfrm>
          <a:off x="6925437" y="4586753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graphicFrame>
        <p:nvGraphicFramePr>
          <p:cNvPr id="143" name="表格 6">
            <a:extLst>
              <a:ext uri="{FF2B5EF4-FFF2-40B4-BE49-F238E27FC236}">
                <a16:creationId xmlns:a16="http://schemas.microsoft.com/office/drawing/2014/main" id="{3686E579-8273-470D-A9C8-72237FD9A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298438"/>
              </p:ext>
            </p:extLst>
          </p:nvPr>
        </p:nvGraphicFramePr>
        <p:xfrm>
          <a:off x="6936604" y="5229562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2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sp>
        <p:nvSpPr>
          <p:cNvPr id="144" name="文本框 17">
            <a:extLst>
              <a:ext uri="{FF2B5EF4-FFF2-40B4-BE49-F238E27FC236}">
                <a16:creationId xmlns:a16="http://schemas.microsoft.com/office/drawing/2014/main" id="{A75EB9A1-6B14-4AA2-8729-CC15E4957553}"/>
              </a:ext>
            </a:extLst>
          </p:cNvPr>
          <p:cNvSpPr txBox="1"/>
          <p:nvPr/>
        </p:nvSpPr>
        <p:spPr>
          <a:xfrm>
            <a:off x="6203936" y="3931187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A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5" name="文本框 18">
            <a:extLst>
              <a:ext uri="{FF2B5EF4-FFF2-40B4-BE49-F238E27FC236}">
                <a16:creationId xmlns:a16="http://schemas.microsoft.com/office/drawing/2014/main" id="{CEAB753E-F98B-45D2-AB0E-3A7597CC0176}"/>
              </a:ext>
            </a:extLst>
          </p:cNvPr>
          <p:cNvSpPr txBox="1"/>
          <p:nvPr/>
        </p:nvSpPr>
        <p:spPr>
          <a:xfrm>
            <a:off x="6195835" y="4537449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B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6" name="文本框 20">
            <a:extLst>
              <a:ext uri="{FF2B5EF4-FFF2-40B4-BE49-F238E27FC236}">
                <a16:creationId xmlns:a16="http://schemas.microsoft.com/office/drawing/2014/main" id="{FD563BF1-CD54-4CEC-B229-00F5D2B12612}"/>
              </a:ext>
            </a:extLst>
          </p:cNvPr>
          <p:cNvSpPr txBox="1"/>
          <p:nvPr/>
        </p:nvSpPr>
        <p:spPr>
          <a:xfrm>
            <a:off x="6187821" y="5122054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C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7" name="文本框 21">
            <a:extLst>
              <a:ext uri="{FF2B5EF4-FFF2-40B4-BE49-F238E27FC236}">
                <a16:creationId xmlns:a16="http://schemas.microsoft.com/office/drawing/2014/main" id="{828B3B08-923F-43FE-8D7C-DEBE5499CEAF}"/>
              </a:ext>
            </a:extLst>
          </p:cNvPr>
          <p:cNvSpPr txBox="1"/>
          <p:nvPr/>
        </p:nvSpPr>
        <p:spPr>
          <a:xfrm>
            <a:off x="6196218" y="3485724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/>
              <a:t>Discriminator </a:t>
            </a:r>
            <a:endParaRPr kumimoji="1" lang="zh-CN" altLang="en-US" sz="1400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4BD3CF-9A87-4F34-A98A-F0F17897F25B}"/>
              </a:ext>
            </a:extLst>
          </p:cNvPr>
          <p:cNvSpPr/>
          <p:nvPr/>
        </p:nvSpPr>
        <p:spPr>
          <a:xfrm>
            <a:off x="591173" y="875372"/>
            <a:ext cx="3899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en-US" altLang="zh-CN" b="1">
                <a:latin typeface="游明朝" panose="02020400000000000000" pitchFamily="18" charset="-128"/>
                <a:ea typeface="游明朝" panose="02020400000000000000" pitchFamily="18" charset="-128"/>
              </a:rPr>
              <a:t>Discriminator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の学習方法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E53D1C8-4AEE-4E14-83CE-4DA638CD5761}"/>
              </a:ext>
            </a:extLst>
          </p:cNvPr>
          <p:cNvCxnSpPr>
            <a:cxnSpLocks/>
          </p:cNvCxnSpPr>
          <p:nvPr/>
        </p:nvCxnSpPr>
        <p:spPr>
          <a:xfrm flipV="1">
            <a:off x="5081744" y="2160388"/>
            <a:ext cx="101825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A988DF-A86D-4EEC-A37A-C842EA15E142}"/>
              </a:ext>
            </a:extLst>
          </p:cNvPr>
          <p:cNvSpPr/>
          <p:nvPr/>
        </p:nvSpPr>
        <p:spPr>
          <a:xfrm>
            <a:off x="1558982" y="2725391"/>
            <a:ext cx="239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>
                <a:latin typeface="游明朝" panose="02020400000000000000" pitchFamily="18" charset="-128"/>
                <a:ea typeface="游明朝" panose="02020400000000000000" pitchFamily="18" charset="-128"/>
              </a:rPr>
              <a:t>パターン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“</a:t>
            </a:r>
            <a:r>
              <a:rPr lang="en-US" altLang="zh-CN">
                <a:latin typeface="游明朝" panose="02020400000000000000" pitchFamily="18" charset="-128"/>
                <a:ea typeface="游明朝" panose="02020400000000000000" pitchFamily="18" charset="-128"/>
              </a:rPr>
              <a:t>2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 "のデータ</a:t>
            </a:r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BA3512A1-3ADD-40CA-B94E-1D396BD8C5AF}"/>
              </a:ext>
            </a:extLst>
          </p:cNvPr>
          <p:cNvSpPr/>
          <p:nvPr/>
        </p:nvSpPr>
        <p:spPr>
          <a:xfrm rot="16200000">
            <a:off x="2785247" y="613513"/>
            <a:ext cx="342138" cy="383617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65698E6-1F6B-415A-805A-25C853A0DBD5}"/>
              </a:ext>
            </a:extLst>
          </p:cNvPr>
          <p:cNvSpPr/>
          <p:nvPr/>
        </p:nvSpPr>
        <p:spPr>
          <a:xfrm>
            <a:off x="5277736" y="18158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1727C6B-F1F5-4658-B7BC-7503035AF06B}"/>
              </a:ext>
            </a:extLst>
          </p:cNvPr>
          <p:cNvSpPr/>
          <p:nvPr/>
        </p:nvSpPr>
        <p:spPr>
          <a:xfrm>
            <a:off x="9637814" y="515289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274" name="图片 2">
            <a:extLst>
              <a:ext uri="{FF2B5EF4-FFF2-40B4-BE49-F238E27FC236}">
                <a16:creationId xmlns:a16="http://schemas.microsoft.com/office/drawing/2014/main" id="{9C1BB6B9-1505-4991-8CD5-72E5BFB5A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29" r="86191" b="1270"/>
          <a:stretch/>
        </p:blipFill>
        <p:spPr>
          <a:xfrm>
            <a:off x="147048" y="4257770"/>
            <a:ext cx="1089064" cy="1109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表 80">
                <a:extLst>
                  <a:ext uri="{FF2B5EF4-FFF2-40B4-BE49-F238E27FC236}">
                    <a16:creationId xmlns:a16="http://schemas.microsoft.com/office/drawing/2014/main" id="{4A454C61-3F81-4093-A204-9034623FB8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03549"/>
                  </p:ext>
                </p:extLst>
              </p:nvPr>
            </p:nvGraphicFramePr>
            <p:xfrm>
              <a:off x="3388074" y="396828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表 80">
                <a:extLst>
                  <a:ext uri="{FF2B5EF4-FFF2-40B4-BE49-F238E27FC236}">
                    <a16:creationId xmlns:a16="http://schemas.microsoft.com/office/drawing/2014/main" id="{4A454C61-3F81-4093-A204-9034623FB8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603549"/>
                  </p:ext>
                </p:extLst>
              </p:nvPr>
            </p:nvGraphicFramePr>
            <p:xfrm>
              <a:off x="3388074" y="396828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39" t="-2128" r="-201639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3333" t="-2128" r="-105000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2128" r="-3279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表 81">
                <a:extLst>
                  <a:ext uri="{FF2B5EF4-FFF2-40B4-BE49-F238E27FC236}">
                    <a16:creationId xmlns:a16="http://schemas.microsoft.com/office/drawing/2014/main" id="{B66B7BAC-41EC-4E3A-8808-6D3F575D72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7866007"/>
                  </p:ext>
                </p:extLst>
              </p:nvPr>
            </p:nvGraphicFramePr>
            <p:xfrm>
              <a:off x="3388074" y="4571289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表 81">
                <a:extLst>
                  <a:ext uri="{FF2B5EF4-FFF2-40B4-BE49-F238E27FC236}">
                    <a16:creationId xmlns:a16="http://schemas.microsoft.com/office/drawing/2014/main" id="{B66B7BAC-41EC-4E3A-8808-6D3F575D72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7866007"/>
                  </p:ext>
                </p:extLst>
              </p:nvPr>
            </p:nvGraphicFramePr>
            <p:xfrm>
              <a:off x="3388074" y="4571289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39" t="-2128" r="-201639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3333" t="-2128" r="-105000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2128" r="-3279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表 82">
                <a:extLst>
                  <a:ext uri="{FF2B5EF4-FFF2-40B4-BE49-F238E27FC236}">
                    <a16:creationId xmlns:a16="http://schemas.microsoft.com/office/drawing/2014/main" id="{6CECD5CF-3827-4611-BEBA-664E1C501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084016"/>
                  </p:ext>
                </p:extLst>
              </p:nvPr>
            </p:nvGraphicFramePr>
            <p:xfrm>
              <a:off x="3388074" y="5127651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2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表 82">
                <a:extLst>
                  <a:ext uri="{FF2B5EF4-FFF2-40B4-BE49-F238E27FC236}">
                    <a16:creationId xmlns:a16="http://schemas.microsoft.com/office/drawing/2014/main" id="{6CECD5CF-3827-4611-BEBA-664E1C501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084016"/>
                  </p:ext>
                </p:extLst>
              </p:nvPr>
            </p:nvGraphicFramePr>
            <p:xfrm>
              <a:off x="3388074" y="5127651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表 83">
                <a:extLst>
                  <a:ext uri="{FF2B5EF4-FFF2-40B4-BE49-F238E27FC236}">
                    <a16:creationId xmlns:a16="http://schemas.microsoft.com/office/drawing/2014/main" id="{F2A09C4B-2EAC-41FE-954F-B4B879DE0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48170"/>
                  </p:ext>
                </p:extLst>
              </p:nvPr>
            </p:nvGraphicFramePr>
            <p:xfrm>
              <a:off x="3388074" y="5687176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2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表 83">
                <a:extLst>
                  <a:ext uri="{FF2B5EF4-FFF2-40B4-BE49-F238E27FC236}">
                    <a16:creationId xmlns:a16="http://schemas.microsoft.com/office/drawing/2014/main" id="{F2A09C4B-2EAC-41FE-954F-B4B879DE0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48170"/>
                  </p:ext>
                </p:extLst>
              </p:nvPr>
            </p:nvGraphicFramePr>
            <p:xfrm>
              <a:off x="3388074" y="5687176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639" t="-2174" r="-201639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3333" t="-2174" r="-105000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2174" r="-3279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表 84">
                <a:extLst>
                  <a:ext uri="{FF2B5EF4-FFF2-40B4-BE49-F238E27FC236}">
                    <a16:creationId xmlns:a16="http://schemas.microsoft.com/office/drawing/2014/main" id="{35220E8B-55DF-40B0-8B62-AC124B39DF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3677244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表 84">
                <a:extLst>
                  <a:ext uri="{FF2B5EF4-FFF2-40B4-BE49-F238E27FC236}">
                    <a16:creationId xmlns:a16="http://schemas.microsoft.com/office/drawing/2014/main" id="{35220E8B-55DF-40B0-8B62-AC124B39DF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3677244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表 85">
                <a:extLst>
                  <a:ext uri="{FF2B5EF4-FFF2-40B4-BE49-F238E27FC236}">
                    <a16:creationId xmlns:a16="http://schemas.microsoft.com/office/drawing/2014/main" id="{96D7BAF3-8B81-4D32-A15B-AA5D878D2A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326771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表 85">
                <a:extLst>
                  <a:ext uri="{FF2B5EF4-FFF2-40B4-BE49-F238E27FC236}">
                    <a16:creationId xmlns:a16="http://schemas.microsoft.com/office/drawing/2014/main" id="{96D7BAF3-8B81-4D32-A15B-AA5D878D2A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326771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表 86">
                <a:extLst>
                  <a:ext uri="{FF2B5EF4-FFF2-40B4-BE49-F238E27FC236}">
                    <a16:creationId xmlns:a16="http://schemas.microsoft.com/office/drawing/2014/main" id="{CF406C02-8DF0-4DFC-BD20-5F2D559EE2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87970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表 86">
                <a:extLst>
                  <a:ext uri="{FF2B5EF4-FFF2-40B4-BE49-F238E27FC236}">
                    <a16:creationId xmlns:a16="http://schemas.microsoft.com/office/drawing/2014/main" id="{CF406C02-8DF0-4DFC-BD20-5F2D559EE2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87970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表 87">
                <a:extLst>
                  <a:ext uri="{FF2B5EF4-FFF2-40B4-BE49-F238E27FC236}">
                    <a16:creationId xmlns:a16="http://schemas.microsoft.com/office/drawing/2014/main" id="{1208C6DB-AB46-455C-B6E4-5110EF3723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5411167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表 87">
                <a:extLst>
                  <a:ext uri="{FF2B5EF4-FFF2-40B4-BE49-F238E27FC236}">
                    <a16:creationId xmlns:a16="http://schemas.microsoft.com/office/drawing/2014/main" id="{1208C6DB-AB46-455C-B6E4-5110EF3723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5411167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208548-BE0E-4DC4-898F-ECA77D69C670}"/>
              </a:ext>
            </a:extLst>
          </p:cNvPr>
          <p:cNvSpPr/>
          <p:nvPr/>
        </p:nvSpPr>
        <p:spPr>
          <a:xfrm>
            <a:off x="3162056" y="6043525"/>
            <a:ext cx="1553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/>
              <a:t> Address of RAM</a:t>
            </a:r>
            <a:endParaRPr lang="zh-CN" altLang="en-US" sz="1400"/>
          </a:p>
        </p:txBody>
      </p:sp>
      <p:graphicFrame>
        <p:nvGraphicFramePr>
          <p:cNvPr id="95" name="表格 6">
            <a:extLst>
              <a:ext uri="{FF2B5EF4-FFF2-40B4-BE49-F238E27FC236}">
                <a16:creationId xmlns:a16="http://schemas.microsoft.com/office/drawing/2014/main" id="{A1856FDE-B654-49A9-A402-25CF7F70D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26355"/>
              </p:ext>
            </p:extLst>
          </p:nvPr>
        </p:nvGraphicFramePr>
        <p:xfrm>
          <a:off x="6925437" y="5818935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sp>
        <p:nvSpPr>
          <p:cNvPr id="96" name="文本框 20">
            <a:extLst>
              <a:ext uri="{FF2B5EF4-FFF2-40B4-BE49-F238E27FC236}">
                <a16:creationId xmlns:a16="http://schemas.microsoft.com/office/drawing/2014/main" id="{CE1FB087-F95A-4FC6-8479-FE60D7BCA718}"/>
              </a:ext>
            </a:extLst>
          </p:cNvPr>
          <p:cNvSpPr txBox="1"/>
          <p:nvPr/>
        </p:nvSpPr>
        <p:spPr>
          <a:xfrm>
            <a:off x="6179003" y="572193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D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78A53161-A6D3-4186-A97F-56FC83558800}"/>
              </a:ext>
            </a:extLst>
          </p:cNvPr>
          <p:cNvCxnSpPr>
            <a:cxnSpLocks/>
          </p:cNvCxnSpPr>
          <p:nvPr/>
        </p:nvCxnSpPr>
        <p:spPr>
          <a:xfrm flipV="1">
            <a:off x="4475436" y="3884651"/>
            <a:ext cx="4916384" cy="102884"/>
          </a:xfrm>
          <a:prstGeom prst="bentConnector4">
            <a:avLst>
              <a:gd name="adj1" fmla="val 28292"/>
              <a:gd name="adj2" fmla="val 233315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1D599E52-8128-4BDD-ADC3-C22DE8D2D0D8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4489668" y="4457019"/>
            <a:ext cx="3000755" cy="252274"/>
          </a:xfrm>
          <a:prstGeom prst="bentConnector4">
            <a:avLst>
              <a:gd name="adj1" fmla="val 46176"/>
              <a:gd name="adj2" fmla="val 15437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2C38453F-83EC-409B-87FF-40A1635774ED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489668" y="5112293"/>
            <a:ext cx="4110797" cy="152518"/>
          </a:xfrm>
          <a:prstGeom prst="bentConnector4">
            <a:avLst>
              <a:gd name="adj1" fmla="val 33739"/>
              <a:gd name="adj2" fmla="val 220740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コネクタ: カギ線 124">
            <a:extLst>
              <a:ext uri="{FF2B5EF4-FFF2-40B4-BE49-F238E27FC236}">
                <a16:creationId xmlns:a16="http://schemas.microsoft.com/office/drawing/2014/main" id="{CBF2E4CD-5E2F-4B3E-B0FD-3B4004D7F16C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4489668" y="5711797"/>
            <a:ext cx="4489845" cy="112539"/>
          </a:xfrm>
          <a:prstGeom prst="bentConnector4">
            <a:avLst>
              <a:gd name="adj1" fmla="val 30981"/>
              <a:gd name="adj2" fmla="val 236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DFAE008-C94F-44FE-82A5-C80ED2C99DA8}"/>
              </a:ext>
            </a:extLst>
          </p:cNvPr>
          <p:cNvSpPr/>
          <p:nvPr/>
        </p:nvSpPr>
        <p:spPr>
          <a:xfrm>
            <a:off x="9208309" y="348656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D7EFF84-BC94-49D0-B664-1CD0E4D475B1}"/>
              </a:ext>
            </a:extLst>
          </p:cNvPr>
          <p:cNvSpPr/>
          <p:nvPr/>
        </p:nvSpPr>
        <p:spPr>
          <a:xfrm>
            <a:off x="7417586" y="417970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A74861C6-97B6-4039-AB4E-3BA63CF2CBED}"/>
              </a:ext>
            </a:extLst>
          </p:cNvPr>
          <p:cNvSpPr/>
          <p:nvPr/>
        </p:nvSpPr>
        <p:spPr>
          <a:xfrm>
            <a:off x="8553587" y="4779393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F4756E8E-8E3D-49EC-969A-1B6760836012}"/>
              </a:ext>
            </a:extLst>
          </p:cNvPr>
          <p:cNvSpPr/>
          <p:nvPr/>
        </p:nvSpPr>
        <p:spPr>
          <a:xfrm>
            <a:off x="8907857" y="5425441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B3EB84CB-B9CF-43CA-AAF0-04799283BC7B}"/>
              </a:ext>
            </a:extLst>
          </p:cNvPr>
          <p:cNvSpPr/>
          <p:nvPr/>
        </p:nvSpPr>
        <p:spPr>
          <a:xfrm>
            <a:off x="5185007" y="37485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0184C0B7-9F4E-4444-9FE2-4FBAFFB3B348}"/>
              </a:ext>
            </a:extLst>
          </p:cNvPr>
          <p:cNvSpPr/>
          <p:nvPr/>
        </p:nvSpPr>
        <p:spPr>
          <a:xfrm>
            <a:off x="5221973" y="43543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07114FB2-5D0D-4998-AF1E-1181E48EC931}"/>
              </a:ext>
            </a:extLst>
          </p:cNvPr>
          <p:cNvSpPr/>
          <p:nvPr/>
        </p:nvSpPr>
        <p:spPr>
          <a:xfrm>
            <a:off x="5231398" y="490788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B96FAD1F-840C-4DB3-9612-D50B310DE4CA}"/>
              </a:ext>
            </a:extLst>
          </p:cNvPr>
          <p:cNvSpPr/>
          <p:nvPr/>
        </p:nvSpPr>
        <p:spPr>
          <a:xfrm>
            <a:off x="5250578" y="54336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表 67">
                <a:extLst>
                  <a:ext uri="{FF2B5EF4-FFF2-40B4-BE49-F238E27FC236}">
                    <a16:creationId xmlns:a16="http://schemas.microsoft.com/office/drawing/2014/main" id="{A4E5A4A1-5481-4E35-93BA-26D111A584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30352" y="5548917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表 67">
                <a:extLst>
                  <a:ext uri="{FF2B5EF4-FFF2-40B4-BE49-F238E27FC236}">
                    <a16:creationId xmlns:a16="http://schemas.microsoft.com/office/drawing/2014/main" id="{A4E5A4A1-5481-4E35-93BA-26D111A584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30352" y="5548917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2222" r="-204762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2222" r="-10156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2222" r="-317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100000" r="-20476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100000" r="-1015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100000" r="-317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204444" r="-20476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204444" r="-10156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204444" r="-3175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304444" r="-20476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304444" r="-10156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304444" r="-3175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9" name="Picture 2" descr="MNIST sample images">
            <a:extLst>
              <a:ext uri="{FF2B5EF4-FFF2-40B4-BE49-F238E27FC236}">
                <a16:creationId xmlns:a16="http://schemas.microsoft.com/office/drawing/2014/main" id="{56CF9D1A-65BA-4003-A6F9-34069074D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 t="20673" r="-186" b="69735"/>
          <a:stretch/>
        </p:blipFill>
        <p:spPr bwMode="auto">
          <a:xfrm>
            <a:off x="796005" y="1994804"/>
            <a:ext cx="4227685" cy="25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 69">
                <a:extLst>
                  <a:ext uri="{FF2B5EF4-FFF2-40B4-BE49-F238E27FC236}">
                    <a16:creationId xmlns:a16="http://schemas.microsoft.com/office/drawing/2014/main" id="{56F9497C-27DF-4DF6-8889-B3D7D2261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885305"/>
                  </p:ext>
                </p:extLst>
              </p:nvPr>
            </p:nvGraphicFramePr>
            <p:xfrm>
              <a:off x="1273067" y="4276212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 69">
                <a:extLst>
                  <a:ext uri="{FF2B5EF4-FFF2-40B4-BE49-F238E27FC236}">
                    <a16:creationId xmlns:a16="http://schemas.microsoft.com/office/drawing/2014/main" id="{56F9497C-27DF-4DF6-8889-B3D7D2261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885305"/>
                  </p:ext>
                </p:extLst>
              </p:nvPr>
            </p:nvGraphicFramePr>
            <p:xfrm>
              <a:off x="1273067" y="4276212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2174" r="-2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2174" r="-105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2174" r="-327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104444" r="-2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104444" r="-105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104444" r="-3279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200000" r="-201639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200000" r="-105000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200000" r="-3279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306667" r="-20163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306667" r="-105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306667" r="-3279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230FB41-3E61-4680-9EE8-C5E1B0BB274E}"/>
              </a:ext>
            </a:extLst>
          </p:cNvPr>
          <p:cNvSpPr/>
          <p:nvPr/>
        </p:nvSpPr>
        <p:spPr>
          <a:xfrm>
            <a:off x="3507282" y="3170416"/>
            <a:ext cx="900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/>
              <a:t>並び替え</a:t>
            </a:r>
            <a:endParaRPr lang="zh-CN" altLang="en-US" sz="1400" b="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C331A0-D36E-4DE7-9EBC-42866823FB27}"/>
              </a:ext>
            </a:extLst>
          </p:cNvPr>
          <p:cNvSpPr/>
          <p:nvPr/>
        </p:nvSpPr>
        <p:spPr>
          <a:xfrm>
            <a:off x="2666092" y="142934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に正しいデータを書き込む</a:t>
            </a:r>
          </a:p>
        </p:txBody>
      </p:sp>
      <p:sp>
        <p:nvSpPr>
          <p:cNvPr id="72" name="矢印: 右 71">
            <a:extLst>
              <a:ext uri="{FF2B5EF4-FFF2-40B4-BE49-F238E27FC236}">
                <a16:creationId xmlns:a16="http://schemas.microsoft.com/office/drawing/2014/main" id="{E254E002-1271-477F-9954-846B51AC39C8}"/>
              </a:ext>
            </a:extLst>
          </p:cNvPr>
          <p:cNvSpPr/>
          <p:nvPr/>
        </p:nvSpPr>
        <p:spPr>
          <a:xfrm rot="21281501">
            <a:off x="2646344" y="4649914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矢印: 右 72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9364790">
            <a:off x="2527636" y="4267302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4" name="矢印: 右 73">
            <a:extLst>
              <a:ext uri="{FF2B5EF4-FFF2-40B4-BE49-F238E27FC236}">
                <a16:creationId xmlns:a16="http://schemas.microsoft.com/office/drawing/2014/main" id="{A220FC81-1966-4F16-9239-3E8E778ACFF6}"/>
              </a:ext>
            </a:extLst>
          </p:cNvPr>
          <p:cNvSpPr/>
          <p:nvPr/>
        </p:nvSpPr>
        <p:spPr>
          <a:xfrm rot="2165585">
            <a:off x="2577451" y="5443106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F34D7939-5336-49D6-BCC6-45384F0052FB}"/>
              </a:ext>
            </a:extLst>
          </p:cNvPr>
          <p:cNvGrpSpPr/>
          <p:nvPr/>
        </p:nvGrpSpPr>
        <p:grpSpPr>
          <a:xfrm>
            <a:off x="6203936" y="1686600"/>
            <a:ext cx="3867653" cy="771077"/>
            <a:chOff x="668756" y="1615092"/>
            <a:chExt cx="3867653" cy="771077"/>
          </a:xfrm>
        </p:grpSpPr>
        <p:sp>
          <p:nvSpPr>
            <p:cNvPr id="102" name="矩形 11">
              <a:extLst>
                <a:ext uri="{FF2B5EF4-FFF2-40B4-BE49-F238E27FC236}">
                  <a16:creationId xmlns:a16="http://schemas.microsoft.com/office/drawing/2014/main" id="{FFBADE49-0FBC-4B6D-BF0A-BFC6A67728A6}"/>
                </a:ext>
              </a:extLst>
            </p:cNvPr>
            <p:cNvSpPr/>
            <p:nvPr/>
          </p:nvSpPr>
          <p:spPr>
            <a:xfrm>
              <a:off x="668756" y="1615092"/>
              <a:ext cx="3867653" cy="7710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四角形: 角を丸くする 102">
              <a:extLst>
                <a:ext uri="{FF2B5EF4-FFF2-40B4-BE49-F238E27FC236}">
                  <a16:creationId xmlns:a16="http://schemas.microsoft.com/office/drawing/2014/main" id="{714CFBE5-DCF0-4D0D-890A-7A63CEAEDECA}"/>
                </a:ext>
              </a:extLst>
            </p:cNvPr>
            <p:cNvSpPr/>
            <p:nvPr/>
          </p:nvSpPr>
          <p:spPr>
            <a:xfrm>
              <a:off x="866151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A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4" name="文本框 21">
              <a:extLst>
                <a:ext uri="{FF2B5EF4-FFF2-40B4-BE49-F238E27FC236}">
                  <a16:creationId xmlns:a16="http://schemas.microsoft.com/office/drawing/2014/main" id="{F6741948-723F-4CC0-86D9-DAF75DDE389C}"/>
                </a:ext>
              </a:extLst>
            </p:cNvPr>
            <p:cNvSpPr txBox="1"/>
            <p:nvPr/>
          </p:nvSpPr>
          <p:spPr>
            <a:xfrm>
              <a:off x="668756" y="1615092"/>
              <a:ext cx="1471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/>
                <a:t>Discriminator 2 </a:t>
              </a:r>
              <a:endParaRPr kumimoji="1" lang="zh-CN" altLang="en-US" sz="1400" b="1"/>
            </a:p>
          </p:txBody>
        </p:sp>
        <p:sp>
          <p:nvSpPr>
            <p:cNvPr id="105" name="四角形: 角を丸くする 104">
              <a:extLst>
                <a:ext uri="{FF2B5EF4-FFF2-40B4-BE49-F238E27FC236}">
                  <a16:creationId xmlns:a16="http://schemas.microsoft.com/office/drawing/2014/main" id="{246079B5-7CFE-4516-9CC2-D9694943A5EF}"/>
                </a:ext>
              </a:extLst>
            </p:cNvPr>
            <p:cNvSpPr/>
            <p:nvPr/>
          </p:nvSpPr>
          <p:spPr>
            <a:xfrm>
              <a:off x="1738632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B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807F8DCA-697F-44C0-849F-D1A259599ECE}"/>
                </a:ext>
              </a:extLst>
            </p:cNvPr>
            <p:cNvSpPr/>
            <p:nvPr/>
          </p:nvSpPr>
          <p:spPr>
            <a:xfrm>
              <a:off x="2611113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C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81C6016D-A870-4422-BDF3-FCBF1335F234}"/>
                </a:ext>
              </a:extLst>
            </p:cNvPr>
            <p:cNvSpPr/>
            <p:nvPr/>
          </p:nvSpPr>
          <p:spPr>
            <a:xfrm>
              <a:off x="3483594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D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sp>
        <p:nvSpPr>
          <p:cNvPr id="113" name="文本框 3">
            <a:extLst>
              <a:ext uri="{FF2B5EF4-FFF2-40B4-BE49-F238E27FC236}">
                <a16:creationId xmlns:a16="http://schemas.microsoft.com/office/drawing/2014/main" id="{CE4A5FB8-12FA-4C90-8A20-21932543E8CC}"/>
              </a:ext>
            </a:extLst>
          </p:cNvPr>
          <p:cNvSpPr txBox="1"/>
          <p:nvPr/>
        </p:nvSpPr>
        <p:spPr>
          <a:xfrm>
            <a:off x="82768" y="3756010"/>
            <a:ext cx="1182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游明朝" panose="02020400000000000000" pitchFamily="18" charset="-128"/>
                <a:ea typeface="游明朝" panose="02020400000000000000" pitchFamily="18" charset="-128"/>
              </a:rPr>
              <a:t>画像を沢山入れる</a:t>
            </a:r>
            <a:endParaRPr lang="zh-CN" altLang="en-US" sz="12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013F3ED-6875-4598-A63D-F1F6DD8A682B}"/>
              </a:ext>
            </a:extLst>
          </p:cNvPr>
          <p:cNvSpPr/>
          <p:nvPr/>
        </p:nvSpPr>
        <p:spPr>
          <a:xfrm>
            <a:off x="5924067" y="6301655"/>
            <a:ext cx="5901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画像をどんどん入力すると</a:t>
            </a:r>
            <a:r>
              <a:rPr lang="en-US" altLang="ja-JP" sz="1600" b="1">
                <a:latin typeface="游明朝" panose="02020400000000000000" pitchFamily="18" charset="-128"/>
                <a:ea typeface="游明朝" panose="02020400000000000000" pitchFamily="18" charset="-128"/>
              </a:rPr>
              <a:t>RAM</a:t>
            </a:r>
            <a:r>
              <a:rPr lang="ja-JP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の値がどんどん増える</a:t>
            </a:r>
            <a:endParaRPr lang="zh-CN" altLang="en-US" sz="16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E475FEE-23E8-4DEF-87B1-470322A1A250}"/>
              </a:ext>
            </a:extLst>
          </p:cNvPr>
          <p:cNvGraphicFramePr>
            <a:graphicFrameLocks noGrp="1"/>
          </p:cNvGraphicFramePr>
          <p:nvPr/>
        </p:nvGraphicFramePr>
        <p:xfrm>
          <a:off x="6925437" y="3805405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  <p:graphicFrame>
        <p:nvGraphicFramePr>
          <p:cNvPr id="75" name="表 74">
            <a:extLst>
              <a:ext uri="{FF2B5EF4-FFF2-40B4-BE49-F238E27FC236}">
                <a16:creationId xmlns:a16="http://schemas.microsoft.com/office/drawing/2014/main" id="{EDC382A7-7DE7-405A-A1EA-CB9C61C86D89}"/>
              </a:ext>
            </a:extLst>
          </p:cNvPr>
          <p:cNvGraphicFramePr>
            <a:graphicFrameLocks noGrp="1"/>
          </p:cNvGraphicFramePr>
          <p:nvPr/>
        </p:nvGraphicFramePr>
        <p:xfrm>
          <a:off x="6906490" y="4395750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  <p:graphicFrame>
        <p:nvGraphicFramePr>
          <p:cNvPr id="76" name="表 75">
            <a:extLst>
              <a:ext uri="{FF2B5EF4-FFF2-40B4-BE49-F238E27FC236}">
                <a16:creationId xmlns:a16="http://schemas.microsoft.com/office/drawing/2014/main" id="{9B2827FB-5383-4DDB-B54B-881BED8C6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39904"/>
              </p:ext>
            </p:extLst>
          </p:nvPr>
        </p:nvGraphicFramePr>
        <p:xfrm>
          <a:off x="6921384" y="5024183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  <p:graphicFrame>
        <p:nvGraphicFramePr>
          <p:cNvPr id="77" name="表 76">
            <a:extLst>
              <a:ext uri="{FF2B5EF4-FFF2-40B4-BE49-F238E27FC236}">
                <a16:creationId xmlns:a16="http://schemas.microsoft.com/office/drawing/2014/main" id="{271C1133-3ABD-4F58-A996-C6287FCC3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97798"/>
              </p:ext>
            </p:extLst>
          </p:nvPr>
        </p:nvGraphicFramePr>
        <p:xfrm>
          <a:off x="6925988" y="5633211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12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61856" y="142713"/>
            <a:ext cx="2972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b="1">
                <a:ea typeface="Yu Mincho" panose="02020400000000000000" pitchFamily="18" charset="-128"/>
                <a:cs typeface="Times New Roman" panose="02020603050405020304" pitchFamily="18" charset="0"/>
              </a:rPr>
              <a:t>研究の背景</a:t>
            </a:r>
          </a:p>
        </p:txBody>
      </p:sp>
      <p:sp>
        <p:nvSpPr>
          <p:cNvPr id="110" name="矢印: 右 109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690378">
            <a:off x="2606596" y="5051158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AE147A90-A903-4160-A06D-6A14F3B88BCA}"/>
              </a:ext>
            </a:extLst>
          </p:cNvPr>
          <p:cNvSpPr/>
          <p:nvPr/>
        </p:nvSpPr>
        <p:spPr>
          <a:xfrm>
            <a:off x="2864087" y="3397615"/>
            <a:ext cx="2397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/>
              <a:t>pseudo-random mapping </a:t>
            </a:r>
            <a:endParaRPr lang="zh-CN" altLang="en-US" sz="1400" b="1"/>
          </a:p>
        </p:txBody>
      </p:sp>
      <p:sp>
        <p:nvSpPr>
          <p:cNvPr id="120" name="文本框 3">
            <a:extLst>
              <a:ext uri="{FF2B5EF4-FFF2-40B4-BE49-F238E27FC236}">
                <a16:creationId xmlns:a16="http://schemas.microsoft.com/office/drawing/2014/main" id="{303DA1D3-276A-4AA3-BF2B-F2D86ECDEBDB}"/>
              </a:ext>
            </a:extLst>
          </p:cNvPr>
          <p:cNvSpPr txBox="1"/>
          <p:nvPr/>
        </p:nvSpPr>
        <p:spPr>
          <a:xfrm>
            <a:off x="1164993" y="3718001"/>
            <a:ext cx="1851721" cy="53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A binary input with N×M（</a:t>
            </a:r>
            <a:r>
              <a:rPr lang="en-US" altLang="zh-CN" sz="1400"/>
              <a:t>4 x 3</a:t>
            </a:r>
            <a:r>
              <a:rPr lang="zh-CN" altLang="en-US" sz="1200"/>
              <a:t>）</a:t>
            </a:r>
          </a:p>
        </p:txBody>
      </p:sp>
      <p:sp>
        <p:nvSpPr>
          <p:cNvPr id="140" name="矩形 11">
            <a:extLst>
              <a:ext uri="{FF2B5EF4-FFF2-40B4-BE49-F238E27FC236}">
                <a16:creationId xmlns:a16="http://schemas.microsoft.com/office/drawing/2014/main" id="{C1BABE15-D712-4BBF-9E07-790C314622F6}"/>
              </a:ext>
            </a:extLst>
          </p:cNvPr>
          <p:cNvSpPr/>
          <p:nvPr/>
        </p:nvSpPr>
        <p:spPr>
          <a:xfrm>
            <a:off x="6166746" y="3528715"/>
            <a:ext cx="4111963" cy="270198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1" name="表格 6">
            <a:extLst>
              <a:ext uri="{FF2B5EF4-FFF2-40B4-BE49-F238E27FC236}">
                <a16:creationId xmlns:a16="http://schemas.microsoft.com/office/drawing/2014/main" id="{D31048B1-1BED-40D5-B278-011803DC7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72375"/>
              </p:ext>
            </p:extLst>
          </p:nvPr>
        </p:nvGraphicFramePr>
        <p:xfrm>
          <a:off x="6936604" y="3990035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2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graphicFrame>
        <p:nvGraphicFramePr>
          <p:cNvPr id="142" name="表格 6">
            <a:extLst>
              <a:ext uri="{FF2B5EF4-FFF2-40B4-BE49-F238E27FC236}">
                <a16:creationId xmlns:a16="http://schemas.microsoft.com/office/drawing/2014/main" id="{18D4464D-E411-4798-82D1-AFA555480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95996"/>
              </p:ext>
            </p:extLst>
          </p:nvPr>
        </p:nvGraphicFramePr>
        <p:xfrm>
          <a:off x="6925437" y="4586753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graphicFrame>
        <p:nvGraphicFramePr>
          <p:cNvPr id="143" name="表格 6">
            <a:extLst>
              <a:ext uri="{FF2B5EF4-FFF2-40B4-BE49-F238E27FC236}">
                <a16:creationId xmlns:a16="http://schemas.microsoft.com/office/drawing/2014/main" id="{3686E579-8273-470D-A9C8-72237FD9A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39859"/>
              </p:ext>
            </p:extLst>
          </p:nvPr>
        </p:nvGraphicFramePr>
        <p:xfrm>
          <a:off x="6936604" y="5229562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2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sp>
        <p:nvSpPr>
          <p:cNvPr id="144" name="文本框 17">
            <a:extLst>
              <a:ext uri="{FF2B5EF4-FFF2-40B4-BE49-F238E27FC236}">
                <a16:creationId xmlns:a16="http://schemas.microsoft.com/office/drawing/2014/main" id="{A75EB9A1-6B14-4AA2-8729-CC15E4957553}"/>
              </a:ext>
            </a:extLst>
          </p:cNvPr>
          <p:cNvSpPr txBox="1"/>
          <p:nvPr/>
        </p:nvSpPr>
        <p:spPr>
          <a:xfrm>
            <a:off x="6203936" y="3931187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A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5" name="文本框 18">
            <a:extLst>
              <a:ext uri="{FF2B5EF4-FFF2-40B4-BE49-F238E27FC236}">
                <a16:creationId xmlns:a16="http://schemas.microsoft.com/office/drawing/2014/main" id="{CEAB753E-F98B-45D2-AB0E-3A7597CC0176}"/>
              </a:ext>
            </a:extLst>
          </p:cNvPr>
          <p:cNvSpPr txBox="1"/>
          <p:nvPr/>
        </p:nvSpPr>
        <p:spPr>
          <a:xfrm>
            <a:off x="6195835" y="4537449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B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6" name="文本框 20">
            <a:extLst>
              <a:ext uri="{FF2B5EF4-FFF2-40B4-BE49-F238E27FC236}">
                <a16:creationId xmlns:a16="http://schemas.microsoft.com/office/drawing/2014/main" id="{FD563BF1-CD54-4CEC-B229-00F5D2B12612}"/>
              </a:ext>
            </a:extLst>
          </p:cNvPr>
          <p:cNvSpPr txBox="1"/>
          <p:nvPr/>
        </p:nvSpPr>
        <p:spPr>
          <a:xfrm>
            <a:off x="6187821" y="5122054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C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7" name="文本框 21">
            <a:extLst>
              <a:ext uri="{FF2B5EF4-FFF2-40B4-BE49-F238E27FC236}">
                <a16:creationId xmlns:a16="http://schemas.microsoft.com/office/drawing/2014/main" id="{828B3B08-923F-43FE-8D7C-DEBE5499CEAF}"/>
              </a:ext>
            </a:extLst>
          </p:cNvPr>
          <p:cNvSpPr txBox="1"/>
          <p:nvPr/>
        </p:nvSpPr>
        <p:spPr>
          <a:xfrm>
            <a:off x="6196218" y="3485724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/>
              <a:t>Discriminator </a:t>
            </a:r>
            <a:endParaRPr kumimoji="1" lang="zh-CN" altLang="en-US" sz="1400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4BD3CF-9A87-4F34-A98A-F0F17897F25B}"/>
              </a:ext>
            </a:extLst>
          </p:cNvPr>
          <p:cNvSpPr/>
          <p:nvPr/>
        </p:nvSpPr>
        <p:spPr>
          <a:xfrm>
            <a:off x="591173" y="865847"/>
            <a:ext cx="3899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en-US" altLang="zh-CN" b="1">
                <a:latin typeface="游明朝" panose="02020400000000000000" pitchFamily="18" charset="-128"/>
                <a:ea typeface="游明朝" panose="02020400000000000000" pitchFamily="18" charset="-128"/>
              </a:rPr>
              <a:t>Discriminator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の学習方法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E53D1C8-4AEE-4E14-83CE-4DA638CD5761}"/>
              </a:ext>
            </a:extLst>
          </p:cNvPr>
          <p:cNvCxnSpPr>
            <a:cxnSpLocks/>
          </p:cNvCxnSpPr>
          <p:nvPr/>
        </p:nvCxnSpPr>
        <p:spPr>
          <a:xfrm flipV="1">
            <a:off x="5081744" y="2160388"/>
            <a:ext cx="101825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A988DF-A86D-4EEC-A37A-C842EA15E142}"/>
              </a:ext>
            </a:extLst>
          </p:cNvPr>
          <p:cNvSpPr/>
          <p:nvPr/>
        </p:nvSpPr>
        <p:spPr>
          <a:xfrm>
            <a:off x="1558982" y="2725391"/>
            <a:ext cx="239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>
                <a:latin typeface="游明朝" panose="02020400000000000000" pitchFamily="18" charset="-128"/>
                <a:ea typeface="游明朝" panose="02020400000000000000" pitchFamily="18" charset="-128"/>
              </a:rPr>
              <a:t>パターン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“</a:t>
            </a:r>
            <a:r>
              <a:rPr lang="en-US" altLang="zh-CN">
                <a:latin typeface="游明朝" panose="02020400000000000000" pitchFamily="18" charset="-128"/>
                <a:ea typeface="游明朝" panose="02020400000000000000" pitchFamily="18" charset="-128"/>
              </a:rPr>
              <a:t>2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 "のデータ</a:t>
            </a:r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BA3512A1-3ADD-40CA-B94E-1D396BD8C5AF}"/>
              </a:ext>
            </a:extLst>
          </p:cNvPr>
          <p:cNvSpPr/>
          <p:nvPr/>
        </p:nvSpPr>
        <p:spPr>
          <a:xfrm rot="16200000">
            <a:off x="2785247" y="613513"/>
            <a:ext cx="342138" cy="383617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65698E6-1F6B-415A-805A-25C853A0DBD5}"/>
              </a:ext>
            </a:extLst>
          </p:cNvPr>
          <p:cNvSpPr/>
          <p:nvPr/>
        </p:nvSpPr>
        <p:spPr>
          <a:xfrm>
            <a:off x="5277736" y="18158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1727C6B-F1F5-4658-B7BC-7503035AF06B}"/>
              </a:ext>
            </a:extLst>
          </p:cNvPr>
          <p:cNvSpPr/>
          <p:nvPr/>
        </p:nvSpPr>
        <p:spPr>
          <a:xfrm>
            <a:off x="9637814" y="515289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274" name="图片 2">
            <a:extLst>
              <a:ext uri="{FF2B5EF4-FFF2-40B4-BE49-F238E27FC236}">
                <a16:creationId xmlns:a16="http://schemas.microsoft.com/office/drawing/2014/main" id="{9C1BB6B9-1505-4991-8CD5-72E5BFB5A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29" r="86191" b="1270"/>
          <a:stretch/>
        </p:blipFill>
        <p:spPr>
          <a:xfrm>
            <a:off x="147048" y="4257770"/>
            <a:ext cx="1089064" cy="1109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表 80">
                <a:extLst>
                  <a:ext uri="{FF2B5EF4-FFF2-40B4-BE49-F238E27FC236}">
                    <a16:creationId xmlns:a16="http://schemas.microsoft.com/office/drawing/2014/main" id="{4A454C61-3F81-4093-A204-9034623FB8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274751"/>
                  </p:ext>
                </p:extLst>
              </p:nvPr>
            </p:nvGraphicFramePr>
            <p:xfrm>
              <a:off x="3388074" y="396828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表 80">
                <a:extLst>
                  <a:ext uri="{FF2B5EF4-FFF2-40B4-BE49-F238E27FC236}">
                    <a16:creationId xmlns:a16="http://schemas.microsoft.com/office/drawing/2014/main" id="{4A454C61-3F81-4093-A204-9034623FB8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274751"/>
                  </p:ext>
                </p:extLst>
              </p:nvPr>
            </p:nvGraphicFramePr>
            <p:xfrm>
              <a:off x="3388074" y="396828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39" t="-2128" r="-201639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3333" t="-2128" r="-105000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2128" r="-3279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表 81">
                <a:extLst>
                  <a:ext uri="{FF2B5EF4-FFF2-40B4-BE49-F238E27FC236}">
                    <a16:creationId xmlns:a16="http://schemas.microsoft.com/office/drawing/2014/main" id="{B66B7BAC-41EC-4E3A-8808-6D3F575D72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3484761"/>
                  </p:ext>
                </p:extLst>
              </p:nvPr>
            </p:nvGraphicFramePr>
            <p:xfrm>
              <a:off x="3388074" y="4571289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表 81">
                <a:extLst>
                  <a:ext uri="{FF2B5EF4-FFF2-40B4-BE49-F238E27FC236}">
                    <a16:creationId xmlns:a16="http://schemas.microsoft.com/office/drawing/2014/main" id="{B66B7BAC-41EC-4E3A-8808-6D3F575D72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3484761"/>
                  </p:ext>
                </p:extLst>
              </p:nvPr>
            </p:nvGraphicFramePr>
            <p:xfrm>
              <a:off x="3388074" y="4571289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39" t="-2128" r="-201639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3333" t="-2128" r="-105000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2128" r="-3279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表 82">
                <a:extLst>
                  <a:ext uri="{FF2B5EF4-FFF2-40B4-BE49-F238E27FC236}">
                    <a16:creationId xmlns:a16="http://schemas.microsoft.com/office/drawing/2014/main" id="{6CECD5CF-3827-4611-BEBA-664E1C501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331026"/>
                  </p:ext>
                </p:extLst>
              </p:nvPr>
            </p:nvGraphicFramePr>
            <p:xfrm>
              <a:off x="3388074" y="5127651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2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表 82">
                <a:extLst>
                  <a:ext uri="{FF2B5EF4-FFF2-40B4-BE49-F238E27FC236}">
                    <a16:creationId xmlns:a16="http://schemas.microsoft.com/office/drawing/2014/main" id="{6CECD5CF-3827-4611-BEBA-664E1C501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331026"/>
                  </p:ext>
                </p:extLst>
              </p:nvPr>
            </p:nvGraphicFramePr>
            <p:xfrm>
              <a:off x="3388074" y="5127651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表 83">
                <a:extLst>
                  <a:ext uri="{FF2B5EF4-FFF2-40B4-BE49-F238E27FC236}">
                    <a16:creationId xmlns:a16="http://schemas.microsoft.com/office/drawing/2014/main" id="{F2A09C4B-2EAC-41FE-954F-B4B879DE0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2615621"/>
                  </p:ext>
                </p:extLst>
              </p:nvPr>
            </p:nvGraphicFramePr>
            <p:xfrm>
              <a:off x="3388074" y="5687176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2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表 83">
                <a:extLst>
                  <a:ext uri="{FF2B5EF4-FFF2-40B4-BE49-F238E27FC236}">
                    <a16:creationId xmlns:a16="http://schemas.microsoft.com/office/drawing/2014/main" id="{F2A09C4B-2EAC-41FE-954F-B4B879DE0D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2615621"/>
                  </p:ext>
                </p:extLst>
              </p:nvPr>
            </p:nvGraphicFramePr>
            <p:xfrm>
              <a:off x="3388074" y="5687176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639" t="-2174" r="-201639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3333" t="-2174" r="-105000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2174" r="-3279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表 84">
                <a:extLst>
                  <a:ext uri="{FF2B5EF4-FFF2-40B4-BE49-F238E27FC236}">
                    <a16:creationId xmlns:a16="http://schemas.microsoft.com/office/drawing/2014/main" id="{35220E8B-55DF-40B0-8B62-AC124B39DF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3677244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表 84">
                <a:extLst>
                  <a:ext uri="{FF2B5EF4-FFF2-40B4-BE49-F238E27FC236}">
                    <a16:creationId xmlns:a16="http://schemas.microsoft.com/office/drawing/2014/main" id="{35220E8B-55DF-40B0-8B62-AC124B39DF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3677244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表 85">
                <a:extLst>
                  <a:ext uri="{FF2B5EF4-FFF2-40B4-BE49-F238E27FC236}">
                    <a16:creationId xmlns:a16="http://schemas.microsoft.com/office/drawing/2014/main" id="{96D7BAF3-8B81-4D32-A15B-AA5D878D2A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326771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表 85">
                <a:extLst>
                  <a:ext uri="{FF2B5EF4-FFF2-40B4-BE49-F238E27FC236}">
                    <a16:creationId xmlns:a16="http://schemas.microsoft.com/office/drawing/2014/main" id="{96D7BAF3-8B81-4D32-A15B-AA5D878D2A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326771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表 86">
                <a:extLst>
                  <a:ext uri="{FF2B5EF4-FFF2-40B4-BE49-F238E27FC236}">
                    <a16:creationId xmlns:a16="http://schemas.microsoft.com/office/drawing/2014/main" id="{CF406C02-8DF0-4DFC-BD20-5F2D559EE2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87970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表 86">
                <a:extLst>
                  <a:ext uri="{FF2B5EF4-FFF2-40B4-BE49-F238E27FC236}">
                    <a16:creationId xmlns:a16="http://schemas.microsoft.com/office/drawing/2014/main" id="{CF406C02-8DF0-4DFC-BD20-5F2D559EE2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87970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表 87">
                <a:extLst>
                  <a:ext uri="{FF2B5EF4-FFF2-40B4-BE49-F238E27FC236}">
                    <a16:creationId xmlns:a16="http://schemas.microsoft.com/office/drawing/2014/main" id="{1208C6DB-AB46-455C-B6E4-5110EF3723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5411167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表 87">
                <a:extLst>
                  <a:ext uri="{FF2B5EF4-FFF2-40B4-BE49-F238E27FC236}">
                    <a16:creationId xmlns:a16="http://schemas.microsoft.com/office/drawing/2014/main" id="{1208C6DB-AB46-455C-B6E4-5110EF3723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5411167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208548-BE0E-4DC4-898F-ECA77D69C670}"/>
              </a:ext>
            </a:extLst>
          </p:cNvPr>
          <p:cNvSpPr/>
          <p:nvPr/>
        </p:nvSpPr>
        <p:spPr>
          <a:xfrm>
            <a:off x="3162056" y="6043525"/>
            <a:ext cx="1553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400" b="1"/>
              <a:t> Address of RAM</a:t>
            </a:r>
            <a:endParaRPr lang="zh-CN" altLang="en-US" sz="1400"/>
          </a:p>
        </p:txBody>
      </p:sp>
      <p:graphicFrame>
        <p:nvGraphicFramePr>
          <p:cNvPr id="95" name="表格 6">
            <a:extLst>
              <a:ext uri="{FF2B5EF4-FFF2-40B4-BE49-F238E27FC236}">
                <a16:creationId xmlns:a16="http://schemas.microsoft.com/office/drawing/2014/main" id="{A1856FDE-B654-49A9-A402-25CF7F70D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32986"/>
              </p:ext>
            </p:extLst>
          </p:nvPr>
        </p:nvGraphicFramePr>
        <p:xfrm>
          <a:off x="6925437" y="5818935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sp>
        <p:nvSpPr>
          <p:cNvPr id="96" name="文本框 20">
            <a:extLst>
              <a:ext uri="{FF2B5EF4-FFF2-40B4-BE49-F238E27FC236}">
                <a16:creationId xmlns:a16="http://schemas.microsoft.com/office/drawing/2014/main" id="{CE1FB087-F95A-4FC6-8479-FE60D7BCA718}"/>
              </a:ext>
            </a:extLst>
          </p:cNvPr>
          <p:cNvSpPr txBox="1"/>
          <p:nvPr/>
        </p:nvSpPr>
        <p:spPr>
          <a:xfrm>
            <a:off x="6179003" y="572193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D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78A53161-A6D3-4186-A97F-56FC83558800}"/>
              </a:ext>
            </a:extLst>
          </p:cNvPr>
          <p:cNvCxnSpPr>
            <a:cxnSpLocks/>
          </p:cNvCxnSpPr>
          <p:nvPr/>
        </p:nvCxnSpPr>
        <p:spPr>
          <a:xfrm flipV="1">
            <a:off x="4513139" y="3891220"/>
            <a:ext cx="3332915" cy="109464"/>
          </a:xfrm>
          <a:prstGeom prst="bentConnector4">
            <a:avLst>
              <a:gd name="adj1" fmla="val 40803"/>
              <a:gd name="adj2" fmla="val 198617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1D599E52-8128-4BDD-ADC3-C22DE8D2D0D8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4489668" y="4482542"/>
            <a:ext cx="4846440" cy="226751"/>
          </a:xfrm>
          <a:prstGeom prst="bentConnector4">
            <a:avLst>
              <a:gd name="adj1" fmla="val 28607"/>
              <a:gd name="adj2" fmla="val 16721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2C38453F-83EC-409B-87FF-40A1635774ED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489668" y="5122054"/>
            <a:ext cx="4861410" cy="142757"/>
          </a:xfrm>
          <a:prstGeom prst="bentConnector4">
            <a:avLst>
              <a:gd name="adj1" fmla="val 28934"/>
              <a:gd name="adj2" fmla="val 228995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コネクタ: カギ線 124">
            <a:extLst>
              <a:ext uri="{FF2B5EF4-FFF2-40B4-BE49-F238E27FC236}">
                <a16:creationId xmlns:a16="http://schemas.microsoft.com/office/drawing/2014/main" id="{CBF2E4CD-5E2F-4B3E-B0FD-3B4004D7F16C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4489668" y="5682900"/>
            <a:ext cx="2600544" cy="141436"/>
          </a:xfrm>
          <a:prstGeom prst="bentConnector4">
            <a:avLst>
              <a:gd name="adj1" fmla="val 54670"/>
              <a:gd name="adj2" fmla="val 2023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DFAE008-C94F-44FE-82A5-C80ED2C99DA8}"/>
              </a:ext>
            </a:extLst>
          </p:cNvPr>
          <p:cNvSpPr/>
          <p:nvPr/>
        </p:nvSpPr>
        <p:spPr>
          <a:xfrm>
            <a:off x="7789649" y="356878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D7EFF84-BC94-49D0-B664-1CD0E4D475B1}"/>
              </a:ext>
            </a:extLst>
          </p:cNvPr>
          <p:cNvSpPr/>
          <p:nvPr/>
        </p:nvSpPr>
        <p:spPr>
          <a:xfrm>
            <a:off x="9269538" y="415164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A74861C6-97B6-4039-AB4E-3BA63CF2CBED}"/>
              </a:ext>
            </a:extLst>
          </p:cNvPr>
          <p:cNvSpPr/>
          <p:nvPr/>
        </p:nvSpPr>
        <p:spPr>
          <a:xfrm>
            <a:off x="9285112" y="479309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F4756E8E-8E3D-49EC-969A-1B6760836012}"/>
              </a:ext>
            </a:extLst>
          </p:cNvPr>
          <p:cNvSpPr/>
          <p:nvPr/>
        </p:nvSpPr>
        <p:spPr>
          <a:xfrm>
            <a:off x="7028544" y="540110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B3EB84CB-B9CF-43CA-AAF0-04799283BC7B}"/>
              </a:ext>
            </a:extLst>
          </p:cNvPr>
          <p:cNvSpPr/>
          <p:nvPr/>
        </p:nvSpPr>
        <p:spPr>
          <a:xfrm>
            <a:off x="5185007" y="37485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0184C0B7-9F4E-4444-9FE2-4FBAFFB3B348}"/>
              </a:ext>
            </a:extLst>
          </p:cNvPr>
          <p:cNvSpPr/>
          <p:nvPr/>
        </p:nvSpPr>
        <p:spPr>
          <a:xfrm>
            <a:off x="5221973" y="43543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07114FB2-5D0D-4998-AF1E-1181E48EC931}"/>
              </a:ext>
            </a:extLst>
          </p:cNvPr>
          <p:cNvSpPr/>
          <p:nvPr/>
        </p:nvSpPr>
        <p:spPr>
          <a:xfrm>
            <a:off x="5231398" y="490788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B96FAD1F-840C-4DB3-9612-D50B310DE4CA}"/>
              </a:ext>
            </a:extLst>
          </p:cNvPr>
          <p:cNvSpPr/>
          <p:nvPr/>
        </p:nvSpPr>
        <p:spPr>
          <a:xfrm>
            <a:off x="5250578" y="54336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表 67">
                <a:extLst>
                  <a:ext uri="{FF2B5EF4-FFF2-40B4-BE49-F238E27FC236}">
                    <a16:creationId xmlns:a16="http://schemas.microsoft.com/office/drawing/2014/main" id="{A4E5A4A1-5481-4E35-93BA-26D111A584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30352" y="5548917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表 67">
                <a:extLst>
                  <a:ext uri="{FF2B5EF4-FFF2-40B4-BE49-F238E27FC236}">
                    <a16:creationId xmlns:a16="http://schemas.microsoft.com/office/drawing/2014/main" id="{A4E5A4A1-5481-4E35-93BA-26D111A584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30352" y="5548917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2222" r="-204762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2222" r="-10156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2222" r="-317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100000" r="-20476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100000" r="-1015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100000" r="-317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204444" r="-20476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204444" r="-10156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204444" r="-3175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304444" r="-20476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304444" r="-10156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304444" r="-3175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9" name="Picture 2" descr="MNIST sample images">
            <a:extLst>
              <a:ext uri="{FF2B5EF4-FFF2-40B4-BE49-F238E27FC236}">
                <a16:creationId xmlns:a16="http://schemas.microsoft.com/office/drawing/2014/main" id="{56CF9D1A-65BA-4003-A6F9-34069074D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 t="20673" r="-186" b="69735"/>
          <a:stretch/>
        </p:blipFill>
        <p:spPr bwMode="auto">
          <a:xfrm>
            <a:off x="796005" y="1994804"/>
            <a:ext cx="4227685" cy="25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 69">
                <a:extLst>
                  <a:ext uri="{FF2B5EF4-FFF2-40B4-BE49-F238E27FC236}">
                    <a16:creationId xmlns:a16="http://schemas.microsoft.com/office/drawing/2014/main" id="{56F9497C-27DF-4DF6-8889-B3D7D2261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5690738"/>
                  </p:ext>
                </p:extLst>
              </p:nvPr>
            </p:nvGraphicFramePr>
            <p:xfrm>
              <a:off x="1273067" y="4276212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 69">
                <a:extLst>
                  <a:ext uri="{FF2B5EF4-FFF2-40B4-BE49-F238E27FC236}">
                    <a16:creationId xmlns:a16="http://schemas.microsoft.com/office/drawing/2014/main" id="{56F9497C-27DF-4DF6-8889-B3D7D2261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5690738"/>
                  </p:ext>
                </p:extLst>
              </p:nvPr>
            </p:nvGraphicFramePr>
            <p:xfrm>
              <a:off x="1273067" y="4276212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2174" r="-2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2174" r="-105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2174" r="-327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104444" r="-2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104444" r="-105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104444" r="-3279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200000" r="-201639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200000" r="-105000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200000" r="-3279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306667" r="-20163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306667" r="-105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306667" r="-3279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230FB41-3E61-4680-9EE8-C5E1B0BB274E}"/>
              </a:ext>
            </a:extLst>
          </p:cNvPr>
          <p:cNvSpPr/>
          <p:nvPr/>
        </p:nvSpPr>
        <p:spPr>
          <a:xfrm>
            <a:off x="3507282" y="3170416"/>
            <a:ext cx="900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/>
              <a:t>並び替え</a:t>
            </a:r>
            <a:endParaRPr lang="zh-CN" altLang="en-US" sz="1400" b="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C331A0-D36E-4DE7-9EBC-42866823FB27}"/>
              </a:ext>
            </a:extLst>
          </p:cNvPr>
          <p:cNvSpPr/>
          <p:nvPr/>
        </p:nvSpPr>
        <p:spPr>
          <a:xfrm>
            <a:off x="2666092" y="142934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に正しいデータを書き込む</a:t>
            </a:r>
          </a:p>
        </p:txBody>
      </p:sp>
      <p:sp>
        <p:nvSpPr>
          <p:cNvPr id="72" name="矢印: 右 71">
            <a:extLst>
              <a:ext uri="{FF2B5EF4-FFF2-40B4-BE49-F238E27FC236}">
                <a16:creationId xmlns:a16="http://schemas.microsoft.com/office/drawing/2014/main" id="{E254E002-1271-477F-9954-846B51AC39C8}"/>
              </a:ext>
            </a:extLst>
          </p:cNvPr>
          <p:cNvSpPr/>
          <p:nvPr/>
        </p:nvSpPr>
        <p:spPr>
          <a:xfrm rot="21281501">
            <a:off x="2646344" y="4649914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矢印: 右 72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9364790">
            <a:off x="2527636" y="4267302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4" name="矢印: 右 73">
            <a:extLst>
              <a:ext uri="{FF2B5EF4-FFF2-40B4-BE49-F238E27FC236}">
                <a16:creationId xmlns:a16="http://schemas.microsoft.com/office/drawing/2014/main" id="{A220FC81-1966-4F16-9239-3E8E778ACFF6}"/>
              </a:ext>
            </a:extLst>
          </p:cNvPr>
          <p:cNvSpPr/>
          <p:nvPr/>
        </p:nvSpPr>
        <p:spPr>
          <a:xfrm rot="2165585">
            <a:off x="2577451" y="5443106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F34D7939-5336-49D6-BCC6-45384F0052FB}"/>
              </a:ext>
            </a:extLst>
          </p:cNvPr>
          <p:cNvGrpSpPr/>
          <p:nvPr/>
        </p:nvGrpSpPr>
        <p:grpSpPr>
          <a:xfrm>
            <a:off x="6203936" y="1686600"/>
            <a:ext cx="3867653" cy="771077"/>
            <a:chOff x="668756" y="1615092"/>
            <a:chExt cx="3867653" cy="771077"/>
          </a:xfrm>
        </p:grpSpPr>
        <p:sp>
          <p:nvSpPr>
            <p:cNvPr id="102" name="矩形 11">
              <a:extLst>
                <a:ext uri="{FF2B5EF4-FFF2-40B4-BE49-F238E27FC236}">
                  <a16:creationId xmlns:a16="http://schemas.microsoft.com/office/drawing/2014/main" id="{FFBADE49-0FBC-4B6D-BF0A-BFC6A67728A6}"/>
                </a:ext>
              </a:extLst>
            </p:cNvPr>
            <p:cNvSpPr/>
            <p:nvPr/>
          </p:nvSpPr>
          <p:spPr>
            <a:xfrm>
              <a:off x="668756" y="1615092"/>
              <a:ext cx="3867653" cy="7710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四角形: 角を丸くする 102">
              <a:extLst>
                <a:ext uri="{FF2B5EF4-FFF2-40B4-BE49-F238E27FC236}">
                  <a16:creationId xmlns:a16="http://schemas.microsoft.com/office/drawing/2014/main" id="{714CFBE5-DCF0-4D0D-890A-7A63CEAEDECA}"/>
                </a:ext>
              </a:extLst>
            </p:cNvPr>
            <p:cNvSpPr/>
            <p:nvPr/>
          </p:nvSpPr>
          <p:spPr>
            <a:xfrm>
              <a:off x="866151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A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4" name="文本框 21">
              <a:extLst>
                <a:ext uri="{FF2B5EF4-FFF2-40B4-BE49-F238E27FC236}">
                  <a16:creationId xmlns:a16="http://schemas.microsoft.com/office/drawing/2014/main" id="{F6741948-723F-4CC0-86D9-DAF75DDE389C}"/>
                </a:ext>
              </a:extLst>
            </p:cNvPr>
            <p:cNvSpPr txBox="1"/>
            <p:nvPr/>
          </p:nvSpPr>
          <p:spPr>
            <a:xfrm>
              <a:off x="668756" y="1615092"/>
              <a:ext cx="1471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/>
                <a:t>Discriminator 2 </a:t>
              </a:r>
              <a:endParaRPr kumimoji="1" lang="zh-CN" altLang="en-US" sz="1400" b="1"/>
            </a:p>
          </p:txBody>
        </p:sp>
        <p:sp>
          <p:nvSpPr>
            <p:cNvPr id="105" name="四角形: 角を丸くする 104">
              <a:extLst>
                <a:ext uri="{FF2B5EF4-FFF2-40B4-BE49-F238E27FC236}">
                  <a16:creationId xmlns:a16="http://schemas.microsoft.com/office/drawing/2014/main" id="{246079B5-7CFE-4516-9CC2-D9694943A5EF}"/>
                </a:ext>
              </a:extLst>
            </p:cNvPr>
            <p:cNvSpPr/>
            <p:nvPr/>
          </p:nvSpPr>
          <p:spPr>
            <a:xfrm>
              <a:off x="1738632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B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807F8DCA-697F-44C0-849F-D1A259599ECE}"/>
                </a:ext>
              </a:extLst>
            </p:cNvPr>
            <p:cNvSpPr/>
            <p:nvPr/>
          </p:nvSpPr>
          <p:spPr>
            <a:xfrm>
              <a:off x="2611113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C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81C6016D-A870-4422-BDF3-FCBF1335F234}"/>
                </a:ext>
              </a:extLst>
            </p:cNvPr>
            <p:cNvSpPr/>
            <p:nvPr/>
          </p:nvSpPr>
          <p:spPr>
            <a:xfrm>
              <a:off x="3483594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D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sp>
        <p:nvSpPr>
          <p:cNvPr id="113" name="文本框 3">
            <a:extLst>
              <a:ext uri="{FF2B5EF4-FFF2-40B4-BE49-F238E27FC236}">
                <a16:creationId xmlns:a16="http://schemas.microsoft.com/office/drawing/2014/main" id="{CE4A5FB8-12FA-4C90-8A20-21932543E8CC}"/>
              </a:ext>
            </a:extLst>
          </p:cNvPr>
          <p:cNvSpPr txBox="1"/>
          <p:nvPr/>
        </p:nvSpPr>
        <p:spPr>
          <a:xfrm>
            <a:off x="82768" y="3756010"/>
            <a:ext cx="1182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游明朝" panose="02020400000000000000" pitchFamily="18" charset="-128"/>
                <a:ea typeface="游明朝" panose="02020400000000000000" pitchFamily="18" charset="-128"/>
              </a:rPr>
              <a:t>画像を沢山入れる</a:t>
            </a:r>
            <a:endParaRPr lang="zh-CN" altLang="en-US" sz="12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013F3ED-6875-4598-A63D-F1F6DD8A682B}"/>
              </a:ext>
            </a:extLst>
          </p:cNvPr>
          <p:cNvSpPr/>
          <p:nvPr/>
        </p:nvSpPr>
        <p:spPr>
          <a:xfrm>
            <a:off x="5924067" y="6301655"/>
            <a:ext cx="5901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画像をどんどん入力すると</a:t>
            </a:r>
            <a:r>
              <a:rPr lang="en-US" altLang="ja-JP" sz="1600" b="1">
                <a:latin typeface="游明朝" panose="02020400000000000000" pitchFamily="18" charset="-128"/>
                <a:ea typeface="游明朝" panose="02020400000000000000" pitchFamily="18" charset="-128"/>
              </a:rPr>
              <a:t>RAM</a:t>
            </a:r>
            <a:r>
              <a:rPr lang="ja-JP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の値がどんどん増える</a:t>
            </a:r>
            <a:endParaRPr lang="zh-CN" altLang="en-US" sz="16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E475FEE-23E8-4DEF-87B1-470322A1A250}"/>
              </a:ext>
            </a:extLst>
          </p:cNvPr>
          <p:cNvGraphicFramePr>
            <a:graphicFrameLocks noGrp="1"/>
          </p:cNvGraphicFramePr>
          <p:nvPr/>
        </p:nvGraphicFramePr>
        <p:xfrm>
          <a:off x="6925437" y="3805405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  <p:graphicFrame>
        <p:nvGraphicFramePr>
          <p:cNvPr id="75" name="表 74">
            <a:extLst>
              <a:ext uri="{FF2B5EF4-FFF2-40B4-BE49-F238E27FC236}">
                <a16:creationId xmlns:a16="http://schemas.microsoft.com/office/drawing/2014/main" id="{EDC382A7-7DE7-405A-A1EA-CB9C61C86D89}"/>
              </a:ext>
            </a:extLst>
          </p:cNvPr>
          <p:cNvGraphicFramePr>
            <a:graphicFrameLocks noGrp="1"/>
          </p:cNvGraphicFramePr>
          <p:nvPr/>
        </p:nvGraphicFramePr>
        <p:xfrm>
          <a:off x="6906490" y="4395750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  <p:graphicFrame>
        <p:nvGraphicFramePr>
          <p:cNvPr id="76" name="表 75">
            <a:extLst>
              <a:ext uri="{FF2B5EF4-FFF2-40B4-BE49-F238E27FC236}">
                <a16:creationId xmlns:a16="http://schemas.microsoft.com/office/drawing/2014/main" id="{9B2827FB-5383-4DDB-B54B-881BED8C6C2C}"/>
              </a:ext>
            </a:extLst>
          </p:cNvPr>
          <p:cNvGraphicFramePr>
            <a:graphicFrameLocks noGrp="1"/>
          </p:cNvGraphicFramePr>
          <p:nvPr/>
        </p:nvGraphicFramePr>
        <p:xfrm>
          <a:off x="6921384" y="5024183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  <p:graphicFrame>
        <p:nvGraphicFramePr>
          <p:cNvPr id="77" name="表 76">
            <a:extLst>
              <a:ext uri="{FF2B5EF4-FFF2-40B4-BE49-F238E27FC236}">
                <a16:creationId xmlns:a16="http://schemas.microsoft.com/office/drawing/2014/main" id="{271C1133-3ABD-4F58-A996-C6287FCC3A3A}"/>
              </a:ext>
            </a:extLst>
          </p:cNvPr>
          <p:cNvGraphicFramePr>
            <a:graphicFrameLocks noGrp="1"/>
          </p:cNvGraphicFramePr>
          <p:nvPr/>
        </p:nvGraphicFramePr>
        <p:xfrm>
          <a:off x="6925988" y="5633211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46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161856" y="142713"/>
            <a:ext cx="2972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b="1">
                <a:ea typeface="Yu Mincho" panose="02020400000000000000" pitchFamily="18" charset="-128"/>
                <a:cs typeface="Times New Roman" panose="02020603050405020304" pitchFamily="18" charset="0"/>
              </a:rPr>
              <a:t>研究の背景</a:t>
            </a:r>
          </a:p>
        </p:txBody>
      </p:sp>
      <p:sp>
        <p:nvSpPr>
          <p:cNvPr id="110" name="矢印: 右 109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690378">
            <a:off x="2606596" y="5051158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AE147A90-A903-4160-A06D-6A14F3B88BCA}"/>
              </a:ext>
            </a:extLst>
          </p:cNvPr>
          <p:cNvSpPr/>
          <p:nvPr/>
        </p:nvSpPr>
        <p:spPr>
          <a:xfrm>
            <a:off x="2864087" y="3397615"/>
            <a:ext cx="23974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/>
              <a:t>pseudo-random mapping </a:t>
            </a:r>
            <a:endParaRPr lang="zh-CN" altLang="en-US" sz="1400" b="1"/>
          </a:p>
        </p:txBody>
      </p:sp>
      <p:sp>
        <p:nvSpPr>
          <p:cNvPr id="120" name="文本框 3">
            <a:extLst>
              <a:ext uri="{FF2B5EF4-FFF2-40B4-BE49-F238E27FC236}">
                <a16:creationId xmlns:a16="http://schemas.microsoft.com/office/drawing/2014/main" id="{303DA1D3-276A-4AA3-BF2B-F2D86ECDEBDB}"/>
              </a:ext>
            </a:extLst>
          </p:cNvPr>
          <p:cNvSpPr txBox="1"/>
          <p:nvPr/>
        </p:nvSpPr>
        <p:spPr>
          <a:xfrm>
            <a:off x="1164993" y="3718001"/>
            <a:ext cx="1851721" cy="53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A binary input with N×M（</a:t>
            </a:r>
            <a:r>
              <a:rPr lang="en-US" altLang="zh-CN" sz="1400"/>
              <a:t>4 x 3</a:t>
            </a:r>
            <a:r>
              <a:rPr lang="zh-CN" altLang="en-US" sz="1200"/>
              <a:t>）</a:t>
            </a:r>
          </a:p>
        </p:txBody>
      </p:sp>
      <p:sp>
        <p:nvSpPr>
          <p:cNvPr id="140" name="矩形 11">
            <a:extLst>
              <a:ext uri="{FF2B5EF4-FFF2-40B4-BE49-F238E27FC236}">
                <a16:creationId xmlns:a16="http://schemas.microsoft.com/office/drawing/2014/main" id="{C1BABE15-D712-4BBF-9E07-790C314622F6}"/>
              </a:ext>
            </a:extLst>
          </p:cNvPr>
          <p:cNvSpPr/>
          <p:nvPr/>
        </p:nvSpPr>
        <p:spPr>
          <a:xfrm>
            <a:off x="6166746" y="3528715"/>
            <a:ext cx="4111963" cy="270198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41" name="表格 6">
            <a:extLst>
              <a:ext uri="{FF2B5EF4-FFF2-40B4-BE49-F238E27FC236}">
                <a16:creationId xmlns:a16="http://schemas.microsoft.com/office/drawing/2014/main" id="{D31048B1-1BED-40D5-B278-011803DC70ED}"/>
              </a:ext>
            </a:extLst>
          </p:cNvPr>
          <p:cNvGraphicFramePr>
            <a:graphicFrameLocks noGrp="1"/>
          </p:cNvGraphicFramePr>
          <p:nvPr/>
        </p:nvGraphicFramePr>
        <p:xfrm>
          <a:off x="6936604" y="3990035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2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graphicFrame>
        <p:nvGraphicFramePr>
          <p:cNvPr id="142" name="表格 6">
            <a:extLst>
              <a:ext uri="{FF2B5EF4-FFF2-40B4-BE49-F238E27FC236}">
                <a16:creationId xmlns:a16="http://schemas.microsoft.com/office/drawing/2014/main" id="{18D4464D-E411-4798-82D1-AFA5554801DB}"/>
              </a:ext>
            </a:extLst>
          </p:cNvPr>
          <p:cNvGraphicFramePr>
            <a:graphicFrameLocks noGrp="1"/>
          </p:cNvGraphicFramePr>
          <p:nvPr/>
        </p:nvGraphicFramePr>
        <p:xfrm>
          <a:off x="6925437" y="4586753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graphicFrame>
        <p:nvGraphicFramePr>
          <p:cNvPr id="143" name="表格 6">
            <a:extLst>
              <a:ext uri="{FF2B5EF4-FFF2-40B4-BE49-F238E27FC236}">
                <a16:creationId xmlns:a16="http://schemas.microsoft.com/office/drawing/2014/main" id="{3686E579-8273-470D-A9C8-72237FD9A488}"/>
              </a:ext>
            </a:extLst>
          </p:cNvPr>
          <p:cNvGraphicFramePr>
            <a:graphicFrameLocks noGrp="1"/>
          </p:cNvGraphicFramePr>
          <p:nvPr/>
        </p:nvGraphicFramePr>
        <p:xfrm>
          <a:off x="6936604" y="5229562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2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sp>
        <p:nvSpPr>
          <p:cNvPr id="144" name="文本框 17">
            <a:extLst>
              <a:ext uri="{FF2B5EF4-FFF2-40B4-BE49-F238E27FC236}">
                <a16:creationId xmlns:a16="http://schemas.microsoft.com/office/drawing/2014/main" id="{A75EB9A1-6B14-4AA2-8729-CC15E4957553}"/>
              </a:ext>
            </a:extLst>
          </p:cNvPr>
          <p:cNvSpPr txBox="1"/>
          <p:nvPr/>
        </p:nvSpPr>
        <p:spPr>
          <a:xfrm>
            <a:off x="6203936" y="3931187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A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5" name="文本框 18">
            <a:extLst>
              <a:ext uri="{FF2B5EF4-FFF2-40B4-BE49-F238E27FC236}">
                <a16:creationId xmlns:a16="http://schemas.microsoft.com/office/drawing/2014/main" id="{CEAB753E-F98B-45D2-AB0E-3A7597CC0176}"/>
              </a:ext>
            </a:extLst>
          </p:cNvPr>
          <p:cNvSpPr txBox="1"/>
          <p:nvPr/>
        </p:nvSpPr>
        <p:spPr>
          <a:xfrm>
            <a:off x="6195835" y="4537449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B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6" name="文本框 20">
            <a:extLst>
              <a:ext uri="{FF2B5EF4-FFF2-40B4-BE49-F238E27FC236}">
                <a16:creationId xmlns:a16="http://schemas.microsoft.com/office/drawing/2014/main" id="{FD563BF1-CD54-4CEC-B229-00F5D2B12612}"/>
              </a:ext>
            </a:extLst>
          </p:cNvPr>
          <p:cNvSpPr txBox="1"/>
          <p:nvPr/>
        </p:nvSpPr>
        <p:spPr>
          <a:xfrm>
            <a:off x="6187821" y="5122054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C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47" name="文本框 21">
            <a:extLst>
              <a:ext uri="{FF2B5EF4-FFF2-40B4-BE49-F238E27FC236}">
                <a16:creationId xmlns:a16="http://schemas.microsoft.com/office/drawing/2014/main" id="{828B3B08-923F-43FE-8D7C-DEBE5499CEAF}"/>
              </a:ext>
            </a:extLst>
          </p:cNvPr>
          <p:cNvSpPr txBox="1"/>
          <p:nvPr/>
        </p:nvSpPr>
        <p:spPr>
          <a:xfrm>
            <a:off x="6196218" y="3485724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/>
              <a:t>Discriminator </a:t>
            </a:r>
            <a:endParaRPr kumimoji="1" lang="zh-CN" altLang="en-US" sz="1400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F4BD3CF-9A87-4F34-A98A-F0F17897F25B}"/>
              </a:ext>
            </a:extLst>
          </p:cNvPr>
          <p:cNvSpPr/>
          <p:nvPr/>
        </p:nvSpPr>
        <p:spPr>
          <a:xfrm>
            <a:off x="591173" y="865847"/>
            <a:ext cx="3899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kumimoji="1" lang="en-US" altLang="zh-CN" b="1">
                <a:latin typeface="游明朝" panose="02020400000000000000" pitchFamily="18" charset="-128"/>
                <a:ea typeface="游明朝" panose="02020400000000000000" pitchFamily="18" charset="-128"/>
              </a:rPr>
              <a:t>Discriminator</a:t>
            </a:r>
            <a:r>
              <a:rPr kumimoji="1" lang="en-US" altLang="ja-JP" b="1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の学習方法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E53D1C8-4AEE-4E14-83CE-4DA638CD5761}"/>
              </a:ext>
            </a:extLst>
          </p:cNvPr>
          <p:cNvCxnSpPr>
            <a:cxnSpLocks/>
          </p:cNvCxnSpPr>
          <p:nvPr/>
        </p:nvCxnSpPr>
        <p:spPr>
          <a:xfrm flipV="1">
            <a:off x="5081744" y="2160388"/>
            <a:ext cx="101825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A988DF-A86D-4EEC-A37A-C842EA15E142}"/>
              </a:ext>
            </a:extLst>
          </p:cNvPr>
          <p:cNvSpPr/>
          <p:nvPr/>
        </p:nvSpPr>
        <p:spPr>
          <a:xfrm>
            <a:off x="1558982" y="2725391"/>
            <a:ext cx="239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>
                <a:latin typeface="游明朝" panose="02020400000000000000" pitchFamily="18" charset="-128"/>
                <a:ea typeface="游明朝" panose="02020400000000000000" pitchFamily="18" charset="-128"/>
              </a:rPr>
              <a:t>パターン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“</a:t>
            </a:r>
            <a:r>
              <a:rPr lang="en-US" altLang="zh-CN">
                <a:latin typeface="游明朝" panose="02020400000000000000" pitchFamily="18" charset="-128"/>
                <a:ea typeface="游明朝" panose="02020400000000000000" pitchFamily="18" charset="-128"/>
              </a:rPr>
              <a:t>2</a:t>
            </a:r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 "のデータ</a:t>
            </a:r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BA3512A1-3ADD-40CA-B94E-1D396BD8C5AF}"/>
              </a:ext>
            </a:extLst>
          </p:cNvPr>
          <p:cNvSpPr/>
          <p:nvPr/>
        </p:nvSpPr>
        <p:spPr>
          <a:xfrm rot="16200000">
            <a:off x="2785247" y="613513"/>
            <a:ext cx="342138" cy="383617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65698E6-1F6B-415A-805A-25C853A0DBD5}"/>
              </a:ext>
            </a:extLst>
          </p:cNvPr>
          <p:cNvSpPr/>
          <p:nvPr/>
        </p:nvSpPr>
        <p:spPr>
          <a:xfrm>
            <a:off x="5277736" y="18158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1727C6B-F1F5-4658-B7BC-7503035AF06B}"/>
              </a:ext>
            </a:extLst>
          </p:cNvPr>
          <p:cNvSpPr/>
          <p:nvPr/>
        </p:nvSpPr>
        <p:spPr>
          <a:xfrm>
            <a:off x="9637814" y="515289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274" name="图片 2">
            <a:extLst>
              <a:ext uri="{FF2B5EF4-FFF2-40B4-BE49-F238E27FC236}">
                <a16:creationId xmlns:a16="http://schemas.microsoft.com/office/drawing/2014/main" id="{9C1BB6B9-1505-4991-8CD5-72E5BFB5A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29" r="86191" b="1270"/>
          <a:stretch/>
        </p:blipFill>
        <p:spPr>
          <a:xfrm>
            <a:off x="147048" y="4257770"/>
            <a:ext cx="1089064" cy="1109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表 80">
                <a:extLst>
                  <a:ext uri="{FF2B5EF4-FFF2-40B4-BE49-F238E27FC236}">
                    <a16:creationId xmlns:a16="http://schemas.microsoft.com/office/drawing/2014/main" id="{4A454C61-3F81-4093-A204-9034623FB8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396828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表 80">
                <a:extLst>
                  <a:ext uri="{FF2B5EF4-FFF2-40B4-BE49-F238E27FC236}">
                    <a16:creationId xmlns:a16="http://schemas.microsoft.com/office/drawing/2014/main" id="{4A454C61-3F81-4093-A204-9034623FB8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396828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639" t="-2128" r="-201639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3333" t="-2128" r="-105000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2128" r="-3279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表 81">
                <a:extLst>
                  <a:ext uri="{FF2B5EF4-FFF2-40B4-BE49-F238E27FC236}">
                    <a16:creationId xmlns:a16="http://schemas.microsoft.com/office/drawing/2014/main" id="{B66B7BAC-41EC-4E3A-8808-6D3F575D72F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571289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表 81">
                <a:extLst>
                  <a:ext uri="{FF2B5EF4-FFF2-40B4-BE49-F238E27FC236}">
                    <a16:creationId xmlns:a16="http://schemas.microsoft.com/office/drawing/2014/main" id="{B66B7BAC-41EC-4E3A-8808-6D3F575D72F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571289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39" t="-2128" r="-201639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3333" t="-2128" r="-105000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2128" r="-3279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表 82">
                <a:extLst>
                  <a:ext uri="{FF2B5EF4-FFF2-40B4-BE49-F238E27FC236}">
                    <a16:creationId xmlns:a16="http://schemas.microsoft.com/office/drawing/2014/main" id="{6CECD5CF-3827-4611-BEBA-664E1C5016D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5127651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2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表 82">
                <a:extLst>
                  <a:ext uri="{FF2B5EF4-FFF2-40B4-BE49-F238E27FC236}">
                    <a16:creationId xmlns:a16="http://schemas.microsoft.com/office/drawing/2014/main" id="{6CECD5CF-3827-4611-BEBA-664E1C5016D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5127651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639" t="-2174" r="-20163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333" t="-2174" r="-105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2174" r="-3279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表 83">
                <a:extLst>
                  <a:ext uri="{FF2B5EF4-FFF2-40B4-BE49-F238E27FC236}">
                    <a16:creationId xmlns:a16="http://schemas.microsoft.com/office/drawing/2014/main" id="{F2A09C4B-2EAC-41FE-954F-B4B879DE0D5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5687176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2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表 83">
                <a:extLst>
                  <a:ext uri="{FF2B5EF4-FFF2-40B4-BE49-F238E27FC236}">
                    <a16:creationId xmlns:a16="http://schemas.microsoft.com/office/drawing/2014/main" id="{F2A09C4B-2EAC-41FE-954F-B4B879DE0D5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5687176"/>
              <a:ext cx="1101594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639" t="-2174" r="-201639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3333" t="-2174" r="-105000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2174" r="-3279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表 84">
                <a:extLst>
                  <a:ext uri="{FF2B5EF4-FFF2-40B4-BE49-F238E27FC236}">
                    <a16:creationId xmlns:a16="http://schemas.microsoft.com/office/drawing/2014/main" id="{35220E8B-55DF-40B0-8B62-AC124B39DF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3677244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表 84">
                <a:extLst>
                  <a:ext uri="{FF2B5EF4-FFF2-40B4-BE49-F238E27FC236}">
                    <a16:creationId xmlns:a16="http://schemas.microsoft.com/office/drawing/2014/main" id="{35220E8B-55DF-40B0-8B62-AC124B39DF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3677244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表 85">
                <a:extLst>
                  <a:ext uri="{FF2B5EF4-FFF2-40B4-BE49-F238E27FC236}">
                    <a16:creationId xmlns:a16="http://schemas.microsoft.com/office/drawing/2014/main" id="{96D7BAF3-8B81-4D32-A15B-AA5D878D2A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326771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表 85">
                <a:extLst>
                  <a:ext uri="{FF2B5EF4-FFF2-40B4-BE49-F238E27FC236}">
                    <a16:creationId xmlns:a16="http://schemas.microsoft.com/office/drawing/2014/main" id="{96D7BAF3-8B81-4D32-A15B-AA5D878D2A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326771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表 86">
                <a:extLst>
                  <a:ext uri="{FF2B5EF4-FFF2-40B4-BE49-F238E27FC236}">
                    <a16:creationId xmlns:a16="http://schemas.microsoft.com/office/drawing/2014/main" id="{CF406C02-8DF0-4DFC-BD20-5F2D559EE2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87970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表 86">
                <a:extLst>
                  <a:ext uri="{FF2B5EF4-FFF2-40B4-BE49-F238E27FC236}">
                    <a16:creationId xmlns:a16="http://schemas.microsoft.com/office/drawing/2014/main" id="{CF406C02-8DF0-4DFC-BD20-5F2D559EE2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4879706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表 87">
                <a:extLst>
                  <a:ext uri="{FF2B5EF4-FFF2-40B4-BE49-F238E27FC236}">
                    <a16:creationId xmlns:a16="http://schemas.microsoft.com/office/drawing/2014/main" id="{1208C6DB-AB46-455C-B6E4-5110EF3723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5411167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表 87">
                <a:extLst>
                  <a:ext uri="{FF2B5EF4-FFF2-40B4-BE49-F238E27FC236}">
                    <a16:creationId xmlns:a16="http://schemas.microsoft.com/office/drawing/2014/main" id="{1208C6DB-AB46-455C-B6E4-5110EF3723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88074" y="5411167"/>
              <a:ext cx="1101594" cy="2760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3509780933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25046147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820427779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r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667" r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1632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5" name="表格 6">
            <a:extLst>
              <a:ext uri="{FF2B5EF4-FFF2-40B4-BE49-F238E27FC236}">
                <a16:creationId xmlns:a16="http://schemas.microsoft.com/office/drawing/2014/main" id="{A1856FDE-B654-49A9-A402-25CF7F70DF3E}"/>
              </a:ext>
            </a:extLst>
          </p:cNvPr>
          <p:cNvGraphicFramePr>
            <a:graphicFrameLocks noGrp="1"/>
          </p:cNvGraphicFramePr>
          <p:nvPr/>
        </p:nvGraphicFramePr>
        <p:xfrm>
          <a:off x="6925437" y="5818935"/>
          <a:ext cx="3002040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415919323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63028939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77498876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47425618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655284673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57617947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316999752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34001095"/>
                    </a:ext>
                  </a:extLst>
                </a:gridCol>
              </a:tblGrid>
              <a:tr h="160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</a:t>
                      </a:r>
                      <a:endParaRPr lang="zh-CN" altLang="en-US" sz="9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494156"/>
                  </a:ext>
                </a:extLst>
              </a:tr>
            </a:tbl>
          </a:graphicData>
        </a:graphic>
      </p:graphicFrame>
      <p:sp>
        <p:nvSpPr>
          <p:cNvPr id="96" name="文本框 20">
            <a:extLst>
              <a:ext uri="{FF2B5EF4-FFF2-40B4-BE49-F238E27FC236}">
                <a16:creationId xmlns:a16="http://schemas.microsoft.com/office/drawing/2014/main" id="{CE1FB087-F95A-4FC6-8479-FE60D7BCA718}"/>
              </a:ext>
            </a:extLst>
          </p:cNvPr>
          <p:cNvSpPr txBox="1"/>
          <p:nvPr/>
        </p:nvSpPr>
        <p:spPr>
          <a:xfrm>
            <a:off x="6179003" y="572193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latin typeface="游明朝" panose="02020400000000000000" pitchFamily="18" charset="-128"/>
                <a:ea typeface="游明朝" panose="02020400000000000000" pitchFamily="18" charset="-128"/>
              </a:rPr>
              <a:t>RAM D</a:t>
            </a:r>
            <a:endParaRPr kumimoji="1" lang="zh-CN" altLang="en-US" sz="14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78A53161-A6D3-4186-A97F-56FC83558800}"/>
              </a:ext>
            </a:extLst>
          </p:cNvPr>
          <p:cNvCxnSpPr>
            <a:cxnSpLocks/>
          </p:cNvCxnSpPr>
          <p:nvPr/>
        </p:nvCxnSpPr>
        <p:spPr>
          <a:xfrm flipV="1">
            <a:off x="4513139" y="3891220"/>
            <a:ext cx="3332915" cy="109464"/>
          </a:xfrm>
          <a:prstGeom prst="bentConnector4">
            <a:avLst>
              <a:gd name="adj1" fmla="val 40803"/>
              <a:gd name="adj2" fmla="val 198617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1D599E52-8128-4BDD-ADC3-C22DE8D2D0D8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4489668" y="4482542"/>
            <a:ext cx="4846440" cy="226751"/>
          </a:xfrm>
          <a:prstGeom prst="bentConnector4">
            <a:avLst>
              <a:gd name="adj1" fmla="val 28607"/>
              <a:gd name="adj2" fmla="val 16721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2C38453F-83EC-409B-87FF-40A1635774ED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4489668" y="5122054"/>
            <a:ext cx="4861410" cy="142757"/>
          </a:xfrm>
          <a:prstGeom prst="bentConnector4">
            <a:avLst>
              <a:gd name="adj1" fmla="val 28934"/>
              <a:gd name="adj2" fmla="val 228995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コネクタ: カギ線 124">
            <a:extLst>
              <a:ext uri="{FF2B5EF4-FFF2-40B4-BE49-F238E27FC236}">
                <a16:creationId xmlns:a16="http://schemas.microsoft.com/office/drawing/2014/main" id="{CBF2E4CD-5E2F-4B3E-B0FD-3B4004D7F16C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4489668" y="5682900"/>
            <a:ext cx="2600544" cy="141436"/>
          </a:xfrm>
          <a:prstGeom prst="bentConnector4">
            <a:avLst>
              <a:gd name="adj1" fmla="val 54670"/>
              <a:gd name="adj2" fmla="val 2023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DFAE008-C94F-44FE-82A5-C80ED2C99DA8}"/>
              </a:ext>
            </a:extLst>
          </p:cNvPr>
          <p:cNvSpPr/>
          <p:nvPr/>
        </p:nvSpPr>
        <p:spPr>
          <a:xfrm>
            <a:off x="7789649" y="356878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D7EFF84-BC94-49D0-B664-1CD0E4D475B1}"/>
              </a:ext>
            </a:extLst>
          </p:cNvPr>
          <p:cNvSpPr/>
          <p:nvPr/>
        </p:nvSpPr>
        <p:spPr>
          <a:xfrm>
            <a:off x="9269538" y="415164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A74861C6-97B6-4039-AB4E-3BA63CF2CBED}"/>
              </a:ext>
            </a:extLst>
          </p:cNvPr>
          <p:cNvSpPr/>
          <p:nvPr/>
        </p:nvSpPr>
        <p:spPr>
          <a:xfrm>
            <a:off x="9285112" y="479309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F4756E8E-8E3D-49EC-969A-1B6760836012}"/>
              </a:ext>
            </a:extLst>
          </p:cNvPr>
          <p:cNvSpPr/>
          <p:nvPr/>
        </p:nvSpPr>
        <p:spPr>
          <a:xfrm>
            <a:off x="7028544" y="5401105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B3EB84CB-B9CF-43CA-AAF0-04799283BC7B}"/>
              </a:ext>
            </a:extLst>
          </p:cNvPr>
          <p:cNvSpPr/>
          <p:nvPr/>
        </p:nvSpPr>
        <p:spPr>
          <a:xfrm>
            <a:off x="5185007" y="374859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0184C0B7-9F4E-4444-9FE2-4FBAFFB3B348}"/>
              </a:ext>
            </a:extLst>
          </p:cNvPr>
          <p:cNvSpPr/>
          <p:nvPr/>
        </p:nvSpPr>
        <p:spPr>
          <a:xfrm>
            <a:off x="5221973" y="43543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07114FB2-5D0D-4998-AF1E-1181E48EC931}"/>
              </a:ext>
            </a:extLst>
          </p:cNvPr>
          <p:cNvSpPr/>
          <p:nvPr/>
        </p:nvSpPr>
        <p:spPr>
          <a:xfrm>
            <a:off x="5231398" y="490788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B96FAD1F-840C-4DB3-9612-D50B310DE4CA}"/>
              </a:ext>
            </a:extLst>
          </p:cNvPr>
          <p:cNvSpPr/>
          <p:nvPr/>
        </p:nvSpPr>
        <p:spPr>
          <a:xfrm>
            <a:off x="5250578" y="54336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登録</a:t>
            </a:r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表 67">
                <a:extLst>
                  <a:ext uri="{FF2B5EF4-FFF2-40B4-BE49-F238E27FC236}">
                    <a16:creationId xmlns:a16="http://schemas.microsoft.com/office/drawing/2014/main" id="{A4E5A4A1-5481-4E35-93BA-26D111A584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30352" y="5548917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651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latin typeface="游明朝" panose="02020400000000000000" pitchFamily="18" charset="-128"/>
                            <a:ea typeface="游明朝" panose="02020400000000000000" pitchFamily="18" charset="-128"/>
                          </a:endParaRP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表 67">
                <a:extLst>
                  <a:ext uri="{FF2B5EF4-FFF2-40B4-BE49-F238E27FC236}">
                    <a16:creationId xmlns:a16="http://schemas.microsoft.com/office/drawing/2014/main" id="{A4E5A4A1-5481-4E35-93BA-26D111A584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30352" y="5548917"/>
              <a:ext cx="1151031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677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83677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2222" r="-204762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2222" r="-10156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2222" r="-317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100000" r="-20476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100000" r="-10156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100000" r="-317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204444" r="-204762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204444" r="-101563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204444" r="-3175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587" t="-304444" r="-20476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000" t="-304444" r="-101563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175" t="-304444" r="-3175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9" name="Picture 2" descr="MNIST sample images">
            <a:extLst>
              <a:ext uri="{FF2B5EF4-FFF2-40B4-BE49-F238E27FC236}">
                <a16:creationId xmlns:a16="http://schemas.microsoft.com/office/drawing/2014/main" id="{56CF9D1A-65BA-4003-A6F9-34069074D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 t="20673" r="-186" b="69735"/>
          <a:stretch/>
        </p:blipFill>
        <p:spPr bwMode="auto">
          <a:xfrm>
            <a:off x="796005" y="1994804"/>
            <a:ext cx="4227685" cy="25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表 69">
                <a:extLst>
                  <a:ext uri="{FF2B5EF4-FFF2-40B4-BE49-F238E27FC236}">
                    <a16:creationId xmlns:a16="http://schemas.microsoft.com/office/drawing/2014/main" id="{56F9497C-27DF-4DF6-8889-B3D7D22615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3067" y="4276212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200" b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表 69">
                <a:extLst>
                  <a:ext uri="{FF2B5EF4-FFF2-40B4-BE49-F238E27FC236}">
                    <a16:creationId xmlns:a16="http://schemas.microsoft.com/office/drawing/2014/main" id="{56F9497C-27DF-4DF6-8889-B3D7D22615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73067" y="4276212"/>
              <a:ext cx="1101594" cy="11040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7198">
                      <a:extLst>
                        <a:ext uri="{9D8B030D-6E8A-4147-A177-3AD203B41FA5}">
                          <a16:colId xmlns:a16="http://schemas.microsoft.com/office/drawing/2014/main" val="4271128414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716029602"/>
                        </a:ext>
                      </a:extLst>
                    </a:gridCol>
                    <a:gridCol w="367198">
                      <a:extLst>
                        <a:ext uri="{9D8B030D-6E8A-4147-A177-3AD203B41FA5}">
                          <a16:colId xmlns:a16="http://schemas.microsoft.com/office/drawing/2014/main" val="3175653267"/>
                        </a:ext>
                      </a:extLst>
                    </a:gridCol>
                  </a:tblGrid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2174" r="-201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2174" r="-105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2174" r="-327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422744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104444" r="-20163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104444" r="-105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104444" r="-3279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677581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200000" r="-201639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200000" r="-105000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200000" r="-3279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2134825"/>
                      </a:ext>
                    </a:extLst>
                  </a:tr>
                  <a:tr h="2760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39" t="-306667" r="-20163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3333" t="-306667" r="-105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306667" r="-3279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094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230FB41-3E61-4680-9EE8-C5E1B0BB274E}"/>
              </a:ext>
            </a:extLst>
          </p:cNvPr>
          <p:cNvSpPr/>
          <p:nvPr/>
        </p:nvSpPr>
        <p:spPr>
          <a:xfrm>
            <a:off x="3507282" y="3170416"/>
            <a:ext cx="900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/>
              <a:t>並び替え</a:t>
            </a:r>
            <a:endParaRPr lang="zh-CN" altLang="en-US" sz="1400" b="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C331A0-D36E-4DE7-9EBC-42866823FB27}"/>
              </a:ext>
            </a:extLst>
          </p:cNvPr>
          <p:cNvSpPr/>
          <p:nvPr/>
        </p:nvSpPr>
        <p:spPr>
          <a:xfrm>
            <a:off x="2666092" y="142934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識別器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に正しいデータを書き込む</a:t>
            </a:r>
          </a:p>
        </p:txBody>
      </p:sp>
      <p:sp>
        <p:nvSpPr>
          <p:cNvPr id="72" name="矢印: 右 71">
            <a:extLst>
              <a:ext uri="{FF2B5EF4-FFF2-40B4-BE49-F238E27FC236}">
                <a16:creationId xmlns:a16="http://schemas.microsoft.com/office/drawing/2014/main" id="{E254E002-1271-477F-9954-846B51AC39C8}"/>
              </a:ext>
            </a:extLst>
          </p:cNvPr>
          <p:cNvSpPr/>
          <p:nvPr/>
        </p:nvSpPr>
        <p:spPr>
          <a:xfrm rot="21281501">
            <a:off x="2646344" y="4649914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矢印: 右 72">
            <a:extLst>
              <a:ext uri="{FF2B5EF4-FFF2-40B4-BE49-F238E27FC236}">
                <a16:creationId xmlns:a16="http://schemas.microsoft.com/office/drawing/2014/main" id="{A2160447-B6AB-4577-AF31-00B97828DECA}"/>
              </a:ext>
            </a:extLst>
          </p:cNvPr>
          <p:cNvSpPr/>
          <p:nvPr/>
        </p:nvSpPr>
        <p:spPr>
          <a:xfrm rot="19364790">
            <a:off x="2527636" y="4267302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4" name="矢印: 右 73">
            <a:extLst>
              <a:ext uri="{FF2B5EF4-FFF2-40B4-BE49-F238E27FC236}">
                <a16:creationId xmlns:a16="http://schemas.microsoft.com/office/drawing/2014/main" id="{A220FC81-1966-4F16-9239-3E8E778ACFF6}"/>
              </a:ext>
            </a:extLst>
          </p:cNvPr>
          <p:cNvSpPr/>
          <p:nvPr/>
        </p:nvSpPr>
        <p:spPr>
          <a:xfrm rot="2165585">
            <a:off x="2577451" y="5443106"/>
            <a:ext cx="573273" cy="2366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3">
            <a:extLst>
              <a:ext uri="{FF2B5EF4-FFF2-40B4-BE49-F238E27FC236}">
                <a16:creationId xmlns:a16="http://schemas.microsoft.com/office/drawing/2014/main" id="{CE4A5FB8-12FA-4C90-8A20-21932543E8CC}"/>
              </a:ext>
            </a:extLst>
          </p:cNvPr>
          <p:cNvSpPr txBox="1"/>
          <p:nvPr/>
        </p:nvSpPr>
        <p:spPr>
          <a:xfrm>
            <a:off x="82768" y="3756010"/>
            <a:ext cx="1182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游明朝" panose="02020400000000000000" pitchFamily="18" charset="-128"/>
                <a:ea typeface="游明朝" panose="02020400000000000000" pitchFamily="18" charset="-128"/>
              </a:rPr>
              <a:t>画像を沢山入れる</a:t>
            </a:r>
            <a:endParaRPr lang="zh-CN" altLang="en-US" sz="12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E475FEE-23E8-4DEF-87B1-470322A1A250}"/>
              </a:ext>
            </a:extLst>
          </p:cNvPr>
          <p:cNvGraphicFramePr>
            <a:graphicFrameLocks noGrp="1"/>
          </p:cNvGraphicFramePr>
          <p:nvPr/>
        </p:nvGraphicFramePr>
        <p:xfrm>
          <a:off x="6925437" y="3805405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  <p:graphicFrame>
        <p:nvGraphicFramePr>
          <p:cNvPr id="75" name="表 74">
            <a:extLst>
              <a:ext uri="{FF2B5EF4-FFF2-40B4-BE49-F238E27FC236}">
                <a16:creationId xmlns:a16="http://schemas.microsoft.com/office/drawing/2014/main" id="{EDC382A7-7DE7-405A-A1EA-CB9C61C86D89}"/>
              </a:ext>
            </a:extLst>
          </p:cNvPr>
          <p:cNvGraphicFramePr>
            <a:graphicFrameLocks noGrp="1"/>
          </p:cNvGraphicFramePr>
          <p:nvPr/>
        </p:nvGraphicFramePr>
        <p:xfrm>
          <a:off x="6906490" y="4395750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  <p:graphicFrame>
        <p:nvGraphicFramePr>
          <p:cNvPr id="76" name="表 75">
            <a:extLst>
              <a:ext uri="{FF2B5EF4-FFF2-40B4-BE49-F238E27FC236}">
                <a16:creationId xmlns:a16="http://schemas.microsoft.com/office/drawing/2014/main" id="{9B2827FB-5383-4DDB-B54B-881BED8C6C2C}"/>
              </a:ext>
            </a:extLst>
          </p:cNvPr>
          <p:cNvGraphicFramePr>
            <a:graphicFrameLocks noGrp="1"/>
          </p:cNvGraphicFramePr>
          <p:nvPr/>
        </p:nvGraphicFramePr>
        <p:xfrm>
          <a:off x="6921384" y="5024183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  <p:graphicFrame>
        <p:nvGraphicFramePr>
          <p:cNvPr id="77" name="表 76">
            <a:extLst>
              <a:ext uri="{FF2B5EF4-FFF2-40B4-BE49-F238E27FC236}">
                <a16:creationId xmlns:a16="http://schemas.microsoft.com/office/drawing/2014/main" id="{271C1133-3ABD-4F58-A996-C6287FCC3A3A}"/>
              </a:ext>
            </a:extLst>
          </p:cNvPr>
          <p:cNvGraphicFramePr>
            <a:graphicFrameLocks noGrp="1"/>
          </p:cNvGraphicFramePr>
          <p:nvPr/>
        </p:nvGraphicFramePr>
        <p:xfrm>
          <a:off x="6925988" y="5633211"/>
          <a:ext cx="3002040" cy="235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55">
                  <a:extLst>
                    <a:ext uri="{9D8B030D-6E8A-4147-A177-3AD203B41FA5}">
                      <a16:colId xmlns:a16="http://schemas.microsoft.com/office/drawing/2014/main" val="2175899056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3227805168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42696059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92884982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412749294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058585511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1756208467"/>
                    </a:ext>
                  </a:extLst>
                </a:gridCol>
                <a:gridCol w="375255">
                  <a:extLst>
                    <a:ext uri="{9D8B030D-6E8A-4147-A177-3AD203B41FA5}">
                      <a16:colId xmlns:a16="http://schemas.microsoft.com/office/drawing/2014/main" val="2186779115"/>
                    </a:ext>
                  </a:extLst>
                </a:gridCol>
              </a:tblGrid>
              <a:tr h="2352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011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101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110</a:t>
                      </a:r>
                      <a:endParaRPr lang="zh-CN" alt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/>
                        <a:t>111</a:t>
                      </a:r>
                      <a:endParaRPr lang="zh-CN" alt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41504"/>
                  </a:ext>
                </a:extLst>
              </a:tr>
            </a:tbl>
          </a:graphicData>
        </a:graphic>
      </p:graphicFrame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24C9FA9-3531-4CB1-9D0C-1B70D11F503B}"/>
              </a:ext>
            </a:extLst>
          </p:cNvPr>
          <p:cNvSpPr/>
          <p:nvPr/>
        </p:nvSpPr>
        <p:spPr>
          <a:xfrm>
            <a:off x="6089316" y="2402074"/>
            <a:ext cx="5681676" cy="10279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F4BEF3-0983-40F4-9DEF-0CC7166FE4A8}"/>
              </a:ext>
            </a:extLst>
          </p:cNvPr>
          <p:cNvSpPr/>
          <p:nvPr/>
        </p:nvSpPr>
        <p:spPr>
          <a:xfrm>
            <a:off x="10508313" y="4854832"/>
            <a:ext cx="548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4</a:t>
            </a:r>
            <a:r>
              <a:rPr lang="zh-CN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ja-JP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個</a:t>
            </a:r>
            <a:endParaRPr lang="en-US" altLang="zh-CN" sz="16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79DD4C57-3BE0-46FB-8ADA-7708A09E5DC3}"/>
                  </a:ext>
                </a:extLst>
              </p:cNvPr>
              <p:cNvSpPr/>
              <p:nvPr/>
            </p:nvSpPr>
            <p:spPr>
              <a:xfrm>
                <a:off x="6038840" y="2824085"/>
                <a:ext cx="3455113" cy="589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FF0000"/>
                    </a:solidFill>
                    <a:latin typeface="游明朝" panose="02020400000000000000" pitchFamily="18" charset="-128"/>
                    <a:ea typeface="游明朝" panose="02020400000000000000" pitchFamily="18" charset="-128"/>
                  </a:rPr>
                  <a:t>N</a:t>
                </a:r>
                <a:r>
                  <a:rPr lang="zh-CN" altLang="en-US" sz="16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 </a:t>
                </a:r>
                <a:r>
                  <a:rPr lang="ja-JP" altLang="en-US" sz="16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個 </a:t>
                </a:r>
                <a:r>
                  <a:rPr lang="en-US" altLang="zh-CN" sz="16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RAM</a:t>
                </a:r>
                <a:r>
                  <a:rPr lang="ja-JP" altLang="en-US" sz="16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を</a:t>
                </a:r>
                <a:r>
                  <a:rPr lang="zh-CN" altLang="en-US" sz="16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使用</a:t>
                </a:r>
                <a:endParaRPr lang="en-US" altLang="zh-CN" sz="16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RAM</a:t>
                </a:r>
                <a:r>
                  <a:rPr kumimoji="1" lang="ja-JP" altLang="en-US" sz="1600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のサイズ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kumimoji="1" lang="en-US" altLang="ja-JP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𝟐</m:t>
                        </m:r>
                      </m:e>
                      <m:sup>
                        <m:r>
                          <a:rPr kumimoji="1" lang="en-US" altLang="ja-JP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𝑴</m:t>
                        </m:r>
                      </m:sup>
                    </m:sSup>
                    <m:r>
                      <a:rPr kumimoji="1" lang="en-US" altLang="ja-JP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𝒄𝒐𝒖𝒏𝒕𝒆𝒓𝒔𝒊𝒛𝒆</m:t>
                    </m:r>
                  </m:oMath>
                </a14:m>
                <a:endParaRPr lang="zh-CN" altLang="en-US" sz="1600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79DD4C57-3BE0-46FB-8ADA-7708A09E5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40" y="2824085"/>
                <a:ext cx="3455113" cy="589200"/>
              </a:xfrm>
              <a:prstGeom prst="rect">
                <a:avLst/>
              </a:prstGeom>
              <a:blipFill>
                <a:blip r:embed="rId16"/>
                <a:stretch>
                  <a:fillRect l="-707" t="-3093" b="-1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BAB5FB9-485C-4468-828E-EE02A92D883E}"/>
              </a:ext>
            </a:extLst>
          </p:cNvPr>
          <p:cNvSpPr/>
          <p:nvPr/>
        </p:nvSpPr>
        <p:spPr>
          <a:xfrm>
            <a:off x="6056235" y="2383685"/>
            <a:ext cx="2856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N×M </a:t>
            </a:r>
            <a:r>
              <a:rPr lang="ja-JP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の画像を入力する場合</a:t>
            </a:r>
            <a:endParaRPr lang="zh-CN" altLang="en-US" sz="1600" b="1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90" name="右中かっこ 89">
            <a:extLst>
              <a:ext uri="{FF2B5EF4-FFF2-40B4-BE49-F238E27FC236}">
                <a16:creationId xmlns:a16="http://schemas.microsoft.com/office/drawing/2014/main" id="{CDC4E13C-7349-4D01-BA68-9E9EB671FE60}"/>
              </a:ext>
            </a:extLst>
          </p:cNvPr>
          <p:cNvSpPr/>
          <p:nvPr/>
        </p:nvSpPr>
        <p:spPr>
          <a:xfrm>
            <a:off x="4508715" y="4089704"/>
            <a:ext cx="403166" cy="173463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F7C6EDBA-886E-446F-A392-02CCCB613B8A}"/>
              </a:ext>
            </a:extLst>
          </p:cNvPr>
          <p:cNvSpPr/>
          <p:nvPr/>
        </p:nvSpPr>
        <p:spPr>
          <a:xfrm>
            <a:off x="4844962" y="477112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4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ja-JP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個 </a:t>
            </a:r>
            <a:endParaRPr lang="zh-CN" altLang="en-US"/>
          </a:p>
        </p:txBody>
      </p:sp>
      <p:sp>
        <p:nvSpPr>
          <p:cNvPr id="92" name="右中かっこ 91">
            <a:extLst>
              <a:ext uri="{FF2B5EF4-FFF2-40B4-BE49-F238E27FC236}">
                <a16:creationId xmlns:a16="http://schemas.microsoft.com/office/drawing/2014/main" id="{6421E932-E9FD-44F9-836C-1E43667C3180}"/>
              </a:ext>
            </a:extLst>
          </p:cNvPr>
          <p:cNvSpPr/>
          <p:nvPr/>
        </p:nvSpPr>
        <p:spPr>
          <a:xfrm>
            <a:off x="9995518" y="4000684"/>
            <a:ext cx="457154" cy="204685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701B5556-FFF0-4CA9-9B6D-4752BADE9684}"/>
              </a:ext>
            </a:extLst>
          </p:cNvPr>
          <p:cNvSpPr/>
          <p:nvPr/>
        </p:nvSpPr>
        <p:spPr>
          <a:xfrm rot="5400000">
            <a:off x="3858456" y="5546999"/>
            <a:ext cx="210266" cy="115103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6F25D68-CE0B-469F-ABBD-42ED5FC89DEF}"/>
              </a:ext>
            </a:extLst>
          </p:cNvPr>
          <p:cNvSpPr/>
          <p:nvPr/>
        </p:nvSpPr>
        <p:spPr>
          <a:xfrm>
            <a:off x="3464310" y="6212741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3</a:t>
            </a:r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ビット</a:t>
            </a:r>
            <a:endParaRPr lang="zh-CN" altLang="en-US"/>
          </a:p>
        </p:txBody>
      </p:sp>
      <p:sp>
        <p:nvSpPr>
          <p:cNvPr id="98" name="右中かっこ 97">
            <a:extLst>
              <a:ext uri="{FF2B5EF4-FFF2-40B4-BE49-F238E27FC236}">
                <a16:creationId xmlns:a16="http://schemas.microsoft.com/office/drawing/2014/main" id="{AB4E55E9-B203-4AAB-9757-D211D9160D01}"/>
              </a:ext>
            </a:extLst>
          </p:cNvPr>
          <p:cNvSpPr/>
          <p:nvPr/>
        </p:nvSpPr>
        <p:spPr>
          <a:xfrm rot="5400000">
            <a:off x="8243216" y="4812620"/>
            <a:ext cx="366481" cy="300204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E38236C3-3347-49DC-975C-57630318A5B9}"/>
                  </a:ext>
                </a:extLst>
              </p:cNvPr>
              <p:cNvSpPr/>
              <p:nvPr/>
            </p:nvSpPr>
            <p:spPr>
              <a:xfrm>
                <a:off x="7607212" y="6449920"/>
                <a:ext cx="3477170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RAM</a:t>
                </a:r>
                <a:r>
                  <a:rPr kumimoji="1" lang="ja-JP" altLang="en-US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のサイズ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kumimoji="1" lang="en-US" altLang="ja-JP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𝟐</m:t>
                        </m:r>
                      </m:e>
                      <m:sup>
                        <m:r>
                          <a:rPr kumimoji="1" lang="en-US" altLang="ja-JP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𝟑</m:t>
                        </m:r>
                      </m:sup>
                    </m:sSup>
                    <m:r>
                      <a:rPr kumimoji="1" lang="en-US" altLang="ja-JP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𝒄𝒐𝒖𝒏𝒕𝒆𝒓𝒔𝒊𝒛𝒆</m:t>
                    </m:r>
                  </m:oMath>
                </a14:m>
                <a:endParaRPr lang="zh-CN" altLang="en-US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E38236C3-3347-49DC-975C-57630318A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212" y="6449920"/>
                <a:ext cx="3477170" cy="375552"/>
              </a:xfrm>
              <a:prstGeom prst="rect">
                <a:avLst/>
              </a:prstGeom>
              <a:blipFill>
                <a:blip r:embed="rId17"/>
                <a:stretch>
                  <a:fillRect l="-1579" t="-6452" r="-17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0264502B-7F1A-4B60-B873-DA3541D657FE}"/>
                  </a:ext>
                </a:extLst>
              </p:cNvPr>
              <p:cNvSpPr/>
              <p:nvPr/>
            </p:nvSpPr>
            <p:spPr>
              <a:xfrm>
                <a:off x="8092479" y="2726107"/>
                <a:ext cx="3693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ja-JP" altLang="en-US" b="1">
                    <a:latin typeface="游明朝" panose="02020400000000000000" pitchFamily="18" charset="-128"/>
                    <a:ea typeface="游明朝" panose="02020400000000000000" pitchFamily="18" charset="-128"/>
                  </a:rPr>
                  <a:t>必要なメモリ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游明朝" panose="02020400000000000000" pitchFamily="18" charset="-128"/>
                      </a:rPr>
                      <m:t>𝑵</m:t>
                    </m:r>
                    <m:r>
                      <a:rPr kumimoji="1" lang="en-US" altLang="ja-JP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</m:ctrlPr>
                      </m:sSupPr>
                      <m:e>
                        <m:r>
                          <a:rPr kumimoji="1" lang="en-US" altLang="ja-JP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𝟐</m:t>
                        </m:r>
                      </m:e>
                      <m:sup>
                        <m:r>
                          <a:rPr kumimoji="1" lang="en-US" altLang="ja-JP" sz="1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游明朝" panose="02020400000000000000" pitchFamily="18" charset="-128"/>
                          </a:rPr>
                          <m:t>𝑴</m:t>
                        </m:r>
                      </m:sup>
                    </m:sSup>
                    <m:r>
                      <a:rPr kumimoji="1" lang="en-US" altLang="ja-JP" sz="16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16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𝒄𝒐𝒖𝒏𝒕𝒆𝒓𝒔𝒊𝒛𝒆</m:t>
                    </m:r>
                  </m:oMath>
                </a14:m>
                <a:endParaRPr lang="zh-CN" altLang="en-US" b="1">
                  <a:latin typeface="游明朝" panose="02020400000000000000" pitchFamily="18" charset="-128"/>
                  <a:ea typeface="游明朝" panose="02020400000000000000" pitchFamily="18" charset="-128"/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0264502B-7F1A-4B60-B873-DA3541D65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479" y="2726107"/>
                <a:ext cx="3693768" cy="369332"/>
              </a:xfrm>
              <a:prstGeom prst="rect">
                <a:avLst/>
              </a:prstGeom>
              <a:blipFill>
                <a:blip r:embed="rId18"/>
                <a:stretch>
                  <a:fillRect l="-14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F34D7939-5336-49D6-BCC6-45384F0052FB}"/>
              </a:ext>
            </a:extLst>
          </p:cNvPr>
          <p:cNvGrpSpPr/>
          <p:nvPr/>
        </p:nvGrpSpPr>
        <p:grpSpPr>
          <a:xfrm>
            <a:off x="6166746" y="1515745"/>
            <a:ext cx="3867653" cy="771077"/>
            <a:chOff x="668756" y="1615092"/>
            <a:chExt cx="3867653" cy="771077"/>
          </a:xfrm>
        </p:grpSpPr>
        <p:sp>
          <p:nvSpPr>
            <p:cNvPr id="102" name="矩形 11">
              <a:extLst>
                <a:ext uri="{FF2B5EF4-FFF2-40B4-BE49-F238E27FC236}">
                  <a16:creationId xmlns:a16="http://schemas.microsoft.com/office/drawing/2014/main" id="{FFBADE49-0FBC-4B6D-BF0A-BFC6A67728A6}"/>
                </a:ext>
              </a:extLst>
            </p:cNvPr>
            <p:cNvSpPr/>
            <p:nvPr/>
          </p:nvSpPr>
          <p:spPr>
            <a:xfrm>
              <a:off x="668756" y="1615092"/>
              <a:ext cx="3867653" cy="7710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四角形: 角を丸くする 102">
              <a:extLst>
                <a:ext uri="{FF2B5EF4-FFF2-40B4-BE49-F238E27FC236}">
                  <a16:creationId xmlns:a16="http://schemas.microsoft.com/office/drawing/2014/main" id="{714CFBE5-DCF0-4D0D-890A-7A63CEAEDECA}"/>
                </a:ext>
              </a:extLst>
            </p:cNvPr>
            <p:cNvSpPr/>
            <p:nvPr/>
          </p:nvSpPr>
          <p:spPr>
            <a:xfrm>
              <a:off x="866151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A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4" name="文本框 21">
              <a:extLst>
                <a:ext uri="{FF2B5EF4-FFF2-40B4-BE49-F238E27FC236}">
                  <a16:creationId xmlns:a16="http://schemas.microsoft.com/office/drawing/2014/main" id="{F6741948-723F-4CC0-86D9-DAF75DDE389C}"/>
                </a:ext>
              </a:extLst>
            </p:cNvPr>
            <p:cNvSpPr txBox="1"/>
            <p:nvPr/>
          </p:nvSpPr>
          <p:spPr>
            <a:xfrm>
              <a:off x="668756" y="1615092"/>
              <a:ext cx="1471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/>
                <a:t>Discriminator 2 </a:t>
              </a:r>
              <a:endParaRPr kumimoji="1" lang="zh-CN" altLang="en-US" sz="1400" b="1"/>
            </a:p>
          </p:txBody>
        </p:sp>
        <p:sp>
          <p:nvSpPr>
            <p:cNvPr id="105" name="四角形: 角を丸くする 104">
              <a:extLst>
                <a:ext uri="{FF2B5EF4-FFF2-40B4-BE49-F238E27FC236}">
                  <a16:creationId xmlns:a16="http://schemas.microsoft.com/office/drawing/2014/main" id="{246079B5-7CFE-4516-9CC2-D9694943A5EF}"/>
                </a:ext>
              </a:extLst>
            </p:cNvPr>
            <p:cNvSpPr/>
            <p:nvPr/>
          </p:nvSpPr>
          <p:spPr>
            <a:xfrm>
              <a:off x="1738632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B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807F8DCA-697F-44C0-849F-D1A259599ECE}"/>
                </a:ext>
              </a:extLst>
            </p:cNvPr>
            <p:cNvSpPr/>
            <p:nvPr/>
          </p:nvSpPr>
          <p:spPr>
            <a:xfrm>
              <a:off x="2611113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C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81C6016D-A870-4422-BDF3-FCBF1335F234}"/>
                </a:ext>
              </a:extLst>
            </p:cNvPr>
            <p:cNvSpPr/>
            <p:nvPr/>
          </p:nvSpPr>
          <p:spPr>
            <a:xfrm>
              <a:off x="3483594" y="1979069"/>
              <a:ext cx="804004" cy="3000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latin typeface="游明朝" panose="02020400000000000000" pitchFamily="18" charset="-128"/>
                  <a:ea typeface="游明朝" panose="02020400000000000000" pitchFamily="18" charset="-128"/>
                </a:rPr>
                <a:t>RAM D</a:t>
              </a:r>
              <a:endParaRPr kumimoji="1" lang="zh-CN" altLang="en-US" sz="1200" b="1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33AA8DA-4757-44F3-AB5B-D3F854ADF2D0}"/>
              </a:ext>
            </a:extLst>
          </p:cNvPr>
          <p:cNvCxnSpPr/>
          <p:nvPr/>
        </p:nvCxnSpPr>
        <p:spPr>
          <a:xfrm flipV="1">
            <a:off x="9835101" y="5736070"/>
            <a:ext cx="837862" cy="13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25B860A-0CAD-4CB8-8D13-F6F9476A198D}"/>
                  </a:ext>
                </a:extLst>
              </p:cNvPr>
              <p:cNvSpPr/>
              <p:nvPr/>
            </p:nvSpPr>
            <p:spPr>
              <a:xfrm>
                <a:off x="10577151" y="5468458"/>
                <a:ext cx="1141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𝒄𝒐𝒖𝒏𝒕𝒆𝒓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25B860A-0CAD-4CB8-8D13-F6F9476A1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151" y="5468458"/>
                <a:ext cx="114165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48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C222C5-43A5-4D14-B42A-BB11C4276A5B}"/>
              </a:ext>
            </a:extLst>
          </p:cNvPr>
          <p:cNvGrpSpPr/>
          <p:nvPr/>
        </p:nvGrpSpPr>
        <p:grpSpPr>
          <a:xfrm>
            <a:off x="8622016" y="-2794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87A7B8D9-C64F-4088-98E6-D1CCCFC2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4278D694-8999-4398-B177-EEA1957F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93FE6D84-4781-495C-A1FC-E23AB128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4FAEABA7-9C5C-45FC-AB7D-A2D4FA4BA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0B5EE2CD-6B89-4762-BC53-D24345D9F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7B7EC9-7BA4-48FF-BCCC-E3A2DBA0C5C4}"/>
                </a:ext>
              </a:extLst>
            </p:cNvPr>
            <p:cNvPicPr>
              <a:picLocks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2" name="文本框 2">
            <a:extLst>
              <a:ext uri="{FF2B5EF4-FFF2-40B4-BE49-F238E27FC236}">
                <a16:creationId xmlns:a16="http://schemas.microsoft.com/office/drawing/2014/main" id="{7554EA50-8766-4D30-95F7-486F3053E08A}"/>
              </a:ext>
            </a:extLst>
          </p:cNvPr>
          <p:cNvSpPr txBox="1"/>
          <p:nvPr/>
        </p:nvSpPr>
        <p:spPr>
          <a:xfrm>
            <a:off x="0" y="143933"/>
            <a:ext cx="797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3200" b="1">
                <a:latin typeface="Yu Mincho" panose="02020400000000000000" pitchFamily="18" charset="-128"/>
                <a:ea typeface="Yu Mincho" panose="02020400000000000000" pitchFamily="18" charset="-128"/>
              </a:rPr>
              <a:t>Weightless Neural Networks</a:t>
            </a:r>
            <a:r>
              <a:rPr lang="ja-JP" altLang="en-US" sz="3200" b="1">
                <a:latin typeface="Yu Mincho" panose="02020400000000000000" pitchFamily="18" charset="-128"/>
                <a:ea typeface="Yu Mincho" panose="02020400000000000000" pitchFamily="18" charset="-128"/>
              </a:rPr>
              <a:t>モデル回路</a:t>
            </a:r>
            <a:endParaRPr lang="ja-JP" altLang="en-US" sz="3200" b="1"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814C15C-5822-497F-AF84-6E607EA1329D}"/>
              </a:ext>
            </a:extLst>
          </p:cNvPr>
          <p:cNvSpPr/>
          <p:nvPr/>
        </p:nvSpPr>
        <p:spPr>
          <a:xfrm>
            <a:off x="379759" y="845670"/>
            <a:ext cx="6194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latin typeface="Yu Mincho" panose="02020400000000000000" pitchFamily="18" charset="-128"/>
                <a:ea typeface="Yu Mincho" panose="02020400000000000000" pitchFamily="18" charset="-128"/>
              </a:rPr>
              <a:t>Discriminator</a:t>
            </a:r>
            <a:r>
              <a:rPr lang="zh-CN" altLang="en-US" b="1">
                <a:latin typeface="Yu Mincho" panose="02020400000000000000" pitchFamily="18" charset="-128"/>
                <a:ea typeface="Yu Mincho" panose="02020400000000000000" pitchFamily="18" charset="-128"/>
              </a:rPr>
              <a:t>のRAMをCounting Bloom Filterに置き換える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A2AA08-1798-4C77-A02E-D5BF218711D3}"/>
              </a:ext>
            </a:extLst>
          </p:cNvPr>
          <p:cNvSpPr/>
          <p:nvPr/>
        </p:nvSpPr>
        <p:spPr>
          <a:xfrm>
            <a:off x="595008" y="4822309"/>
            <a:ext cx="50254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>
                <a:latin typeface="Yu Mincho" panose="02020400000000000000" pitchFamily="18" charset="-128"/>
                <a:ea typeface="Yu Mincho" panose="02020400000000000000" pitchFamily="18" charset="-128"/>
              </a:rPr>
              <a:t>大量の</a:t>
            </a:r>
            <a:r>
              <a:rPr lang="en-US" altLang="ja-JP" sz="1600" b="1">
                <a:latin typeface="Yu Mincho" panose="02020400000000000000" pitchFamily="18" charset="-128"/>
                <a:ea typeface="Yu Mincho" panose="02020400000000000000" pitchFamily="18" charset="-128"/>
              </a:rPr>
              <a:t>RAM</a:t>
            </a:r>
            <a:r>
              <a:rPr lang="ja-JP" altLang="en-US" sz="1600" b="1">
                <a:latin typeface="Yu Mincho" panose="02020400000000000000" pitchFamily="18" charset="-128"/>
                <a:ea typeface="Yu Mincho" panose="02020400000000000000" pitchFamily="18" charset="-128"/>
              </a:rPr>
              <a:t>リソースを必要とするため、</a:t>
            </a:r>
            <a:r>
              <a:rPr lang="en-US" altLang="ja-JP" sz="1600" b="1">
                <a:latin typeface="Yu Mincho" panose="02020400000000000000" pitchFamily="18" charset="-128"/>
                <a:ea typeface="Yu Mincho" panose="02020400000000000000" pitchFamily="18" charset="-128"/>
              </a:rPr>
              <a:t>FPGA</a:t>
            </a:r>
            <a:r>
              <a:rPr lang="ja-JP" altLang="en-US" sz="1600" b="1">
                <a:latin typeface="Yu Mincho" panose="02020400000000000000" pitchFamily="18" charset="-128"/>
                <a:ea typeface="Yu Mincho" panose="02020400000000000000" pitchFamily="18" charset="-128"/>
              </a:rPr>
              <a:t>への実装には適さない</a:t>
            </a:r>
            <a:endParaRPr lang="zh-CN" altLang="en-US" sz="16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189C30B-FC7A-4A95-A1F0-E6533FBF5ACC}"/>
              </a:ext>
            </a:extLst>
          </p:cNvPr>
          <p:cNvSpPr/>
          <p:nvPr/>
        </p:nvSpPr>
        <p:spPr>
          <a:xfrm>
            <a:off x="299284" y="449197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latin typeface="游明朝" panose="02020400000000000000" pitchFamily="18" charset="-128"/>
                <a:ea typeface="游明朝" panose="02020400000000000000" pitchFamily="18" charset="-128"/>
              </a:rPr>
              <a:t>回路設計の困難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E33E02F-641B-4813-A3C4-CA03F8713079}"/>
              </a:ext>
            </a:extLst>
          </p:cNvPr>
          <p:cNvSpPr/>
          <p:nvPr/>
        </p:nvSpPr>
        <p:spPr>
          <a:xfrm>
            <a:off x="5090108" y="5598396"/>
            <a:ext cx="1484074" cy="481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324429B-2874-46B7-BEC1-404941288047}"/>
              </a:ext>
            </a:extLst>
          </p:cNvPr>
          <p:cNvSpPr/>
          <p:nvPr/>
        </p:nvSpPr>
        <p:spPr>
          <a:xfrm>
            <a:off x="4016826" y="6164427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游明朝" panose="02020400000000000000" pitchFamily="18" charset="-128"/>
                <a:ea typeface="游明朝" panose="02020400000000000000" pitchFamily="18" charset="-128"/>
              </a:rPr>
              <a:t>モデルのメモリー消費量を減らすために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55E107-DF06-46CA-A2D3-2D458D8322BF}"/>
              </a:ext>
            </a:extLst>
          </p:cNvPr>
          <p:cNvSpPr/>
          <p:nvPr/>
        </p:nvSpPr>
        <p:spPr>
          <a:xfrm>
            <a:off x="6187678" y="4393825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>
                <a:ea typeface="Yu Mincho" panose="02020400000000000000" pitchFamily="18" charset="-128"/>
                <a:cs typeface="Times New Roman" panose="02020603050405020304" pitchFamily="18" charset="0"/>
              </a:rPr>
              <a:t>提案方法</a:t>
            </a: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D374BA49-377E-44D7-9255-9C44DA00F575}"/>
              </a:ext>
            </a:extLst>
          </p:cNvPr>
          <p:cNvSpPr/>
          <p:nvPr/>
        </p:nvSpPr>
        <p:spPr>
          <a:xfrm>
            <a:off x="6404863" y="4912026"/>
            <a:ext cx="61944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>
                <a:latin typeface="Yu Mincho" panose="02020400000000000000" pitchFamily="18" charset="-128"/>
                <a:ea typeface="Yu Mincho" panose="02020400000000000000" pitchFamily="18" charset="-128"/>
              </a:rPr>
              <a:t>Discriminator</a:t>
            </a:r>
            <a:r>
              <a:rPr lang="zh-CN" altLang="en-US" sz="1600" b="1">
                <a:latin typeface="Yu Mincho" panose="02020400000000000000" pitchFamily="18" charset="-128"/>
                <a:ea typeface="Yu Mincho" panose="02020400000000000000" pitchFamily="18" charset="-128"/>
              </a:rPr>
              <a:t>のRAMをCounting Bloom Filterに置き換える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45DE98-0B8A-4EA0-ABFE-201AE5C1F4F9}"/>
              </a:ext>
            </a:extLst>
          </p:cNvPr>
          <p:cNvSpPr/>
          <p:nvPr/>
        </p:nvSpPr>
        <p:spPr>
          <a:xfrm>
            <a:off x="6763228" y="5467683"/>
            <a:ext cx="4938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>
                <a:latin typeface="游明朝" panose="02020400000000000000" pitchFamily="18" charset="-128"/>
                <a:ea typeface="游明朝" panose="02020400000000000000" pitchFamily="18" charset="-128"/>
              </a:rPr>
              <a:t>偽陽性もあるが、低い方がモデルのメモリー使用量を抑えることができる</a:t>
            </a:r>
          </a:p>
        </p:txBody>
      </p: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D12DF8D4-026C-4E58-98DF-44D1A4425339}"/>
              </a:ext>
            </a:extLst>
          </p:cNvPr>
          <p:cNvGrpSpPr/>
          <p:nvPr/>
        </p:nvGrpSpPr>
        <p:grpSpPr>
          <a:xfrm>
            <a:off x="698553" y="1279810"/>
            <a:ext cx="4226632" cy="3066206"/>
            <a:chOff x="1240718" y="1295400"/>
            <a:chExt cx="4226632" cy="3066206"/>
          </a:xfrm>
        </p:grpSpPr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40749442-C0A7-4093-BAC2-B53F0D98BF95}"/>
                </a:ext>
              </a:extLst>
            </p:cNvPr>
            <p:cNvSpPr/>
            <p:nvPr/>
          </p:nvSpPr>
          <p:spPr>
            <a:xfrm>
              <a:off x="1266825" y="1295400"/>
              <a:ext cx="4200525" cy="300873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8" name="グループ化 277">
              <a:extLst>
                <a:ext uri="{FF2B5EF4-FFF2-40B4-BE49-F238E27FC236}">
                  <a16:creationId xmlns:a16="http://schemas.microsoft.com/office/drawing/2014/main" id="{BBDEA02A-081C-4143-A263-6265332C86FC}"/>
                </a:ext>
              </a:extLst>
            </p:cNvPr>
            <p:cNvGrpSpPr/>
            <p:nvPr/>
          </p:nvGrpSpPr>
          <p:grpSpPr>
            <a:xfrm>
              <a:off x="1383131" y="1408211"/>
              <a:ext cx="3901892" cy="771077"/>
              <a:chOff x="1383131" y="1408211"/>
              <a:chExt cx="3901892" cy="771077"/>
            </a:xfrm>
          </p:grpSpPr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4FFBA08C-72E4-4DDC-8422-B817B7375EBA}"/>
                  </a:ext>
                </a:extLst>
              </p:cNvPr>
              <p:cNvGrpSpPr/>
              <p:nvPr/>
            </p:nvGrpSpPr>
            <p:grpSpPr>
              <a:xfrm>
                <a:off x="1383131" y="1408211"/>
                <a:ext cx="3867653" cy="771077"/>
                <a:chOff x="668756" y="1615092"/>
                <a:chExt cx="3867653" cy="771077"/>
              </a:xfrm>
            </p:grpSpPr>
            <p:sp>
              <p:nvSpPr>
                <p:cNvPr id="301" name="矩形 11">
                  <a:extLst>
                    <a:ext uri="{FF2B5EF4-FFF2-40B4-BE49-F238E27FC236}">
                      <a16:creationId xmlns:a16="http://schemas.microsoft.com/office/drawing/2014/main" id="{0256AD5E-2AB5-4D1F-BC93-7CE00C3B36DB}"/>
                    </a:ext>
                  </a:extLst>
                </p:cNvPr>
                <p:cNvSpPr/>
                <p:nvPr/>
              </p:nvSpPr>
              <p:spPr>
                <a:xfrm>
                  <a:off x="668756" y="1615092"/>
                  <a:ext cx="3867653" cy="77107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02" name="四角形: 角を丸くする 301">
                  <a:extLst>
                    <a:ext uri="{FF2B5EF4-FFF2-40B4-BE49-F238E27FC236}">
                      <a16:creationId xmlns:a16="http://schemas.microsoft.com/office/drawing/2014/main" id="{ACAC3E03-0C0F-4FD1-AFBD-39ACDD656F8C}"/>
                    </a:ext>
                  </a:extLst>
                </p:cNvPr>
                <p:cNvSpPr/>
                <p:nvPr/>
              </p:nvSpPr>
              <p:spPr>
                <a:xfrm>
                  <a:off x="866151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A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03" name="文本框 21">
                  <a:extLst>
                    <a:ext uri="{FF2B5EF4-FFF2-40B4-BE49-F238E27FC236}">
                      <a16:creationId xmlns:a16="http://schemas.microsoft.com/office/drawing/2014/main" id="{51CD69AD-9E98-45A6-A184-DDFDCE157DA5}"/>
                    </a:ext>
                  </a:extLst>
                </p:cNvPr>
                <p:cNvSpPr txBox="1"/>
                <p:nvPr/>
              </p:nvSpPr>
              <p:spPr>
                <a:xfrm>
                  <a:off x="668756" y="1615092"/>
                  <a:ext cx="1471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Discriminator 0 </a:t>
                  </a:r>
                  <a:endParaRPr kumimoji="1" lang="zh-CN" altLang="en-US" sz="1400" b="1"/>
                </a:p>
              </p:txBody>
            </p:sp>
            <p:sp>
              <p:nvSpPr>
                <p:cNvPr id="304" name="四角形: 角を丸くする 303">
                  <a:extLst>
                    <a:ext uri="{FF2B5EF4-FFF2-40B4-BE49-F238E27FC236}">
                      <a16:creationId xmlns:a16="http://schemas.microsoft.com/office/drawing/2014/main" id="{DCCFCD00-BFB1-459F-975E-83F166FC01C5}"/>
                    </a:ext>
                  </a:extLst>
                </p:cNvPr>
                <p:cNvSpPr/>
                <p:nvPr/>
              </p:nvSpPr>
              <p:spPr>
                <a:xfrm>
                  <a:off x="1738632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B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05" name="四角形: 角を丸くする 304">
                  <a:extLst>
                    <a:ext uri="{FF2B5EF4-FFF2-40B4-BE49-F238E27FC236}">
                      <a16:creationId xmlns:a16="http://schemas.microsoft.com/office/drawing/2014/main" id="{E37FEFDC-207A-40CD-9A5D-10EFE62C9055}"/>
                    </a:ext>
                  </a:extLst>
                </p:cNvPr>
                <p:cNvSpPr/>
                <p:nvPr/>
              </p:nvSpPr>
              <p:spPr>
                <a:xfrm>
                  <a:off x="2611113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C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06" name="四角形: 角を丸くする 305">
                  <a:extLst>
                    <a:ext uri="{FF2B5EF4-FFF2-40B4-BE49-F238E27FC236}">
                      <a16:creationId xmlns:a16="http://schemas.microsoft.com/office/drawing/2014/main" id="{40A08A93-3458-415D-9536-D57C1B663724}"/>
                    </a:ext>
                  </a:extLst>
                </p:cNvPr>
                <p:cNvSpPr/>
                <p:nvPr/>
              </p:nvSpPr>
              <p:spPr>
                <a:xfrm>
                  <a:off x="3483594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D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p:grpSp>
          <p:sp>
            <p:nvSpPr>
              <p:cNvPr id="300" name="文本框 43">
                <a:extLst>
                  <a:ext uri="{FF2B5EF4-FFF2-40B4-BE49-F238E27FC236}">
                    <a16:creationId xmlns:a16="http://schemas.microsoft.com/office/drawing/2014/main" id="{D005B5AF-2776-4D6C-AE8D-84E90CC67EA4}"/>
                  </a:ext>
                </a:extLst>
              </p:cNvPr>
              <p:cNvSpPr txBox="1"/>
              <p:nvPr/>
            </p:nvSpPr>
            <p:spPr>
              <a:xfrm>
                <a:off x="4938453" y="173392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/>
                  <a:t>…</a:t>
                </a:r>
                <a:endParaRPr kumimoji="1" lang="zh-CN" altLang="en-US"/>
              </a:p>
            </p:txBody>
          </p:sp>
        </p:grpSp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E18B7BC1-CCC5-4815-93CD-41FF0396E137}"/>
                </a:ext>
              </a:extLst>
            </p:cNvPr>
            <p:cNvGrpSpPr/>
            <p:nvPr/>
          </p:nvGrpSpPr>
          <p:grpSpPr>
            <a:xfrm>
              <a:off x="1383131" y="2272384"/>
              <a:ext cx="3901892" cy="771077"/>
              <a:chOff x="1383131" y="1408211"/>
              <a:chExt cx="3901892" cy="771077"/>
            </a:xfrm>
          </p:grpSpPr>
          <p:grpSp>
            <p:nvGrpSpPr>
              <p:cNvPr id="291" name="グループ化 290">
                <a:extLst>
                  <a:ext uri="{FF2B5EF4-FFF2-40B4-BE49-F238E27FC236}">
                    <a16:creationId xmlns:a16="http://schemas.microsoft.com/office/drawing/2014/main" id="{9B5C2014-5E45-4420-8DCD-A701AB188664}"/>
                  </a:ext>
                </a:extLst>
              </p:cNvPr>
              <p:cNvGrpSpPr/>
              <p:nvPr/>
            </p:nvGrpSpPr>
            <p:grpSpPr>
              <a:xfrm>
                <a:off x="1383131" y="1408211"/>
                <a:ext cx="3867653" cy="771077"/>
                <a:chOff x="668756" y="1615092"/>
                <a:chExt cx="3867653" cy="771077"/>
              </a:xfrm>
            </p:grpSpPr>
            <p:sp>
              <p:nvSpPr>
                <p:cNvPr id="293" name="矩形 11">
                  <a:extLst>
                    <a:ext uri="{FF2B5EF4-FFF2-40B4-BE49-F238E27FC236}">
                      <a16:creationId xmlns:a16="http://schemas.microsoft.com/office/drawing/2014/main" id="{70AC1607-6765-46E4-B7AA-9D2BEEDBB5F0}"/>
                    </a:ext>
                  </a:extLst>
                </p:cNvPr>
                <p:cNvSpPr/>
                <p:nvPr/>
              </p:nvSpPr>
              <p:spPr>
                <a:xfrm>
                  <a:off x="668756" y="1615092"/>
                  <a:ext cx="3867653" cy="77107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94" name="四角形: 角を丸くする 293">
                  <a:extLst>
                    <a:ext uri="{FF2B5EF4-FFF2-40B4-BE49-F238E27FC236}">
                      <a16:creationId xmlns:a16="http://schemas.microsoft.com/office/drawing/2014/main" id="{254956E7-C4AB-463D-AA9C-B4EE302DE3E1}"/>
                    </a:ext>
                  </a:extLst>
                </p:cNvPr>
                <p:cNvSpPr/>
                <p:nvPr/>
              </p:nvSpPr>
              <p:spPr>
                <a:xfrm>
                  <a:off x="866151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A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295" name="文本框 21">
                  <a:extLst>
                    <a:ext uri="{FF2B5EF4-FFF2-40B4-BE49-F238E27FC236}">
                      <a16:creationId xmlns:a16="http://schemas.microsoft.com/office/drawing/2014/main" id="{69F658E6-1A8D-4B62-9C4D-67452FE2CF81}"/>
                    </a:ext>
                  </a:extLst>
                </p:cNvPr>
                <p:cNvSpPr txBox="1"/>
                <p:nvPr/>
              </p:nvSpPr>
              <p:spPr>
                <a:xfrm>
                  <a:off x="668756" y="1615092"/>
                  <a:ext cx="1471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Discriminator 1 </a:t>
                  </a:r>
                  <a:endParaRPr kumimoji="1" lang="zh-CN" altLang="en-US" sz="1400" b="1"/>
                </a:p>
              </p:txBody>
            </p:sp>
            <p:sp>
              <p:nvSpPr>
                <p:cNvPr id="296" name="四角形: 角を丸くする 295">
                  <a:extLst>
                    <a:ext uri="{FF2B5EF4-FFF2-40B4-BE49-F238E27FC236}">
                      <a16:creationId xmlns:a16="http://schemas.microsoft.com/office/drawing/2014/main" id="{BD4F2120-1845-4BA3-A7EC-DEFE1D6F9D97}"/>
                    </a:ext>
                  </a:extLst>
                </p:cNvPr>
                <p:cNvSpPr/>
                <p:nvPr/>
              </p:nvSpPr>
              <p:spPr>
                <a:xfrm>
                  <a:off x="1738632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B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297" name="四角形: 角を丸くする 296">
                  <a:extLst>
                    <a:ext uri="{FF2B5EF4-FFF2-40B4-BE49-F238E27FC236}">
                      <a16:creationId xmlns:a16="http://schemas.microsoft.com/office/drawing/2014/main" id="{6CBAB165-F1B5-4710-A872-6EC8F8C4E10B}"/>
                    </a:ext>
                  </a:extLst>
                </p:cNvPr>
                <p:cNvSpPr/>
                <p:nvPr/>
              </p:nvSpPr>
              <p:spPr>
                <a:xfrm>
                  <a:off x="2611113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C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298" name="四角形: 角を丸くする 297">
                  <a:extLst>
                    <a:ext uri="{FF2B5EF4-FFF2-40B4-BE49-F238E27FC236}">
                      <a16:creationId xmlns:a16="http://schemas.microsoft.com/office/drawing/2014/main" id="{0C1B4FC5-52D5-4E64-BA17-F807E4D284EB}"/>
                    </a:ext>
                  </a:extLst>
                </p:cNvPr>
                <p:cNvSpPr/>
                <p:nvPr/>
              </p:nvSpPr>
              <p:spPr>
                <a:xfrm>
                  <a:off x="3483594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D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p:grpSp>
          <p:sp>
            <p:nvSpPr>
              <p:cNvPr id="292" name="文本框 43">
                <a:extLst>
                  <a:ext uri="{FF2B5EF4-FFF2-40B4-BE49-F238E27FC236}">
                    <a16:creationId xmlns:a16="http://schemas.microsoft.com/office/drawing/2014/main" id="{25146117-4F80-46AE-A222-04A193D4CBE1}"/>
                  </a:ext>
                </a:extLst>
              </p:cNvPr>
              <p:cNvSpPr txBox="1"/>
              <p:nvPr/>
            </p:nvSpPr>
            <p:spPr>
              <a:xfrm>
                <a:off x="4938453" y="173392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/>
                  <a:t>…</a:t>
                </a:r>
                <a:endParaRPr kumimoji="1" lang="zh-CN" altLang="en-US"/>
              </a:p>
            </p:txBody>
          </p: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42A607D4-7568-4477-ACE9-AB8C879F749B}"/>
                </a:ext>
              </a:extLst>
            </p:cNvPr>
            <p:cNvGrpSpPr/>
            <p:nvPr/>
          </p:nvGrpSpPr>
          <p:grpSpPr>
            <a:xfrm>
              <a:off x="1383131" y="3254328"/>
              <a:ext cx="3901892" cy="771077"/>
              <a:chOff x="1383131" y="1408211"/>
              <a:chExt cx="3901892" cy="771077"/>
            </a:xfrm>
          </p:grpSpPr>
          <p:grpSp>
            <p:nvGrpSpPr>
              <p:cNvPr id="283" name="グループ化 282">
                <a:extLst>
                  <a:ext uri="{FF2B5EF4-FFF2-40B4-BE49-F238E27FC236}">
                    <a16:creationId xmlns:a16="http://schemas.microsoft.com/office/drawing/2014/main" id="{930DE2B4-85AC-4E20-843D-CF36B3DD118B}"/>
                  </a:ext>
                </a:extLst>
              </p:cNvPr>
              <p:cNvGrpSpPr/>
              <p:nvPr/>
            </p:nvGrpSpPr>
            <p:grpSpPr>
              <a:xfrm>
                <a:off x="1383131" y="1408211"/>
                <a:ext cx="3867653" cy="771077"/>
                <a:chOff x="668756" y="1615092"/>
                <a:chExt cx="3867653" cy="771077"/>
              </a:xfrm>
            </p:grpSpPr>
            <p:sp>
              <p:nvSpPr>
                <p:cNvPr id="285" name="矩形 11">
                  <a:extLst>
                    <a:ext uri="{FF2B5EF4-FFF2-40B4-BE49-F238E27FC236}">
                      <a16:creationId xmlns:a16="http://schemas.microsoft.com/office/drawing/2014/main" id="{7F6B6E13-98E3-4381-B3B7-FC635D6B79DC}"/>
                    </a:ext>
                  </a:extLst>
                </p:cNvPr>
                <p:cNvSpPr/>
                <p:nvPr/>
              </p:nvSpPr>
              <p:spPr>
                <a:xfrm>
                  <a:off x="668756" y="1615092"/>
                  <a:ext cx="3867653" cy="77107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86" name="四角形: 角を丸くする 285">
                  <a:extLst>
                    <a:ext uri="{FF2B5EF4-FFF2-40B4-BE49-F238E27FC236}">
                      <a16:creationId xmlns:a16="http://schemas.microsoft.com/office/drawing/2014/main" id="{A03E9DC6-43BD-4647-BD73-4A74ABC31139}"/>
                    </a:ext>
                  </a:extLst>
                </p:cNvPr>
                <p:cNvSpPr/>
                <p:nvPr/>
              </p:nvSpPr>
              <p:spPr>
                <a:xfrm>
                  <a:off x="866151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A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287" name="文本框 21">
                  <a:extLst>
                    <a:ext uri="{FF2B5EF4-FFF2-40B4-BE49-F238E27FC236}">
                      <a16:creationId xmlns:a16="http://schemas.microsoft.com/office/drawing/2014/main" id="{EB990D5C-4A44-4F37-8D9B-AC855029BB45}"/>
                    </a:ext>
                  </a:extLst>
                </p:cNvPr>
                <p:cNvSpPr txBox="1"/>
                <p:nvPr/>
              </p:nvSpPr>
              <p:spPr>
                <a:xfrm>
                  <a:off x="668756" y="1615092"/>
                  <a:ext cx="1471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Discriminator n </a:t>
                  </a:r>
                  <a:endParaRPr kumimoji="1" lang="zh-CN" altLang="en-US" sz="1400" b="1"/>
                </a:p>
              </p:txBody>
            </p:sp>
            <p:sp>
              <p:nvSpPr>
                <p:cNvPr id="288" name="四角形: 角を丸くする 287">
                  <a:extLst>
                    <a:ext uri="{FF2B5EF4-FFF2-40B4-BE49-F238E27FC236}">
                      <a16:creationId xmlns:a16="http://schemas.microsoft.com/office/drawing/2014/main" id="{26A61E26-D57F-4447-94DF-13B03C351FED}"/>
                    </a:ext>
                  </a:extLst>
                </p:cNvPr>
                <p:cNvSpPr/>
                <p:nvPr/>
              </p:nvSpPr>
              <p:spPr>
                <a:xfrm>
                  <a:off x="1738632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B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289" name="四角形: 角を丸くする 288">
                  <a:extLst>
                    <a:ext uri="{FF2B5EF4-FFF2-40B4-BE49-F238E27FC236}">
                      <a16:creationId xmlns:a16="http://schemas.microsoft.com/office/drawing/2014/main" id="{D6119B90-1D99-4683-9ADB-FF16BB49447D}"/>
                    </a:ext>
                  </a:extLst>
                </p:cNvPr>
                <p:cNvSpPr/>
                <p:nvPr/>
              </p:nvSpPr>
              <p:spPr>
                <a:xfrm>
                  <a:off x="2611113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C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290" name="四角形: 角を丸くする 289">
                  <a:extLst>
                    <a:ext uri="{FF2B5EF4-FFF2-40B4-BE49-F238E27FC236}">
                      <a16:creationId xmlns:a16="http://schemas.microsoft.com/office/drawing/2014/main" id="{59B6EA99-7F77-411C-8A35-A81E726BA1F0}"/>
                    </a:ext>
                  </a:extLst>
                </p:cNvPr>
                <p:cNvSpPr/>
                <p:nvPr/>
              </p:nvSpPr>
              <p:spPr>
                <a:xfrm>
                  <a:off x="3483594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RAM D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p:grpSp>
          <p:sp>
            <p:nvSpPr>
              <p:cNvPr id="284" name="文本框 43">
                <a:extLst>
                  <a:ext uri="{FF2B5EF4-FFF2-40B4-BE49-F238E27FC236}">
                    <a16:creationId xmlns:a16="http://schemas.microsoft.com/office/drawing/2014/main" id="{EE6979D1-6E8B-4FEF-A908-B4C39D51DC04}"/>
                  </a:ext>
                </a:extLst>
              </p:cNvPr>
              <p:cNvSpPr txBox="1"/>
              <p:nvPr/>
            </p:nvSpPr>
            <p:spPr>
              <a:xfrm>
                <a:off x="4938453" y="173392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/>
                  <a:t>…</a:t>
                </a:r>
                <a:endParaRPr kumimoji="1" lang="zh-CN" altLang="en-US"/>
              </a:p>
            </p:txBody>
          </p:sp>
        </p:grpSp>
        <p:sp>
          <p:nvSpPr>
            <p:cNvPr id="281" name="文本框 43">
              <a:extLst>
                <a:ext uri="{FF2B5EF4-FFF2-40B4-BE49-F238E27FC236}">
                  <a16:creationId xmlns:a16="http://schemas.microsoft.com/office/drawing/2014/main" id="{F1F5E4EA-E664-48A0-B854-D5484D67B394}"/>
                </a:ext>
              </a:extLst>
            </p:cNvPr>
            <p:cNvSpPr txBox="1"/>
            <p:nvPr/>
          </p:nvSpPr>
          <p:spPr>
            <a:xfrm>
              <a:off x="3143672" y="300276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…</a:t>
              </a:r>
              <a:endParaRPr kumimoji="1" lang="zh-CN" altLang="en-US"/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24FBEAC2-D18C-4A9B-A4B5-8AE0A20BBBD9}"/>
                </a:ext>
              </a:extLst>
            </p:cNvPr>
            <p:cNvSpPr/>
            <p:nvPr/>
          </p:nvSpPr>
          <p:spPr>
            <a:xfrm>
              <a:off x="1240718" y="4023052"/>
              <a:ext cx="3950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zh-CN" sz="1600" b="1">
                  <a:latin typeface="Yu Mincho" panose="02020400000000000000" pitchFamily="18" charset="-128"/>
                  <a:ea typeface="Yu Mincho" panose="02020400000000000000" pitchFamily="18" charset="-128"/>
                </a:rPr>
                <a:t>Weightless Neural Networks </a:t>
              </a:r>
              <a:endParaRPr lang="zh-CN" altLang="en-US" sz="1600"/>
            </a:p>
          </p:txBody>
        </p:sp>
      </p:grp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A996937E-EDAA-4A67-A4E6-F635659E0120}"/>
              </a:ext>
            </a:extLst>
          </p:cNvPr>
          <p:cNvGrpSpPr/>
          <p:nvPr/>
        </p:nvGrpSpPr>
        <p:grpSpPr>
          <a:xfrm>
            <a:off x="6367191" y="1287264"/>
            <a:ext cx="4226632" cy="3066206"/>
            <a:chOff x="1240718" y="1295400"/>
            <a:chExt cx="4226632" cy="3066206"/>
          </a:xfrm>
        </p:grpSpPr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6CF77BD1-1CDD-422E-81AF-82688FBEC8EA}"/>
                </a:ext>
              </a:extLst>
            </p:cNvPr>
            <p:cNvSpPr/>
            <p:nvPr/>
          </p:nvSpPr>
          <p:spPr>
            <a:xfrm>
              <a:off x="1266825" y="1295400"/>
              <a:ext cx="4200525" cy="3008739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9" name="グループ化 308">
              <a:extLst>
                <a:ext uri="{FF2B5EF4-FFF2-40B4-BE49-F238E27FC236}">
                  <a16:creationId xmlns:a16="http://schemas.microsoft.com/office/drawing/2014/main" id="{4DED25E7-9004-4F2F-8B3E-F500A45CDA57}"/>
                </a:ext>
              </a:extLst>
            </p:cNvPr>
            <p:cNvGrpSpPr/>
            <p:nvPr/>
          </p:nvGrpSpPr>
          <p:grpSpPr>
            <a:xfrm>
              <a:off x="1383131" y="1408211"/>
              <a:ext cx="3901892" cy="771077"/>
              <a:chOff x="1383131" y="1408211"/>
              <a:chExt cx="3901892" cy="771077"/>
            </a:xfrm>
          </p:grpSpPr>
          <p:grpSp>
            <p:nvGrpSpPr>
              <p:cNvPr id="352" name="グループ化 351">
                <a:extLst>
                  <a:ext uri="{FF2B5EF4-FFF2-40B4-BE49-F238E27FC236}">
                    <a16:creationId xmlns:a16="http://schemas.microsoft.com/office/drawing/2014/main" id="{953702E4-D09E-41FD-9937-E608489E710F}"/>
                  </a:ext>
                </a:extLst>
              </p:cNvPr>
              <p:cNvGrpSpPr/>
              <p:nvPr/>
            </p:nvGrpSpPr>
            <p:grpSpPr>
              <a:xfrm>
                <a:off x="1383131" y="1408211"/>
                <a:ext cx="3867653" cy="771077"/>
                <a:chOff x="668756" y="1615092"/>
                <a:chExt cx="3867653" cy="771077"/>
              </a:xfrm>
            </p:grpSpPr>
            <p:sp>
              <p:nvSpPr>
                <p:cNvPr id="354" name="矩形 11">
                  <a:extLst>
                    <a:ext uri="{FF2B5EF4-FFF2-40B4-BE49-F238E27FC236}">
                      <a16:creationId xmlns:a16="http://schemas.microsoft.com/office/drawing/2014/main" id="{905C10C3-B011-440E-A73F-4794B2572230}"/>
                    </a:ext>
                  </a:extLst>
                </p:cNvPr>
                <p:cNvSpPr/>
                <p:nvPr/>
              </p:nvSpPr>
              <p:spPr>
                <a:xfrm>
                  <a:off x="668756" y="1615092"/>
                  <a:ext cx="3867653" cy="77107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55" name="四角形: 角を丸くする 354">
                  <a:extLst>
                    <a:ext uri="{FF2B5EF4-FFF2-40B4-BE49-F238E27FC236}">
                      <a16:creationId xmlns:a16="http://schemas.microsoft.com/office/drawing/2014/main" id="{6DDDBE9B-7442-4C84-9E80-DCE283654AA7}"/>
                    </a:ext>
                  </a:extLst>
                </p:cNvPr>
                <p:cNvSpPr/>
                <p:nvPr/>
              </p:nvSpPr>
              <p:spPr>
                <a:xfrm>
                  <a:off x="866151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A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56" name="文本框 21">
                  <a:extLst>
                    <a:ext uri="{FF2B5EF4-FFF2-40B4-BE49-F238E27FC236}">
                      <a16:creationId xmlns:a16="http://schemas.microsoft.com/office/drawing/2014/main" id="{A0D3D0A4-7115-4A12-9757-D735AB0813BC}"/>
                    </a:ext>
                  </a:extLst>
                </p:cNvPr>
                <p:cNvSpPr txBox="1"/>
                <p:nvPr/>
              </p:nvSpPr>
              <p:spPr>
                <a:xfrm>
                  <a:off x="668756" y="1615092"/>
                  <a:ext cx="1471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Discriminator 0 </a:t>
                  </a:r>
                  <a:endParaRPr kumimoji="1" lang="zh-CN" altLang="en-US" sz="1400" b="1"/>
                </a:p>
              </p:txBody>
            </p:sp>
            <p:sp>
              <p:nvSpPr>
                <p:cNvPr id="357" name="四角形: 角を丸くする 356">
                  <a:extLst>
                    <a:ext uri="{FF2B5EF4-FFF2-40B4-BE49-F238E27FC236}">
                      <a16:creationId xmlns:a16="http://schemas.microsoft.com/office/drawing/2014/main" id="{7EEC080C-B2B9-4104-9FE4-CC33AE2BE3BA}"/>
                    </a:ext>
                  </a:extLst>
                </p:cNvPr>
                <p:cNvSpPr/>
                <p:nvPr/>
              </p:nvSpPr>
              <p:spPr>
                <a:xfrm>
                  <a:off x="1738632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B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58" name="四角形: 角を丸くする 357">
                  <a:extLst>
                    <a:ext uri="{FF2B5EF4-FFF2-40B4-BE49-F238E27FC236}">
                      <a16:creationId xmlns:a16="http://schemas.microsoft.com/office/drawing/2014/main" id="{AECD18F4-7C7B-4DFC-A3C7-5FFECEB14A24}"/>
                    </a:ext>
                  </a:extLst>
                </p:cNvPr>
                <p:cNvSpPr/>
                <p:nvPr/>
              </p:nvSpPr>
              <p:spPr>
                <a:xfrm>
                  <a:off x="2611113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C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59" name="四角形: 角を丸くする 358">
                  <a:extLst>
                    <a:ext uri="{FF2B5EF4-FFF2-40B4-BE49-F238E27FC236}">
                      <a16:creationId xmlns:a16="http://schemas.microsoft.com/office/drawing/2014/main" id="{7B64E3EB-6CB4-4852-B62B-87E2987FC16A}"/>
                    </a:ext>
                  </a:extLst>
                </p:cNvPr>
                <p:cNvSpPr/>
                <p:nvPr/>
              </p:nvSpPr>
              <p:spPr>
                <a:xfrm>
                  <a:off x="3483594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D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p:grpSp>
          <p:sp>
            <p:nvSpPr>
              <p:cNvPr id="353" name="文本框 43">
                <a:extLst>
                  <a:ext uri="{FF2B5EF4-FFF2-40B4-BE49-F238E27FC236}">
                    <a16:creationId xmlns:a16="http://schemas.microsoft.com/office/drawing/2014/main" id="{414D64CB-552B-459E-9E89-75D80FDC7472}"/>
                  </a:ext>
                </a:extLst>
              </p:cNvPr>
              <p:cNvSpPr txBox="1"/>
              <p:nvPr/>
            </p:nvSpPr>
            <p:spPr>
              <a:xfrm>
                <a:off x="4938453" y="173392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/>
                  <a:t>…</a:t>
                </a:r>
                <a:endParaRPr kumimoji="1" lang="zh-CN" altLang="en-US"/>
              </a:p>
            </p:txBody>
          </p:sp>
        </p:grpSp>
        <p:grpSp>
          <p:nvGrpSpPr>
            <p:cNvPr id="310" name="グループ化 309">
              <a:extLst>
                <a:ext uri="{FF2B5EF4-FFF2-40B4-BE49-F238E27FC236}">
                  <a16:creationId xmlns:a16="http://schemas.microsoft.com/office/drawing/2014/main" id="{C614EE9F-1FF1-47A9-92C4-184DC44B1E7D}"/>
                </a:ext>
              </a:extLst>
            </p:cNvPr>
            <p:cNvGrpSpPr/>
            <p:nvPr/>
          </p:nvGrpSpPr>
          <p:grpSpPr>
            <a:xfrm>
              <a:off x="1383131" y="2272384"/>
              <a:ext cx="3901892" cy="771077"/>
              <a:chOff x="1383131" y="1408211"/>
              <a:chExt cx="3901892" cy="771077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1260116E-1986-496F-84A7-FF557F153CE6}"/>
                  </a:ext>
                </a:extLst>
              </p:cNvPr>
              <p:cNvGrpSpPr/>
              <p:nvPr/>
            </p:nvGrpSpPr>
            <p:grpSpPr>
              <a:xfrm>
                <a:off x="1383131" y="1408211"/>
                <a:ext cx="3867653" cy="771077"/>
                <a:chOff x="668756" y="1615092"/>
                <a:chExt cx="3867653" cy="771077"/>
              </a:xfrm>
            </p:grpSpPr>
            <p:sp>
              <p:nvSpPr>
                <p:cNvPr id="324" name="矩形 11">
                  <a:extLst>
                    <a:ext uri="{FF2B5EF4-FFF2-40B4-BE49-F238E27FC236}">
                      <a16:creationId xmlns:a16="http://schemas.microsoft.com/office/drawing/2014/main" id="{0FEEAA8F-CC11-4924-A229-5CD29763DA1B}"/>
                    </a:ext>
                  </a:extLst>
                </p:cNvPr>
                <p:cNvSpPr/>
                <p:nvPr/>
              </p:nvSpPr>
              <p:spPr>
                <a:xfrm>
                  <a:off x="668756" y="1615092"/>
                  <a:ext cx="3867653" cy="77107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30" name="四角形: 角を丸くする 329">
                  <a:extLst>
                    <a:ext uri="{FF2B5EF4-FFF2-40B4-BE49-F238E27FC236}">
                      <a16:creationId xmlns:a16="http://schemas.microsoft.com/office/drawing/2014/main" id="{D8DAA65E-FA64-43CB-9BDE-8958B58C3035}"/>
                    </a:ext>
                  </a:extLst>
                </p:cNvPr>
                <p:cNvSpPr/>
                <p:nvPr/>
              </p:nvSpPr>
              <p:spPr>
                <a:xfrm>
                  <a:off x="866151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A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32" name="文本框 21">
                  <a:extLst>
                    <a:ext uri="{FF2B5EF4-FFF2-40B4-BE49-F238E27FC236}">
                      <a16:creationId xmlns:a16="http://schemas.microsoft.com/office/drawing/2014/main" id="{D496F321-BF9D-43BF-A545-C638D00B409F}"/>
                    </a:ext>
                  </a:extLst>
                </p:cNvPr>
                <p:cNvSpPr txBox="1"/>
                <p:nvPr/>
              </p:nvSpPr>
              <p:spPr>
                <a:xfrm>
                  <a:off x="668756" y="1615092"/>
                  <a:ext cx="1471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Discriminator 1 </a:t>
                  </a:r>
                  <a:endParaRPr kumimoji="1" lang="zh-CN" altLang="en-US" sz="1400" b="1"/>
                </a:p>
              </p:txBody>
            </p:sp>
            <p:sp>
              <p:nvSpPr>
                <p:cNvPr id="349" name="四角形: 角を丸くする 348">
                  <a:extLst>
                    <a:ext uri="{FF2B5EF4-FFF2-40B4-BE49-F238E27FC236}">
                      <a16:creationId xmlns:a16="http://schemas.microsoft.com/office/drawing/2014/main" id="{136B12D0-640D-4632-B554-350DF714CC02}"/>
                    </a:ext>
                  </a:extLst>
                </p:cNvPr>
                <p:cNvSpPr/>
                <p:nvPr/>
              </p:nvSpPr>
              <p:spPr>
                <a:xfrm>
                  <a:off x="1738632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B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50" name="四角形: 角を丸くする 349">
                  <a:extLst>
                    <a:ext uri="{FF2B5EF4-FFF2-40B4-BE49-F238E27FC236}">
                      <a16:creationId xmlns:a16="http://schemas.microsoft.com/office/drawing/2014/main" id="{7A63BB72-6B04-4170-B1BB-99FCA91650B4}"/>
                    </a:ext>
                  </a:extLst>
                </p:cNvPr>
                <p:cNvSpPr/>
                <p:nvPr/>
              </p:nvSpPr>
              <p:spPr>
                <a:xfrm>
                  <a:off x="2611113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C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51" name="四角形: 角を丸くする 350">
                  <a:extLst>
                    <a:ext uri="{FF2B5EF4-FFF2-40B4-BE49-F238E27FC236}">
                      <a16:creationId xmlns:a16="http://schemas.microsoft.com/office/drawing/2014/main" id="{5CFF36EE-92E0-4AB0-BD8D-B206A0C01DC4}"/>
                    </a:ext>
                  </a:extLst>
                </p:cNvPr>
                <p:cNvSpPr/>
                <p:nvPr/>
              </p:nvSpPr>
              <p:spPr>
                <a:xfrm>
                  <a:off x="3483594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D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p:grpSp>
          <p:sp>
            <p:nvSpPr>
              <p:cNvPr id="323" name="文本框 43">
                <a:extLst>
                  <a:ext uri="{FF2B5EF4-FFF2-40B4-BE49-F238E27FC236}">
                    <a16:creationId xmlns:a16="http://schemas.microsoft.com/office/drawing/2014/main" id="{480A4F68-B6B8-4833-A050-06B0C2CA1762}"/>
                  </a:ext>
                </a:extLst>
              </p:cNvPr>
              <p:cNvSpPr txBox="1"/>
              <p:nvPr/>
            </p:nvSpPr>
            <p:spPr>
              <a:xfrm>
                <a:off x="4938453" y="173392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/>
                  <a:t>…</a:t>
                </a:r>
                <a:endParaRPr kumimoji="1" lang="zh-CN" altLang="en-US"/>
              </a:p>
            </p:txBody>
          </p:sp>
        </p:grpSp>
        <p:grpSp>
          <p:nvGrpSpPr>
            <p:cNvPr id="311" name="グループ化 310">
              <a:extLst>
                <a:ext uri="{FF2B5EF4-FFF2-40B4-BE49-F238E27FC236}">
                  <a16:creationId xmlns:a16="http://schemas.microsoft.com/office/drawing/2014/main" id="{3D7474BF-0382-48D4-8638-F8BA5B28DBC4}"/>
                </a:ext>
              </a:extLst>
            </p:cNvPr>
            <p:cNvGrpSpPr/>
            <p:nvPr/>
          </p:nvGrpSpPr>
          <p:grpSpPr>
            <a:xfrm>
              <a:off x="1383131" y="3254328"/>
              <a:ext cx="3901892" cy="771077"/>
              <a:chOff x="1383131" y="1408211"/>
              <a:chExt cx="3901892" cy="771077"/>
            </a:xfrm>
          </p:grpSpPr>
          <p:grpSp>
            <p:nvGrpSpPr>
              <p:cNvPr id="314" name="グループ化 313">
                <a:extLst>
                  <a:ext uri="{FF2B5EF4-FFF2-40B4-BE49-F238E27FC236}">
                    <a16:creationId xmlns:a16="http://schemas.microsoft.com/office/drawing/2014/main" id="{742276A6-C914-44A1-90EE-1CFB0E730A6E}"/>
                  </a:ext>
                </a:extLst>
              </p:cNvPr>
              <p:cNvGrpSpPr/>
              <p:nvPr/>
            </p:nvGrpSpPr>
            <p:grpSpPr>
              <a:xfrm>
                <a:off x="1383131" y="1408211"/>
                <a:ext cx="3867653" cy="771077"/>
                <a:chOff x="668756" y="1615092"/>
                <a:chExt cx="3867653" cy="771077"/>
              </a:xfrm>
            </p:grpSpPr>
            <p:sp>
              <p:nvSpPr>
                <p:cNvPr id="316" name="矩形 11">
                  <a:extLst>
                    <a:ext uri="{FF2B5EF4-FFF2-40B4-BE49-F238E27FC236}">
                      <a16:creationId xmlns:a16="http://schemas.microsoft.com/office/drawing/2014/main" id="{48176450-B2D7-471D-8593-05EDA3A64240}"/>
                    </a:ext>
                  </a:extLst>
                </p:cNvPr>
                <p:cNvSpPr/>
                <p:nvPr/>
              </p:nvSpPr>
              <p:spPr>
                <a:xfrm>
                  <a:off x="668756" y="1615092"/>
                  <a:ext cx="3867653" cy="77107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7" name="四角形: 角を丸くする 316">
                  <a:extLst>
                    <a:ext uri="{FF2B5EF4-FFF2-40B4-BE49-F238E27FC236}">
                      <a16:creationId xmlns:a16="http://schemas.microsoft.com/office/drawing/2014/main" id="{73179A53-33CA-49AA-B638-940BCDC24AF8}"/>
                    </a:ext>
                  </a:extLst>
                </p:cNvPr>
                <p:cNvSpPr/>
                <p:nvPr/>
              </p:nvSpPr>
              <p:spPr>
                <a:xfrm>
                  <a:off x="866151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A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18" name="文本框 21">
                  <a:extLst>
                    <a:ext uri="{FF2B5EF4-FFF2-40B4-BE49-F238E27FC236}">
                      <a16:creationId xmlns:a16="http://schemas.microsoft.com/office/drawing/2014/main" id="{B6F8C670-4E53-4D20-A866-0B98B7E6857A}"/>
                    </a:ext>
                  </a:extLst>
                </p:cNvPr>
                <p:cNvSpPr txBox="1"/>
                <p:nvPr/>
              </p:nvSpPr>
              <p:spPr>
                <a:xfrm>
                  <a:off x="668756" y="1615092"/>
                  <a:ext cx="1471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Discriminator n </a:t>
                  </a:r>
                  <a:endParaRPr kumimoji="1" lang="zh-CN" altLang="en-US" sz="1400" b="1"/>
                </a:p>
              </p:txBody>
            </p:sp>
            <p:sp>
              <p:nvSpPr>
                <p:cNvPr id="319" name="四角形: 角を丸くする 318">
                  <a:extLst>
                    <a:ext uri="{FF2B5EF4-FFF2-40B4-BE49-F238E27FC236}">
                      <a16:creationId xmlns:a16="http://schemas.microsoft.com/office/drawing/2014/main" id="{1DB54839-2507-49A1-96BA-B250C61D1EC7}"/>
                    </a:ext>
                  </a:extLst>
                </p:cNvPr>
                <p:cNvSpPr/>
                <p:nvPr/>
              </p:nvSpPr>
              <p:spPr>
                <a:xfrm>
                  <a:off x="1738632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B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20" name="四角形: 角を丸くする 319">
                  <a:extLst>
                    <a:ext uri="{FF2B5EF4-FFF2-40B4-BE49-F238E27FC236}">
                      <a16:creationId xmlns:a16="http://schemas.microsoft.com/office/drawing/2014/main" id="{50BB30AF-BDA5-4FD4-9CFF-CA5D2F9FB3F2}"/>
                    </a:ext>
                  </a:extLst>
                </p:cNvPr>
                <p:cNvSpPr/>
                <p:nvPr/>
              </p:nvSpPr>
              <p:spPr>
                <a:xfrm>
                  <a:off x="2611113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C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  <p:sp>
              <p:nvSpPr>
                <p:cNvPr id="321" name="四角形: 角を丸くする 320">
                  <a:extLst>
                    <a:ext uri="{FF2B5EF4-FFF2-40B4-BE49-F238E27FC236}">
                      <a16:creationId xmlns:a16="http://schemas.microsoft.com/office/drawing/2014/main" id="{EA9E4394-F697-4409-8D93-EAED7C7F1D6A}"/>
                    </a:ext>
                  </a:extLst>
                </p:cNvPr>
                <p:cNvSpPr/>
                <p:nvPr/>
              </p:nvSpPr>
              <p:spPr>
                <a:xfrm>
                  <a:off x="3483594" y="1979069"/>
                  <a:ext cx="804004" cy="30008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>
                      <a:latin typeface="游明朝" panose="02020400000000000000" pitchFamily="18" charset="-128"/>
                      <a:ea typeface="游明朝" panose="02020400000000000000" pitchFamily="18" charset="-128"/>
                    </a:rPr>
                    <a:t>CBF D</a:t>
                  </a:r>
                  <a:endParaRPr kumimoji="1" lang="zh-CN" altLang="en-US" sz="1200" b="1">
                    <a:latin typeface="游明朝" panose="02020400000000000000" pitchFamily="18" charset="-128"/>
                    <a:ea typeface="游明朝" panose="02020400000000000000" pitchFamily="18" charset="-128"/>
                  </a:endParaRPr>
                </a:p>
              </p:txBody>
            </p:sp>
          </p:grpSp>
          <p:sp>
            <p:nvSpPr>
              <p:cNvPr id="315" name="文本框 43">
                <a:extLst>
                  <a:ext uri="{FF2B5EF4-FFF2-40B4-BE49-F238E27FC236}">
                    <a16:creationId xmlns:a16="http://schemas.microsoft.com/office/drawing/2014/main" id="{69316F00-7D23-434B-82F9-439FFE17CB2C}"/>
                  </a:ext>
                </a:extLst>
              </p:cNvPr>
              <p:cNvSpPr txBox="1"/>
              <p:nvPr/>
            </p:nvSpPr>
            <p:spPr>
              <a:xfrm>
                <a:off x="4938453" y="173392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/>
                  <a:t>…</a:t>
                </a:r>
                <a:endParaRPr kumimoji="1" lang="zh-CN" altLang="en-US"/>
              </a:p>
            </p:txBody>
          </p:sp>
        </p:grpSp>
        <p:sp>
          <p:nvSpPr>
            <p:cNvPr id="312" name="文本框 43">
              <a:extLst>
                <a:ext uri="{FF2B5EF4-FFF2-40B4-BE49-F238E27FC236}">
                  <a16:creationId xmlns:a16="http://schemas.microsoft.com/office/drawing/2014/main" id="{247403A4-55B4-4009-8C13-B725D7F55F08}"/>
                </a:ext>
              </a:extLst>
            </p:cNvPr>
            <p:cNvSpPr txBox="1"/>
            <p:nvPr/>
          </p:nvSpPr>
          <p:spPr>
            <a:xfrm>
              <a:off x="3143672" y="300276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…</a:t>
              </a:r>
              <a:endParaRPr kumimoji="1" lang="zh-CN" altLang="en-US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788DF2EC-9AD3-4398-B366-2754A5C6C61B}"/>
                </a:ext>
              </a:extLst>
            </p:cNvPr>
            <p:cNvSpPr/>
            <p:nvPr/>
          </p:nvSpPr>
          <p:spPr>
            <a:xfrm>
              <a:off x="1240718" y="4023052"/>
              <a:ext cx="3950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zh-CN" sz="1600" b="1">
                  <a:latin typeface="Yu Mincho" panose="02020400000000000000" pitchFamily="18" charset="-128"/>
                  <a:ea typeface="Yu Mincho" panose="02020400000000000000" pitchFamily="18" charset="-128"/>
                </a:rPr>
                <a:t>Weightless Neural Networks </a:t>
              </a:r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87992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5e7ae10-d2a3-43bd-ae36-54649eecc35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A57D9D64AA0C445A93D37C1B744FF5C" ma:contentTypeVersion="8" ma:contentTypeDescription="新しいドキュメントを作成します。" ma:contentTypeScope="" ma:versionID="98a9cc13a0a530ece7fdb2f357111538">
  <xsd:schema xmlns:xsd="http://www.w3.org/2001/XMLSchema" xmlns:xs="http://www.w3.org/2001/XMLSchema" xmlns:p="http://schemas.microsoft.com/office/2006/metadata/properties" xmlns:ns3="25e7ae10-d2a3-43bd-ae36-54649eecc356" xmlns:ns4="1d6fb5c1-de89-4666-bd01-8e29f71a67c7" targetNamespace="http://schemas.microsoft.com/office/2006/metadata/properties" ma:root="true" ma:fieldsID="496c3ea73ed3e3f07cf64a9e82209fb7" ns3:_="" ns4:_="">
    <xsd:import namespace="25e7ae10-d2a3-43bd-ae36-54649eecc356"/>
    <xsd:import namespace="1d6fb5c1-de89-4666-bd01-8e29f71a67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7ae10-d2a3-43bd-ae36-54649eecc3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b5c1-de89-4666-bd01-8e29f71a67c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6BA317-46FF-4A58-8D3C-BAAE682473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E9A6B0-AA54-42DE-A55B-3FB479A9F65F}">
  <ds:schemaRefs>
    <ds:schemaRef ds:uri="http://purl.org/dc/elements/1.1/"/>
    <ds:schemaRef ds:uri="http://schemas.microsoft.com/office/2006/metadata/properties"/>
    <ds:schemaRef ds:uri="1d6fb5c1-de89-4666-bd01-8e29f71a67c7"/>
    <ds:schemaRef ds:uri="25e7ae10-d2a3-43bd-ae36-54649eecc356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ED013BD-BBEC-42EB-BB4F-FE4B416AEE40}">
  <ds:schemaRefs>
    <ds:schemaRef ds:uri="1d6fb5c1-de89-4666-bd01-8e29f71a67c7"/>
    <ds:schemaRef ds:uri="25e7ae10-d2a3-43bd-ae36-54649eecc3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4602</Words>
  <Application>Microsoft Office PowerPoint</Application>
  <PresentationFormat>ワイド画面</PresentationFormat>
  <Paragraphs>2133</Paragraphs>
  <Slides>26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41" baseType="lpstr">
      <vt:lpstr>等线</vt:lpstr>
      <vt:lpstr>等线 Light</vt:lpstr>
      <vt:lpstr>Microsoft YaHei UI</vt:lpstr>
      <vt:lpstr>ＭＳ 明朝</vt:lpstr>
      <vt:lpstr>UD デジタル 教科書体 N-B</vt:lpstr>
      <vt:lpstr>微软雅黑 Light</vt:lpstr>
      <vt:lpstr>游ゴシック</vt:lpstr>
      <vt:lpstr>游ゴシック Light</vt:lpstr>
      <vt:lpstr>Yu Mincho</vt:lpstr>
      <vt:lpstr>Yu Mincho</vt:lpstr>
      <vt:lpstr>Arial</vt:lpstr>
      <vt:lpstr>Bernard MT Condensed</vt:lpstr>
      <vt:lpstr>Cambria Math</vt:lpstr>
      <vt:lpstr>Times New Roman</vt:lpstr>
      <vt:lpstr>Office テーマ</vt:lpstr>
      <vt:lpstr>Hardware Implementation of Weightless Neural Networks using Partitioned Counting Bloom Filter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Implementation of Weightless Neural Networks using Partitioned Counting Bloom Filter</dc:title>
  <dc:creator>鄒　超麟</dc:creator>
  <cp:lastModifiedBy>鄒　超麟</cp:lastModifiedBy>
  <cp:revision>4</cp:revision>
  <dcterms:created xsi:type="dcterms:W3CDTF">2024-02-08T07:26:42Z</dcterms:created>
  <dcterms:modified xsi:type="dcterms:W3CDTF">2024-02-15T06:48:30Z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0x0101007A57D9D64AA0C445A93D37C1B744FF5C</vt:lpwstr>
  </property>
</Properties>
</file>