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12B"/>
    <a:srgbClr val="A02B93"/>
    <a:srgbClr val="E97132"/>
    <a:srgbClr val="FFC000"/>
    <a:srgbClr val="4EA62D"/>
    <a:srgbClr val="CCD2D8"/>
    <a:srgbClr val="FFFFFF"/>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Sheet1!$I$1</c:f>
              <c:strCache>
                <c:ptCount val="1"/>
                <c:pt idx="0">
                  <c:v>de_lambda</c:v>
                </c:pt>
              </c:strCache>
            </c:strRef>
          </c:tx>
          <c:spPr>
            <a:ln w="19050" cap="rnd">
              <a:noFill/>
              <a:round/>
            </a:ln>
            <a:effectLst/>
          </c:spPr>
          <c:marker>
            <c:symbol val="circle"/>
            <c:size val="5"/>
            <c:spPr>
              <a:solidFill>
                <a:srgbClr val="CCD2D8"/>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0-6960-4787-B013-288B199E27BC}"/>
            </c:ext>
          </c:extLst>
        </c:ser>
        <c:ser>
          <c:idx val="1"/>
          <c:order val="1"/>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1-6960-4787-B013-288B199E27BC}"/>
            </c:ext>
          </c:extLst>
        </c:ser>
        <c:ser>
          <c:idx val="2"/>
          <c:order val="2"/>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2-6960-4787-B013-288B199E27BC}"/>
            </c:ext>
          </c:extLst>
        </c:ser>
        <c:ser>
          <c:idx val="3"/>
          <c:order val="3"/>
          <c:tx>
            <c:strRef>
              <c:f>Sheet1!$L$1</c:f>
              <c:strCache>
                <c:ptCount val="1"/>
                <c:pt idx="0">
                  <c:v>complete_lambda</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3-6960-4787-B013-288B199E27BC}"/>
            </c:ext>
          </c:extLst>
        </c:ser>
        <c:ser>
          <c:idx val="4"/>
          <c:order val="4"/>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4-6960-4787-B013-288B199E27BC}"/>
            </c:ext>
          </c:extLst>
        </c:ser>
        <c:ser>
          <c:idx val="5"/>
          <c:order val="5"/>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5-6960-4787-B013-288B199E27BC}"/>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F6F12B"/>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2256-4D22-B5C4-AC90B47CAFE0}"/>
            </c:ext>
          </c:extLst>
        </c:ser>
        <c:ser>
          <c:idx val="1"/>
          <c:order val="1"/>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1-2256-4D22-B5C4-AC90B47CAFE0}"/>
            </c:ext>
          </c:extLst>
        </c:ser>
        <c:ser>
          <c:idx val="2"/>
          <c:order val="2"/>
          <c:tx>
            <c:v>nei_lambda</c:v>
          </c:tx>
          <c:spPr>
            <a:ln w="25400" cap="rnd">
              <a:noFill/>
              <a:round/>
            </a:ln>
            <a:effectLst/>
          </c:spPr>
          <c:marker>
            <c:symbol val="circle"/>
            <c:size val="5"/>
            <c:spPr>
              <a:solidFill>
                <a:srgbClr val="FF0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2-2256-4D22-B5C4-AC90B47CAFE0}"/>
            </c:ext>
          </c:extLst>
        </c:ser>
        <c:ser>
          <c:idx val="3"/>
          <c:order val="3"/>
          <c:tx>
            <c:v>de_lambda</c:v>
          </c:tx>
          <c:spPr>
            <a:ln w="25400" cap="rnd">
              <a:noFill/>
              <a:round/>
            </a:ln>
            <a:effectLst/>
          </c:spPr>
          <c:marker>
            <c:symbol val="circle"/>
            <c:size val="5"/>
            <c:spPr>
              <a:solidFill>
                <a:schemeClr val="accent4"/>
              </a:solidFill>
              <a:ln w="9525">
                <a:solidFill>
                  <a:schemeClr val="accent4"/>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3-2256-4D22-B5C4-AC90B47CAFE0}"/>
            </c:ext>
          </c:extLst>
        </c:ser>
        <c:ser>
          <c:idx val="4"/>
          <c:order val="4"/>
          <c:tx>
            <c:v>com_lambda</c:v>
          </c:tx>
          <c:spPr>
            <a:ln w="25400" cap="rnd">
              <a:noFill/>
              <a:round/>
            </a:ln>
            <a:effectLst/>
          </c:spPr>
          <c:marker>
            <c:symbol val="circle"/>
            <c:size val="5"/>
            <c:spPr>
              <a:solidFill>
                <a:schemeClr val="accent5"/>
              </a:solidFill>
              <a:ln w="9525">
                <a:solidFill>
                  <a:schemeClr val="accent5"/>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2256-4D22-B5C4-AC90B47CAFE0}"/>
            </c:ext>
          </c:extLst>
        </c:ser>
        <c:ser>
          <c:idx val="5"/>
          <c:order val="5"/>
          <c:tx>
            <c:v>max_distance</c:v>
          </c:tx>
          <c:spPr>
            <a:ln w="25400" cap="rnd">
              <a:noFill/>
              <a:round/>
            </a:ln>
            <a:effectLst/>
          </c:spPr>
          <c:marker>
            <c:symbol val="circle"/>
            <c:size val="5"/>
            <c:spPr>
              <a:solidFill>
                <a:schemeClr val="accent6"/>
              </a:solidFill>
              <a:ln w="9525">
                <a:solidFill>
                  <a:schemeClr val="accent6"/>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2256-4D22-B5C4-AC90B47CAFE0}"/>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3865308"/>
            <a:ext cx="3921487" cy="738664"/>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880241965"/>
              </p:ext>
            </p:extLst>
          </p:nvPr>
        </p:nvGraphicFramePr>
        <p:xfrm>
          <a:off x="0" y="1895355"/>
          <a:ext cx="7906797" cy="460962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2914580" cy="307777"/>
          </a:xfrm>
          <a:prstGeom prst="rect">
            <a:avLst/>
          </a:prstGeom>
          <a:noFill/>
        </p:spPr>
        <p:txBody>
          <a:bodyPr wrap="none" rtlCol="0">
            <a:spAutoFit/>
          </a:bodyPr>
          <a:lstStyle/>
          <a:p>
            <a:r>
              <a:rPr lang="ja-JP" altLang="en-US" sz="1400" dirty="0"/>
              <a:t>異なる方法で計算された</a:t>
            </a:r>
            <a:r>
              <a:rPr lang="en-US" altLang="ja-JP" sz="1400" dirty="0"/>
              <a:t>lambda</a:t>
            </a:r>
            <a:r>
              <a:rPr lang="ja-JP" altLang="en-US" sz="1400" dirty="0"/>
              <a:t>：</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906797" y="1807747"/>
            <a:ext cx="432146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a:t>
            </a:r>
            <a:r>
              <a:rPr lang="en-US" altLang="ja-JP" sz="1200" dirty="0"/>
              <a:t>lambda</a:t>
            </a:r>
            <a:r>
              <a:rPr lang="ja-JP" altLang="en-US" sz="1200" dirty="0"/>
              <a:t>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1">
                <a:extLst>
                  <a:ext uri="{FF2B5EF4-FFF2-40B4-BE49-F238E27FC236}">
                    <a16:creationId xmlns:a16="http://schemas.microsoft.com/office/drawing/2014/main" id="{87447936-D49D-57D3-79BD-F6948E4DD4B3}"/>
                  </a:ext>
                </a:extLst>
              </p:cNvPr>
              <p:cNvSpPr txBox="1"/>
              <p:nvPr/>
            </p:nvSpPr>
            <p:spPr>
              <a:xfrm>
                <a:off x="235806" y="1397097"/>
                <a:ext cx="6365653" cy="53327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t>Gurobi</a:t>
                </a:r>
                <a:r>
                  <a:rPr lang="ja-JP" altLang="en-US" sz="1400" b="1" dirty="0"/>
                  <a:t>で計算された</a:t>
                </a:r>
                <a:r>
                  <a:rPr lang="en-US" altLang="ja-JP" sz="1400" b="1" dirty="0"/>
                  <a:t>lambda</a:t>
                </a:r>
                <a:r>
                  <a:rPr lang="ja-JP" altLang="en-US" sz="1400" b="1" dirty="0"/>
                  <a:t>で最適化実験</a:t>
                </a:r>
                <a:endParaRPr lang="en-US" altLang="ja-JP" sz="1400" b="1" dirty="0"/>
              </a:p>
              <a:p>
                <a:endParaRPr lang="en-US" altLang="ja-JP" sz="1400" dirty="0"/>
              </a:p>
              <a:p>
                <a:pPr marL="285750" indent="-285750">
                  <a:buFont typeface="Arial" panose="020B0604020202020204" pitchFamily="34" charset="0"/>
                  <a:buChar char="•"/>
                </a:pPr>
                <a:r>
                  <a:rPr lang="ja-JP" altLang="en-US" sz="1400" dirty="0"/>
                  <a:t>実験で小さいインスタンス（サイズが</a:t>
                </a:r>
                <a:r>
                  <a:rPr lang="en-US" altLang="ja-JP" sz="1400" dirty="0"/>
                  <a:t>5</a:t>
                </a:r>
                <a:r>
                  <a:rPr lang="ja-JP" altLang="en-US" sz="1400" dirty="0"/>
                  <a:t>から</a:t>
                </a:r>
                <a:r>
                  <a:rPr lang="en-US" altLang="ja-JP" sz="1400" dirty="0"/>
                  <a:t>15</a:t>
                </a:r>
                <a:r>
                  <a:rPr lang="ja-JP" altLang="en-US" sz="1400" dirty="0"/>
                  <a:t>）だけを実験した</a:t>
                </a:r>
                <a:endParaRPr lang="en-US" altLang="ja-JP" sz="1400" dirty="0"/>
              </a:p>
              <a:p>
                <a:endParaRPr lang="en-US" altLang="zh-CN" sz="1400" dirty="0"/>
              </a:p>
              <a:p>
                <a:pPr marL="285750" indent="-285750">
                  <a:buFont typeface="Arial" panose="020B0604020202020204" pitchFamily="34" charset="0"/>
                  <a:buChar char="•"/>
                </a:pPr>
                <a:r>
                  <a:rPr lang="ja-JP" altLang="en-US" sz="1400" dirty="0"/>
                  <a:t>ペナルティー係数</a:t>
                </a:r>
                <a14:m>
                  <m:oMath xmlns:m="http://schemas.openxmlformats.org/officeDocument/2006/math">
                    <m:r>
                      <a:rPr lang="ja-JP" altLang="en-US" sz="1400" i="1" smtClean="0">
                        <a:latin typeface="Cambria Math" panose="02040503050406030204" pitchFamily="18" charset="0"/>
                      </a:rPr>
                      <m:t>𝜆</m:t>
                    </m:r>
                  </m:oMath>
                </a14:m>
                <a:r>
                  <a:rPr lang="ja-JP" altLang="en-US" sz="1400" dirty="0"/>
                  <a:t>（五つの選択肢）：</a:t>
                </a:r>
                <a:endParaRPr lang="en-US" altLang="ja-JP" sz="1400" dirty="0"/>
              </a:p>
              <a:p>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  ：</a:t>
                </a:r>
                <a:r>
                  <a:rPr lang="en-US" altLang="ja-JP" sz="1400" dirty="0" err="1"/>
                  <a:t>de_lambda</a:t>
                </a:r>
                <a:r>
                  <a:rPr lang="en-US" altLang="ja-JP" sz="1400" dirty="0"/>
                  <a:t>             </a:t>
                </a:r>
                <a:r>
                  <a:rPr lang="ja-JP" altLang="en-US" sz="1400" dirty="0"/>
                  <a:t>ドロネー三角分割図から計算された</a:t>
                </a: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smtClean="0">
                            <a:latin typeface="Cambria Math" panose="02040503050406030204" pitchFamily="18" charset="0"/>
                          </a:rPr>
                          <m:t>𝜆</m:t>
                        </m:r>
                      </m:e>
                      <m:sub>
                        <m:r>
                          <a:rPr lang="en-US" altLang="ja-JP" sz="1400" b="0" i="1" smtClean="0">
                            <a:latin typeface="Cambria Math" panose="02040503050406030204" pitchFamily="18" charset="0"/>
                          </a:rPr>
                          <m:t>𝑑𝑒</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dirty="0" err="1"/>
                  <a:t>com_lambda</a:t>
                </a:r>
                <a:r>
                  <a:rPr lang="en-US" altLang="ja-JP" sz="1400" dirty="0"/>
                  <a:t>          </a:t>
                </a:r>
                <a:r>
                  <a:rPr lang="ja-JP" altLang="en-US" sz="1400" dirty="0"/>
                  <a:t>完全グラフから計算された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i="1">
                        <a:latin typeface="Cambria Math" panose="02040503050406030204" pitchFamily="18" charset="0"/>
                      </a:rPr>
                      <m:t> </m:t>
                    </m:r>
                  </m:oMath>
                </a14:m>
                <a:r>
                  <a:rPr lang="ja-JP" altLang="en-US" sz="1400" dirty="0"/>
                  <a:t>：</a:t>
                </a:r>
                <a:r>
                  <a:rPr lang="en-US" altLang="ja-JP" sz="1400" dirty="0" err="1"/>
                  <a:t>optimal_lambda</a:t>
                </a:r>
                <a:r>
                  <a:rPr lang="en-US" altLang="ja-JP" sz="1400" dirty="0"/>
                  <a:t>     </a:t>
                </a:r>
                <a:r>
                  <a:rPr lang="ja-JP" altLang="en-US" sz="1400" dirty="0"/>
                  <a:t>最適巡回路図から計算された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 ：</a:t>
                </a:r>
                <a:r>
                  <a:rPr lang="en-US" altLang="ja-JP" sz="1400" dirty="0" err="1"/>
                  <a:t>seg_lambda</a:t>
                </a:r>
                <a:r>
                  <a:rPr lang="en-US" altLang="ja-JP" sz="1400" dirty="0"/>
                  <a:t>            seg</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 ： </a:t>
                </a:r>
                <a:r>
                  <a:rPr lang="en-US" altLang="ja-JP" sz="1400" dirty="0" err="1"/>
                  <a:t>nei_lambda</a:t>
                </a:r>
                <a:r>
                  <a:rPr lang="en-US" altLang="ja-JP" sz="1400" dirty="0"/>
                  <a:t>            </a:t>
                </a:r>
                <a:r>
                  <a:rPr lang="en-US" altLang="ja-JP" sz="1400" dirty="0" err="1"/>
                  <a:t>nei</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oMath>
                </a14:m>
                <a:endParaRPr lang="en-US" altLang="ja-JP" sz="1400" dirty="0"/>
              </a:p>
              <a:p>
                <a:endParaRPr lang="en-US" altLang="ja-JP" sz="1400" dirty="0"/>
              </a:p>
              <a:p>
                <a:pPr marL="171450" indent="-171450">
                  <a:buFont typeface="Arial" panose="020B0604020202020204" pitchFamily="34" charset="0"/>
                  <a:buChar char="•"/>
                </a:pPr>
                <a:r>
                  <a:rPr lang="ja-JP" altLang="en-US" sz="1400" dirty="0"/>
                  <a:t>各インスタンスの最適化制限時間：２ｈ</a:t>
                </a:r>
                <a:endParaRPr lang="en-US" altLang="zh-CN" sz="1400" dirty="0"/>
              </a:p>
              <a:p>
                <a:endParaRPr lang="en-US" altLang="zh-CN" sz="1400" dirty="0"/>
              </a:p>
              <a:p>
                <a:endParaRPr lang="en-US" altLang="zh-CN" sz="1400" dirty="0"/>
              </a:p>
              <a:p>
                <a:endParaRPr lang="en-US" altLang="zh-CN" sz="1400" dirty="0"/>
              </a:p>
              <a:p>
                <a:r>
                  <a:rPr lang="ja-JP" altLang="en-US" sz="1400" b="1" dirty="0"/>
                  <a:t>実験結果</a:t>
                </a:r>
                <a:endParaRPr lang="en-US" altLang="ja-JP" sz="1400" b="1" dirty="0"/>
              </a:p>
              <a:p>
                <a:endParaRPr lang="en-US" altLang="ja-JP" sz="1400" b="1"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b="0" i="1" smtClean="0">
                        <a:latin typeface="Cambria Math" panose="02040503050406030204" pitchFamily="18" charset="0"/>
                      </a:rPr>
                      <m:t> </m:t>
                    </m:r>
                  </m:oMath>
                </a14:m>
                <a:r>
                  <a:rPr lang="ja-JP" altLang="en-US" sz="1400" dirty="0"/>
                  <a:t>：結果には実行不可能解が多数存在していた（</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𝑜𝑝𝑡𝑖</m:t>
                        </m:r>
                      </m:sub>
                    </m:sSub>
                    <m:r>
                      <a:rPr lang="en-US" altLang="ja-JP" sz="1400" i="1">
                        <a:latin typeface="Cambria Math" panose="02040503050406030204" pitchFamily="18" charset="0"/>
                      </a:rPr>
                      <m:t> </m:t>
                    </m:r>
                    <m:r>
                      <a:rPr lang="ja-JP" altLang="en-US" sz="1400" i="1" smtClean="0">
                        <a:latin typeface="Cambria Math" panose="02040503050406030204" pitchFamily="18" charset="0"/>
                      </a:rPr>
                      <m:t>が</m:t>
                    </m:r>
                  </m:oMath>
                </a14:m>
                <a:r>
                  <a:rPr lang="ja-JP" altLang="en-US" sz="1400" dirty="0"/>
                  <a:t>小さすぎる）</a:t>
                </a:r>
                <a:endParaRPr lang="en-US" altLang="ja-JP" sz="1400" dirty="0"/>
              </a:p>
              <a:p>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：全部は最適解に到達できた</a:t>
                </a:r>
                <a:endParaRPr lang="en-US" altLang="ja-JP" sz="1400" dirty="0"/>
              </a:p>
              <a:p>
                <a:pPr marL="285750" indent="-285750">
                  <a:buFont typeface="Arial" panose="020B0604020202020204" pitchFamily="34" charset="0"/>
                  <a:buChar char="•"/>
                </a:pPr>
                <a:r>
                  <a:rPr lang="ja-JP" altLang="en-US" sz="1400" dirty="0"/>
                  <a:t>それぞれのペナルティー係数の平均減少率は</a:t>
                </a:r>
                <a:r>
                  <a:rPr lang="en-US" altLang="ja-JP" sz="1400" dirty="0"/>
                  <a:t>30.8%,3.46%,7.30%,3.55%</a:t>
                </a:r>
              </a:p>
              <a:p>
                <a:pPr marL="285750" indent="-285750">
                  <a:buFont typeface="Arial" panose="020B0604020202020204" pitchFamily="34" charset="0"/>
                  <a:buChar char="•"/>
                </a:pPr>
                <a:endParaRPr lang="en-US" altLang="ja-JP" sz="1400" dirty="0"/>
              </a:p>
              <a:p>
                <a:endParaRPr lang="en-US" altLang="ja-JP" sz="1400" dirty="0"/>
              </a:p>
              <a:p>
                <a:pPr marL="285750" indent="-285750">
                  <a:buFont typeface="Arial" panose="020B0604020202020204" pitchFamily="34" charset="0"/>
                  <a:buChar char="•"/>
                </a:pPr>
                <a:endParaRPr lang="zh-CN" altLang="en-US" sz="1400" dirty="0"/>
              </a:p>
            </p:txBody>
          </p:sp>
        </mc:Choice>
        <mc:Fallback>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235806" y="1397097"/>
                <a:ext cx="6365653" cy="5332742"/>
              </a:xfrm>
              <a:prstGeom prst="rect">
                <a:avLst/>
              </a:prstGeom>
              <a:blipFill>
                <a:blip r:embed="rId2"/>
                <a:stretch>
                  <a:fillRect l="-287" t="-229"/>
                </a:stretch>
              </a:blipFill>
            </p:spPr>
            <p:txBody>
              <a:bodyPr/>
              <a:lstStyle/>
              <a:p>
                <a:r>
                  <a:rPr lang="zh-CN" altLang="en-US">
                    <a:noFill/>
                  </a:rPr>
                  <a:t> </a:t>
                </a:r>
              </a:p>
            </p:txBody>
          </p:sp>
        </mc:Fallback>
      </mc:AlternateContent>
      <p:graphicFrame>
        <p:nvGraphicFramePr>
          <p:cNvPr id="8" name="图表 7">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815985836"/>
              </p:ext>
            </p:extLst>
          </p:nvPr>
        </p:nvGraphicFramePr>
        <p:xfrm>
          <a:off x="6424772" y="1781512"/>
          <a:ext cx="5231518" cy="3294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mc:Choice xmlns:a14="http://schemas.microsoft.com/office/drawing/2010/main"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ことができない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38430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と町</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38430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34986" y="1749147"/>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70517" y="1684574"/>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51642" y="370885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7974" y="2473864"/>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7974" y="1217247"/>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50390" y="2079217"/>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6957" y="1567700"/>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6957" y="2079219"/>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10116" y="1175373"/>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7303" y="4419349"/>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7974" y="3174770"/>
            <a:ext cx="554871" cy="16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10116" y="2431990"/>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7715" y="1567700"/>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7716" y="2824317"/>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8338" y="1960027"/>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7706" y="2079217"/>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49889" y="2894038"/>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39071" y="4523676"/>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49889" y="5338495"/>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a:endCxn id="101" idx="1"/>
          </p:cNvCxnSpPr>
          <p:nvPr/>
        </p:nvCxnSpPr>
        <p:spPr>
          <a:xfrm rot="16200000" flipH="1">
            <a:off x="185573" y="3133711"/>
            <a:ext cx="2404724" cy="955874"/>
          </a:xfrm>
          <a:prstGeom prst="bentConnector4">
            <a:avLst>
              <a:gd name="adj1" fmla="val 10492"/>
              <a:gd name="adj2" fmla="val 24"/>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65872" y="2913884"/>
            <a:ext cx="337279" cy="38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570518" y="2894038"/>
            <a:ext cx="441442" cy="382009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11960" y="4804087"/>
            <a:ext cx="885343" cy="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102136" y="6140283"/>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
        <p:nvSpPr>
          <p:cNvPr id="4" name="矩形 3">
            <a:extLst>
              <a:ext uri="{FF2B5EF4-FFF2-40B4-BE49-F238E27FC236}">
                <a16:creationId xmlns:a16="http://schemas.microsoft.com/office/drawing/2014/main" id="{526EB72E-56AA-33C0-04A5-C39D49647E62}"/>
              </a:ext>
            </a:extLst>
          </p:cNvPr>
          <p:cNvSpPr/>
          <p:nvPr/>
        </p:nvSpPr>
        <p:spPr>
          <a:xfrm>
            <a:off x="2439070" y="613813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完全グラフ</a:t>
            </a:r>
            <a:endParaRPr lang="zh-CN" altLang="en-US" sz="1400" dirty="0">
              <a:solidFill>
                <a:schemeClr val="tx1"/>
              </a:solidFill>
            </a:endParaRPr>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1282</TotalTime>
  <Words>1482</Words>
  <Application>Microsoft Office PowerPoint</Application>
  <PresentationFormat>宽屏</PresentationFormat>
  <Paragraphs>344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40</cp:revision>
  <dcterms:created xsi:type="dcterms:W3CDTF">2024-08-23T05:41:13Z</dcterms:created>
  <dcterms:modified xsi:type="dcterms:W3CDTF">2024-09-02T08:26:36Z</dcterms:modified>
</cp:coreProperties>
</file>