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6" r:id="rId8"/>
    <p:sldId id="267" r:id="rId9"/>
    <p:sldId id="262" r:id="rId10"/>
    <p:sldId id="263" r:id="rId11"/>
    <p:sldId id="264" r:id="rId12"/>
    <p:sldId id="26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12B"/>
    <a:srgbClr val="A02B93"/>
    <a:srgbClr val="E97132"/>
    <a:srgbClr val="FFC000"/>
    <a:srgbClr val="4EA62D"/>
    <a:srgbClr val="CCD2D8"/>
    <a:srgbClr val="FFFFFF"/>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14" autoAdjust="0"/>
    <p:restoredTop sz="94660"/>
  </p:normalViewPr>
  <p:slideViewPr>
    <p:cSldViewPr snapToGrid="0">
      <p:cViewPr varScale="1">
        <p:scale>
          <a:sx n="104" d="100"/>
          <a:sy n="104" d="100"/>
        </p:scale>
        <p:origin x="21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uch\Desktop\tsp\&#32479;&#35745;&#25991;&#26723;\&#26032;&#32479;&#3574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iuch\Desktop\tsp\&#32479;&#35745;&#25991;&#26723;\&#26032;&#32479;&#35745;.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IU\Desktop\tsp\gurobi_log\&#32479;&#35745;_.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The number of edges of different graphs</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v>de_edges</c:v>
          </c:tx>
          <c:spPr>
            <a:ln w="25400" cap="rnd">
              <a:noFill/>
              <a:round/>
            </a:ln>
            <a:effectLst/>
          </c:spPr>
          <c:marker>
            <c:symbol val="circle"/>
            <c:size val="5"/>
            <c:spPr>
              <a:solidFill>
                <a:srgbClr val="0070C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Sheet1!$D$2:$D$197</c:f>
              <c:numCache>
                <c:formatCode>General</c:formatCode>
                <c:ptCount val="196"/>
                <c:pt idx="0">
                  <c:v>9</c:v>
                </c:pt>
                <c:pt idx="1">
                  <c:v>11</c:v>
                </c:pt>
                <c:pt idx="2">
                  <c:v>13</c:v>
                </c:pt>
                <c:pt idx="3">
                  <c:v>17</c:v>
                </c:pt>
                <c:pt idx="4">
                  <c:v>18</c:v>
                </c:pt>
                <c:pt idx="5">
                  <c:v>21</c:v>
                </c:pt>
                <c:pt idx="6">
                  <c:v>22</c:v>
                </c:pt>
                <c:pt idx="7">
                  <c:v>26</c:v>
                </c:pt>
                <c:pt idx="8">
                  <c:v>29</c:v>
                </c:pt>
                <c:pt idx="9">
                  <c:v>33</c:v>
                </c:pt>
                <c:pt idx="10">
                  <c:v>33</c:v>
                </c:pt>
                <c:pt idx="11">
                  <c:v>38</c:v>
                </c:pt>
                <c:pt idx="12">
                  <c:v>42</c:v>
                </c:pt>
                <c:pt idx="13">
                  <c:v>44</c:v>
                </c:pt>
                <c:pt idx="14">
                  <c:v>45</c:v>
                </c:pt>
                <c:pt idx="15">
                  <c:v>50</c:v>
                </c:pt>
                <c:pt idx="16">
                  <c:v>53</c:v>
                </c:pt>
                <c:pt idx="17">
                  <c:v>55</c:v>
                </c:pt>
                <c:pt idx="18">
                  <c:v>60</c:v>
                </c:pt>
                <c:pt idx="19">
                  <c:v>61</c:v>
                </c:pt>
                <c:pt idx="20">
                  <c:v>65</c:v>
                </c:pt>
                <c:pt idx="21">
                  <c:v>67</c:v>
                </c:pt>
                <c:pt idx="22">
                  <c:v>69</c:v>
                </c:pt>
                <c:pt idx="23">
                  <c:v>70</c:v>
                </c:pt>
                <c:pt idx="24">
                  <c:v>77</c:v>
                </c:pt>
                <c:pt idx="25">
                  <c:v>79</c:v>
                </c:pt>
                <c:pt idx="26">
                  <c:v>81</c:v>
                </c:pt>
                <c:pt idx="27">
                  <c:v>81</c:v>
                </c:pt>
                <c:pt idx="28">
                  <c:v>88</c:v>
                </c:pt>
                <c:pt idx="29">
                  <c:v>91</c:v>
                </c:pt>
                <c:pt idx="30">
                  <c:v>94</c:v>
                </c:pt>
                <c:pt idx="31">
                  <c:v>96</c:v>
                </c:pt>
                <c:pt idx="32">
                  <c:v>97</c:v>
                </c:pt>
                <c:pt idx="33">
                  <c:v>103</c:v>
                </c:pt>
                <c:pt idx="34">
                  <c:v>107</c:v>
                </c:pt>
                <c:pt idx="35">
                  <c:v>106</c:v>
                </c:pt>
                <c:pt idx="36">
                  <c:v>111</c:v>
                </c:pt>
                <c:pt idx="37">
                  <c:v>110</c:v>
                </c:pt>
                <c:pt idx="38">
                  <c:v>117</c:v>
                </c:pt>
                <c:pt idx="39">
                  <c:v>119</c:v>
                </c:pt>
                <c:pt idx="40">
                  <c:v>122</c:v>
                </c:pt>
                <c:pt idx="41">
                  <c:v>124</c:v>
                </c:pt>
                <c:pt idx="42">
                  <c:v>127</c:v>
                </c:pt>
                <c:pt idx="43">
                  <c:v>133</c:v>
                </c:pt>
                <c:pt idx="44">
                  <c:v>133</c:v>
                </c:pt>
                <c:pt idx="45">
                  <c:v>135</c:v>
                </c:pt>
                <c:pt idx="46">
                  <c:v>139</c:v>
                </c:pt>
                <c:pt idx="47">
                  <c:v>146</c:v>
                </c:pt>
                <c:pt idx="48">
                  <c:v>146</c:v>
                </c:pt>
                <c:pt idx="49">
                  <c:v>149</c:v>
                </c:pt>
                <c:pt idx="50">
                  <c:v>148</c:v>
                </c:pt>
                <c:pt idx="51">
                  <c:v>155</c:v>
                </c:pt>
                <c:pt idx="52">
                  <c:v>158</c:v>
                </c:pt>
                <c:pt idx="53">
                  <c:v>160</c:v>
                </c:pt>
                <c:pt idx="54">
                  <c:v>163</c:v>
                </c:pt>
                <c:pt idx="55">
                  <c:v>166</c:v>
                </c:pt>
                <c:pt idx="56">
                  <c:v>172</c:v>
                </c:pt>
                <c:pt idx="57">
                  <c:v>168</c:v>
                </c:pt>
                <c:pt idx="58">
                  <c:v>178</c:v>
                </c:pt>
                <c:pt idx="59">
                  <c:v>179</c:v>
                </c:pt>
                <c:pt idx="60">
                  <c:v>183</c:v>
                </c:pt>
                <c:pt idx="61">
                  <c:v>181</c:v>
                </c:pt>
                <c:pt idx="62">
                  <c:v>187</c:v>
                </c:pt>
                <c:pt idx="63">
                  <c:v>192</c:v>
                </c:pt>
                <c:pt idx="64">
                  <c:v>193</c:v>
                </c:pt>
                <c:pt idx="65">
                  <c:v>197</c:v>
                </c:pt>
                <c:pt idx="66">
                  <c:v>197</c:v>
                </c:pt>
                <c:pt idx="67">
                  <c:v>204</c:v>
                </c:pt>
                <c:pt idx="68">
                  <c:v>203</c:v>
                </c:pt>
                <c:pt idx="69">
                  <c:v>209</c:v>
                </c:pt>
                <c:pt idx="70">
                  <c:v>210</c:v>
                </c:pt>
                <c:pt idx="71">
                  <c:v>213</c:v>
                </c:pt>
                <c:pt idx="72">
                  <c:v>220</c:v>
                </c:pt>
                <c:pt idx="73">
                  <c:v>221</c:v>
                </c:pt>
                <c:pt idx="74">
                  <c:v>223</c:v>
                </c:pt>
                <c:pt idx="75">
                  <c:v>224</c:v>
                </c:pt>
                <c:pt idx="76">
                  <c:v>227</c:v>
                </c:pt>
                <c:pt idx="77">
                  <c:v>230</c:v>
                </c:pt>
                <c:pt idx="78">
                  <c:v>231</c:v>
                </c:pt>
                <c:pt idx="79">
                  <c:v>236</c:v>
                </c:pt>
                <c:pt idx="80">
                  <c:v>240</c:v>
                </c:pt>
                <c:pt idx="81">
                  <c:v>245</c:v>
                </c:pt>
                <c:pt idx="82">
                  <c:v>247</c:v>
                </c:pt>
                <c:pt idx="83">
                  <c:v>245</c:v>
                </c:pt>
                <c:pt idx="84">
                  <c:v>252</c:v>
                </c:pt>
                <c:pt idx="85">
                  <c:v>256</c:v>
                </c:pt>
                <c:pt idx="86">
                  <c:v>260</c:v>
                </c:pt>
                <c:pt idx="87">
                  <c:v>264</c:v>
                </c:pt>
                <c:pt idx="88">
                  <c:v>266</c:v>
                </c:pt>
                <c:pt idx="89">
                  <c:v>266</c:v>
                </c:pt>
                <c:pt idx="90">
                  <c:v>269</c:v>
                </c:pt>
                <c:pt idx="91">
                  <c:v>275</c:v>
                </c:pt>
                <c:pt idx="92">
                  <c:v>276</c:v>
                </c:pt>
                <c:pt idx="93">
                  <c:v>280</c:v>
                </c:pt>
                <c:pt idx="94">
                  <c:v>283</c:v>
                </c:pt>
                <c:pt idx="95">
                  <c:v>286</c:v>
                </c:pt>
                <c:pt idx="96">
                  <c:v>288</c:v>
                </c:pt>
                <c:pt idx="97">
                  <c:v>290</c:v>
                </c:pt>
                <c:pt idx="98">
                  <c:v>293</c:v>
                </c:pt>
                <c:pt idx="99">
                  <c:v>300</c:v>
                </c:pt>
                <c:pt idx="100">
                  <c:v>301</c:v>
                </c:pt>
                <c:pt idx="101">
                  <c:v>299</c:v>
                </c:pt>
                <c:pt idx="102">
                  <c:v>306</c:v>
                </c:pt>
                <c:pt idx="103">
                  <c:v>312</c:v>
                </c:pt>
                <c:pt idx="104">
                  <c:v>312</c:v>
                </c:pt>
                <c:pt idx="105">
                  <c:v>316</c:v>
                </c:pt>
                <c:pt idx="106">
                  <c:v>318</c:v>
                </c:pt>
                <c:pt idx="107">
                  <c:v>321</c:v>
                </c:pt>
                <c:pt idx="108">
                  <c:v>324</c:v>
                </c:pt>
                <c:pt idx="109">
                  <c:v>327</c:v>
                </c:pt>
                <c:pt idx="110">
                  <c:v>326</c:v>
                </c:pt>
                <c:pt idx="111">
                  <c:v>333</c:v>
                </c:pt>
                <c:pt idx="112">
                  <c:v>336</c:v>
                </c:pt>
                <c:pt idx="113">
                  <c:v>339</c:v>
                </c:pt>
                <c:pt idx="114">
                  <c:v>342</c:v>
                </c:pt>
                <c:pt idx="115">
                  <c:v>346</c:v>
                </c:pt>
                <c:pt idx="116">
                  <c:v>347</c:v>
                </c:pt>
                <c:pt idx="117">
                  <c:v>353</c:v>
                </c:pt>
                <c:pt idx="118">
                  <c:v>354</c:v>
                </c:pt>
                <c:pt idx="119">
                  <c:v>356</c:v>
                </c:pt>
                <c:pt idx="120">
                  <c:v>356</c:v>
                </c:pt>
                <c:pt idx="121">
                  <c:v>364</c:v>
                </c:pt>
                <c:pt idx="122">
                  <c:v>365</c:v>
                </c:pt>
                <c:pt idx="123">
                  <c:v>365</c:v>
                </c:pt>
                <c:pt idx="124">
                  <c:v>375</c:v>
                </c:pt>
                <c:pt idx="125">
                  <c:v>377</c:v>
                </c:pt>
                <c:pt idx="126">
                  <c:v>377</c:v>
                </c:pt>
                <c:pt idx="127">
                  <c:v>382</c:v>
                </c:pt>
                <c:pt idx="128">
                  <c:v>387</c:v>
                </c:pt>
                <c:pt idx="129">
                  <c:v>385</c:v>
                </c:pt>
                <c:pt idx="130">
                  <c:v>391</c:v>
                </c:pt>
                <c:pt idx="131">
                  <c:v>394</c:v>
                </c:pt>
                <c:pt idx="132">
                  <c:v>393</c:v>
                </c:pt>
                <c:pt idx="133">
                  <c:v>395</c:v>
                </c:pt>
                <c:pt idx="134">
                  <c:v>399</c:v>
                </c:pt>
                <c:pt idx="135">
                  <c:v>406</c:v>
                </c:pt>
                <c:pt idx="136">
                  <c:v>405</c:v>
                </c:pt>
                <c:pt idx="137">
                  <c:v>412</c:v>
                </c:pt>
                <c:pt idx="138">
                  <c:v>413</c:v>
                </c:pt>
                <c:pt idx="139">
                  <c:v>415</c:v>
                </c:pt>
                <c:pt idx="140">
                  <c:v>419</c:v>
                </c:pt>
                <c:pt idx="141">
                  <c:v>418</c:v>
                </c:pt>
                <c:pt idx="142">
                  <c:v>421</c:v>
                </c:pt>
                <c:pt idx="143">
                  <c:v>427</c:v>
                </c:pt>
                <c:pt idx="144">
                  <c:v>432</c:v>
                </c:pt>
                <c:pt idx="145">
                  <c:v>434</c:v>
                </c:pt>
                <c:pt idx="146">
                  <c:v>435</c:v>
                </c:pt>
                <c:pt idx="147">
                  <c:v>443</c:v>
                </c:pt>
                <c:pt idx="148">
                  <c:v>442</c:v>
                </c:pt>
                <c:pt idx="149">
                  <c:v>446</c:v>
                </c:pt>
                <c:pt idx="150">
                  <c:v>449</c:v>
                </c:pt>
                <c:pt idx="151">
                  <c:v>450</c:v>
                </c:pt>
                <c:pt idx="152">
                  <c:v>455</c:v>
                </c:pt>
                <c:pt idx="153">
                  <c:v>459</c:v>
                </c:pt>
                <c:pt idx="154">
                  <c:v>462</c:v>
                </c:pt>
                <c:pt idx="155">
                  <c:v>464</c:v>
                </c:pt>
                <c:pt idx="156">
                  <c:v>460</c:v>
                </c:pt>
                <c:pt idx="157">
                  <c:v>470</c:v>
                </c:pt>
                <c:pt idx="158">
                  <c:v>473</c:v>
                </c:pt>
                <c:pt idx="159">
                  <c:v>474</c:v>
                </c:pt>
                <c:pt idx="160">
                  <c:v>477</c:v>
                </c:pt>
                <c:pt idx="161">
                  <c:v>481</c:v>
                </c:pt>
                <c:pt idx="162">
                  <c:v>488</c:v>
                </c:pt>
                <c:pt idx="163">
                  <c:v>486</c:v>
                </c:pt>
                <c:pt idx="164">
                  <c:v>493</c:v>
                </c:pt>
                <c:pt idx="165">
                  <c:v>490</c:v>
                </c:pt>
                <c:pt idx="166">
                  <c:v>496</c:v>
                </c:pt>
                <c:pt idx="167">
                  <c:v>501</c:v>
                </c:pt>
                <c:pt idx="168">
                  <c:v>500</c:v>
                </c:pt>
                <c:pt idx="169">
                  <c:v>505</c:v>
                </c:pt>
                <c:pt idx="170">
                  <c:v>508</c:v>
                </c:pt>
                <c:pt idx="171">
                  <c:v>513</c:v>
                </c:pt>
                <c:pt idx="172">
                  <c:v>515</c:v>
                </c:pt>
                <c:pt idx="173">
                  <c:v>516</c:v>
                </c:pt>
                <c:pt idx="174">
                  <c:v>515</c:v>
                </c:pt>
                <c:pt idx="175">
                  <c:v>523</c:v>
                </c:pt>
                <c:pt idx="176">
                  <c:v>526</c:v>
                </c:pt>
                <c:pt idx="177">
                  <c:v>526</c:v>
                </c:pt>
                <c:pt idx="178">
                  <c:v>531</c:v>
                </c:pt>
                <c:pt idx="179">
                  <c:v>537</c:v>
                </c:pt>
                <c:pt idx="180">
                  <c:v>539</c:v>
                </c:pt>
                <c:pt idx="181">
                  <c:v>541</c:v>
                </c:pt>
                <c:pt idx="182">
                  <c:v>544</c:v>
                </c:pt>
                <c:pt idx="183">
                  <c:v>547</c:v>
                </c:pt>
                <c:pt idx="184">
                  <c:v>553</c:v>
                </c:pt>
                <c:pt idx="185">
                  <c:v>551</c:v>
                </c:pt>
                <c:pt idx="186">
                  <c:v>556</c:v>
                </c:pt>
                <c:pt idx="187">
                  <c:v>560</c:v>
                </c:pt>
                <c:pt idx="188">
                  <c:v>563</c:v>
                </c:pt>
                <c:pt idx="189">
                  <c:v>566</c:v>
                </c:pt>
                <c:pt idx="190">
                  <c:v>568</c:v>
                </c:pt>
                <c:pt idx="191">
                  <c:v>569</c:v>
                </c:pt>
                <c:pt idx="192">
                  <c:v>577</c:v>
                </c:pt>
                <c:pt idx="193">
                  <c:v>576</c:v>
                </c:pt>
                <c:pt idx="194">
                  <c:v>580</c:v>
                </c:pt>
                <c:pt idx="195">
                  <c:v>580</c:v>
                </c:pt>
              </c:numCache>
            </c:numRef>
          </c:yVal>
          <c:smooth val="0"/>
          <c:extLst>
            <c:ext xmlns:c16="http://schemas.microsoft.com/office/drawing/2014/chart" uri="{C3380CC4-5D6E-409C-BE32-E72D297353CC}">
              <c16:uniqueId val="{00000000-B1E8-40EC-AE46-25DFA9E757C7}"/>
            </c:ext>
          </c:extLst>
        </c:ser>
        <c:ser>
          <c:idx val="1"/>
          <c:order val="1"/>
          <c:tx>
            <c:v>seg_edges</c:v>
          </c:tx>
          <c:spPr>
            <a:ln w="25400" cap="rnd">
              <a:noFill/>
              <a:round/>
            </a:ln>
            <a:effectLst/>
          </c:spPr>
          <c:marker>
            <c:symbol val="circle"/>
            <c:size val="5"/>
            <c:spPr>
              <a:solidFill>
                <a:schemeClr val="accent2"/>
              </a:solidFill>
              <a:ln w="9525">
                <a:solidFill>
                  <a:schemeClr val="accent2"/>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Sheet1!$E$2:$E$197</c:f>
              <c:numCache>
                <c:formatCode>General</c:formatCode>
                <c:ptCount val="196"/>
                <c:pt idx="0">
                  <c:v>10</c:v>
                </c:pt>
                <c:pt idx="1">
                  <c:v>15</c:v>
                </c:pt>
                <c:pt idx="2">
                  <c:v>21</c:v>
                </c:pt>
                <c:pt idx="3">
                  <c:v>28</c:v>
                </c:pt>
                <c:pt idx="4">
                  <c:v>36</c:v>
                </c:pt>
                <c:pt idx="5">
                  <c:v>45</c:v>
                </c:pt>
                <c:pt idx="6">
                  <c:v>50</c:v>
                </c:pt>
                <c:pt idx="7">
                  <c:v>60</c:v>
                </c:pt>
                <c:pt idx="8">
                  <c:v>72</c:v>
                </c:pt>
                <c:pt idx="9">
                  <c:v>83</c:v>
                </c:pt>
                <c:pt idx="10">
                  <c:v>93</c:v>
                </c:pt>
                <c:pt idx="11">
                  <c:v>99</c:v>
                </c:pt>
                <c:pt idx="12">
                  <c:v>118</c:v>
                </c:pt>
                <c:pt idx="13">
                  <c:v>126</c:v>
                </c:pt>
                <c:pt idx="14">
                  <c:v>129</c:v>
                </c:pt>
                <c:pt idx="15">
                  <c:v>143</c:v>
                </c:pt>
                <c:pt idx="16">
                  <c:v>159</c:v>
                </c:pt>
                <c:pt idx="17">
                  <c:v>165</c:v>
                </c:pt>
                <c:pt idx="18">
                  <c:v>180</c:v>
                </c:pt>
                <c:pt idx="19">
                  <c:v>192</c:v>
                </c:pt>
                <c:pt idx="20">
                  <c:v>206</c:v>
                </c:pt>
                <c:pt idx="21">
                  <c:v>217</c:v>
                </c:pt>
                <c:pt idx="22">
                  <c:v>218</c:v>
                </c:pt>
                <c:pt idx="23">
                  <c:v>221</c:v>
                </c:pt>
                <c:pt idx="24">
                  <c:v>266</c:v>
                </c:pt>
                <c:pt idx="25">
                  <c:v>262</c:v>
                </c:pt>
                <c:pt idx="26">
                  <c:v>263</c:v>
                </c:pt>
                <c:pt idx="27">
                  <c:v>267</c:v>
                </c:pt>
                <c:pt idx="28">
                  <c:v>296</c:v>
                </c:pt>
                <c:pt idx="29">
                  <c:v>306</c:v>
                </c:pt>
                <c:pt idx="30">
                  <c:v>308</c:v>
                </c:pt>
                <c:pt idx="31">
                  <c:v>335</c:v>
                </c:pt>
                <c:pt idx="32">
                  <c:v>326</c:v>
                </c:pt>
                <c:pt idx="33">
                  <c:v>375</c:v>
                </c:pt>
                <c:pt idx="34">
                  <c:v>379</c:v>
                </c:pt>
                <c:pt idx="35">
                  <c:v>365</c:v>
                </c:pt>
                <c:pt idx="36">
                  <c:v>384</c:v>
                </c:pt>
                <c:pt idx="37">
                  <c:v>384</c:v>
                </c:pt>
                <c:pt idx="38">
                  <c:v>407</c:v>
                </c:pt>
                <c:pt idx="39">
                  <c:v>418</c:v>
                </c:pt>
                <c:pt idx="40">
                  <c:v>434</c:v>
                </c:pt>
                <c:pt idx="41">
                  <c:v>439</c:v>
                </c:pt>
                <c:pt idx="42">
                  <c:v>453</c:v>
                </c:pt>
                <c:pt idx="43">
                  <c:v>484</c:v>
                </c:pt>
                <c:pt idx="44">
                  <c:v>496</c:v>
                </c:pt>
                <c:pt idx="45">
                  <c:v>495</c:v>
                </c:pt>
                <c:pt idx="46">
                  <c:v>493</c:v>
                </c:pt>
                <c:pt idx="47">
                  <c:v>537</c:v>
                </c:pt>
                <c:pt idx="48">
                  <c:v>524</c:v>
                </c:pt>
                <c:pt idx="49">
                  <c:v>542</c:v>
                </c:pt>
                <c:pt idx="50">
                  <c:v>539</c:v>
                </c:pt>
                <c:pt idx="51">
                  <c:v>562</c:v>
                </c:pt>
                <c:pt idx="52">
                  <c:v>592</c:v>
                </c:pt>
                <c:pt idx="53">
                  <c:v>590</c:v>
                </c:pt>
                <c:pt idx="54">
                  <c:v>601</c:v>
                </c:pt>
                <c:pt idx="55">
                  <c:v>621</c:v>
                </c:pt>
                <c:pt idx="56">
                  <c:v>653</c:v>
                </c:pt>
                <c:pt idx="57">
                  <c:v>616</c:v>
                </c:pt>
                <c:pt idx="58">
                  <c:v>657</c:v>
                </c:pt>
                <c:pt idx="59">
                  <c:v>688</c:v>
                </c:pt>
                <c:pt idx="60">
                  <c:v>677</c:v>
                </c:pt>
                <c:pt idx="61">
                  <c:v>680</c:v>
                </c:pt>
                <c:pt idx="62">
                  <c:v>711</c:v>
                </c:pt>
                <c:pt idx="63">
                  <c:v>726</c:v>
                </c:pt>
                <c:pt idx="64">
                  <c:v>733</c:v>
                </c:pt>
                <c:pt idx="65">
                  <c:v>760</c:v>
                </c:pt>
                <c:pt idx="66">
                  <c:v>737</c:v>
                </c:pt>
                <c:pt idx="67">
                  <c:v>771</c:v>
                </c:pt>
                <c:pt idx="68">
                  <c:v>766</c:v>
                </c:pt>
                <c:pt idx="69">
                  <c:v>801</c:v>
                </c:pt>
                <c:pt idx="70">
                  <c:v>802</c:v>
                </c:pt>
                <c:pt idx="71">
                  <c:v>800</c:v>
                </c:pt>
                <c:pt idx="72">
                  <c:v>863</c:v>
                </c:pt>
                <c:pt idx="73">
                  <c:v>858</c:v>
                </c:pt>
                <c:pt idx="74">
                  <c:v>871</c:v>
                </c:pt>
                <c:pt idx="75">
                  <c:v>844</c:v>
                </c:pt>
                <c:pt idx="76">
                  <c:v>877</c:v>
                </c:pt>
                <c:pt idx="77">
                  <c:v>889</c:v>
                </c:pt>
                <c:pt idx="78">
                  <c:v>905</c:v>
                </c:pt>
                <c:pt idx="79">
                  <c:v>916</c:v>
                </c:pt>
                <c:pt idx="80">
                  <c:v>929</c:v>
                </c:pt>
                <c:pt idx="81">
                  <c:v>955</c:v>
                </c:pt>
                <c:pt idx="82">
                  <c:v>963</c:v>
                </c:pt>
                <c:pt idx="83">
                  <c:v>926</c:v>
                </c:pt>
                <c:pt idx="84">
                  <c:v>972</c:v>
                </c:pt>
                <c:pt idx="85">
                  <c:v>990</c:v>
                </c:pt>
                <c:pt idx="86">
                  <c:v>1040</c:v>
                </c:pt>
                <c:pt idx="87">
                  <c:v>1025</c:v>
                </c:pt>
                <c:pt idx="88">
                  <c:v>1030</c:v>
                </c:pt>
                <c:pt idx="89">
                  <c:v>1021</c:v>
                </c:pt>
                <c:pt idx="90">
                  <c:v>1051</c:v>
                </c:pt>
                <c:pt idx="91">
                  <c:v>1087</c:v>
                </c:pt>
                <c:pt idx="92">
                  <c:v>1088</c:v>
                </c:pt>
                <c:pt idx="93">
                  <c:v>1112</c:v>
                </c:pt>
                <c:pt idx="94">
                  <c:v>1123</c:v>
                </c:pt>
                <c:pt idx="95">
                  <c:v>1143</c:v>
                </c:pt>
                <c:pt idx="96">
                  <c:v>1138</c:v>
                </c:pt>
                <c:pt idx="97">
                  <c:v>1137</c:v>
                </c:pt>
                <c:pt idx="98">
                  <c:v>1129</c:v>
                </c:pt>
                <c:pt idx="99">
                  <c:v>1159</c:v>
                </c:pt>
                <c:pt idx="100">
                  <c:v>1209</c:v>
                </c:pt>
                <c:pt idx="101">
                  <c:v>1171</c:v>
                </c:pt>
                <c:pt idx="102">
                  <c:v>1228</c:v>
                </c:pt>
                <c:pt idx="103">
                  <c:v>1240</c:v>
                </c:pt>
                <c:pt idx="104">
                  <c:v>1248</c:v>
                </c:pt>
                <c:pt idx="105">
                  <c:v>1276</c:v>
                </c:pt>
                <c:pt idx="106">
                  <c:v>1255</c:v>
                </c:pt>
                <c:pt idx="107">
                  <c:v>1299</c:v>
                </c:pt>
                <c:pt idx="108">
                  <c:v>1313</c:v>
                </c:pt>
                <c:pt idx="109">
                  <c:v>1304</c:v>
                </c:pt>
                <c:pt idx="110">
                  <c:v>1310</c:v>
                </c:pt>
                <c:pt idx="111">
                  <c:v>1323</c:v>
                </c:pt>
                <c:pt idx="112">
                  <c:v>1359</c:v>
                </c:pt>
                <c:pt idx="113">
                  <c:v>1351</c:v>
                </c:pt>
                <c:pt idx="114">
                  <c:v>1333</c:v>
                </c:pt>
                <c:pt idx="115">
                  <c:v>1397</c:v>
                </c:pt>
                <c:pt idx="116">
                  <c:v>1385</c:v>
                </c:pt>
                <c:pt idx="117">
                  <c:v>1417</c:v>
                </c:pt>
                <c:pt idx="118">
                  <c:v>1418</c:v>
                </c:pt>
                <c:pt idx="119">
                  <c:v>1429</c:v>
                </c:pt>
                <c:pt idx="120">
                  <c:v>1402</c:v>
                </c:pt>
                <c:pt idx="121">
                  <c:v>1462</c:v>
                </c:pt>
                <c:pt idx="122">
                  <c:v>1447</c:v>
                </c:pt>
                <c:pt idx="123">
                  <c:v>1451</c:v>
                </c:pt>
                <c:pt idx="124">
                  <c:v>1511</c:v>
                </c:pt>
                <c:pt idx="125">
                  <c:v>1496</c:v>
                </c:pt>
                <c:pt idx="126">
                  <c:v>1537</c:v>
                </c:pt>
                <c:pt idx="127">
                  <c:v>1541</c:v>
                </c:pt>
                <c:pt idx="128">
                  <c:v>1586</c:v>
                </c:pt>
                <c:pt idx="129">
                  <c:v>1544</c:v>
                </c:pt>
                <c:pt idx="130">
                  <c:v>1574</c:v>
                </c:pt>
                <c:pt idx="131">
                  <c:v>1623</c:v>
                </c:pt>
                <c:pt idx="132">
                  <c:v>1572</c:v>
                </c:pt>
                <c:pt idx="133">
                  <c:v>1586</c:v>
                </c:pt>
                <c:pt idx="134">
                  <c:v>1605</c:v>
                </c:pt>
                <c:pt idx="135">
                  <c:v>1649</c:v>
                </c:pt>
                <c:pt idx="136">
                  <c:v>1618</c:v>
                </c:pt>
                <c:pt idx="137">
                  <c:v>1701</c:v>
                </c:pt>
                <c:pt idx="138">
                  <c:v>1659</c:v>
                </c:pt>
                <c:pt idx="139">
                  <c:v>1666</c:v>
                </c:pt>
                <c:pt idx="140">
                  <c:v>1687</c:v>
                </c:pt>
                <c:pt idx="141">
                  <c:v>1677</c:v>
                </c:pt>
                <c:pt idx="142">
                  <c:v>1672</c:v>
                </c:pt>
                <c:pt idx="143">
                  <c:v>1723</c:v>
                </c:pt>
                <c:pt idx="144">
                  <c:v>1730</c:v>
                </c:pt>
                <c:pt idx="145">
                  <c:v>1783</c:v>
                </c:pt>
                <c:pt idx="146">
                  <c:v>1747</c:v>
                </c:pt>
                <c:pt idx="147">
                  <c:v>1790</c:v>
                </c:pt>
                <c:pt idx="148">
                  <c:v>1779</c:v>
                </c:pt>
                <c:pt idx="149">
                  <c:v>1826</c:v>
                </c:pt>
                <c:pt idx="150">
                  <c:v>1842</c:v>
                </c:pt>
                <c:pt idx="151">
                  <c:v>1832</c:v>
                </c:pt>
                <c:pt idx="152">
                  <c:v>1841</c:v>
                </c:pt>
                <c:pt idx="153">
                  <c:v>1888</c:v>
                </c:pt>
                <c:pt idx="154">
                  <c:v>1871</c:v>
                </c:pt>
                <c:pt idx="155">
                  <c:v>1891</c:v>
                </c:pt>
                <c:pt idx="156">
                  <c:v>1849</c:v>
                </c:pt>
                <c:pt idx="157">
                  <c:v>1916</c:v>
                </c:pt>
                <c:pt idx="158">
                  <c:v>1932</c:v>
                </c:pt>
                <c:pt idx="159">
                  <c:v>1930</c:v>
                </c:pt>
                <c:pt idx="160">
                  <c:v>1918</c:v>
                </c:pt>
                <c:pt idx="161">
                  <c:v>1982</c:v>
                </c:pt>
                <c:pt idx="162">
                  <c:v>2026</c:v>
                </c:pt>
                <c:pt idx="163">
                  <c:v>2005</c:v>
                </c:pt>
                <c:pt idx="164">
                  <c:v>2034</c:v>
                </c:pt>
                <c:pt idx="165">
                  <c:v>1994</c:v>
                </c:pt>
                <c:pt idx="166">
                  <c:v>2013</c:v>
                </c:pt>
                <c:pt idx="167">
                  <c:v>2046</c:v>
                </c:pt>
                <c:pt idx="168">
                  <c:v>2012</c:v>
                </c:pt>
                <c:pt idx="169">
                  <c:v>2031</c:v>
                </c:pt>
                <c:pt idx="170">
                  <c:v>2076</c:v>
                </c:pt>
                <c:pt idx="171">
                  <c:v>2103</c:v>
                </c:pt>
                <c:pt idx="172">
                  <c:v>2125</c:v>
                </c:pt>
                <c:pt idx="173">
                  <c:v>2082</c:v>
                </c:pt>
                <c:pt idx="174">
                  <c:v>2100</c:v>
                </c:pt>
                <c:pt idx="175">
                  <c:v>2148</c:v>
                </c:pt>
                <c:pt idx="176">
                  <c:v>2147</c:v>
                </c:pt>
                <c:pt idx="177">
                  <c:v>2174</c:v>
                </c:pt>
                <c:pt idx="178">
                  <c:v>2147</c:v>
                </c:pt>
                <c:pt idx="179">
                  <c:v>2208</c:v>
                </c:pt>
                <c:pt idx="180">
                  <c:v>2257</c:v>
                </c:pt>
                <c:pt idx="181">
                  <c:v>2197</c:v>
                </c:pt>
                <c:pt idx="182">
                  <c:v>2227</c:v>
                </c:pt>
                <c:pt idx="183">
                  <c:v>2234</c:v>
                </c:pt>
                <c:pt idx="184">
                  <c:v>2301</c:v>
                </c:pt>
                <c:pt idx="185">
                  <c:v>2284</c:v>
                </c:pt>
                <c:pt idx="186">
                  <c:v>2264</c:v>
                </c:pt>
                <c:pt idx="187">
                  <c:v>2280</c:v>
                </c:pt>
                <c:pt idx="188">
                  <c:v>2336</c:v>
                </c:pt>
                <c:pt idx="189">
                  <c:v>2321</c:v>
                </c:pt>
                <c:pt idx="190">
                  <c:v>2355</c:v>
                </c:pt>
                <c:pt idx="191">
                  <c:v>2348</c:v>
                </c:pt>
                <c:pt idx="192">
                  <c:v>2388</c:v>
                </c:pt>
                <c:pt idx="193">
                  <c:v>2356</c:v>
                </c:pt>
                <c:pt idx="194">
                  <c:v>2398</c:v>
                </c:pt>
                <c:pt idx="195">
                  <c:v>2394</c:v>
                </c:pt>
              </c:numCache>
            </c:numRef>
          </c:yVal>
          <c:smooth val="0"/>
          <c:extLst>
            <c:ext xmlns:c16="http://schemas.microsoft.com/office/drawing/2014/chart" uri="{C3380CC4-5D6E-409C-BE32-E72D297353CC}">
              <c16:uniqueId val="{00000001-B1E8-40EC-AE46-25DFA9E757C7}"/>
            </c:ext>
          </c:extLst>
        </c:ser>
        <c:ser>
          <c:idx val="2"/>
          <c:order val="2"/>
          <c:tx>
            <c:v>nei_edges</c:v>
          </c:tx>
          <c:spPr>
            <a:ln w="19050" cap="rnd">
              <a:noFill/>
              <a:round/>
            </a:ln>
            <a:effectLst/>
          </c:spPr>
          <c:marker>
            <c:symbol val="circle"/>
            <c:size val="5"/>
            <c:spPr>
              <a:solidFill>
                <a:schemeClr val="accent6"/>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Sheet1!$F$2:$F$197</c:f>
              <c:numCache>
                <c:formatCode>General</c:formatCode>
                <c:ptCount val="196"/>
                <c:pt idx="0">
                  <c:v>10</c:v>
                </c:pt>
                <c:pt idx="1">
                  <c:v>15</c:v>
                </c:pt>
                <c:pt idx="2">
                  <c:v>21</c:v>
                </c:pt>
                <c:pt idx="3">
                  <c:v>28</c:v>
                </c:pt>
                <c:pt idx="4">
                  <c:v>36</c:v>
                </c:pt>
                <c:pt idx="5">
                  <c:v>45</c:v>
                </c:pt>
                <c:pt idx="6">
                  <c:v>54</c:v>
                </c:pt>
                <c:pt idx="7">
                  <c:v>66</c:v>
                </c:pt>
                <c:pt idx="8">
                  <c:v>77</c:v>
                </c:pt>
                <c:pt idx="9">
                  <c:v>91</c:v>
                </c:pt>
                <c:pt idx="10">
                  <c:v>99</c:v>
                </c:pt>
                <c:pt idx="11">
                  <c:v>118</c:v>
                </c:pt>
                <c:pt idx="12">
                  <c:v>135</c:v>
                </c:pt>
                <c:pt idx="13">
                  <c:v>147</c:v>
                </c:pt>
                <c:pt idx="14">
                  <c:v>161</c:v>
                </c:pt>
                <c:pt idx="15">
                  <c:v>186</c:v>
                </c:pt>
                <c:pt idx="16">
                  <c:v>194</c:v>
                </c:pt>
                <c:pt idx="17">
                  <c:v>222</c:v>
                </c:pt>
                <c:pt idx="18">
                  <c:v>238</c:v>
                </c:pt>
                <c:pt idx="19">
                  <c:v>244</c:v>
                </c:pt>
                <c:pt idx="20">
                  <c:v>286</c:v>
                </c:pt>
                <c:pt idx="21">
                  <c:v>271</c:v>
                </c:pt>
                <c:pt idx="22">
                  <c:v>292</c:v>
                </c:pt>
                <c:pt idx="23">
                  <c:v>282</c:v>
                </c:pt>
                <c:pt idx="24">
                  <c:v>342</c:v>
                </c:pt>
                <c:pt idx="25">
                  <c:v>366</c:v>
                </c:pt>
                <c:pt idx="26">
                  <c:v>367</c:v>
                </c:pt>
                <c:pt idx="27">
                  <c:v>348</c:v>
                </c:pt>
                <c:pt idx="28">
                  <c:v>427</c:v>
                </c:pt>
                <c:pt idx="29">
                  <c:v>425</c:v>
                </c:pt>
                <c:pt idx="30">
                  <c:v>436</c:v>
                </c:pt>
                <c:pt idx="31">
                  <c:v>475</c:v>
                </c:pt>
                <c:pt idx="32">
                  <c:v>467</c:v>
                </c:pt>
                <c:pt idx="33">
                  <c:v>495</c:v>
                </c:pt>
                <c:pt idx="34">
                  <c:v>536</c:v>
                </c:pt>
                <c:pt idx="35">
                  <c:v>523</c:v>
                </c:pt>
                <c:pt idx="36">
                  <c:v>541</c:v>
                </c:pt>
                <c:pt idx="37">
                  <c:v>525</c:v>
                </c:pt>
                <c:pt idx="38">
                  <c:v>598</c:v>
                </c:pt>
                <c:pt idx="39">
                  <c:v>585</c:v>
                </c:pt>
                <c:pt idx="40">
                  <c:v>581</c:v>
                </c:pt>
                <c:pt idx="41">
                  <c:v>627</c:v>
                </c:pt>
                <c:pt idx="42">
                  <c:v>652</c:v>
                </c:pt>
                <c:pt idx="43">
                  <c:v>743</c:v>
                </c:pt>
                <c:pt idx="44">
                  <c:v>681</c:v>
                </c:pt>
                <c:pt idx="45">
                  <c:v>685</c:v>
                </c:pt>
                <c:pt idx="46">
                  <c:v>735</c:v>
                </c:pt>
                <c:pt idx="47">
                  <c:v>813</c:v>
                </c:pt>
                <c:pt idx="48">
                  <c:v>794</c:v>
                </c:pt>
                <c:pt idx="49">
                  <c:v>825</c:v>
                </c:pt>
                <c:pt idx="50">
                  <c:v>774</c:v>
                </c:pt>
                <c:pt idx="51">
                  <c:v>832</c:v>
                </c:pt>
                <c:pt idx="52">
                  <c:v>845</c:v>
                </c:pt>
                <c:pt idx="53">
                  <c:v>839</c:v>
                </c:pt>
                <c:pt idx="54">
                  <c:v>870</c:v>
                </c:pt>
                <c:pt idx="55">
                  <c:v>878</c:v>
                </c:pt>
                <c:pt idx="56">
                  <c:v>988</c:v>
                </c:pt>
                <c:pt idx="57">
                  <c:v>953</c:v>
                </c:pt>
                <c:pt idx="58">
                  <c:v>1033</c:v>
                </c:pt>
                <c:pt idx="59">
                  <c:v>992</c:v>
                </c:pt>
                <c:pt idx="60">
                  <c:v>1068</c:v>
                </c:pt>
                <c:pt idx="61">
                  <c:v>971</c:v>
                </c:pt>
                <c:pt idx="62">
                  <c:v>1064</c:v>
                </c:pt>
                <c:pt idx="63">
                  <c:v>1101</c:v>
                </c:pt>
                <c:pt idx="64">
                  <c:v>1099</c:v>
                </c:pt>
                <c:pt idx="65">
                  <c:v>1126</c:v>
                </c:pt>
                <c:pt idx="66">
                  <c:v>1101</c:v>
                </c:pt>
                <c:pt idx="67">
                  <c:v>1180</c:v>
                </c:pt>
                <c:pt idx="68">
                  <c:v>1126</c:v>
                </c:pt>
                <c:pt idx="69">
                  <c:v>1189</c:v>
                </c:pt>
                <c:pt idx="70">
                  <c:v>1259</c:v>
                </c:pt>
                <c:pt idx="71">
                  <c:v>1211</c:v>
                </c:pt>
                <c:pt idx="72">
                  <c:v>1308</c:v>
                </c:pt>
                <c:pt idx="73">
                  <c:v>1282</c:v>
                </c:pt>
                <c:pt idx="74">
                  <c:v>1285</c:v>
                </c:pt>
                <c:pt idx="75">
                  <c:v>1258</c:v>
                </c:pt>
                <c:pt idx="76">
                  <c:v>1307</c:v>
                </c:pt>
                <c:pt idx="77">
                  <c:v>1299</c:v>
                </c:pt>
                <c:pt idx="78">
                  <c:v>1281</c:v>
                </c:pt>
                <c:pt idx="79">
                  <c:v>1336</c:v>
                </c:pt>
                <c:pt idx="80">
                  <c:v>1414</c:v>
                </c:pt>
                <c:pt idx="81">
                  <c:v>1476</c:v>
                </c:pt>
                <c:pt idx="82">
                  <c:v>1465</c:v>
                </c:pt>
                <c:pt idx="83">
                  <c:v>1412</c:v>
                </c:pt>
                <c:pt idx="84">
                  <c:v>1440</c:v>
                </c:pt>
                <c:pt idx="85">
                  <c:v>1505</c:v>
                </c:pt>
                <c:pt idx="86">
                  <c:v>1557</c:v>
                </c:pt>
                <c:pt idx="87">
                  <c:v>1660</c:v>
                </c:pt>
                <c:pt idx="88">
                  <c:v>1612</c:v>
                </c:pt>
                <c:pt idx="89">
                  <c:v>1555</c:v>
                </c:pt>
                <c:pt idx="90">
                  <c:v>1610</c:v>
                </c:pt>
                <c:pt idx="91">
                  <c:v>1638</c:v>
                </c:pt>
                <c:pt idx="92">
                  <c:v>1668</c:v>
                </c:pt>
                <c:pt idx="93">
                  <c:v>1697</c:v>
                </c:pt>
                <c:pt idx="94">
                  <c:v>1658</c:v>
                </c:pt>
                <c:pt idx="95">
                  <c:v>1750</c:v>
                </c:pt>
                <c:pt idx="96">
                  <c:v>1783</c:v>
                </c:pt>
                <c:pt idx="97">
                  <c:v>1742</c:v>
                </c:pt>
                <c:pt idx="98">
                  <c:v>1770</c:v>
                </c:pt>
                <c:pt idx="99">
                  <c:v>1927</c:v>
                </c:pt>
                <c:pt idx="100">
                  <c:v>1876</c:v>
                </c:pt>
                <c:pt idx="101">
                  <c:v>1705</c:v>
                </c:pt>
                <c:pt idx="102">
                  <c:v>1856</c:v>
                </c:pt>
                <c:pt idx="103">
                  <c:v>1978</c:v>
                </c:pt>
                <c:pt idx="104">
                  <c:v>1876</c:v>
                </c:pt>
                <c:pt idx="105">
                  <c:v>1948</c:v>
                </c:pt>
                <c:pt idx="106">
                  <c:v>2027</c:v>
                </c:pt>
                <c:pt idx="107">
                  <c:v>1962</c:v>
                </c:pt>
                <c:pt idx="108">
                  <c:v>1971</c:v>
                </c:pt>
                <c:pt idx="109">
                  <c:v>1989</c:v>
                </c:pt>
                <c:pt idx="110">
                  <c:v>1969</c:v>
                </c:pt>
                <c:pt idx="111">
                  <c:v>2046</c:v>
                </c:pt>
                <c:pt idx="112">
                  <c:v>2030</c:v>
                </c:pt>
                <c:pt idx="113">
                  <c:v>2176</c:v>
                </c:pt>
                <c:pt idx="114">
                  <c:v>2122</c:v>
                </c:pt>
                <c:pt idx="115">
                  <c:v>2151</c:v>
                </c:pt>
                <c:pt idx="116">
                  <c:v>2111</c:v>
                </c:pt>
                <c:pt idx="117">
                  <c:v>2162</c:v>
                </c:pt>
                <c:pt idx="118">
                  <c:v>2172</c:v>
                </c:pt>
                <c:pt idx="119">
                  <c:v>2198</c:v>
                </c:pt>
                <c:pt idx="120">
                  <c:v>2184</c:v>
                </c:pt>
                <c:pt idx="121">
                  <c:v>2274</c:v>
                </c:pt>
                <c:pt idx="122">
                  <c:v>2409</c:v>
                </c:pt>
                <c:pt idx="123">
                  <c:v>2169</c:v>
                </c:pt>
                <c:pt idx="124">
                  <c:v>2512</c:v>
                </c:pt>
                <c:pt idx="125">
                  <c:v>2526</c:v>
                </c:pt>
                <c:pt idx="126">
                  <c:v>2374</c:v>
                </c:pt>
                <c:pt idx="127">
                  <c:v>2465</c:v>
                </c:pt>
                <c:pt idx="128">
                  <c:v>2461</c:v>
                </c:pt>
                <c:pt idx="129">
                  <c:v>2488</c:v>
                </c:pt>
                <c:pt idx="130">
                  <c:v>2500</c:v>
                </c:pt>
                <c:pt idx="131">
                  <c:v>2452</c:v>
                </c:pt>
                <c:pt idx="132">
                  <c:v>2422</c:v>
                </c:pt>
                <c:pt idx="133">
                  <c:v>2407</c:v>
                </c:pt>
                <c:pt idx="134">
                  <c:v>2440</c:v>
                </c:pt>
                <c:pt idx="135">
                  <c:v>2536</c:v>
                </c:pt>
                <c:pt idx="136">
                  <c:v>2469</c:v>
                </c:pt>
                <c:pt idx="137">
                  <c:v>2587</c:v>
                </c:pt>
                <c:pt idx="138">
                  <c:v>2683</c:v>
                </c:pt>
                <c:pt idx="139">
                  <c:v>2619</c:v>
                </c:pt>
                <c:pt idx="140">
                  <c:v>2707</c:v>
                </c:pt>
                <c:pt idx="141">
                  <c:v>2593</c:v>
                </c:pt>
                <c:pt idx="142">
                  <c:v>2648</c:v>
                </c:pt>
                <c:pt idx="143">
                  <c:v>2694</c:v>
                </c:pt>
                <c:pt idx="144">
                  <c:v>2874</c:v>
                </c:pt>
                <c:pt idx="145">
                  <c:v>2691</c:v>
                </c:pt>
                <c:pt idx="146">
                  <c:v>2721</c:v>
                </c:pt>
                <c:pt idx="147">
                  <c:v>2895</c:v>
                </c:pt>
                <c:pt idx="148">
                  <c:v>2820</c:v>
                </c:pt>
                <c:pt idx="149">
                  <c:v>2855</c:v>
                </c:pt>
                <c:pt idx="150">
                  <c:v>2834</c:v>
                </c:pt>
                <c:pt idx="151">
                  <c:v>2807</c:v>
                </c:pt>
                <c:pt idx="152">
                  <c:v>2868</c:v>
                </c:pt>
                <c:pt idx="153">
                  <c:v>2890</c:v>
                </c:pt>
                <c:pt idx="154">
                  <c:v>2986</c:v>
                </c:pt>
                <c:pt idx="155">
                  <c:v>2947</c:v>
                </c:pt>
                <c:pt idx="156">
                  <c:v>2900</c:v>
                </c:pt>
                <c:pt idx="157">
                  <c:v>2941</c:v>
                </c:pt>
                <c:pt idx="158">
                  <c:v>3049</c:v>
                </c:pt>
                <c:pt idx="159">
                  <c:v>3029</c:v>
                </c:pt>
                <c:pt idx="160">
                  <c:v>3093</c:v>
                </c:pt>
                <c:pt idx="161">
                  <c:v>3007</c:v>
                </c:pt>
                <c:pt idx="162">
                  <c:v>3145</c:v>
                </c:pt>
                <c:pt idx="163">
                  <c:v>2987</c:v>
                </c:pt>
                <c:pt idx="164">
                  <c:v>3188</c:v>
                </c:pt>
                <c:pt idx="165">
                  <c:v>3134</c:v>
                </c:pt>
                <c:pt idx="166">
                  <c:v>3153</c:v>
                </c:pt>
                <c:pt idx="167">
                  <c:v>3301</c:v>
                </c:pt>
                <c:pt idx="168">
                  <c:v>3275</c:v>
                </c:pt>
                <c:pt idx="169">
                  <c:v>3333</c:v>
                </c:pt>
                <c:pt idx="170">
                  <c:v>3322</c:v>
                </c:pt>
                <c:pt idx="171">
                  <c:v>3384</c:v>
                </c:pt>
                <c:pt idx="172">
                  <c:v>3310</c:v>
                </c:pt>
                <c:pt idx="173">
                  <c:v>3271</c:v>
                </c:pt>
                <c:pt idx="174">
                  <c:v>3147</c:v>
                </c:pt>
                <c:pt idx="175">
                  <c:v>3346</c:v>
                </c:pt>
                <c:pt idx="176">
                  <c:v>3346</c:v>
                </c:pt>
                <c:pt idx="177">
                  <c:v>3293</c:v>
                </c:pt>
                <c:pt idx="178">
                  <c:v>3523</c:v>
                </c:pt>
                <c:pt idx="179">
                  <c:v>3486</c:v>
                </c:pt>
                <c:pt idx="180">
                  <c:v>3453</c:v>
                </c:pt>
                <c:pt idx="181">
                  <c:v>3535</c:v>
                </c:pt>
                <c:pt idx="182">
                  <c:v>3471</c:v>
                </c:pt>
                <c:pt idx="183">
                  <c:v>3534</c:v>
                </c:pt>
                <c:pt idx="184">
                  <c:v>3649</c:v>
                </c:pt>
                <c:pt idx="185">
                  <c:v>3497</c:v>
                </c:pt>
                <c:pt idx="186">
                  <c:v>3646</c:v>
                </c:pt>
                <c:pt idx="187">
                  <c:v>3702</c:v>
                </c:pt>
                <c:pt idx="188">
                  <c:v>3697</c:v>
                </c:pt>
                <c:pt idx="189">
                  <c:v>3725</c:v>
                </c:pt>
                <c:pt idx="190">
                  <c:v>3681</c:v>
                </c:pt>
                <c:pt idx="191">
                  <c:v>3717</c:v>
                </c:pt>
                <c:pt idx="192">
                  <c:v>3745</c:v>
                </c:pt>
                <c:pt idx="193">
                  <c:v>3679</c:v>
                </c:pt>
                <c:pt idx="194">
                  <c:v>3769</c:v>
                </c:pt>
                <c:pt idx="195">
                  <c:v>3828</c:v>
                </c:pt>
              </c:numCache>
            </c:numRef>
          </c:yVal>
          <c:smooth val="0"/>
          <c:extLst>
            <c:ext xmlns:c16="http://schemas.microsoft.com/office/drawing/2014/chart" uri="{C3380CC4-5D6E-409C-BE32-E72D297353CC}">
              <c16:uniqueId val="{00000002-B1E8-40EC-AE46-25DFA9E757C7}"/>
            </c:ext>
          </c:extLst>
        </c:ser>
        <c:ser>
          <c:idx val="3"/>
          <c:order val="3"/>
          <c:tx>
            <c:v>complete_edges</c:v>
          </c:tx>
          <c:spPr>
            <a:ln w="25400" cap="rnd">
              <a:noFill/>
              <a:round/>
            </a:ln>
            <a:effectLst/>
          </c:spPr>
          <c:marker>
            <c:symbol val="circle"/>
            <c:size val="5"/>
            <c:spPr>
              <a:solidFill>
                <a:srgbClr val="FFC00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Sheet1!$C$2:$C$197</c:f>
              <c:numCache>
                <c:formatCode>General</c:formatCode>
                <c:ptCount val="196"/>
                <c:pt idx="0">
                  <c:v>10</c:v>
                </c:pt>
                <c:pt idx="1">
                  <c:v>15</c:v>
                </c:pt>
                <c:pt idx="2">
                  <c:v>21</c:v>
                </c:pt>
                <c:pt idx="3">
                  <c:v>28</c:v>
                </c:pt>
                <c:pt idx="4">
                  <c:v>36</c:v>
                </c:pt>
                <c:pt idx="5">
                  <c:v>45</c:v>
                </c:pt>
                <c:pt idx="6">
                  <c:v>55</c:v>
                </c:pt>
                <c:pt idx="7">
                  <c:v>66</c:v>
                </c:pt>
                <c:pt idx="8">
                  <c:v>78</c:v>
                </c:pt>
                <c:pt idx="9">
                  <c:v>91</c:v>
                </c:pt>
                <c:pt idx="10">
                  <c:v>105</c:v>
                </c:pt>
                <c:pt idx="11">
                  <c:v>120</c:v>
                </c:pt>
                <c:pt idx="12">
                  <c:v>136</c:v>
                </c:pt>
                <c:pt idx="13">
                  <c:v>153</c:v>
                </c:pt>
                <c:pt idx="14">
                  <c:v>171</c:v>
                </c:pt>
                <c:pt idx="15">
                  <c:v>190</c:v>
                </c:pt>
                <c:pt idx="16">
                  <c:v>210</c:v>
                </c:pt>
                <c:pt idx="17">
                  <c:v>231</c:v>
                </c:pt>
                <c:pt idx="18">
                  <c:v>253</c:v>
                </c:pt>
                <c:pt idx="19">
                  <c:v>276</c:v>
                </c:pt>
                <c:pt idx="20">
                  <c:v>300</c:v>
                </c:pt>
                <c:pt idx="21">
                  <c:v>325</c:v>
                </c:pt>
                <c:pt idx="22">
                  <c:v>351</c:v>
                </c:pt>
                <c:pt idx="23">
                  <c:v>378</c:v>
                </c:pt>
                <c:pt idx="24">
                  <c:v>406</c:v>
                </c:pt>
                <c:pt idx="25">
                  <c:v>435</c:v>
                </c:pt>
                <c:pt idx="26">
                  <c:v>465</c:v>
                </c:pt>
                <c:pt idx="27">
                  <c:v>496</c:v>
                </c:pt>
                <c:pt idx="28">
                  <c:v>528</c:v>
                </c:pt>
                <c:pt idx="29">
                  <c:v>561</c:v>
                </c:pt>
                <c:pt idx="30">
                  <c:v>595</c:v>
                </c:pt>
                <c:pt idx="31">
                  <c:v>630</c:v>
                </c:pt>
                <c:pt idx="32">
                  <c:v>666</c:v>
                </c:pt>
                <c:pt idx="33">
                  <c:v>703</c:v>
                </c:pt>
                <c:pt idx="34">
                  <c:v>741</c:v>
                </c:pt>
                <c:pt idx="35">
                  <c:v>780</c:v>
                </c:pt>
                <c:pt idx="36">
                  <c:v>820</c:v>
                </c:pt>
                <c:pt idx="37">
                  <c:v>861</c:v>
                </c:pt>
                <c:pt idx="38">
                  <c:v>903</c:v>
                </c:pt>
                <c:pt idx="39">
                  <c:v>946</c:v>
                </c:pt>
                <c:pt idx="40">
                  <c:v>990</c:v>
                </c:pt>
                <c:pt idx="41">
                  <c:v>1035</c:v>
                </c:pt>
                <c:pt idx="42">
                  <c:v>1081</c:v>
                </c:pt>
                <c:pt idx="43">
                  <c:v>1128</c:v>
                </c:pt>
                <c:pt idx="44">
                  <c:v>1176</c:v>
                </c:pt>
                <c:pt idx="45">
                  <c:v>1225</c:v>
                </c:pt>
                <c:pt idx="46">
                  <c:v>1275</c:v>
                </c:pt>
                <c:pt idx="47">
                  <c:v>1326</c:v>
                </c:pt>
                <c:pt idx="48">
                  <c:v>1378</c:v>
                </c:pt>
                <c:pt idx="49">
                  <c:v>1431</c:v>
                </c:pt>
                <c:pt idx="50">
                  <c:v>1485</c:v>
                </c:pt>
                <c:pt idx="51">
                  <c:v>1540</c:v>
                </c:pt>
                <c:pt idx="52">
                  <c:v>1596</c:v>
                </c:pt>
                <c:pt idx="53">
                  <c:v>1653</c:v>
                </c:pt>
                <c:pt idx="54">
                  <c:v>1711</c:v>
                </c:pt>
                <c:pt idx="55">
                  <c:v>1770</c:v>
                </c:pt>
                <c:pt idx="56">
                  <c:v>1830</c:v>
                </c:pt>
                <c:pt idx="57">
                  <c:v>1891</c:v>
                </c:pt>
                <c:pt idx="58">
                  <c:v>1953</c:v>
                </c:pt>
                <c:pt idx="59">
                  <c:v>2016</c:v>
                </c:pt>
                <c:pt idx="60">
                  <c:v>2080</c:v>
                </c:pt>
                <c:pt idx="61">
                  <c:v>2145</c:v>
                </c:pt>
                <c:pt idx="62">
                  <c:v>2211</c:v>
                </c:pt>
                <c:pt idx="63">
                  <c:v>2278</c:v>
                </c:pt>
                <c:pt idx="64">
                  <c:v>2346</c:v>
                </c:pt>
                <c:pt idx="65">
                  <c:v>2415</c:v>
                </c:pt>
                <c:pt idx="66">
                  <c:v>2485</c:v>
                </c:pt>
                <c:pt idx="67">
                  <c:v>2556</c:v>
                </c:pt>
                <c:pt idx="68">
                  <c:v>2628</c:v>
                </c:pt>
                <c:pt idx="69">
                  <c:v>2701</c:v>
                </c:pt>
                <c:pt idx="70">
                  <c:v>2775</c:v>
                </c:pt>
                <c:pt idx="71">
                  <c:v>2850</c:v>
                </c:pt>
                <c:pt idx="72">
                  <c:v>2926</c:v>
                </c:pt>
                <c:pt idx="73">
                  <c:v>3003</c:v>
                </c:pt>
                <c:pt idx="74">
                  <c:v>3081</c:v>
                </c:pt>
                <c:pt idx="75">
                  <c:v>3160</c:v>
                </c:pt>
                <c:pt idx="76">
                  <c:v>3240</c:v>
                </c:pt>
                <c:pt idx="77">
                  <c:v>3321</c:v>
                </c:pt>
                <c:pt idx="78">
                  <c:v>3403</c:v>
                </c:pt>
                <c:pt idx="79">
                  <c:v>3486</c:v>
                </c:pt>
                <c:pt idx="80">
                  <c:v>3570</c:v>
                </c:pt>
                <c:pt idx="81">
                  <c:v>3655</c:v>
                </c:pt>
                <c:pt idx="82">
                  <c:v>3741</c:v>
                </c:pt>
                <c:pt idx="83">
                  <c:v>3828</c:v>
                </c:pt>
                <c:pt idx="84">
                  <c:v>3916</c:v>
                </c:pt>
                <c:pt idx="85">
                  <c:v>4005</c:v>
                </c:pt>
                <c:pt idx="86">
                  <c:v>4095</c:v>
                </c:pt>
                <c:pt idx="87">
                  <c:v>4186</c:v>
                </c:pt>
                <c:pt idx="88">
                  <c:v>4278</c:v>
                </c:pt>
                <c:pt idx="89">
                  <c:v>4371</c:v>
                </c:pt>
                <c:pt idx="90">
                  <c:v>4465</c:v>
                </c:pt>
                <c:pt idx="91">
                  <c:v>4560</c:v>
                </c:pt>
                <c:pt idx="92">
                  <c:v>4656</c:v>
                </c:pt>
                <c:pt idx="93">
                  <c:v>4753</c:v>
                </c:pt>
                <c:pt idx="94">
                  <c:v>4851</c:v>
                </c:pt>
                <c:pt idx="95">
                  <c:v>4950</c:v>
                </c:pt>
                <c:pt idx="96">
                  <c:v>5050</c:v>
                </c:pt>
                <c:pt idx="97">
                  <c:v>5151</c:v>
                </c:pt>
                <c:pt idx="98">
                  <c:v>5253</c:v>
                </c:pt>
                <c:pt idx="99">
                  <c:v>5356</c:v>
                </c:pt>
                <c:pt idx="100">
                  <c:v>5460</c:v>
                </c:pt>
                <c:pt idx="101">
                  <c:v>5565</c:v>
                </c:pt>
                <c:pt idx="102">
                  <c:v>5671</c:v>
                </c:pt>
                <c:pt idx="103">
                  <c:v>5778</c:v>
                </c:pt>
                <c:pt idx="104">
                  <c:v>5886</c:v>
                </c:pt>
                <c:pt idx="105">
                  <c:v>5995</c:v>
                </c:pt>
                <c:pt idx="106">
                  <c:v>6105</c:v>
                </c:pt>
                <c:pt idx="107">
                  <c:v>6216</c:v>
                </c:pt>
                <c:pt idx="108">
                  <c:v>6328</c:v>
                </c:pt>
                <c:pt idx="109">
                  <c:v>6441</c:v>
                </c:pt>
                <c:pt idx="110">
                  <c:v>6555</c:v>
                </c:pt>
                <c:pt idx="111">
                  <c:v>6670</c:v>
                </c:pt>
                <c:pt idx="112">
                  <c:v>6786</c:v>
                </c:pt>
                <c:pt idx="113">
                  <c:v>6903</c:v>
                </c:pt>
                <c:pt idx="114">
                  <c:v>7021</c:v>
                </c:pt>
                <c:pt idx="115">
                  <c:v>7140</c:v>
                </c:pt>
                <c:pt idx="116">
                  <c:v>7260</c:v>
                </c:pt>
                <c:pt idx="117">
                  <c:v>7381</c:v>
                </c:pt>
                <c:pt idx="118">
                  <c:v>7503</c:v>
                </c:pt>
                <c:pt idx="119">
                  <c:v>7626</c:v>
                </c:pt>
                <c:pt idx="120">
                  <c:v>7750</c:v>
                </c:pt>
                <c:pt idx="121">
                  <c:v>7875</c:v>
                </c:pt>
                <c:pt idx="122">
                  <c:v>8001</c:v>
                </c:pt>
                <c:pt idx="123">
                  <c:v>8128</c:v>
                </c:pt>
                <c:pt idx="124">
                  <c:v>8256</c:v>
                </c:pt>
                <c:pt idx="125">
                  <c:v>8385</c:v>
                </c:pt>
                <c:pt idx="126">
                  <c:v>8515</c:v>
                </c:pt>
                <c:pt idx="127">
                  <c:v>8646</c:v>
                </c:pt>
                <c:pt idx="128">
                  <c:v>8778</c:v>
                </c:pt>
                <c:pt idx="129">
                  <c:v>8911</c:v>
                </c:pt>
                <c:pt idx="130">
                  <c:v>9045</c:v>
                </c:pt>
                <c:pt idx="131">
                  <c:v>9180</c:v>
                </c:pt>
                <c:pt idx="132">
                  <c:v>9316</c:v>
                </c:pt>
                <c:pt idx="133">
                  <c:v>9453</c:v>
                </c:pt>
                <c:pt idx="134">
                  <c:v>9591</c:v>
                </c:pt>
                <c:pt idx="135">
                  <c:v>9730</c:v>
                </c:pt>
                <c:pt idx="136">
                  <c:v>9870</c:v>
                </c:pt>
                <c:pt idx="137">
                  <c:v>10011</c:v>
                </c:pt>
                <c:pt idx="138">
                  <c:v>10153</c:v>
                </c:pt>
                <c:pt idx="139">
                  <c:v>10296</c:v>
                </c:pt>
                <c:pt idx="140">
                  <c:v>10440</c:v>
                </c:pt>
                <c:pt idx="141">
                  <c:v>10585</c:v>
                </c:pt>
                <c:pt idx="142">
                  <c:v>10731</c:v>
                </c:pt>
                <c:pt idx="143">
                  <c:v>10878</c:v>
                </c:pt>
                <c:pt idx="144">
                  <c:v>11026</c:v>
                </c:pt>
                <c:pt idx="145">
                  <c:v>11175</c:v>
                </c:pt>
                <c:pt idx="146">
                  <c:v>11325</c:v>
                </c:pt>
                <c:pt idx="147">
                  <c:v>11476</c:v>
                </c:pt>
                <c:pt idx="148">
                  <c:v>11628</c:v>
                </c:pt>
                <c:pt idx="149">
                  <c:v>11781</c:v>
                </c:pt>
                <c:pt idx="150">
                  <c:v>11935</c:v>
                </c:pt>
                <c:pt idx="151">
                  <c:v>12090</c:v>
                </c:pt>
                <c:pt idx="152">
                  <c:v>12246</c:v>
                </c:pt>
                <c:pt idx="153">
                  <c:v>12403</c:v>
                </c:pt>
                <c:pt idx="154">
                  <c:v>12561</c:v>
                </c:pt>
                <c:pt idx="155">
                  <c:v>12720</c:v>
                </c:pt>
                <c:pt idx="156">
                  <c:v>12880</c:v>
                </c:pt>
                <c:pt idx="157">
                  <c:v>13041</c:v>
                </c:pt>
                <c:pt idx="158">
                  <c:v>13203</c:v>
                </c:pt>
                <c:pt idx="159">
                  <c:v>13366</c:v>
                </c:pt>
                <c:pt idx="160">
                  <c:v>13530</c:v>
                </c:pt>
                <c:pt idx="161">
                  <c:v>13695</c:v>
                </c:pt>
                <c:pt idx="162">
                  <c:v>13861</c:v>
                </c:pt>
                <c:pt idx="163">
                  <c:v>14028</c:v>
                </c:pt>
                <c:pt idx="164">
                  <c:v>14196</c:v>
                </c:pt>
                <c:pt idx="165">
                  <c:v>14365</c:v>
                </c:pt>
                <c:pt idx="166">
                  <c:v>14535</c:v>
                </c:pt>
                <c:pt idx="167">
                  <c:v>14706</c:v>
                </c:pt>
                <c:pt idx="168">
                  <c:v>14878</c:v>
                </c:pt>
                <c:pt idx="169">
                  <c:v>15051</c:v>
                </c:pt>
                <c:pt idx="170">
                  <c:v>15225</c:v>
                </c:pt>
                <c:pt idx="171">
                  <c:v>15400</c:v>
                </c:pt>
                <c:pt idx="172">
                  <c:v>15576</c:v>
                </c:pt>
                <c:pt idx="173">
                  <c:v>15753</c:v>
                </c:pt>
                <c:pt idx="174">
                  <c:v>15931</c:v>
                </c:pt>
                <c:pt idx="175">
                  <c:v>16110</c:v>
                </c:pt>
                <c:pt idx="176">
                  <c:v>16290</c:v>
                </c:pt>
                <c:pt idx="177">
                  <c:v>16471</c:v>
                </c:pt>
                <c:pt idx="178">
                  <c:v>16653</c:v>
                </c:pt>
                <c:pt idx="179">
                  <c:v>16836</c:v>
                </c:pt>
                <c:pt idx="180">
                  <c:v>17020</c:v>
                </c:pt>
                <c:pt idx="181">
                  <c:v>17205</c:v>
                </c:pt>
                <c:pt idx="182">
                  <c:v>17391</c:v>
                </c:pt>
                <c:pt idx="183">
                  <c:v>17578</c:v>
                </c:pt>
                <c:pt idx="184">
                  <c:v>17766</c:v>
                </c:pt>
                <c:pt idx="185">
                  <c:v>17955</c:v>
                </c:pt>
                <c:pt idx="186">
                  <c:v>18145</c:v>
                </c:pt>
                <c:pt idx="187">
                  <c:v>18336</c:v>
                </c:pt>
                <c:pt idx="188">
                  <c:v>18528</c:v>
                </c:pt>
                <c:pt idx="189">
                  <c:v>18721</c:v>
                </c:pt>
                <c:pt idx="190">
                  <c:v>18915</c:v>
                </c:pt>
                <c:pt idx="191">
                  <c:v>19110</c:v>
                </c:pt>
                <c:pt idx="192">
                  <c:v>19306</c:v>
                </c:pt>
                <c:pt idx="193">
                  <c:v>19503</c:v>
                </c:pt>
                <c:pt idx="194">
                  <c:v>19701</c:v>
                </c:pt>
                <c:pt idx="195">
                  <c:v>19900</c:v>
                </c:pt>
              </c:numCache>
            </c:numRef>
          </c:yVal>
          <c:smooth val="0"/>
          <c:extLst>
            <c:ext xmlns:c16="http://schemas.microsoft.com/office/drawing/2014/chart" uri="{C3380CC4-5D6E-409C-BE32-E72D297353CC}">
              <c16:uniqueId val="{00000003-B1E8-40EC-AE46-25DFA9E757C7}"/>
            </c:ext>
          </c:extLst>
        </c:ser>
        <c:dLbls>
          <c:showLegendKey val="0"/>
          <c:showVal val="0"/>
          <c:showCatName val="0"/>
          <c:showSerName val="0"/>
          <c:showPercent val="0"/>
          <c:showBubbleSize val="0"/>
        </c:dLbls>
        <c:axId val="2035338480"/>
        <c:axId val="2035335120"/>
      </c:scatterChart>
      <c:valAx>
        <c:axId val="2035338480"/>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instance</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5120"/>
        <c:crosses val="autoZero"/>
        <c:crossBetween val="midCat"/>
      </c:valAx>
      <c:valAx>
        <c:axId val="2035335120"/>
        <c:scaling>
          <c:orientation val="minMax"/>
          <c:max val="2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the number of edges</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84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400" b="0" i="0" u="none" strike="noStrike" baseline="0">
                <a:effectLst/>
              </a:rPr>
              <a:t>Lambda calculated by different methods</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strRef>
              <c:f>Sheet1!$I$1</c:f>
              <c:strCache>
                <c:ptCount val="1"/>
                <c:pt idx="0">
                  <c:v>de_lambda</c:v>
                </c:pt>
              </c:strCache>
            </c:strRef>
          </c:tx>
          <c:spPr>
            <a:ln w="19050" cap="rnd">
              <a:noFill/>
              <a:round/>
            </a:ln>
            <a:effectLst/>
          </c:spPr>
          <c:marker>
            <c:symbol val="circle"/>
            <c:size val="5"/>
            <c:spPr>
              <a:solidFill>
                <a:srgbClr val="CCD2D8"/>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Sheet1!$I$2:$I$197</c:f>
              <c:numCache>
                <c:formatCode>General</c:formatCode>
                <c:ptCount val="196"/>
                <c:pt idx="0">
                  <c:v>72</c:v>
                </c:pt>
                <c:pt idx="1">
                  <c:v>70</c:v>
                </c:pt>
                <c:pt idx="2">
                  <c:v>70</c:v>
                </c:pt>
                <c:pt idx="3">
                  <c:v>70</c:v>
                </c:pt>
                <c:pt idx="4">
                  <c:v>73</c:v>
                </c:pt>
                <c:pt idx="5">
                  <c:v>67</c:v>
                </c:pt>
                <c:pt idx="6">
                  <c:v>75</c:v>
                </c:pt>
                <c:pt idx="7">
                  <c:v>87</c:v>
                </c:pt>
                <c:pt idx="8">
                  <c:v>86</c:v>
                </c:pt>
                <c:pt idx="9">
                  <c:v>51</c:v>
                </c:pt>
                <c:pt idx="10">
                  <c:v>68</c:v>
                </c:pt>
                <c:pt idx="11">
                  <c:v>69</c:v>
                </c:pt>
                <c:pt idx="12">
                  <c:v>81</c:v>
                </c:pt>
                <c:pt idx="13">
                  <c:v>57</c:v>
                </c:pt>
                <c:pt idx="14">
                  <c:v>67</c:v>
                </c:pt>
                <c:pt idx="15">
                  <c:v>66</c:v>
                </c:pt>
                <c:pt idx="16">
                  <c:v>65</c:v>
                </c:pt>
                <c:pt idx="17">
                  <c:v>60</c:v>
                </c:pt>
                <c:pt idx="18">
                  <c:v>82</c:v>
                </c:pt>
                <c:pt idx="19">
                  <c:v>80</c:v>
                </c:pt>
                <c:pt idx="20">
                  <c:v>55</c:v>
                </c:pt>
                <c:pt idx="21">
                  <c:v>72</c:v>
                </c:pt>
                <c:pt idx="22">
                  <c:v>68</c:v>
                </c:pt>
                <c:pt idx="23">
                  <c:v>59</c:v>
                </c:pt>
                <c:pt idx="24">
                  <c:v>91</c:v>
                </c:pt>
                <c:pt idx="25">
                  <c:v>67</c:v>
                </c:pt>
                <c:pt idx="26">
                  <c:v>58</c:v>
                </c:pt>
                <c:pt idx="27">
                  <c:v>39</c:v>
                </c:pt>
                <c:pt idx="28">
                  <c:v>76</c:v>
                </c:pt>
                <c:pt idx="29">
                  <c:v>69</c:v>
                </c:pt>
                <c:pt idx="30">
                  <c:v>57</c:v>
                </c:pt>
                <c:pt idx="31">
                  <c:v>81</c:v>
                </c:pt>
                <c:pt idx="32">
                  <c:v>49</c:v>
                </c:pt>
                <c:pt idx="33">
                  <c:v>70</c:v>
                </c:pt>
                <c:pt idx="34">
                  <c:v>76</c:v>
                </c:pt>
                <c:pt idx="35">
                  <c:v>52</c:v>
                </c:pt>
                <c:pt idx="36">
                  <c:v>49</c:v>
                </c:pt>
                <c:pt idx="37">
                  <c:v>73</c:v>
                </c:pt>
                <c:pt idx="38">
                  <c:v>82</c:v>
                </c:pt>
                <c:pt idx="39">
                  <c:v>56</c:v>
                </c:pt>
                <c:pt idx="40">
                  <c:v>59</c:v>
                </c:pt>
                <c:pt idx="41">
                  <c:v>54</c:v>
                </c:pt>
                <c:pt idx="42">
                  <c:v>52</c:v>
                </c:pt>
                <c:pt idx="43">
                  <c:v>68</c:v>
                </c:pt>
                <c:pt idx="44">
                  <c:v>72</c:v>
                </c:pt>
                <c:pt idx="45">
                  <c:v>61</c:v>
                </c:pt>
                <c:pt idx="46">
                  <c:v>50</c:v>
                </c:pt>
                <c:pt idx="47">
                  <c:v>74</c:v>
                </c:pt>
                <c:pt idx="48">
                  <c:v>67</c:v>
                </c:pt>
                <c:pt idx="49">
                  <c:v>61</c:v>
                </c:pt>
                <c:pt idx="50">
                  <c:v>43</c:v>
                </c:pt>
                <c:pt idx="51">
                  <c:v>65</c:v>
                </c:pt>
                <c:pt idx="52">
                  <c:v>61</c:v>
                </c:pt>
                <c:pt idx="53">
                  <c:v>61</c:v>
                </c:pt>
                <c:pt idx="54">
                  <c:v>51</c:v>
                </c:pt>
                <c:pt idx="55">
                  <c:v>49</c:v>
                </c:pt>
                <c:pt idx="56">
                  <c:v>86</c:v>
                </c:pt>
                <c:pt idx="57">
                  <c:v>49</c:v>
                </c:pt>
                <c:pt idx="58">
                  <c:v>76</c:v>
                </c:pt>
                <c:pt idx="59">
                  <c:v>83</c:v>
                </c:pt>
                <c:pt idx="60">
                  <c:v>67</c:v>
                </c:pt>
                <c:pt idx="61">
                  <c:v>45</c:v>
                </c:pt>
                <c:pt idx="62">
                  <c:v>64</c:v>
                </c:pt>
                <c:pt idx="63">
                  <c:v>71</c:v>
                </c:pt>
                <c:pt idx="64">
                  <c:v>69</c:v>
                </c:pt>
                <c:pt idx="65">
                  <c:v>72</c:v>
                </c:pt>
                <c:pt idx="66">
                  <c:v>44</c:v>
                </c:pt>
                <c:pt idx="67">
                  <c:v>53</c:v>
                </c:pt>
                <c:pt idx="68">
                  <c:v>46</c:v>
                </c:pt>
                <c:pt idx="69">
                  <c:v>57</c:v>
                </c:pt>
                <c:pt idx="70">
                  <c:v>76</c:v>
                </c:pt>
                <c:pt idx="71">
                  <c:v>46</c:v>
                </c:pt>
                <c:pt idx="72">
                  <c:v>84</c:v>
                </c:pt>
                <c:pt idx="73">
                  <c:v>71</c:v>
                </c:pt>
                <c:pt idx="74">
                  <c:v>52</c:v>
                </c:pt>
                <c:pt idx="75">
                  <c:v>46</c:v>
                </c:pt>
                <c:pt idx="76">
                  <c:v>52</c:v>
                </c:pt>
                <c:pt idx="77">
                  <c:v>71</c:v>
                </c:pt>
                <c:pt idx="78">
                  <c:v>50</c:v>
                </c:pt>
                <c:pt idx="79">
                  <c:v>59</c:v>
                </c:pt>
                <c:pt idx="80">
                  <c:v>51</c:v>
                </c:pt>
                <c:pt idx="81">
                  <c:v>73</c:v>
                </c:pt>
                <c:pt idx="82">
                  <c:v>77</c:v>
                </c:pt>
                <c:pt idx="83">
                  <c:v>49</c:v>
                </c:pt>
                <c:pt idx="84">
                  <c:v>52</c:v>
                </c:pt>
                <c:pt idx="85">
                  <c:v>53</c:v>
                </c:pt>
                <c:pt idx="86">
                  <c:v>72</c:v>
                </c:pt>
                <c:pt idx="87">
                  <c:v>71</c:v>
                </c:pt>
                <c:pt idx="88">
                  <c:v>51</c:v>
                </c:pt>
                <c:pt idx="89">
                  <c:v>43</c:v>
                </c:pt>
                <c:pt idx="90">
                  <c:v>66</c:v>
                </c:pt>
                <c:pt idx="91">
                  <c:v>67</c:v>
                </c:pt>
                <c:pt idx="92">
                  <c:v>89</c:v>
                </c:pt>
                <c:pt idx="93">
                  <c:v>66</c:v>
                </c:pt>
                <c:pt idx="94">
                  <c:v>60</c:v>
                </c:pt>
                <c:pt idx="95">
                  <c:v>52</c:v>
                </c:pt>
                <c:pt idx="96">
                  <c:v>61</c:v>
                </c:pt>
                <c:pt idx="97">
                  <c:v>61</c:v>
                </c:pt>
                <c:pt idx="98">
                  <c:v>59</c:v>
                </c:pt>
                <c:pt idx="99">
                  <c:v>77</c:v>
                </c:pt>
                <c:pt idx="100">
                  <c:v>61</c:v>
                </c:pt>
                <c:pt idx="101">
                  <c:v>57</c:v>
                </c:pt>
                <c:pt idx="102">
                  <c:v>46</c:v>
                </c:pt>
                <c:pt idx="103">
                  <c:v>84</c:v>
                </c:pt>
                <c:pt idx="104">
                  <c:v>47</c:v>
                </c:pt>
                <c:pt idx="105">
                  <c:v>65</c:v>
                </c:pt>
                <c:pt idx="106">
                  <c:v>77</c:v>
                </c:pt>
                <c:pt idx="107">
                  <c:v>80</c:v>
                </c:pt>
                <c:pt idx="108">
                  <c:v>65</c:v>
                </c:pt>
                <c:pt idx="109">
                  <c:v>45</c:v>
                </c:pt>
                <c:pt idx="110">
                  <c:v>57</c:v>
                </c:pt>
                <c:pt idx="111">
                  <c:v>61</c:v>
                </c:pt>
                <c:pt idx="112">
                  <c:v>61</c:v>
                </c:pt>
                <c:pt idx="113">
                  <c:v>81</c:v>
                </c:pt>
                <c:pt idx="114">
                  <c:v>59</c:v>
                </c:pt>
                <c:pt idx="115">
                  <c:v>56</c:v>
                </c:pt>
                <c:pt idx="116">
                  <c:v>84</c:v>
                </c:pt>
                <c:pt idx="117">
                  <c:v>68</c:v>
                </c:pt>
                <c:pt idx="118">
                  <c:v>58</c:v>
                </c:pt>
                <c:pt idx="119">
                  <c:v>49</c:v>
                </c:pt>
                <c:pt idx="120">
                  <c:v>38</c:v>
                </c:pt>
                <c:pt idx="121">
                  <c:v>60</c:v>
                </c:pt>
                <c:pt idx="122">
                  <c:v>56</c:v>
                </c:pt>
                <c:pt idx="123">
                  <c:v>36</c:v>
                </c:pt>
                <c:pt idx="124">
                  <c:v>89</c:v>
                </c:pt>
                <c:pt idx="125">
                  <c:v>83</c:v>
                </c:pt>
                <c:pt idx="126">
                  <c:v>78</c:v>
                </c:pt>
                <c:pt idx="127">
                  <c:v>76</c:v>
                </c:pt>
                <c:pt idx="128">
                  <c:v>87</c:v>
                </c:pt>
                <c:pt idx="129">
                  <c:v>70</c:v>
                </c:pt>
                <c:pt idx="130">
                  <c:v>82</c:v>
                </c:pt>
                <c:pt idx="131">
                  <c:v>84</c:v>
                </c:pt>
                <c:pt idx="132">
                  <c:v>60</c:v>
                </c:pt>
                <c:pt idx="133">
                  <c:v>74</c:v>
                </c:pt>
                <c:pt idx="134">
                  <c:v>59</c:v>
                </c:pt>
                <c:pt idx="135">
                  <c:v>48</c:v>
                </c:pt>
                <c:pt idx="136">
                  <c:v>59</c:v>
                </c:pt>
                <c:pt idx="137">
                  <c:v>65</c:v>
                </c:pt>
                <c:pt idx="138">
                  <c:v>57</c:v>
                </c:pt>
                <c:pt idx="139">
                  <c:v>47</c:v>
                </c:pt>
                <c:pt idx="140">
                  <c:v>75</c:v>
                </c:pt>
                <c:pt idx="141">
                  <c:v>37</c:v>
                </c:pt>
                <c:pt idx="142">
                  <c:v>53</c:v>
                </c:pt>
                <c:pt idx="143">
                  <c:v>49</c:v>
                </c:pt>
                <c:pt idx="144">
                  <c:v>63</c:v>
                </c:pt>
                <c:pt idx="145">
                  <c:v>61</c:v>
                </c:pt>
                <c:pt idx="146">
                  <c:v>47</c:v>
                </c:pt>
                <c:pt idx="147">
                  <c:v>65</c:v>
                </c:pt>
                <c:pt idx="148">
                  <c:v>59</c:v>
                </c:pt>
                <c:pt idx="149">
                  <c:v>77</c:v>
                </c:pt>
                <c:pt idx="150">
                  <c:v>83</c:v>
                </c:pt>
                <c:pt idx="151">
                  <c:v>72</c:v>
                </c:pt>
                <c:pt idx="152">
                  <c:v>61</c:v>
                </c:pt>
                <c:pt idx="153">
                  <c:v>60</c:v>
                </c:pt>
                <c:pt idx="154">
                  <c:v>86</c:v>
                </c:pt>
                <c:pt idx="155">
                  <c:v>43</c:v>
                </c:pt>
                <c:pt idx="156">
                  <c:v>38</c:v>
                </c:pt>
                <c:pt idx="157">
                  <c:v>65</c:v>
                </c:pt>
                <c:pt idx="158">
                  <c:v>50</c:v>
                </c:pt>
                <c:pt idx="159">
                  <c:v>45</c:v>
                </c:pt>
                <c:pt idx="160">
                  <c:v>57</c:v>
                </c:pt>
                <c:pt idx="161">
                  <c:v>53</c:v>
                </c:pt>
                <c:pt idx="162">
                  <c:v>56</c:v>
                </c:pt>
                <c:pt idx="163">
                  <c:v>49</c:v>
                </c:pt>
                <c:pt idx="164">
                  <c:v>77</c:v>
                </c:pt>
                <c:pt idx="165">
                  <c:v>47</c:v>
                </c:pt>
                <c:pt idx="166">
                  <c:v>69</c:v>
                </c:pt>
                <c:pt idx="167">
                  <c:v>42</c:v>
                </c:pt>
                <c:pt idx="168">
                  <c:v>46</c:v>
                </c:pt>
                <c:pt idx="169">
                  <c:v>54</c:v>
                </c:pt>
                <c:pt idx="170">
                  <c:v>91</c:v>
                </c:pt>
                <c:pt idx="171">
                  <c:v>80</c:v>
                </c:pt>
                <c:pt idx="172">
                  <c:v>55</c:v>
                </c:pt>
                <c:pt idx="173">
                  <c:v>45</c:v>
                </c:pt>
                <c:pt idx="174">
                  <c:v>32</c:v>
                </c:pt>
                <c:pt idx="175">
                  <c:v>44</c:v>
                </c:pt>
                <c:pt idx="176">
                  <c:v>48</c:v>
                </c:pt>
                <c:pt idx="177">
                  <c:v>56</c:v>
                </c:pt>
                <c:pt idx="178">
                  <c:v>70</c:v>
                </c:pt>
                <c:pt idx="179">
                  <c:v>85</c:v>
                </c:pt>
                <c:pt idx="180">
                  <c:v>73</c:v>
                </c:pt>
                <c:pt idx="181">
                  <c:v>38</c:v>
                </c:pt>
                <c:pt idx="182">
                  <c:v>45</c:v>
                </c:pt>
                <c:pt idx="183">
                  <c:v>67</c:v>
                </c:pt>
                <c:pt idx="184">
                  <c:v>73</c:v>
                </c:pt>
                <c:pt idx="185">
                  <c:v>69</c:v>
                </c:pt>
                <c:pt idx="186">
                  <c:v>70</c:v>
                </c:pt>
                <c:pt idx="187">
                  <c:v>52</c:v>
                </c:pt>
                <c:pt idx="188">
                  <c:v>73</c:v>
                </c:pt>
                <c:pt idx="189">
                  <c:v>77</c:v>
                </c:pt>
                <c:pt idx="190">
                  <c:v>55</c:v>
                </c:pt>
                <c:pt idx="191">
                  <c:v>55</c:v>
                </c:pt>
                <c:pt idx="192">
                  <c:v>69</c:v>
                </c:pt>
                <c:pt idx="193">
                  <c:v>41</c:v>
                </c:pt>
                <c:pt idx="194">
                  <c:v>60</c:v>
                </c:pt>
                <c:pt idx="195">
                  <c:v>61</c:v>
                </c:pt>
              </c:numCache>
            </c:numRef>
          </c:yVal>
          <c:smooth val="0"/>
          <c:extLst>
            <c:ext xmlns:c16="http://schemas.microsoft.com/office/drawing/2014/chart" uri="{C3380CC4-5D6E-409C-BE32-E72D297353CC}">
              <c16:uniqueId val="{00000000-6960-4787-B013-288B199E27BC}"/>
            </c:ext>
          </c:extLst>
        </c:ser>
        <c:ser>
          <c:idx val="1"/>
          <c:order val="1"/>
          <c:tx>
            <c:strRef>
              <c:f>Sheet1!$J$1</c:f>
              <c:strCache>
                <c:ptCount val="1"/>
                <c:pt idx="0">
                  <c:v>seg_lambda</c:v>
                </c:pt>
              </c:strCache>
            </c:strRef>
          </c:tx>
          <c:spPr>
            <a:ln w="19050" cap="rnd">
              <a:noFill/>
              <a:round/>
            </a:ln>
            <a:effectLst/>
          </c:spPr>
          <c:marker>
            <c:symbol val="circle"/>
            <c:size val="5"/>
            <c:spPr>
              <a:solidFill>
                <a:schemeClr val="accent2"/>
              </a:solidFill>
              <a:ln w="9525">
                <a:solidFill>
                  <a:schemeClr val="accent2"/>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Sheet1!$J$2:$J$197</c:f>
              <c:numCache>
                <c:formatCode>General</c:formatCode>
                <c:ptCount val="196"/>
                <c:pt idx="0">
                  <c:v>72</c:v>
                </c:pt>
                <c:pt idx="1">
                  <c:v>87</c:v>
                </c:pt>
                <c:pt idx="2">
                  <c:v>89</c:v>
                </c:pt>
                <c:pt idx="3">
                  <c:v>102</c:v>
                </c:pt>
                <c:pt idx="4">
                  <c:v>111</c:v>
                </c:pt>
                <c:pt idx="5">
                  <c:v>100</c:v>
                </c:pt>
                <c:pt idx="6">
                  <c:v>107</c:v>
                </c:pt>
                <c:pt idx="7">
                  <c:v>113</c:v>
                </c:pt>
                <c:pt idx="8">
                  <c:v>112</c:v>
                </c:pt>
                <c:pt idx="9">
                  <c:v>83</c:v>
                </c:pt>
                <c:pt idx="10">
                  <c:v>95</c:v>
                </c:pt>
                <c:pt idx="11">
                  <c:v>82</c:v>
                </c:pt>
                <c:pt idx="12">
                  <c:v>102</c:v>
                </c:pt>
                <c:pt idx="13">
                  <c:v>94</c:v>
                </c:pt>
                <c:pt idx="14">
                  <c:v>89</c:v>
                </c:pt>
                <c:pt idx="15">
                  <c:v>91</c:v>
                </c:pt>
                <c:pt idx="16">
                  <c:v>89</c:v>
                </c:pt>
                <c:pt idx="17">
                  <c:v>86</c:v>
                </c:pt>
                <c:pt idx="18">
                  <c:v>107</c:v>
                </c:pt>
                <c:pt idx="19">
                  <c:v>88</c:v>
                </c:pt>
                <c:pt idx="20">
                  <c:v>82</c:v>
                </c:pt>
                <c:pt idx="21">
                  <c:v>90</c:v>
                </c:pt>
                <c:pt idx="22">
                  <c:v>88</c:v>
                </c:pt>
                <c:pt idx="23">
                  <c:v>80</c:v>
                </c:pt>
                <c:pt idx="24">
                  <c:v>99</c:v>
                </c:pt>
                <c:pt idx="25">
                  <c:v>90</c:v>
                </c:pt>
                <c:pt idx="26">
                  <c:v>82</c:v>
                </c:pt>
                <c:pt idx="27">
                  <c:v>72</c:v>
                </c:pt>
                <c:pt idx="28">
                  <c:v>100</c:v>
                </c:pt>
                <c:pt idx="29">
                  <c:v>91</c:v>
                </c:pt>
                <c:pt idx="30">
                  <c:v>83</c:v>
                </c:pt>
                <c:pt idx="31">
                  <c:v>90</c:v>
                </c:pt>
                <c:pt idx="32">
                  <c:v>83</c:v>
                </c:pt>
                <c:pt idx="33">
                  <c:v>90</c:v>
                </c:pt>
                <c:pt idx="34">
                  <c:v>91</c:v>
                </c:pt>
                <c:pt idx="35">
                  <c:v>76</c:v>
                </c:pt>
                <c:pt idx="36">
                  <c:v>72</c:v>
                </c:pt>
                <c:pt idx="37">
                  <c:v>92</c:v>
                </c:pt>
                <c:pt idx="38">
                  <c:v>101</c:v>
                </c:pt>
                <c:pt idx="39">
                  <c:v>81</c:v>
                </c:pt>
                <c:pt idx="40">
                  <c:v>87</c:v>
                </c:pt>
                <c:pt idx="41">
                  <c:v>82</c:v>
                </c:pt>
                <c:pt idx="42">
                  <c:v>70</c:v>
                </c:pt>
                <c:pt idx="43">
                  <c:v>95</c:v>
                </c:pt>
                <c:pt idx="44">
                  <c:v>95</c:v>
                </c:pt>
                <c:pt idx="45">
                  <c:v>78</c:v>
                </c:pt>
                <c:pt idx="46">
                  <c:v>63</c:v>
                </c:pt>
                <c:pt idx="47">
                  <c:v>99</c:v>
                </c:pt>
                <c:pt idx="48">
                  <c:v>85</c:v>
                </c:pt>
                <c:pt idx="49">
                  <c:v>77</c:v>
                </c:pt>
                <c:pt idx="50">
                  <c:v>72</c:v>
                </c:pt>
                <c:pt idx="51">
                  <c:v>96</c:v>
                </c:pt>
                <c:pt idx="52">
                  <c:v>86</c:v>
                </c:pt>
                <c:pt idx="53">
                  <c:v>80</c:v>
                </c:pt>
                <c:pt idx="54">
                  <c:v>70</c:v>
                </c:pt>
                <c:pt idx="55">
                  <c:v>74</c:v>
                </c:pt>
                <c:pt idx="56">
                  <c:v>99</c:v>
                </c:pt>
                <c:pt idx="57">
                  <c:v>74</c:v>
                </c:pt>
                <c:pt idx="58">
                  <c:v>98</c:v>
                </c:pt>
                <c:pt idx="59">
                  <c:v>99</c:v>
                </c:pt>
                <c:pt idx="60">
                  <c:v>88</c:v>
                </c:pt>
                <c:pt idx="61">
                  <c:v>61</c:v>
                </c:pt>
                <c:pt idx="62">
                  <c:v>81</c:v>
                </c:pt>
                <c:pt idx="63">
                  <c:v>91</c:v>
                </c:pt>
                <c:pt idx="64">
                  <c:v>88</c:v>
                </c:pt>
                <c:pt idx="65">
                  <c:v>87</c:v>
                </c:pt>
                <c:pt idx="66">
                  <c:v>68</c:v>
                </c:pt>
                <c:pt idx="67">
                  <c:v>68</c:v>
                </c:pt>
                <c:pt idx="68">
                  <c:v>67</c:v>
                </c:pt>
                <c:pt idx="69">
                  <c:v>81</c:v>
                </c:pt>
                <c:pt idx="70">
                  <c:v>87</c:v>
                </c:pt>
                <c:pt idx="71">
                  <c:v>87</c:v>
                </c:pt>
                <c:pt idx="72">
                  <c:v>100</c:v>
                </c:pt>
                <c:pt idx="73">
                  <c:v>85</c:v>
                </c:pt>
                <c:pt idx="74">
                  <c:v>81</c:v>
                </c:pt>
                <c:pt idx="75">
                  <c:v>68</c:v>
                </c:pt>
                <c:pt idx="76">
                  <c:v>76</c:v>
                </c:pt>
                <c:pt idx="77">
                  <c:v>84</c:v>
                </c:pt>
                <c:pt idx="78">
                  <c:v>74</c:v>
                </c:pt>
                <c:pt idx="79">
                  <c:v>86</c:v>
                </c:pt>
                <c:pt idx="80">
                  <c:v>70</c:v>
                </c:pt>
                <c:pt idx="81">
                  <c:v>92</c:v>
                </c:pt>
                <c:pt idx="82">
                  <c:v>90</c:v>
                </c:pt>
                <c:pt idx="83">
                  <c:v>69</c:v>
                </c:pt>
                <c:pt idx="84">
                  <c:v>70</c:v>
                </c:pt>
                <c:pt idx="85">
                  <c:v>77</c:v>
                </c:pt>
                <c:pt idx="86">
                  <c:v>86</c:v>
                </c:pt>
                <c:pt idx="87">
                  <c:v>89</c:v>
                </c:pt>
                <c:pt idx="88">
                  <c:v>66</c:v>
                </c:pt>
                <c:pt idx="89">
                  <c:v>65</c:v>
                </c:pt>
                <c:pt idx="90">
                  <c:v>88</c:v>
                </c:pt>
                <c:pt idx="91">
                  <c:v>81</c:v>
                </c:pt>
                <c:pt idx="92">
                  <c:v>106</c:v>
                </c:pt>
                <c:pt idx="93">
                  <c:v>80</c:v>
                </c:pt>
                <c:pt idx="94">
                  <c:v>77</c:v>
                </c:pt>
                <c:pt idx="95">
                  <c:v>74</c:v>
                </c:pt>
                <c:pt idx="96">
                  <c:v>79</c:v>
                </c:pt>
                <c:pt idx="97">
                  <c:v>80</c:v>
                </c:pt>
                <c:pt idx="98">
                  <c:v>67</c:v>
                </c:pt>
                <c:pt idx="99">
                  <c:v>105</c:v>
                </c:pt>
                <c:pt idx="100">
                  <c:v>82</c:v>
                </c:pt>
                <c:pt idx="101">
                  <c:v>78</c:v>
                </c:pt>
                <c:pt idx="102">
                  <c:v>70</c:v>
                </c:pt>
                <c:pt idx="103">
                  <c:v>96</c:v>
                </c:pt>
                <c:pt idx="104">
                  <c:v>64</c:v>
                </c:pt>
                <c:pt idx="105">
                  <c:v>74</c:v>
                </c:pt>
                <c:pt idx="106">
                  <c:v>84</c:v>
                </c:pt>
                <c:pt idx="107">
                  <c:v>102</c:v>
                </c:pt>
                <c:pt idx="108">
                  <c:v>91</c:v>
                </c:pt>
                <c:pt idx="109">
                  <c:v>63</c:v>
                </c:pt>
                <c:pt idx="110">
                  <c:v>67</c:v>
                </c:pt>
                <c:pt idx="111">
                  <c:v>73</c:v>
                </c:pt>
                <c:pt idx="112">
                  <c:v>71</c:v>
                </c:pt>
                <c:pt idx="113">
                  <c:v>101</c:v>
                </c:pt>
                <c:pt idx="114">
                  <c:v>70</c:v>
                </c:pt>
                <c:pt idx="115">
                  <c:v>72</c:v>
                </c:pt>
                <c:pt idx="116">
                  <c:v>97</c:v>
                </c:pt>
                <c:pt idx="117">
                  <c:v>83</c:v>
                </c:pt>
                <c:pt idx="118">
                  <c:v>69</c:v>
                </c:pt>
                <c:pt idx="119">
                  <c:v>82</c:v>
                </c:pt>
                <c:pt idx="120">
                  <c:v>48</c:v>
                </c:pt>
                <c:pt idx="121">
                  <c:v>81</c:v>
                </c:pt>
                <c:pt idx="122">
                  <c:v>68</c:v>
                </c:pt>
                <c:pt idx="123">
                  <c:v>52</c:v>
                </c:pt>
                <c:pt idx="124">
                  <c:v>99</c:v>
                </c:pt>
                <c:pt idx="125">
                  <c:v>96</c:v>
                </c:pt>
                <c:pt idx="126">
                  <c:v>96</c:v>
                </c:pt>
                <c:pt idx="127">
                  <c:v>92</c:v>
                </c:pt>
                <c:pt idx="128">
                  <c:v>99</c:v>
                </c:pt>
                <c:pt idx="129">
                  <c:v>81</c:v>
                </c:pt>
                <c:pt idx="130">
                  <c:v>87</c:v>
                </c:pt>
                <c:pt idx="131">
                  <c:v>93</c:v>
                </c:pt>
                <c:pt idx="132">
                  <c:v>74</c:v>
                </c:pt>
                <c:pt idx="133">
                  <c:v>83</c:v>
                </c:pt>
                <c:pt idx="134">
                  <c:v>80</c:v>
                </c:pt>
                <c:pt idx="135">
                  <c:v>62</c:v>
                </c:pt>
                <c:pt idx="136">
                  <c:v>76</c:v>
                </c:pt>
                <c:pt idx="137">
                  <c:v>83</c:v>
                </c:pt>
                <c:pt idx="138">
                  <c:v>61</c:v>
                </c:pt>
                <c:pt idx="139">
                  <c:v>60</c:v>
                </c:pt>
                <c:pt idx="140">
                  <c:v>84</c:v>
                </c:pt>
                <c:pt idx="141">
                  <c:v>62</c:v>
                </c:pt>
                <c:pt idx="142">
                  <c:v>68</c:v>
                </c:pt>
                <c:pt idx="143">
                  <c:v>60</c:v>
                </c:pt>
                <c:pt idx="144">
                  <c:v>84</c:v>
                </c:pt>
                <c:pt idx="145">
                  <c:v>70</c:v>
                </c:pt>
                <c:pt idx="146">
                  <c:v>59</c:v>
                </c:pt>
                <c:pt idx="147">
                  <c:v>68</c:v>
                </c:pt>
                <c:pt idx="148">
                  <c:v>71</c:v>
                </c:pt>
                <c:pt idx="149">
                  <c:v>90</c:v>
                </c:pt>
                <c:pt idx="150">
                  <c:v>101</c:v>
                </c:pt>
                <c:pt idx="151">
                  <c:v>89</c:v>
                </c:pt>
                <c:pt idx="152">
                  <c:v>80</c:v>
                </c:pt>
                <c:pt idx="153">
                  <c:v>81</c:v>
                </c:pt>
                <c:pt idx="154">
                  <c:v>96</c:v>
                </c:pt>
                <c:pt idx="155">
                  <c:v>58</c:v>
                </c:pt>
                <c:pt idx="156">
                  <c:v>59</c:v>
                </c:pt>
                <c:pt idx="157">
                  <c:v>73</c:v>
                </c:pt>
                <c:pt idx="158">
                  <c:v>64</c:v>
                </c:pt>
                <c:pt idx="159">
                  <c:v>58</c:v>
                </c:pt>
                <c:pt idx="160">
                  <c:v>73</c:v>
                </c:pt>
                <c:pt idx="161">
                  <c:v>72</c:v>
                </c:pt>
                <c:pt idx="162">
                  <c:v>75</c:v>
                </c:pt>
                <c:pt idx="163">
                  <c:v>58</c:v>
                </c:pt>
                <c:pt idx="164">
                  <c:v>92</c:v>
                </c:pt>
                <c:pt idx="165">
                  <c:v>61</c:v>
                </c:pt>
                <c:pt idx="166">
                  <c:v>82</c:v>
                </c:pt>
                <c:pt idx="167">
                  <c:v>67</c:v>
                </c:pt>
                <c:pt idx="168">
                  <c:v>59</c:v>
                </c:pt>
                <c:pt idx="169">
                  <c:v>63</c:v>
                </c:pt>
                <c:pt idx="170">
                  <c:v>91</c:v>
                </c:pt>
                <c:pt idx="171">
                  <c:v>82</c:v>
                </c:pt>
                <c:pt idx="172">
                  <c:v>71</c:v>
                </c:pt>
                <c:pt idx="173">
                  <c:v>56</c:v>
                </c:pt>
                <c:pt idx="174">
                  <c:v>50</c:v>
                </c:pt>
                <c:pt idx="175">
                  <c:v>53</c:v>
                </c:pt>
                <c:pt idx="176">
                  <c:v>56</c:v>
                </c:pt>
                <c:pt idx="177">
                  <c:v>69</c:v>
                </c:pt>
                <c:pt idx="178">
                  <c:v>83</c:v>
                </c:pt>
                <c:pt idx="179">
                  <c:v>97</c:v>
                </c:pt>
                <c:pt idx="180">
                  <c:v>82</c:v>
                </c:pt>
                <c:pt idx="181">
                  <c:v>54</c:v>
                </c:pt>
                <c:pt idx="182">
                  <c:v>53</c:v>
                </c:pt>
                <c:pt idx="183">
                  <c:v>82</c:v>
                </c:pt>
                <c:pt idx="184">
                  <c:v>80</c:v>
                </c:pt>
                <c:pt idx="185">
                  <c:v>77</c:v>
                </c:pt>
                <c:pt idx="186">
                  <c:v>96</c:v>
                </c:pt>
                <c:pt idx="187">
                  <c:v>70</c:v>
                </c:pt>
                <c:pt idx="188">
                  <c:v>84</c:v>
                </c:pt>
                <c:pt idx="189">
                  <c:v>85</c:v>
                </c:pt>
                <c:pt idx="190">
                  <c:v>74</c:v>
                </c:pt>
                <c:pt idx="191">
                  <c:v>71</c:v>
                </c:pt>
                <c:pt idx="192">
                  <c:v>85</c:v>
                </c:pt>
                <c:pt idx="193">
                  <c:v>62</c:v>
                </c:pt>
                <c:pt idx="194">
                  <c:v>78</c:v>
                </c:pt>
                <c:pt idx="195">
                  <c:v>75</c:v>
                </c:pt>
              </c:numCache>
            </c:numRef>
          </c:yVal>
          <c:smooth val="0"/>
          <c:extLst>
            <c:ext xmlns:c16="http://schemas.microsoft.com/office/drawing/2014/chart" uri="{C3380CC4-5D6E-409C-BE32-E72D297353CC}">
              <c16:uniqueId val="{00000001-6960-4787-B013-288B199E27BC}"/>
            </c:ext>
          </c:extLst>
        </c:ser>
        <c:ser>
          <c:idx val="2"/>
          <c:order val="2"/>
          <c:tx>
            <c:strRef>
              <c:f>Sheet1!$K$1</c:f>
              <c:strCache>
                <c:ptCount val="1"/>
                <c:pt idx="0">
                  <c:v>nei_lambda</c:v>
                </c:pt>
              </c:strCache>
            </c:strRef>
          </c:tx>
          <c:spPr>
            <a:ln w="19050" cap="rnd">
              <a:noFill/>
              <a:round/>
            </a:ln>
            <a:effectLst/>
          </c:spPr>
          <c:marker>
            <c:symbol val="circle"/>
            <c:size val="5"/>
            <c:spPr>
              <a:solidFill>
                <a:srgbClr val="FFC00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Sheet1!$K$2:$K$197</c:f>
              <c:numCache>
                <c:formatCode>General</c:formatCode>
                <c:ptCount val="196"/>
                <c:pt idx="0">
                  <c:v>72</c:v>
                </c:pt>
                <c:pt idx="1">
                  <c:v>87</c:v>
                </c:pt>
                <c:pt idx="2">
                  <c:v>89</c:v>
                </c:pt>
                <c:pt idx="3">
                  <c:v>102</c:v>
                </c:pt>
                <c:pt idx="4">
                  <c:v>111</c:v>
                </c:pt>
                <c:pt idx="5">
                  <c:v>100</c:v>
                </c:pt>
                <c:pt idx="6">
                  <c:v>116</c:v>
                </c:pt>
                <c:pt idx="7">
                  <c:v>124</c:v>
                </c:pt>
                <c:pt idx="8">
                  <c:v>112</c:v>
                </c:pt>
                <c:pt idx="9">
                  <c:v>107</c:v>
                </c:pt>
                <c:pt idx="10">
                  <c:v>98</c:v>
                </c:pt>
                <c:pt idx="11">
                  <c:v>103</c:v>
                </c:pt>
                <c:pt idx="12">
                  <c:v>108</c:v>
                </c:pt>
                <c:pt idx="13">
                  <c:v>106</c:v>
                </c:pt>
                <c:pt idx="14">
                  <c:v>91</c:v>
                </c:pt>
                <c:pt idx="15">
                  <c:v>102</c:v>
                </c:pt>
                <c:pt idx="16">
                  <c:v>105</c:v>
                </c:pt>
                <c:pt idx="17">
                  <c:v>118</c:v>
                </c:pt>
                <c:pt idx="18">
                  <c:v>120</c:v>
                </c:pt>
                <c:pt idx="19">
                  <c:v>107</c:v>
                </c:pt>
                <c:pt idx="20">
                  <c:v>97</c:v>
                </c:pt>
                <c:pt idx="21">
                  <c:v>109</c:v>
                </c:pt>
                <c:pt idx="22">
                  <c:v>108</c:v>
                </c:pt>
                <c:pt idx="23">
                  <c:v>90</c:v>
                </c:pt>
                <c:pt idx="24">
                  <c:v>124</c:v>
                </c:pt>
                <c:pt idx="25">
                  <c:v>114</c:v>
                </c:pt>
                <c:pt idx="26">
                  <c:v>106</c:v>
                </c:pt>
                <c:pt idx="27">
                  <c:v>89</c:v>
                </c:pt>
                <c:pt idx="28">
                  <c:v>115</c:v>
                </c:pt>
                <c:pt idx="29">
                  <c:v>113</c:v>
                </c:pt>
                <c:pt idx="30">
                  <c:v>109</c:v>
                </c:pt>
                <c:pt idx="31">
                  <c:v>119</c:v>
                </c:pt>
                <c:pt idx="32">
                  <c:v>92</c:v>
                </c:pt>
                <c:pt idx="33">
                  <c:v>107</c:v>
                </c:pt>
                <c:pt idx="34">
                  <c:v>126</c:v>
                </c:pt>
                <c:pt idx="35">
                  <c:v>96</c:v>
                </c:pt>
                <c:pt idx="36">
                  <c:v>99</c:v>
                </c:pt>
                <c:pt idx="37">
                  <c:v>95</c:v>
                </c:pt>
                <c:pt idx="38">
                  <c:v>114</c:v>
                </c:pt>
                <c:pt idx="39">
                  <c:v>97</c:v>
                </c:pt>
                <c:pt idx="40">
                  <c:v>110</c:v>
                </c:pt>
                <c:pt idx="41">
                  <c:v>95</c:v>
                </c:pt>
                <c:pt idx="42">
                  <c:v>103</c:v>
                </c:pt>
                <c:pt idx="43">
                  <c:v>119</c:v>
                </c:pt>
                <c:pt idx="44">
                  <c:v>110</c:v>
                </c:pt>
                <c:pt idx="45">
                  <c:v>104</c:v>
                </c:pt>
                <c:pt idx="46">
                  <c:v>100</c:v>
                </c:pt>
                <c:pt idx="47">
                  <c:v>120</c:v>
                </c:pt>
                <c:pt idx="48">
                  <c:v>102</c:v>
                </c:pt>
                <c:pt idx="49">
                  <c:v>111</c:v>
                </c:pt>
                <c:pt idx="50">
                  <c:v>84</c:v>
                </c:pt>
                <c:pt idx="51">
                  <c:v>117</c:v>
                </c:pt>
                <c:pt idx="52">
                  <c:v>101</c:v>
                </c:pt>
                <c:pt idx="53">
                  <c:v>109</c:v>
                </c:pt>
                <c:pt idx="54">
                  <c:v>116</c:v>
                </c:pt>
                <c:pt idx="55">
                  <c:v>98</c:v>
                </c:pt>
                <c:pt idx="56">
                  <c:v>126</c:v>
                </c:pt>
                <c:pt idx="57">
                  <c:v>85</c:v>
                </c:pt>
                <c:pt idx="58">
                  <c:v>121</c:v>
                </c:pt>
                <c:pt idx="59">
                  <c:v>123</c:v>
                </c:pt>
                <c:pt idx="60">
                  <c:v>111</c:v>
                </c:pt>
                <c:pt idx="61">
                  <c:v>79</c:v>
                </c:pt>
                <c:pt idx="62">
                  <c:v>97</c:v>
                </c:pt>
                <c:pt idx="63">
                  <c:v>117</c:v>
                </c:pt>
                <c:pt idx="64">
                  <c:v>102</c:v>
                </c:pt>
                <c:pt idx="65">
                  <c:v>122</c:v>
                </c:pt>
                <c:pt idx="66">
                  <c:v>82</c:v>
                </c:pt>
                <c:pt idx="67">
                  <c:v>103</c:v>
                </c:pt>
                <c:pt idx="68">
                  <c:v>92</c:v>
                </c:pt>
                <c:pt idx="69">
                  <c:v>111</c:v>
                </c:pt>
                <c:pt idx="70">
                  <c:v>111</c:v>
                </c:pt>
                <c:pt idx="71">
                  <c:v>96</c:v>
                </c:pt>
                <c:pt idx="72">
                  <c:v>122</c:v>
                </c:pt>
                <c:pt idx="73">
                  <c:v>125</c:v>
                </c:pt>
                <c:pt idx="74">
                  <c:v>103</c:v>
                </c:pt>
                <c:pt idx="75">
                  <c:v>93</c:v>
                </c:pt>
                <c:pt idx="76">
                  <c:v>99</c:v>
                </c:pt>
                <c:pt idx="77">
                  <c:v>95</c:v>
                </c:pt>
                <c:pt idx="78">
                  <c:v>85</c:v>
                </c:pt>
                <c:pt idx="79">
                  <c:v>93</c:v>
                </c:pt>
                <c:pt idx="80">
                  <c:v>90</c:v>
                </c:pt>
                <c:pt idx="81">
                  <c:v>122</c:v>
                </c:pt>
                <c:pt idx="82">
                  <c:v>122</c:v>
                </c:pt>
                <c:pt idx="83">
                  <c:v>90</c:v>
                </c:pt>
                <c:pt idx="84">
                  <c:v>95</c:v>
                </c:pt>
                <c:pt idx="85">
                  <c:v>96</c:v>
                </c:pt>
                <c:pt idx="86">
                  <c:v>112</c:v>
                </c:pt>
                <c:pt idx="87">
                  <c:v>117</c:v>
                </c:pt>
                <c:pt idx="88">
                  <c:v>102</c:v>
                </c:pt>
                <c:pt idx="89">
                  <c:v>88</c:v>
                </c:pt>
                <c:pt idx="90">
                  <c:v>107</c:v>
                </c:pt>
                <c:pt idx="91">
                  <c:v>107</c:v>
                </c:pt>
                <c:pt idx="92">
                  <c:v>122</c:v>
                </c:pt>
                <c:pt idx="93">
                  <c:v>109</c:v>
                </c:pt>
                <c:pt idx="94">
                  <c:v>97</c:v>
                </c:pt>
                <c:pt idx="95">
                  <c:v>103</c:v>
                </c:pt>
                <c:pt idx="96">
                  <c:v>109</c:v>
                </c:pt>
                <c:pt idx="97">
                  <c:v>102</c:v>
                </c:pt>
                <c:pt idx="98">
                  <c:v>93</c:v>
                </c:pt>
                <c:pt idx="99">
                  <c:v>116</c:v>
                </c:pt>
                <c:pt idx="100">
                  <c:v>103</c:v>
                </c:pt>
                <c:pt idx="101">
                  <c:v>91</c:v>
                </c:pt>
                <c:pt idx="102">
                  <c:v>94</c:v>
                </c:pt>
                <c:pt idx="103">
                  <c:v>125</c:v>
                </c:pt>
                <c:pt idx="104">
                  <c:v>89</c:v>
                </c:pt>
                <c:pt idx="105">
                  <c:v>105</c:v>
                </c:pt>
                <c:pt idx="106">
                  <c:v>117</c:v>
                </c:pt>
                <c:pt idx="107">
                  <c:v>117</c:v>
                </c:pt>
                <c:pt idx="108">
                  <c:v>107</c:v>
                </c:pt>
                <c:pt idx="109">
                  <c:v>90</c:v>
                </c:pt>
                <c:pt idx="110">
                  <c:v>96</c:v>
                </c:pt>
                <c:pt idx="111">
                  <c:v>95</c:v>
                </c:pt>
                <c:pt idx="112">
                  <c:v>96</c:v>
                </c:pt>
                <c:pt idx="113">
                  <c:v>119</c:v>
                </c:pt>
                <c:pt idx="114">
                  <c:v>95</c:v>
                </c:pt>
                <c:pt idx="115">
                  <c:v>98</c:v>
                </c:pt>
                <c:pt idx="116">
                  <c:v>107</c:v>
                </c:pt>
                <c:pt idx="117">
                  <c:v>102</c:v>
                </c:pt>
                <c:pt idx="118">
                  <c:v>98</c:v>
                </c:pt>
                <c:pt idx="119">
                  <c:v>97</c:v>
                </c:pt>
                <c:pt idx="120">
                  <c:v>88</c:v>
                </c:pt>
                <c:pt idx="121">
                  <c:v>97</c:v>
                </c:pt>
                <c:pt idx="122">
                  <c:v>89</c:v>
                </c:pt>
                <c:pt idx="123">
                  <c:v>80</c:v>
                </c:pt>
                <c:pt idx="124">
                  <c:v>129</c:v>
                </c:pt>
                <c:pt idx="125">
                  <c:v>122</c:v>
                </c:pt>
                <c:pt idx="126">
                  <c:v>125</c:v>
                </c:pt>
                <c:pt idx="127">
                  <c:v>116</c:v>
                </c:pt>
                <c:pt idx="128">
                  <c:v>123</c:v>
                </c:pt>
                <c:pt idx="129">
                  <c:v>104</c:v>
                </c:pt>
                <c:pt idx="130">
                  <c:v>126</c:v>
                </c:pt>
                <c:pt idx="131">
                  <c:v>128</c:v>
                </c:pt>
                <c:pt idx="132">
                  <c:v>91</c:v>
                </c:pt>
                <c:pt idx="133">
                  <c:v>93</c:v>
                </c:pt>
                <c:pt idx="134">
                  <c:v>94</c:v>
                </c:pt>
                <c:pt idx="135">
                  <c:v>96</c:v>
                </c:pt>
                <c:pt idx="136">
                  <c:v>89</c:v>
                </c:pt>
                <c:pt idx="137">
                  <c:v>115</c:v>
                </c:pt>
                <c:pt idx="138">
                  <c:v>102</c:v>
                </c:pt>
                <c:pt idx="139">
                  <c:v>93</c:v>
                </c:pt>
                <c:pt idx="140">
                  <c:v>113</c:v>
                </c:pt>
                <c:pt idx="141">
                  <c:v>87</c:v>
                </c:pt>
                <c:pt idx="142">
                  <c:v>94</c:v>
                </c:pt>
                <c:pt idx="143">
                  <c:v>98</c:v>
                </c:pt>
                <c:pt idx="144">
                  <c:v>117</c:v>
                </c:pt>
                <c:pt idx="145">
                  <c:v>100</c:v>
                </c:pt>
                <c:pt idx="146">
                  <c:v>89</c:v>
                </c:pt>
                <c:pt idx="147">
                  <c:v>108</c:v>
                </c:pt>
                <c:pt idx="148">
                  <c:v>94</c:v>
                </c:pt>
                <c:pt idx="149">
                  <c:v>100</c:v>
                </c:pt>
                <c:pt idx="150">
                  <c:v>119</c:v>
                </c:pt>
                <c:pt idx="151">
                  <c:v>106</c:v>
                </c:pt>
                <c:pt idx="152">
                  <c:v>106</c:v>
                </c:pt>
                <c:pt idx="153">
                  <c:v>105</c:v>
                </c:pt>
                <c:pt idx="154">
                  <c:v>117</c:v>
                </c:pt>
                <c:pt idx="155">
                  <c:v>92</c:v>
                </c:pt>
                <c:pt idx="156">
                  <c:v>78</c:v>
                </c:pt>
                <c:pt idx="157">
                  <c:v>93</c:v>
                </c:pt>
                <c:pt idx="158">
                  <c:v>96</c:v>
                </c:pt>
                <c:pt idx="159">
                  <c:v>89</c:v>
                </c:pt>
                <c:pt idx="160">
                  <c:v>93</c:v>
                </c:pt>
                <c:pt idx="161">
                  <c:v>90</c:v>
                </c:pt>
                <c:pt idx="162">
                  <c:v>104</c:v>
                </c:pt>
                <c:pt idx="163">
                  <c:v>87</c:v>
                </c:pt>
                <c:pt idx="164">
                  <c:v>120</c:v>
                </c:pt>
                <c:pt idx="165">
                  <c:v>92</c:v>
                </c:pt>
                <c:pt idx="166">
                  <c:v>109</c:v>
                </c:pt>
                <c:pt idx="167">
                  <c:v>93</c:v>
                </c:pt>
                <c:pt idx="168">
                  <c:v>85</c:v>
                </c:pt>
                <c:pt idx="169">
                  <c:v>93</c:v>
                </c:pt>
                <c:pt idx="170">
                  <c:v>129</c:v>
                </c:pt>
                <c:pt idx="171">
                  <c:v>119</c:v>
                </c:pt>
                <c:pt idx="172">
                  <c:v>91</c:v>
                </c:pt>
                <c:pt idx="173">
                  <c:v>90</c:v>
                </c:pt>
                <c:pt idx="174">
                  <c:v>72</c:v>
                </c:pt>
                <c:pt idx="175">
                  <c:v>93</c:v>
                </c:pt>
                <c:pt idx="176">
                  <c:v>97</c:v>
                </c:pt>
                <c:pt idx="177">
                  <c:v>86</c:v>
                </c:pt>
                <c:pt idx="178">
                  <c:v>94</c:v>
                </c:pt>
                <c:pt idx="179">
                  <c:v>125</c:v>
                </c:pt>
                <c:pt idx="180">
                  <c:v>105</c:v>
                </c:pt>
                <c:pt idx="181">
                  <c:v>94</c:v>
                </c:pt>
                <c:pt idx="182">
                  <c:v>90</c:v>
                </c:pt>
                <c:pt idx="183">
                  <c:v>109</c:v>
                </c:pt>
                <c:pt idx="184">
                  <c:v>103</c:v>
                </c:pt>
                <c:pt idx="185">
                  <c:v>94</c:v>
                </c:pt>
                <c:pt idx="186">
                  <c:v>103</c:v>
                </c:pt>
                <c:pt idx="187">
                  <c:v>98</c:v>
                </c:pt>
                <c:pt idx="188">
                  <c:v>113</c:v>
                </c:pt>
                <c:pt idx="189">
                  <c:v>122</c:v>
                </c:pt>
                <c:pt idx="190">
                  <c:v>100</c:v>
                </c:pt>
                <c:pt idx="191">
                  <c:v>88</c:v>
                </c:pt>
                <c:pt idx="192">
                  <c:v>105</c:v>
                </c:pt>
                <c:pt idx="193">
                  <c:v>94</c:v>
                </c:pt>
                <c:pt idx="194">
                  <c:v>92</c:v>
                </c:pt>
                <c:pt idx="195">
                  <c:v>103</c:v>
                </c:pt>
              </c:numCache>
            </c:numRef>
          </c:yVal>
          <c:smooth val="0"/>
          <c:extLst>
            <c:ext xmlns:c16="http://schemas.microsoft.com/office/drawing/2014/chart" uri="{C3380CC4-5D6E-409C-BE32-E72D297353CC}">
              <c16:uniqueId val="{00000002-6960-4787-B013-288B199E27BC}"/>
            </c:ext>
          </c:extLst>
        </c:ser>
        <c:ser>
          <c:idx val="3"/>
          <c:order val="3"/>
          <c:tx>
            <c:strRef>
              <c:f>Sheet1!$L$1</c:f>
              <c:strCache>
                <c:ptCount val="1"/>
                <c:pt idx="0">
                  <c:v>complete_lambda</c:v>
                </c:pt>
              </c:strCache>
            </c:strRef>
          </c:tx>
          <c:spPr>
            <a:ln w="19050" cap="rnd">
              <a:noFill/>
              <a:round/>
            </a:ln>
            <a:effectLst/>
          </c:spPr>
          <c:marker>
            <c:symbol val="circle"/>
            <c:size val="5"/>
            <c:spPr>
              <a:solidFill>
                <a:schemeClr val="accent4"/>
              </a:solidFill>
              <a:ln w="9525">
                <a:solidFill>
                  <a:schemeClr val="accent4"/>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Sheet1!$L$2:$L$197</c:f>
              <c:numCache>
                <c:formatCode>General</c:formatCode>
                <c:ptCount val="196"/>
                <c:pt idx="0">
                  <c:v>72</c:v>
                </c:pt>
                <c:pt idx="1">
                  <c:v>87</c:v>
                </c:pt>
                <c:pt idx="2">
                  <c:v>89</c:v>
                </c:pt>
                <c:pt idx="3">
                  <c:v>102</c:v>
                </c:pt>
                <c:pt idx="4">
                  <c:v>111</c:v>
                </c:pt>
                <c:pt idx="5">
                  <c:v>100</c:v>
                </c:pt>
                <c:pt idx="6">
                  <c:v>117</c:v>
                </c:pt>
                <c:pt idx="7">
                  <c:v>124</c:v>
                </c:pt>
                <c:pt idx="8">
                  <c:v>112</c:v>
                </c:pt>
                <c:pt idx="9">
                  <c:v>107</c:v>
                </c:pt>
                <c:pt idx="10">
                  <c:v>98</c:v>
                </c:pt>
                <c:pt idx="11">
                  <c:v>103</c:v>
                </c:pt>
                <c:pt idx="12">
                  <c:v>108</c:v>
                </c:pt>
                <c:pt idx="13">
                  <c:v>106</c:v>
                </c:pt>
                <c:pt idx="14">
                  <c:v>91</c:v>
                </c:pt>
                <c:pt idx="15">
                  <c:v>102</c:v>
                </c:pt>
                <c:pt idx="16">
                  <c:v>105</c:v>
                </c:pt>
                <c:pt idx="17">
                  <c:v>123</c:v>
                </c:pt>
                <c:pt idx="18">
                  <c:v>120</c:v>
                </c:pt>
                <c:pt idx="19">
                  <c:v>107</c:v>
                </c:pt>
                <c:pt idx="20">
                  <c:v>97</c:v>
                </c:pt>
                <c:pt idx="21">
                  <c:v>110</c:v>
                </c:pt>
                <c:pt idx="22">
                  <c:v>119</c:v>
                </c:pt>
                <c:pt idx="23">
                  <c:v>118</c:v>
                </c:pt>
                <c:pt idx="24">
                  <c:v>124</c:v>
                </c:pt>
                <c:pt idx="25">
                  <c:v>114</c:v>
                </c:pt>
                <c:pt idx="26">
                  <c:v>111</c:v>
                </c:pt>
                <c:pt idx="27">
                  <c:v>118</c:v>
                </c:pt>
                <c:pt idx="28">
                  <c:v>127</c:v>
                </c:pt>
                <c:pt idx="29">
                  <c:v>129</c:v>
                </c:pt>
                <c:pt idx="30">
                  <c:v>115</c:v>
                </c:pt>
                <c:pt idx="31">
                  <c:v>119</c:v>
                </c:pt>
                <c:pt idx="32">
                  <c:v>121</c:v>
                </c:pt>
                <c:pt idx="33">
                  <c:v>112</c:v>
                </c:pt>
                <c:pt idx="34">
                  <c:v>126</c:v>
                </c:pt>
                <c:pt idx="35">
                  <c:v>120</c:v>
                </c:pt>
                <c:pt idx="36">
                  <c:v>110</c:v>
                </c:pt>
                <c:pt idx="37">
                  <c:v>117</c:v>
                </c:pt>
                <c:pt idx="38">
                  <c:v>126</c:v>
                </c:pt>
                <c:pt idx="39">
                  <c:v>116</c:v>
                </c:pt>
                <c:pt idx="40">
                  <c:v>112</c:v>
                </c:pt>
                <c:pt idx="41">
                  <c:v>118</c:v>
                </c:pt>
                <c:pt idx="42">
                  <c:v>125</c:v>
                </c:pt>
                <c:pt idx="43">
                  <c:v>125</c:v>
                </c:pt>
                <c:pt idx="44">
                  <c:v>121</c:v>
                </c:pt>
                <c:pt idx="45">
                  <c:v>120</c:v>
                </c:pt>
                <c:pt idx="46">
                  <c:v>108</c:v>
                </c:pt>
                <c:pt idx="47">
                  <c:v>129</c:v>
                </c:pt>
                <c:pt idx="48">
                  <c:v>110</c:v>
                </c:pt>
                <c:pt idx="49">
                  <c:v>126</c:v>
                </c:pt>
                <c:pt idx="50">
                  <c:v>121</c:v>
                </c:pt>
                <c:pt idx="51">
                  <c:v>134</c:v>
                </c:pt>
                <c:pt idx="52">
                  <c:v>130</c:v>
                </c:pt>
                <c:pt idx="53">
                  <c:v>123</c:v>
                </c:pt>
                <c:pt idx="54">
                  <c:v>122</c:v>
                </c:pt>
                <c:pt idx="55">
                  <c:v>121</c:v>
                </c:pt>
                <c:pt idx="56">
                  <c:v>126</c:v>
                </c:pt>
                <c:pt idx="57">
                  <c:v>123</c:v>
                </c:pt>
                <c:pt idx="58">
                  <c:v>130</c:v>
                </c:pt>
                <c:pt idx="59">
                  <c:v>134</c:v>
                </c:pt>
                <c:pt idx="60">
                  <c:v>123</c:v>
                </c:pt>
                <c:pt idx="61">
                  <c:v>120</c:v>
                </c:pt>
                <c:pt idx="62">
                  <c:v>124</c:v>
                </c:pt>
                <c:pt idx="63">
                  <c:v>131</c:v>
                </c:pt>
                <c:pt idx="64">
                  <c:v>121</c:v>
                </c:pt>
                <c:pt idx="65">
                  <c:v>130</c:v>
                </c:pt>
                <c:pt idx="66">
                  <c:v>115</c:v>
                </c:pt>
                <c:pt idx="67">
                  <c:v>127</c:v>
                </c:pt>
                <c:pt idx="68">
                  <c:v>127</c:v>
                </c:pt>
                <c:pt idx="69">
                  <c:v>125</c:v>
                </c:pt>
                <c:pt idx="70">
                  <c:v>122</c:v>
                </c:pt>
                <c:pt idx="71">
                  <c:v>128</c:v>
                </c:pt>
                <c:pt idx="72">
                  <c:v>122</c:v>
                </c:pt>
                <c:pt idx="73">
                  <c:v>138</c:v>
                </c:pt>
                <c:pt idx="74">
                  <c:v>124</c:v>
                </c:pt>
                <c:pt idx="75">
                  <c:v>120</c:v>
                </c:pt>
                <c:pt idx="76">
                  <c:v>120</c:v>
                </c:pt>
                <c:pt idx="77">
                  <c:v>129</c:v>
                </c:pt>
                <c:pt idx="78">
                  <c:v>114</c:v>
                </c:pt>
                <c:pt idx="79">
                  <c:v>129</c:v>
                </c:pt>
                <c:pt idx="80">
                  <c:v>120</c:v>
                </c:pt>
                <c:pt idx="81">
                  <c:v>127</c:v>
                </c:pt>
                <c:pt idx="82">
                  <c:v>129</c:v>
                </c:pt>
                <c:pt idx="83">
                  <c:v>126</c:v>
                </c:pt>
                <c:pt idx="84">
                  <c:v>126</c:v>
                </c:pt>
                <c:pt idx="85">
                  <c:v>125</c:v>
                </c:pt>
                <c:pt idx="86">
                  <c:v>130</c:v>
                </c:pt>
                <c:pt idx="87">
                  <c:v>130</c:v>
                </c:pt>
                <c:pt idx="88">
                  <c:v>126</c:v>
                </c:pt>
                <c:pt idx="89">
                  <c:v>114</c:v>
                </c:pt>
                <c:pt idx="90">
                  <c:v>131</c:v>
                </c:pt>
                <c:pt idx="91">
                  <c:v>126</c:v>
                </c:pt>
                <c:pt idx="92">
                  <c:v>130</c:v>
                </c:pt>
                <c:pt idx="93">
                  <c:v>122</c:v>
                </c:pt>
                <c:pt idx="94">
                  <c:v>125</c:v>
                </c:pt>
                <c:pt idx="95">
                  <c:v>131</c:v>
                </c:pt>
                <c:pt idx="96">
                  <c:v>122</c:v>
                </c:pt>
                <c:pt idx="97">
                  <c:v>120</c:v>
                </c:pt>
                <c:pt idx="98">
                  <c:v>129</c:v>
                </c:pt>
                <c:pt idx="99">
                  <c:v>126</c:v>
                </c:pt>
                <c:pt idx="100">
                  <c:v>127</c:v>
                </c:pt>
                <c:pt idx="101">
                  <c:v>127</c:v>
                </c:pt>
                <c:pt idx="102">
                  <c:v>124</c:v>
                </c:pt>
                <c:pt idx="103">
                  <c:v>130</c:v>
                </c:pt>
                <c:pt idx="104">
                  <c:v>126</c:v>
                </c:pt>
                <c:pt idx="105">
                  <c:v>129</c:v>
                </c:pt>
                <c:pt idx="106">
                  <c:v>127</c:v>
                </c:pt>
                <c:pt idx="107">
                  <c:v>136</c:v>
                </c:pt>
                <c:pt idx="108">
                  <c:v>128</c:v>
                </c:pt>
                <c:pt idx="109">
                  <c:v>126</c:v>
                </c:pt>
                <c:pt idx="110">
                  <c:v>125</c:v>
                </c:pt>
                <c:pt idx="111">
                  <c:v>125</c:v>
                </c:pt>
                <c:pt idx="112">
                  <c:v>127</c:v>
                </c:pt>
                <c:pt idx="113">
                  <c:v>136</c:v>
                </c:pt>
                <c:pt idx="114">
                  <c:v>124</c:v>
                </c:pt>
                <c:pt idx="115">
                  <c:v>130</c:v>
                </c:pt>
                <c:pt idx="116">
                  <c:v>132</c:v>
                </c:pt>
                <c:pt idx="117">
                  <c:v>132</c:v>
                </c:pt>
                <c:pt idx="118">
                  <c:v>133</c:v>
                </c:pt>
                <c:pt idx="119">
                  <c:v>127</c:v>
                </c:pt>
                <c:pt idx="120">
                  <c:v>128</c:v>
                </c:pt>
                <c:pt idx="121">
                  <c:v>127</c:v>
                </c:pt>
                <c:pt idx="122">
                  <c:v>129</c:v>
                </c:pt>
                <c:pt idx="123">
                  <c:v>121</c:v>
                </c:pt>
                <c:pt idx="124">
                  <c:v>135</c:v>
                </c:pt>
                <c:pt idx="125">
                  <c:v>129</c:v>
                </c:pt>
                <c:pt idx="126">
                  <c:v>132</c:v>
                </c:pt>
                <c:pt idx="127">
                  <c:v>132</c:v>
                </c:pt>
                <c:pt idx="128">
                  <c:v>135</c:v>
                </c:pt>
                <c:pt idx="129">
                  <c:v>130</c:v>
                </c:pt>
                <c:pt idx="130">
                  <c:v>132</c:v>
                </c:pt>
                <c:pt idx="131">
                  <c:v>136</c:v>
                </c:pt>
                <c:pt idx="132">
                  <c:v>129</c:v>
                </c:pt>
                <c:pt idx="133">
                  <c:v>133</c:v>
                </c:pt>
                <c:pt idx="134">
                  <c:v>128</c:v>
                </c:pt>
                <c:pt idx="135">
                  <c:v>123</c:v>
                </c:pt>
                <c:pt idx="136">
                  <c:v>130</c:v>
                </c:pt>
                <c:pt idx="137">
                  <c:v>134</c:v>
                </c:pt>
                <c:pt idx="138">
                  <c:v>132</c:v>
                </c:pt>
                <c:pt idx="139">
                  <c:v>126</c:v>
                </c:pt>
                <c:pt idx="140">
                  <c:v>128</c:v>
                </c:pt>
                <c:pt idx="141">
                  <c:v>123</c:v>
                </c:pt>
                <c:pt idx="142">
                  <c:v>133</c:v>
                </c:pt>
                <c:pt idx="143">
                  <c:v>132</c:v>
                </c:pt>
                <c:pt idx="144">
                  <c:v>133</c:v>
                </c:pt>
                <c:pt idx="145">
                  <c:v>124</c:v>
                </c:pt>
                <c:pt idx="146">
                  <c:v>130</c:v>
                </c:pt>
                <c:pt idx="147">
                  <c:v>133</c:v>
                </c:pt>
                <c:pt idx="148">
                  <c:v>133</c:v>
                </c:pt>
                <c:pt idx="149">
                  <c:v>132</c:v>
                </c:pt>
                <c:pt idx="150">
                  <c:v>128</c:v>
                </c:pt>
                <c:pt idx="151">
                  <c:v>131</c:v>
                </c:pt>
                <c:pt idx="152">
                  <c:v>134</c:v>
                </c:pt>
                <c:pt idx="153">
                  <c:v>125</c:v>
                </c:pt>
                <c:pt idx="154">
                  <c:v>132</c:v>
                </c:pt>
                <c:pt idx="155">
                  <c:v>132</c:v>
                </c:pt>
                <c:pt idx="156">
                  <c:v>126</c:v>
                </c:pt>
                <c:pt idx="157">
                  <c:v>130</c:v>
                </c:pt>
                <c:pt idx="158">
                  <c:v>130</c:v>
                </c:pt>
                <c:pt idx="159">
                  <c:v>127</c:v>
                </c:pt>
                <c:pt idx="160">
                  <c:v>129</c:v>
                </c:pt>
                <c:pt idx="161">
                  <c:v>127</c:v>
                </c:pt>
                <c:pt idx="162">
                  <c:v>133</c:v>
                </c:pt>
                <c:pt idx="163">
                  <c:v>131</c:v>
                </c:pt>
                <c:pt idx="164">
                  <c:v>133</c:v>
                </c:pt>
                <c:pt idx="165">
                  <c:v>121</c:v>
                </c:pt>
                <c:pt idx="166">
                  <c:v>133</c:v>
                </c:pt>
                <c:pt idx="167">
                  <c:v>127</c:v>
                </c:pt>
                <c:pt idx="168">
                  <c:v>128</c:v>
                </c:pt>
                <c:pt idx="169">
                  <c:v>132</c:v>
                </c:pt>
                <c:pt idx="170">
                  <c:v>132</c:v>
                </c:pt>
                <c:pt idx="171">
                  <c:v>135</c:v>
                </c:pt>
                <c:pt idx="172">
                  <c:v>128</c:v>
                </c:pt>
                <c:pt idx="173">
                  <c:v>134</c:v>
                </c:pt>
                <c:pt idx="174">
                  <c:v>127</c:v>
                </c:pt>
                <c:pt idx="175">
                  <c:v>126</c:v>
                </c:pt>
                <c:pt idx="176">
                  <c:v>132</c:v>
                </c:pt>
                <c:pt idx="177">
                  <c:v>128</c:v>
                </c:pt>
                <c:pt idx="178">
                  <c:v>133</c:v>
                </c:pt>
                <c:pt idx="179">
                  <c:v>132</c:v>
                </c:pt>
                <c:pt idx="180">
                  <c:v>134</c:v>
                </c:pt>
                <c:pt idx="181">
                  <c:v>133</c:v>
                </c:pt>
                <c:pt idx="182">
                  <c:v>131</c:v>
                </c:pt>
                <c:pt idx="183">
                  <c:v>132</c:v>
                </c:pt>
                <c:pt idx="184">
                  <c:v>138</c:v>
                </c:pt>
                <c:pt idx="185">
                  <c:v>128</c:v>
                </c:pt>
                <c:pt idx="186">
                  <c:v>129</c:v>
                </c:pt>
                <c:pt idx="187">
                  <c:v>136</c:v>
                </c:pt>
                <c:pt idx="188">
                  <c:v>131</c:v>
                </c:pt>
                <c:pt idx="189">
                  <c:v>135</c:v>
                </c:pt>
                <c:pt idx="190">
                  <c:v>136</c:v>
                </c:pt>
                <c:pt idx="191">
                  <c:v>130</c:v>
                </c:pt>
                <c:pt idx="192">
                  <c:v>134</c:v>
                </c:pt>
                <c:pt idx="193">
                  <c:v>130</c:v>
                </c:pt>
                <c:pt idx="194">
                  <c:v>133</c:v>
                </c:pt>
                <c:pt idx="195">
                  <c:v>130</c:v>
                </c:pt>
              </c:numCache>
            </c:numRef>
          </c:yVal>
          <c:smooth val="0"/>
          <c:extLst>
            <c:ext xmlns:c16="http://schemas.microsoft.com/office/drawing/2014/chart" uri="{C3380CC4-5D6E-409C-BE32-E72D297353CC}">
              <c16:uniqueId val="{00000003-6960-4787-B013-288B199E27BC}"/>
            </c:ext>
          </c:extLst>
        </c:ser>
        <c:ser>
          <c:idx val="4"/>
          <c:order val="4"/>
          <c:tx>
            <c:strRef>
              <c:f>Sheet1!$M$1</c:f>
              <c:strCache>
                <c:ptCount val="1"/>
                <c:pt idx="0">
                  <c:v>max_distance</c:v>
                </c:pt>
              </c:strCache>
            </c:strRef>
          </c:tx>
          <c:spPr>
            <a:ln w="19050" cap="rnd">
              <a:noFill/>
              <a:round/>
            </a:ln>
            <a:effectLst/>
          </c:spPr>
          <c:marker>
            <c:symbol val="circle"/>
            <c:size val="5"/>
            <c:spPr>
              <a:solidFill>
                <a:schemeClr val="accent5"/>
              </a:solidFill>
              <a:ln w="9525">
                <a:solidFill>
                  <a:schemeClr val="accent5"/>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Sheet1!$M$2:$M$197</c:f>
              <c:numCache>
                <c:formatCode>General</c:formatCode>
                <c:ptCount val="196"/>
                <c:pt idx="0">
                  <c:v>74</c:v>
                </c:pt>
                <c:pt idx="1">
                  <c:v>90</c:v>
                </c:pt>
                <c:pt idx="2">
                  <c:v>93</c:v>
                </c:pt>
                <c:pt idx="3">
                  <c:v>115</c:v>
                </c:pt>
                <c:pt idx="4">
                  <c:v>115</c:v>
                </c:pt>
                <c:pt idx="5">
                  <c:v>101</c:v>
                </c:pt>
                <c:pt idx="6">
                  <c:v>118</c:v>
                </c:pt>
                <c:pt idx="7">
                  <c:v>125</c:v>
                </c:pt>
                <c:pt idx="8">
                  <c:v>120</c:v>
                </c:pt>
                <c:pt idx="9">
                  <c:v>110</c:v>
                </c:pt>
                <c:pt idx="10">
                  <c:v>99</c:v>
                </c:pt>
                <c:pt idx="11">
                  <c:v>102</c:v>
                </c:pt>
                <c:pt idx="12">
                  <c:v>109</c:v>
                </c:pt>
                <c:pt idx="13">
                  <c:v>107</c:v>
                </c:pt>
                <c:pt idx="14">
                  <c:v>92</c:v>
                </c:pt>
                <c:pt idx="15">
                  <c:v>106</c:v>
                </c:pt>
                <c:pt idx="16">
                  <c:v>107</c:v>
                </c:pt>
                <c:pt idx="17">
                  <c:v>123</c:v>
                </c:pt>
                <c:pt idx="18">
                  <c:v>120</c:v>
                </c:pt>
                <c:pt idx="19">
                  <c:v>113</c:v>
                </c:pt>
                <c:pt idx="20">
                  <c:v>97</c:v>
                </c:pt>
                <c:pt idx="21">
                  <c:v>110</c:v>
                </c:pt>
                <c:pt idx="22">
                  <c:v>119</c:v>
                </c:pt>
                <c:pt idx="23">
                  <c:v>120</c:v>
                </c:pt>
                <c:pt idx="24">
                  <c:v>125</c:v>
                </c:pt>
                <c:pt idx="25">
                  <c:v>117</c:v>
                </c:pt>
                <c:pt idx="26">
                  <c:v>113</c:v>
                </c:pt>
                <c:pt idx="27">
                  <c:v>118</c:v>
                </c:pt>
                <c:pt idx="28">
                  <c:v>130</c:v>
                </c:pt>
                <c:pt idx="29">
                  <c:v>130</c:v>
                </c:pt>
                <c:pt idx="30">
                  <c:v>116</c:v>
                </c:pt>
                <c:pt idx="31">
                  <c:v>119</c:v>
                </c:pt>
                <c:pt idx="32">
                  <c:v>122</c:v>
                </c:pt>
                <c:pt idx="33">
                  <c:v>116</c:v>
                </c:pt>
                <c:pt idx="34">
                  <c:v>125</c:v>
                </c:pt>
                <c:pt idx="35">
                  <c:v>121</c:v>
                </c:pt>
                <c:pt idx="36">
                  <c:v>111</c:v>
                </c:pt>
                <c:pt idx="37">
                  <c:v>117</c:v>
                </c:pt>
                <c:pt idx="38">
                  <c:v>127</c:v>
                </c:pt>
                <c:pt idx="39">
                  <c:v>116</c:v>
                </c:pt>
                <c:pt idx="40">
                  <c:v>112</c:v>
                </c:pt>
                <c:pt idx="41">
                  <c:v>121</c:v>
                </c:pt>
                <c:pt idx="42">
                  <c:v>125</c:v>
                </c:pt>
                <c:pt idx="43">
                  <c:v>128</c:v>
                </c:pt>
                <c:pt idx="44">
                  <c:v>121</c:v>
                </c:pt>
                <c:pt idx="45">
                  <c:v>120</c:v>
                </c:pt>
                <c:pt idx="46">
                  <c:v>110</c:v>
                </c:pt>
                <c:pt idx="47">
                  <c:v>132</c:v>
                </c:pt>
                <c:pt idx="48">
                  <c:v>110</c:v>
                </c:pt>
                <c:pt idx="49">
                  <c:v>126</c:v>
                </c:pt>
                <c:pt idx="50">
                  <c:v>121</c:v>
                </c:pt>
                <c:pt idx="51">
                  <c:v>134</c:v>
                </c:pt>
                <c:pt idx="52">
                  <c:v>134</c:v>
                </c:pt>
                <c:pt idx="53">
                  <c:v>127</c:v>
                </c:pt>
                <c:pt idx="54">
                  <c:v>124</c:v>
                </c:pt>
                <c:pt idx="55">
                  <c:v>124</c:v>
                </c:pt>
                <c:pt idx="56">
                  <c:v>129</c:v>
                </c:pt>
                <c:pt idx="57">
                  <c:v>123</c:v>
                </c:pt>
                <c:pt idx="58">
                  <c:v>131</c:v>
                </c:pt>
                <c:pt idx="59">
                  <c:v>134</c:v>
                </c:pt>
                <c:pt idx="60">
                  <c:v>126</c:v>
                </c:pt>
                <c:pt idx="61">
                  <c:v>121</c:v>
                </c:pt>
                <c:pt idx="62">
                  <c:v>123</c:v>
                </c:pt>
                <c:pt idx="63">
                  <c:v>130</c:v>
                </c:pt>
                <c:pt idx="64">
                  <c:v>120</c:v>
                </c:pt>
                <c:pt idx="65">
                  <c:v>130</c:v>
                </c:pt>
                <c:pt idx="66">
                  <c:v>115</c:v>
                </c:pt>
                <c:pt idx="67">
                  <c:v>127</c:v>
                </c:pt>
                <c:pt idx="68">
                  <c:v>128</c:v>
                </c:pt>
                <c:pt idx="69">
                  <c:v>125</c:v>
                </c:pt>
                <c:pt idx="70">
                  <c:v>121</c:v>
                </c:pt>
                <c:pt idx="71">
                  <c:v>128</c:v>
                </c:pt>
                <c:pt idx="72">
                  <c:v>126</c:v>
                </c:pt>
                <c:pt idx="73">
                  <c:v>137</c:v>
                </c:pt>
                <c:pt idx="74">
                  <c:v>124</c:v>
                </c:pt>
                <c:pt idx="75">
                  <c:v>121</c:v>
                </c:pt>
                <c:pt idx="76">
                  <c:v>120</c:v>
                </c:pt>
                <c:pt idx="77">
                  <c:v>129</c:v>
                </c:pt>
                <c:pt idx="78">
                  <c:v>114</c:v>
                </c:pt>
                <c:pt idx="79">
                  <c:v>129</c:v>
                </c:pt>
                <c:pt idx="80">
                  <c:v>122</c:v>
                </c:pt>
                <c:pt idx="81">
                  <c:v>127</c:v>
                </c:pt>
                <c:pt idx="82">
                  <c:v>129</c:v>
                </c:pt>
                <c:pt idx="83">
                  <c:v>126</c:v>
                </c:pt>
                <c:pt idx="84">
                  <c:v>125</c:v>
                </c:pt>
                <c:pt idx="85">
                  <c:v>125</c:v>
                </c:pt>
                <c:pt idx="86">
                  <c:v>131</c:v>
                </c:pt>
                <c:pt idx="87">
                  <c:v>130</c:v>
                </c:pt>
                <c:pt idx="88">
                  <c:v>128</c:v>
                </c:pt>
                <c:pt idx="89">
                  <c:v>115</c:v>
                </c:pt>
                <c:pt idx="90">
                  <c:v>132</c:v>
                </c:pt>
                <c:pt idx="91">
                  <c:v>127</c:v>
                </c:pt>
                <c:pt idx="92">
                  <c:v>130</c:v>
                </c:pt>
                <c:pt idx="93">
                  <c:v>123</c:v>
                </c:pt>
                <c:pt idx="94">
                  <c:v>124</c:v>
                </c:pt>
                <c:pt idx="95">
                  <c:v>132</c:v>
                </c:pt>
                <c:pt idx="96">
                  <c:v>121</c:v>
                </c:pt>
                <c:pt idx="97">
                  <c:v>121</c:v>
                </c:pt>
                <c:pt idx="98">
                  <c:v>130</c:v>
                </c:pt>
                <c:pt idx="99">
                  <c:v>128</c:v>
                </c:pt>
                <c:pt idx="100">
                  <c:v>129</c:v>
                </c:pt>
                <c:pt idx="101">
                  <c:v>127</c:v>
                </c:pt>
                <c:pt idx="102">
                  <c:v>124</c:v>
                </c:pt>
                <c:pt idx="103">
                  <c:v>132</c:v>
                </c:pt>
                <c:pt idx="104">
                  <c:v>127</c:v>
                </c:pt>
                <c:pt idx="105">
                  <c:v>130</c:v>
                </c:pt>
                <c:pt idx="106">
                  <c:v>129</c:v>
                </c:pt>
                <c:pt idx="107">
                  <c:v>135</c:v>
                </c:pt>
                <c:pt idx="108">
                  <c:v>128</c:v>
                </c:pt>
                <c:pt idx="109">
                  <c:v>127</c:v>
                </c:pt>
                <c:pt idx="110">
                  <c:v>124</c:v>
                </c:pt>
                <c:pt idx="111">
                  <c:v>126</c:v>
                </c:pt>
                <c:pt idx="112">
                  <c:v>130</c:v>
                </c:pt>
                <c:pt idx="113">
                  <c:v>135</c:v>
                </c:pt>
                <c:pt idx="114">
                  <c:v>125</c:v>
                </c:pt>
                <c:pt idx="115">
                  <c:v>130</c:v>
                </c:pt>
                <c:pt idx="116">
                  <c:v>131</c:v>
                </c:pt>
                <c:pt idx="117">
                  <c:v>133</c:v>
                </c:pt>
                <c:pt idx="118">
                  <c:v>134</c:v>
                </c:pt>
                <c:pt idx="119">
                  <c:v>127</c:v>
                </c:pt>
                <c:pt idx="120">
                  <c:v>127</c:v>
                </c:pt>
                <c:pt idx="121">
                  <c:v>127</c:v>
                </c:pt>
                <c:pt idx="122">
                  <c:v>129</c:v>
                </c:pt>
                <c:pt idx="123">
                  <c:v>121</c:v>
                </c:pt>
                <c:pt idx="124">
                  <c:v>134</c:v>
                </c:pt>
                <c:pt idx="125">
                  <c:v>128</c:v>
                </c:pt>
                <c:pt idx="126">
                  <c:v>132</c:v>
                </c:pt>
                <c:pt idx="127">
                  <c:v>132</c:v>
                </c:pt>
                <c:pt idx="128">
                  <c:v>137</c:v>
                </c:pt>
                <c:pt idx="129">
                  <c:v>130</c:v>
                </c:pt>
                <c:pt idx="130">
                  <c:v>133</c:v>
                </c:pt>
                <c:pt idx="131">
                  <c:v>136</c:v>
                </c:pt>
                <c:pt idx="132">
                  <c:v>128</c:v>
                </c:pt>
                <c:pt idx="133">
                  <c:v>132</c:v>
                </c:pt>
                <c:pt idx="134">
                  <c:v>127</c:v>
                </c:pt>
                <c:pt idx="135">
                  <c:v>123</c:v>
                </c:pt>
                <c:pt idx="136">
                  <c:v>130</c:v>
                </c:pt>
                <c:pt idx="137">
                  <c:v>134</c:v>
                </c:pt>
                <c:pt idx="138">
                  <c:v>132</c:v>
                </c:pt>
                <c:pt idx="139">
                  <c:v>125</c:v>
                </c:pt>
                <c:pt idx="140">
                  <c:v>128</c:v>
                </c:pt>
                <c:pt idx="141">
                  <c:v>123</c:v>
                </c:pt>
                <c:pt idx="142">
                  <c:v>134</c:v>
                </c:pt>
                <c:pt idx="143">
                  <c:v>133</c:v>
                </c:pt>
                <c:pt idx="144">
                  <c:v>132</c:v>
                </c:pt>
                <c:pt idx="145">
                  <c:v>123</c:v>
                </c:pt>
                <c:pt idx="146">
                  <c:v>132</c:v>
                </c:pt>
                <c:pt idx="147">
                  <c:v>137</c:v>
                </c:pt>
                <c:pt idx="148">
                  <c:v>132</c:v>
                </c:pt>
                <c:pt idx="149">
                  <c:v>131</c:v>
                </c:pt>
                <c:pt idx="150">
                  <c:v>128</c:v>
                </c:pt>
                <c:pt idx="151">
                  <c:v>131</c:v>
                </c:pt>
                <c:pt idx="152">
                  <c:v>134</c:v>
                </c:pt>
                <c:pt idx="153">
                  <c:v>125</c:v>
                </c:pt>
                <c:pt idx="154">
                  <c:v>131</c:v>
                </c:pt>
                <c:pt idx="155">
                  <c:v>134</c:v>
                </c:pt>
                <c:pt idx="156">
                  <c:v>126</c:v>
                </c:pt>
                <c:pt idx="157">
                  <c:v>130</c:v>
                </c:pt>
                <c:pt idx="158">
                  <c:v>131</c:v>
                </c:pt>
                <c:pt idx="159">
                  <c:v>126</c:v>
                </c:pt>
                <c:pt idx="160">
                  <c:v>130</c:v>
                </c:pt>
                <c:pt idx="161">
                  <c:v>127</c:v>
                </c:pt>
                <c:pt idx="162">
                  <c:v>135</c:v>
                </c:pt>
                <c:pt idx="163">
                  <c:v>130</c:v>
                </c:pt>
                <c:pt idx="164">
                  <c:v>133</c:v>
                </c:pt>
                <c:pt idx="165">
                  <c:v>122</c:v>
                </c:pt>
                <c:pt idx="166">
                  <c:v>133</c:v>
                </c:pt>
                <c:pt idx="167">
                  <c:v>127</c:v>
                </c:pt>
                <c:pt idx="168">
                  <c:v>128</c:v>
                </c:pt>
                <c:pt idx="169">
                  <c:v>134</c:v>
                </c:pt>
                <c:pt idx="170">
                  <c:v>132</c:v>
                </c:pt>
                <c:pt idx="171">
                  <c:v>135</c:v>
                </c:pt>
                <c:pt idx="172">
                  <c:v>129</c:v>
                </c:pt>
                <c:pt idx="173">
                  <c:v>135</c:v>
                </c:pt>
                <c:pt idx="174">
                  <c:v>128</c:v>
                </c:pt>
                <c:pt idx="175">
                  <c:v>126</c:v>
                </c:pt>
                <c:pt idx="176">
                  <c:v>132</c:v>
                </c:pt>
                <c:pt idx="177">
                  <c:v>128</c:v>
                </c:pt>
                <c:pt idx="178">
                  <c:v>132</c:v>
                </c:pt>
                <c:pt idx="179">
                  <c:v>132</c:v>
                </c:pt>
                <c:pt idx="180">
                  <c:v>133</c:v>
                </c:pt>
                <c:pt idx="181">
                  <c:v>133</c:v>
                </c:pt>
                <c:pt idx="182">
                  <c:v>131</c:v>
                </c:pt>
                <c:pt idx="183">
                  <c:v>134</c:v>
                </c:pt>
                <c:pt idx="184">
                  <c:v>138</c:v>
                </c:pt>
                <c:pt idx="185">
                  <c:v>128</c:v>
                </c:pt>
                <c:pt idx="186">
                  <c:v>129</c:v>
                </c:pt>
                <c:pt idx="187">
                  <c:v>137</c:v>
                </c:pt>
                <c:pt idx="188">
                  <c:v>133</c:v>
                </c:pt>
                <c:pt idx="189">
                  <c:v>135</c:v>
                </c:pt>
                <c:pt idx="190">
                  <c:v>136</c:v>
                </c:pt>
                <c:pt idx="191">
                  <c:v>130</c:v>
                </c:pt>
                <c:pt idx="192">
                  <c:v>136</c:v>
                </c:pt>
                <c:pt idx="193">
                  <c:v>130</c:v>
                </c:pt>
                <c:pt idx="194">
                  <c:v>132</c:v>
                </c:pt>
                <c:pt idx="195">
                  <c:v>131</c:v>
                </c:pt>
              </c:numCache>
            </c:numRef>
          </c:yVal>
          <c:smooth val="0"/>
          <c:extLst>
            <c:ext xmlns:c16="http://schemas.microsoft.com/office/drawing/2014/chart" uri="{C3380CC4-5D6E-409C-BE32-E72D297353CC}">
              <c16:uniqueId val="{00000004-6960-4787-B013-288B199E27BC}"/>
            </c:ext>
          </c:extLst>
        </c:ser>
        <c:ser>
          <c:idx val="5"/>
          <c:order val="5"/>
          <c:tx>
            <c:v>optimal_lambda</c:v>
          </c:tx>
          <c:spPr>
            <a:ln w="25400" cap="rnd">
              <a:noFill/>
              <a:round/>
            </a:ln>
            <a:effectLst/>
          </c:spPr>
          <c:marker>
            <c:symbol val="circle"/>
            <c:size val="5"/>
            <c:spPr>
              <a:solidFill>
                <a:schemeClr val="accent6"/>
              </a:solidFill>
              <a:ln w="9525">
                <a:solidFill>
                  <a:schemeClr val="accent6"/>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Sheet1!$H$2:$H$197</c:f>
              <c:numCache>
                <c:formatCode>General</c:formatCode>
                <c:ptCount val="196"/>
                <c:pt idx="0">
                  <c:v>66</c:v>
                </c:pt>
                <c:pt idx="1">
                  <c:v>48</c:v>
                </c:pt>
                <c:pt idx="2">
                  <c:v>54</c:v>
                </c:pt>
                <c:pt idx="3">
                  <c:v>51</c:v>
                </c:pt>
                <c:pt idx="4">
                  <c:v>56</c:v>
                </c:pt>
                <c:pt idx="5">
                  <c:v>41</c:v>
                </c:pt>
                <c:pt idx="6">
                  <c:v>60</c:v>
                </c:pt>
                <c:pt idx="7">
                  <c:v>64</c:v>
                </c:pt>
                <c:pt idx="8">
                  <c:v>45</c:v>
                </c:pt>
                <c:pt idx="9">
                  <c:v>39</c:v>
                </c:pt>
                <c:pt idx="10">
                  <c:v>41</c:v>
                </c:pt>
                <c:pt idx="11">
                  <c:v>46</c:v>
                </c:pt>
                <c:pt idx="12">
                  <c:v>36</c:v>
                </c:pt>
                <c:pt idx="13">
                  <c:v>31</c:v>
                </c:pt>
                <c:pt idx="14">
                  <c:v>35</c:v>
                </c:pt>
                <c:pt idx="15">
                  <c:v>33</c:v>
                </c:pt>
                <c:pt idx="16">
                  <c:v>28</c:v>
                </c:pt>
                <c:pt idx="17">
                  <c:v>30</c:v>
                </c:pt>
                <c:pt idx="18">
                  <c:v>41</c:v>
                </c:pt>
                <c:pt idx="19">
                  <c:v>34</c:v>
                </c:pt>
                <c:pt idx="20">
                  <c:v>28</c:v>
                </c:pt>
                <c:pt idx="21">
                  <c:v>29</c:v>
                </c:pt>
                <c:pt idx="22">
                  <c:v>34</c:v>
                </c:pt>
                <c:pt idx="23">
                  <c:v>33</c:v>
                </c:pt>
                <c:pt idx="24">
                  <c:v>32</c:v>
                </c:pt>
                <c:pt idx="25">
                  <c:v>33</c:v>
                </c:pt>
                <c:pt idx="26">
                  <c:v>36</c:v>
                </c:pt>
                <c:pt idx="27">
                  <c:v>27</c:v>
                </c:pt>
                <c:pt idx="28">
                  <c:v>41</c:v>
                </c:pt>
                <c:pt idx="29">
                  <c:v>30</c:v>
                </c:pt>
                <c:pt idx="30">
                  <c:v>27</c:v>
                </c:pt>
                <c:pt idx="31">
                  <c:v>41</c:v>
                </c:pt>
                <c:pt idx="32">
                  <c:v>34</c:v>
                </c:pt>
                <c:pt idx="33">
                  <c:v>26</c:v>
                </c:pt>
                <c:pt idx="34">
                  <c:v>30</c:v>
                </c:pt>
                <c:pt idx="35">
                  <c:v>30</c:v>
                </c:pt>
                <c:pt idx="36">
                  <c:v>26</c:v>
                </c:pt>
                <c:pt idx="37">
                  <c:v>25</c:v>
                </c:pt>
                <c:pt idx="38">
                  <c:v>26</c:v>
                </c:pt>
                <c:pt idx="39">
                  <c:v>23</c:v>
                </c:pt>
                <c:pt idx="40">
                  <c:v>32</c:v>
                </c:pt>
                <c:pt idx="41">
                  <c:v>28</c:v>
                </c:pt>
                <c:pt idx="42">
                  <c:v>28</c:v>
                </c:pt>
                <c:pt idx="43">
                  <c:v>31</c:v>
                </c:pt>
                <c:pt idx="44">
                  <c:v>25</c:v>
                </c:pt>
                <c:pt idx="45">
                  <c:v>41</c:v>
                </c:pt>
                <c:pt idx="46">
                  <c:v>27</c:v>
                </c:pt>
                <c:pt idx="47">
                  <c:v>29</c:v>
                </c:pt>
                <c:pt idx="48">
                  <c:v>21</c:v>
                </c:pt>
                <c:pt idx="49">
                  <c:v>29</c:v>
                </c:pt>
                <c:pt idx="50">
                  <c:v>26</c:v>
                </c:pt>
                <c:pt idx="51">
                  <c:v>27</c:v>
                </c:pt>
                <c:pt idx="52">
                  <c:v>28</c:v>
                </c:pt>
                <c:pt idx="53">
                  <c:v>22</c:v>
                </c:pt>
                <c:pt idx="54">
                  <c:v>24</c:v>
                </c:pt>
                <c:pt idx="55">
                  <c:v>31</c:v>
                </c:pt>
                <c:pt idx="56">
                  <c:v>22</c:v>
                </c:pt>
                <c:pt idx="57">
                  <c:v>23</c:v>
                </c:pt>
                <c:pt idx="58">
                  <c:v>25</c:v>
                </c:pt>
                <c:pt idx="59">
                  <c:v>22</c:v>
                </c:pt>
                <c:pt idx="60">
                  <c:v>24</c:v>
                </c:pt>
                <c:pt idx="61">
                  <c:v>20</c:v>
                </c:pt>
                <c:pt idx="62">
                  <c:v>21</c:v>
                </c:pt>
                <c:pt idx="63">
                  <c:v>23</c:v>
                </c:pt>
                <c:pt idx="64">
                  <c:v>25</c:v>
                </c:pt>
                <c:pt idx="65">
                  <c:v>26</c:v>
                </c:pt>
                <c:pt idx="66">
                  <c:v>19</c:v>
                </c:pt>
                <c:pt idx="67">
                  <c:v>33</c:v>
                </c:pt>
                <c:pt idx="68">
                  <c:v>24</c:v>
                </c:pt>
                <c:pt idx="69">
                  <c:v>22</c:v>
                </c:pt>
                <c:pt idx="70">
                  <c:v>24</c:v>
                </c:pt>
                <c:pt idx="71">
                  <c:v>19</c:v>
                </c:pt>
                <c:pt idx="72">
                  <c:v>22</c:v>
                </c:pt>
                <c:pt idx="73">
                  <c:v>25</c:v>
                </c:pt>
                <c:pt idx="74">
                  <c:v>25</c:v>
                </c:pt>
                <c:pt idx="75">
                  <c:v>16</c:v>
                </c:pt>
                <c:pt idx="76">
                  <c:v>22</c:v>
                </c:pt>
                <c:pt idx="77">
                  <c:v>19</c:v>
                </c:pt>
                <c:pt idx="78">
                  <c:v>15</c:v>
                </c:pt>
                <c:pt idx="79">
                  <c:v>21</c:v>
                </c:pt>
                <c:pt idx="80">
                  <c:v>20</c:v>
                </c:pt>
                <c:pt idx="81">
                  <c:v>25</c:v>
                </c:pt>
                <c:pt idx="82">
                  <c:v>24</c:v>
                </c:pt>
                <c:pt idx="83">
                  <c:v>18</c:v>
                </c:pt>
                <c:pt idx="84">
                  <c:v>17</c:v>
                </c:pt>
                <c:pt idx="85">
                  <c:v>17</c:v>
                </c:pt>
                <c:pt idx="86">
                  <c:v>24</c:v>
                </c:pt>
                <c:pt idx="87">
                  <c:v>19</c:v>
                </c:pt>
                <c:pt idx="88">
                  <c:v>18</c:v>
                </c:pt>
                <c:pt idx="89">
                  <c:v>17</c:v>
                </c:pt>
                <c:pt idx="90">
                  <c:v>20</c:v>
                </c:pt>
                <c:pt idx="91">
                  <c:v>24</c:v>
                </c:pt>
                <c:pt idx="92">
                  <c:v>23</c:v>
                </c:pt>
                <c:pt idx="93">
                  <c:v>25</c:v>
                </c:pt>
                <c:pt idx="94">
                  <c:v>16</c:v>
                </c:pt>
                <c:pt idx="95">
                  <c:v>19</c:v>
                </c:pt>
                <c:pt idx="96">
                  <c:v>17</c:v>
                </c:pt>
                <c:pt idx="97">
                  <c:v>22</c:v>
                </c:pt>
                <c:pt idx="98">
                  <c:v>19</c:v>
                </c:pt>
                <c:pt idx="99">
                  <c:v>21</c:v>
                </c:pt>
                <c:pt idx="100">
                  <c:v>16</c:v>
                </c:pt>
                <c:pt idx="101">
                  <c:v>19</c:v>
                </c:pt>
                <c:pt idx="102">
                  <c:v>20</c:v>
                </c:pt>
                <c:pt idx="103">
                  <c:v>16</c:v>
                </c:pt>
                <c:pt idx="104">
                  <c:v>21</c:v>
                </c:pt>
                <c:pt idx="105">
                  <c:v>19</c:v>
                </c:pt>
                <c:pt idx="106">
                  <c:v>15</c:v>
                </c:pt>
                <c:pt idx="107">
                  <c:v>17</c:v>
                </c:pt>
                <c:pt idx="108">
                  <c:v>20</c:v>
                </c:pt>
                <c:pt idx="109">
                  <c:v>18</c:v>
                </c:pt>
                <c:pt idx="110">
                  <c:v>19</c:v>
                </c:pt>
                <c:pt idx="111">
                  <c:v>17</c:v>
                </c:pt>
                <c:pt idx="112">
                  <c:v>17</c:v>
                </c:pt>
                <c:pt idx="113">
                  <c:v>18</c:v>
                </c:pt>
                <c:pt idx="114">
                  <c:v>19</c:v>
                </c:pt>
                <c:pt idx="115">
                  <c:v>14</c:v>
                </c:pt>
                <c:pt idx="116">
                  <c:v>17</c:v>
                </c:pt>
                <c:pt idx="117">
                  <c:v>18</c:v>
                </c:pt>
                <c:pt idx="118">
                  <c:v>20</c:v>
                </c:pt>
                <c:pt idx="119">
                  <c:v>21</c:v>
                </c:pt>
                <c:pt idx="120">
                  <c:v>14</c:v>
                </c:pt>
                <c:pt idx="121">
                  <c:v>18</c:v>
                </c:pt>
                <c:pt idx="122">
                  <c:v>17</c:v>
                </c:pt>
                <c:pt idx="123">
                  <c:v>17</c:v>
                </c:pt>
                <c:pt idx="124">
                  <c:v>17</c:v>
                </c:pt>
                <c:pt idx="125">
                  <c:v>23</c:v>
                </c:pt>
                <c:pt idx="126">
                  <c:v>17</c:v>
                </c:pt>
                <c:pt idx="127">
                  <c:v>14</c:v>
                </c:pt>
                <c:pt idx="128">
                  <c:v>18</c:v>
                </c:pt>
                <c:pt idx="129">
                  <c:v>19</c:v>
                </c:pt>
                <c:pt idx="130">
                  <c:v>19</c:v>
                </c:pt>
                <c:pt idx="131">
                  <c:v>25</c:v>
                </c:pt>
                <c:pt idx="132">
                  <c:v>15</c:v>
                </c:pt>
                <c:pt idx="133">
                  <c:v>15</c:v>
                </c:pt>
                <c:pt idx="134">
                  <c:v>17</c:v>
                </c:pt>
                <c:pt idx="135">
                  <c:v>18</c:v>
                </c:pt>
                <c:pt idx="136">
                  <c:v>15</c:v>
                </c:pt>
                <c:pt idx="137">
                  <c:v>18</c:v>
                </c:pt>
                <c:pt idx="138">
                  <c:v>14</c:v>
                </c:pt>
                <c:pt idx="139">
                  <c:v>16</c:v>
                </c:pt>
                <c:pt idx="140">
                  <c:v>13</c:v>
                </c:pt>
                <c:pt idx="141">
                  <c:v>18</c:v>
                </c:pt>
                <c:pt idx="142">
                  <c:v>14</c:v>
                </c:pt>
                <c:pt idx="143">
                  <c:v>15</c:v>
                </c:pt>
                <c:pt idx="144">
                  <c:v>16</c:v>
                </c:pt>
                <c:pt idx="145">
                  <c:v>16</c:v>
                </c:pt>
                <c:pt idx="146">
                  <c:v>15</c:v>
                </c:pt>
                <c:pt idx="147">
                  <c:v>17</c:v>
                </c:pt>
                <c:pt idx="148">
                  <c:v>17</c:v>
                </c:pt>
                <c:pt idx="149">
                  <c:v>13</c:v>
                </c:pt>
                <c:pt idx="150">
                  <c:v>13</c:v>
                </c:pt>
                <c:pt idx="151">
                  <c:v>14</c:v>
                </c:pt>
                <c:pt idx="152">
                  <c:v>15</c:v>
                </c:pt>
                <c:pt idx="153">
                  <c:v>12</c:v>
                </c:pt>
                <c:pt idx="154">
                  <c:v>15</c:v>
                </c:pt>
                <c:pt idx="155">
                  <c:v>19</c:v>
                </c:pt>
                <c:pt idx="156">
                  <c:v>15</c:v>
                </c:pt>
                <c:pt idx="157">
                  <c:v>16</c:v>
                </c:pt>
                <c:pt idx="158">
                  <c:v>13</c:v>
                </c:pt>
                <c:pt idx="159">
                  <c:v>16</c:v>
                </c:pt>
                <c:pt idx="160">
                  <c:v>13</c:v>
                </c:pt>
                <c:pt idx="161">
                  <c:v>15</c:v>
                </c:pt>
                <c:pt idx="162">
                  <c:v>14</c:v>
                </c:pt>
                <c:pt idx="163">
                  <c:v>16</c:v>
                </c:pt>
                <c:pt idx="164">
                  <c:v>14</c:v>
                </c:pt>
                <c:pt idx="165">
                  <c:v>14</c:v>
                </c:pt>
                <c:pt idx="166">
                  <c:v>14</c:v>
                </c:pt>
                <c:pt idx="167">
                  <c:v>16</c:v>
                </c:pt>
                <c:pt idx="168">
                  <c:v>13</c:v>
                </c:pt>
                <c:pt idx="169">
                  <c:v>13</c:v>
                </c:pt>
                <c:pt idx="170">
                  <c:v>13</c:v>
                </c:pt>
                <c:pt idx="171">
                  <c:v>15</c:v>
                </c:pt>
                <c:pt idx="172">
                  <c:v>17</c:v>
                </c:pt>
                <c:pt idx="173">
                  <c:v>18</c:v>
                </c:pt>
                <c:pt idx="174">
                  <c:v>13</c:v>
                </c:pt>
                <c:pt idx="175">
                  <c:v>15</c:v>
                </c:pt>
                <c:pt idx="176">
                  <c:v>15</c:v>
                </c:pt>
                <c:pt idx="177">
                  <c:v>13</c:v>
                </c:pt>
                <c:pt idx="178">
                  <c:v>12</c:v>
                </c:pt>
                <c:pt idx="179">
                  <c:v>12</c:v>
                </c:pt>
                <c:pt idx="180">
                  <c:v>13</c:v>
                </c:pt>
                <c:pt idx="181">
                  <c:v>15</c:v>
                </c:pt>
                <c:pt idx="182">
                  <c:v>12</c:v>
                </c:pt>
                <c:pt idx="183">
                  <c:v>12</c:v>
                </c:pt>
                <c:pt idx="184">
                  <c:v>15</c:v>
                </c:pt>
                <c:pt idx="185">
                  <c:v>12</c:v>
                </c:pt>
                <c:pt idx="186">
                  <c:v>15</c:v>
                </c:pt>
                <c:pt idx="187">
                  <c:v>15</c:v>
                </c:pt>
                <c:pt idx="188">
                  <c:v>13</c:v>
                </c:pt>
                <c:pt idx="189">
                  <c:v>16</c:v>
                </c:pt>
                <c:pt idx="190">
                  <c:v>13</c:v>
                </c:pt>
                <c:pt idx="191">
                  <c:v>13</c:v>
                </c:pt>
                <c:pt idx="192">
                  <c:v>15</c:v>
                </c:pt>
                <c:pt idx="193">
                  <c:v>14</c:v>
                </c:pt>
                <c:pt idx="194">
                  <c:v>14</c:v>
                </c:pt>
                <c:pt idx="195">
                  <c:v>14</c:v>
                </c:pt>
              </c:numCache>
            </c:numRef>
          </c:yVal>
          <c:smooth val="0"/>
          <c:extLst>
            <c:ext xmlns:c16="http://schemas.microsoft.com/office/drawing/2014/chart" uri="{C3380CC4-5D6E-409C-BE32-E72D297353CC}">
              <c16:uniqueId val="{00000005-6960-4787-B013-288B199E27BC}"/>
            </c:ext>
          </c:extLst>
        </c:ser>
        <c:dLbls>
          <c:showLegendKey val="0"/>
          <c:showVal val="0"/>
          <c:showCatName val="0"/>
          <c:showSerName val="0"/>
          <c:showPercent val="0"/>
          <c:showBubbleSize val="0"/>
        </c:dLbls>
        <c:axId val="1590550176"/>
        <c:axId val="2037838912"/>
      </c:scatterChart>
      <c:valAx>
        <c:axId val="1590550176"/>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instance</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7838912"/>
        <c:crosses val="autoZero"/>
        <c:crossBetween val="midCat"/>
      </c:valAx>
      <c:valAx>
        <c:axId val="2037838912"/>
        <c:scaling>
          <c:orientation val="minMax"/>
          <c:max val="150"/>
          <c:min val="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lambda</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905501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lambdas</a:t>
            </a:r>
            <a:r>
              <a:rPr lang="en-US" altLang="zh-CN" baseline="0"/>
              <a:t> caculated by different methods</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v>optimal_lambda</c:v>
          </c:tx>
          <c:spPr>
            <a:ln w="25400" cap="rnd">
              <a:noFill/>
              <a:round/>
            </a:ln>
            <a:effectLst/>
          </c:spPr>
          <c:marker>
            <c:symbol val="circle"/>
            <c:size val="5"/>
            <c:spPr>
              <a:solidFill>
                <a:srgbClr val="F6F12B"/>
              </a:solidFill>
              <a:ln w="9525">
                <a:noFill/>
              </a:ln>
              <a:effectLst/>
            </c:spPr>
          </c:marker>
          <c:xVal>
            <c:numRef>
              <c:f>Sheet1!$A$2:$A$12</c:f>
              <c:numCache>
                <c:formatCode>General</c:formatCode>
                <c:ptCount val="11"/>
                <c:pt idx="0">
                  <c:v>5</c:v>
                </c:pt>
                <c:pt idx="1">
                  <c:v>6</c:v>
                </c:pt>
                <c:pt idx="2">
                  <c:v>7</c:v>
                </c:pt>
                <c:pt idx="3">
                  <c:v>8</c:v>
                </c:pt>
                <c:pt idx="4">
                  <c:v>9</c:v>
                </c:pt>
                <c:pt idx="5">
                  <c:v>10</c:v>
                </c:pt>
                <c:pt idx="6">
                  <c:v>11</c:v>
                </c:pt>
                <c:pt idx="7">
                  <c:v>12</c:v>
                </c:pt>
                <c:pt idx="8">
                  <c:v>13</c:v>
                </c:pt>
                <c:pt idx="9">
                  <c:v>14</c:v>
                </c:pt>
                <c:pt idx="10">
                  <c:v>15</c:v>
                </c:pt>
              </c:numCache>
            </c:numRef>
          </c:xVal>
          <c:yVal>
            <c:numRef>
              <c:f>Sheet1!$D$2:$D$12</c:f>
              <c:numCache>
                <c:formatCode>General</c:formatCode>
                <c:ptCount val="11"/>
                <c:pt idx="0">
                  <c:v>66</c:v>
                </c:pt>
                <c:pt idx="1">
                  <c:v>48</c:v>
                </c:pt>
                <c:pt idx="2">
                  <c:v>54</c:v>
                </c:pt>
                <c:pt idx="3">
                  <c:v>51</c:v>
                </c:pt>
                <c:pt idx="4">
                  <c:v>56</c:v>
                </c:pt>
                <c:pt idx="5">
                  <c:v>41</c:v>
                </c:pt>
                <c:pt idx="6">
                  <c:v>60</c:v>
                </c:pt>
                <c:pt idx="7">
                  <c:v>64</c:v>
                </c:pt>
                <c:pt idx="8">
                  <c:v>45</c:v>
                </c:pt>
                <c:pt idx="9">
                  <c:v>39</c:v>
                </c:pt>
                <c:pt idx="10">
                  <c:v>41</c:v>
                </c:pt>
              </c:numCache>
            </c:numRef>
          </c:yVal>
          <c:smooth val="0"/>
          <c:extLst>
            <c:ext xmlns:c16="http://schemas.microsoft.com/office/drawing/2014/chart" uri="{C3380CC4-5D6E-409C-BE32-E72D297353CC}">
              <c16:uniqueId val="{00000000-2256-4D22-B5C4-AC90B47CAFE0}"/>
            </c:ext>
          </c:extLst>
        </c:ser>
        <c:ser>
          <c:idx val="1"/>
          <c:order val="1"/>
          <c:tx>
            <c:v>seg_lambda</c:v>
          </c:tx>
          <c:spPr>
            <a:ln w="25400" cap="rnd">
              <a:noFill/>
              <a:round/>
            </a:ln>
            <a:effectLst/>
          </c:spPr>
          <c:marker>
            <c:symbol val="circle"/>
            <c:size val="5"/>
            <c:spPr>
              <a:solidFill>
                <a:schemeClr val="accent2"/>
              </a:solidFill>
              <a:ln w="9525">
                <a:solidFill>
                  <a:schemeClr val="accent2"/>
                </a:solidFill>
              </a:ln>
              <a:effectLst/>
            </c:spPr>
          </c:marker>
          <c:xVal>
            <c:numRef>
              <c:f>Sheet1!$A$2:$A$12</c:f>
              <c:numCache>
                <c:formatCode>General</c:formatCode>
                <c:ptCount val="11"/>
                <c:pt idx="0">
                  <c:v>5</c:v>
                </c:pt>
                <c:pt idx="1">
                  <c:v>6</c:v>
                </c:pt>
                <c:pt idx="2">
                  <c:v>7</c:v>
                </c:pt>
                <c:pt idx="3">
                  <c:v>8</c:v>
                </c:pt>
                <c:pt idx="4">
                  <c:v>9</c:v>
                </c:pt>
                <c:pt idx="5">
                  <c:v>10</c:v>
                </c:pt>
                <c:pt idx="6">
                  <c:v>11</c:v>
                </c:pt>
                <c:pt idx="7">
                  <c:v>12</c:v>
                </c:pt>
                <c:pt idx="8">
                  <c:v>13</c:v>
                </c:pt>
                <c:pt idx="9">
                  <c:v>14</c:v>
                </c:pt>
                <c:pt idx="10">
                  <c:v>15</c:v>
                </c:pt>
              </c:numCache>
            </c:numRef>
          </c:xVal>
          <c:yVal>
            <c:numRef>
              <c:f>Sheet1!$I$2:$I$12</c:f>
              <c:numCache>
                <c:formatCode>General</c:formatCode>
                <c:ptCount val="11"/>
                <c:pt idx="0">
                  <c:v>72</c:v>
                </c:pt>
                <c:pt idx="1">
                  <c:v>87</c:v>
                </c:pt>
                <c:pt idx="2">
                  <c:v>89</c:v>
                </c:pt>
                <c:pt idx="3">
                  <c:v>102</c:v>
                </c:pt>
                <c:pt idx="4">
                  <c:v>111</c:v>
                </c:pt>
                <c:pt idx="5">
                  <c:v>100</c:v>
                </c:pt>
                <c:pt idx="6">
                  <c:v>107</c:v>
                </c:pt>
                <c:pt idx="7">
                  <c:v>113</c:v>
                </c:pt>
                <c:pt idx="8">
                  <c:v>112</c:v>
                </c:pt>
                <c:pt idx="9">
                  <c:v>83</c:v>
                </c:pt>
                <c:pt idx="10">
                  <c:v>95</c:v>
                </c:pt>
              </c:numCache>
            </c:numRef>
          </c:yVal>
          <c:smooth val="0"/>
          <c:extLst>
            <c:ext xmlns:c16="http://schemas.microsoft.com/office/drawing/2014/chart" uri="{C3380CC4-5D6E-409C-BE32-E72D297353CC}">
              <c16:uniqueId val="{00000001-2256-4D22-B5C4-AC90B47CAFE0}"/>
            </c:ext>
          </c:extLst>
        </c:ser>
        <c:ser>
          <c:idx val="2"/>
          <c:order val="2"/>
          <c:tx>
            <c:v>nei_lambda</c:v>
          </c:tx>
          <c:spPr>
            <a:ln w="25400" cap="rnd">
              <a:noFill/>
              <a:round/>
            </a:ln>
            <a:effectLst/>
          </c:spPr>
          <c:marker>
            <c:symbol val="circle"/>
            <c:size val="5"/>
            <c:spPr>
              <a:solidFill>
                <a:srgbClr val="FF0000"/>
              </a:solidFill>
              <a:ln w="9525">
                <a:noFill/>
              </a:ln>
              <a:effectLst/>
            </c:spPr>
          </c:marker>
          <c:xVal>
            <c:numRef>
              <c:f>Sheet1!$A$2:$A$12</c:f>
              <c:numCache>
                <c:formatCode>General</c:formatCode>
                <c:ptCount val="11"/>
                <c:pt idx="0">
                  <c:v>5</c:v>
                </c:pt>
                <c:pt idx="1">
                  <c:v>6</c:v>
                </c:pt>
                <c:pt idx="2">
                  <c:v>7</c:v>
                </c:pt>
                <c:pt idx="3">
                  <c:v>8</c:v>
                </c:pt>
                <c:pt idx="4">
                  <c:v>9</c:v>
                </c:pt>
                <c:pt idx="5">
                  <c:v>10</c:v>
                </c:pt>
                <c:pt idx="6">
                  <c:v>11</c:v>
                </c:pt>
                <c:pt idx="7">
                  <c:v>12</c:v>
                </c:pt>
                <c:pt idx="8">
                  <c:v>13</c:v>
                </c:pt>
                <c:pt idx="9">
                  <c:v>14</c:v>
                </c:pt>
                <c:pt idx="10">
                  <c:v>15</c:v>
                </c:pt>
              </c:numCache>
            </c:numRef>
          </c:xVal>
          <c:yVal>
            <c:numRef>
              <c:f>Sheet1!$N$2:$N$12</c:f>
              <c:numCache>
                <c:formatCode>General</c:formatCode>
                <c:ptCount val="11"/>
                <c:pt idx="0">
                  <c:v>72</c:v>
                </c:pt>
                <c:pt idx="1">
                  <c:v>87</c:v>
                </c:pt>
                <c:pt idx="2">
                  <c:v>89</c:v>
                </c:pt>
                <c:pt idx="3">
                  <c:v>102</c:v>
                </c:pt>
                <c:pt idx="4">
                  <c:v>111</c:v>
                </c:pt>
                <c:pt idx="5">
                  <c:v>100</c:v>
                </c:pt>
                <c:pt idx="6">
                  <c:v>116</c:v>
                </c:pt>
                <c:pt idx="7">
                  <c:v>124</c:v>
                </c:pt>
                <c:pt idx="8">
                  <c:v>112</c:v>
                </c:pt>
                <c:pt idx="9">
                  <c:v>107</c:v>
                </c:pt>
                <c:pt idx="10">
                  <c:v>98</c:v>
                </c:pt>
              </c:numCache>
            </c:numRef>
          </c:yVal>
          <c:smooth val="0"/>
          <c:extLst>
            <c:ext xmlns:c16="http://schemas.microsoft.com/office/drawing/2014/chart" uri="{C3380CC4-5D6E-409C-BE32-E72D297353CC}">
              <c16:uniqueId val="{00000002-2256-4D22-B5C4-AC90B47CAFE0}"/>
            </c:ext>
          </c:extLst>
        </c:ser>
        <c:ser>
          <c:idx val="3"/>
          <c:order val="3"/>
          <c:tx>
            <c:v>de_lambda</c:v>
          </c:tx>
          <c:spPr>
            <a:ln w="25400" cap="rnd">
              <a:noFill/>
              <a:round/>
            </a:ln>
            <a:effectLst/>
          </c:spPr>
          <c:marker>
            <c:symbol val="circle"/>
            <c:size val="5"/>
            <c:spPr>
              <a:solidFill>
                <a:schemeClr val="accent4"/>
              </a:solidFill>
              <a:ln w="9525">
                <a:solidFill>
                  <a:schemeClr val="accent4"/>
                </a:solidFill>
              </a:ln>
              <a:effectLst/>
            </c:spPr>
          </c:marker>
          <c:xVal>
            <c:numRef>
              <c:f>Sheet1!$A$2:$A$12</c:f>
              <c:numCache>
                <c:formatCode>General</c:formatCode>
                <c:ptCount val="11"/>
                <c:pt idx="0">
                  <c:v>5</c:v>
                </c:pt>
                <c:pt idx="1">
                  <c:v>6</c:v>
                </c:pt>
                <c:pt idx="2">
                  <c:v>7</c:v>
                </c:pt>
                <c:pt idx="3">
                  <c:v>8</c:v>
                </c:pt>
                <c:pt idx="4">
                  <c:v>9</c:v>
                </c:pt>
                <c:pt idx="5">
                  <c:v>10</c:v>
                </c:pt>
                <c:pt idx="6">
                  <c:v>11</c:v>
                </c:pt>
                <c:pt idx="7">
                  <c:v>12</c:v>
                </c:pt>
                <c:pt idx="8">
                  <c:v>13</c:v>
                </c:pt>
                <c:pt idx="9">
                  <c:v>14</c:v>
                </c:pt>
                <c:pt idx="10">
                  <c:v>15</c:v>
                </c:pt>
              </c:numCache>
            </c:numRef>
          </c:xVal>
          <c:yVal>
            <c:numRef>
              <c:f>Sheet1!$S$2:$S$12</c:f>
              <c:numCache>
                <c:formatCode>General</c:formatCode>
                <c:ptCount val="11"/>
                <c:pt idx="0">
                  <c:v>72</c:v>
                </c:pt>
                <c:pt idx="1">
                  <c:v>70</c:v>
                </c:pt>
                <c:pt idx="2">
                  <c:v>70</c:v>
                </c:pt>
                <c:pt idx="3">
                  <c:v>70</c:v>
                </c:pt>
                <c:pt idx="4">
                  <c:v>73</c:v>
                </c:pt>
                <c:pt idx="5">
                  <c:v>67</c:v>
                </c:pt>
                <c:pt idx="6">
                  <c:v>75</c:v>
                </c:pt>
                <c:pt idx="7">
                  <c:v>87</c:v>
                </c:pt>
                <c:pt idx="8">
                  <c:v>86</c:v>
                </c:pt>
                <c:pt idx="9">
                  <c:v>51</c:v>
                </c:pt>
                <c:pt idx="10">
                  <c:v>68</c:v>
                </c:pt>
              </c:numCache>
            </c:numRef>
          </c:yVal>
          <c:smooth val="0"/>
          <c:extLst>
            <c:ext xmlns:c16="http://schemas.microsoft.com/office/drawing/2014/chart" uri="{C3380CC4-5D6E-409C-BE32-E72D297353CC}">
              <c16:uniqueId val="{00000003-2256-4D22-B5C4-AC90B47CAFE0}"/>
            </c:ext>
          </c:extLst>
        </c:ser>
        <c:ser>
          <c:idx val="4"/>
          <c:order val="4"/>
          <c:tx>
            <c:v>com_lambda</c:v>
          </c:tx>
          <c:spPr>
            <a:ln w="25400" cap="rnd">
              <a:noFill/>
              <a:round/>
            </a:ln>
            <a:effectLst/>
          </c:spPr>
          <c:marker>
            <c:symbol val="circle"/>
            <c:size val="5"/>
            <c:spPr>
              <a:solidFill>
                <a:schemeClr val="accent5"/>
              </a:solidFill>
              <a:ln w="9525">
                <a:solidFill>
                  <a:schemeClr val="accent5"/>
                </a:solidFill>
              </a:ln>
              <a:effectLst/>
            </c:spPr>
          </c:marker>
          <c:xVal>
            <c:numRef>
              <c:f>Sheet1!$A$2:$A$12</c:f>
              <c:numCache>
                <c:formatCode>General</c:formatCode>
                <c:ptCount val="11"/>
                <c:pt idx="0">
                  <c:v>5</c:v>
                </c:pt>
                <c:pt idx="1">
                  <c:v>6</c:v>
                </c:pt>
                <c:pt idx="2">
                  <c:v>7</c:v>
                </c:pt>
                <c:pt idx="3">
                  <c:v>8</c:v>
                </c:pt>
                <c:pt idx="4">
                  <c:v>9</c:v>
                </c:pt>
                <c:pt idx="5">
                  <c:v>10</c:v>
                </c:pt>
                <c:pt idx="6">
                  <c:v>11</c:v>
                </c:pt>
                <c:pt idx="7">
                  <c:v>12</c:v>
                </c:pt>
                <c:pt idx="8">
                  <c:v>13</c:v>
                </c:pt>
                <c:pt idx="9">
                  <c:v>14</c:v>
                </c:pt>
                <c:pt idx="10">
                  <c:v>15</c:v>
                </c:pt>
              </c:numCache>
            </c:numRef>
          </c:xVal>
          <c:yVal>
            <c:numRef>
              <c:f>Sheet1!$X$2:$X$12</c:f>
              <c:numCache>
                <c:formatCode>General</c:formatCode>
                <c:ptCount val="11"/>
                <c:pt idx="0">
                  <c:v>72</c:v>
                </c:pt>
                <c:pt idx="1">
                  <c:v>87</c:v>
                </c:pt>
                <c:pt idx="2">
                  <c:v>89</c:v>
                </c:pt>
                <c:pt idx="3">
                  <c:v>102</c:v>
                </c:pt>
                <c:pt idx="4">
                  <c:v>111</c:v>
                </c:pt>
                <c:pt idx="5">
                  <c:v>100</c:v>
                </c:pt>
                <c:pt idx="6">
                  <c:v>117</c:v>
                </c:pt>
                <c:pt idx="7">
                  <c:v>124</c:v>
                </c:pt>
                <c:pt idx="8">
                  <c:v>112</c:v>
                </c:pt>
                <c:pt idx="9">
                  <c:v>107</c:v>
                </c:pt>
                <c:pt idx="10">
                  <c:v>98</c:v>
                </c:pt>
              </c:numCache>
            </c:numRef>
          </c:yVal>
          <c:smooth val="0"/>
          <c:extLst>
            <c:ext xmlns:c16="http://schemas.microsoft.com/office/drawing/2014/chart" uri="{C3380CC4-5D6E-409C-BE32-E72D297353CC}">
              <c16:uniqueId val="{00000004-2256-4D22-B5C4-AC90B47CAFE0}"/>
            </c:ext>
          </c:extLst>
        </c:ser>
        <c:ser>
          <c:idx val="5"/>
          <c:order val="5"/>
          <c:tx>
            <c:v>max_distance</c:v>
          </c:tx>
          <c:spPr>
            <a:ln w="25400" cap="rnd">
              <a:noFill/>
              <a:round/>
            </a:ln>
            <a:effectLst/>
          </c:spPr>
          <c:marker>
            <c:symbol val="circle"/>
            <c:size val="5"/>
            <c:spPr>
              <a:solidFill>
                <a:schemeClr val="accent6"/>
              </a:solidFill>
              <a:ln w="9525">
                <a:solidFill>
                  <a:schemeClr val="accent6"/>
                </a:solidFill>
              </a:ln>
              <a:effectLst/>
            </c:spPr>
          </c:marker>
          <c:xVal>
            <c:numRef>
              <c:f>Sheet1!$A$2:$A$12</c:f>
              <c:numCache>
                <c:formatCode>General</c:formatCode>
                <c:ptCount val="11"/>
                <c:pt idx="0">
                  <c:v>5</c:v>
                </c:pt>
                <c:pt idx="1">
                  <c:v>6</c:v>
                </c:pt>
                <c:pt idx="2">
                  <c:v>7</c:v>
                </c:pt>
                <c:pt idx="3">
                  <c:v>8</c:v>
                </c:pt>
                <c:pt idx="4">
                  <c:v>9</c:v>
                </c:pt>
                <c:pt idx="5">
                  <c:v>10</c:v>
                </c:pt>
                <c:pt idx="6">
                  <c:v>11</c:v>
                </c:pt>
                <c:pt idx="7">
                  <c:v>12</c:v>
                </c:pt>
                <c:pt idx="8">
                  <c:v>13</c:v>
                </c:pt>
                <c:pt idx="9">
                  <c:v>14</c:v>
                </c:pt>
                <c:pt idx="10">
                  <c:v>15</c:v>
                </c:pt>
              </c:numCache>
            </c:numRef>
          </c:xVal>
          <c:yVal>
            <c:numRef>
              <c:f>Sheet1!$AA$2:$AA$12</c:f>
              <c:numCache>
                <c:formatCode>General</c:formatCode>
                <c:ptCount val="11"/>
                <c:pt idx="0">
                  <c:v>74</c:v>
                </c:pt>
                <c:pt idx="1">
                  <c:v>90</c:v>
                </c:pt>
                <c:pt idx="2">
                  <c:v>93</c:v>
                </c:pt>
                <c:pt idx="3">
                  <c:v>115</c:v>
                </c:pt>
                <c:pt idx="4">
                  <c:v>115</c:v>
                </c:pt>
                <c:pt idx="5">
                  <c:v>101</c:v>
                </c:pt>
                <c:pt idx="6">
                  <c:v>118</c:v>
                </c:pt>
                <c:pt idx="7">
                  <c:v>125</c:v>
                </c:pt>
                <c:pt idx="8">
                  <c:v>120</c:v>
                </c:pt>
                <c:pt idx="9">
                  <c:v>110</c:v>
                </c:pt>
                <c:pt idx="10">
                  <c:v>99</c:v>
                </c:pt>
              </c:numCache>
            </c:numRef>
          </c:yVal>
          <c:smooth val="0"/>
          <c:extLst>
            <c:ext xmlns:c16="http://schemas.microsoft.com/office/drawing/2014/chart" uri="{C3380CC4-5D6E-409C-BE32-E72D297353CC}">
              <c16:uniqueId val="{00000005-2256-4D22-B5C4-AC90B47CAFE0}"/>
            </c:ext>
          </c:extLst>
        </c:ser>
        <c:dLbls>
          <c:showLegendKey val="0"/>
          <c:showVal val="0"/>
          <c:showCatName val="0"/>
          <c:showSerName val="0"/>
          <c:showPercent val="0"/>
          <c:showBubbleSize val="0"/>
        </c:dLbls>
        <c:axId val="1447616847"/>
        <c:axId val="1447617327"/>
      </c:scatterChart>
      <c:valAx>
        <c:axId val="1447616847"/>
        <c:scaling>
          <c:orientation val="minMax"/>
          <c:max val="15"/>
          <c:min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instance(5-15)</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47617327"/>
        <c:crosses val="autoZero"/>
        <c:crossBetween val="midCat"/>
      </c:valAx>
      <c:valAx>
        <c:axId val="1447617327"/>
        <c:scaling>
          <c:orientation val="minMax"/>
          <c:min val="3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lambda</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47616847"/>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5CE0B-8EC2-498B-8266-4712FFFA85A5}" type="datetimeFigureOut">
              <a:rPr lang="zh-CN" altLang="en-US" smtClean="0"/>
              <a:t>2024/9/1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6C188E-02F8-4725-8361-ADEC5C328F80}" type="slidenum">
              <a:rPr lang="zh-CN" altLang="en-US" smtClean="0"/>
              <a:t>‹#›</a:t>
            </a:fld>
            <a:endParaRPr lang="zh-CN" altLang="en-US"/>
          </a:p>
        </p:txBody>
      </p:sp>
    </p:spTree>
    <p:extLst>
      <p:ext uri="{BB962C8B-B14F-4D97-AF65-F5344CB8AC3E}">
        <p14:creationId xmlns:p14="http://schemas.microsoft.com/office/powerpoint/2010/main" val="2250358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F08935-3BD3-BF4A-21A7-83BCAE83374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8E6882D-EB2A-F103-9C07-13631E5ABE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5F19BFE-2940-BEE3-1C42-C39F102FA5AA}"/>
              </a:ext>
            </a:extLst>
          </p:cNvPr>
          <p:cNvSpPr>
            <a:spLocks noGrp="1"/>
          </p:cNvSpPr>
          <p:nvPr>
            <p:ph type="dt" sz="half" idx="10"/>
          </p:nvPr>
        </p:nvSpPr>
        <p:spPr/>
        <p:txBody>
          <a:bodyPr/>
          <a:lstStyle/>
          <a:p>
            <a:fld id="{0D121C38-DC67-40B6-916F-9E6198090CA5}" type="datetimeFigureOut">
              <a:rPr lang="zh-CN" altLang="en-US" smtClean="0"/>
              <a:t>2024/9/1</a:t>
            </a:fld>
            <a:endParaRPr lang="zh-CN" altLang="en-US"/>
          </a:p>
        </p:txBody>
      </p:sp>
      <p:sp>
        <p:nvSpPr>
          <p:cNvPr id="5" name="页脚占位符 4">
            <a:extLst>
              <a:ext uri="{FF2B5EF4-FFF2-40B4-BE49-F238E27FC236}">
                <a16:creationId xmlns:a16="http://schemas.microsoft.com/office/drawing/2014/main" id="{38F12EC8-DDF9-788B-1CF2-7072F88378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4527BA-FA24-E3E6-7CEE-A26D91A268E2}"/>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86114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30D8B-444A-9C09-7C38-DD9B6D4992B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CEE0B3-35BB-605E-3191-632CA7F21E5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EC56EB-91BB-EB0C-99C5-699181518DCB}"/>
              </a:ext>
            </a:extLst>
          </p:cNvPr>
          <p:cNvSpPr>
            <a:spLocks noGrp="1"/>
          </p:cNvSpPr>
          <p:nvPr>
            <p:ph type="dt" sz="half" idx="10"/>
          </p:nvPr>
        </p:nvSpPr>
        <p:spPr/>
        <p:txBody>
          <a:bodyPr/>
          <a:lstStyle/>
          <a:p>
            <a:fld id="{0D121C38-DC67-40B6-916F-9E6198090CA5}" type="datetimeFigureOut">
              <a:rPr lang="zh-CN" altLang="en-US" smtClean="0"/>
              <a:t>2024/9/1</a:t>
            </a:fld>
            <a:endParaRPr lang="zh-CN" altLang="en-US"/>
          </a:p>
        </p:txBody>
      </p:sp>
      <p:sp>
        <p:nvSpPr>
          <p:cNvPr id="5" name="页脚占位符 4">
            <a:extLst>
              <a:ext uri="{FF2B5EF4-FFF2-40B4-BE49-F238E27FC236}">
                <a16:creationId xmlns:a16="http://schemas.microsoft.com/office/drawing/2014/main" id="{D60CB71E-2504-C869-24B4-9A9BF1CFB2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915E62-90A7-3A9E-E0A3-28504C81B5FF}"/>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04384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588922D-595A-3522-E72B-7889EDFEE50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DB93CEE-831A-8FF2-2EA3-B0237622E61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97847F-3547-8416-7CFC-59536AB0C0C3}"/>
              </a:ext>
            </a:extLst>
          </p:cNvPr>
          <p:cNvSpPr>
            <a:spLocks noGrp="1"/>
          </p:cNvSpPr>
          <p:nvPr>
            <p:ph type="dt" sz="half" idx="10"/>
          </p:nvPr>
        </p:nvSpPr>
        <p:spPr/>
        <p:txBody>
          <a:bodyPr/>
          <a:lstStyle/>
          <a:p>
            <a:fld id="{0D121C38-DC67-40B6-916F-9E6198090CA5}" type="datetimeFigureOut">
              <a:rPr lang="zh-CN" altLang="en-US" smtClean="0"/>
              <a:t>2024/9/1</a:t>
            </a:fld>
            <a:endParaRPr lang="zh-CN" altLang="en-US"/>
          </a:p>
        </p:txBody>
      </p:sp>
      <p:sp>
        <p:nvSpPr>
          <p:cNvPr id="5" name="页脚占位符 4">
            <a:extLst>
              <a:ext uri="{FF2B5EF4-FFF2-40B4-BE49-F238E27FC236}">
                <a16:creationId xmlns:a16="http://schemas.microsoft.com/office/drawing/2014/main" id="{58A46D2A-565F-288D-6C06-BE0A82C181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224889-798C-DDCD-EF96-74D0DD6F0A8A}"/>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19388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C55B7-B082-9CCD-339E-94E31C3A788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944AE9-F93A-48B2-D03C-A87D2634960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196189-132E-828A-7430-078F68C8A8F8}"/>
              </a:ext>
            </a:extLst>
          </p:cNvPr>
          <p:cNvSpPr>
            <a:spLocks noGrp="1"/>
          </p:cNvSpPr>
          <p:nvPr>
            <p:ph type="dt" sz="half" idx="10"/>
          </p:nvPr>
        </p:nvSpPr>
        <p:spPr/>
        <p:txBody>
          <a:bodyPr/>
          <a:lstStyle/>
          <a:p>
            <a:fld id="{0D121C38-DC67-40B6-916F-9E6198090CA5}" type="datetimeFigureOut">
              <a:rPr lang="zh-CN" altLang="en-US" smtClean="0"/>
              <a:t>2024/9/1</a:t>
            </a:fld>
            <a:endParaRPr lang="zh-CN" altLang="en-US"/>
          </a:p>
        </p:txBody>
      </p:sp>
      <p:sp>
        <p:nvSpPr>
          <p:cNvPr id="5" name="页脚占位符 4">
            <a:extLst>
              <a:ext uri="{FF2B5EF4-FFF2-40B4-BE49-F238E27FC236}">
                <a16:creationId xmlns:a16="http://schemas.microsoft.com/office/drawing/2014/main" id="{C7F07789-52DB-2A61-3538-E3B9792DB7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BB46B1-8569-6B2B-BA3B-41DCC3FE1165}"/>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30104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55352-54C9-E927-578E-9E2AC8823CA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E5D0DE5-2350-B3A9-9425-614454BF103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8F359FC-275C-F133-51D5-D496C23C0949}"/>
              </a:ext>
            </a:extLst>
          </p:cNvPr>
          <p:cNvSpPr>
            <a:spLocks noGrp="1"/>
          </p:cNvSpPr>
          <p:nvPr>
            <p:ph type="dt" sz="half" idx="10"/>
          </p:nvPr>
        </p:nvSpPr>
        <p:spPr/>
        <p:txBody>
          <a:bodyPr/>
          <a:lstStyle/>
          <a:p>
            <a:fld id="{0D121C38-DC67-40B6-916F-9E6198090CA5}" type="datetimeFigureOut">
              <a:rPr lang="zh-CN" altLang="en-US" smtClean="0"/>
              <a:t>2024/9/1</a:t>
            </a:fld>
            <a:endParaRPr lang="zh-CN" altLang="en-US"/>
          </a:p>
        </p:txBody>
      </p:sp>
      <p:sp>
        <p:nvSpPr>
          <p:cNvPr id="5" name="页脚占位符 4">
            <a:extLst>
              <a:ext uri="{FF2B5EF4-FFF2-40B4-BE49-F238E27FC236}">
                <a16:creationId xmlns:a16="http://schemas.microsoft.com/office/drawing/2014/main" id="{9F2119B3-5C4F-353E-0989-3827CAA85D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8B71B3-CD98-5F45-8FFB-741FDED29E64}"/>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60743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E6DCE-E8A3-299E-983C-04F697AC9C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643D37-F151-D37D-448A-1C8471C4D3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C508431-1BC0-0ACC-60E1-E1DD8E8A10F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0701D82-9193-A998-A195-63E205410725}"/>
              </a:ext>
            </a:extLst>
          </p:cNvPr>
          <p:cNvSpPr>
            <a:spLocks noGrp="1"/>
          </p:cNvSpPr>
          <p:nvPr>
            <p:ph type="dt" sz="half" idx="10"/>
          </p:nvPr>
        </p:nvSpPr>
        <p:spPr/>
        <p:txBody>
          <a:bodyPr/>
          <a:lstStyle/>
          <a:p>
            <a:fld id="{0D121C38-DC67-40B6-916F-9E6198090CA5}" type="datetimeFigureOut">
              <a:rPr lang="zh-CN" altLang="en-US" smtClean="0"/>
              <a:t>2024/9/1</a:t>
            </a:fld>
            <a:endParaRPr lang="zh-CN" altLang="en-US"/>
          </a:p>
        </p:txBody>
      </p:sp>
      <p:sp>
        <p:nvSpPr>
          <p:cNvPr id="6" name="页脚占位符 5">
            <a:extLst>
              <a:ext uri="{FF2B5EF4-FFF2-40B4-BE49-F238E27FC236}">
                <a16:creationId xmlns:a16="http://schemas.microsoft.com/office/drawing/2014/main" id="{BB2EEB8B-1679-71C9-B97D-44C5164ED0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D7BA2A-893D-62D4-EEC4-DB1FFCA6400E}"/>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523192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802CBE-A4E5-6AEC-BAA7-2DF43A4FDA2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26013C7-524D-F98C-68B5-38BCF842E8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1C9D27F-DE2F-6484-90C5-9EB2C647DD3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FCEC186-2A71-A424-B2E8-0E68A3426B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3C76EFF-CC39-8F13-3FE8-F74B1F93221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BF227FB-B2CD-6892-89DF-84460C68F993}"/>
              </a:ext>
            </a:extLst>
          </p:cNvPr>
          <p:cNvSpPr>
            <a:spLocks noGrp="1"/>
          </p:cNvSpPr>
          <p:nvPr>
            <p:ph type="dt" sz="half" idx="10"/>
          </p:nvPr>
        </p:nvSpPr>
        <p:spPr/>
        <p:txBody>
          <a:bodyPr/>
          <a:lstStyle/>
          <a:p>
            <a:fld id="{0D121C38-DC67-40B6-916F-9E6198090CA5}" type="datetimeFigureOut">
              <a:rPr lang="zh-CN" altLang="en-US" smtClean="0"/>
              <a:t>2024/9/1</a:t>
            </a:fld>
            <a:endParaRPr lang="zh-CN" altLang="en-US"/>
          </a:p>
        </p:txBody>
      </p:sp>
      <p:sp>
        <p:nvSpPr>
          <p:cNvPr id="8" name="页脚占位符 7">
            <a:extLst>
              <a:ext uri="{FF2B5EF4-FFF2-40B4-BE49-F238E27FC236}">
                <a16:creationId xmlns:a16="http://schemas.microsoft.com/office/drawing/2014/main" id="{A7EE62A8-DED8-896D-2BDC-0584CA6BC60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7A33D5D-6150-B959-2606-CEA1E9148FA7}"/>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37049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022B0F-9EE0-192F-72C8-326CA5A0941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E02BCD7-C9AA-BFC6-5E36-0B83EDE7504C}"/>
              </a:ext>
            </a:extLst>
          </p:cNvPr>
          <p:cNvSpPr>
            <a:spLocks noGrp="1"/>
          </p:cNvSpPr>
          <p:nvPr>
            <p:ph type="dt" sz="half" idx="10"/>
          </p:nvPr>
        </p:nvSpPr>
        <p:spPr/>
        <p:txBody>
          <a:bodyPr/>
          <a:lstStyle/>
          <a:p>
            <a:fld id="{0D121C38-DC67-40B6-916F-9E6198090CA5}" type="datetimeFigureOut">
              <a:rPr lang="zh-CN" altLang="en-US" smtClean="0"/>
              <a:t>2024/9/1</a:t>
            </a:fld>
            <a:endParaRPr lang="zh-CN" altLang="en-US"/>
          </a:p>
        </p:txBody>
      </p:sp>
      <p:sp>
        <p:nvSpPr>
          <p:cNvPr id="4" name="页脚占位符 3">
            <a:extLst>
              <a:ext uri="{FF2B5EF4-FFF2-40B4-BE49-F238E27FC236}">
                <a16:creationId xmlns:a16="http://schemas.microsoft.com/office/drawing/2014/main" id="{208B3807-831A-A6FC-E5B1-76A83BC7EE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671A0B1-3492-FA5D-D38E-52E8F463BDD2}"/>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580510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A6F7DE-6791-AD13-2DBD-68C7E7278BE4}"/>
              </a:ext>
            </a:extLst>
          </p:cNvPr>
          <p:cNvSpPr>
            <a:spLocks noGrp="1"/>
          </p:cNvSpPr>
          <p:nvPr>
            <p:ph type="dt" sz="half" idx="10"/>
          </p:nvPr>
        </p:nvSpPr>
        <p:spPr/>
        <p:txBody>
          <a:bodyPr/>
          <a:lstStyle/>
          <a:p>
            <a:fld id="{0D121C38-DC67-40B6-916F-9E6198090CA5}" type="datetimeFigureOut">
              <a:rPr lang="zh-CN" altLang="en-US" smtClean="0"/>
              <a:t>2024/9/1</a:t>
            </a:fld>
            <a:endParaRPr lang="zh-CN" altLang="en-US"/>
          </a:p>
        </p:txBody>
      </p:sp>
      <p:sp>
        <p:nvSpPr>
          <p:cNvPr id="3" name="页脚占位符 2">
            <a:extLst>
              <a:ext uri="{FF2B5EF4-FFF2-40B4-BE49-F238E27FC236}">
                <a16:creationId xmlns:a16="http://schemas.microsoft.com/office/drawing/2014/main" id="{D7171D98-B318-85A1-FE92-4D69DEF68FE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54BBEF2-A493-9AC7-9276-25F190CD2D68}"/>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606737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06AE2-9778-5C0A-7083-E6FF4867E0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FA16936-9A74-CFA6-4755-75328DD085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509CAF7-08C5-95DE-7A2D-485A83E6E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277CA5-E880-B716-ED26-90A70AFB2BF5}"/>
              </a:ext>
            </a:extLst>
          </p:cNvPr>
          <p:cNvSpPr>
            <a:spLocks noGrp="1"/>
          </p:cNvSpPr>
          <p:nvPr>
            <p:ph type="dt" sz="half" idx="10"/>
          </p:nvPr>
        </p:nvSpPr>
        <p:spPr/>
        <p:txBody>
          <a:bodyPr/>
          <a:lstStyle/>
          <a:p>
            <a:fld id="{0D121C38-DC67-40B6-916F-9E6198090CA5}" type="datetimeFigureOut">
              <a:rPr lang="zh-CN" altLang="en-US" smtClean="0"/>
              <a:t>2024/9/1</a:t>
            </a:fld>
            <a:endParaRPr lang="zh-CN" altLang="en-US"/>
          </a:p>
        </p:txBody>
      </p:sp>
      <p:sp>
        <p:nvSpPr>
          <p:cNvPr id="6" name="页脚占位符 5">
            <a:extLst>
              <a:ext uri="{FF2B5EF4-FFF2-40B4-BE49-F238E27FC236}">
                <a16:creationId xmlns:a16="http://schemas.microsoft.com/office/drawing/2014/main" id="{90E0AB2A-A2C8-AC72-5F77-D27DCAFE9F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B489A3-040B-51FE-2B48-BBBAF732E8B3}"/>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48693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E5FEC-BA02-91ED-EBDB-6986946A58C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5EC6F49-D5FB-BE93-F6D0-37DC8235DD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D1968F2-994A-9D71-B4A0-EED73FCE53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1CF25D-0919-0674-20E0-A9A3D533BE13}"/>
              </a:ext>
            </a:extLst>
          </p:cNvPr>
          <p:cNvSpPr>
            <a:spLocks noGrp="1"/>
          </p:cNvSpPr>
          <p:nvPr>
            <p:ph type="dt" sz="half" idx="10"/>
          </p:nvPr>
        </p:nvSpPr>
        <p:spPr/>
        <p:txBody>
          <a:bodyPr/>
          <a:lstStyle/>
          <a:p>
            <a:fld id="{0D121C38-DC67-40B6-916F-9E6198090CA5}" type="datetimeFigureOut">
              <a:rPr lang="zh-CN" altLang="en-US" smtClean="0"/>
              <a:t>2024/9/1</a:t>
            </a:fld>
            <a:endParaRPr lang="zh-CN" altLang="en-US"/>
          </a:p>
        </p:txBody>
      </p:sp>
      <p:sp>
        <p:nvSpPr>
          <p:cNvPr id="6" name="页脚占位符 5">
            <a:extLst>
              <a:ext uri="{FF2B5EF4-FFF2-40B4-BE49-F238E27FC236}">
                <a16:creationId xmlns:a16="http://schemas.microsoft.com/office/drawing/2014/main" id="{7AE71F7A-04E4-CDE0-F693-05B76584AC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DF86B7-70EB-718D-C2F9-9E6B965FD40E}"/>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399220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0FB0F2-27C9-1D93-6BB5-28FFC1004F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2E23177-3366-A1EB-7F3F-5536D7B7B8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3346F3-3125-3795-1967-060D346B19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D121C38-DC67-40B6-916F-9E6198090CA5}" type="datetimeFigureOut">
              <a:rPr lang="zh-CN" altLang="en-US" smtClean="0"/>
              <a:t>2024/9/1</a:t>
            </a:fld>
            <a:endParaRPr lang="zh-CN" altLang="en-US"/>
          </a:p>
        </p:txBody>
      </p:sp>
      <p:sp>
        <p:nvSpPr>
          <p:cNvPr id="5" name="页脚占位符 4">
            <a:extLst>
              <a:ext uri="{FF2B5EF4-FFF2-40B4-BE49-F238E27FC236}">
                <a16:creationId xmlns:a16="http://schemas.microsoft.com/office/drawing/2014/main" id="{46CF785D-BF33-8BFF-E7C5-FEEF0FE7B4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5D7C6CCD-7991-DEF1-20D0-B5D3FA7619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12956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1E40D7C5-CC16-DC91-ECF2-7E6306AAA81B}"/>
              </a:ext>
            </a:extLst>
          </p:cNvPr>
          <p:cNvGrpSpPr/>
          <p:nvPr/>
        </p:nvGrpSpPr>
        <p:grpSpPr>
          <a:xfrm>
            <a:off x="8622016" y="0"/>
            <a:ext cx="3569984" cy="731502"/>
            <a:chOff x="12360099" y="93748"/>
            <a:chExt cx="11813516" cy="1414012"/>
          </a:xfrm>
        </p:grpSpPr>
        <p:sp>
          <p:nvSpPr>
            <p:cNvPr id="5" name="AutoShape 47">
              <a:extLst>
                <a:ext uri="{FF2B5EF4-FFF2-40B4-BE49-F238E27FC236}">
                  <a16:creationId xmlns:a16="http://schemas.microsoft.com/office/drawing/2014/main" id="{C978A0D1-6E46-17C5-C0F9-304C1860DD8F}"/>
                </a:ext>
              </a:extLst>
            </p:cNvPr>
            <p:cNvSpPr>
              <a:spLocks noChangeArrowheads="1"/>
            </p:cNvSpPr>
            <p:nvPr/>
          </p:nvSpPr>
          <p:spPr bwMode="auto">
            <a:xfrm>
              <a:off x="17918191" y="99149"/>
              <a:ext cx="6255424" cy="1297530"/>
            </a:xfrm>
            <a:prstGeom prst="parallelogram">
              <a:avLst>
                <a:gd name="adj" fmla="val 51874"/>
              </a:avLst>
            </a:prstGeom>
            <a:solidFill>
              <a:srgbClr val="70AD47"/>
            </a:solidFill>
            <a:ln>
              <a:noFill/>
            </a:ln>
            <a:effec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6" name="Text Box 49">
              <a:extLst>
                <a:ext uri="{FF2B5EF4-FFF2-40B4-BE49-F238E27FC236}">
                  <a16:creationId xmlns:a16="http://schemas.microsoft.com/office/drawing/2014/main" id="{3DE0E1D0-5633-64C1-9E3E-5438602A8921}"/>
                </a:ext>
              </a:extLst>
            </p:cNvPr>
            <p:cNvSpPr txBox="1">
              <a:spLocks noChangeArrowheads="1"/>
            </p:cNvSpPr>
            <p:nvPr/>
          </p:nvSpPr>
          <p:spPr bwMode="auto">
            <a:xfrm>
              <a:off x="20441292" y="374837"/>
              <a:ext cx="3460819" cy="1022640"/>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Hiroshima</a:t>
              </a:r>
              <a:endParaRPr kumimoji="0" lang="en-US" altLang="ja-JP" sz="500" b="0" i="0" u="none" strike="noStrike" cap="none" normalizeH="0" baseline="0">
                <a:ln>
                  <a:noFill/>
                </a:ln>
                <a:solidFill>
                  <a:srgbClr val="FFFFFF"/>
                </a:solidFill>
                <a:effectLst/>
                <a:latin typeface="Arial" panose="020B0604020202020204" pitchFamily="34" charset="0"/>
                <a:ea typeface="ＭＳ 明朝" panose="02020609040205080304" pitchFamily="17"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University</a:t>
              </a: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7" name="AutoShape 47">
              <a:extLst>
                <a:ext uri="{FF2B5EF4-FFF2-40B4-BE49-F238E27FC236}">
                  <a16:creationId xmlns:a16="http://schemas.microsoft.com/office/drawing/2014/main" id="{6F483726-81F1-8716-257A-3A88A39A1C50}"/>
                </a:ext>
              </a:extLst>
            </p:cNvPr>
            <p:cNvSpPr>
              <a:spLocks noChangeArrowheads="1"/>
            </p:cNvSpPr>
            <p:nvPr/>
          </p:nvSpPr>
          <p:spPr bwMode="auto">
            <a:xfrm>
              <a:off x="12360099" y="93748"/>
              <a:ext cx="6745286" cy="1302931"/>
            </a:xfrm>
            <a:prstGeom prst="parallelogram">
              <a:avLst>
                <a:gd name="adj" fmla="val 51874"/>
              </a:avLst>
            </a:prstGeom>
            <a:solidFill>
              <a:srgbClr val="00B0F0"/>
            </a:solidFill>
            <a:ln>
              <a:noFill/>
            </a:ln>
            <a:effec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8" name="Text Box 48">
              <a:extLst>
                <a:ext uri="{FF2B5EF4-FFF2-40B4-BE49-F238E27FC236}">
                  <a16:creationId xmlns:a16="http://schemas.microsoft.com/office/drawing/2014/main" id="{0310407E-5614-D816-6CF1-8B3684955823}"/>
                </a:ext>
              </a:extLst>
            </p:cNvPr>
            <p:cNvSpPr txBox="1">
              <a:spLocks noChangeArrowheads="1"/>
            </p:cNvSpPr>
            <p:nvPr/>
          </p:nvSpPr>
          <p:spPr bwMode="auto">
            <a:xfrm>
              <a:off x="12904622" y="161628"/>
              <a:ext cx="2008353" cy="1346132"/>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4400" b="1" i="0" u="none" strike="noStrike" cap="none" normalizeH="0" baseline="0" dirty="0">
                  <a:ln>
                    <a:noFill/>
                  </a:ln>
                  <a:solidFill>
                    <a:srgbClr val="FFFFFF"/>
                  </a:solidFill>
                  <a:effectLst/>
                  <a:latin typeface="Bernard MT Condensed" panose="02050806060905020404" pitchFamily="18" charset="0"/>
                  <a:ea typeface="UD デジタル 教科書体 N-B" panose="02020700000000000000" pitchFamily="17" charset="-128"/>
                </a:rPr>
                <a:t>CS</a:t>
              </a:r>
              <a:endParaRPr kumimoji="0" lang="ja-JP" altLang="ja-JP" sz="700" b="1" i="0" u="none" strike="noStrike" cap="none" normalizeH="0" baseline="0" dirty="0">
                <a:ln>
                  <a:noFill/>
                </a:ln>
                <a:solidFill>
                  <a:schemeClr val="tx1"/>
                </a:solidFill>
                <a:effectLst/>
                <a:latin typeface="Bernard MT Condensed" panose="02050806060905020404" pitchFamily="18" charset="0"/>
                <a:ea typeface="UD デジタル 教科書体 N-B" panose="02020700000000000000" pitchFamily="17" charset="-128"/>
              </a:endParaRPr>
            </a:p>
          </p:txBody>
        </p:sp>
        <p:sp>
          <p:nvSpPr>
            <p:cNvPr id="9" name="Text Box 49">
              <a:extLst>
                <a:ext uri="{FF2B5EF4-FFF2-40B4-BE49-F238E27FC236}">
                  <a16:creationId xmlns:a16="http://schemas.microsoft.com/office/drawing/2014/main" id="{7C890BB7-686E-559C-A9D8-5729ECC12E2D}"/>
                </a:ext>
              </a:extLst>
            </p:cNvPr>
            <p:cNvSpPr txBox="1">
              <a:spLocks noChangeArrowheads="1"/>
            </p:cNvSpPr>
            <p:nvPr/>
          </p:nvSpPr>
          <p:spPr bwMode="auto">
            <a:xfrm>
              <a:off x="14601826" y="337298"/>
              <a:ext cx="4031014" cy="1060177"/>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Computer</a:t>
              </a:r>
              <a:endParaRPr kumimoji="0" lang="en-US" altLang="ja-JP" sz="500" b="0" i="0" u="none" strike="noStrike" cap="none" normalizeH="0" baseline="0">
                <a:ln>
                  <a:noFill/>
                </a:ln>
                <a:solidFill>
                  <a:srgbClr val="FFFFFF"/>
                </a:solidFill>
                <a:effectLst/>
                <a:latin typeface="Arial" panose="020B0604020202020204" pitchFamily="34" charset="0"/>
                <a:ea typeface="ＭＳ 明朝" panose="02020609040205080304" pitchFamily="17"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System</a:t>
              </a:r>
              <a:r>
                <a:rPr lang="ja-JP" altLang="en-US" sz="1400">
                  <a:solidFill>
                    <a:srgbClr val="FFFFFF"/>
                  </a:solidFill>
                  <a:latin typeface="Arial" panose="020B0604020202020204" pitchFamily="34" charset="0"/>
                  <a:ea typeface="ＭＳ 明朝" panose="02020609040205080304" pitchFamily="17" charset="-128"/>
                </a:rPr>
                <a:t> </a:t>
              </a:r>
              <a:r>
                <a:rPr lang="en-US" altLang="ja-JP" sz="1400">
                  <a:solidFill>
                    <a:srgbClr val="FFFFFF"/>
                  </a:solidFill>
                  <a:latin typeface="Arial" panose="020B0604020202020204" pitchFamily="34" charset="0"/>
                  <a:ea typeface="ＭＳ 明朝" panose="02020609040205080304" pitchFamily="17" charset="-128"/>
                </a:rPr>
                <a:t>Lab.</a:t>
              </a:r>
              <a:endParaRPr kumimoji="0" lang="ja-JP" altLang="ja-JP" sz="600" b="0" i="0" u="none" strike="noStrike" cap="none" normalizeH="0" baseline="0">
                <a:ln>
                  <a:noFill/>
                </a:ln>
                <a:solidFill>
                  <a:schemeClr val="tx1"/>
                </a:solidFill>
                <a:effectLst/>
                <a:latin typeface="Arial" panose="020B0604020202020204" pitchFamily="34" charset="0"/>
              </a:endParaRPr>
            </a:p>
          </p:txBody>
        </p:sp>
        <p:pic>
          <p:nvPicPr>
            <p:cNvPr id="10" name="図 9">
              <a:extLst>
                <a:ext uri="{FF2B5EF4-FFF2-40B4-BE49-F238E27FC236}">
                  <a16:creationId xmlns:a16="http://schemas.microsoft.com/office/drawing/2014/main" id="{B4C2F38F-5052-D1C7-533E-927C640CDA00}"/>
                </a:ext>
              </a:extLst>
            </p:cNvPr>
            <p:cNvPicPr>
              <a:picLocks/>
            </p:cNvPicPr>
            <p:nvPr/>
          </p:nvPicPr>
          <p:blipFill>
            <a:blip r:embed="rId2" cstate="hqprint">
              <a:extLst>
                <a:ext uri="{28A0092B-C50C-407E-A947-70E740481C1C}">
                  <a14:useLocalDpi xmlns:a14="http://schemas.microsoft.com/office/drawing/2010/main" val="0"/>
                </a:ext>
              </a:extLst>
            </a:blip>
            <a:stretch>
              <a:fillRect/>
            </a:stretch>
          </p:blipFill>
          <p:spPr>
            <a:xfrm>
              <a:off x="18632840" y="268832"/>
              <a:ext cx="1784461" cy="969329"/>
            </a:xfrm>
            <a:prstGeom prst="rect">
              <a:avLst/>
            </a:prstGeom>
          </p:spPr>
        </p:pic>
      </p:grpSp>
      <p:sp>
        <p:nvSpPr>
          <p:cNvPr id="16" name="文本框 15">
            <a:extLst>
              <a:ext uri="{FF2B5EF4-FFF2-40B4-BE49-F238E27FC236}">
                <a16:creationId xmlns:a16="http://schemas.microsoft.com/office/drawing/2014/main" id="{DAA8886E-41E5-2A0D-A633-0554F2061799}"/>
              </a:ext>
            </a:extLst>
          </p:cNvPr>
          <p:cNvSpPr txBox="1"/>
          <p:nvPr/>
        </p:nvSpPr>
        <p:spPr>
          <a:xfrm>
            <a:off x="2155963" y="2633994"/>
            <a:ext cx="7880073" cy="2185214"/>
          </a:xfrm>
          <a:prstGeom prst="rect">
            <a:avLst/>
          </a:prstGeom>
          <a:noFill/>
        </p:spPr>
        <p:txBody>
          <a:bodyPr wrap="square">
            <a:spAutoFit/>
          </a:bodyPr>
          <a:lstStyle/>
          <a:p>
            <a:pPr algn="ctr"/>
            <a:r>
              <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TSP</a:t>
            </a: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問題の</a:t>
            </a:r>
            <a:r>
              <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QUBO</a:t>
            </a: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モデルに関するペナルティー係数の選択法</a:t>
            </a:r>
            <a:endPar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endParaRPr>
          </a:p>
          <a:p>
            <a:pPr algn="ctr"/>
            <a:endPar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endPar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r>
              <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rPr>
              <a:t>M230641</a:t>
            </a:r>
          </a:p>
          <a:p>
            <a:pPr algn="ctr"/>
            <a:r>
              <a:rPr lang="ja-JP" altLang="en-US" sz="2000" dirty="0">
                <a:solidFill>
                  <a:srgbClr val="000000"/>
                </a:solidFill>
                <a:highlight>
                  <a:srgbClr val="FFFFFF"/>
                </a:highlight>
                <a:latin typeface="Microsoft YaHei" panose="020B0503020204020204" pitchFamily="34" charset="-122"/>
                <a:ea typeface="Microsoft YaHei" panose="020B0503020204020204" pitchFamily="34" charset="-122"/>
              </a:rPr>
              <a:t>劉　崇玖</a:t>
            </a:r>
            <a:endParaRPr lang="zh-CN" altLang="en-US" sz="2000" dirty="0">
              <a:solidFill>
                <a:srgbClr val="000000"/>
              </a:solidFill>
              <a:highlight>
                <a:srgbClr val="FFFFFF"/>
              </a:highligh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3050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実験結果</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图表 3">
            <a:extLst>
              <a:ext uri="{FF2B5EF4-FFF2-40B4-BE49-F238E27FC236}">
                <a16:creationId xmlns:a16="http://schemas.microsoft.com/office/drawing/2014/main" id="{87767D82-306A-ADA0-ACE4-212C41904BB8}"/>
              </a:ext>
            </a:extLst>
          </p:cNvPr>
          <p:cNvGraphicFramePr>
            <a:graphicFrameLocks/>
          </p:cNvGraphicFramePr>
          <p:nvPr>
            <p:extLst>
              <p:ext uri="{D42A27DB-BD31-4B8C-83A1-F6EECF244321}">
                <p14:modId xmlns:p14="http://schemas.microsoft.com/office/powerpoint/2010/main" val="2745641879"/>
              </p:ext>
            </p:extLst>
          </p:nvPr>
        </p:nvGraphicFramePr>
        <p:xfrm>
          <a:off x="540048" y="1996078"/>
          <a:ext cx="7554540" cy="4312668"/>
        </p:xfrm>
        <a:graphic>
          <a:graphicData uri="http://schemas.openxmlformats.org/drawingml/2006/chart">
            <c:chart xmlns:c="http://schemas.openxmlformats.org/drawingml/2006/chart" xmlns:r="http://schemas.openxmlformats.org/officeDocument/2006/relationships" r:id="rId2"/>
          </a:graphicData>
        </a:graphic>
      </p:graphicFrame>
      <p:sp>
        <p:nvSpPr>
          <p:cNvPr id="5" name="文本框 4">
            <a:extLst>
              <a:ext uri="{FF2B5EF4-FFF2-40B4-BE49-F238E27FC236}">
                <a16:creationId xmlns:a16="http://schemas.microsoft.com/office/drawing/2014/main" id="{10C70509-345C-11C2-E312-C282F3F9C54B}"/>
              </a:ext>
            </a:extLst>
          </p:cNvPr>
          <p:cNvSpPr txBox="1"/>
          <p:nvPr/>
        </p:nvSpPr>
        <p:spPr>
          <a:xfrm>
            <a:off x="301086" y="1154374"/>
            <a:ext cx="3775393" cy="954107"/>
          </a:xfrm>
          <a:prstGeom prst="rect">
            <a:avLst/>
          </a:prstGeom>
          <a:noFill/>
        </p:spPr>
        <p:txBody>
          <a:bodyPr wrap="none" rtlCol="0">
            <a:spAutoFit/>
          </a:bodyPr>
          <a:lstStyle/>
          <a:p>
            <a:r>
              <a:rPr lang="ja-JP" altLang="en-US" sz="1400" dirty="0"/>
              <a:t>実験のインスタンス：</a:t>
            </a:r>
            <a:endParaRPr lang="en-US" altLang="ja-JP" sz="1400" dirty="0"/>
          </a:p>
          <a:p>
            <a:r>
              <a:rPr lang="ja-JP" altLang="en-US" sz="1400" dirty="0"/>
              <a:t>町の個数</a:t>
            </a:r>
            <a:r>
              <a:rPr lang="en-US" altLang="ja-JP" sz="1400" dirty="0"/>
              <a:t>5</a:t>
            </a:r>
            <a:r>
              <a:rPr lang="ja-JP" altLang="en-US" sz="1400" dirty="0"/>
              <a:t>から</a:t>
            </a:r>
            <a:r>
              <a:rPr lang="en-US" altLang="ja-JP" sz="1400" dirty="0"/>
              <a:t>200</a:t>
            </a:r>
            <a:r>
              <a:rPr lang="ja-JP" altLang="en-US" sz="1400" dirty="0"/>
              <a:t>まで（総</a:t>
            </a:r>
            <a:r>
              <a:rPr lang="en-US" altLang="ja-JP" sz="1400" dirty="0"/>
              <a:t>196</a:t>
            </a:r>
            <a:r>
              <a:rPr lang="ja-JP" altLang="en-US" sz="1400" dirty="0"/>
              <a:t>個）</a:t>
            </a:r>
            <a:endParaRPr lang="en-US" altLang="ja-JP" sz="1400" dirty="0"/>
          </a:p>
          <a:p>
            <a:endParaRPr lang="en-US" altLang="zh-CN" sz="1400" dirty="0"/>
          </a:p>
          <a:p>
            <a:r>
              <a:rPr lang="ja-JP" altLang="en-US" sz="1400" dirty="0"/>
              <a:t>異なる方法で計算されたグラフの辺の個数：</a:t>
            </a:r>
            <a:endParaRPr lang="zh-CN" altLang="en-US" sz="1400" dirty="0"/>
          </a:p>
        </p:txBody>
      </p:sp>
      <p:sp>
        <p:nvSpPr>
          <p:cNvPr id="8" name="文本框 7">
            <a:extLst>
              <a:ext uri="{FF2B5EF4-FFF2-40B4-BE49-F238E27FC236}">
                <a16:creationId xmlns:a16="http://schemas.microsoft.com/office/drawing/2014/main" id="{10233A95-B658-16D7-BA83-54BE08E0E9A8}"/>
              </a:ext>
            </a:extLst>
          </p:cNvPr>
          <p:cNvSpPr txBox="1"/>
          <p:nvPr/>
        </p:nvSpPr>
        <p:spPr>
          <a:xfrm>
            <a:off x="8094588" y="3865308"/>
            <a:ext cx="3921487" cy="738664"/>
          </a:xfrm>
          <a:prstGeom prst="rect">
            <a:avLst/>
          </a:prstGeom>
          <a:noFill/>
        </p:spPr>
        <p:txBody>
          <a:bodyPr wrap="square">
            <a:spAutoFit/>
          </a:bodyPr>
          <a:lstStyle/>
          <a:p>
            <a:r>
              <a:rPr lang="ja-JP" altLang="en-US" sz="1400" dirty="0"/>
              <a:t>インスタンスのサイズが大きくなるに連れて</a:t>
            </a:r>
            <a:endParaRPr lang="en-US" altLang="ja-JP" sz="1400" dirty="0"/>
          </a:p>
          <a:p>
            <a:r>
              <a:rPr lang="ja-JP" altLang="en-US" sz="1400" dirty="0"/>
              <a:t>提案された方法で計算されたグラフの辺の個数は完全グラフと比べて減らした辺も多くなる</a:t>
            </a:r>
            <a:endParaRPr lang="en-US" altLang="ja-JP" sz="1400" dirty="0"/>
          </a:p>
        </p:txBody>
      </p:sp>
    </p:spTree>
    <p:extLst>
      <p:ext uri="{BB962C8B-B14F-4D97-AF65-F5344CB8AC3E}">
        <p14:creationId xmlns:p14="http://schemas.microsoft.com/office/powerpoint/2010/main" val="3375927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実験結果</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图表 5">
            <a:extLst>
              <a:ext uri="{FF2B5EF4-FFF2-40B4-BE49-F238E27FC236}">
                <a16:creationId xmlns:a16="http://schemas.microsoft.com/office/drawing/2014/main" id="{F0FEAE66-189D-9B22-58D8-DE56CA0F189A}"/>
              </a:ext>
            </a:extLst>
          </p:cNvPr>
          <p:cNvGraphicFramePr>
            <a:graphicFrameLocks/>
          </p:cNvGraphicFramePr>
          <p:nvPr>
            <p:extLst>
              <p:ext uri="{D42A27DB-BD31-4B8C-83A1-F6EECF244321}">
                <p14:modId xmlns:p14="http://schemas.microsoft.com/office/powerpoint/2010/main" val="1880241965"/>
              </p:ext>
            </p:extLst>
          </p:nvPr>
        </p:nvGraphicFramePr>
        <p:xfrm>
          <a:off x="0" y="1895355"/>
          <a:ext cx="7906797" cy="4609628"/>
        </p:xfrm>
        <a:graphic>
          <a:graphicData uri="http://schemas.openxmlformats.org/drawingml/2006/chart">
            <c:chart xmlns:c="http://schemas.openxmlformats.org/drawingml/2006/chart" xmlns:r="http://schemas.openxmlformats.org/officeDocument/2006/relationships" r:id="rId2"/>
          </a:graphicData>
        </a:graphic>
      </p:graphicFrame>
      <p:sp>
        <p:nvSpPr>
          <p:cNvPr id="4" name="文本框 3">
            <a:extLst>
              <a:ext uri="{FF2B5EF4-FFF2-40B4-BE49-F238E27FC236}">
                <a16:creationId xmlns:a16="http://schemas.microsoft.com/office/drawing/2014/main" id="{06A3D991-4FF0-1E0C-2CA1-1CB12FD2999E}"/>
              </a:ext>
            </a:extLst>
          </p:cNvPr>
          <p:cNvSpPr txBox="1"/>
          <p:nvPr/>
        </p:nvSpPr>
        <p:spPr>
          <a:xfrm>
            <a:off x="525321" y="1337847"/>
            <a:ext cx="2914580" cy="307777"/>
          </a:xfrm>
          <a:prstGeom prst="rect">
            <a:avLst/>
          </a:prstGeom>
          <a:noFill/>
        </p:spPr>
        <p:txBody>
          <a:bodyPr wrap="none" rtlCol="0">
            <a:spAutoFit/>
          </a:bodyPr>
          <a:lstStyle/>
          <a:p>
            <a:r>
              <a:rPr lang="ja-JP" altLang="en-US" sz="1400" dirty="0"/>
              <a:t>異なる方法で計算された</a:t>
            </a:r>
            <a:r>
              <a:rPr lang="en-US" altLang="ja-JP" sz="1400" dirty="0"/>
              <a:t>lambda</a:t>
            </a:r>
            <a:r>
              <a:rPr lang="ja-JP" altLang="en-US" sz="1400" dirty="0"/>
              <a:t>：</a:t>
            </a:r>
            <a:endParaRPr lang="zh-CN" altLang="en-US" sz="1400" dirty="0"/>
          </a:p>
        </p:txBody>
      </p:sp>
      <p:sp>
        <p:nvSpPr>
          <p:cNvPr id="5" name="文本框 9">
            <a:extLst>
              <a:ext uri="{FF2B5EF4-FFF2-40B4-BE49-F238E27FC236}">
                <a16:creationId xmlns:a16="http://schemas.microsoft.com/office/drawing/2014/main" id="{CB600D8F-88D9-7794-99DF-FE9C2808EF42}"/>
              </a:ext>
            </a:extLst>
          </p:cNvPr>
          <p:cNvSpPr txBox="1"/>
          <p:nvPr/>
        </p:nvSpPr>
        <p:spPr>
          <a:xfrm>
            <a:off x="7906797" y="1807747"/>
            <a:ext cx="4321468" cy="36009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b="1" dirty="0" err="1">
                <a:solidFill>
                  <a:srgbClr val="4EA62D"/>
                </a:solidFill>
              </a:rPr>
              <a:t>optimal_lambda</a:t>
            </a:r>
            <a:r>
              <a:rPr lang="ja-JP" altLang="en-US" sz="1200" dirty="0"/>
              <a:t>が段々小さくなる原因：</a:t>
            </a:r>
            <a:endParaRPr lang="en-US" altLang="ja-JP" sz="1200" dirty="0"/>
          </a:p>
          <a:p>
            <a:r>
              <a:rPr lang="ja-JP" altLang="en-US" sz="1200" dirty="0"/>
              <a:t>全てのインスタンスの町座標が同じ範囲で生成されたので、</a:t>
            </a:r>
            <a:endParaRPr lang="en-US" altLang="ja-JP" sz="1200" dirty="0"/>
          </a:p>
          <a:p>
            <a:r>
              <a:rPr lang="ja-JP" altLang="en-US" sz="1200" dirty="0"/>
              <a:t>インスタンスのサイズが大きくなるにつれて</a:t>
            </a:r>
            <a:endParaRPr lang="en-US" altLang="ja-JP" sz="1200" dirty="0"/>
          </a:p>
          <a:p>
            <a:r>
              <a:rPr lang="ja-JP" altLang="en-US" sz="1200" dirty="0"/>
              <a:t>町間の距離が縮まって対応する</a:t>
            </a:r>
            <a:r>
              <a:rPr lang="en-US" altLang="ja-JP" sz="1200" dirty="0"/>
              <a:t>lambda</a:t>
            </a:r>
            <a:r>
              <a:rPr lang="ja-JP" altLang="en-US" sz="1200" dirty="0"/>
              <a:t>が小さくなる</a:t>
            </a:r>
            <a:endParaRPr lang="en-US" altLang="ja-JP" sz="1200" dirty="0"/>
          </a:p>
          <a:p>
            <a:endParaRPr lang="en-US" altLang="ja-JP" sz="1200" dirty="0"/>
          </a:p>
          <a:p>
            <a:endParaRPr lang="en-US" altLang="ja-JP" sz="1200" dirty="0"/>
          </a:p>
          <a:p>
            <a:endParaRPr lang="en-US" altLang="ja-JP" sz="1200" dirty="0"/>
          </a:p>
          <a:p>
            <a:r>
              <a:rPr lang="en-US" altLang="zh-CN" sz="1200" dirty="0" err="1"/>
              <a:t>nei</a:t>
            </a:r>
            <a:r>
              <a:rPr lang="ja-JP" altLang="en-US" sz="1200" dirty="0"/>
              <a:t>方法で得られたグラフの辺の個数は</a:t>
            </a:r>
            <a:r>
              <a:rPr lang="en-US" altLang="ja-JP" sz="1200" dirty="0"/>
              <a:t>seg</a:t>
            </a:r>
            <a:r>
              <a:rPr lang="ja-JP" altLang="en-US" sz="1200" dirty="0"/>
              <a:t>方法より多くて、</a:t>
            </a:r>
            <a:endParaRPr lang="en-US" altLang="ja-JP" sz="1200" dirty="0"/>
          </a:p>
          <a:p>
            <a:r>
              <a:rPr lang="en-US" altLang="zh-CN" sz="1200" b="1" dirty="0" err="1">
                <a:solidFill>
                  <a:srgbClr val="FFC000"/>
                </a:solidFill>
              </a:rPr>
              <a:t>nei_lambda</a:t>
            </a:r>
            <a:r>
              <a:rPr lang="ja-JP" altLang="en-US" sz="1200" dirty="0"/>
              <a:t>も</a:t>
            </a:r>
            <a:r>
              <a:rPr lang="en-US" altLang="ja-JP" sz="1200" b="1" dirty="0" err="1">
                <a:solidFill>
                  <a:srgbClr val="E97132"/>
                </a:solidFill>
              </a:rPr>
              <a:t>seg_lambda</a:t>
            </a:r>
            <a:r>
              <a:rPr lang="ja-JP" altLang="en-US" sz="1200" dirty="0"/>
              <a:t>より大きい</a:t>
            </a:r>
            <a:endParaRPr lang="en-US" altLang="ja-JP" sz="1200" dirty="0"/>
          </a:p>
          <a:p>
            <a:endParaRPr lang="en-US" altLang="zh-CN" sz="1200" dirty="0"/>
          </a:p>
          <a:p>
            <a:endParaRPr lang="en-US" altLang="zh-CN" sz="1200" dirty="0"/>
          </a:p>
          <a:p>
            <a:endParaRPr lang="en-US" altLang="zh-CN" sz="1200" dirty="0"/>
          </a:p>
          <a:p>
            <a:r>
              <a:rPr lang="ja-JP" altLang="en-US" sz="1200" dirty="0"/>
              <a:t>通常は</a:t>
            </a:r>
            <a:r>
              <a:rPr lang="en-US" altLang="zh-CN" sz="1200" b="1" dirty="0" err="1">
                <a:solidFill>
                  <a:srgbClr val="A02B93"/>
                </a:solidFill>
              </a:rPr>
              <a:t>max_distance</a:t>
            </a:r>
            <a:r>
              <a:rPr lang="ja-JP" altLang="en-US" sz="1200" dirty="0"/>
              <a:t>で使用する</a:t>
            </a:r>
            <a:endParaRPr lang="en-US" altLang="ja-JP" sz="1200" dirty="0"/>
          </a:p>
          <a:p>
            <a:r>
              <a:rPr lang="ja-JP" altLang="en-US" sz="1200" dirty="0"/>
              <a:t>今回の</a:t>
            </a:r>
            <a:r>
              <a:rPr lang="en-US" altLang="zh-CN" sz="1200" b="1" dirty="0" err="1">
                <a:solidFill>
                  <a:srgbClr val="FFC000"/>
                </a:solidFill>
              </a:rPr>
              <a:t>nei_lambda</a:t>
            </a:r>
            <a:r>
              <a:rPr lang="ja-JP" altLang="en-US" sz="1200" dirty="0"/>
              <a:t>は</a:t>
            </a:r>
            <a:endParaRPr lang="en-US" altLang="ja-JP" sz="1200" dirty="0"/>
          </a:p>
          <a:p>
            <a:r>
              <a:rPr lang="en-US" altLang="ja-JP" sz="1200" dirty="0"/>
              <a:t>196</a:t>
            </a:r>
            <a:r>
              <a:rPr lang="ja-JP" altLang="en-US" sz="1200" dirty="0"/>
              <a:t>個インスタンスの内、</a:t>
            </a:r>
            <a:endParaRPr lang="en-US" altLang="ja-JP" sz="1200" dirty="0"/>
          </a:p>
          <a:p>
            <a:r>
              <a:rPr lang="en-US" altLang="zh-CN" sz="1200" b="1" dirty="0" err="1">
                <a:solidFill>
                  <a:srgbClr val="FFC000"/>
                </a:solidFill>
              </a:rPr>
              <a:t>nei_lambda</a:t>
            </a:r>
            <a:r>
              <a:rPr lang="en-US" altLang="zh-CN" sz="1200" b="1" dirty="0">
                <a:solidFill>
                  <a:srgbClr val="FFC000"/>
                </a:solidFill>
              </a:rPr>
              <a:t> </a:t>
            </a:r>
            <a:r>
              <a:rPr lang="en-US" altLang="ja-JP" sz="1200" dirty="0"/>
              <a:t>= </a:t>
            </a:r>
            <a:r>
              <a:rPr lang="en-US" altLang="zh-CN" sz="1200" b="1" dirty="0" err="1">
                <a:solidFill>
                  <a:srgbClr val="A02B93"/>
                </a:solidFill>
              </a:rPr>
              <a:t>max_distance</a:t>
            </a:r>
            <a:r>
              <a:rPr lang="en-US" altLang="zh-CN" sz="1200" b="1" dirty="0">
                <a:solidFill>
                  <a:srgbClr val="A02B93"/>
                </a:solidFill>
              </a:rPr>
              <a:t> </a:t>
            </a:r>
            <a:r>
              <a:rPr lang="en-US" altLang="zh-CN" sz="1200" dirty="0"/>
              <a:t>25</a:t>
            </a:r>
            <a:r>
              <a:rPr lang="ja-JP" altLang="en-US" sz="1200" dirty="0"/>
              <a:t>個</a:t>
            </a:r>
            <a:endParaRPr lang="en-US" altLang="ja-JP" sz="1200" dirty="0"/>
          </a:p>
          <a:p>
            <a:r>
              <a:rPr lang="en-US" altLang="zh-CN" sz="1200" b="1" dirty="0" err="1">
                <a:solidFill>
                  <a:srgbClr val="FFC000"/>
                </a:solidFill>
              </a:rPr>
              <a:t>nei_lambda</a:t>
            </a:r>
            <a:r>
              <a:rPr lang="en-US" altLang="zh-CN" sz="1200" b="1" dirty="0">
                <a:solidFill>
                  <a:srgbClr val="FFC000"/>
                </a:solidFill>
              </a:rPr>
              <a:t> </a:t>
            </a:r>
            <a:r>
              <a:rPr lang="en-US" altLang="ja-JP" sz="1200" dirty="0"/>
              <a:t>&lt; </a:t>
            </a:r>
            <a:r>
              <a:rPr lang="en-US" altLang="zh-CN" sz="1200" b="1" dirty="0" err="1">
                <a:solidFill>
                  <a:srgbClr val="A02B93"/>
                </a:solidFill>
              </a:rPr>
              <a:t>max_distance</a:t>
            </a:r>
            <a:r>
              <a:rPr lang="en-US" altLang="zh-CN" sz="1200" b="1" dirty="0">
                <a:solidFill>
                  <a:srgbClr val="A02B93"/>
                </a:solidFill>
              </a:rPr>
              <a:t> </a:t>
            </a:r>
            <a:r>
              <a:rPr lang="en-US" altLang="zh-CN" sz="1200" dirty="0"/>
              <a:t>171</a:t>
            </a:r>
            <a:r>
              <a:rPr lang="ja-JP" altLang="en-US" sz="1200" dirty="0"/>
              <a:t>個</a:t>
            </a:r>
            <a:endParaRPr lang="en-US" altLang="ja-JP" sz="1200" dirty="0"/>
          </a:p>
          <a:p>
            <a:endParaRPr lang="en-US" altLang="ja-JP" sz="1200" dirty="0"/>
          </a:p>
          <a:p>
            <a:r>
              <a:rPr lang="en-US" altLang="zh-CN" sz="1200" b="1" dirty="0" err="1">
                <a:solidFill>
                  <a:srgbClr val="FFC000"/>
                </a:solidFill>
              </a:rPr>
              <a:t>nei_lambda</a:t>
            </a:r>
            <a:r>
              <a:rPr lang="en-US" altLang="zh-CN" sz="1200" b="1" dirty="0">
                <a:solidFill>
                  <a:srgbClr val="FFC000"/>
                </a:solidFill>
              </a:rPr>
              <a:t> </a:t>
            </a:r>
            <a:r>
              <a:rPr lang="ja-JP" altLang="en-US" sz="1200" dirty="0"/>
              <a:t>は</a:t>
            </a:r>
            <a:r>
              <a:rPr lang="en-US" altLang="zh-CN" sz="1200" b="1" dirty="0" err="1">
                <a:solidFill>
                  <a:srgbClr val="A02B93"/>
                </a:solidFill>
              </a:rPr>
              <a:t>max_distance</a:t>
            </a:r>
            <a:r>
              <a:rPr lang="en-US" altLang="zh-CN" sz="1200" b="1" dirty="0">
                <a:solidFill>
                  <a:srgbClr val="A02B93"/>
                </a:solidFill>
              </a:rPr>
              <a:t> </a:t>
            </a:r>
            <a:r>
              <a:rPr lang="ja-JP" altLang="en-US" sz="1200" dirty="0"/>
              <a:t>と比べて</a:t>
            </a:r>
            <a:r>
              <a:rPr lang="en-US" altLang="ja-JP" sz="1200" b="1" dirty="0"/>
              <a:t>16.68%</a:t>
            </a:r>
            <a:r>
              <a:rPr lang="ja-JP" altLang="en-US" sz="1200" dirty="0"/>
              <a:t>の平均減少率</a:t>
            </a:r>
            <a:endParaRPr lang="en-US" altLang="ja-JP" sz="1200" dirty="0"/>
          </a:p>
        </p:txBody>
      </p:sp>
    </p:spTree>
    <p:extLst>
      <p:ext uri="{BB962C8B-B14F-4D97-AF65-F5344CB8AC3E}">
        <p14:creationId xmlns:p14="http://schemas.microsoft.com/office/powerpoint/2010/main" val="1132374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実験結果</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7" name="文本框 1">
                <a:extLst>
                  <a:ext uri="{FF2B5EF4-FFF2-40B4-BE49-F238E27FC236}">
                    <a16:creationId xmlns:a16="http://schemas.microsoft.com/office/drawing/2014/main" id="{87447936-D49D-57D3-79BD-F6948E4DD4B3}"/>
                  </a:ext>
                </a:extLst>
              </p:cNvPr>
              <p:cNvSpPr txBox="1"/>
              <p:nvPr/>
            </p:nvSpPr>
            <p:spPr>
              <a:xfrm>
                <a:off x="743806" y="1461751"/>
                <a:ext cx="5523948" cy="458439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b="1" dirty="0"/>
                  <a:t>Gurobi</a:t>
                </a:r>
                <a:r>
                  <a:rPr lang="ja-JP" altLang="en-US" sz="1200" b="1" dirty="0"/>
                  <a:t>で計算された</a:t>
                </a:r>
                <a:r>
                  <a:rPr lang="en-US" altLang="ja-JP" sz="1200" b="1" dirty="0"/>
                  <a:t>lambda</a:t>
                </a:r>
                <a:r>
                  <a:rPr lang="ja-JP" altLang="en-US" sz="1200" b="1" dirty="0"/>
                  <a:t>で最適化実験</a:t>
                </a:r>
                <a:endParaRPr lang="en-US" altLang="ja-JP" sz="1200" b="1" dirty="0"/>
              </a:p>
              <a:p>
                <a:endParaRPr lang="en-US" altLang="ja-JP" sz="1200" dirty="0"/>
              </a:p>
              <a:p>
                <a:pPr marL="285750" indent="-285750">
                  <a:buFont typeface="Arial" panose="020B0604020202020204" pitchFamily="34" charset="0"/>
                  <a:buChar char="•"/>
                </a:pPr>
                <a:r>
                  <a:rPr lang="ja-JP" altLang="en-US" sz="1200" dirty="0"/>
                  <a:t>実験で小さいインスタンス（サイズが</a:t>
                </a:r>
                <a:r>
                  <a:rPr lang="en-US" altLang="ja-JP" sz="1200" dirty="0"/>
                  <a:t>5</a:t>
                </a:r>
                <a:r>
                  <a:rPr lang="ja-JP" altLang="en-US" sz="1200" dirty="0"/>
                  <a:t>から</a:t>
                </a:r>
                <a:r>
                  <a:rPr lang="en-US" altLang="ja-JP" sz="1200" dirty="0"/>
                  <a:t>15</a:t>
                </a:r>
                <a:r>
                  <a:rPr lang="ja-JP" altLang="en-US" sz="1200" dirty="0"/>
                  <a:t>）だけを実験した</a:t>
                </a:r>
                <a:endParaRPr lang="en-US" altLang="ja-JP" sz="1200" dirty="0"/>
              </a:p>
              <a:p>
                <a:endParaRPr lang="en-US" altLang="zh-CN" sz="1200" dirty="0"/>
              </a:p>
              <a:p>
                <a:pPr marL="285750" indent="-285750">
                  <a:buFont typeface="Arial" panose="020B0604020202020204" pitchFamily="34" charset="0"/>
                  <a:buChar char="•"/>
                </a:pPr>
                <a:r>
                  <a:rPr lang="ja-JP" altLang="en-US" sz="1200" dirty="0"/>
                  <a:t>ペナルティー係数</a:t>
                </a:r>
                <a14:m>
                  <m:oMath xmlns:m="http://schemas.openxmlformats.org/officeDocument/2006/math">
                    <m:r>
                      <a:rPr lang="ja-JP" altLang="en-US" sz="1200" i="1" smtClean="0">
                        <a:latin typeface="Cambria Math" panose="02040503050406030204" pitchFamily="18" charset="0"/>
                      </a:rPr>
                      <m:t>𝜆</m:t>
                    </m:r>
                  </m:oMath>
                </a14:m>
                <a:r>
                  <a:rPr lang="ja-JP" altLang="en-US" sz="1200" dirty="0"/>
                  <a:t>（五つの選択肢）：</a:t>
                </a:r>
                <a:endParaRPr lang="en-US" altLang="ja-JP" sz="1200" dirty="0"/>
              </a:p>
              <a:p>
                <a14:m>
                  <m:oMath xmlns:m="http://schemas.openxmlformats.org/officeDocument/2006/math">
                    <m:sSub>
                      <m:sSubPr>
                        <m:ctrlPr>
                          <a:rPr lang="en-US" altLang="ja-JP" sz="1200" i="1">
                            <a:latin typeface="Cambria Math" panose="02040503050406030204" pitchFamily="18" charset="0"/>
                          </a:rPr>
                        </m:ctrlPr>
                      </m:sSubPr>
                      <m:e>
                        <m:r>
                          <a:rPr lang="ja-JP" altLang="en-US" sz="1200" i="1">
                            <a:latin typeface="Cambria Math" panose="02040503050406030204" pitchFamily="18" charset="0"/>
                          </a:rPr>
                          <m:t>𝜆</m:t>
                        </m:r>
                      </m:e>
                      <m:sub>
                        <m:r>
                          <a:rPr lang="en-US" altLang="ja-JP" sz="1200" i="1">
                            <a:latin typeface="Cambria Math" panose="02040503050406030204" pitchFamily="18" charset="0"/>
                          </a:rPr>
                          <m:t>𝑑𝑒</m:t>
                        </m:r>
                      </m:sub>
                    </m:sSub>
                    <m:r>
                      <a:rPr lang="en-US" altLang="ja-JP" sz="1200" i="1">
                        <a:latin typeface="Cambria Math" panose="02040503050406030204" pitchFamily="18" charset="0"/>
                      </a:rPr>
                      <m:t> </m:t>
                    </m:r>
                  </m:oMath>
                </a14:m>
                <a:r>
                  <a:rPr lang="ja-JP" altLang="en-US" sz="1200" dirty="0"/>
                  <a:t>  ：</a:t>
                </a:r>
                <a:r>
                  <a:rPr lang="en-US" altLang="ja-JP" sz="1200" dirty="0" err="1"/>
                  <a:t>de_lambda</a:t>
                </a:r>
                <a:r>
                  <a:rPr lang="en-US" altLang="ja-JP" sz="1200" dirty="0"/>
                  <a:t>             </a:t>
                </a:r>
                <a:r>
                  <a:rPr lang="ja-JP" altLang="en-US" sz="1200" dirty="0"/>
                  <a:t>ドロネー三角分割図から計算された</a:t>
                </a:r>
                <a14:m>
                  <m:oMath xmlns:m="http://schemas.openxmlformats.org/officeDocument/2006/math">
                    <m:sSub>
                      <m:sSubPr>
                        <m:ctrlPr>
                          <a:rPr lang="en-US" altLang="ja-JP" sz="1200" i="1" smtClean="0">
                            <a:latin typeface="Cambria Math" panose="02040503050406030204" pitchFamily="18" charset="0"/>
                          </a:rPr>
                        </m:ctrlPr>
                      </m:sSubPr>
                      <m:e>
                        <m:r>
                          <a:rPr lang="ja-JP" altLang="en-US" sz="1200" i="1" smtClean="0">
                            <a:latin typeface="Cambria Math" panose="02040503050406030204" pitchFamily="18" charset="0"/>
                          </a:rPr>
                          <m:t>𝜆</m:t>
                        </m:r>
                      </m:e>
                      <m:sub>
                        <m:r>
                          <a:rPr lang="en-US" altLang="ja-JP" sz="1200" b="0" i="1" smtClean="0">
                            <a:latin typeface="Cambria Math" panose="02040503050406030204" pitchFamily="18" charset="0"/>
                          </a:rPr>
                          <m:t>𝑑𝑒</m:t>
                        </m:r>
                      </m:sub>
                    </m:sSub>
                  </m:oMath>
                </a14:m>
                <a:endParaRPr lang="en-US" altLang="ja-JP" sz="1200" dirty="0"/>
              </a:p>
              <a:p>
                <a14:m>
                  <m:oMath xmlns:m="http://schemas.openxmlformats.org/officeDocument/2006/math">
                    <m:sSub>
                      <m:sSubPr>
                        <m:ctrlPr>
                          <a:rPr lang="en-US" altLang="ja-JP" sz="1200" i="1" smtClean="0">
                            <a:latin typeface="Cambria Math" panose="02040503050406030204" pitchFamily="18" charset="0"/>
                          </a:rPr>
                        </m:ctrlPr>
                      </m:sSubPr>
                      <m:e>
                        <m:r>
                          <a:rPr lang="ja-JP" altLang="en-US" sz="1200" i="1">
                            <a:latin typeface="Cambria Math" panose="02040503050406030204" pitchFamily="18" charset="0"/>
                          </a:rPr>
                          <m:t>𝜆</m:t>
                        </m:r>
                      </m:e>
                      <m:sub>
                        <m:r>
                          <a:rPr lang="en-US" altLang="ja-JP" sz="1200" b="0" i="1" smtClean="0">
                            <a:latin typeface="Cambria Math" panose="02040503050406030204" pitchFamily="18" charset="0"/>
                          </a:rPr>
                          <m:t>𝑐𝑜𝑚</m:t>
                        </m:r>
                      </m:sub>
                    </m:sSub>
                    <m:r>
                      <a:rPr lang="en-US" altLang="ja-JP" sz="1200" i="1">
                        <a:latin typeface="Cambria Math" panose="02040503050406030204" pitchFamily="18" charset="0"/>
                      </a:rPr>
                      <m:t> </m:t>
                    </m:r>
                  </m:oMath>
                </a14:m>
                <a:r>
                  <a:rPr lang="ja-JP" altLang="en-US" sz="1200" dirty="0"/>
                  <a:t>：</a:t>
                </a:r>
                <a:r>
                  <a:rPr lang="en-US" altLang="ja-JP" sz="1200" dirty="0" err="1"/>
                  <a:t>com_lambda</a:t>
                </a:r>
                <a:r>
                  <a:rPr lang="en-US" altLang="ja-JP" sz="1200" dirty="0"/>
                  <a:t>          </a:t>
                </a:r>
                <a:r>
                  <a:rPr lang="ja-JP" altLang="en-US" sz="1200" dirty="0"/>
                  <a:t>完全グラフから計算された</a:t>
                </a:r>
                <a14:m>
                  <m:oMath xmlns:m="http://schemas.openxmlformats.org/officeDocument/2006/math">
                    <m:sSub>
                      <m:sSubPr>
                        <m:ctrlPr>
                          <a:rPr lang="en-US" altLang="ja-JP" sz="1200" i="1">
                            <a:latin typeface="Cambria Math" panose="02040503050406030204" pitchFamily="18" charset="0"/>
                          </a:rPr>
                        </m:ctrlPr>
                      </m:sSubPr>
                      <m:e>
                        <m:r>
                          <a:rPr lang="ja-JP" altLang="en-US" sz="1200" i="1">
                            <a:latin typeface="Cambria Math" panose="02040503050406030204" pitchFamily="18" charset="0"/>
                          </a:rPr>
                          <m:t>𝜆</m:t>
                        </m:r>
                      </m:e>
                      <m:sub>
                        <m:r>
                          <a:rPr lang="en-US" altLang="ja-JP" sz="1200" b="0" i="1" smtClean="0">
                            <a:latin typeface="Cambria Math" panose="02040503050406030204" pitchFamily="18" charset="0"/>
                          </a:rPr>
                          <m:t>𝑐𝑜𝑚</m:t>
                        </m:r>
                      </m:sub>
                    </m:sSub>
                  </m:oMath>
                </a14:m>
                <a:endParaRPr lang="en-US" altLang="ja-JP" sz="1200" dirty="0"/>
              </a:p>
              <a:p>
                <a14:m>
                  <m:oMath xmlns:m="http://schemas.openxmlformats.org/officeDocument/2006/math">
                    <m:sSub>
                      <m:sSubPr>
                        <m:ctrlPr>
                          <a:rPr lang="en-US" altLang="ja-JP" sz="1200" i="1" smtClean="0">
                            <a:latin typeface="Cambria Math" panose="02040503050406030204" pitchFamily="18" charset="0"/>
                          </a:rPr>
                        </m:ctrlPr>
                      </m:sSubPr>
                      <m:e>
                        <m:r>
                          <a:rPr lang="ja-JP" altLang="en-US" sz="1200" i="1">
                            <a:latin typeface="Cambria Math" panose="02040503050406030204" pitchFamily="18" charset="0"/>
                          </a:rPr>
                          <m:t>𝜆</m:t>
                        </m:r>
                      </m:e>
                      <m:sub>
                        <m:r>
                          <a:rPr lang="en-US" altLang="ja-JP" sz="1200" b="0" i="1" smtClean="0">
                            <a:latin typeface="Cambria Math" panose="02040503050406030204" pitchFamily="18" charset="0"/>
                          </a:rPr>
                          <m:t>𝑜𝑝𝑡𝑖</m:t>
                        </m:r>
                      </m:sub>
                    </m:sSub>
                    <m:r>
                      <a:rPr lang="en-US" altLang="ja-JP" sz="1200" i="1">
                        <a:latin typeface="Cambria Math" panose="02040503050406030204" pitchFamily="18" charset="0"/>
                      </a:rPr>
                      <m:t> </m:t>
                    </m:r>
                  </m:oMath>
                </a14:m>
                <a:r>
                  <a:rPr lang="ja-JP" altLang="en-US" sz="1200" dirty="0"/>
                  <a:t>：</a:t>
                </a:r>
                <a:r>
                  <a:rPr lang="en-US" altLang="ja-JP" sz="1200" dirty="0" err="1"/>
                  <a:t>optimal_lambda</a:t>
                </a:r>
                <a:r>
                  <a:rPr lang="en-US" altLang="ja-JP" sz="1200" dirty="0"/>
                  <a:t>     </a:t>
                </a:r>
                <a:r>
                  <a:rPr lang="ja-JP" altLang="en-US" sz="1200" dirty="0"/>
                  <a:t>最適巡回路図から計算された</a:t>
                </a:r>
                <a14:m>
                  <m:oMath xmlns:m="http://schemas.openxmlformats.org/officeDocument/2006/math">
                    <m:sSub>
                      <m:sSubPr>
                        <m:ctrlPr>
                          <a:rPr lang="en-US" altLang="ja-JP" sz="1200" i="1">
                            <a:latin typeface="Cambria Math" panose="02040503050406030204" pitchFamily="18" charset="0"/>
                          </a:rPr>
                        </m:ctrlPr>
                      </m:sSubPr>
                      <m:e>
                        <m:r>
                          <a:rPr lang="ja-JP" altLang="en-US" sz="1200" i="1">
                            <a:latin typeface="Cambria Math" panose="02040503050406030204" pitchFamily="18" charset="0"/>
                          </a:rPr>
                          <m:t>𝜆</m:t>
                        </m:r>
                      </m:e>
                      <m:sub>
                        <m:r>
                          <a:rPr lang="en-US" altLang="ja-JP" sz="1200" b="0" i="1" smtClean="0">
                            <a:latin typeface="Cambria Math" panose="02040503050406030204" pitchFamily="18" charset="0"/>
                          </a:rPr>
                          <m:t>𝑜𝑝𝑡𝑖</m:t>
                        </m:r>
                      </m:sub>
                    </m:sSub>
                  </m:oMath>
                </a14:m>
                <a:endParaRPr lang="en-US" altLang="ja-JP" sz="1200" dirty="0"/>
              </a:p>
              <a:p>
                <a14:m>
                  <m:oMath xmlns:m="http://schemas.openxmlformats.org/officeDocument/2006/math">
                    <m:sSub>
                      <m:sSubPr>
                        <m:ctrlPr>
                          <a:rPr lang="en-US" altLang="ja-JP" sz="1200" i="1" smtClean="0">
                            <a:latin typeface="Cambria Math" panose="02040503050406030204" pitchFamily="18" charset="0"/>
                          </a:rPr>
                        </m:ctrlPr>
                      </m:sSubPr>
                      <m:e>
                        <m:r>
                          <a:rPr lang="ja-JP" altLang="en-US" sz="1200" i="1">
                            <a:latin typeface="Cambria Math" panose="02040503050406030204" pitchFamily="18" charset="0"/>
                          </a:rPr>
                          <m:t>𝜆</m:t>
                        </m:r>
                      </m:e>
                      <m:sub>
                        <m:r>
                          <a:rPr lang="en-US" altLang="ja-JP" sz="1200" b="0" i="1" smtClean="0">
                            <a:latin typeface="Cambria Math" panose="02040503050406030204" pitchFamily="18" charset="0"/>
                          </a:rPr>
                          <m:t>𝑠𝑒𝑔</m:t>
                        </m:r>
                      </m:sub>
                    </m:sSub>
                    <m:r>
                      <a:rPr lang="en-US" altLang="ja-JP" sz="1200" i="1">
                        <a:latin typeface="Cambria Math" panose="02040503050406030204" pitchFamily="18" charset="0"/>
                      </a:rPr>
                      <m:t> </m:t>
                    </m:r>
                  </m:oMath>
                </a14:m>
                <a:r>
                  <a:rPr lang="ja-JP" altLang="en-US" sz="1200" dirty="0"/>
                  <a:t> ：</a:t>
                </a:r>
                <a:r>
                  <a:rPr lang="en-US" altLang="ja-JP" sz="1200" dirty="0" err="1"/>
                  <a:t>seg_lambda</a:t>
                </a:r>
                <a:r>
                  <a:rPr lang="en-US" altLang="ja-JP" sz="1200" dirty="0"/>
                  <a:t>            seg</a:t>
                </a:r>
                <a:r>
                  <a:rPr lang="ja-JP" altLang="en-US" sz="1200" dirty="0"/>
                  <a:t>方法で得られたグラフから計算された</a:t>
                </a:r>
                <a14:m>
                  <m:oMath xmlns:m="http://schemas.openxmlformats.org/officeDocument/2006/math">
                    <m:sSub>
                      <m:sSubPr>
                        <m:ctrlPr>
                          <a:rPr lang="en-US" altLang="ja-JP" sz="1200" i="1">
                            <a:latin typeface="Cambria Math" panose="02040503050406030204" pitchFamily="18" charset="0"/>
                          </a:rPr>
                        </m:ctrlPr>
                      </m:sSubPr>
                      <m:e>
                        <m:r>
                          <a:rPr lang="ja-JP" altLang="en-US" sz="1200" i="1">
                            <a:latin typeface="Cambria Math" panose="02040503050406030204" pitchFamily="18" charset="0"/>
                          </a:rPr>
                          <m:t>𝜆</m:t>
                        </m:r>
                      </m:e>
                      <m:sub>
                        <m:r>
                          <a:rPr lang="en-US" altLang="ja-JP" sz="1200" b="0" i="1" smtClean="0">
                            <a:latin typeface="Cambria Math" panose="02040503050406030204" pitchFamily="18" charset="0"/>
                          </a:rPr>
                          <m:t>𝑠𝑒𝑔</m:t>
                        </m:r>
                      </m:sub>
                    </m:sSub>
                  </m:oMath>
                </a14:m>
                <a:endParaRPr lang="en-US" altLang="ja-JP" sz="1200" dirty="0"/>
              </a:p>
              <a:p>
                <a14:m>
                  <m:oMath xmlns:m="http://schemas.openxmlformats.org/officeDocument/2006/math">
                    <m:sSub>
                      <m:sSubPr>
                        <m:ctrlPr>
                          <a:rPr lang="en-US" altLang="ja-JP" sz="1200" i="1" smtClean="0">
                            <a:latin typeface="Cambria Math" panose="02040503050406030204" pitchFamily="18" charset="0"/>
                          </a:rPr>
                        </m:ctrlPr>
                      </m:sSubPr>
                      <m:e>
                        <m:r>
                          <a:rPr lang="ja-JP" altLang="en-US" sz="1200" i="1">
                            <a:latin typeface="Cambria Math" panose="02040503050406030204" pitchFamily="18" charset="0"/>
                          </a:rPr>
                          <m:t>𝜆</m:t>
                        </m:r>
                      </m:e>
                      <m:sub>
                        <m:r>
                          <a:rPr lang="en-US" altLang="ja-JP" sz="1200" b="0" i="1" smtClean="0">
                            <a:latin typeface="Cambria Math" panose="02040503050406030204" pitchFamily="18" charset="0"/>
                          </a:rPr>
                          <m:t>𝑛𝑒𝑖</m:t>
                        </m:r>
                      </m:sub>
                    </m:sSub>
                    <m:r>
                      <a:rPr lang="en-US" altLang="ja-JP" sz="1200" i="1">
                        <a:latin typeface="Cambria Math" panose="02040503050406030204" pitchFamily="18" charset="0"/>
                      </a:rPr>
                      <m:t> </m:t>
                    </m:r>
                  </m:oMath>
                </a14:m>
                <a:r>
                  <a:rPr lang="ja-JP" altLang="en-US" sz="1200" dirty="0"/>
                  <a:t> ： </a:t>
                </a:r>
                <a:r>
                  <a:rPr lang="en-US" altLang="ja-JP" sz="1200" dirty="0" err="1"/>
                  <a:t>nei_lambda</a:t>
                </a:r>
                <a:r>
                  <a:rPr lang="en-US" altLang="ja-JP" sz="1200" dirty="0"/>
                  <a:t>            </a:t>
                </a:r>
                <a:r>
                  <a:rPr lang="en-US" altLang="ja-JP" sz="1200" dirty="0" err="1"/>
                  <a:t>nei</a:t>
                </a:r>
                <a:r>
                  <a:rPr lang="ja-JP" altLang="en-US" sz="1200" dirty="0"/>
                  <a:t>方法で得られたグラフから計算された</a:t>
                </a:r>
                <a14:m>
                  <m:oMath xmlns:m="http://schemas.openxmlformats.org/officeDocument/2006/math">
                    <m:sSub>
                      <m:sSubPr>
                        <m:ctrlPr>
                          <a:rPr lang="en-US" altLang="ja-JP" sz="1200" i="1">
                            <a:latin typeface="Cambria Math" panose="02040503050406030204" pitchFamily="18" charset="0"/>
                          </a:rPr>
                        </m:ctrlPr>
                      </m:sSubPr>
                      <m:e>
                        <m:r>
                          <a:rPr lang="ja-JP" altLang="en-US" sz="1200" i="1">
                            <a:latin typeface="Cambria Math" panose="02040503050406030204" pitchFamily="18" charset="0"/>
                          </a:rPr>
                          <m:t>𝜆</m:t>
                        </m:r>
                      </m:e>
                      <m:sub>
                        <m:r>
                          <a:rPr lang="en-US" altLang="ja-JP" sz="1200" b="0" i="1" smtClean="0">
                            <a:latin typeface="Cambria Math" panose="02040503050406030204" pitchFamily="18" charset="0"/>
                          </a:rPr>
                          <m:t>𝑛𝑒𝑖</m:t>
                        </m:r>
                      </m:sub>
                    </m:sSub>
                  </m:oMath>
                </a14:m>
                <a:endParaRPr lang="en-US" altLang="ja-JP" sz="1200" dirty="0"/>
              </a:p>
              <a:p>
                <a:endParaRPr lang="en-US" altLang="ja-JP" sz="1200" dirty="0"/>
              </a:p>
              <a:p>
                <a:pPr marL="171450" indent="-171450">
                  <a:buFont typeface="Arial" panose="020B0604020202020204" pitchFamily="34" charset="0"/>
                  <a:buChar char="•"/>
                </a:pPr>
                <a:r>
                  <a:rPr lang="ja-JP" altLang="en-US" sz="1200" dirty="0"/>
                  <a:t>各インスタンスの最適化制限時間：２ｈ</a:t>
                </a:r>
                <a:endParaRPr lang="en-US" altLang="zh-CN" sz="1200" dirty="0"/>
              </a:p>
              <a:p>
                <a:endParaRPr lang="en-US" altLang="zh-CN" sz="1200" dirty="0"/>
              </a:p>
              <a:p>
                <a:endParaRPr lang="en-US" altLang="zh-CN" sz="1200" dirty="0"/>
              </a:p>
              <a:p>
                <a:endParaRPr lang="en-US" altLang="zh-CN" sz="1200" dirty="0"/>
              </a:p>
              <a:p>
                <a:r>
                  <a:rPr lang="ja-JP" altLang="en-US" sz="1200" b="1" dirty="0"/>
                  <a:t>実験結果</a:t>
                </a:r>
                <a:endParaRPr lang="en-US" altLang="ja-JP" sz="1200" b="1" dirty="0"/>
              </a:p>
              <a:p>
                <a:endParaRPr lang="en-US" altLang="ja-JP" sz="1200" b="1" dirty="0"/>
              </a:p>
              <a:p>
                <a:pPr marL="285750" indent="-285750">
                  <a:buFont typeface="Arial" panose="020B0604020202020204" pitchFamily="34" charset="0"/>
                  <a:buChar char="•"/>
                </a:pPr>
                <a14:m>
                  <m:oMath xmlns:m="http://schemas.openxmlformats.org/officeDocument/2006/math">
                    <m:sSub>
                      <m:sSubPr>
                        <m:ctrlPr>
                          <a:rPr lang="en-US" altLang="ja-JP" sz="1200" i="1" smtClean="0">
                            <a:latin typeface="Cambria Math" panose="02040503050406030204" pitchFamily="18" charset="0"/>
                          </a:rPr>
                        </m:ctrlPr>
                      </m:sSubPr>
                      <m:e>
                        <m:r>
                          <a:rPr lang="ja-JP" altLang="en-US" sz="1200" i="1">
                            <a:latin typeface="Cambria Math" panose="02040503050406030204" pitchFamily="18" charset="0"/>
                          </a:rPr>
                          <m:t>𝜆</m:t>
                        </m:r>
                      </m:e>
                      <m:sub>
                        <m:r>
                          <a:rPr lang="en-US" altLang="ja-JP" sz="1200" b="0" i="1" smtClean="0">
                            <a:latin typeface="Cambria Math" panose="02040503050406030204" pitchFamily="18" charset="0"/>
                          </a:rPr>
                          <m:t>𝑜𝑝𝑡𝑖</m:t>
                        </m:r>
                      </m:sub>
                    </m:sSub>
                    <m:r>
                      <a:rPr lang="en-US" altLang="ja-JP" sz="1200" b="0" i="1" smtClean="0">
                        <a:latin typeface="Cambria Math" panose="02040503050406030204" pitchFamily="18" charset="0"/>
                      </a:rPr>
                      <m:t> </m:t>
                    </m:r>
                  </m:oMath>
                </a14:m>
                <a:r>
                  <a:rPr lang="ja-JP" altLang="en-US" sz="1200" dirty="0"/>
                  <a:t>：結果には実行不可能解が多数存在していた（</a:t>
                </a:r>
                <a:r>
                  <a:rPr lang="en-US" altLang="ja-JP" sz="1200" dirty="0"/>
                  <a:t> </a:t>
                </a:r>
                <a14:m>
                  <m:oMath xmlns:m="http://schemas.openxmlformats.org/officeDocument/2006/math">
                    <m:sSub>
                      <m:sSubPr>
                        <m:ctrlPr>
                          <a:rPr lang="en-US" altLang="ja-JP" sz="1200" i="1">
                            <a:latin typeface="Cambria Math" panose="02040503050406030204" pitchFamily="18" charset="0"/>
                          </a:rPr>
                        </m:ctrlPr>
                      </m:sSubPr>
                      <m:e>
                        <m:r>
                          <a:rPr lang="ja-JP" altLang="en-US" sz="1200" i="1">
                            <a:latin typeface="Cambria Math" panose="02040503050406030204" pitchFamily="18" charset="0"/>
                          </a:rPr>
                          <m:t>𝜆</m:t>
                        </m:r>
                      </m:e>
                      <m:sub>
                        <m:r>
                          <a:rPr lang="en-US" altLang="ja-JP" sz="1200" i="1">
                            <a:latin typeface="Cambria Math" panose="02040503050406030204" pitchFamily="18" charset="0"/>
                          </a:rPr>
                          <m:t>𝑜𝑝𝑡𝑖</m:t>
                        </m:r>
                      </m:sub>
                    </m:sSub>
                    <m:r>
                      <a:rPr lang="en-US" altLang="ja-JP" sz="1200" i="1">
                        <a:latin typeface="Cambria Math" panose="02040503050406030204" pitchFamily="18" charset="0"/>
                      </a:rPr>
                      <m:t> </m:t>
                    </m:r>
                    <m:r>
                      <a:rPr lang="ja-JP" altLang="en-US" sz="1200" i="1" smtClean="0">
                        <a:latin typeface="Cambria Math" panose="02040503050406030204" pitchFamily="18" charset="0"/>
                      </a:rPr>
                      <m:t>が</m:t>
                    </m:r>
                  </m:oMath>
                </a14:m>
                <a:r>
                  <a:rPr lang="ja-JP" altLang="en-US" sz="1200" dirty="0"/>
                  <a:t>小さすぎる）</a:t>
                </a:r>
                <a:endParaRPr lang="en-US" altLang="ja-JP" sz="1200" dirty="0"/>
              </a:p>
              <a:p>
                <a:endParaRPr lang="en-US" altLang="ja-JP" sz="1200" dirty="0"/>
              </a:p>
              <a:p>
                <a:pPr marL="285750" indent="-285750">
                  <a:buFont typeface="Arial" panose="020B0604020202020204" pitchFamily="34" charset="0"/>
                  <a:buChar char="•"/>
                </a:pPr>
                <a14:m>
                  <m:oMath xmlns:m="http://schemas.openxmlformats.org/officeDocument/2006/math">
                    <m:sSub>
                      <m:sSubPr>
                        <m:ctrlPr>
                          <a:rPr lang="en-US" altLang="ja-JP" sz="1200" i="1" smtClean="0">
                            <a:latin typeface="Cambria Math" panose="02040503050406030204" pitchFamily="18" charset="0"/>
                          </a:rPr>
                        </m:ctrlPr>
                      </m:sSubPr>
                      <m:e>
                        <m:r>
                          <a:rPr lang="ja-JP" altLang="en-US" sz="1200" i="1">
                            <a:latin typeface="Cambria Math" panose="02040503050406030204" pitchFamily="18" charset="0"/>
                          </a:rPr>
                          <m:t>𝜆</m:t>
                        </m:r>
                      </m:e>
                      <m:sub>
                        <m:r>
                          <a:rPr lang="en-US" altLang="ja-JP" sz="1200" i="1">
                            <a:latin typeface="Cambria Math" panose="02040503050406030204" pitchFamily="18" charset="0"/>
                          </a:rPr>
                          <m:t>𝑑𝑒</m:t>
                        </m:r>
                      </m:sub>
                    </m:sSub>
                    <m:r>
                      <a:rPr lang="en-US" altLang="ja-JP" sz="1200" i="1">
                        <a:latin typeface="Cambria Math" panose="02040503050406030204" pitchFamily="18" charset="0"/>
                      </a:rPr>
                      <m:t> </m:t>
                    </m:r>
                  </m:oMath>
                </a14:m>
                <a:r>
                  <a:rPr lang="ja-JP" altLang="en-US" sz="1200" dirty="0"/>
                  <a:t>、</a:t>
                </a:r>
                <a:r>
                  <a:rPr lang="en-US" altLang="ja-JP" sz="1200" dirty="0"/>
                  <a:t> </a:t>
                </a:r>
                <a14:m>
                  <m:oMath xmlns:m="http://schemas.openxmlformats.org/officeDocument/2006/math">
                    <m:sSub>
                      <m:sSubPr>
                        <m:ctrlPr>
                          <a:rPr lang="en-US" altLang="ja-JP" sz="1200" i="1">
                            <a:latin typeface="Cambria Math" panose="02040503050406030204" pitchFamily="18" charset="0"/>
                          </a:rPr>
                        </m:ctrlPr>
                      </m:sSubPr>
                      <m:e>
                        <m:r>
                          <a:rPr lang="ja-JP" altLang="en-US" sz="1200" i="1">
                            <a:latin typeface="Cambria Math" panose="02040503050406030204" pitchFamily="18" charset="0"/>
                          </a:rPr>
                          <m:t>𝜆</m:t>
                        </m:r>
                      </m:e>
                      <m:sub>
                        <m:r>
                          <a:rPr lang="en-US" altLang="ja-JP" sz="1200" i="1">
                            <a:latin typeface="Cambria Math" panose="02040503050406030204" pitchFamily="18" charset="0"/>
                          </a:rPr>
                          <m:t>𝑐𝑜𝑚</m:t>
                        </m:r>
                      </m:sub>
                    </m:sSub>
                    <m:r>
                      <a:rPr lang="en-US" altLang="ja-JP" sz="1200" i="1">
                        <a:latin typeface="Cambria Math" panose="02040503050406030204" pitchFamily="18" charset="0"/>
                      </a:rPr>
                      <m:t> </m:t>
                    </m:r>
                  </m:oMath>
                </a14:m>
                <a:r>
                  <a:rPr lang="ja-JP" altLang="en-US" sz="1200" dirty="0"/>
                  <a:t>、</a:t>
                </a:r>
                <a:r>
                  <a:rPr lang="en-US" altLang="ja-JP" sz="1200" dirty="0"/>
                  <a:t> </a:t>
                </a:r>
                <a14:m>
                  <m:oMath xmlns:m="http://schemas.openxmlformats.org/officeDocument/2006/math">
                    <m:sSub>
                      <m:sSubPr>
                        <m:ctrlPr>
                          <a:rPr lang="en-US" altLang="ja-JP" sz="1200" i="1">
                            <a:latin typeface="Cambria Math" panose="02040503050406030204" pitchFamily="18" charset="0"/>
                          </a:rPr>
                        </m:ctrlPr>
                      </m:sSubPr>
                      <m:e>
                        <m:r>
                          <a:rPr lang="ja-JP" altLang="en-US" sz="1200" i="1">
                            <a:latin typeface="Cambria Math" panose="02040503050406030204" pitchFamily="18" charset="0"/>
                          </a:rPr>
                          <m:t>𝜆</m:t>
                        </m:r>
                      </m:e>
                      <m:sub>
                        <m:r>
                          <a:rPr lang="en-US" altLang="ja-JP" sz="1200" i="1">
                            <a:latin typeface="Cambria Math" panose="02040503050406030204" pitchFamily="18" charset="0"/>
                          </a:rPr>
                          <m:t>𝑠𝑒𝑔</m:t>
                        </m:r>
                      </m:sub>
                    </m:sSub>
                    <m:r>
                      <a:rPr lang="en-US" altLang="ja-JP" sz="1200" i="1">
                        <a:latin typeface="Cambria Math" panose="02040503050406030204" pitchFamily="18" charset="0"/>
                      </a:rPr>
                      <m:t> </m:t>
                    </m:r>
                  </m:oMath>
                </a14:m>
                <a:r>
                  <a:rPr lang="ja-JP" altLang="en-US" sz="1200" dirty="0"/>
                  <a:t>、</a:t>
                </a:r>
                <a:r>
                  <a:rPr lang="en-US" altLang="ja-JP" sz="1200" dirty="0"/>
                  <a:t> </a:t>
                </a:r>
                <a14:m>
                  <m:oMath xmlns:m="http://schemas.openxmlformats.org/officeDocument/2006/math">
                    <m:sSub>
                      <m:sSubPr>
                        <m:ctrlPr>
                          <a:rPr lang="en-US" altLang="ja-JP" sz="1200" i="1">
                            <a:latin typeface="Cambria Math" panose="02040503050406030204" pitchFamily="18" charset="0"/>
                          </a:rPr>
                        </m:ctrlPr>
                      </m:sSubPr>
                      <m:e>
                        <m:r>
                          <a:rPr lang="ja-JP" altLang="en-US" sz="1200" i="1">
                            <a:latin typeface="Cambria Math" panose="02040503050406030204" pitchFamily="18" charset="0"/>
                          </a:rPr>
                          <m:t>𝜆</m:t>
                        </m:r>
                      </m:e>
                      <m:sub>
                        <m:r>
                          <a:rPr lang="en-US" altLang="ja-JP" sz="1200" i="1">
                            <a:latin typeface="Cambria Math" panose="02040503050406030204" pitchFamily="18" charset="0"/>
                          </a:rPr>
                          <m:t>𝑛𝑒𝑖</m:t>
                        </m:r>
                      </m:sub>
                    </m:sSub>
                    <m:r>
                      <a:rPr lang="en-US" altLang="ja-JP" sz="1200" i="1">
                        <a:latin typeface="Cambria Math" panose="02040503050406030204" pitchFamily="18" charset="0"/>
                      </a:rPr>
                      <m:t> </m:t>
                    </m:r>
                  </m:oMath>
                </a14:m>
                <a:r>
                  <a:rPr lang="ja-JP" altLang="en-US" sz="1200" dirty="0"/>
                  <a:t>：全部は最適解に到達できた</a:t>
                </a:r>
                <a:endParaRPr lang="en-US" altLang="ja-JP" sz="1200" dirty="0"/>
              </a:p>
              <a:p>
                <a:pPr marL="285750" indent="-285750">
                  <a:buFont typeface="Arial" panose="020B0604020202020204" pitchFamily="34" charset="0"/>
                  <a:buChar char="•"/>
                </a:pPr>
                <a:r>
                  <a:rPr lang="ja-JP" altLang="en-US" sz="1200" dirty="0"/>
                  <a:t>それぞれのペナルティー係数の平均減少率は</a:t>
                </a:r>
                <a:r>
                  <a:rPr lang="en-US" altLang="ja-JP" sz="1200" dirty="0"/>
                  <a:t>30.8%,3.46%,7.30%,3.55%</a:t>
                </a:r>
              </a:p>
              <a:p>
                <a:pPr marL="285750" indent="-285750">
                  <a:buFont typeface="Arial" panose="020B0604020202020204" pitchFamily="34" charset="0"/>
                  <a:buChar char="•"/>
                </a:pPr>
                <a:endParaRPr lang="en-US" altLang="ja-JP" sz="1200" dirty="0"/>
              </a:p>
              <a:p>
                <a:endParaRPr lang="en-US" altLang="ja-JP" sz="1200" dirty="0"/>
              </a:p>
              <a:p>
                <a:pPr marL="285750" indent="-285750">
                  <a:buFont typeface="Arial" panose="020B0604020202020204" pitchFamily="34" charset="0"/>
                  <a:buChar char="•"/>
                </a:pPr>
                <a:endParaRPr lang="zh-CN" altLang="en-US" sz="1200" dirty="0"/>
              </a:p>
            </p:txBody>
          </p:sp>
        </mc:Choice>
        <mc:Fallback>
          <p:sp>
            <p:nvSpPr>
              <p:cNvPr id="7" name="文本框 1">
                <a:extLst>
                  <a:ext uri="{FF2B5EF4-FFF2-40B4-BE49-F238E27FC236}">
                    <a16:creationId xmlns:a16="http://schemas.microsoft.com/office/drawing/2014/main" id="{87447936-D49D-57D3-79BD-F6948E4DD4B3}"/>
                  </a:ext>
                </a:extLst>
              </p:cNvPr>
              <p:cNvSpPr txBox="1">
                <a:spLocks noRot="1" noChangeAspect="1" noMove="1" noResize="1" noEditPoints="1" noAdjustHandles="1" noChangeArrowheads="1" noChangeShapeType="1" noTextEdit="1"/>
              </p:cNvSpPr>
              <p:nvPr/>
            </p:nvSpPr>
            <p:spPr>
              <a:xfrm>
                <a:off x="743806" y="1461751"/>
                <a:ext cx="5523948" cy="4584397"/>
              </a:xfrm>
              <a:prstGeom prst="rect">
                <a:avLst/>
              </a:prstGeom>
              <a:blipFill>
                <a:blip r:embed="rId2"/>
                <a:stretch>
                  <a:fillRect t="-133"/>
                </a:stretch>
              </a:blipFill>
            </p:spPr>
            <p:txBody>
              <a:bodyPr/>
              <a:lstStyle/>
              <a:p>
                <a:r>
                  <a:rPr lang="zh-CN" altLang="en-US">
                    <a:noFill/>
                  </a:rPr>
                  <a:t> </a:t>
                </a:r>
              </a:p>
            </p:txBody>
          </p:sp>
        </mc:Fallback>
      </mc:AlternateContent>
      <p:graphicFrame>
        <p:nvGraphicFramePr>
          <p:cNvPr id="8" name="图表 7">
            <a:extLst>
              <a:ext uri="{FF2B5EF4-FFF2-40B4-BE49-F238E27FC236}">
                <a16:creationId xmlns:a16="http://schemas.microsoft.com/office/drawing/2014/main" id="{71CED480-CCB5-1CCD-6C5E-F48A5E7F1203}"/>
              </a:ext>
            </a:extLst>
          </p:cNvPr>
          <p:cNvGraphicFramePr>
            <a:graphicFrameLocks/>
          </p:cNvGraphicFramePr>
          <p:nvPr>
            <p:extLst>
              <p:ext uri="{D42A27DB-BD31-4B8C-83A1-F6EECF244321}">
                <p14:modId xmlns:p14="http://schemas.microsoft.com/office/powerpoint/2010/main" val="2815985836"/>
              </p:ext>
            </p:extLst>
          </p:nvPr>
        </p:nvGraphicFramePr>
        <p:xfrm>
          <a:off x="6424772" y="1781512"/>
          <a:ext cx="5231518" cy="32949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99834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236510" cy="584775"/>
          </a:xfrm>
          <a:prstGeom prst="rect">
            <a:avLst/>
          </a:prstGeom>
          <a:noFill/>
        </p:spPr>
        <p:txBody>
          <a:bodyPr wrap="none" rtlCol="0">
            <a:spAutoFit/>
          </a:bodyPr>
          <a:lstStyle/>
          <a:p>
            <a:r>
              <a:rPr lang="ja-JP" altLang="en-US" sz="3200" b="1" dirty="0"/>
              <a:t>研究の概要</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AEF4724-7459-EE85-2948-BB2D9D7A54DB}"/>
                  </a:ext>
                </a:extLst>
              </p:cNvPr>
              <p:cNvSpPr txBox="1"/>
              <p:nvPr/>
            </p:nvSpPr>
            <p:spPr>
              <a:xfrm>
                <a:off x="892213" y="1440872"/>
                <a:ext cx="10706777" cy="4524315"/>
              </a:xfrm>
              <a:prstGeom prst="rect">
                <a:avLst/>
              </a:prstGeom>
              <a:noFill/>
            </p:spPr>
            <p:txBody>
              <a:bodyPr wrap="none" rtlCol="0">
                <a:spAutoFit/>
              </a:bodyPr>
              <a:lstStyle/>
              <a:p>
                <a:r>
                  <a:rPr lang="ja-JP" altLang="en-US" dirty="0"/>
                  <a:t>現在いろんな問題が</a:t>
                </a:r>
                <a:r>
                  <a:rPr lang="en-US" altLang="ja-JP" dirty="0"/>
                  <a:t>QUBO</a:t>
                </a:r>
                <a:r>
                  <a:rPr lang="ja-JP" altLang="en-US" dirty="0"/>
                  <a:t>モデルに変換できて専用のソルバーで解決することができる</a:t>
                </a:r>
                <a:endParaRPr lang="en-US" altLang="ja-JP" dirty="0"/>
              </a:p>
              <a:p>
                <a:endParaRPr lang="en-US" altLang="zh-CN" dirty="0"/>
              </a:p>
              <a:p>
                <a:r>
                  <a:rPr lang="ja-JP" altLang="en-US" dirty="0"/>
                  <a:t>特定の問題の</a:t>
                </a:r>
                <a:r>
                  <a:rPr lang="en-US" altLang="ja-JP" dirty="0"/>
                  <a:t>QUBO</a:t>
                </a:r>
                <a:r>
                  <a:rPr lang="ja-JP" altLang="en-US" dirty="0"/>
                  <a:t>モデルを作るのに</a:t>
                </a:r>
                <a:endParaRPr lang="en-US" altLang="ja-JP" dirty="0"/>
              </a:p>
              <a:p>
                <a:pPr marL="285750" indent="-285750">
                  <a:buFont typeface="Arial" panose="020B0604020202020204" pitchFamily="34" charset="0"/>
                  <a:buChar char="•"/>
                </a:pPr>
                <a:r>
                  <a:rPr lang="ja-JP" altLang="en-US" b="1" dirty="0"/>
                  <a:t>目的関数</a:t>
                </a:r>
                <a:endParaRPr lang="en-US" altLang="ja-JP" dirty="0"/>
              </a:p>
              <a:p>
                <a:pPr marL="285750" indent="-285750">
                  <a:buFont typeface="Arial" panose="020B0604020202020204" pitchFamily="34" charset="0"/>
                  <a:buChar char="•"/>
                </a:pPr>
                <a:r>
                  <a:rPr lang="ja-JP" altLang="en-US" b="1" dirty="0"/>
                  <a:t>制約条件から転換されたペナルティー項</a:t>
                </a:r>
                <a:endParaRPr lang="en-US" altLang="ja-JP" b="1" dirty="0"/>
              </a:p>
              <a:p>
                <a:r>
                  <a:rPr lang="ja-JP" altLang="en-US" dirty="0"/>
                  <a:t>が必要である</a:t>
                </a:r>
                <a:endParaRPr lang="en-US" altLang="ja-JP" dirty="0"/>
              </a:p>
              <a:p>
                <a:endParaRPr lang="en-US" altLang="zh-CN" dirty="0"/>
              </a:p>
              <a:p>
                <a:r>
                  <a:rPr lang="ja-JP" altLang="en-US" dirty="0"/>
                  <a:t>ペナルティー項は通常</a:t>
                </a:r>
                <a:r>
                  <a:rPr lang="ja-JP" altLang="en-US" b="1" dirty="0"/>
                  <a:t>ペナルティー係数（</a:t>
                </a:r>
                <a14:m>
                  <m:oMath xmlns:m="http://schemas.openxmlformats.org/officeDocument/2006/math">
                    <m:r>
                      <a:rPr lang="ja-JP" altLang="en-US" b="1" i="1" smtClean="0">
                        <a:latin typeface="Cambria Math" panose="02040503050406030204" pitchFamily="18" charset="0"/>
                      </a:rPr>
                      <m:t>𝝀</m:t>
                    </m:r>
                  </m:oMath>
                </a14:m>
                <a:r>
                  <a:rPr lang="ja-JP" altLang="en-US" b="1" dirty="0"/>
                  <a:t>）</a:t>
                </a:r>
                <a:r>
                  <a:rPr lang="ja-JP" altLang="en-US" dirty="0"/>
                  <a:t>をかけている</a:t>
                </a:r>
                <a:endParaRPr lang="en-US" altLang="ja-JP" dirty="0"/>
              </a:p>
              <a:p>
                <a:endParaRPr lang="en-US" altLang="zh-CN" dirty="0"/>
              </a:p>
              <a:p>
                <a:r>
                  <a:rPr lang="ja-JP" altLang="en-US" b="1" dirty="0"/>
                  <a:t>問題点</a:t>
                </a:r>
                <a:r>
                  <a:rPr lang="ja-JP" altLang="en-US" dirty="0"/>
                  <a:t>：</a:t>
                </a:r>
                <a:endParaRPr lang="en-US" altLang="ja-JP" dirty="0"/>
              </a:p>
              <a:p>
                <a:pPr marL="285750" indent="-285750">
                  <a:buFont typeface="Arial" panose="020B0604020202020204" pitchFamily="34" charset="0"/>
                  <a:buChar char="•"/>
                </a:pPr>
                <a:r>
                  <a:rPr lang="ja-JP" altLang="en-US" dirty="0"/>
                  <a:t>ペナルティー係数が大きすぎるとソルバーに悪影響を与える</a:t>
                </a:r>
                <a:endParaRPr lang="en-US" altLang="ja-JP" dirty="0"/>
              </a:p>
              <a:p>
                <a:pPr marL="285750" indent="-285750">
                  <a:buFont typeface="Arial" panose="020B0604020202020204" pitchFamily="34" charset="0"/>
                  <a:buChar char="•"/>
                </a:pPr>
                <a:r>
                  <a:rPr lang="ja-JP" altLang="en-US" dirty="0"/>
                  <a:t>ペナルティー係数が小さすぎるとモデルの全域的最小値が問題の最適解にならない</a:t>
                </a:r>
                <a:endParaRPr lang="en-US" altLang="ja-JP" dirty="0"/>
              </a:p>
              <a:p>
                <a:pPr marL="285750" indent="-285750">
                  <a:buFont typeface="Arial" panose="020B0604020202020204" pitchFamily="34" charset="0"/>
                  <a:buChar char="•"/>
                </a:pPr>
                <a:endParaRPr lang="en-US" altLang="zh-CN" dirty="0"/>
              </a:p>
              <a:p>
                <a:r>
                  <a:rPr lang="ja-JP" altLang="en-US" b="1" dirty="0"/>
                  <a:t>本研究</a:t>
                </a:r>
                <a:r>
                  <a:rPr lang="ja-JP" altLang="en-US" dirty="0"/>
                  <a:t>では</a:t>
                </a:r>
                <a:endParaRPr lang="en-US" altLang="ja-JP" dirty="0"/>
              </a:p>
              <a:p>
                <a:r>
                  <a:rPr lang="en-US" altLang="ja-JP" dirty="0"/>
                  <a:t>TSP</a:t>
                </a:r>
                <a:r>
                  <a:rPr lang="ja-JP" altLang="en-US" dirty="0"/>
                  <a:t>（巡回セールスマン）問題に特定して</a:t>
                </a:r>
                <a:endParaRPr lang="en-US" altLang="ja-JP" dirty="0"/>
              </a:p>
              <a:p>
                <a:r>
                  <a:rPr lang="ja-JP" altLang="en-US" dirty="0"/>
                  <a:t>ボロノイー図とドロネー図を利用して</a:t>
                </a:r>
                <a:r>
                  <a:rPr lang="en-US" altLang="ja-JP" dirty="0"/>
                  <a:t>TSP</a:t>
                </a:r>
                <a:r>
                  <a:rPr lang="ja-JP" altLang="en-US" dirty="0"/>
                  <a:t>問題のペナルティー係数を計算するアルゴリズムを提案した</a:t>
                </a:r>
                <a:endParaRPr lang="en-US" altLang="zh-CN" dirty="0"/>
              </a:p>
            </p:txBody>
          </p:sp>
        </mc:Choice>
        <mc:Fallback xmlns="">
          <p:sp>
            <p:nvSpPr>
              <p:cNvPr id="12" name="文本框 11">
                <a:extLst>
                  <a:ext uri="{FF2B5EF4-FFF2-40B4-BE49-F238E27FC236}">
                    <a16:creationId xmlns:a16="http://schemas.microsoft.com/office/drawing/2014/main" id="{6AEF4724-7459-EE85-2948-BB2D9D7A54DB}"/>
                  </a:ext>
                </a:extLst>
              </p:cNvPr>
              <p:cNvSpPr txBox="1">
                <a:spLocks noRot="1" noChangeAspect="1" noMove="1" noResize="1" noEditPoints="1" noAdjustHandles="1" noChangeArrowheads="1" noChangeShapeType="1" noTextEdit="1"/>
              </p:cNvSpPr>
              <p:nvPr/>
            </p:nvSpPr>
            <p:spPr>
              <a:xfrm>
                <a:off x="892213" y="1440872"/>
                <a:ext cx="10706777" cy="4524315"/>
              </a:xfrm>
              <a:prstGeom prst="rect">
                <a:avLst/>
              </a:prstGeom>
              <a:blipFill>
                <a:blip r:embed="rId2"/>
                <a:stretch>
                  <a:fillRect l="-455" t="-673" b="-12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2530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574744" cy="584775"/>
          </a:xfrm>
          <a:prstGeom prst="rect">
            <a:avLst/>
          </a:prstGeom>
          <a:noFill/>
        </p:spPr>
        <p:txBody>
          <a:bodyPr wrap="none" rtlCol="0">
            <a:spAutoFit/>
          </a:bodyPr>
          <a:lstStyle/>
          <a:p>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文本框 1">
                <a:extLst>
                  <a:ext uri="{FF2B5EF4-FFF2-40B4-BE49-F238E27FC236}">
                    <a16:creationId xmlns:a16="http://schemas.microsoft.com/office/drawing/2014/main" id="{BFB8E7DB-A4F9-2DAA-1B22-2256A19DDA6F}"/>
                  </a:ext>
                </a:extLst>
              </p:cNvPr>
              <p:cNvSpPr txBox="1"/>
              <p:nvPr/>
            </p:nvSpPr>
            <p:spPr>
              <a:xfrm>
                <a:off x="495050" y="1259702"/>
                <a:ext cx="9199419" cy="505901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sz="1600" b="1" i="0" dirty="0">
                    <a:effectLst/>
                    <a:latin typeface="YakuHanJPs"/>
                  </a:rPr>
                  <a:t>QUBO </a:t>
                </a:r>
                <a:r>
                  <a:rPr lang="en-US" altLang="ja-JP" sz="1600" b="1" dirty="0">
                    <a:latin typeface="YakuHanJPs"/>
                  </a:rPr>
                  <a:t>(</a:t>
                </a:r>
                <a:r>
                  <a:rPr lang="en-US" altLang="zh-CN" sz="1600" b="1" i="0" dirty="0">
                    <a:effectLst/>
                    <a:latin typeface="YakuHanJPs"/>
                  </a:rPr>
                  <a:t>Quadratic Unconstrained Binary Optimization</a:t>
                </a:r>
                <a:r>
                  <a:rPr lang="en-US" altLang="ja-JP" sz="1600" b="1" dirty="0">
                    <a:latin typeface="YakuHanJPs"/>
                  </a:rPr>
                  <a:t>)</a:t>
                </a:r>
                <a:r>
                  <a:rPr lang="ja-JP" altLang="en-US" sz="1600" b="1" dirty="0">
                    <a:latin typeface="YakuHanJPs"/>
                  </a:rPr>
                  <a:t>問題</a:t>
                </a:r>
                <a:endParaRPr lang="en-US" altLang="zh-CN" sz="1600" b="1" i="0" dirty="0">
                  <a:effectLst/>
                  <a:latin typeface="YakuHanJPs"/>
                </a:endParaRPr>
              </a:p>
              <a:p>
                <a:r>
                  <a:rPr lang="ja-JP" altLang="en-US" sz="1600" dirty="0"/>
                  <a:t>二次形式の制約なし二値変数最適化問題</a:t>
                </a:r>
                <a:endParaRPr lang="en-US" altLang="ja-JP" sz="1600" dirty="0"/>
              </a:p>
              <a:p>
                <a:endParaRPr lang="en-US" altLang="ja-JP" sz="1600" dirty="0"/>
              </a:p>
              <a:p>
                <a:r>
                  <a:rPr lang="ja-JP" altLang="en-US" sz="1600" dirty="0"/>
                  <a:t>入力：</a:t>
                </a:r>
                <a:r>
                  <a:rPr lang="en-US" altLang="ja-JP" sz="1600" dirty="0"/>
                  <a:t>QUBO</a:t>
                </a:r>
                <a:r>
                  <a:rPr lang="ja-JP" altLang="en-US" sz="1600" dirty="0"/>
                  <a:t>行列</a:t>
                </a:r>
                <a:endParaRPr lang="en-US" altLang="ja-JP" sz="1600" dirty="0"/>
              </a:p>
              <a:p>
                <a:r>
                  <a:rPr lang="ja-JP" altLang="en-US" sz="1600" dirty="0"/>
                  <a:t>出力：解のベクトル</a:t>
                </a:r>
                <a:endParaRPr lang="en-US" altLang="ja-JP" sz="1600" dirty="0"/>
              </a:p>
              <a:p>
                <a:r>
                  <a:rPr lang="ja-JP" altLang="en-US" sz="1600" dirty="0"/>
                  <a:t>与えられた数式を最小値または最大値にするベクトル</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を求める</a:t>
                </a:r>
                <a:endParaRPr lang="en-US" altLang="ja-JP" sz="1600" dirty="0"/>
              </a:p>
              <a:p>
                <a:endParaRPr lang="en-US" altLang="ja-JP" sz="1600" dirty="0"/>
              </a:p>
              <a:p>
                <a:endParaRPr lang="en-US" altLang="zh-CN" sz="1600" dirty="0"/>
              </a:p>
              <a:p>
                <a:r>
                  <a:rPr lang="en-US" altLang="ja-JP" sz="1600" dirty="0"/>
                  <a:t>QUBO</a:t>
                </a:r>
                <a:r>
                  <a:rPr lang="ja-JP" altLang="en-US" sz="1600" dirty="0"/>
                  <a:t>の一般的な数式：</a:t>
                </a:r>
                <a:endParaRPr lang="en-US" altLang="ja-JP" sz="1600" dirty="0"/>
              </a:p>
              <a:p>
                <a:pPr/>
                <a14:m>
                  <m:oMathPara xmlns:m="http://schemas.openxmlformats.org/officeDocument/2006/math">
                    <m:oMathParaPr>
                      <m:jc m:val="centerGroup"/>
                    </m:oMathParaPr>
                    <m:oMath xmlns:m="http://schemas.openxmlformats.org/officeDocument/2006/math">
                      <m:func>
                        <m:funcPr>
                          <m:ctrlPr>
                            <a:rPr lang="en-US" altLang="zh-CN" sz="1600" b="0" i="1" smtClean="0">
                              <a:latin typeface="Cambria Math" panose="02040503050406030204" pitchFamily="18" charset="0"/>
                            </a:rPr>
                          </m:ctrlPr>
                        </m:funcPr>
                        <m:fName>
                          <m:r>
                            <m:rPr>
                              <m:sty m:val="p"/>
                            </m:rPr>
                            <a:rPr lang="en-US" altLang="zh-CN" sz="1600" b="0" i="0" smtClean="0">
                              <a:latin typeface="Cambria Math" panose="02040503050406030204" pitchFamily="18" charset="0"/>
                            </a:rPr>
                            <m:t>min</m:t>
                          </m:r>
                        </m:fName>
                        <m:e>
                          <m:r>
                            <a:rPr lang="en-US" altLang="zh-CN" sz="1600" b="0" i="1" smtClean="0">
                              <a:latin typeface="Cambria Math" panose="02040503050406030204" pitchFamily="18" charset="0"/>
                            </a:rPr>
                            <m:t>𝑜𝑟</m:t>
                          </m:r>
                          <m:r>
                            <a:rPr lang="en-US" altLang="zh-CN" sz="1600" b="0" i="1" smtClean="0">
                              <a:latin typeface="Cambria Math" panose="02040503050406030204" pitchFamily="18" charset="0"/>
                            </a:rPr>
                            <m:t> </m:t>
                          </m:r>
                          <m:r>
                            <m:rPr>
                              <m:sty m:val="p"/>
                            </m:rPr>
                            <a:rPr lang="en-US" altLang="zh-CN" sz="1600" b="0" i="0" smtClean="0">
                              <a:latin typeface="Cambria Math" panose="02040503050406030204" pitchFamily="18" charset="0"/>
                            </a:rPr>
                            <m:t>max</m:t>
                          </m:r>
                          <m:r>
                            <a:rPr lang="en-US" altLang="zh-CN" sz="1600" b="0" i="1" smtClean="0">
                              <a:latin typeface="Cambria Math" panose="02040503050406030204" pitchFamily="18" charset="0"/>
                            </a:rPr>
                            <m:t>⁡</m:t>
                          </m:r>
                        </m:e>
                      </m:func>
                      <m:d>
                        <m:dPr>
                          <m:ctrlPr>
                            <a:rPr lang="en-US" altLang="zh-CN" sz="1600" b="0" i="1" smtClean="0">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b="0" i="1" smtClean="0">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𝑖𝑖</m:t>
                                  </m:r>
                                </m:sub>
                              </m:sSub>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&lt;</m:t>
                              </m:r>
                              <m:r>
                                <a:rPr lang="en-US" altLang="zh-CN" sz="1600" i="1">
                                  <a:latin typeface="Cambria Math" panose="02040503050406030204" pitchFamily="18" charset="0"/>
                                </a:rPr>
                                <m:t>𝑗</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𝑖𝑗</m:t>
                                  </m:r>
                                </m:sub>
                              </m:sSub>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𝑖</m:t>
                                  </m:r>
                                </m:sub>
                              </m:sSub>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𝑗</m:t>
                                  </m:r>
                                </m:sub>
                              </m:sSub>
                            </m:e>
                          </m:nary>
                          <m:r>
                            <a:rPr lang="en-US" altLang="zh-CN" sz="1600" i="1">
                              <a:latin typeface="Cambria Math" panose="02040503050406030204" pitchFamily="18" charset="0"/>
                            </a:rPr>
                            <m:t>+</m:t>
                          </m:r>
                          <m:r>
                            <a:rPr lang="en-US" altLang="zh-CN" sz="1600" i="1">
                              <a:latin typeface="Cambria Math" panose="02040503050406030204" pitchFamily="18" charset="0"/>
                            </a:rPr>
                            <m:t>𝐶</m:t>
                          </m:r>
                        </m:e>
                      </m:d>
                    </m:oMath>
                  </m:oMathPara>
                </a14:m>
                <a:endParaRPr lang="en-US" altLang="zh-CN" sz="1600" dirty="0"/>
              </a:p>
              <a:p>
                <a:endParaRPr lang="en-US" altLang="zh-CN" sz="1600" dirty="0"/>
              </a:p>
              <a:p>
                <a:endParaRPr lang="en-US" altLang="zh-CN" sz="1600" dirty="0"/>
              </a:p>
              <a:p>
                <a:r>
                  <a:rPr lang="en-US" altLang="ja-JP" sz="1600" dirty="0"/>
                  <a:t>QUBO</a:t>
                </a:r>
                <a:r>
                  <a:rPr lang="ja-JP" altLang="en-US" sz="1600" dirty="0"/>
                  <a:t>の上三角行列表現：</a:t>
                </a:r>
                <a:endParaRPr lang="en-US" altLang="ja-JP" sz="1600" dirty="0"/>
              </a:p>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m:t>
                              </m:r>
                              <m:m>
                                <m:mPr>
                                  <m:mcs>
                                    <m:mc>
                                      <m:mcPr>
                                        <m:count m:val="4"/>
                                        <m:mcJc m:val="center"/>
                                      </m:mcPr>
                                    </m:mc>
                                  </m:mcs>
                                  <m:ctrlPr>
                                    <a:rPr lang="en-US" altLang="zh-CN" sz="1600" i="1">
                                      <a:latin typeface="Cambria Math" panose="02040503050406030204" pitchFamily="18" charset="0"/>
                                    </a:rPr>
                                  </m:ctrlPr>
                                </m:mPr>
                                <m:mr>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1</m:t>
                                        </m:r>
                                      </m:sub>
                                    </m:sSub>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2</m:t>
                                        </m:r>
                                      </m:sub>
                                    </m:sSub>
                                  </m:e>
                                  <m:e>
                                    <m:r>
                                      <a:rPr lang="en-US" altLang="zh-CN" sz="1600" i="1">
                                        <a:latin typeface="Cambria Math" panose="02040503050406030204" pitchFamily="18" charset="0"/>
                                      </a:rPr>
                                      <m:t>…</m:t>
                                    </m:r>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𝑛</m:t>
                                        </m:r>
                                      </m:sub>
                                    </m:sSub>
                                  </m:e>
                                </m:mr>
                              </m:m>
                              <m:r>
                                <a:rPr lang="en-US" altLang="zh-CN" sz="1600" i="1">
                                  <a:latin typeface="Cambria Math" panose="02040503050406030204" pitchFamily="18" charset="0"/>
                                </a:rPr>
                                <m:t>)</m:t>
                              </m:r>
                            </m:e>
                            <m:sub>
                              <m:r>
                                <a:rPr lang="en-US" altLang="zh-CN" sz="1600" i="1">
                                  <a:latin typeface="Cambria Math" panose="02040503050406030204" pitchFamily="18" charset="0"/>
                                </a:rPr>
                                <m:t>1</m:t>
                              </m:r>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𝑛</m:t>
                              </m:r>
                            </m:sub>
                          </m:sSub>
                          <m:d>
                            <m:dPr>
                              <m:ctrlPr>
                                <a:rPr lang="en-US" altLang="zh-CN" sz="1600" i="1" smtClean="0">
                                  <a:latin typeface="Cambria Math" panose="02040503050406030204" pitchFamily="18" charset="0"/>
                                </a:rPr>
                              </m:ctrlPr>
                            </m:dPr>
                            <m:e>
                              <m:m>
                                <m:mPr>
                                  <m:mcs>
                                    <m:mc>
                                      <m:mcPr>
                                        <m:count m:val="4"/>
                                        <m:mcJc m:val="center"/>
                                      </m:mcPr>
                                    </m:mc>
                                  </m:mcs>
                                  <m:ctrlPr>
                                    <a:rPr lang="en-US" altLang="zh-CN" sz="1600" i="1">
                                      <a:latin typeface="Cambria Math" panose="02040503050406030204" pitchFamily="18" charset="0"/>
                                    </a:rPr>
                                  </m:ctrlPr>
                                </m:mPr>
                                <m:mr>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11</m:t>
                                        </m:r>
                                      </m:sub>
                                    </m:sSub>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12</m:t>
                                        </m:r>
                                      </m:sub>
                                    </m:sSub>
                                  </m:e>
                                  <m:e>
                                    <m:r>
                                      <a:rPr lang="en-US" altLang="zh-CN" sz="1600" i="1">
                                        <a:latin typeface="Cambria Math" panose="02040503050406030204" pitchFamily="18" charset="0"/>
                                      </a:rPr>
                                      <m:t>…</m:t>
                                    </m:r>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1</m:t>
                                        </m:r>
                                        <m:r>
                                          <a:rPr lang="en-US" altLang="zh-CN" sz="1600" b="0" i="1" smtClean="0">
                                            <a:latin typeface="Cambria Math" panose="02040503050406030204" pitchFamily="18" charset="0"/>
                                          </a:rPr>
                                          <m:t>𝑛</m:t>
                                        </m:r>
                                      </m:sub>
                                    </m:sSub>
                                  </m:e>
                                </m:mr>
                                <m:mr>
                                  <m:e>
                                    <m:r>
                                      <a:rPr lang="en-US" altLang="zh-CN" sz="1600" i="1">
                                        <a:latin typeface="Cambria Math" panose="02040503050406030204" pitchFamily="18" charset="0"/>
                                      </a:rPr>
                                      <m:t>0</m:t>
                                    </m:r>
                                  </m:e>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22</m:t>
                                        </m:r>
                                      </m:sub>
                                    </m:sSub>
                                  </m:e>
                                  <m:e>
                                    <m:r>
                                      <a:rPr lang="en-US" altLang="zh-CN" sz="1600" i="1">
                                        <a:latin typeface="Cambria Math" panose="02040503050406030204" pitchFamily="18" charset="0"/>
                                      </a:rPr>
                                      <m:t>…</m:t>
                                    </m:r>
                                  </m:e>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2</m:t>
                                        </m:r>
                                        <m:r>
                                          <a:rPr lang="en-US" altLang="zh-CN" sz="1600" b="0" i="1" smtClean="0">
                                            <a:latin typeface="Cambria Math" panose="02040503050406030204" pitchFamily="18" charset="0"/>
                                          </a:rPr>
                                          <m:t>𝑛</m:t>
                                        </m:r>
                                      </m:sub>
                                    </m:sSub>
                                  </m:e>
                                </m:mr>
                                <m:mr>
                                  <m:e>
                                    <m:r>
                                      <a:rPr lang="en-US" altLang="zh-CN" sz="1600" i="1">
                                        <a:latin typeface="Cambria Math" panose="02040503050406030204" pitchFamily="18" charset="0"/>
                                      </a:rPr>
                                      <m:t>⋮</m:t>
                                    </m:r>
                                  </m:e>
                                  <m:e>
                                    <m:r>
                                      <a:rPr lang="en-US" altLang="zh-CN" sz="1600" i="1" smtClean="0">
                                        <a:latin typeface="Cambria Math" panose="02040503050406030204" pitchFamily="18" charset="0"/>
                                      </a:rPr>
                                      <m:t>⋮</m:t>
                                    </m:r>
                                  </m:e>
                                  <m:e>
                                    <m:r>
                                      <a:rPr lang="en-US" altLang="zh-CN" sz="1600" i="1">
                                        <a:latin typeface="Cambria Math" panose="02040503050406030204" pitchFamily="18" charset="0"/>
                                      </a:rPr>
                                      <m:t>⋱</m:t>
                                    </m:r>
                                  </m:e>
                                  <m:e>
                                    <m:r>
                                      <a:rPr lang="en-US" altLang="zh-CN" sz="1600" i="1" smtClean="0">
                                        <a:latin typeface="Cambria Math" panose="02040503050406030204" pitchFamily="18" charset="0"/>
                                      </a:rPr>
                                      <m:t>⋮</m:t>
                                    </m:r>
                                  </m:e>
                                </m:mr>
                                <m:mr>
                                  <m:e>
                                    <m:r>
                                      <a:rPr lang="en-US" altLang="zh-CN" sz="1600" i="1">
                                        <a:latin typeface="Cambria Math" panose="02040503050406030204" pitchFamily="18" charset="0"/>
                                      </a:rPr>
                                      <m:t>0</m:t>
                                    </m:r>
                                  </m:e>
                                  <m:e>
                                    <m:r>
                                      <a:rPr lang="en-US" altLang="zh-CN" sz="1600" i="1">
                                        <a:latin typeface="Cambria Math" panose="02040503050406030204" pitchFamily="18" charset="0"/>
                                      </a:rPr>
                                      <m:t>…</m:t>
                                    </m:r>
                                  </m:e>
                                  <m:e>
                                    <m:r>
                                      <a:rPr lang="en-US" altLang="zh-CN" sz="1600" i="1">
                                        <a:latin typeface="Cambria Math" panose="02040503050406030204" pitchFamily="18" charset="0"/>
                                      </a:rPr>
                                      <m:t>0</m:t>
                                    </m:r>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𝑛𝑛</m:t>
                                        </m:r>
                                      </m:sub>
                                    </m:sSub>
                                  </m:e>
                                </m:mr>
                              </m:m>
                            </m:e>
                          </m:d>
                        </m:e>
                        <m:sub>
                          <m:r>
                            <a:rPr lang="en-US" altLang="zh-CN" sz="1600" b="0" i="1" smtClean="0">
                              <a:latin typeface="Cambria Math" panose="02040503050406030204" pitchFamily="18" charset="0"/>
                            </a:rPr>
                            <m:t>𝑛</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𝑛</m:t>
                          </m:r>
                        </m:sub>
                      </m:sSub>
                      <m:sSub>
                        <m:sSubPr>
                          <m:ctrlPr>
                            <a:rPr lang="en-US" altLang="zh-CN" sz="1600" i="1">
                              <a:latin typeface="Cambria Math" panose="02040503050406030204" pitchFamily="18" charset="0"/>
                            </a:rPr>
                          </m:ctrlPr>
                        </m:sSubPr>
                        <m:e>
                          <m:d>
                            <m:dPr>
                              <m:ctrlPr>
                                <a:rPr lang="en-US" altLang="zh-CN" sz="1600" i="1">
                                  <a:latin typeface="Cambria Math" panose="02040503050406030204" pitchFamily="18" charset="0"/>
                                </a:rPr>
                              </m:ctrlPr>
                            </m:dPr>
                            <m:e>
                              <m:m>
                                <m:mPr>
                                  <m:mcs>
                                    <m:mc>
                                      <m:mcPr>
                                        <m:count m:val="1"/>
                                        <m:mcJc m:val="center"/>
                                      </m:mcPr>
                                    </m:mc>
                                  </m:mcs>
                                  <m:ctrlPr>
                                    <a:rPr lang="en-US" altLang="zh-CN" sz="1600" i="1">
                                      <a:latin typeface="Cambria Math" panose="02040503050406030204" pitchFamily="18" charset="0"/>
                                    </a:rPr>
                                  </m:ctrlPr>
                                </m:mPr>
                                <m:mr>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1</m:t>
                                        </m:r>
                                      </m:sub>
                                    </m:sSub>
                                  </m:e>
                                </m:mr>
                                <m:mr>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2</m:t>
                                        </m:r>
                                      </m:sub>
                                    </m:sSub>
                                  </m:e>
                                </m:mr>
                                <m:mr>
                                  <m:e>
                                    <m:r>
                                      <a:rPr lang="en-US" altLang="zh-CN" sz="1600" i="1">
                                        <a:latin typeface="Cambria Math" panose="02040503050406030204" pitchFamily="18" charset="0"/>
                                      </a:rPr>
                                      <m:t>⋮</m:t>
                                    </m:r>
                                  </m:e>
                                </m:mr>
                                <m:mr>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𝑛</m:t>
                                        </m:r>
                                      </m:sub>
                                    </m:sSub>
                                  </m:e>
                                </m:mr>
                              </m:m>
                            </m:e>
                          </m:d>
                        </m:e>
                        <m:sub>
                          <m:r>
                            <a:rPr lang="en-US" altLang="zh-CN" sz="1600" b="0" i="1" smtClean="0">
                              <a:latin typeface="Cambria Math" panose="02040503050406030204" pitchFamily="18" charset="0"/>
                            </a:rPr>
                            <m:t>𝑛</m:t>
                          </m:r>
                          <m:r>
                            <a:rPr lang="en-US" altLang="zh-CN" sz="1600" i="1">
                              <a:latin typeface="Cambria Math" panose="02040503050406030204" pitchFamily="18" charset="0"/>
                              <a:ea typeface="Cambria Math" panose="02040503050406030204" pitchFamily="18" charset="0"/>
                            </a:rPr>
                            <m:t>×1</m:t>
                          </m:r>
                        </m:sub>
                      </m:sSub>
                    </m:oMath>
                  </m:oMathPara>
                </a14:m>
                <a:endParaRPr lang="zh-CN" altLang="en-US" sz="1600" dirty="0"/>
              </a:p>
              <a:p>
                <a:endParaRPr lang="en-US" altLang="ja-JP" sz="1600" dirty="0"/>
              </a:p>
            </p:txBody>
          </p:sp>
        </mc:Choice>
        <mc:Fallback xmlns="">
          <p:sp>
            <p:nvSpPr>
              <p:cNvPr id="4" name="文本框 1">
                <a:extLst>
                  <a:ext uri="{FF2B5EF4-FFF2-40B4-BE49-F238E27FC236}">
                    <a16:creationId xmlns:a16="http://schemas.microsoft.com/office/drawing/2014/main" id="{BFB8E7DB-A4F9-2DAA-1B22-2256A19DDA6F}"/>
                  </a:ext>
                </a:extLst>
              </p:cNvPr>
              <p:cNvSpPr txBox="1">
                <a:spLocks noRot="1" noChangeAspect="1" noMove="1" noResize="1" noEditPoints="1" noAdjustHandles="1" noChangeArrowheads="1" noChangeShapeType="1" noTextEdit="1"/>
              </p:cNvSpPr>
              <p:nvPr/>
            </p:nvSpPr>
            <p:spPr>
              <a:xfrm>
                <a:off x="495050" y="1259702"/>
                <a:ext cx="9199419" cy="5059014"/>
              </a:xfrm>
              <a:prstGeom prst="rect">
                <a:avLst/>
              </a:prstGeom>
              <a:blipFill>
                <a:blip r:embed="rId2"/>
                <a:stretch>
                  <a:fillRect l="-331" t="-3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E66AB34-A4EE-F82B-078F-792A7A6DEA8A}"/>
                  </a:ext>
                </a:extLst>
              </p:cNvPr>
              <p:cNvSpPr txBox="1"/>
              <p:nvPr/>
            </p:nvSpPr>
            <p:spPr>
              <a:xfrm>
                <a:off x="7590716" y="3288110"/>
                <a:ext cx="4576959" cy="755976"/>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r>
                      <a:rPr lang="en-US" altLang="zh-CN" sz="1400" b="0" i="1" smtClean="0">
                        <a:latin typeface="Cambria Math" panose="02040503050406030204" pitchFamily="18" charset="0"/>
                      </a:rPr>
                      <m:t> (0,1)</m:t>
                    </m:r>
                  </m:oMath>
                </a14:m>
                <a:r>
                  <a:rPr lang="ja-JP" altLang="en-US" sz="1400" dirty="0"/>
                  <a:t>   バイナリ変数</a:t>
                </a:r>
                <a:endParaRPr lang="en-US" altLang="ja-JP" sz="1400" dirty="0"/>
              </a:p>
              <a:p>
                <a:r>
                  <a:rPr lang="en-US" altLang="zh-CN" sz="1400" b="0" dirty="0"/>
                  <a:t>    </a:t>
                </a:r>
                <a14:m>
                  <m:oMath xmlns:m="http://schemas.openxmlformats.org/officeDocument/2006/math">
                    <m:r>
                      <a:rPr lang="en-US" altLang="zh-CN" sz="1400" b="0" i="1" smtClean="0">
                        <a:latin typeface="Cambria Math" panose="02040503050406030204" pitchFamily="18" charset="0"/>
                      </a:rPr>
                      <m:t>𝑄</m:t>
                    </m:r>
                  </m:oMath>
                </a14:m>
                <a:r>
                  <a:rPr lang="zh-CN" altLang="en-US" sz="1400" dirty="0"/>
                  <a:t>        </a:t>
                </a:r>
                <a:r>
                  <a:rPr lang="en-US" altLang="zh-CN" sz="1400" dirty="0"/>
                  <a:t>QUBO</a:t>
                </a:r>
                <a:r>
                  <a:rPr lang="ja-JP" altLang="en-US" sz="1400" dirty="0"/>
                  <a:t>行列 </a:t>
                </a:r>
                <a:r>
                  <a:rPr lang="en-US" altLang="ja-JP" sz="1400" dirty="0"/>
                  <a:t>(</a:t>
                </a:r>
                <a14:m>
                  <m:oMath xmlns:m="http://schemas.openxmlformats.org/officeDocument/2006/math">
                    <m:sSub>
                      <m:sSubPr>
                        <m:ctrlPr>
                          <a:rPr lang="en-US" altLang="ja-JP" sz="1400" i="1" smtClean="0">
                            <a:latin typeface="Cambria Math" panose="02040503050406030204" pitchFamily="18" charset="0"/>
                          </a:rPr>
                        </m:ctrlPr>
                      </m:sSubPr>
                      <m:e>
                        <m:r>
                          <a:rPr lang="en-US" altLang="ja-JP" sz="1400" b="0" i="1" smtClean="0">
                            <a:latin typeface="Cambria Math" panose="02040503050406030204" pitchFamily="18" charset="0"/>
                          </a:rPr>
                          <m:t>𝑄</m:t>
                        </m:r>
                      </m:e>
                      <m:sub>
                        <m:r>
                          <a:rPr lang="en-US" altLang="ja-JP" sz="1400" b="0" i="1" smtClean="0">
                            <a:latin typeface="Cambria Math" panose="02040503050406030204" pitchFamily="18" charset="0"/>
                          </a:rPr>
                          <m:t>𝑖𝑖</m:t>
                        </m:r>
                      </m:sub>
                    </m:sSub>
                  </m:oMath>
                </a14:m>
                <a:r>
                  <a:rPr lang="ja-JP" altLang="en-US" sz="1400" dirty="0"/>
                  <a:t>一次項の係数</a:t>
                </a:r>
                <a:r>
                  <a:rPr lang="en-US" altLang="ja-JP" sz="1400" dirty="0"/>
                  <a:t> </a:t>
                </a:r>
                <a14:m>
                  <m:oMath xmlns:m="http://schemas.openxmlformats.org/officeDocument/2006/math">
                    <m:sSub>
                      <m:sSubPr>
                        <m:ctrlPr>
                          <a:rPr lang="en-US" altLang="ja-JP" sz="1400" i="1" dirty="0" smtClean="0">
                            <a:latin typeface="Cambria Math" panose="02040503050406030204" pitchFamily="18" charset="0"/>
                          </a:rPr>
                        </m:ctrlPr>
                      </m:sSubPr>
                      <m:e>
                        <m:r>
                          <a:rPr lang="en-US" altLang="ja-JP" sz="1400" b="0" i="1" dirty="0" smtClean="0">
                            <a:latin typeface="Cambria Math" panose="02040503050406030204" pitchFamily="18" charset="0"/>
                          </a:rPr>
                          <m:t>𝑄</m:t>
                        </m:r>
                      </m:e>
                      <m:sub>
                        <m:r>
                          <a:rPr lang="en-US" altLang="ja-JP" sz="1400" b="0" i="1" dirty="0" smtClean="0">
                            <a:latin typeface="Cambria Math" panose="02040503050406030204" pitchFamily="18" charset="0"/>
                          </a:rPr>
                          <m:t>𝑖𝑗</m:t>
                        </m:r>
                      </m:sub>
                    </m:sSub>
                  </m:oMath>
                </a14:m>
                <a:r>
                  <a:rPr lang="ja-JP" altLang="en-US" sz="1400" dirty="0"/>
                  <a:t>二次項の係数</a:t>
                </a:r>
                <a:r>
                  <a:rPr lang="en-US" altLang="ja-JP" sz="1400" dirty="0"/>
                  <a:t>)</a:t>
                </a:r>
              </a:p>
              <a:p>
                <a:r>
                  <a:rPr lang="en-US" altLang="zh-CN" sz="1400" b="0" dirty="0"/>
                  <a:t>    </a:t>
                </a:r>
                <a14:m>
                  <m:oMath xmlns:m="http://schemas.openxmlformats.org/officeDocument/2006/math">
                    <m:r>
                      <a:rPr lang="en-US" altLang="zh-CN" sz="1400" b="0" i="1" smtClean="0">
                        <a:latin typeface="Cambria Math" panose="02040503050406030204" pitchFamily="18" charset="0"/>
                      </a:rPr>
                      <m:t>𝐶</m:t>
                    </m:r>
                  </m:oMath>
                </a14:m>
                <a:r>
                  <a:rPr lang="zh-CN" altLang="en-US" sz="1400" dirty="0"/>
                  <a:t>        </a:t>
                </a:r>
                <a:r>
                  <a:rPr lang="ja-JP" altLang="en-US" sz="1400" dirty="0"/>
                  <a:t>定数項</a:t>
                </a:r>
                <a:endParaRPr lang="zh-CN" altLang="en-US" sz="1400" dirty="0"/>
              </a:p>
            </p:txBody>
          </p:sp>
        </mc:Choice>
        <mc:Fallback xmlns="">
          <p:sp>
            <p:nvSpPr>
              <p:cNvPr id="5" name="文本框 4">
                <a:extLst>
                  <a:ext uri="{FF2B5EF4-FFF2-40B4-BE49-F238E27FC236}">
                    <a16:creationId xmlns:a16="http://schemas.microsoft.com/office/drawing/2014/main" id="{AE66AB34-A4EE-F82B-078F-792A7A6DEA8A}"/>
                  </a:ext>
                </a:extLst>
              </p:cNvPr>
              <p:cNvSpPr txBox="1">
                <a:spLocks noRot="1" noChangeAspect="1" noMove="1" noResize="1" noEditPoints="1" noAdjustHandles="1" noChangeArrowheads="1" noChangeShapeType="1" noTextEdit="1"/>
              </p:cNvSpPr>
              <p:nvPr/>
            </p:nvSpPr>
            <p:spPr>
              <a:xfrm>
                <a:off x="7590716" y="3288110"/>
                <a:ext cx="4576959" cy="755976"/>
              </a:xfrm>
              <a:prstGeom prst="rect">
                <a:avLst/>
              </a:prstGeom>
              <a:blipFill>
                <a:blip r:embed="rId3"/>
                <a:stretch>
                  <a:fillRect b="-7143"/>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2728138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7236276" cy="584775"/>
          </a:xfrm>
          <a:prstGeom prst="rect">
            <a:avLst/>
          </a:prstGeom>
          <a:noFill/>
        </p:spPr>
        <p:txBody>
          <a:bodyPr wrap="none" rtlCol="0">
            <a:spAutoFit/>
          </a:bodyPr>
          <a:lstStyle/>
          <a:p>
            <a:r>
              <a:rPr lang="en-US" altLang="ja-JP" sz="3200" b="1" dirty="0"/>
              <a:t>TSP</a:t>
            </a:r>
            <a:r>
              <a:rPr lang="ja-JP" altLang="en-US" sz="3200" b="1" dirty="0"/>
              <a:t>問題　と　</a:t>
            </a:r>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114237" y="1108898"/>
            <a:ext cx="6210959" cy="1415772"/>
          </a:xfrm>
          <a:prstGeom prst="rect">
            <a:avLst/>
          </a:prstGeom>
          <a:noFill/>
        </p:spPr>
        <p:txBody>
          <a:bodyPr wrap="square">
            <a:spAutoFit/>
          </a:bodyPr>
          <a:lstStyle/>
          <a:p>
            <a:r>
              <a:rPr lang="en-US" altLang="ja-JP" sz="1400" b="1" dirty="0"/>
              <a:t>TSP</a:t>
            </a:r>
            <a:r>
              <a:rPr lang="ja-JP" altLang="en-US" sz="1400" b="1" dirty="0"/>
              <a:t>（巡回セールスマン）問題</a:t>
            </a:r>
            <a:endParaRPr lang="en-US" altLang="ja-JP" sz="1400" b="1" dirty="0"/>
          </a:p>
          <a:p>
            <a:endParaRPr lang="en-US" altLang="zh-CN" sz="1200" dirty="0"/>
          </a:p>
          <a:p>
            <a:r>
              <a:rPr lang="ja-JP" altLang="en-US" sz="1200" dirty="0"/>
              <a:t>町の座標あるいは距離行列が与えられたとき、全ての町をちょうど一度ずつ巡り出発地に戻る巡回路のうちで総移動距離が最小のものを求める組合せ最適化問題である</a:t>
            </a:r>
            <a:endParaRPr lang="en-US" altLang="ja-JP" sz="1200" dirty="0"/>
          </a:p>
          <a:p>
            <a:endParaRPr lang="en-US" altLang="zh-CN" sz="1200" dirty="0"/>
          </a:p>
          <a:p>
            <a:r>
              <a:rPr lang="ja-JP" altLang="en-US" sz="1200" dirty="0"/>
              <a:t>例えば：</a:t>
            </a:r>
            <a:endParaRPr lang="en-US" altLang="ja-JP" sz="1200" dirty="0"/>
          </a:p>
          <a:p>
            <a:r>
              <a:rPr lang="ja-JP" altLang="en-US" sz="1200" dirty="0"/>
              <a:t>町五つあるインスタンス</a:t>
            </a:r>
            <a:endParaRPr lang="zh-CN" altLang="en-US" sz="1200" dirty="0"/>
          </a:p>
        </p:txBody>
      </p:sp>
      <p:grpSp>
        <p:nvGrpSpPr>
          <p:cNvPr id="40" name="组合 39">
            <a:extLst>
              <a:ext uri="{FF2B5EF4-FFF2-40B4-BE49-F238E27FC236}">
                <a16:creationId xmlns:a16="http://schemas.microsoft.com/office/drawing/2014/main" id="{B57B5B29-23E2-B946-EE9F-A2AA252FF10D}"/>
              </a:ext>
            </a:extLst>
          </p:cNvPr>
          <p:cNvGrpSpPr/>
          <p:nvPr/>
        </p:nvGrpSpPr>
        <p:grpSpPr>
          <a:xfrm>
            <a:off x="255230" y="3238173"/>
            <a:ext cx="1907308" cy="1565640"/>
            <a:chOff x="886691" y="3441643"/>
            <a:chExt cx="1907308" cy="1565640"/>
          </a:xfrm>
        </p:grpSpPr>
        <p:sp>
          <p:nvSpPr>
            <p:cNvPr id="6" name="椭圆 5">
              <a:extLst>
                <a:ext uri="{FF2B5EF4-FFF2-40B4-BE49-F238E27FC236}">
                  <a16:creationId xmlns:a16="http://schemas.microsoft.com/office/drawing/2014/main" id="{64D1AA90-36E0-87C4-8739-996871451C3E}"/>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7" name="椭圆 6">
              <a:extLst>
                <a:ext uri="{FF2B5EF4-FFF2-40B4-BE49-F238E27FC236}">
                  <a16:creationId xmlns:a16="http://schemas.microsoft.com/office/drawing/2014/main" id="{482A8727-29C0-28D9-7840-DE11760165D2}"/>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8" name="椭圆 7">
              <a:extLst>
                <a:ext uri="{FF2B5EF4-FFF2-40B4-BE49-F238E27FC236}">
                  <a16:creationId xmlns:a16="http://schemas.microsoft.com/office/drawing/2014/main" id="{8B47CD72-B47A-4AC2-BFB8-A892941C29C6}"/>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9" name="椭圆 8">
              <a:extLst>
                <a:ext uri="{FF2B5EF4-FFF2-40B4-BE49-F238E27FC236}">
                  <a16:creationId xmlns:a16="http://schemas.microsoft.com/office/drawing/2014/main" id="{39E274DE-F323-B2A7-F58E-51900B84785D}"/>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0" name="椭圆 9">
              <a:extLst>
                <a:ext uri="{FF2B5EF4-FFF2-40B4-BE49-F238E27FC236}">
                  <a16:creationId xmlns:a16="http://schemas.microsoft.com/office/drawing/2014/main" id="{87C15A4E-375D-194F-7DCD-80D22F7109A9}"/>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12" name="直接连接符 11">
              <a:extLst>
                <a:ext uri="{FF2B5EF4-FFF2-40B4-BE49-F238E27FC236}">
                  <a16:creationId xmlns:a16="http://schemas.microsoft.com/office/drawing/2014/main" id="{B47BDA11-5CBE-717B-E0AD-B18D88AAA427}"/>
                </a:ext>
              </a:extLst>
            </p:cNvPr>
            <p:cNvCxnSpPr>
              <a:cxnSpLocks/>
              <a:stCxn id="6" idx="5"/>
              <a:endCxn id="8"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直接连接符 13">
              <a:extLst>
                <a:ext uri="{FF2B5EF4-FFF2-40B4-BE49-F238E27FC236}">
                  <a16:creationId xmlns:a16="http://schemas.microsoft.com/office/drawing/2014/main" id="{44CF5373-C683-4918-394A-92F796FC82D6}"/>
                </a:ext>
              </a:extLst>
            </p:cNvPr>
            <p:cNvCxnSpPr>
              <a:stCxn id="6" idx="5"/>
              <a:endCxn id="9"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接连接符 15">
              <a:extLst>
                <a:ext uri="{FF2B5EF4-FFF2-40B4-BE49-F238E27FC236}">
                  <a16:creationId xmlns:a16="http://schemas.microsoft.com/office/drawing/2014/main" id="{649554B6-01EA-B359-3764-89EBC664068B}"/>
                </a:ext>
              </a:extLst>
            </p:cNvPr>
            <p:cNvCxnSpPr>
              <a:stCxn id="6" idx="5"/>
              <a:endCxn id="7"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直接连接符 17">
              <a:extLst>
                <a:ext uri="{FF2B5EF4-FFF2-40B4-BE49-F238E27FC236}">
                  <a16:creationId xmlns:a16="http://schemas.microsoft.com/office/drawing/2014/main" id="{B346E459-B86E-E93B-C5E0-9C3F5DD129E7}"/>
                </a:ext>
              </a:extLst>
            </p:cNvPr>
            <p:cNvCxnSpPr>
              <a:stCxn id="6" idx="5"/>
              <a:endCxn id="10"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直接连接符 23">
              <a:extLst>
                <a:ext uri="{FF2B5EF4-FFF2-40B4-BE49-F238E27FC236}">
                  <a16:creationId xmlns:a16="http://schemas.microsoft.com/office/drawing/2014/main" id="{0921A5BF-3A5B-6296-4D4A-115E6851A6AC}"/>
                </a:ext>
              </a:extLst>
            </p:cNvPr>
            <p:cNvCxnSpPr>
              <a:stCxn id="8" idx="3"/>
              <a:endCxn id="9"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直接连接符 25">
              <a:extLst>
                <a:ext uri="{FF2B5EF4-FFF2-40B4-BE49-F238E27FC236}">
                  <a16:creationId xmlns:a16="http://schemas.microsoft.com/office/drawing/2014/main" id="{C8D296AF-AC53-CDB3-6740-85EF26A65392}"/>
                </a:ext>
              </a:extLst>
            </p:cNvPr>
            <p:cNvCxnSpPr>
              <a:stCxn id="8" idx="3"/>
              <a:endCxn id="7"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90206048-AFF3-2D8B-BD58-EEF29E38C036}"/>
                </a:ext>
              </a:extLst>
            </p:cNvPr>
            <p:cNvCxnSpPr>
              <a:stCxn id="8" idx="3"/>
              <a:endCxn id="10"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直接连接符 31">
              <a:extLst>
                <a:ext uri="{FF2B5EF4-FFF2-40B4-BE49-F238E27FC236}">
                  <a16:creationId xmlns:a16="http://schemas.microsoft.com/office/drawing/2014/main" id="{C9D22825-7F02-92F3-B8CC-5A1AEF1ECA9C}"/>
                </a:ext>
              </a:extLst>
            </p:cNvPr>
            <p:cNvCxnSpPr>
              <a:stCxn id="9" idx="1"/>
              <a:endCxn id="7"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直接连接符 33">
              <a:extLst>
                <a:ext uri="{FF2B5EF4-FFF2-40B4-BE49-F238E27FC236}">
                  <a16:creationId xmlns:a16="http://schemas.microsoft.com/office/drawing/2014/main" id="{82D7C04A-BE7F-0934-5436-DBA1A11E82F4}"/>
                </a:ext>
              </a:extLst>
            </p:cNvPr>
            <p:cNvCxnSpPr>
              <a:stCxn id="9" idx="1"/>
              <a:endCxn id="10"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直接连接符 38">
              <a:extLst>
                <a:ext uri="{FF2B5EF4-FFF2-40B4-BE49-F238E27FC236}">
                  <a16:creationId xmlns:a16="http://schemas.microsoft.com/office/drawing/2014/main" id="{0D0B1F19-5377-97E9-8D33-4EDA350746A4}"/>
                </a:ext>
              </a:extLst>
            </p:cNvPr>
            <p:cNvCxnSpPr>
              <a:stCxn id="7" idx="0"/>
              <a:endCxn id="10"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1" name="组合 40">
            <a:extLst>
              <a:ext uri="{FF2B5EF4-FFF2-40B4-BE49-F238E27FC236}">
                <a16:creationId xmlns:a16="http://schemas.microsoft.com/office/drawing/2014/main" id="{12196CC9-D325-7E8B-CCD2-7623477C5E50}"/>
              </a:ext>
            </a:extLst>
          </p:cNvPr>
          <p:cNvGrpSpPr/>
          <p:nvPr/>
        </p:nvGrpSpPr>
        <p:grpSpPr>
          <a:xfrm>
            <a:off x="3487763" y="3238173"/>
            <a:ext cx="1907308" cy="1565640"/>
            <a:chOff x="886691" y="3441643"/>
            <a:chExt cx="1907308" cy="1565640"/>
          </a:xfrm>
        </p:grpSpPr>
        <p:sp>
          <p:nvSpPr>
            <p:cNvPr id="42" name="椭圆 41">
              <a:extLst>
                <a:ext uri="{FF2B5EF4-FFF2-40B4-BE49-F238E27FC236}">
                  <a16:creationId xmlns:a16="http://schemas.microsoft.com/office/drawing/2014/main" id="{B007CDDE-AD9E-0366-3C98-F2F3AF33D6A2}"/>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43" name="椭圆 42">
              <a:extLst>
                <a:ext uri="{FF2B5EF4-FFF2-40B4-BE49-F238E27FC236}">
                  <a16:creationId xmlns:a16="http://schemas.microsoft.com/office/drawing/2014/main" id="{F46C93C0-4C15-21B8-E0FD-358946FD8EC9}"/>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44" name="椭圆 43">
              <a:extLst>
                <a:ext uri="{FF2B5EF4-FFF2-40B4-BE49-F238E27FC236}">
                  <a16:creationId xmlns:a16="http://schemas.microsoft.com/office/drawing/2014/main" id="{ACB3D327-C308-9B00-647E-42A20CE327C2}"/>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45" name="椭圆 44">
              <a:extLst>
                <a:ext uri="{FF2B5EF4-FFF2-40B4-BE49-F238E27FC236}">
                  <a16:creationId xmlns:a16="http://schemas.microsoft.com/office/drawing/2014/main" id="{EFD1FB27-E53D-8AFF-AD72-232095D2AB3F}"/>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46" name="椭圆 45">
              <a:extLst>
                <a:ext uri="{FF2B5EF4-FFF2-40B4-BE49-F238E27FC236}">
                  <a16:creationId xmlns:a16="http://schemas.microsoft.com/office/drawing/2014/main" id="{BE30D43E-30DA-D813-6F56-BE373590BE5A}"/>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48" name="直接连接符 47">
              <a:extLst>
                <a:ext uri="{FF2B5EF4-FFF2-40B4-BE49-F238E27FC236}">
                  <a16:creationId xmlns:a16="http://schemas.microsoft.com/office/drawing/2014/main" id="{68378392-7763-532C-5D8E-795252EA9BC6}"/>
                </a:ext>
              </a:extLst>
            </p:cNvPr>
            <p:cNvCxnSpPr>
              <a:stCxn id="42" idx="5"/>
              <a:endCxn id="45" idx="1"/>
            </p:cNvCxnSpPr>
            <p:nvPr/>
          </p:nvCxnSpPr>
          <p:spPr>
            <a:xfrm>
              <a:off x="1468773" y="3709689"/>
              <a:ext cx="1057180" cy="91852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056F388F-50CA-9197-E961-DCC204D38EFA}"/>
                </a:ext>
              </a:extLst>
            </p:cNvPr>
            <p:cNvCxnSpPr>
              <a:stCxn id="42" idx="5"/>
              <a:endCxn id="43" idx="0"/>
            </p:cNvCxnSpPr>
            <p:nvPr/>
          </p:nvCxnSpPr>
          <p:spPr>
            <a:xfrm>
              <a:off x="1468773" y="3709689"/>
              <a:ext cx="0" cy="983558"/>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2" name="直接连接符 51">
              <a:extLst>
                <a:ext uri="{FF2B5EF4-FFF2-40B4-BE49-F238E27FC236}">
                  <a16:creationId xmlns:a16="http://schemas.microsoft.com/office/drawing/2014/main" id="{4E0BD006-6A82-06CE-7F8C-666000B90283}"/>
                </a:ext>
              </a:extLst>
            </p:cNvPr>
            <p:cNvCxnSpPr>
              <a:stCxn id="44" idx="3"/>
              <a:endCxn id="43" idx="0"/>
            </p:cNvCxnSpPr>
            <p:nvPr/>
          </p:nvCxnSpPr>
          <p:spPr>
            <a:xfrm flipH="1">
              <a:off x="1468773" y="3820717"/>
              <a:ext cx="789134" cy="87253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E9CC66E3-D6E9-232D-E3F4-057D6ED5C846}"/>
                </a:ext>
              </a:extLst>
            </p:cNvPr>
            <p:cNvCxnSpPr>
              <a:stCxn id="44" idx="3"/>
              <a:endCxn id="46" idx="7"/>
            </p:cNvCxnSpPr>
            <p:nvPr/>
          </p:nvCxnSpPr>
          <p:spPr>
            <a:xfrm flipH="1">
              <a:off x="1154737" y="3820717"/>
              <a:ext cx="1103170" cy="361953"/>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5" name="直接连接符 54">
              <a:extLst>
                <a:ext uri="{FF2B5EF4-FFF2-40B4-BE49-F238E27FC236}">
                  <a16:creationId xmlns:a16="http://schemas.microsoft.com/office/drawing/2014/main" id="{EF2704CB-0175-1531-635B-1DE594865D33}"/>
                </a:ext>
              </a:extLst>
            </p:cNvPr>
            <p:cNvCxnSpPr>
              <a:stCxn id="45" idx="1"/>
              <a:endCxn id="46" idx="7"/>
            </p:cNvCxnSpPr>
            <p:nvPr/>
          </p:nvCxnSpPr>
          <p:spPr>
            <a:xfrm flipH="1" flipV="1">
              <a:off x="1154737" y="4182670"/>
              <a:ext cx="1371216" cy="445539"/>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cxnSp>
        <p:nvCxnSpPr>
          <p:cNvPr id="60" name="直接箭头连接符 59">
            <a:extLst>
              <a:ext uri="{FF2B5EF4-FFF2-40B4-BE49-F238E27FC236}">
                <a16:creationId xmlns:a16="http://schemas.microsoft.com/office/drawing/2014/main" id="{4D1E3F46-F81B-A11A-E18B-077FAF5C7A64}"/>
              </a:ext>
            </a:extLst>
          </p:cNvPr>
          <p:cNvCxnSpPr>
            <a:stCxn id="46" idx="7"/>
            <a:endCxn id="42" idx="5"/>
          </p:cNvCxnSpPr>
          <p:nvPr/>
        </p:nvCxnSpPr>
        <p:spPr>
          <a:xfrm flipV="1">
            <a:off x="3755809" y="3506219"/>
            <a:ext cx="314036" cy="4729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2" name="直接箭头连接符 61">
            <a:extLst>
              <a:ext uri="{FF2B5EF4-FFF2-40B4-BE49-F238E27FC236}">
                <a16:creationId xmlns:a16="http://schemas.microsoft.com/office/drawing/2014/main" id="{48FF7C46-386C-E442-2432-B2129A56D486}"/>
              </a:ext>
            </a:extLst>
          </p:cNvPr>
          <p:cNvCxnSpPr>
            <a:stCxn id="42" idx="5"/>
            <a:endCxn id="44" idx="3"/>
          </p:cNvCxnSpPr>
          <p:nvPr/>
        </p:nvCxnSpPr>
        <p:spPr>
          <a:xfrm>
            <a:off x="4069845" y="3506219"/>
            <a:ext cx="789134" cy="11102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4" name="直接箭头连接符 63">
            <a:extLst>
              <a:ext uri="{FF2B5EF4-FFF2-40B4-BE49-F238E27FC236}">
                <a16:creationId xmlns:a16="http://schemas.microsoft.com/office/drawing/2014/main" id="{76FB4061-FF33-7F53-EE8D-BF1AB1604F26}"/>
              </a:ext>
            </a:extLst>
          </p:cNvPr>
          <p:cNvCxnSpPr>
            <a:cxnSpLocks/>
            <a:stCxn id="44" idx="3"/>
            <a:endCxn id="45" idx="1"/>
          </p:cNvCxnSpPr>
          <p:nvPr/>
        </p:nvCxnSpPr>
        <p:spPr>
          <a:xfrm>
            <a:off x="4858979" y="3617247"/>
            <a:ext cx="268046" cy="80749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7" name="直接箭头连接符 66">
            <a:extLst>
              <a:ext uri="{FF2B5EF4-FFF2-40B4-BE49-F238E27FC236}">
                <a16:creationId xmlns:a16="http://schemas.microsoft.com/office/drawing/2014/main" id="{7441B54F-7BB2-538F-D0AA-07AB80ED5002}"/>
              </a:ext>
            </a:extLst>
          </p:cNvPr>
          <p:cNvCxnSpPr>
            <a:stCxn id="45" idx="1"/>
            <a:endCxn id="43" idx="0"/>
          </p:cNvCxnSpPr>
          <p:nvPr/>
        </p:nvCxnSpPr>
        <p:spPr>
          <a:xfrm flipH="1">
            <a:off x="4069845" y="4424739"/>
            <a:ext cx="1057180" cy="6503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9" name="直接箭头连接符 68">
            <a:extLst>
              <a:ext uri="{FF2B5EF4-FFF2-40B4-BE49-F238E27FC236}">
                <a16:creationId xmlns:a16="http://schemas.microsoft.com/office/drawing/2014/main" id="{68CB7930-D630-33B7-A820-5484FE57CA64}"/>
              </a:ext>
            </a:extLst>
          </p:cNvPr>
          <p:cNvCxnSpPr>
            <a:stCxn id="43" idx="0"/>
            <a:endCxn id="46" idx="7"/>
          </p:cNvCxnSpPr>
          <p:nvPr/>
        </p:nvCxnSpPr>
        <p:spPr>
          <a:xfrm flipH="1" flipV="1">
            <a:off x="3755809" y="3979200"/>
            <a:ext cx="314036" cy="51057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70" name="文本框 69">
            <a:extLst>
              <a:ext uri="{FF2B5EF4-FFF2-40B4-BE49-F238E27FC236}">
                <a16:creationId xmlns:a16="http://schemas.microsoft.com/office/drawing/2014/main" id="{E3C2251C-E3AD-F55B-DFCB-4AA96C1E0E1B}"/>
              </a:ext>
            </a:extLst>
          </p:cNvPr>
          <p:cNvSpPr txBox="1"/>
          <p:nvPr/>
        </p:nvSpPr>
        <p:spPr>
          <a:xfrm>
            <a:off x="581588" y="5269797"/>
            <a:ext cx="1261884" cy="276999"/>
          </a:xfrm>
          <a:prstGeom prst="rect">
            <a:avLst/>
          </a:prstGeom>
          <a:noFill/>
        </p:spPr>
        <p:txBody>
          <a:bodyPr wrap="none" rtlCol="0">
            <a:spAutoFit/>
          </a:bodyPr>
          <a:lstStyle/>
          <a:p>
            <a:r>
              <a:rPr lang="ja-JP" altLang="en-US" sz="1200" dirty="0"/>
              <a:t>町の完全グラフ</a:t>
            </a:r>
            <a:endParaRPr lang="zh-CN" altLang="en-US" sz="1200" dirty="0"/>
          </a:p>
        </p:txBody>
      </p:sp>
      <p:sp>
        <p:nvSpPr>
          <p:cNvPr id="71" name="文本框 70">
            <a:extLst>
              <a:ext uri="{FF2B5EF4-FFF2-40B4-BE49-F238E27FC236}">
                <a16:creationId xmlns:a16="http://schemas.microsoft.com/office/drawing/2014/main" id="{B32F2055-A2CB-1F0C-E173-AED4A720F5D0}"/>
              </a:ext>
            </a:extLst>
          </p:cNvPr>
          <p:cNvSpPr txBox="1"/>
          <p:nvPr/>
        </p:nvSpPr>
        <p:spPr>
          <a:xfrm>
            <a:off x="3604854" y="5269796"/>
            <a:ext cx="1415772" cy="276999"/>
          </a:xfrm>
          <a:prstGeom prst="rect">
            <a:avLst/>
          </a:prstGeom>
          <a:noFill/>
        </p:spPr>
        <p:txBody>
          <a:bodyPr wrap="none" rtlCol="0">
            <a:spAutoFit/>
          </a:bodyPr>
          <a:lstStyle/>
          <a:p>
            <a:r>
              <a:rPr lang="ja-JP" altLang="en-US" sz="1200" dirty="0"/>
              <a:t>求めた最適巡回路</a:t>
            </a:r>
            <a:endParaRPr lang="zh-CN" altLang="en-US" sz="1200" dirty="0"/>
          </a:p>
        </p:txBody>
      </p:sp>
      <p:sp>
        <p:nvSpPr>
          <p:cNvPr id="73" name="文本框 72">
            <a:extLst>
              <a:ext uri="{FF2B5EF4-FFF2-40B4-BE49-F238E27FC236}">
                <a16:creationId xmlns:a16="http://schemas.microsoft.com/office/drawing/2014/main" id="{DC20ED38-6390-9556-488D-50F2BFB5AEC0}"/>
              </a:ext>
            </a:extLst>
          </p:cNvPr>
          <p:cNvSpPr txBox="1"/>
          <p:nvPr/>
        </p:nvSpPr>
        <p:spPr>
          <a:xfrm>
            <a:off x="385614" y="5846807"/>
            <a:ext cx="5009457" cy="276999"/>
          </a:xfrm>
          <a:prstGeom prst="rect">
            <a:avLst/>
          </a:prstGeom>
          <a:noFill/>
        </p:spPr>
        <p:txBody>
          <a:bodyPr wrap="square">
            <a:spAutoFit/>
          </a:bodyPr>
          <a:lstStyle/>
          <a:p>
            <a:r>
              <a:rPr lang="ja-JP" altLang="en-US" sz="1200" dirty="0"/>
              <a:t>このインスタンスの最適巡回路：</a:t>
            </a:r>
            <a:r>
              <a:rPr lang="en-US" altLang="ja-JP" sz="1200" dirty="0"/>
              <a:t>1-2-3-4-5</a:t>
            </a:r>
            <a:endParaRPr lang="zh-CN" altLang="en-US" sz="1200" dirty="0"/>
          </a:p>
        </p:txBody>
      </p:sp>
      <p:sp>
        <p:nvSpPr>
          <p:cNvPr id="68" name="箭头: 右 67">
            <a:extLst>
              <a:ext uri="{FF2B5EF4-FFF2-40B4-BE49-F238E27FC236}">
                <a16:creationId xmlns:a16="http://schemas.microsoft.com/office/drawing/2014/main" id="{BF839185-A072-C9A9-B5A6-5CBBA129A5C6}"/>
              </a:ext>
            </a:extLst>
          </p:cNvPr>
          <p:cNvSpPr/>
          <p:nvPr/>
        </p:nvSpPr>
        <p:spPr>
          <a:xfrm>
            <a:off x="2455490" y="3965479"/>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id="{42783A77-0BE4-9ED3-DCC5-355F47CD2F21}"/>
              </a:ext>
            </a:extLst>
          </p:cNvPr>
          <p:cNvSpPr txBox="1"/>
          <p:nvPr/>
        </p:nvSpPr>
        <p:spPr>
          <a:xfrm>
            <a:off x="2419498" y="3684290"/>
            <a:ext cx="800219" cy="276999"/>
          </a:xfrm>
          <a:prstGeom prst="rect">
            <a:avLst/>
          </a:prstGeom>
          <a:noFill/>
        </p:spPr>
        <p:txBody>
          <a:bodyPr wrap="none" rtlCol="0">
            <a:spAutoFit/>
          </a:bodyPr>
          <a:lstStyle/>
          <a:p>
            <a:r>
              <a:rPr lang="ja-JP" altLang="en-US" sz="1200" dirty="0"/>
              <a:t>ソルバー</a:t>
            </a:r>
            <a:endParaRPr lang="zh-CN" altLang="en-US" sz="1200" dirty="0"/>
          </a:p>
        </p:txBody>
      </p:sp>
      <mc:AlternateContent xmlns:mc="http://schemas.openxmlformats.org/markup-compatibility/2006" xmlns:a14="http://schemas.microsoft.com/office/drawing/2010/main">
        <mc:Choice Requires="a14">
          <p:sp>
            <p:nvSpPr>
              <p:cNvPr id="75" name="文本框 6">
                <a:extLst>
                  <a:ext uri="{FF2B5EF4-FFF2-40B4-BE49-F238E27FC236}">
                    <a16:creationId xmlns:a16="http://schemas.microsoft.com/office/drawing/2014/main" id="{ABF0CB36-9E7A-F45F-C488-7F7C473D4D67}"/>
                  </a:ext>
                </a:extLst>
              </p:cNvPr>
              <p:cNvSpPr txBox="1"/>
              <p:nvPr/>
            </p:nvSpPr>
            <p:spPr>
              <a:xfrm>
                <a:off x="6532230" y="1108898"/>
                <a:ext cx="3308565" cy="434587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sz="1400" b="1" dirty="0"/>
                  <a:t>TSP</a:t>
                </a:r>
                <a:r>
                  <a:rPr lang="ja-JP" altLang="en-US" sz="1400" b="1" dirty="0"/>
                  <a:t>問題の</a:t>
                </a:r>
                <a:r>
                  <a:rPr lang="en-US" altLang="ja-JP" sz="1400" b="1" dirty="0"/>
                  <a:t>QUBO</a:t>
                </a:r>
                <a:r>
                  <a:rPr lang="ja-JP" altLang="en-US" sz="1400" b="1" dirty="0"/>
                  <a:t>モデル</a:t>
                </a:r>
                <a:endParaRPr lang="en-US" altLang="ja-JP" sz="1400" dirty="0"/>
              </a:p>
              <a:p>
                <a:endParaRPr lang="en-US" altLang="ja-JP" sz="1200" dirty="0"/>
              </a:p>
              <a:p>
                <a:r>
                  <a:rPr lang="ja-JP" altLang="en-US" sz="1200" dirty="0"/>
                  <a:t>バイナリ変数</a:t>
                </a:r>
                <a14:m>
                  <m:oMath xmlns:m="http://schemas.openxmlformats.org/officeDocument/2006/math">
                    <m:r>
                      <a:rPr lang="en-US" altLang="ja-JP" sz="1200" b="0" i="1" smtClean="0">
                        <a:latin typeface="Cambria Math" panose="02040503050406030204" pitchFamily="18" charset="0"/>
                      </a:rPr>
                      <m:t>𝑥</m:t>
                    </m:r>
                  </m:oMath>
                </a14:m>
                <a:r>
                  <a:rPr lang="ja-JP" altLang="en-US" sz="1200" dirty="0"/>
                  <a:t>を定義する：</a:t>
                </a:r>
                <a:endParaRPr lang="en-US" altLang="zh-CN" sz="1200" dirty="0"/>
              </a:p>
              <a:p>
                <a:pPr algn="dist"/>
                <a14:m>
                  <m:oMathPara xmlns:m="http://schemas.openxmlformats.org/officeDocument/2006/math">
                    <m:oMathParaPr>
                      <m:jc m:val="center"/>
                    </m:oMathParaPr>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d>
                        <m:dPr>
                          <m:begChr m:val="{"/>
                          <m:endChr m:val=""/>
                          <m:ctrlPr>
                            <a:rPr lang="en-US" altLang="zh-CN" sz="1200" i="1" smtClean="0">
                              <a:latin typeface="Cambria Math" panose="02040503050406030204" pitchFamily="18" charset="0"/>
                            </a:rPr>
                          </m:ctrlPr>
                        </m:dPr>
                        <m:e>
                          <m:eqArr>
                            <m:eqArrPr>
                              <m:ctrlPr>
                                <a:rPr lang="en-US" altLang="zh-CN" sz="1200" i="1" smtClean="0">
                                  <a:latin typeface="Cambria Math" panose="02040503050406030204" pitchFamily="18" charset="0"/>
                                </a:rPr>
                              </m:ctrlPr>
                            </m:eqArrPr>
                            <m:e>
                              <m:r>
                                <a:rPr lang="en-US" altLang="zh-CN" sz="1200" b="0" i="1" smtClean="0">
                                  <a:latin typeface="Cambria Math" panose="02040503050406030204" pitchFamily="18" charset="0"/>
                                </a:rPr>
                                <m:t>1,  </m:t>
                              </m:r>
                              <m:r>
                                <a:rPr lang="ja-JP" altLang="en-US" sz="1200" i="1">
                                  <a:latin typeface="Cambria Math" panose="02040503050406030204" pitchFamily="18" charset="0"/>
                                </a:rPr>
                                <m:t>都市</m:t>
                              </m:r>
                              <m:r>
                                <a:rPr lang="en-US" altLang="ja-JP" sz="1200" i="1">
                                  <a:latin typeface="Cambria Math" panose="02040503050406030204" pitchFamily="18" charset="0"/>
                                </a:rPr>
                                <m:t>𝑖</m:t>
                              </m:r>
                              <m:r>
                                <a:rPr lang="ja-JP" altLang="en-US" sz="1200" i="1">
                                  <a:latin typeface="Cambria Math" panose="02040503050406030204" pitchFamily="18" charset="0"/>
                                </a:rPr>
                                <m:t>へ</m:t>
                              </m:r>
                              <m:r>
                                <a:rPr lang="en-US" altLang="ja-JP" sz="1200" i="1">
                                  <a:latin typeface="Cambria Math" panose="02040503050406030204" pitchFamily="18" charset="0"/>
                                </a:rPr>
                                <m:t>𝑡</m:t>
                              </m:r>
                              <m:r>
                                <a:rPr lang="ja-JP" altLang="en-US" sz="1200" i="1">
                                  <a:latin typeface="Cambria Math" panose="02040503050406030204" pitchFamily="18" charset="0"/>
                                </a:rPr>
                                <m:t>番目訪れる</m:t>
                              </m:r>
                            </m:e>
                            <m:e>
                              <m:r>
                                <a:rPr lang="en-US" altLang="ja-JP" sz="1200" b="0" i="1" smtClean="0">
                                  <a:latin typeface="Cambria Math" panose="02040503050406030204" pitchFamily="18" charset="0"/>
                                </a:rPr>
                                <m:t>     </m:t>
                              </m:r>
                              <m:r>
                                <a:rPr lang="en-US" altLang="zh-CN" sz="1200" b="0" i="1" smtClean="0">
                                  <a:latin typeface="Cambria Math" panose="02040503050406030204" pitchFamily="18" charset="0"/>
                                </a:rPr>
                                <m:t>0,  </m:t>
                              </m:r>
                              <m:r>
                                <a:rPr lang="ja-JP" altLang="en-US" sz="1200" i="1">
                                  <a:latin typeface="Cambria Math" panose="02040503050406030204" pitchFamily="18" charset="0"/>
                                </a:rPr>
                                <m:t>都市</m:t>
                              </m:r>
                              <m:r>
                                <a:rPr lang="en-US" altLang="zh-CN" sz="1200" b="0" i="1" smtClean="0">
                                  <a:latin typeface="Cambria Math" panose="02040503050406030204" pitchFamily="18" charset="0"/>
                                </a:rPr>
                                <m:t>𝑖</m:t>
                              </m:r>
                              <m:r>
                                <a:rPr lang="ja-JP" altLang="en-US" sz="1200" i="1">
                                  <a:latin typeface="Cambria Math" panose="02040503050406030204" pitchFamily="18" charset="0"/>
                                </a:rPr>
                                <m:t>へ</m:t>
                              </m:r>
                              <m:r>
                                <a:rPr lang="en-US" altLang="zh-CN" sz="1200" b="0" i="1" smtClean="0">
                                  <a:latin typeface="Cambria Math" panose="02040503050406030204" pitchFamily="18" charset="0"/>
                                </a:rPr>
                                <m:t>𝑡</m:t>
                              </m:r>
                              <m:r>
                                <a:rPr lang="ja-JP" altLang="en-US" sz="1200" i="1">
                                  <a:latin typeface="Cambria Math" panose="02040503050406030204" pitchFamily="18" charset="0"/>
                                </a:rPr>
                                <m:t>番目</m:t>
                              </m:r>
                              <m:r>
                                <a:rPr lang="ja-JP" altLang="en-US" sz="1200" i="1" smtClean="0">
                                  <a:latin typeface="Cambria Math" panose="02040503050406030204" pitchFamily="18" charset="0"/>
                                </a:rPr>
                                <m:t>訪れない</m:t>
                              </m:r>
                            </m:e>
                          </m:eqArr>
                        </m:e>
                      </m:d>
                    </m:oMath>
                  </m:oMathPara>
                </a14:m>
                <a:endParaRPr lang="en-US" altLang="zh-CN" sz="1200" dirty="0"/>
              </a:p>
              <a:p>
                <a:endParaRPr lang="en-US" altLang="ja-JP" sz="1200" dirty="0"/>
              </a:p>
              <a:p>
                <a:pPr marL="171450" indent="-171450">
                  <a:buFont typeface="Arial" panose="020B0604020202020204" pitchFamily="34" charset="0"/>
                  <a:buChar char="•"/>
                </a:pPr>
                <a:r>
                  <a:rPr lang="ja-JP" altLang="en-US" sz="1200" dirty="0"/>
                  <a:t>目的関数：</a:t>
                </a:r>
                <a:endParaRPr lang="en-US" altLang="ja-JP" sz="1200" dirty="0"/>
              </a:p>
              <a:p>
                <a:pPr/>
                <a14:m>
                  <m:oMathPara xmlns:m="http://schemas.openxmlformats.org/officeDocument/2006/math">
                    <m:oMathParaPr>
                      <m:jc m:val="centerGroup"/>
                    </m:oMathParaPr>
                    <m:oMath xmlns:m="http://schemas.openxmlformats.org/officeDocument/2006/math">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𝑗</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𝑑</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𝑗</m:t>
                                      </m:r>
                                    </m:sub>
                                  </m:sSub>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𝑗</m:t>
                                      </m:r>
                                      <m:r>
                                        <a:rPr lang="en-US" altLang="zh-CN" sz="1200" b="0" i="1" smtClean="0">
                                          <a:latin typeface="Cambria Math" panose="02040503050406030204" pitchFamily="18" charset="0"/>
                                        </a:rPr>
                                        <m:t>,</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e>
                                      </m:d>
                                      <m:r>
                                        <a:rPr lang="en-US" altLang="zh-CN" sz="1200" i="1">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𝑛</m:t>
                                      </m:r>
                                    </m:sub>
                                  </m:sSub>
                                </m:e>
                              </m:nary>
                            </m:e>
                          </m:nary>
                        </m:e>
                      </m:nary>
                    </m:oMath>
                  </m:oMathPara>
                </a14:m>
                <a:endParaRPr lang="en-US" altLang="zh-CN" sz="1200" dirty="0"/>
              </a:p>
              <a:p>
                <a:endParaRPr lang="en-US" altLang="zh-CN" sz="1200" dirty="0"/>
              </a:p>
              <a:p>
                <a:pPr marL="171450" indent="-171450">
                  <a:buFont typeface="Arial" panose="020B0604020202020204" pitchFamily="34" charset="0"/>
                  <a:buChar char="•"/>
                </a:pPr>
                <a:r>
                  <a:rPr lang="ja-JP" altLang="en-US" sz="1200" dirty="0"/>
                  <a:t>制約条件：</a:t>
                </a:r>
                <a:endParaRPr lang="en-US" altLang="ja-JP" sz="1200" dirty="0"/>
              </a:p>
              <a:p>
                <a:endParaRPr lang="en-US" altLang="ja-JP" sz="1200" dirty="0"/>
              </a:p>
              <a:p>
                <a:r>
                  <a:rPr lang="ja-JP" altLang="en-US" sz="1200" dirty="0"/>
                  <a:t>①各町は</a:t>
                </a:r>
                <a:r>
                  <a:rPr lang="en-US" altLang="ja-JP" sz="1200" dirty="0"/>
                  <a:t>1</a:t>
                </a:r>
                <a:r>
                  <a:rPr lang="ja-JP" altLang="en-US" sz="1200" dirty="0"/>
                  <a:t>回しか訪れてはいけない</a:t>
                </a:r>
                <a:endParaRPr lang="en-US" altLang="zh-CN" sz="1200" dirty="0"/>
              </a:p>
              <a:p>
                <a:pPr/>
                <a14:m>
                  <m:oMathPara xmlns:m="http://schemas.openxmlformats.org/officeDocument/2006/math">
                    <m:oMathParaPr>
                      <m:jc m:val="centerGroup"/>
                    </m:oMathParaPr>
                    <m:oMath xmlns:m="http://schemas.openxmlformats.org/officeDocument/2006/math">
                      <m:nary>
                        <m:naryPr>
                          <m:chr m:val="∑"/>
                          <m:ctrlPr>
                            <a:rPr lang="zh-CN" altLang="en-US" sz="1200" i="1" smtClean="0">
                              <a:latin typeface="Cambria Math" panose="02040503050406030204" pitchFamily="18" charset="0"/>
                            </a:rPr>
                          </m:ctrlPr>
                        </m:naryPr>
                        <m:sub>
                          <m: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e>
                      </m:nary>
                      <m:r>
                        <a:rPr lang="en-US" altLang="zh-CN" sz="1200" b="0" i="1" smtClean="0">
                          <a:latin typeface="Cambria Math" panose="02040503050406030204" pitchFamily="18" charset="0"/>
                        </a:rPr>
                        <m:t>=1     </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=1,2…</m:t>
                          </m:r>
                          <m:r>
                            <a:rPr lang="en-US" altLang="zh-CN" sz="1200" b="0" i="1" smtClean="0">
                              <a:latin typeface="Cambria Math" panose="02040503050406030204" pitchFamily="18" charset="0"/>
                            </a:rPr>
                            <m:t>𝑛</m:t>
                          </m:r>
                        </m:e>
                      </m:d>
                    </m:oMath>
                  </m:oMathPara>
                </a14:m>
                <a:endParaRPr lang="en-US" altLang="zh-CN" sz="1200" dirty="0"/>
              </a:p>
              <a:p>
                <a:endParaRPr lang="en-US" altLang="ja-JP" sz="1200" u="sng" dirty="0"/>
              </a:p>
              <a:p>
                <a:r>
                  <a:rPr lang="ja-JP" altLang="en-US" sz="1200" dirty="0"/>
                  <a:t>②同じタイミングに複数の町に訪れる</a:t>
                </a:r>
                <a:endParaRPr lang="en-US" altLang="ja-JP" sz="1200" dirty="0"/>
              </a:p>
              <a:p>
                <a:r>
                  <a:rPr lang="ja-JP" altLang="en-US" sz="1200" dirty="0"/>
                  <a:t>　ことはできない</a:t>
                </a:r>
                <a:endParaRPr lang="en-US" altLang="ja-JP" sz="1200" dirty="0"/>
              </a:p>
              <a:p>
                <a:pPr/>
                <a14:m>
                  <m:oMathPara xmlns:m="http://schemas.openxmlformats.org/officeDocument/2006/math">
                    <m:oMathParaPr>
                      <m:jc m:val="centerGroup"/>
                    </m:oMathParaPr>
                    <m:oMath xmlns:m="http://schemas.openxmlformats.org/officeDocument/2006/math">
                      <m:nary>
                        <m:naryPr>
                          <m:chr m:val="∑"/>
                          <m:ctrlPr>
                            <a:rPr lang="zh-CN" altLang="en-US"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e>
                      </m:nary>
                      <m:r>
                        <a:rPr lang="en-US" altLang="zh-CN" sz="1200" b="0" i="1" smtClean="0">
                          <a:latin typeface="Cambria Math" panose="02040503050406030204" pitchFamily="18" charset="0"/>
                        </a:rPr>
                        <m:t>=1     </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=1,2…</m:t>
                          </m:r>
                          <m:r>
                            <a:rPr lang="en-US" altLang="zh-CN" sz="1200" b="0" i="1" smtClean="0">
                              <a:latin typeface="Cambria Math" panose="02040503050406030204" pitchFamily="18" charset="0"/>
                            </a:rPr>
                            <m:t>𝑛</m:t>
                          </m:r>
                        </m:e>
                      </m:d>
                      <m:r>
                        <a:rPr lang="ja-JP" altLang="en-US" sz="1200" i="1">
                          <a:latin typeface="Cambria Math" panose="02040503050406030204" pitchFamily="18" charset="0"/>
                        </a:rPr>
                        <m:t>　</m:t>
                      </m:r>
                    </m:oMath>
                  </m:oMathPara>
                </a14:m>
                <a:endParaRPr lang="en-US" altLang="zh-CN" sz="1200" dirty="0"/>
              </a:p>
              <a:p>
                <a:endParaRPr lang="en-US" altLang="zh-CN" sz="1200" dirty="0"/>
              </a:p>
            </p:txBody>
          </p:sp>
        </mc:Choice>
        <mc:Fallback xmlns="">
          <p:sp>
            <p:nvSpPr>
              <p:cNvPr id="75" name="文本框 6">
                <a:extLst>
                  <a:ext uri="{FF2B5EF4-FFF2-40B4-BE49-F238E27FC236}">
                    <a16:creationId xmlns:a16="http://schemas.microsoft.com/office/drawing/2014/main" id="{ABF0CB36-9E7A-F45F-C488-7F7C473D4D67}"/>
                  </a:ext>
                </a:extLst>
              </p:cNvPr>
              <p:cNvSpPr txBox="1">
                <a:spLocks noRot="1" noChangeAspect="1" noMove="1" noResize="1" noEditPoints="1" noAdjustHandles="1" noChangeArrowheads="1" noChangeShapeType="1" noTextEdit="1"/>
              </p:cNvSpPr>
              <p:nvPr/>
            </p:nvSpPr>
            <p:spPr>
              <a:xfrm>
                <a:off x="6532230" y="1108898"/>
                <a:ext cx="3308565" cy="4345870"/>
              </a:xfrm>
              <a:prstGeom prst="rect">
                <a:avLst/>
              </a:prstGeom>
              <a:blipFill>
                <a:blip r:embed="rId2"/>
                <a:stretch>
                  <a:fillRect l="-3321" t="-8275" b="-169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文本框 75">
                <a:extLst>
                  <a:ext uri="{FF2B5EF4-FFF2-40B4-BE49-F238E27FC236}">
                    <a16:creationId xmlns:a16="http://schemas.microsoft.com/office/drawing/2014/main" id="{40DEAE8B-2820-92C5-B155-4C0A424636C3}"/>
                  </a:ext>
                </a:extLst>
              </p:cNvPr>
              <p:cNvSpPr txBox="1"/>
              <p:nvPr/>
            </p:nvSpPr>
            <p:spPr>
              <a:xfrm>
                <a:off x="9273235" y="2281040"/>
                <a:ext cx="2512547" cy="573170"/>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000" i="1" smtClean="0">
                            <a:latin typeface="Cambria Math" panose="02040503050406030204" pitchFamily="18" charset="0"/>
                          </a:rPr>
                        </m:ctrlPr>
                      </m:sSubPr>
                      <m:e>
                        <m:r>
                          <a:rPr lang="en-US" altLang="zh-CN" sz="1000" i="1">
                            <a:latin typeface="Cambria Math" panose="02040503050406030204" pitchFamily="18" charset="0"/>
                          </a:rPr>
                          <m:t>𝑥</m:t>
                        </m:r>
                      </m:e>
                      <m:sub>
                        <m:r>
                          <a:rPr lang="en-US" altLang="zh-CN" sz="1000" i="1">
                            <a:latin typeface="Cambria Math" panose="02040503050406030204" pitchFamily="18" charset="0"/>
                          </a:rPr>
                          <m:t>𝑖</m:t>
                        </m:r>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𝑡</m:t>
                        </m:r>
                      </m:sub>
                    </m:sSub>
                    <m:r>
                      <a:rPr lang="en-US" altLang="zh-CN" sz="1000" b="0" i="1" smtClean="0">
                        <a:latin typeface="Cambria Math" panose="02040503050406030204" pitchFamily="18" charset="0"/>
                      </a:rPr>
                      <m:t> (0,1)</m:t>
                    </m:r>
                  </m:oMath>
                </a14:m>
                <a:r>
                  <a:rPr lang="ja-JP" altLang="en-US" sz="1000" dirty="0"/>
                  <a:t>   バイナリ変数</a:t>
                </a:r>
                <a:endParaRPr lang="en-US" altLang="ja-JP" sz="1000" dirty="0"/>
              </a:p>
              <a:p>
                <a:r>
                  <a:rPr lang="en-US" altLang="zh-CN" sz="1000" b="0" dirty="0"/>
                  <a:t>    </a:t>
                </a:r>
                <a14:m>
                  <m:oMath xmlns:m="http://schemas.openxmlformats.org/officeDocument/2006/math">
                    <m:sSub>
                      <m:sSubPr>
                        <m:ctrlPr>
                          <a:rPr lang="en-US" altLang="zh-CN" sz="1000" b="0" i="1" smtClean="0">
                            <a:latin typeface="Cambria Math" panose="02040503050406030204" pitchFamily="18" charset="0"/>
                          </a:rPr>
                        </m:ctrlPr>
                      </m:sSubPr>
                      <m:e>
                        <m:r>
                          <a:rPr lang="en-US" altLang="zh-CN" sz="1000" b="0" i="1" smtClean="0">
                            <a:latin typeface="Cambria Math" panose="02040503050406030204" pitchFamily="18" charset="0"/>
                          </a:rPr>
                          <m:t>𝑑</m:t>
                        </m:r>
                      </m:e>
                      <m:sub>
                        <m:r>
                          <a:rPr lang="en-US" altLang="zh-CN" sz="1000" b="0" i="1" smtClean="0">
                            <a:latin typeface="Cambria Math" panose="02040503050406030204" pitchFamily="18" charset="0"/>
                          </a:rPr>
                          <m:t>𝑖</m:t>
                        </m:r>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𝑗</m:t>
                        </m:r>
                      </m:sub>
                    </m:sSub>
                  </m:oMath>
                </a14:m>
                <a:r>
                  <a:rPr lang="ja-JP" altLang="en-US" sz="1000" dirty="0"/>
                  <a:t>       町</a:t>
                </a:r>
                <a14:m>
                  <m:oMath xmlns:m="http://schemas.openxmlformats.org/officeDocument/2006/math">
                    <m:r>
                      <a:rPr lang="en-US" altLang="ja-JP" sz="1000" i="1" dirty="0">
                        <a:latin typeface="Cambria Math" panose="02040503050406030204" pitchFamily="18" charset="0"/>
                      </a:rPr>
                      <m:t>𝑖</m:t>
                    </m:r>
                  </m:oMath>
                </a14:m>
                <a:r>
                  <a:rPr lang="ja-JP" altLang="en-US" sz="1000" dirty="0"/>
                  <a:t>と都市</a:t>
                </a:r>
                <a14:m>
                  <m:oMath xmlns:m="http://schemas.openxmlformats.org/officeDocument/2006/math">
                    <m:r>
                      <a:rPr lang="en-US" altLang="ja-JP" sz="1000" i="1" dirty="0">
                        <a:latin typeface="Cambria Math" panose="02040503050406030204" pitchFamily="18" charset="0"/>
                      </a:rPr>
                      <m:t>𝑗</m:t>
                    </m:r>
                  </m:oMath>
                </a14:m>
                <a:r>
                  <a:rPr lang="ja-JP" altLang="en-US" sz="1000" dirty="0"/>
                  <a:t>のユークリッド距離</a:t>
                </a:r>
                <a:endParaRPr lang="en-US" altLang="ja-JP" sz="1000" dirty="0"/>
              </a:p>
              <a:p>
                <a:r>
                  <a:rPr lang="en-US" altLang="ja-JP" sz="1000" b="0" dirty="0"/>
                  <a:t>     </a:t>
                </a:r>
                <a14:m>
                  <m:oMath xmlns:m="http://schemas.openxmlformats.org/officeDocument/2006/math">
                    <m:r>
                      <a:rPr lang="en-US" altLang="ja-JP" sz="1000" b="0" i="1" smtClean="0">
                        <a:latin typeface="Cambria Math" panose="02040503050406030204" pitchFamily="18" charset="0"/>
                      </a:rPr>
                      <m:t>𝑛</m:t>
                    </m:r>
                  </m:oMath>
                </a14:m>
                <a:r>
                  <a:rPr lang="ja-JP" altLang="en-US" sz="1000" dirty="0"/>
                  <a:t>         町の個数　</a:t>
                </a:r>
                <a:endParaRPr lang="en-US" altLang="ja-JP" sz="1000" dirty="0"/>
              </a:p>
            </p:txBody>
          </p:sp>
        </mc:Choice>
        <mc:Fallback xmlns="">
          <p:sp>
            <p:nvSpPr>
              <p:cNvPr id="76" name="文本框 75">
                <a:extLst>
                  <a:ext uri="{FF2B5EF4-FFF2-40B4-BE49-F238E27FC236}">
                    <a16:creationId xmlns:a16="http://schemas.microsoft.com/office/drawing/2014/main" id="{40DEAE8B-2820-92C5-B155-4C0A424636C3}"/>
                  </a:ext>
                </a:extLst>
              </p:cNvPr>
              <p:cNvSpPr txBox="1">
                <a:spLocks noRot="1" noChangeAspect="1" noMove="1" noResize="1" noEditPoints="1" noAdjustHandles="1" noChangeArrowheads="1" noChangeShapeType="1" noTextEdit="1"/>
              </p:cNvSpPr>
              <p:nvPr/>
            </p:nvSpPr>
            <p:spPr>
              <a:xfrm>
                <a:off x="9273235" y="2281040"/>
                <a:ext cx="2512547" cy="573170"/>
              </a:xfrm>
              <a:prstGeom prst="rect">
                <a:avLst/>
              </a:prstGeom>
              <a:blipFill>
                <a:blip r:embed="rId3"/>
                <a:stretch>
                  <a:fillRect b="-4167"/>
                </a:stretch>
              </a:blipFill>
              <a:ln>
                <a:solidFill>
                  <a:schemeClr val="tx1"/>
                </a:solidFill>
              </a:ln>
            </p:spPr>
            <p:txBody>
              <a:bodyPr/>
              <a:lstStyle/>
              <a:p>
                <a:r>
                  <a:rPr lang="zh-CN" altLang="en-US">
                    <a:noFill/>
                  </a:rPr>
                  <a:t> </a:t>
                </a:r>
              </a:p>
            </p:txBody>
          </p:sp>
        </mc:Fallback>
      </mc:AlternateContent>
      <p:grpSp>
        <p:nvGrpSpPr>
          <p:cNvPr id="87" name="组合 86">
            <a:extLst>
              <a:ext uri="{FF2B5EF4-FFF2-40B4-BE49-F238E27FC236}">
                <a16:creationId xmlns:a16="http://schemas.microsoft.com/office/drawing/2014/main" id="{CDBE2F5B-DA06-0F02-3C20-04F425BF98A2}"/>
              </a:ext>
            </a:extLst>
          </p:cNvPr>
          <p:cNvGrpSpPr/>
          <p:nvPr/>
        </p:nvGrpSpPr>
        <p:grpSpPr>
          <a:xfrm>
            <a:off x="9274508" y="3552209"/>
            <a:ext cx="2640788" cy="1677896"/>
            <a:chOff x="9210301" y="3765426"/>
            <a:chExt cx="2640788" cy="1677896"/>
          </a:xfrm>
        </p:grpSpPr>
        <mc:AlternateContent xmlns:mc="http://schemas.openxmlformats.org/markup-compatibility/2006" xmlns:a14="http://schemas.microsoft.com/office/drawing/2010/main">
          <mc:Choice Requires="a14">
            <p:sp>
              <p:nvSpPr>
                <p:cNvPr id="78" name="文本框 11">
                  <a:extLst>
                    <a:ext uri="{FF2B5EF4-FFF2-40B4-BE49-F238E27FC236}">
                      <a16:creationId xmlns:a16="http://schemas.microsoft.com/office/drawing/2014/main" id="{1CF98A43-1A02-0BA5-14DA-129828E89970}"/>
                    </a:ext>
                  </a:extLst>
                </p:cNvPr>
                <p:cNvSpPr txBox="1"/>
                <p:nvPr/>
              </p:nvSpPr>
              <p:spPr>
                <a:xfrm>
                  <a:off x="10593630" y="3765426"/>
                  <a:ext cx="1257459" cy="631007"/>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nary>
                          <m:naryPr>
                            <m:chr m:val="∑"/>
                            <m:ctrlPr>
                              <a:rPr lang="zh-CN" altLang="en-US"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𝑁</m:t>
                            </m:r>
                          </m:sup>
                          <m:e>
                            <m:sSup>
                              <m:sSupPr>
                                <m:ctrlPr>
                                  <a:rPr lang="en-US" altLang="zh-CN" sz="1200" i="1" smtClean="0">
                                    <a:latin typeface="Cambria Math" panose="02040503050406030204" pitchFamily="18" charset="0"/>
                                  </a:rPr>
                                </m:ctrlPr>
                              </m:sSupPr>
                              <m:e>
                                <m:d>
                                  <m:dPr>
                                    <m:ctrlPr>
                                      <a:rPr lang="en-US" altLang="zh-CN" sz="1200" i="1" smtClean="0">
                                        <a:latin typeface="Cambria Math" panose="02040503050406030204" pitchFamily="18" charset="0"/>
                                      </a:rPr>
                                    </m:ctrlPr>
                                  </m:dPr>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𝑁</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e>
                                    </m:nary>
                                    <m:r>
                                      <a:rPr lang="en-US" altLang="zh-CN" sz="1200" b="0" i="1" smtClean="0">
                                        <a:latin typeface="Cambria Math" panose="02040503050406030204" pitchFamily="18" charset="0"/>
                                      </a:rPr>
                                      <m:t>−1</m:t>
                                    </m:r>
                                  </m:e>
                                </m:d>
                              </m:e>
                              <m:sup>
                                <m:r>
                                  <a:rPr lang="en-US" altLang="zh-CN" sz="1200" b="0" i="1" smtClean="0">
                                    <a:latin typeface="Cambria Math" panose="02040503050406030204" pitchFamily="18" charset="0"/>
                                  </a:rPr>
                                  <m:t>2</m:t>
                                </m:r>
                              </m:sup>
                            </m:sSup>
                          </m:e>
                        </m:nary>
                      </m:oMath>
                    </m:oMathPara>
                  </a14:m>
                  <a:endParaRPr lang="en-US" altLang="zh-CN" sz="1200" dirty="0"/>
                </a:p>
              </p:txBody>
            </p:sp>
          </mc:Choice>
          <mc:Fallback xmlns="">
            <p:sp>
              <p:nvSpPr>
                <p:cNvPr id="78" name="文本框 11">
                  <a:extLst>
                    <a:ext uri="{FF2B5EF4-FFF2-40B4-BE49-F238E27FC236}">
                      <a16:creationId xmlns:a16="http://schemas.microsoft.com/office/drawing/2014/main" id="{1CF98A43-1A02-0BA5-14DA-129828E89970}"/>
                    </a:ext>
                  </a:extLst>
                </p:cNvPr>
                <p:cNvSpPr txBox="1">
                  <a:spLocks noRot="1" noChangeAspect="1" noMove="1" noResize="1" noEditPoints="1" noAdjustHandles="1" noChangeArrowheads="1" noChangeShapeType="1" noTextEdit="1"/>
                </p:cNvSpPr>
                <p:nvPr/>
              </p:nvSpPr>
              <p:spPr>
                <a:xfrm>
                  <a:off x="10593630" y="3765426"/>
                  <a:ext cx="1257459" cy="631007"/>
                </a:xfrm>
                <a:prstGeom prst="rect">
                  <a:avLst/>
                </a:prstGeom>
                <a:blipFill>
                  <a:blip r:embed="rId4"/>
                  <a:stretch>
                    <a:fillRect b="-971"/>
                  </a:stretch>
                </a:blipFill>
              </p:spPr>
              <p:txBody>
                <a:bodyPr/>
                <a:lstStyle/>
                <a:p>
                  <a:r>
                    <a:rPr lang="zh-CN" altLang="en-US">
                      <a:noFill/>
                    </a:rPr>
                    <a:t> </a:t>
                  </a:r>
                </a:p>
              </p:txBody>
            </p:sp>
          </mc:Fallback>
        </mc:AlternateContent>
        <p:sp>
          <p:nvSpPr>
            <p:cNvPr id="79" name="箭头: 右 78">
              <a:extLst>
                <a:ext uri="{FF2B5EF4-FFF2-40B4-BE49-F238E27FC236}">
                  <a16:creationId xmlns:a16="http://schemas.microsoft.com/office/drawing/2014/main" id="{8EFB9DCC-0217-57BA-3D34-3F4A301B4A9E}"/>
                </a:ext>
              </a:extLst>
            </p:cNvPr>
            <p:cNvSpPr/>
            <p:nvPr/>
          </p:nvSpPr>
          <p:spPr>
            <a:xfrm>
              <a:off x="9372458" y="4139149"/>
              <a:ext cx="1008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a:extLst>
                <a:ext uri="{FF2B5EF4-FFF2-40B4-BE49-F238E27FC236}">
                  <a16:creationId xmlns:a16="http://schemas.microsoft.com/office/drawing/2014/main" id="{4D82F97F-AE67-1E02-9681-EAE599968AE9}"/>
                </a:ext>
              </a:extLst>
            </p:cNvPr>
            <p:cNvSpPr txBox="1"/>
            <p:nvPr/>
          </p:nvSpPr>
          <p:spPr>
            <a:xfrm>
              <a:off x="9227673" y="3898150"/>
              <a:ext cx="1261884" cy="276999"/>
            </a:xfrm>
            <a:prstGeom prst="rect">
              <a:avLst/>
            </a:prstGeom>
            <a:noFill/>
          </p:spPr>
          <p:txBody>
            <a:bodyPr wrap="none" rtlCol="0">
              <a:spAutoFit/>
            </a:bodyPr>
            <a:lstStyle/>
            <a:p>
              <a:r>
                <a:rPr lang="ja-JP" altLang="en-US" sz="1200" dirty="0"/>
                <a:t>ペナルティー法</a:t>
              </a:r>
              <a:endParaRPr lang="zh-CN" altLang="en-US" sz="1200" dirty="0"/>
            </a:p>
          </p:txBody>
        </p:sp>
        <p:sp>
          <p:nvSpPr>
            <p:cNvPr id="81" name="箭头: 右 80">
              <a:extLst>
                <a:ext uri="{FF2B5EF4-FFF2-40B4-BE49-F238E27FC236}">
                  <a16:creationId xmlns:a16="http://schemas.microsoft.com/office/drawing/2014/main" id="{174B2FD5-D95B-8178-8902-7003B9DBD81B}"/>
                </a:ext>
              </a:extLst>
            </p:cNvPr>
            <p:cNvSpPr/>
            <p:nvPr/>
          </p:nvSpPr>
          <p:spPr>
            <a:xfrm>
              <a:off x="9355086" y="5193362"/>
              <a:ext cx="1008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EBD174A7-C451-398B-5C0D-2ED1881F3BEA}"/>
                </a:ext>
              </a:extLst>
            </p:cNvPr>
            <p:cNvSpPr txBox="1"/>
            <p:nvPr/>
          </p:nvSpPr>
          <p:spPr>
            <a:xfrm>
              <a:off x="9210301" y="4952363"/>
              <a:ext cx="1261884" cy="276999"/>
            </a:xfrm>
            <a:prstGeom prst="rect">
              <a:avLst/>
            </a:prstGeom>
            <a:noFill/>
          </p:spPr>
          <p:txBody>
            <a:bodyPr wrap="none" rtlCol="0">
              <a:spAutoFit/>
            </a:bodyPr>
            <a:lstStyle/>
            <a:p>
              <a:r>
                <a:rPr lang="ja-JP" altLang="en-US" sz="1200" dirty="0"/>
                <a:t>ペナルティー法</a:t>
              </a:r>
              <a:endParaRPr lang="zh-CN" altLang="en-US" sz="1200" dirty="0"/>
            </a:p>
          </p:txBody>
        </p:sp>
        <mc:AlternateContent xmlns:mc="http://schemas.openxmlformats.org/markup-compatibility/2006" xmlns:a14="http://schemas.microsoft.com/office/drawing/2010/main">
          <mc:Choice Requires="a14">
            <p:sp>
              <p:nvSpPr>
                <p:cNvPr id="83" name="文本框 19">
                  <a:extLst>
                    <a:ext uri="{FF2B5EF4-FFF2-40B4-BE49-F238E27FC236}">
                      <a16:creationId xmlns:a16="http://schemas.microsoft.com/office/drawing/2014/main" id="{6983BF0F-3F8C-CE9D-6E09-9992DEE7F078}"/>
                    </a:ext>
                  </a:extLst>
                </p:cNvPr>
                <p:cNvSpPr txBox="1"/>
                <p:nvPr/>
              </p:nvSpPr>
              <p:spPr>
                <a:xfrm>
                  <a:off x="10593629" y="4812315"/>
                  <a:ext cx="1257460" cy="631007"/>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nary>
                          <m:naryPr>
                            <m:chr m:val="∑"/>
                            <m:ctrlPr>
                              <a:rPr lang="zh-CN" altLang="en-US"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𝑁</m:t>
                            </m:r>
                          </m:sup>
                          <m:e>
                            <m:sSup>
                              <m:sSupPr>
                                <m:ctrlPr>
                                  <a:rPr lang="en-US" altLang="zh-CN" sz="1200" i="1" smtClean="0">
                                    <a:latin typeface="Cambria Math" panose="02040503050406030204" pitchFamily="18" charset="0"/>
                                  </a:rPr>
                                </m:ctrlPr>
                              </m:sSupPr>
                              <m:e>
                                <m:d>
                                  <m:dPr>
                                    <m:ctrlPr>
                                      <a:rPr lang="en-US" altLang="zh-CN" sz="1200" i="1" smtClean="0">
                                        <a:latin typeface="Cambria Math" panose="02040503050406030204" pitchFamily="18" charset="0"/>
                                      </a:rPr>
                                    </m:ctrlPr>
                                  </m:dPr>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𝑁</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e>
                                    </m:nary>
                                    <m:r>
                                      <a:rPr lang="en-US" altLang="zh-CN" sz="1200" b="0" i="1" smtClean="0">
                                        <a:latin typeface="Cambria Math" panose="02040503050406030204" pitchFamily="18" charset="0"/>
                                      </a:rPr>
                                      <m:t>−1</m:t>
                                    </m:r>
                                  </m:e>
                                </m:d>
                              </m:e>
                              <m:sup>
                                <m:r>
                                  <a:rPr lang="en-US" altLang="zh-CN" sz="1200" b="0" i="1" smtClean="0">
                                    <a:latin typeface="Cambria Math" panose="02040503050406030204" pitchFamily="18" charset="0"/>
                                  </a:rPr>
                                  <m:t>2</m:t>
                                </m:r>
                              </m:sup>
                            </m:sSup>
                          </m:e>
                        </m:nary>
                      </m:oMath>
                    </m:oMathPara>
                  </a14:m>
                  <a:endParaRPr lang="zh-CN" altLang="en-US" sz="1200" dirty="0"/>
                </a:p>
              </p:txBody>
            </p:sp>
          </mc:Choice>
          <mc:Fallback xmlns="">
            <p:sp>
              <p:nvSpPr>
                <p:cNvPr id="83" name="文本框 19">
                  <a:extLst>
                    <a:ext uri="{FF2B5EF4-FFF2-40B4-BE49-F238E27FC236}">
                      <a16:creationId xmlns:a16="http://schemas.microsoft.com/office/drawing/2014/main" id="{6983BF0F-3F8C-CE9D-6E09-9992DEE7F078}"/>
                    </a:ext>
                  </a:extLst>
                </p:cNvPr>
                <p:cNvSpPr txBox="1">
                  <a:spLocks noRot="1" noChangeAspect="1" noMove="1" noResize="1" noEditPoints="1" noAdjustHandles="1" noChangeArrowheads="1" noChangeShapeType="1" noTextEdit="1"/>
                </p:cNvSpPr>
                <p:nvPr/>
              </p:nvSpPr>
              <p:spPr>
                <a:xfrm>
                  <a:off x="10593629" y="4812315"/>
                  <a:ext cx="1257460" cy="631007"/>
                </a:xfrm>
                <a:prstGeom prst="rect">
                  <a:avLst/>
                </a:prstGeom>
                <a:blipFill>
                  <a:blip r:embed="rId5"/>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86" name="文本框 85">
                <a:extLst>
                  <a:ext uri="{FF2B5EF4-FFF2-40B4-BE49-F238E27FC236}">
                    <a16:creationId xmlns:a16="http://schemas.microsoft.com/office/drawing/2014/main" id="{0D3E8115-0738-B7EE-1087-17C3539A9352}"/>
                  </a:ext>
                </a:extLst>
              </p:cNvPr>
              <p:cNvSpPr txBox="1"/>
              <p:nvPr/>
            </p:nvSpPr>
            <p:spPr>
              <a:xfrm>
                <a:off x="6489866" y="5492343"/>
                <a:ext cx="5219717" cy="871521"/>
              </a:xfrm>
              <a:prstGeom prst="rect">
                <a:avLst/>
              </a:prstGeom>
              <a:noFill/>
            </p:spPr>
            <p:txBody>
              <a:bodyPr wrap="square">
                <a:spAutoFit/>
              </a:bodyPr>
              <a:lstStyle/>
              <a:p>
                <a:r>
                  <a:rPr lang="en-US" altLang="ja-JP" sz="1200" dirty="0"/>
                  <a:t>TSP</a:t>
                </a:r>
                <a:r>
                  <a:rPr lang="ja-JP" altLang="en-US" sz="1200" dirty="0"/>
                  <a:t>問題の</a:t>
                </a:r>
                <a:r>
                  <a:rPr lang="en-US" altLang="ja-JP" sz="1200" dirty="0"/>
                  <a:t>QUBO</a:t>
                </a:r>
                <a:r>
                  <a:rPr lang="ja-JP" altLang="en-US" sz="1200" dirty="0"/>
                  <a:t>モデル（</a:t>
                </a:r>
                <a14:m>
                  <m:oMath xmlns:m="http://schemas.openxmlformats.org/officeDocument/2006/math">
                    <m:r>
                      <a:rPr lang="zh-CN" altLang="en-US" sz="1200" b="0" i="1" smtClean="0">
                        <a:solidFill>
                          <a:srgbClr val="FF0000"/>
                        </a:solidFill>
                        <a:latin typeface="Cambria Math" panose="02040503050406030204" pitchFamily="18" charset="0"/>
                        <a:ea typeface="Cambria Math" panose="02040503050406030204" pitchFamily="18" charset="0"/>
                      </a:rPr>
                      <m:t>𝜆</m:t>
                    </m:r>
                  </m:oMath>
                </a14:m>
                <a:r>
                  <a:rPr lang="ja-JP" altLang="en-US" sz="1200" dirty="0"/>
                  <a:t>はペナルティー係数）：</a:t>
                </a:r>
                <a:endParaRPr lang="en-US" altLang="zh-CN" sz="1200" dirty="0"/>
              </a:p>
              <a:p>
                <a:pPr/>
                <a14:m>
                  <m:oMathPara xmlns:m="http://schemas.openxmlformats.org/officeDocument/2006/math">
                    <m:oMathParaPr>
                      <m:jc m:val="centerGroup"/>
                    </m:oMathParaPr>
                    <m:oMath xmlns:m="http://schemas.openxmlformats.org/officeDocument/2006/math">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𝑗</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𝑑</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𝑗</m:t>
                                      </m:r>
                                    </m:sub>
                                  </m:sSub>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𝑗</m:t>
                                      </m:r>
                                      <m:r>
                                        <a:rPr lang="en-US" altLang="zh-CN" sz="1200" b="0" i="1" smtClean="0">
                                          <a:latin typeface="Cambria Math" panose="02040503050406030204" pitchFamily="18" charset="0"/>
                                        </a:rPr>
                                        <m:t>,</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e>
                                      </m:d>
                                      <m:r>
                                        <a:rPr lang="en-US" altLang="zh-CN" sz="1200" i="1">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𝑛</m:t>
                                      </m:r>
                                    </m:sub>
                                  </m:sSub>
                                </m:e>
                              </m:nary>
                            </m:e>
                          </m:nary>
                        </m:e>
                      </m:nary>
                      <m:r>
                        <a:rPr lang="en-US" altLang="zh-CN" sz="1200" b="0" i="1" smtClean="0">
                          <a:latin typeface="Cambria Math" panose="02040503050406030204" pitchFamily="18" charset="0"/>
                          <a:ea typeface="Cambria Math" panose="02040503050406030204" pitchFamily="18" charset="0"/>
                        </a:rPr>
                        <m:t>+</m:t>
                      </m:r>
                      <m:r>
                        <a:rPr lang="zh-CN" altLang="en-US" sz="1200" b="0" i="1" smtClean="0">
                          <a:solidFill>
                            <a:srgbClr val="FF0000"/>
                          </a:solidFill>
                          <a:latin typeface="Cambria Math" panose="02040503050406030204" pitchFamily="18" charset="0"/>
                          <a:ea typeface="Cambria Math" panose="02040503050406030204" pitchFamily="18" charset="0"/>
                        </a:rPr>
                        <m:t>𝜆</m:t>
                      </m:r>
                      <m:d>
                        <m:dPr>
                          <m:ctrlPr>
                            <a:rPr lang="en-US" altLang="zh-CN" sz="1200" b="0" i="1" smtClean="0">
                              <a:latin typeface="Cambria Math" panose="02040503050406030204" pitchFamily="18" charset="0"/>
                              <a:ea typeface="Cambria Math" panose="02040503050406030204" pitchFamily="18" charset="0"/>
                            </a:rPr>
                          </m:ctrlPr>
                        </m:dPr>
                        <m:e>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𝑛</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r>
                            <a:rPr lang="en-US" altLang="zh-CN" sz="1200" b="0" i="1" smtClean="0">
                              <a:latin typeface="Cambria Math" panose="02040503050406030204" pitchFamily="18" charset="0"/>
                            </a:rPr>
                            <m:t>+</m:t>
                          </m:r>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𝑛</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e>
                      </m:d>
                    </m:oMath>
                  </m:oMathPara>
                </a14:m>
                <a:endParaRPr lang="en-US" altLang="zh-CN" sz="1200" dirty="0"/>
              </a:p>
            </p:txBody>
          </p:sp>
        </mc:Choice>
        <mc:Fallback xmlns="">
          <p:sp>
            <p:nvSpPr>
              <p:cNvPr id="86" name="文本框 85">
                <a:extLst>
                  <a:ext uri="{FF2B5EF4-FFF2-40B4-BE49-F238E27FC236}">
                    <a16:creationId xmlns:a16="http://schemas.microsoft.com/office/drawing/2014/main" id="{0D3E8115-0738-B7EE-1087-17C3539A9352}"/>
                  </a:ext>
                </a:extLst>
              </p:cNvPr>
              <p:cNvSpPr txBox="1">
                <a:spLocks noRot="1" noChangeAspect="1" noMove="1" noResize="1" noEditPoints="1" noAdjustHandles="1" noChangeArrowheads="1" noChangeShapeType="1" noTextEdit="1"/>
              </p:cNvSpPr>
              <p:nvPr/>
            </p:nvSpPr>
            <p:spPr>
              <a:xfrm>
                <a:off x="6489866" y="5492343"/>
                <a:ext cx="5219717" cy="871521"/>
              </a:xfrm>
              <a:prstGeom prst="rect">
                <a:avLst/>
              </a:prstGeom>
              <a:blipFill>
                <a:blip r:embed="rId6"/>
                <a:stretch>
                  <a:fillRect l="-117" t="-6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9291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7571303" cy="584775"/>
          </a:xfrm>
          <a:prstGeom prst="rect">
            <a:avLst/>
          </a:prstGeom>
          <a:noFill/>
        </p:spPr>
        <p:txBody>
          <a:bodyPr wrap="none" rtlCol="0">
            <a:spAutoFit/>
          </a:bodyPr>
          <a:lstStyle/>
          <a:p>
            <a:r>
              <a:rPr lang="ja-JP" altLang="en-US" sz="3200" b="1" dirty="0"/>
              <a:t>ボロノイー図　と　ドロネー三角形分割</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458E13A-8F1A-1FEF-2C9B-52BBE13DCD20}"/>
              </a:ext>
            </a:extLst>
          </p:cNvPr>
          <p:cNvSpPr txBox="1"/>
          <p:nvPr/>
        </p:nvSpPr>
        <p:spPr>
          <a:xfrm>
            <a:off x="337127" y="1175373"/>
            <a:ext cx="5829993" cy="1600438"/>
          </a:xfrm>
          <a:prstGeom prst="rect">
            <a:avLst/>
          </a:prstGeom>
          <a:noFill/>
        </p:spPr>
        <p:txBody>
          <a:bodyPr wrap="square">
            <a:spAutoFit/>
          </a:bodyPr>
          <a:lstStyle/>
          <a:p>
            <a:r>
              <a:rPr lang="ja-JP" altLang="en-US" sz="1400" b="1" dirty="0"/>
              <a:t>ボロノイ図</a:t>
            </a:r>
            <a:endParaRPr lang="en-US" altLang="ja-JP" sz="1400" b="1" dirty="0"/>
          </a:p>
          <a:p>
            <a:endParaRPr lang="en-US" altLang="ja-JP" sz="1400" b="1" dirty="0"/>
          </a:p>
          <a:p>
            <a:r>
              <a:rPr lang="ja-JP" altLang="en-US" sz="1400" dirty="0"/>
              <a:t>平面上で任意に配置された複数個の母点に対して、どの母点に最も近いかによって平面上の座標空間を分割することで作成される図のこと</a:t>
            </a:r>
            <a:endParaRPr lang="en-US" altLang="ja-JP" sz="1400" dirty="0"/>
          </a:p>
          <a:p>
            <a:endParaRPr lang="en-US" altLang="zh-CN" sz="1400" dirty="0"/>
          </a:p>
          <a:p>
            <a:r>
              <a:rPr lang="ja-JP" altLang="en-US" sz="1400" dirty="0"/>
              <a:t>例：</a:t>
            </a:r>
            <a:endParaRPr lang="en-US" altLang="ja-JP" sz="1400" dirty="0"/>
          </a:p>
          <a:p>
            <a:r>
              <a:rPr lang="ja-JP" altLang="en-US" sz="1400" dirty="0"/>
              <a:t>ある</a:t>
            </a:r>
            <a:r>
              <a:rPr lang="en-US" altLang="ja-JP" sz="1400" dirty="0"/>
              <a:t>TSP</a:t>
            </a:r>
            <a:r>
              <a:rPr lang="ja-JP" altLang="en-US" sz="1400" dirty="0"/>
              <a:t>インスタンス</a:t>
            </a:r>
            <a:r>
              <a:rPr lang="en-US" altLang="ja-JP" sz="1400" dirty="0"/>
              <a:t>(40)</a:t>
            </a:r>
            <a:r>
              <a:rPr lang="ja-JP" altLang="en-US" sz="1400" dirty="0"/>
              <a:t>に基づいて生成されたボロノイー図の一部分</a:t>
            </a:r>
            <a:endParaRPr lang="zh-CN" altLang="en-US" sz="1400" dirty="0"/>
          </a:p>
        </p:txBody>
      </p:sp>
      <p:grpSp>
        <p:nvGrpSpPr>
          <p:cNvPr id="44" name="组合 43">
            <a:extLst>
              <a:ext uri="{FF2B5EF4-FFF2-40B4-BE49-F238E27FC236}">
                <a16:creationId xmlns:a16="http://schemas.microsoft.com/office/drawing/2014/main" id="{C2ABC362-47AB-979C-2301-862C72FB087D}"/>
              </a:ext>
            </a:extLst>
          </p:cNvPr>
          <p:cNvGrpSpPr/>
          <p:nvPr/>
        </p:nvGrpSpPr>
        <p:grpSpPr>
          <a:xfrm>
            <a:off x="421218" y="2997203"/>
            <a:ext cx="4821038" cy="2402413"/>
            <a:chOff x="446618" y="2889253"/>
            <a:chExt cx="4821038" cy="2402413"/>
          </a:xfrm>
        </p:grpSpPr>
        <p:pic>
          <p:nvPicPr>
            <p:cNvPr id="11" name="图片 10">
              <a:extLst>
                <a:ext uri="{FF2B5EF4-FFF2-40B4-BE49-F238E27FC236}">
                  <a16:creationId xmlns:a16="http://schemas.microsoft.com/office/drawing/2014/main" id="{AC18522C-3445-4455-BFF4-E13A9D097744}"/>
                </a:ext>
              </a:extLst>
            </p:cNvPr>
            <p:cNvPicPr>
              <a:picLocks noChangeAspect="1"/>
            </p:cNvPicPr>
            <p:nvPr/>
          </p:nvPicPr>
          <p:blipFill rotWithShape="1">
            <a:blip r:embed="rId2">
              <a:extLst>
                <a:ext uri="{28A0092B-C50C-407E-A947-70E740481C1C}">
                  <a14:useLocalDpi xmlns:a14="http://schemas.microsoft.com/office/drawing/2010/main" val="0"/>
                </a:ext>
              </a:extLst>
            </a:blip>
            <a:srcRect l="569" t="1406" r="684" b="733"/>
            <a:stretch/>
          </p:blipFill>
          <p:spPr>
            <a:xfrm>
              <a:off x="446618" y="2889253"/>
              <a:ext cx="3232150" cy="2402413"/>
            </a:xfrm>
            <a:prstGeom prst="rect">
              <a:avLst/>
            </a:prstGeom>
          </p:spPr>
        </p:pic>
        <p:sp>
          <p:nvSpPr>
            <p:cNvPr id="13" name="椭圆 12">
              <a:extLst>
                <a:ext uri="{FF2B5EF4-FFF2-40B4-BE49-F238E27FC236}">
                  <a16:creationId xmlns:a16="http://schemas.microsoft.com/office/drawing/2014/main" id="{E18015D1-4528-8ACE-DCCD-DB58DDEA7EDF}"/>
                </a:ext>
              </a:extLst>
            </p:cNvPr>
            <p:cNvSpPr/>
            <p:nvPr/>
          </p:nvSpPr>
          <p:spPr>
            <a:xfrm>
              <a:off x="3133717" y="480233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6C4DDCEA-8A44-3292-867C-24C79B898BEF}"/>
                </a:ext>
              </a:extLst>
            </p:cNvPr>
            <p:cNvCxnSpPr>
              <a:cxnSpLocks/>
              <a:stCxn id="13" idx="6"/>
              <a:endCxn id="18" idx="1"/>
            </p:cNvCxnSpPr>
            <p:nvPr/>
          </p:nvCxnSpPr>
          <p:spPr>
            <a:xfrm>
              <a:off x="3240397" y="4855670"/>
              <a:ext cx="765375"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8" name="文本框 17">
              <a:extLst>
                <a:ext uri="{FF2B5EF4-FFF2-40B4-BE49-F238E27FC236}">
                  <a16:creationId xmlns:a16="http://schemas.microsoft.com/office/drawing/2014/main" id="{2819FE25-15A8-6365-983C-F370E2DCADC8}"/>
                </a:ext>
              </a:extLst>
            </p:cNvPr>
            <p:cNvSpPr txBox="1"/>
            <p:nvPr/>
          </p:nvSpPr>
          <p:spPr>
            <a:xfrm>
              <a:off x="4005772" y="4717170"/>
              <a:ext cx="492443" cy="276999"/>
            </a:xfrm>
            <a:prstGeom prst="rect">
              <a:avLst/>
            </a:prstGeom>
            <a:noFill/>
            <a:ln>
              <a:solidFill>
                <a:schemeClr val="tx1"/>
              </a:solidFill>
            </a:ln>
          </p:spPr>
          <p:txBody>
            <a:bodyPr wrap="none" rtlCol="0">
              <a:spAutoFit/>
            </a:bodyPr>
            <a:lstStyle/>
            <a:p>
              <a:r>
                <a:rPr lang="ja-JP" altLang="en-US" sz="1200" dirty="0"/>
                <a:t>母点</a:t>
              </a:r>
              <a:endParaRPr lang="zh-CN" altLang="en-US" sz="1200" dirty="0"/>
            </a:p>
          </p:txBody>
        </p:sp>
        <p:cxnSp>
          <p:nvCxnSpPr>
            <p:cNvPr id="4" name="直接箭头连接符 3">
              <a:extLst>
                <a:ext uri="{FF2B5EF4-FFF2-40B4-BE49-F238E27FC236}">
                  <a16:creationId xmlns:a16="http://schemas.microsoft.com/office/drawing/2014/main" id="{7CCA050A-741D-44B0-E8A2-9BA730A593E9}"/>
                </a:ext>
              </a:extLst>
            </p:cNvPr>
            <p:cNvCxnSpPr>
              <a:cxnSpLocks/>
              <a:endCxn id="5" idx="1"/>
            </p:cNvCxnSpPr>
            <p:nvPr/>
          </p:nvCxnSpPr>
          <p:spPr>
            <a:xfrm>
              <a:off x="3462867" y="4322799"/>
              <a:ext cx="543203"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5" name="文本框 4">
              <a:extLst>
                <a:ext uri="{FF2B5EF4-FFF2-40B4-BE49-F238E27FC236}">
                  <a16:creationId xmlns:a16="http://schemas.microsoft.com/office/drawing/2014/main" id="{014F10CD-39ED-D11A-1F7E-0BB708E2D90D}"/>
                </a:ext>
              </a:extLst>
            </p:cNvPr>
            <p:cNvSpPr txBox="1"/>
            <p:nvPr/>
          </p:nvSpPr>
          <p:spPr>
            <a:xfrm>
              <a:off x="4006070" y="4184299"/>
              <a:ext cx="1107996" cy="276999"/>
            </a:xfrm>
            <a:prstGeom prst="rect">
              <a:avLst/>
            </a:prstGeom>
            <a:noFill/>
            <a:ln>
              <a:solidFill>
                <a:schemeClr val="tx1"/>
              </a:solidFill>
            </a:ln>
          </p:spPr>
          <p:txBody>
            <a:bodyPr wrap="none" rtlCol="0">
              <a:spAutoFit/>
            </a:bodyPr>
            <a:lstStyle/>
            <a:p>
              <a:r>
                <a:rPr lang="ja-JP" altLang="en-US" sz="1200" dirty="0"/>
                <a:t>ボロノイー辺</a:t>
              </a:r>
              <a:endParaRPr lang="zh-CN" altLang="en-US" sz="1200" dirty="0"/>
            </a:p>
          </p:txBody>
        </p:sp>
        <p:cxnSp>
          <p:nvCxnSpPr>
            <p:cNvPr id="9" name="直接箭头连接符 8">
              <a:extLst>
                <a:ext uri="{FF2B5EF4-FFF2-40B4-BE49-F238E27FC236}">
                  <a16:creationId xmlns:a16="http://schemas.microsoft.com/office/drawing/2014/main" id="{7101740D-5625-0924-6536-53A40B30932E}"/>
                </a:ext>
              </a:extLst>
            </p:cNvPr>
            <p:cNvCxnSpPr>
              <a:cxnSpLocks/>
              <a:stCxn id="10" idx="6"/>
              <a:endCxn id="16" idx="1"/>
            </p:cNvCxnSpPr>
            <p:nvPr/>
          </p:nvCxnSpPr>
          <p:spPr>
            <a:xfrm>
              <a:off x="3122394" y="3088960"/>
              <a:ext cx="883378"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0" name="椭圆 9">
              <a:extLst>
                <a:ext uri="{FF2B5EF4-FFF2-40B4-BE49-F238E27FC236}">
                  <a16:creationId xmlns:a16="http://schemas.microsoft.com/office/drawing/2014/main" id="{1FE5724D-56CB-3CED-4048-BAC5E6CBE4CF}"/>
                </a:ext>
              </a:extLst>
            </p:cNvPr>
            <p:cNvSpPr/>
            <p:nvPr/>
          </p:nvSpPr>
          <p:spPr>
            <a:xfrm>
              <a:off x="3015714" y="303562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C88AAFF3-DB82-DB19-6AFC-4F487251A6BE}"/>
                </a:ext>
              </a:extLst>
            </p:cNvPr>
            <p:cNvSpPr txBox="1"/>
            <p:nvPr/>
          </p:nvSpPr>
          <p:spPr>
            <a:xfrm>
              <a:off x="4005772" y="2950460"/>
              <a:ext cx="1261884" cy="276999"/>
            </a:xfrm>
            <a:prstGeom prst="rect">
              <a:avLst/>
            </a:prstGeom>
            <a:noFill/>
            <a:ln>
              <a:solidFill>
                <a:schemeClr val="tx1"/>
              </a:solidFill>
            </a:ln>
          </p:spPr>
          <p:txBody>
            <a:bodyPr wrap="none" rtlCol="0">
              <a:spAutoFit/>
            </a:bodyPr>
            <a:lstStyle/>
            <a:p>
              <a:r>
                <a:rPr lang="ja-JP" altLang="en-US" sz="1200" dirty="0"/>
                <a:t>ボロノイー頂点</a:t>
              </a:r>
              <a:endParaRPr lang="zh-CN" altLang="en-US" sz="1200" dirty="0"/>
            </a:p>
          </p:txBody>
        </p:sp>
        <p:sp>
          <p:nvSpPr>
            <p:cNvPr id="40" name="任意多边形: 形状 39">
              <a:extLst>
                <a:ext uri="{FF2B5EF4-FFF2-40B4-BE49-F238E27FC236}">
                  <a16:creationId xmlns:a16="http://schemas.microsoft.com/office/drawing/2014/main" id="{AFE51AA7-F77B-269D-2787-F60E698F0195}"/>
                </a:ext>
              </a:extLst>
            </p:cNvPr>
            <p:cNvSpPr/>
            <p:nvPr/>
          </p:nvSpPr>
          <p:spPr>
            <a:xfrm>
              <a:off x="1817688" y="3228975"/>
              <a:ext cx="874712" cy="965200"/>
            </a:xfrm>
            <a:custGeom>
              <a:avLst/>
              <a:gdLst>
                <a:gd name="connsiteX0" fmla="*/ 147637 w 874712"/>
                <a:gd name="connsiteY0" fmla="*/ 34925 h 965200"/>
                <a:gd name="connsiteX1" fmla="*/ 147637 w 874712"/>
                <a:gd name="connsiteY1" fmla="*/ 34925 h 965200"/>
                <a:gd name="connsiteX2" fmla="*/ 160337 w 874712"/>
                <a:gd name="connsiteY2" fmla="*/ 28575 h 965200"/>
                <a:gd name="connsiteX3" fmla="*/ 169862 w 874712"/>
                <a:gd name="connsiteY3" fmla="*/ 20638 h 965200"/>
                <a:gd name="connsiteX4" fmla="*/ 179387 w 874712"/>
                <a:gd name="connsiteY4" fmla="*/ 17463 h 965200"/>
                <a:gd name="connsiteX5" fmla="*/ 187325 w 874712"/>
                <a:gd name="connsiteY5" fmla="*/ 14288 h 965200"/>
                <a:gd name="connsiteX6" fmla="*/ 198437 w 874712"/>
                <a:gd name="connsiteY6" fmla="*/ 12700 h 965200"/>
                <a:gd name="connsiteX7" fmla="*/ 214312 w 874712"/>
                <a:gd name="connsiteY7" fmla="*/ 9525 h 965200"/>
                <a:gd name="connsiteX8" fmla="*/ 227012 w 874712"/>
                <a:gd name="connsiteY8" fmla="*/ 6350 h 965200"/>
                <a:gd name="connsiteX9" fmla="*/ 233362 w 874712"/>
                <a:gd name="connsiteY9" fmla="*/ 0 h 965200"/>
                <a:gd name="connsiteX10" fmla="*/ 665162 w 874712"/>
                <a:gd name="connsiteY10" fmla="*/ 257175 h 965200"/>
                <a:gd name="connsiteX11" fmla="*/ 869950 w 874712"/>
                <a:gd name="connsiteY11" fmla="*/ 584200 h 965200"/>
                <a:gd name="connsiteX12" fmla="*/ 874712 w 874712"/>
                <a:gd name="connsiteY12" fmla="*/ 601663 h 965200"/>
                <a:gd name="connsiteX13" fmla="*/ 831850 w 874712"/>
                <a:gd name="connsiteY13" fmla="*/ 708025 h 965200"/>
                <a:gd name="connsiteX14" fmla="*/ 133350 w 874712"/>
                <a:gd name="connsiteY14" fmla="*/ 965200 h 965200"/>
                <a:gd name="connsiteX15" fmla="*/ 0 w 874712"/>
                <a:gd name="connsiteY15" fmla="*/ 842963 h 965200"/>
                <a:gd name="connsiteX16" fmla="*/ 147637 w 874712"/>
                <a:gd name="connsiteY16" fmla="*/ 34925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4712" h="965200">
                  <a:moveTo>
                    <a:pt x="147637" y="34925"/>
                  </a:moveTo>
                  <a:lnTo>
                    <a:pt x="147637" y="34925"/>
                  </a:lnTo>
                  <a:cubicBezTo>
                    <a:pt x="151870" y="32808"/>
                    <a:pt x="156356" y="31134"/>
                    <a:pt x="160337" y="28575"/>
                  </a:cubicBezTo>
                  <a:cubicBezTo>
                    <a:pt x="163813" y="26340"/>
                    <a:pt x="166292" y="22720"/>
                    <a:pt x="169862" y="20638"/>
                  </a:cubicBezTo>
                  <a:cubicBezTo>
                    <a:pt x="172753" y="18952"/>
                    <a:pt x="176242" y="18607"/>
                    <a:pt x="179387" y="17463"/>
                  </a:cubicBezTo>
                  <a:cubicBezTo>
                    <a:pt x="182065" y="16489"/>
                    <a:pt x="184560" y="14979"/>
                    <a:pt x="187325" y="14288"/>
                  </a:cubicBezTo>
                  <a:cubicBezTo>
                    <a:pt x="190955" y="13380"/>
                    <a:pt x="194739" y="13269"/>
                    <a:pt x="198437" y="12700"/>
                  </a:cubicBezTo>
                  <a:cubicBezTo>
                    <a:pt x="213630" y="10363"/>
                    <a:pt x="202456" y="12159"/>
                    <a:pt x="214312" y="9525"/>
                  </a:cubicBezTo>
                  <a:cubicBezTo>
                    <a:pt x="225810" y="6970"/>
                    <a:pt x="218500" y="9188"/>
                    <a:pt x="227012" y="6350"/>
                  </a:cubicBezTo>
                  <a:lnTo>
                    <a:pt x="233362" y="0"/>
                  </a:lnTo>
                  <a:lnTo>
                    <a:pt x="665162" y="257175"/>
                  </a:lnTo>
                  <a:lnTo>
                    <a:pt x="869950" y="584200"/>
                  </a:lnTo>
                  <a:lnTo>
                    <a:pt x="874712" y="601663"/>
                  </a:lnTo>
                  <a:lnTo>
                    <a:pt x="831850" y="708025"/>
                  </a:lnTo>
                  <a:lnTo>
                    <a:pt x="133350" y="965200"/>
                  </a:lnTo>
                  <a:lnTo>
                    <a:pt x="0" y="842963"/>
                  </a:lnTo>
                  <a:lnTo>
                    <a:pt x="147637" y="34925"/>
                  </a:lnTo>
                  <a:close/>
                </a:path>
              </a:pathLst>
            </a:custGeom>
            <a:solidFill>
              <a:schemeClr val="accent1">
                <a:lumMod val="40000"/>
                <a:lumOff val="60000"/>
                <a:alpha val="50000"/>
              </a:schemeClr>
            </a:solidFill>
            <a:ln w="9525">
              <a:solidFill>
                <a:schemeClr val="accent1">
                  <a:alpha val="50000"/>
                </a:schemeClr>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a:extLst>
                <a:ext uri="{FF2B5EF4-FFF2-40B4-BE49-F238E27FC236}">
                  <a16:creationId xmlns:a16="http://schemas.microsoft.com/office/drawing/2014/main" id="{33378413-4E84-F920-454D-E2D212B1911D}"/>
                </a:ext>
              </a:extLst>
            </p:cNvPr>
            <p:cNvCxnSpPr>
              <a:cxnSpLocks/>
            </p:cNvCxnSpPr>
            <p:nvPr/>
          </p:nvCxnSpPr>
          <p:spPr>
            <a:xfrm>
              <a:off x="2491938" y="3755710"/>
              <a:ext cx="1513834"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43" name="文本框 42">
              <a:extLst>
                <a:ext uri="{FF2B5EF4-FFF2-40B4-BE49-F238E27FC236}">
                  <a16:creationId xmlns:a16="http://schemas.microsoft.com/office/drawing/2014/main" id="{83F642A6-96D6-5A72-0A9E-349133D07ACD}"/>
                </a:ext>
              </a:extLst>
            </p:cNvPr>
            <p:cNvSpPr txBox="1"/>
            <p:nvPr/>
          </p:nvSpPr>
          <p:spPr>
            <a:xfrm>
              <a:off x="4004404" y="3617210"/>
              <a:ext cx="1261884" cy="276999"/>
            </a:xfrm>
            <a:prstGeom prst="rect">
              <a:avLst/>
            </a:prstGeom>
            <a:noFill/>
            <a:ln>
              <a:solidFill>
                <a:schemeClr val="tx1"/>
              </a:solidFill>
            </a:ln>
          </p:spPr>
          <p:txBody>
            <a:bodyPr wrap="none" rtlCol="0">
              <a:spAutoFit/>
            </a:bodyPr>
            <a:lstStyle/>
            <a:p>
              <a:r>
                <a:rPr lang="ja-JP" altLang="en-US" sz="1200" dirty="0"/>
                <a:t>ボロノイー領域</a:t>
              </a:r>
              <a:endParaRPr lang="zh-CN" altLang="en-US" sz="1200" dirty="0"/>
            </a:p>
          </p:txBody>
        </p:sp>
      </p:grpSp>
      <p:sp>
        <p:nvSpPr>
          <p:cNvPr id="45" name="文本框 44">
            <a:extLst>
              <a:ext uri="{FF2B5EF4-FFF2-40B4-BE49-F238E27FC236}">
                <a16:creationId xmlns:a16="http://schemas.microsoft.com/office/drawing/2014/main" id="{EF82DFE2-CB65-19D3-896A-E1A8E91F00C8}"/>
              </a:ext>
            </a:extLst>
          </p:cNvPr>
          <p:cNvSpPr txBox="1"/>
          <p:nvPr/>
        </p:nvSpPr>
        <p:spPr>
          <a:xfrm>
            <a:off x="6167120" y="1178165"/>
            <a:ext cx="5829993" cy="1815882"/>
          </a:xfrm>
          <a:prstGeom prst="rect">
            <a:avLst/>
          </a:prstGeom>
          <a:noFill/>
        </p:spPr>
        <p:txBody>
          <a:bodyPr wrap="square">
            <a:spAutoFit/>
          </a:bodyPr>
          <a:lstStyle/>
          <a:p>
            <a:r>
              <a:rPr lang="ja-JP" altLang="en-US" sz="1400" b="1" dirty="0"/>
              <a:t>ドロネー三角分割</a:t>
            </a:r>
            <a:endParaRPr lang="en-US" altLang="ja-JP" sz="1400" b="1" dirty="0"/>
          </a:p>
          <a:p>
            <a:endParaRPr lang="en-US" altLang="ja-JP" sz="1400" b="1" dirty="0"/>
          </a:p>
          <a:p>
            <a:r>
              <a:rPr lang="ja-JP" altLang="en-US" sz="1400" dirty="0"/>
              <a:t>ドロネー三角分割とボロノイー図は双対である</a:t>
            </a:r>
            <a:endParaRPr lang="en-US" altLang="ja-JP" sz="1400" dirty="0"/>
          </a:p>
          <a:p>
            <a:r>
              <a:rPr lang="ja-JP" altLang="en-US" sz="1400" dirty="0"/>
              <a:t>ボロノイー図で隣接する二つの領域に属する母点をつなぐとドロネー三角分割になる</a:t>
            </a:r>
            <a:endParaRPr lang="en-US" altLang="ja-JP" sz="1400" dirty="0"/>
          </a:p>
          <a:p>
            <a:endParaRPr lang="en-US" altLang="ja-JP" sz="1400" dirty="0"/>
          </a:p>
          <a:p>
            <a:r>
              <a:rPr lang="ja-JP" altLang="en-US" sz="1400" dirty="0"/>
              <a:t>例：</a:t>
            </a:r>
            <a:endParaRPr lang="en-US" altLang="ja-JP" sz="1400" dirty="0"/>
          </a:p>
          <a:p>
            <a:r>
              <a:rPr lang="ja-JP" altLang="en-US" sz="1400" dirty="0"/>
              <a:t>左側のボロノイー図から得られたドロネー三角分割の一部分</a:t>
            </a:r>
            <a:endParaRPr lang="en-US" altLang="ja-JP" sz="1400" dirty="0"/>
          </a:p>
        </p:txBody>
      </p:sp>
      <p:grpSp>
        <p:nvGrpSpPr>
          <p:cNvPr id="157" name="组合 156">
            <a:extLst>
              <a:ext uri="{FF2B5EF4-FFF2-40B4-BE49-F238E27FC236}">
                <a16:creationId xmlns:a16="http://schemas.microsoft.com/office/drawing/2014/main" id="{D0C08E05-98B7-A452-1DE0-A1C2D6ACE1FB}"/>
              </a:ext>
            </a:extLst>
          </p:cNvPr>
          <p:cNvGrpSpPr/>
          <p:nvPr/>
        </p:nvGrpSpPr>
        <p:grpSpPr>
          <a:xfrm>
            <a:off x="7103336" y="3091042"/>
            <a:ext cx="3232150" cy="2402413"/>
            <a:chOff x="6398525" y="2997202"/>
            <a:chExt cx="3232150" cy="2402413"/>
          </a:xfrm>
        </p:grpSpPr>
        <p:grpSp>
          <p:nvGrpSpPr>
            <p:cNvPr id="153" name="组合 152">
              <a:extLst>
                <a:ext uri="{FF2B5EF4-FFF2-40B4-BE49-F238E27FC236}">
                  <a16:creationId xmlns:a16="http://schemas.microsoft.com/office/drawing/2014/main" id="{C4DECD24-CE9F-0540-E96B-3C8D23ACF5B2}"/>
                </a:ext>
              </a:extLst>
            </p:cNvPr>
            <p:cNvGrpSpPr/>
            <p:nvPr/>
          </p:nvGrpSpPr>
          <p:grpSpPr>
            <a:xfrm>
              <a:off x="6398525" y="2997202"/>
              <a:ext cx="3232150" cy="2402413"/>
              <a:chOff x="6340467" y="2997203"/>
              <a:chExt cx="3232150" cy="2402413"/>
            </a:xfrm>
          </p:grpSpPr>
          <p:pic>
            <p:nvPicPr>
              <p:cNvPr id="21" name="图片 20">
                <a:extLst>
                  <a:ext uri="{FF2B5EF4-FFF2-40B4-BE49-F238E27FC236}">
                    <a16:creationId xmlns:a16="http://schemas.microsoft.com/office/drawing/2014/main" id="{62859971-EB3A-7E53-E131-031513A73BAE}"/>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569" t="1406" r="684" b="733"/>
              <a:stretch/>
            </p:blipFill>
            <p:spPr>
              <a:xfrm>
                <a:off x="6340467" y="2997203"/>
                <a:ext cx="3232150" cy="2402413"/>
              </a:xfrm>
              <a:prstGeom prst="rect">
                <a:avLst/>
              </a:prstGeom>
            </p:spPr>
          </p:pic>
          <p:cxnSp>
            <p:nvCxnSpPr>
              <p:cNvPr id="47" name="直接连接符 46">
                <a:extLst>
                  <a:ext uri="{FF2B5EF4-FFF2-40B4-BE49-F238E27FC236}">
                    <a16:creationId xmlns:a16="http://schemas.microsoft.com/office/drawing/2014/main" id="{E9472AF5-9F29-7E90-6FB3-233691F72F34}"/>
                  </a:ext>
                </a:extLst>
              </p:cNvPr>
              <p:cNvCxnSpPr/>
              <p:nvPr/>
            </p:nvCxnSpPr>
            <p:spPr>
              <a:xfrm>
                <a:off x="7681913" y="3656013"/>
                <a:ext cx="250825" cy="3651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AB6DBAF4-4407-CF80-2A4F-0257FDD82575}"/>
                  </a:ext>
                </a:extLst>
              </p:cNvPr>
              <p:cNvCxnSpPr/>
              <p:nvPr/>
            </p:nvCxnSpPr>
            <p:spPr>
              <a:xfrm>
                <a:off x="7589838" y="3163888"/>
                <a:ext cx="92075" cy="48736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0DEDCABE-976D-D13E-EF30-57FC450703C6}"/>
                  </a:ext>
                </a:extLst>
              </p:cNvPr>
              <p:cNvCxnSpPr>
                <a:cxnSpLocks/>
              </p:cNvCxnSpPr>
              <p:nvPr/>
            </p:nvCxnSpPr>
            <p:spPr>
              <a:xfrm flipH="1">
                <a:off x="7133167" y="3651250"/>
                <a:ext cx="548746" cy="6731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1B89C47F-7F1F-236F-383E-6AE3D971B432}"/>
                  </a:ext>
                </a:extLst>
              </p:cNvPr>
              <p:cNvCxnSpPr>
                <a:cxnSpLocks/>
              </p:cNvCxnSpPr>
              <p:nvPr/>
            </p:nvCxnSpPr>
            <p:spPr>
              <a:xfrm>
                <a:off x="7927987" y="3692525"/>
                <a:ext cx="495290" cy="99165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0" name="直接连接符 59">
                <a:extLst>
                  <a:ext uri="{FF2B5EF4-FFF2-40B4-BE49-F238E27FC236}">
                    <a16:creationId xmlns:a16="http://schemas.microsoft.com/office/drawing/2014/main" id="{B648DE79-4DE3-46B8-50D3-17F0130AB932}"/>
                  </a:ext>
                </a:extLst>
              </p:cNvPr>
              <p:cNvCxnSpPr>
                <a:cxnSpLocks/>
              </p:cNvCxnSpPr>
              <p:nvPr/>
            </p:nvCxnSpPr>
            <p:spPr>
              <a:xfrm flipV="1">
                <a:off x="7927987" y="3196909"/>
                <a:ext cx="386149" cy="49561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4" name="直接连接符 63">
                <a:extLst>
                  <a:ext uri="{FF2B5EF4-FFF2-40B4-BE49-F238E27FC236}">
                    <a16:creationId xmlns:a16="http://schemas.microsoft.com/office/drawing/2014/main" id="{D8D266B7-FF45-59AE-1528-A4C6DA4B4ECA}"/>
                  </a:ext>
                </a:extLst>
              </p:cNvPr>
              <p:cNvCxnSpPr>
                <a:cxnSpLocks/>
              </p:cNvCxnSpPr>
              <p:nvPr/>
            </p:nvCxnSpPr>
            <p:spPr>
              <a:xfrm>
                <a:off x="8314136" y="3196909"/>
                <a:ext cx="396477" cy="12572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7" name="直接连接符 66">
                <a:extLst>
                  <a:ext uri="{FF2B5EF4-FFF2-40B4-BE49-F238E27FC236}">
                    <a16:creationId xmlns:a16="http://schemas.microsoft.com/office/drawing/2014/main" id="{6BC001C4-B957-CA3B-3B3F-7F7F6DBADCAD}"/>
                  </a:ext>
                </a:extLst>
              </p:cNvPr>
              <p:cNvCxnSpPr>
                <a:cxnSpLocks/>
              </p:cNvCxnSpPr>
              <p:nvPr/>
            </p:nvCxnSpPr>
            <p:spPr>
              <a:xfrm>
                <a:off x="8710613" y="3322638"/>
                <a:ext cx="315585" cy="12207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0" name="直接连接符 69">
                <a:extLst>
                  <a:ext uri="{FF2B5EF4-FFF2-40B4-BE49-F238E27FC236}">
                    <a16:creationId xmlns:a16="http://schemas.microsoft.com/office/drawing/2014/main" id="{4AB46134-9935-A895-5562-37BF51E1E257}"/>
                  </a:ext>
                </a:extLst>
              </p:cNvPr>
              <p:cNvCxnSpPr>
                <a:cxnSpLocks/>
              </p:cNvCxnSpPr>
              <p:nvPr/>
            </p:nvCxnSpPr>
            <p:spPr>
              <a:xfrm flipH="1">
                <a:off x="7927987" y="3322638"/>
                <a:ext cx="782626" cy="36988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3" name="直接连接符 72">
                <a:extLst>
                  <a:ext uri="{FF2B5EF4-FFF2-40B4-BE49-F238E27FC236}">
                    <a16:creationId xmlns:a16="http://schemas.microsoft.com/office/drawing/2014/main" id="{A4C7479D-C32F-A690-C8DD-A17616D368C9}"/>
                  </a:ext>
                </a:extLst>
              </p:cNvPr>
              <p:cNvCxnSpPr>
                <a:cxnSpLocks/>
              </p:cNvCxnSpPr>
              <p:nvPr/>
            </p:nvCxnSpPr>
            <p:spPr>
              <a:xfrm flipH="1">
                <a:off x="9026198" y="3372822"/>
                <a:ext cx="164660" cy="8214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6" name="直接连接符 75">
                <a:extLst>
                  <a:ext uri="{FF2B5EF4-FFF2-40B4-BE49-F238E27FC236}">
                    <a16:creationId xmlns:a16="http://schemas.microsoft.com/office/drawing/2014/main" id="{7511E28E-7F77-473E-EC04-A6FDD3AAACE0}"/>
                  </a:ext>
                </a:extLst>
              </p:cNvPr>
              <p:cNvCxnSpPr>
                <a:cxnSpLocks/>
              </p:cNvCxnSpPr>
              <p:nvPr/>
            </p:nvCxnSpPr>
            <p:spPr>
              <a:xfrm flipH="1" flipV="1">
                <a:off x="9026198" y="3454965"/>
                <a:ext cx="252740" cy="67094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9" name="直接连接符 78">
                <a:extLst>
                  <a:ext uri="{FF2B5EF4-FFF2-40B4-BE49-F238E27FC236}">
                    <a16:creationId xmlns:a16="http://schemas.microsoft.com/office/drawing/2014/main" id="{F06A485F-029A-F64A-E84E-F1EC506A85CE}"/>
                  </a:ext>
                </a:extLst>
              </p:cNvPr>
              <p:cNvCxnSpPr>
                <a:cxnSpLocks/>
              </p:cNvCxnSpPr>
              <p:nvPr/>
            </p:nvCxnSpPr>
            <p:spPr>
              <a:xfrm>
                <a:off x="7927987" y="3692525"/>
                <a:ext cx="1350951" cy="43338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2" name="直接连接符 81">
                <a:extLst>
                  <a:ext uri="{FF2B5EF4-FFF2-40B4-BE49-F238E27FC236}">
                    <a16:creationId xmlns:a16="http://schemas.microsoft.com/office/drawing/2014/main" id="{D30D786B-5F40-7E41-32F8-14382CCBDF52}"/>
                  </a:ext>
                </a:extLst>
              </p:cNvPr>
              <p:cNvCxnSpPr>
                <a:cxnSpLocks/>
              </p:cNvCxnSpPr>
              <p:nvPr/>
            </p:nvCxnSpPr>
            <p:spPr>
              <a:xfrm flipH="1">
                <a:off x="7927987" y="3444717"/>
                <a:ext cx="1098211" cy="24780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5" name="直接连接符 84">
                <a:extLst>
                  <a:ext uri="{FF2B5EF4-FFF2-40B4-BE49-F238E27FC236}">
                    <a16:creationId xmlns:a16="http://schemas.microsoft.com/office/drawing/2014/main" id="{AC7E2F95-A697-53EF-9C07-95FE7BC517D9}"/>
                  </a:ext>
                </a:extLst>
              </p:cNvPr>
              <p:cNvCxnSpPr>
                <a:cxnSpLocks/>
              </p:cNvCxnSpPr>
              <p:nvPr/>
            </p:nvCxnSpPr>
            <p:spPr>
              <a:xfrm>
                <a:off x="7589838" y="3163888"/>
                <a:ext cx="339832" cy="52863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8" name="直接连接符 87">
                <a:extLst>
                  <a:ext uri="{FF2B5EF4-FFF2-40B4-BE49-F238E27FC236}">
                    <a16:creationId xmlns:a16="http://schemas.microsoft.com/office/drawing/2014/main" id="{C8AD7095-1B63-A3CD-06BD-6E75347471FD}"/>
                  </a:ext>
                </a:extLst>
              </p:cNvPr>
              <p:cNvCxnSpPr>
                <a:cxnSpLocks/>
              </p:cNvCxnSpPr>
              <p:nvPr/>
            </p:nvCxnSpPr>
            <p:spPr>
              <a:xfrm>
                <a:off x="7594327" y="3162143"/>
                <a:ext cx="719809" cy="398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1" name="直接连接符 90">
                <a:extLst>
                  <a:ext uri="{FF2B5EF4-FFF2-40B4-BE49-F238E27FC236}">
                    <a16:creationId xmlns:a16="http://schemas.microsoft.com/office/drawing/2014/main" id="{F624210D-39F2-B7D7-4591-83F451B8AEB2}"/>
                  </a:ext>
                </a:extLst>
              </p:cNvPr>
              <p:cNvCxnSpPr>
                <a:cxnSpLocks/>
              </p:cNvCxnSpPr>
              <p:nvPr/>
            </p:nvCxnSpPr>
            <p:spPr>
              <a:xfrm flipH="1" flipV="1">
                <a:off x="8698602" y="3322638"/>
                <a:ext cx="492256" cy="501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4" name="直接连接符 93">
                <a:extLst>
                  <a:ext uri="{FF2B5EF4-FFF2-40B4-BE49-F238E27FC236}">
                    <a16:creationId xmlns:a16="http://schemas.microsoft.com/office/drawing/2014/main" id="{F34050C7-7E3C-0432-7423-CE265884314C}"/>
                  </a:ext>
                </a:extLst>
              </p:cNvPr>
              <p:cNvCxnSpPr>
                <a:cxnSpLocks/>
              </p:cNvCxnSpPr>
              <p:nvPr/>
            </p:nvCxnSpPr>
            <p:spPr>
              <a:xfrm flipV="1">
                <a:off x="8423277" y="4125913"/>
                <a:ext cx="855661" cy="5582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7" name="直接连接符 96">
                <a:extLst>
                  <a:ext uri="{FF2B5EF4-FFF2-40B4-BE49-F238E27FC236}">
                    <a16:creationId xmlns:a16="http://schemas.microsoft.com/office/drawing/2014/main" id="{F615F3A1-C2D1-11ED-918C-E0C328936BD5}"/>
                  </a:ext>
                </a:extLst>
              </p:cNvPr>
              <p:cNvCxnSpPr>
                <a:cxnSpLocks/>
              </p:cNvCxnSpPr>
              <p:nvPr/>
            </p:nvCxnSpPr>
            <p:spPr>
              <a:xfrm flipV="1">
                <a:off x="7603338" y="4684183"/>
                <a:ext cx="819939" cy="22609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0" name="直接连接符 99">
                <a:extLst>
                  <a:ext uri="{FF2B5EF4-FFF2-40B4-BE49-F238E27FC236}">
                    <a16:creationId xmlns:a16="http://schemas.microsoft.com/office/drawing/2014/main" id="{13C30E87-EFF9-7863-4C69-135F59231B86}"/>
                  </a:ext>
                </a:extLst>
              </p:cNvPr>
              <p:cNvCxnSpPr>
                <a:cxnSpLocks/>
              </p:cNvCxnSpPr>
              <p:nvPr/>
            </p:nvCxnSpPr>
            <p:spPr>
              <a:xfrm>
                <a:off x="7133167" y="4324350"/>
                <a:ext cx="1290110" cy="35983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3" name="直接连接符 102">
                <a:extLst>
                  <a:ext uri="{FF2B5EF4-FFF2-40B4-BE49-F238E27FC236}">
                    <a16:creationId xmlns:a16="http://schemas.microsoft.com/office/drawing/2014/main" id="{BE1BC9AE-6C60-5968-61D5-E3D982309EBD}"/>
                  </a:ext>
                </a:extLst>
              </p:cNvPr>
              <p:cNvCxnSpPr>
                <a:cxnSpLocks/>
              </p:cNvCxnSpPr>
              <p:nvPr/>
            </p:nvCxnSpPr>
            <p:spPr>
              <a:xfrm>
                <a:off x="7133167" y="4324350"/>
                <a:ext cx="470171" cy="58593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6" name="直接连接符 105">
                <a:extLst>
                  <a:ext uri="{FF2B5EF4-FFF2-40B4-BE49-F238E27FC236}">
                    <a16:creationId xmlns:a16="http://schemas.microsoft.com/office/drawing/2014/main" id="{8C997559-14FC-2DA6-77E2-76A838BAD774}"/>
                  </a:ext>
                </a:extLst>
              </p:cNvPr>
              <p:cNvCxnSpPr>
                <a:cxnSpLocks/>
              </p:cNvCxnSpPr>
              <p:nvPr/>
            </p:nvCxnSpPr>
            <p:spPr>
              <a:xfrm flipH="1">
                <a:off x="7130099" y="3689349"/>
                <a:ext cx="797888" cy="63500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9" name="直接连接符 108">
                <a:extLst>
                  <a:ext uri="{FF2B5EF4-FFF2-40B4-BE49-F238E27FC236}">
                    <a16:creationId xmlns:a16="http://schemas.microsoft.com/office/drawing/2014/main" id="{9A3A5B50-D735-EE87-6979-BD1B3497530F}"/>
                  </a:ext>
                </a:extLst>
              </p:cNvPr>
              <p:cNvCxnSpPr>
                <a:cxnSpLocks/>
              </p:cNvCxnSpPr>
              <p:nvPr/>
            </p:nvCxnSpPr>
            <p:spPr>
              <a:xfrm>
                <a:off x="7603337" y="4901503"/>
                <a:ext cx="448463" cy="43474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17" name="直接连接符 116">
                <a:extLst>
                  <a:ext uri="{FF2B5EF4-FFF2-40B4-BE49-F238E27FC236}">
                    <a16:creationId xmlns:a16="http://schemas.microsoft.com/office/drawing/2014/main" id="{18DB3DFE-7809-013E-7DF5-F44818554916}"/>
                  </a:ext>
                </a:extLst>
              </p:cNvPr>
              <p:cNvCxnSpPr>
                <a:cxnSpLocks/>
              </p:cNvCxnSpPr>
              <p:nvPr/>
            </p:nvCxnSpPr>
            <p:spPr>
              <a:xfrm flipH="1">
                <a:off x="7383463" y="4910280"/>
                <a:ext cx="219873" cy="2324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0" name="直接连接符 119">
                <a:extLst>
                  <a:ext uri="{FF2B5EF4-FFF2-40B4-BE49-F238E27FC236}">
                    <a16:creationId xmlns:a16="http://schemas.microsoft.com/office/drawing/2014/main" id="{3CEEECCF-37EB-BA4E-2B29-2936BB4BB9DD}"/>
                  </a:ext>
                </a:extLst>
              </p:cNvPr>
              <p:cNvCxnSpPr>
                <a:cxnSpLocks/>
              </p:cNvCxnSpPr>
              <p:nvPr/>
            </p:nvCxnSpPr>
            <p:spPr>
              <a:xfrm flipH="1" flipV="1">
                <a:off x="7383462" y="5151501"/>
                <a:ext cx="667940" cy="18216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3" name="直接连接符 122">
                <a:extLst>
                  <a:ext uri="{FF2B5EF4-FFF2-40B4-BE49-F238E27FC236}">
                    <a16:creationId xmlns:a16="http://schemas.microsoft.com/office/drawing/2014/main" id="{0FF761DE-0E7F-A6AF-EB37-840531D3B8CA}"/>
                  </a:ext>
                </a:extLst>
              </p:cNvPr>
              <p:cNvCxnSpPr>
                <a:cxnSpLocks/>
              </p:cNvCxnSpPr>
              <p:nvPr/>
            </p:nvCxnSpPr>
            <p:spPr>
              <a:xfrm flipH="1">
                <a:off x="9082116" y="4123335"/>
                <a:ext cx="196822" cy="8402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6" name="直接连接符 125">
                <a:extLst>
                  <a:ext uri="{FF2B5EF4-FFF2-40B4-BE49-F238E27FC236}">
                    <a16:creationId xmlns:a16="http://schemas.microsoft.com/office/drawing/2014/main" id="{E8BC0E3D-BBD4-4598-B84E-59F470191658}"/>
                  </a:ext>
                </a:extLst>
              </p:cNvPr>
              <p:cNvCxnSpPr>
                <a:cxnSpLocks/>
              </p:cNvCxnSpPr>
              <p:nvPr/>
            </p:nvCxnSpPr>
            <p:spPr>
              <a:xfrm flipH="1" flipV="1">
                <a:off x="8423277" y="4684183"/>
                <a:ext cx="658441" cy="2794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9" name="直接连接符 128">
                <a:extLst>
                  <a:ext uri="{FF2B5EF4-FFF2-40B4-BE49-F238E27FC236}">
                    <a16:creationId xmlns:a16="http://schemas.microsoft.com/office/drawing/2014/main" id="{6A6EE931-8A7F-8F3E-A885-5CE97F68D79E}"/>
                  </a:ext>
                </a:extLst>
              </p:cNvPr>
              <p:cNvCxnSpPr>
                <a:cxnSpLocks/>
              </p:cNvCxnSpPr>
              <p:nvPr/>
            </p:nvCxnSpPr>
            <p:spPr>
              <a:xfrm flipV="1">
                <a:off x="8051402" y="4963619"/>
                <a:ext cx="1030316" cy="37005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2" name="直接连接符 131">
                <a:extLst>
                  <a:ext uri="{FF2B5EF4-FFF2-40B4-BE49-F238E27FC236}">
                    <a16:creationId xmlns:a16="http://schemas.microsoft.com/office/drawing/2014/main" id="{7D4F3889-30F8-6B65-4319-B7E541878CE9}"/>
                  </a:ext>
                </a:extLst>
              </p:cNvPr>
              <p:cNvCxnSpPr>
                <a:cxnSpLocks/>
              </p:cNvCxnSpPr>
              <p:nvPr/>
            </p:nvCxnSpPr>
            <p:spPr>
              <a:xfrm flipH="1" flipV="1">
                <a:off x="9081718" y="4961041"/>
                <a:ext cx="197220" cy="33485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5" name="直接连接符 134">
                <a:extLst>
                  <a:ext uri="{FF2B5EF4-FFF2-40B4-BE49-F238E27FC236}">
                    <a16:creationId xmlns:a16="http://schemas.microsoft.com/office/drawing/2014/main" id="{3F42CDCF-D0A2-D8BC-193C-8E151D3E957E}"/>
                  </a:ext>
                </a:extLst>
              </p:cNvPr>
              <p:cNvCxnSpPr>
                <a:cxnSpLocks/>
              </p:cNvCxnSpPr>
              <p:nvPr/>
            </p:nvCxnSpPr>
            <p:spPr>
              <a:xfrm flipV="1">
                <a:off x="8051004" y="4681605"/>
                <a:ext cx="372273" cy="65206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8" name="直接连接符 137">
                <a:extLst>
                  <a:ext uri="{FF2B5EF4-FFF2-40B4-BE49-F238E27FC236}">
                    <a16:creationId xmlns:a16="http://schemas.microsoft.com/office/drawing/2014/main" id="{B2831386-CC50-6B7C-C5C8-FB95E6751BA1}"/>
                  </a:ext>
                </a:extLst>
              </p:cNvPr>
              <p:cNvCxnSpPr>
                <a:cxnSpLocks/>
              </p:cNvCxnSpPr>
              <p:nvPr/>
            </p:nvCxnSpPr>
            <p:spPr>
              <a:xfrm flipV="1">
                <a:off x="8050606" y="5295900"/>
                <a:ext cx="1228332" cy="377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1" name="直接连接符 140">
                <a:extLst>
                  <a:ext uri="{FF2B5EF4-FFF2-40B4-BE49-F238E27FC236}">
                    <a16:creationId xmlns:a16="http://schemas.microsoft.com/office/drawing/2014/main" id="{DC93BFF2-712B-66C6-73EE-46B86CDBAAF3}"/>
                  </a:ext>
                </a:extLst>
              </p:cNvPr>
              <p:cNvCxnSpPr>
                <a:cxnSpLocks/>
              </p:cNvCxnSpPr>
              <p:nvPr/>
            </p:nvCxnSpPr>
            <p:spPr>
              <a:xfrm>
                <a:off x="6407150" y="4353983"/>
                <a:ext cx="972758" cy="79751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4" name="直接连接符 143">
                <a:extLst>
                  <a:ext uri="{FF2B5EF4-FFF2-40B4-BE49-F238E27FC236}">
                    <a16:creationId xmlns:a16="http://schemas.microsoft.com/office/drawing/2014/main" id="{970A9BC6-24ED-7994-59F1-213C9813F018}"/>
                  </a:ext>
                </a:extLst>
              </p:cNvPr>
              <p:cNvCxnSpPr>
                <a:cxnSpLocks/>
              </p:cNvCxnSpPr>
              <p:nvPr/>
            </p:nvCxnSpPr>
            <p:spPr>
              <a:xfrm>
                <a:off x="6399143" y="4351405"/>
                <a:ext cx="1203796" cy="55887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7" name="直接连接符 146">
                <a:extLst>
                  <a:ext uri="{FF2B5EF4-FFF2-40B4-BE49-F238E27FC236}">
                    <a16:creationId xmlns:a16="http://schemas.microsoft.com/office/drawing/2014/main" id="{ACFBF63E-9BF0-F0F0-1BD9-BB9389F16BD2}"/>
                  </a:ext>
                </a:extLst>
              </p:cNvPr>
              <p:cNvCxnSpPr>
                <a:cxnSpLocks/>
              </p:cNvCxnSpPr>
              <p:nvPr/>
            </p:nvCxnSpPr>
            <p:spPr>
              <a:xfrm flipV="1">
                <a:off x="6406752" y="4324350"/>
                <a:ext cx="735227" cy="333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0" name="直接连接符 149">
                <a:extLst>
                  <a:ext uri="{FF2B5EF4-FFF2-40B4-BE49-F238E27FC236}">
                    <a16:creationId xmlns:a16="http://schemas.microsoft.com/office/drawing/2014/main" id="{6CC7D2FD-C227-F754-7CA9-DE535E9B7DE7}"/>
                  </a:ext>
                </a:extLst>
              </p:cNvPr>
              <p:cNvCxnSpPr>
                <a:cxnSpLocks/>
              </p:cNvCxnSpPr>
              <p:nvPr/>
            </p:nvCxnSpPr>
            <p:spPr>
              <a:xfrm flipV="1">
                <a:off x="6406752" y="3651250"/>
                <a:ext cx="1275161" cy="700155"/>
              </a:xfrm>
              <a:prstGeom prst="line">
                <a:avLst/>
              </a:prstGeom>
              <a:ln w="12700"/>
            </p:spPr>
            <p:style>
              <a:lnRef idx="2">
                <a:schemeClr val="accent1"/>
              </a:lnRef>
              <a:fillRef idx="0">
                <a:schemeClr val="accent1"/>
              </a:fillRef>
              <a:effectRef idx="1">
                <a:schemeClr val="accent1"/>
              </a:effectRef>
              <a:fontRef idx="minor">
                <a:schemeClr val="tx1"/>
              </a:fontRef>
            </p:style>
          </p:cxnSp>
        </p:grpSp>
        <p:cxnSp>
          <p:nvCxnSpPr>
            <p:cNvPr id="154" name="直接连接符 153">
              <a:extLst>
                <a:ext uri="{FF2B5EF4-FFF2-40B4-BE49-F238E27FC236}">
                  <a16:creationId xmlns:a16="http://schemas.microsoft.com/office/drawing/2014/main" id="{20B64EC4-708E-43E9-D816-113E0DF28471}"/>
                </a:ext>
              </a:extLst>
            </p:cNvPr>
            <p:cNvCxnSpPr>
              <a:cxnSpLocks/>
            </p:cNvCxnSpPr>
            <p:nvPr/>
          </p:nvCxnSpPr>
          <p:spPr>
            <a:xfrm flipH="1" flipV="1">
              <a:off x="9248916" y="3372821"/>
              <a:ext cx="88080" cy="750513"/>
            </a:xfrm>
            <a:prstGeom prst="line">
              <a:avLst/>
            </a:prstGeom>
            <a:ln w="12700"/>
          </p:spPr>
          <p:style>
            <a:lnRef idx="2">
              <a:schemeClr val="accent1"/>
            </a:lnRef>
            <a:fillRef idx="0">
              <a:schemeClr val="accent1"/>
            </a:fillRef>
            <a:effectRef idx="1">
              <a:schemeClr val="accent1"/>
            </a:effectRef>
            <a:fontRef idx="minor">
              <a:schemeClr val="tx1"/>
            </a:fontRef>
          </p:style>
        </p:cxnSp>
      </p:grpSp>
      <p:sp>
        <p:nvSpPr>
          <p:cNvPr id="158" name="文本框 157">
            <a:extLst>
              <a:ext uri="{FF2B5EF4-FFF2-40B4-BE49-F238E27FC236}">
                <a16:creationId xmlns:a16="http://schemas.microsoft.com/office/drawing/2014/main" id="{6E3E7322-C769-9734-38EA-E114AB485CF2}"/>
              </a:ext>
            </a:extLst>
          </p:cNvPr>
          <p:cNvSpPr txBox="1"/>
          <p:nvPr/>
        </p:nvSpPr>
        <p:spPr>
          <a:xfrm>
            <a:off x="246660" y="5701075"/>
            <a:ext cx="5829993" cy="954107"/>
          </a:xfrm>
          <a:prstGeom prst="rect">
            <a:avLst/>
          </a:prstGeom>
          <a:noFill/>
        </p:spPr>
        <p:txBody>
          <a:bodyPr wrap="square">
            <a:spAutoFit/>
          </a:bodyPr>
          <a:lstStyle/>
          <a:p>
            <a:r>
              <a:rPr lang="ja-JP" altLang="en-US" sz="1400" b="1" dirty="0"/>
              <a:t>ボロノイー図の性質</a:t>
            </a:r>
            <a:endParaRPr lang="en-US" altLang="ja-JP" sz="1400" b="1" dirty="0"/>
          </a:p>
          <a:p>
            <a:r>
              <a:rPr lang="ja-JP" altLang="en-US" sz="1400" dirty="0"/>
              <a:t>ボロノイー頂点は三つのボロノイー領域の共通の頂点である</a:t>
            </a:r>
            <a:endParaRPr lang="en-US" altLang="ja-JP" sz="1400" dirty="0"/>
          </a:p>
          <a:p>
            <a:r>
              <a:rPr lang="ja-JP" altLang="en-US" sz="1400" dirty="0"/>
              <a:t>そのボロノイー頂点は三つのボロノイー領域に属する母点からなる円周の中心となる</a:t>
            </a:r>
            <a:endParaRPr lang="en-US" altLang="zh-CN" sz="1400" dirty="0"/>
          </a:p>
        </p:txBody>
      </p:sp>
      <p:sp>
        <p:nvSpPr>
          <p:cNvPr id="159" name="文本框 158">
            <a:extLst>
              <a:ext uri="{FF2B5EF4-FFF2-40B4-BE49-F238E27FC236}">
                <a16:creationId xmlns:a16="http://schemas.microsoft.com/office/drawing/2014/main" id="{A76BD0B6-5BE2-B515-518E-A41DF6C3D541}"/>
              </a:ext>
            </a:extLst>
          </p:cNvPr>
          <p:cNvSpPr txBox="1"/>
          <p:nvPr/>
        </p:nvSpPr>
        <p:spPr>
          <a:xfrm>
            <a:off x="6345535" y="5916518"/>
            <a:ext cx="5829993" cy="523220"/>
          </a:xfrm>
          <a:prstGeom prst="rect">
            <a:avLst/>
          </a:prstGeom>
          <a:noFill/>
        </p:spPr>
        <p:txBody>
          <a:bodyPr wrap="square">
            <a:spAutoFit/>
          </a:bodyPr>
          <a:lstStyle/>
          <a:p>
            <a:r>
              <a:rPr lang="ja-JP" altLang="en-US" sz="1400" dirty="0"/>
              <a:t>ドロネー三角分割による得られた辺は</a:t>
            </a:r>
            <a:r>
              <a:rPr lang="en-US" altLang="ja-JP" sz="1400" dirty="0"/>
              <a:t>TSP</a:t>
            </a:r>
            <a:r>
              <a:rPr lang="ja-JP" altLang="en-US" sz="1400" dirty="0"/>
              <a:t>問題の最適巡回路になる可能性が高い</a:t>
            </a:r>
            <a:endParaRPr lang="en-US" altLang="ja-JP" sz="1400" dirty="0"/>
          </a:p>
        </p:txBody>
      </p:sp>
    </p:spTree>
    <p:extLst>
      <p:ext uri="{BB962C8B-B14F-4D97-AF65-F5344CB8AC3E}">
        <p14:creationId xmlns:p14="http://schemas.microsoft.com/office/powerpoint/2010/main" val="1713641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提案手法</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639F43B-713E-23D0-AF75-2EE5208120BA}"/>
              </a:ext>
            </a:extLst>
          </p:cNvPr>
          <p:cNvSpPr txBox="1"/>
          <p:nvPr/>
        </p:nvSpPr>
        <p:spPr>
          <a:xfrm>
            <a:off x="984159" y="1158100"/>
            <a:ext cx="2518638" cy="523220"/>
          </a:xfrm>
          <a:prstGeom prst="rect">
            <a:avLst/>
          </a:prstGeom>
          <a:noFill/>
        </p:spPr>
        <p:txBody>
          <a:bodyPr wrap="none" rtlCol="0">
            <a:spAutoFit/>
          </a:bodyPr>
          <a:lstStyle/>
          <a:p>
            <a:r>
              <a:rPr lang="ja-JP" altLang="en-US" sz="1400" dirty="0"/>
              <a:t>例：町四つあるインスタンス</a:t>
            </a:r>
            <a:endParaRPr lang="en-US" altLang="ja-JP" sz="1400" dirty="0"/>
          </a:p>
          <a:p>
            <a:r>
              <a:rPr lang="ja-JP" altLang="en-US" sz="1400" dirty="0"/>
              <a:t>バイナリ変数は</a:t>
            </a:r>
            <a:r>
              <a:rPr lang="en-US" altLang="ja-JP" sz="1400" dirty="0"/>
              <a:t>8</a:t>
            </a:r>
            <a:r>
              <a:rPr lang="ja-JP" altLang="en-US" sz="1400" dirty="0"/>
              <a:t>個ある</a:t>
            </a:r>
            <a:endParaRPr lang="zh-CN" altLang="en-US" sz="1400" dirty="0"/>
          </a:p>
        </p:txBody>
      </p:sp>
      <p:graphicFrame>
        <p:nvGraphicFramePr>
          <p:cNvPr id="6" name="表格 5">
            <a:extLst>
              <a:ext uri="{FF2B5EF4-FFF2-40B4-BE49-F238E27FC236}">
                <a16:creationId xmlns:a16="http://schemas.microsoft.com/office/drawing/2014/main" id="{047B32F3-0CF3-8CA5-3DF1-BDF8CEA17B25}"/>
              </a:ext>
            </a:extLst>
          </p:cNvPr>
          <p:cNvGraphicFramePr>
            <a:graphicFrameLocks noGrp="1"/>
          </p:cNvGraphicFramePr>
          <p:nvPr>
            <p:extLst>
              <p:ext uri="{D42A27DB-BD31-4B8C-83A1-F6EECF244321}">
                <p14:modId xmlns:p14="http://schemas.microsoft.com/office/powerpoint/2010/main" val="3975171777"/>
              </p:ext>
            </p:extLst>
          </p:nvPr>
        </p:nvGraphicFramePr>
        <p:xfrm>
          <a:off x="1075083" y="1736686"/>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p:sp>
        <p:nvSpPr>
          <p:cNvPr id="7" name="文本框 6">
            <a:extLst>
              <a:ext uri="{FF2B5EF4-FFF2-40B4-BE49-F238E27FC236}">
                <a16:creationId xmlns:a16="http://schemas.microsoft.com/office/drawing/2014/main" id="{7AE1C99F-817B-E8BE-C5D2-E889E9A9A6CD}"/>
              </a:ext>
            </a:extLst>
          </p:cNvPr>
          <p:cNvSpPr txBox="1"/>
          <p:nvPr/>
        </p:nvSpPr>
        <p:spPr>
          <a:xfrm>
            <a:off x="534053" y="3553884"/>
            <a:ext cx="5083714" cy="307777"/>
          </a:xfrm>
          <a:prstGeom prst="rect">
            <a:avLst/>
          </a:prstGeom>
          <a:noFill/>
        </p:spPr>
        <p:txBody>
          <a:bodyPr wrap="square" rtlCol="0">
            <a:spAutoFit/>
          </a:bodyPr>
          <a:lstStyle/>
          <a:p>
            <a:r>
              <a:rPr lang="ja-JP" altLang="en-US" sz="1400" dirty="0"/>
              <a:t>表によるとこのインスタンスの最適巡回路は</a:t>
            </a:r>
            <a:r>
              <a:rPr lang="en-US" altLang="ja-JP" sz="1400" dirty="0"/>
              <a:t> </a:t>
            </a:r>
            <a:r>
              <a:rPr lang="en-US" altLang="zh-CN" sz="1400" dirty="0"/>
              <a:t>2-1-4-3-2</a:t>
            </a:r>
            <a:endParaRPr lang="zh-CN" altLang="en-US" sz="1400" dirty="0"/>
          </a:p>
        </p:txBody>
      </p:sp>
      <p:graphicFrame>
        <p:nvGraphicFramePr>
          <p:cNvPr id="8" name="表格 7">
            <a:extLst>
              <a:ext uri="{FF2B5EF4-FFF2-40B4-BE49-F238E27FC236}">
                <a16:creationId xmlns:a16="http://schemas.microsoft.com/office/drawing/2014/main" id="{A1F4793D-DFA1-41DC-F76F-F25B60B6850B}"/>
              </a:ext>
            </a:extLst>
          </p:cNvPr>
          <p:cNvGraphicFramePr>
            <a:graphicFrameLocks noGrp="1"/>
          </p:cNvGraphicFramePr>
          <p:nvPr>
            <p:extLst>
              <p:ext uri="{D42A27DB-BD31-4B8C-83A1-F6EECF244321}">
                <p14:modId xmlns:p14="http://schemas.microsoft.com/office/powerpoint/2010/main" val="847184721"/>
              </p:ext>
            </p:extLst>
          </p:nvPr>
        </p:nvGraphicFramePr>
        <p:xfrm>
          <a:off x="7376586" y="1698950"/>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solidFill>
                            <a:srgbClr val="FF0000"/>
                          </a:solidFill>
                        </a:rPr>
                        <a:t>0</a:t>
                      </a:r>
                      <a:endParaRPr lang="zh-CN" altLang="en-US" sz="1400" b="1" dirty="0">
                        <a:solidFill>
                          <a:srgbClr val="FF0000"/>
                        </a:solidFill>
                      </a:endParaRPr>
                    </a:p>
                  </a:txBody>
                  <a:tcPr anchor="ctr">
                    <a:solidFill>
                      <a:schemeClr val="accent2">
                        <a:lumMod val="60000"/>
                        <a:lumOff val="40000"/>
                      </a:schemeClr>
                    </a:solidFill>
                  </a:tcP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extLst>
                  <a:ext uri="{0D108BD9-81ED-4DB2-BD59-A6C34878D82A}">
                    <a16:rowId xmlns:a16="http://schemas.microsoft.com/office/drawing/2014/main" val="670813569"/>
                  </a:ext>
                </a:extLst>
              </a:tr>
            </a:tbl>
          </a:graphicData>
        </a:graphic>
      </p:graphicFrame>
      <p:sp>
        <p:nvSpPr>
          <p:cNvPr id="9" name="箭头: 右 8">
            <a:extLst>
              <a:ext uri="{FF2B5EF4-FFF2-40B4-BE49-F238E27FC236}">
                <a16:creationId xmlns:a16="http://schemas.microsoft.com/office/drawing/2014/main" id="{BE3BE77B-10E7-48B6-3F3C-F20C005BE013}"/>
              </a:ext>
            </a:extLst>
          </p:cNvPr>
          <p:cNvSpPr/>
          <p:nvPr/>
        </p:nvSpPr>
        <p:spPr>
          <a:xfrm>
            <a:off x="4989140" y="2668720"/>
            <a:ext cx="185616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5DC1401E-F783-AE00-7395-4B0FCAC940CF}"/>
              </a:ext>
            </a:extLst>
          </p:cNvPr>
          <p:cNvSpPr txBox="1"/>
          <p:nvPr/>
        </p:nvSpPr>
        <p:spPr>
          <a:xfrm>
            <a:off x="4927205" y="2279985"/>
            <a:ext cx="1800493" cy="307777"/>
          </a:xfrm>
          <a:prstGeom prst="rect">
            <a:avLst/>
          </a:prstGeom>
          <a:noFill/>
        </p:spPr>
        <p:txBody>
          <a:bodyPr wrap="none" rtlCol="0">
            <a:spAutoFit/>
          </a:bodyPr>
          <a:lstStyle/>
          <a:p>
            <a:r>
              <a:rPr lang="ja-JP" altLang="en-US" sz="1400" dirty="0"/>
              <a:t>ある町を訪れないと</a:t>
            </a:r>
            <a:endParaRPr lang="zh-CN" altLang="en-US" sz="1400" dirty="0"/>
          </a:p>
        </p:txBody>
      </p:sp>
      <p:sp>
        <p:nvSpPr>
          <p:cNvPr id="11" name="文本框 10">
            <a:extLst>
              <a:ext uri="{FF2B5EF4-FFF2-40B4-BE49-F238E27FC236}">
                <a16:creationId xmlns:a16="http://schemas.microsoft.com/office/drawing/2014/main" id="{0A63C4AF-8613-6AA5-C802-3F9F6AB1FA69}"/>
              </a:ext>
            </a:extLst>
          </p:cNvPr>
          <p:cNvSpPr txBox="1"/>
          <p:nvPr/>
        </p:nvSpPr>
        <p:spPr>
          <a:xfrm>
            <a:off x="7291147" y="3511336"/>
            <a:ext cx="2518638" cy="307777"/>
          </a:xfrm>
          <a:prstGeom prst="rect">
            <a:avLst/>
          </a:prstGeom>
          <a:noFill/>
        </p:spPr>
        <p:txBody>
          <a:bodyPr wrap="none" rtlCol="0">
            <a:spAutoFit/>
          </a:bodyPr>
          <a:lstStyle/>
          <a:p>
            <a:r>
              <a:rPr lang="ja-JP" altLang="en-US" sz="1400" dirty="0"/>
              <a:t>同時に二つの制約が破られた</a:t>
            </a:r>
            <a:endParaRPr lang="zh-CN" altLang="en-US" sz="1400" dirty="0"/>
          </a:p>
        </p:txBody>
      </p:sp>
      <p:grpSp>
        <p:nvGrpSpPr>
          <p:cNvPr id="29" name="组合 28">
            <a:extLst>
              <a:ext uri="{FF2B5EF4-FFF2-40B4-BE49-F238E27FC236}">
                <a16:creationId xmlns:a16="http://schemas.microsoft.com/office/drawing/2014/main" id="{29425643-7100-A449-DC63-48981D3638E1}"/>
              </a:ext>
            </a:extLst>
          </p:cNvPr>
          <p:cNvGrpSpPr/>
          <p:nvPr/>
        </p:nvGrpSpPr>
        <p:grpSpPr>
          <a:xfrm>
            <a:off x="2382215" y="3819113"/>
            <a:ext cx="1662038" cy="989738"/>
            <a:chOff x="1453786" y="3854073"/>
            <a:chExt cx="1662038" cy="989738"/>
          </a:xfrm>
        </p:grpSpPr>
        <p:sp>
          <p:nvSpPr>
            <p:cNvPr id="12" name="椭圆 11">
              <a:extLst>
                <a:ext uri="{FF2B5EF4-FFF2-40B4-BE49-F238E27FC236}">
                  <a16:creationId xmlns:a16="http://schemas.microsoft.com/office/drawing/2014/main" id="{1558D358-21C1-337D-041B-09A53BD57675}"/>
                </a:ext>
              </a:extLst>
            </p:cNvPr>
            <p:cNvSpPr>
              <a:spLocks noChangeAspect="1"/>
            </p:cNvSpPr>
            <p:nvPr/>
          </p:nvSpPr>
          <p:spPr>
            <a:xfrm>
              <a:off x="1453786" y="3854073"/>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3" name="椭圆 12">
              <a:extLst>
                <a:ext uri="{FF2B5EF4-FFF2-40B4-BE49-F238E27FC236}">
                  <a16:creationId xmlns:a16="http://schemas.microsoft.com/office/drawing/2014/main" id="{87F9D59E-819C-1393-51D3-93CB18967ACE}"/>
                </a:ext>
              </a:extLst>
            </p:cNvPr>
            <p:cNvSpPr>
              <a:spLocks noChangeAspect="1"/>
            </p:cNvSpPr>
            <p:nvPr/>
          </p:nvSpPr>
          <p:spPr>
            <a:xfrm>
              <a:off x="2391986" y="399089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4" name="椭圆 13">
              <a:extLst>
                <a:ext uri="{FF2B5EF4-FFF2-40B4-BE49-F238E27FC236}">
                  <a16:creationId xmlns:a16="http://schemas.microsoft.com/office/drawing/2014/main" id="{A4BC7613-B7B5-AA43-9785-7F36891707F9}"/>
                </a:ext>
              </a:extLst>
            </p:cNvPr>
            <p:cNvSpPr>
              <a:spLocks noChangeAspect="1"/>
            </p:cNvSpPr>
            <p:nvPr/>
          </p:nvSpPr>
          <p:spPr>
            <a:xfrm>
              <a:off x="1555197" y="453061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5" name="椭圆 14">
              <a:extLst>
                <a:ext uri="{FF2B5EF4-FFF2-40B4-BE49-F238E27FC236}">
                  <a16:creationId xmlns:a16="http://schemas.microsoft.com/office/drawing/2014/main" id="{6CAD3525-8C8A-55CD-3FCA-F34D6B688237}"/>
                </a:ext>
              </a:extLst>
            </p:cNvPr>
            <p:cNvSpPr>
              <a:spLocks noChangeAspect="1"/>
            </p:cNvSpPr>
            <p:nvPr/>
          </p:nvSpPr>
          <p:spPr>
            <a:xfrm>
              <a:off x="2802014" y="453061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16" name="直接箭头连接符 15">
              <a:extLst>
                <a:ext uri="{FF2B5EF4-FFF2-40B4-BE49-F238E27FC236}">
                  <a16:creationId xmlns:a16="http://schemas.microsoft.com/office/drawing/2014/main" id="{6FE4E9D8-CD7A-478B-88A3-CFF541FA3FB5}"/>
                </a:ext>
              </a:extLst>
            </p:cNvPr>
            <p:cNvCxnSpPr>
              <a:cxnSpLocks/>
              <a:stCxn id="13" idx="2"/>
              <a:endCxn id="12" idx="6"/>
            </p:cNvCxnSpPr>
            <p:nvPr/>
          </p:nvCxnSpPr>
          <p:spPr>
            <a:xfrm flipH="1" flipV="1">
              <a:off x="1767596" y="4010673"/>
              <a:ext cx="624390" cy="13681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直接箭头连接符 19">
              <a:extLst>
                <a:ext uri="{FF2B5EF4-FFF2-40B4-BE49-F238E27FC236}">
                  <a16:creationId xmlns:a16="http://schemas.microsoft.com/office/drawing/2014/main" id="{E624EA92-B421-BC30-6BB6-73AB853F7B2F}"/>
                </a:ext>
              </a:extLst>
            </p:cNvPr>
            <p:cNvCxnSpPr>
              <a:cxnSpLocks/>
              <a:stCxn id="12" idx="4"/>
              <a:endCxn id="14" idx="0"/>
            </p:cNvCxnSpPr>
            <p:nvPr/>
          </p:nvCxnSpPr>
          <p:spPr>
            <a:xfrm>
              <a:off x="1610691" y="4167273"/>
              <a:ext cx="101411" cy="36333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直接箭头连接符 22">
              <a:extLst>
                <a:ext uri="{FF2B5EF4-FFF2-40B4-BE49-F238E27FC236}">
                  <a16:creationId xmlns:a16="http://schemas.microsoft.com/office/drawing/2014/main" id="{A88AAE16-2117-3357-C079-E4EC7F7B67E1}"/>
                </a:ext>
              </a:extLst>
            </p:cNvPr>
            <p:cNvCxnSpPr>
              <a:cxnSpLocks/>
              <a:stCxn id="14" idx="6"/>
              <a:endCxn id="15" idx="2"/>
            </p:cNvCxnSpPr>
            <p:nvPr/>
          </p:nvCxnSpPr>
          <p:spPr>
            <a:xfrm>
              <a:off x="1869007" y="4687211"/>
              <a:ext cx="933007"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6" name="直接箭头连接符 25">
              <a:extLst>
                <a:ext uri="{FF2B5EF4-FFF2-40B4-BE49-F238E27FC236}">
                  <a16:creationId xmlns:a16="http://schemas.microsoft.com/office/drawing/2014/main" id="{C089A7F5-CFCF-B7E6-BEF9-8C899F18FF38}"/>
                </a:ext>
              </a:extLst>
            </p:cNvPr>
            <p:cNvCxnSpPr>
              <a:cxnSpLocks/>
              <a:stCxn id="15" idx="1"/>
              <a:endCxn id="13" idx="5"/>
            </p:cNvCxnSpPr>
            <p:nvPr/>
          </p:nvCxnSpPr>
          <p:spPr>
            <a:xfrm flipH="1" flipV="1">
              <a:off x="2659840" y="4258224"/>
              <a:ext cx="188130" cy="31825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6" name="组合 45">
            <a:extLst>
              <a:ext uri="{FF2B5EF4-FFF2-40B4-BE49-F238E27FC236}">
                <a16:creationId xmlns:a16="http://schemas.microsoft.com/office/drawing/2014/main" id="{0B9E0101-035D-3744-0CE1-728E3C275157}"/>
              </a:ext>
            </a:extLst>
          </p:cNvPr>
          <p:cNvGrpSpPr/>
          <p:nvPr/>
        </p:nvGrpSpPr>
        <p:grpSpPr>
          <a:xfrm>
            <a:off x="7732526" y="3887522"/>
            <a:ext cx="1662038" cy="989738"/>
            <a:chOff x="8304529" y="3854073"/>
            <a:chExt cx="1662038" cy="989738"/>
          </a:xfrm>
        </p:grpSpPr>
        <p:grpSp>
          <p:nvGrpSpPr>
            <p:cNvPr id="30" name="组合 29">
              <a:extLst>
                <a:ext uri="{FF2B5EF4-FFF2-40B4-BE49-F238E27FC236}">
                  <a16:creationId xmlns:a16="http://schemas.microsoft.com/office/drawing/2014/main" id="{F177371B-8AE6-4537-12C5-E461EB338E7A}"/>
                </a:ext>
              </a:extLst>
            </p:cNvPr>
            <p:cNvGrpSpPr/>
            <p:nvPr/>
          </p:nvGrpSpPr>
          <p:grpSpPr>
            <a:xfrm>
              <a:off x="8304529" y="3854073"/>
              <a:ext cx="1662038" cy="989738"/>
              <a:chOff x="1453786" y="3854073"/>
              <a:chExt cx="1662038" cy="989738"/>
            </a:xfrm>
          </p:grpSpPr>
          <p:sp>
            <p:nvSpPr>
              <p:cNvPr id="31" name="椭圆 30">
                <a:extLst>
                  <a:ext uri="{FF2B5EF4-FFF2-40B4-BE49-F238E27FC236}">
                    <a16:creationId xmlns:a16="http://schemas.microsoft.com/office/drawing/2014/main" id="{6DCE1F9F-8B89-BD38-D904-21201D6A6BF4}"/>
                  </a:ext>
                </a:extLst>
              </p:cNvPr>
              <p:cNvSpPr>
                <a:spLocks noChangeAspect="1"/>
              </p:cNvSpPr>
              <p:nvPr/>
            </p:nvSpPr>
            <p:spPr>
              <a:xfrm>
                <a:off x="1453786" y="3854073"/>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2" name="椭圆 31">
                <a:extLst>
                  <a:ext uri="{FF2B5EF4-FFF2-40B4-BE49-F238E27FC236}">
                    <a16:creationId xmlns:a16="http://schemas.microsoft.com/office/drawing/2014/main" id="{5A98A4D2-A8B5-3663-C275-2EC4CA1759CA}"/>
                  </a:ext>
                </a:extLst>
              </p:cNvPr>
              <p:cNvSpPr>
                <a:spLocks noChangeAspect="1"/>
              </p:cNvSpPr>
              <p:nvPr/>
            </p:nvSpPr>
            <p:spPr>
              <a:xfrm>
                <a:off x="2391986" y="399089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33" name="椭圆 32">
                <a:extLst>
                  <a:ext uri="{FF2B5EF4-FFF2-40B4-BE49-F238E27FC236}">
                    <a16:creationId xmlns:a16="http://schemas.microsoft.com/office/drawing/2014/main" id="{412AB92D-10F2-CE7D-03B6-1D75EC9B1DC6}"/>
                  </a:ext>
                </a:extLst>
              </p:cNvPr>
              <p:cNvSpPr>
                <a:spLocks noChangeAspect="1"/>
              </p:cNvSpPr>
              <p:nvPr/>
            </p:nvSpPr>
            <p:spPr>
              <a:xfrm>
                <a:off x="1555197" y="453061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34" name="椭圆 33">
                <a:extLst>
                  <a:ext uri="{FF2B5EF4-FFF2-40B4-BE49-F238E27FC236}">
                    <a16:creationId xmlns:a16="http://schemas.microsoft.com/office/drawing/2014/main" id="{6FD0C043-7DEA-0FD5-FC14-57760FFDF3A5}"/>
                  </a:ext>
                </a:extLst>
              </p:cNvPr>
              <p:cNvSpPr>
                <a:spLocks noChangeAspect="1"/>
              </p:cNvSpPr>
              <p:nvPr/>
            </p:nvSpPr>
            <p:spPr>
              <a:xfrm>
                <a:off x="2802014" y="453061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35" name="直接箭头连接符 34">
                <a:extLst>
                  <a:ext uri="{FF2B5EF4-FFF2-40B4-BE49-F238E27FC236}">
                    <a16:creationId xmlns:a16="http://schemas.microsoft.com/office/drawing/2014/main" id="{DDDCE879-C925-3BE4-E7B9-1C123E95DC88}"/>
                  </a:ext>
                </a:extLst>
              </p:cNvPr>
              <p:cNvCxnSpPr>
                <a:cxnSpLocks/>
                <a:stCxn id="32" idx="2"/>
                <a:endCxn id="31" idx="6"/>
              </p:cNvCxnSpPr>
              <p:nvPr/>
            </p:nvCxnSpPr>
            <p:spPr>
              <a:xfrm flipH="1" flipV="1">
                <a:off x="1767596" y="4010673"/>
                <a:ext cx="624390" cy="13681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8" name="直接箭头连接符 37">
                <a:extLst>
                  <a:ext uri="{FF2B5EF4-FFF2-40B4-BE49-F238E27FC236}">
                    <a16:creationId xmlns:a16="http://schemas.microsoft.com/office/drawing/2014/main" id="{D09A76B1-9E3D-8B03-08D4-E23B600E52D6}"/>
                  </a:ext>
                </a:extLst>
              </p:cNvPr>
              <p:cNvCxnSpPr>
                <a:cxnSpLocks/>
                <a:stCxn id="34" idx="1"/>
                <a:endCxn id="32" idx="5"/>
              </p:cNvCxnSpPr>
              <p:nvPr/>
            </p:nvCxnSpPr>
            <p:spPr>
              <a:xfrm flipH="1" flipV="1">
                <a:off x="2659840" y="4258224"/>
                <a:ext cx="188130" cy="31825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cxnSp>
          <p:nvCxnSpPr>
            <p:cNvPr id="40" name="直接连接符 39">
              <a:extLst>
                <a:ext uri="{FF2B5EF4-FFF2-40B4-BE49-F238E27FC236}">
                  <a16:creationId xmlns:a16="http://schemas.microsoft.com/office/drawing/2014/main" id="{1CE9CDEA-8B31-93B4-769C-8F36E856ECA9}"/>
                </a:ext>
              </a:extLst>
            </p:cNvPr>
            <p:cNvCxnSpPr>
              <a:stCxn id="31" idx="4"/>
              <a:endCxn id="33" idx="0"/>
            </p:cNvCxnSpPr>
            <p:nvPr/>
          </p:nvCxnSpPr>
          <p:spPr>
            <a:xfrm>
              <a:off x="8461434" y="4167273"/>
              <a:ext cx="101411" cy="363338"/>
            </a:xfrm>
            <a:prstGeom prst="line">
              <a:avLst/>
            </a:prstGeom>
            <a:ln>
              <a:solidFill>
                <a:srgbClr val="FF0000">
                  <a:alpha val="50000"/>
                </a:srgbClr>
              </a:solidFill>
              <a:prstDash val="dash"/>
            </a:ln>
          </p:spPr>
          <p:style>
            <a:lnRef idx="2">
              <a:schemeClr val="accent1"/>
            </a:lnRef>
            <a:fillRef idx="0">
              <a:schemeClr val="accent1"/>
            </a:fillRef>
            <a:effectRef idx="1">
              <a:schemeClr val="accent1"/>
            </a:effectRef>
            <a:fontRef idx="minor">
              <a:schemeClr val="tx1"/>
            </a:fontRef>
          </p:style>
        </p:cxnSp>
        <p:cxnSp>
          <p:nvCxnSpPr>
            <p:cNvPr id="41" name="直接连接符 40">
              <a:extLst>
                <a:ext uri="{FF2B5EF4-FFF2-40B4-BE49-F238E27FC236}">
                  <a16:creationId xmlns:a16="http://schemas.microsoft.com/office/drawing/2014/main" id="{0B869774-D81F-0811-3F55-67A3DE6C8697}"/>
                </a:ext>
              </a:extLst>
            </p:cNvPr>
            <p:cNvCxnSpPr>
              <a:cxnSpLocks/>
              <a:stCxn id="33" idx="6"/>
              <a:endCxn id="34" idx="2"/>
            </p:cNvCxnSpPr>
            <p:nvPr/>
          </p:nvCxnSpPr>
          <p:spPr>
            <a:xfrm>
              <a:off x="8719750" y="4687211"/>
              <a:ext cx="933007" cy="0"/>
            </a:xfrm>
            <a:prstGeom prst="line">
              <a:avLst/>
            </a:prstGeom>
            <a:ln>
              <a:solidFill>
                <a:srgbClr val="FF0000">
                  <a:alpha val="50000"/>
                </a:srgbClr>
              </a:solidFill>
              <a:prstDash val="dash"/>
            </a:ln>
          </p:spPr>
          <p:style>
            <a:lnRef idx="2">
              <a:schemeClr val="accent1"/>
            </a:lnRef>
            <a:fillRef idx="0">
              <a:schemeClr val="accent1"/>
            </a:fillRef>
            <a:effectRef idx="1">
              <a:schemeClr val="accent1"/>
            </a:effectRef>
            <a:fontRef idx="minor">
              <a:schemeClr val="tx1"/>
            </a:fontRef>
          </p:style>
        </p:cxnSp>
      </p:grpSp>
      <p:sp>
        <p:nvSpPr>
          <p:cNvPr id="44" name="箭头: 右 43">
            <a:extLst>
              <a:ext uri="{FF2B5EF4-FFF2-40B4-BE49-F238E27FC236}">
                <a16:creationId xmlns:a16="http://schemas.microsoft.com/office/drawing/2014/main" id="{AB02854D-8439-F0A7-FBBD-054EA966AC11}"/>
              </a:ext>
            </a:extLst>
          </p:cNvPr>
          <p:cNvSpPr/>
          <p:nvPr/>
        </p:nvSpPr>
        <p:spPr>
          <a:xfrm>
            <a:off x="4984486" y="4437820"/>
            <a:ext cx="185616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20EF5681-25F5-BDCB-E644-A37FB9679EB9}"/>
              </a:ext>
            </a:extLst>
          </p:cNvPr>
          <p:cNvSpPr txBox="1"/>
          <p:nvPr/>
        </p:nvSpPr>
        <p:spPr>
          <a:xfrm>
            <a:off x="4706455" y="4020973"/>
            <a:ext cx="2518638" cy="307777"/>
          </a:xfrm>
          <a:prstGeom prst="rect">
            <a:avLst/>
          </a:prstGeom>
          <a:noFill/>
        </p:spPr>
        <p:txBody>
          <a:bodyPr wrap="none" rtlCol="0">
            <a:spAutoFit/>
          </a:bodyPr>
          <a:lstStyle/>
          <a:p>
            <a:r>
              <a:rPr lang="ja-JP" altLang="en-US" sz="1400" dirty="0"/>
              <a:t>実行不可能解になってしまう</a:t>
            </a:r>
            <a:endParaRPr lang="zh-CN" altLang="en-US" sz="1400" dirty="0"/>
          </a:p>
        </p:txBody>
      </p:sp>
      <p:sp>
        <p:nvSpPr>
          <p:cNvPr id="47" name="文本框 46">
            <a:extLst>
              <a:ext uri="{FF2B5EF4-FFF2-40B4-BE49-F238E27FC236}">
                <a16:creationId xmlns:a16="http://schemas.microsoft.com/office/drawing/2014/main" id="{1A39B5D9-AF1E-D4F0-329F-B28E33F57B46}"/>
              </a:ext>
            </a:extLst>
          </p:cNvPr>
          <p:cNvSpPr txBox="1"/>
          <p:nvPr/>
        </p:nvSpPr>
        <p:spPr>
          <a:xfrm>
            <a:off x="910783" y="5147489"/>
            <a:ext cx="1471432" cy="523220"/>
          </a:xfrm>
          <a:prstGeom prst="rect">
            <a:avLst/>
          </a:prstGeom>
          <a:noFill/>
        </p:spPr>
        <p:txBody>
          <a:bodyPr wrap="square" rtlCol="0">
            <a:spAutoFit/>
          </a:bodyPr>
          <a:lstStyle/>
          <a:p>
            <a:r>
              <a:rPr lang="en-US" altLang="ja-JP" sz="1400" dirty="0"/>
              <a:t>QUBO</a:t>
            </a:r>
            <a:r>
              <a:rPr lang="ja-JP" altLang="en-US" sz="1400" dirty="0"/>
              <a:t>モデルの</a:t>
            </a:r>
            <a:endParaRPr lang="en-US" altLang="ja-JP" sz="1400" dirty="0"/>
          </a:p>
          <a:p>
            <a:r>
              <a:rPr lang="ja-JP" altLang="en-US" sz="1400" dirty="0"/>
              <a:t>エネルギー：</a:t>
            </a:r>
            <a:endParaRPr lang="zh-CN" altLang="en-US" sz="1400" dirty="0"/>
          </a:p>
        </p:txBody>
      </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48497A38-F100-3A6A-9C1F-5FF09F6F2CFE}"/>
                  </a:ext>
                </a:extLst>
              </p:cNvPr>
              <p:cNvSpPr txBox="1"/>
              <p:nvPr/>
            </p:nvSpPr>
            <p:spPr>
              <a:xfrm>
                <a:off x="3112953" y="5099366"/>
                <a:ext cx="5614422" cy="13739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2,1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1,4</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4,3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3,2</m:t>
                          </m:r>
                        </m:sub>
                      </m:sSub>
                      <m:r>
                        <a:rPr lang="en-US" altLang="zh-CN" b="0" i="1" smtClean="0">
                          <a:latin typeface="Cambria Math" panose="02040503050406030204" pitchFamily="18" charset="0"/>
                        </a:rPr>
                        <m:t>            &lt;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2,1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3,2</m:t>
                          </m:r>
                        </m:sub>
                      </m:sSub>
                      <m:r>
                        <a:rPr lang="en-US" altLang="zh-CN" b="0" i="1" smtClean="0">
                          <a:latin typeface="Cambria Math" panose="02040503050406030204" pitchFamily="18" charset="0"/>
                        </a:rPr>
                        <m:t>+2</m:t>
                      </m:r>
                      <m:r>
                        <a:rPr lang="zh-CN" altLang="en-US" b="0" i="1" smtClean="0">
                          <a:latin typeface="Cambria Math" panose="02040503050406030204" pitchFamily="18" charset="0"/>
                        </a:rPr>
                        <m:t>𝜆</m:t>
                      </m:r>
                    </m:oMath>
                  </m:oMathPara>
                </a14:m>
                <a:endParaRPr lang="en-US" altLang="zh-CN" dirty="0"/>
              </a:p>
              <a:p>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1,4</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4,3</m:t>
                          </m:r>
                        </m:sub>
                      </m:sSub>
                      <m:r>
                        <a:rPr lang="en-US" altLang="zh-CN" b="0" i="1" smtClean="0">
                          <a:latin typeface="Cambria Math" panose="02040503050406030204" pitchFamily="18" charset="0"/>
                        </a:rPr>
                        <m:t>        &lt;         2</m:t>
                      </m:r>
                      <m:r>
                        <a:rPr lang="zh-CN" altLang="en-US" b="0" i="1" smtClean="0">
                          <a:latin typeface="Cambria Math" panose="02040503050406030204" pitchFamily="18" charset="0"/>
                        </a:rPr>
                        <m:t>𝜆</m:t>
                      </m:r>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m:t>
                      </m:r>
                      <m:r>
                        <a:rPr lang="zh-CN" altLang="en-US" i="1" smtClean="0">
                          <a:latin typeface="Cambria Math" panose="02040503050406030204" pitchFamily="18" charset="0"/>
                        </a:rPr>
                        <m:t>𝜆</m:t>
                      </m:r>
                      <m:r>
                        <a:rPr lang="en-US" altLang="zh-CN" b="0" i="1" smtClean="0">
                          <a:latin typeface="Cambria Math" panose="02040503050406030204" pitchFamily="18" charset="0"/>
                        </a:rPr>
                        <m:t>     &gt;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1,4</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4,3</m:t>
                              </m:r>
                            </m:sub>
                          </m:sSub>
                        </m:e>
                      </m:d>
                    </m:oMath>
                  </m:oMathPara>
                </a14:m>
                <a:endParaRPr lang="zh-CN" altLang="en-US" dirty="0"/>
              </a:p>
            </p:txBody>
          </p:sp>
        </mc:Choice>
        <mc:Fallback xmlns="">
          <p:sp>
            <p:nvSpPr>
              <p:cNvPr id="48" name="文本框 47">
                <a:extLst>
                  <a:ext uri="{FF2B5EF4-FFF2-40B4-BE49-F238E27FC236}">
                    <a16:creationId xmlns:a16="http://schemas.microsoft.com/office/drawing/2014/main" id="{48497A38-F100-3A6A-9C1F-5FF09F6F2CFE}"/>
                  </a:ext>
                </a:extLst>
              </p:cNvPr>
              <p:cNvSpPr txBox="1">
                <a:spLocks noRot="1" noChangeAspect="1" noMove="1" noResize="1" noEditPoints="1" noAdjustHandles="1" noChangeArrowheads="1" noChangeShapeType="1" noTextEdit="1"/>
              </p:cNvSpPr>
              <p:nvPr/>
            </p:nvSpPr>
            <p:spPr>
              <a:xfrm>
                <a:off x="3112953" y="5099366"/>
                <a:ext cx="5614422" cy="1373966"/>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D7AAC1B6-024A-4E79-9D77-97788039B891}"/>
                  </a:ext>
                </a:extLst>
              </p:cNvPr>
              <p:cNvSpPr txBox="1"/>
              <p:nvPr/>
            </p:nvSpPr>
            <p:spPr>
              <a:xfrm>
                <a:off x="8827631" y="6097478"/>
                <a:ext cx="3627628" cy="532646"/>
              </a:xfrm>
              <a:prstGeom prst="rect">
                <a:avLst/>
              </a:prstGeom>
              <a:noFill/>
            </p:spPr>
            <p:txBody>
              <a:bodyPr wrap="square">
                <a:spAutoFit/>
              </a:bodyPr>
              <a:lstStyle/>
              <a:p>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1,4</m:t>
                        </m:r>
                      </m:sub>
                    </m:sSub>
                    <m:r>
                      <a:rPr lang="ja-JP" altLang="en-US" sz="1400" i="1">
                        <a:latin typeface="Cambria Math" panose="02040503050406030204" pitchFamily="18" charset="0"/>
                      </a:rPr>
                      <m:t>と</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4,3</m:t>
                        </m:r>
                      </m:sub>
                    </m:sSub>
                  </m:oMath>
                </a14:m>
                <a:r>
                  <a:rPr lang="ja-JP" altLang="en-US" sz="1400" dirty="0"/>
                  <a:t>は訪れない町</a:t>
                </a:r>
                <a:r>
                  <a:rPr lang="en-US" altLang="ja-JP" sz="1400" dirty="0"/>
                  <a:t>(</a:t>
                </a:r>
                <a:r>
                  <a:rPr lang="ja-JP" altLang="en-US" sz="1400" dirty="0"/>
                  <a:t>町</a:t>
                </a:r>
                <a:r>
                  <a:rPr lang="en-US" altLang="ja-JP" sz="1400" dirty="0"/>
                  <a:t>4)</a:t>
                </a:r>
                <a:r>
                  <a:rPr lang="ja-JP" altLang="en-US" sz="1400" dirty="0"/>
                  <a:t>による</a:t>
                </a:r>
                <a:endParaRPr lang="en-US" altLang="ja-JP" sz="1400" dirty="0"/>
              </a:p>
              <a:p>
                <a:r>
                  <a:rPr lang="ja-JP" altLang="en-US" sz="1400" dirty="0"/>
                  <a:t>二つの辺</a:t>
                </a:r>
                <a:endParaRPr lang="zh-CN" altLang="en-US" sz="1400" dirty="0"/>
              </a:p>
            </p:txBody>
          </p:sp>
        </mc:Choice>
        <mc:Fallback xmlns="">
          <p:sp>
            <p:nvSpPr>
              <p:cNvPr id="51" name="文本框 50">
                <a:extLst>
                  <a:ext uri="{FF2B5EF4-FFF2-40B4-BE49-F238E27FC236}">
                    <a16:creationId xmlns:a16="http://schemas.microsoft.com/office/drawing/2014/main" id="{D7AAC1B6-024A-4E79-9D77-97788039B891}"/>
                  </a:ext>
                </a:extLst>
              </p:cNvPr>
              <p:cNvSpPr txBox="1">
                <a:spLocks noRot="1" noChangeAspect="1" noMove="1" noResize="1" noEditPoints="1" noAdjustHandles="1" noChangeArrowheads="1" noChangeShapeType="1" noTextEdit="1"/>
              </p:cNvSpPr>
              <p:nvPr/>
            </p:nvSpPr>
            <p:spPr>
              <a:xfrm>
                <a:off x="8827631" y="6097478"/>
                <a:ext cx="3627628" cy="532646"/>
              </a:xfrm>
              <a:prstGeom prst="rect">
                <a:avLst/>
              </a:prstGeom>
              <a:blipFill>
                <a:blip r:embed="rId3"/>
                <a:stretch>
                  <a:fillRect l="-504" t="-1136" b="-102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80820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提案手法</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id="{A65E087E-3F9E-9F31-7EB1-31B3D948C3DF}"/>
              </a:ext>
            </a:extLst>
          </p:cNvPr>
          <p:cNvGrpSpPr/>
          <p:nvPr/>
        </p:nvGrpSpPr>
        <p:grpSpPr>
          <a:xfrm>
            <a:off x="735924" y="2990974"/>
            <a:ext cx="3983904" cy="3329298"/>
            <a:chOff x="5500706" y="1376047"/>
            <a:chExt cx="6543312" cy="4777631"/>
          </a:xfrm>
        </p:grpSpPr>
        <p:grpSp>
          <p:nvGrpSpPr>
            <p:cNvPr id="17" name="组合 16">
              <a:extLst>
                <a:ext uri="{FF2B5EF4-FFF2-40B4-BE49-F238E27FC236}">
                  <a16:creationId xmlns:a16="http://schemas.microsoft.com/office/drawing/2014/main" id="{11DDE6DA-677A-E277-91D8-0785A27712A2}"/>
                </a:ext>
              </a:extLst>
            </p:cNvPr>
            <p:cNvGrpSpPr/>
            <p:nvPr/>
          </p:nvGrpSpPr>
          <p:grpSpPr>
            <a:xfrm>
              <a:off x="5500706" y="1376047"/>
              <a:ext cx="6543312" cy="4777631"/>
              <a:chOff x="4784725" y="1922147"/>
              <a:chExt cx="6543312" cy="4777631"/>
            </a:xfrm>
          </p:grpSpPr>
          <p:grpSp>
            <p:nvGrpSpPr>
              <p:cNvPr id="19" name="组合 18">
                <a:extLst>
                  <a:ext uri="{FF2B5EF4-FFF2-40B4-BE49-F238E27FC236}">
                    <a16:creationId xmlns:a16="http://schemas.microsoft.com/office/drawing/2014/main" id="{A4F12949-E259-B3F4-6C3C-5E710910219F}"/>
                  </a:ext>
                </a:extLst>
              </p:cNvPr>
              <p:cNvGrpSpPr/>
              <p:nvPr/>
            </p:nvGrpSpPr>
            <p:grpSpPr>
              <a:xfrm>
                <a:off x="4792663" y="1922147"/>
                <a:ext cx="6535374" cy="4777631"/>
                <a:chOff x="4277049" y="2080369"/>
                <a:chExt cx="6535374" cy="4777631"/>
              </a:xfrm>
            </p:grpSpPr>
            <p:grpSp>
              <p:nvGrpSpPr>
                <p:cNvPr id="61" name="组合 60">
                  <a:extLst>
                    <a:ext uri="{FF2B5EF4-FFF2-40B4-BE49-F238E27FC236}">
                      <a16:creationId xmlns:a16="http://schemas.microsoft.com/office/drawing/2014/main" id="{C74259E5-A7C4-A284-9BEF-13C88DCAA420}"/>
                    </a:ext>
                  </a:extLst>
                </p:cNvPr>
                <p:cNvGrpSpPr/>
                <p:nvPr/>
              </p:nvGrpSpPr>
              <p:grpSpPr>
                <a:xfrm>
                  <a:off x="4277049" y="2080369"/>
                  <a:ext cx="6535374" cy="4777631"/>
                  <a:chOff x="4159964" y="2160802"/>
                  <a:chExt cx="6535374" cy="4777631"/>
                </a:xfrm>
              </p:grpSpPr>
              <p:grpSp>
                <p:nvGrpSpPr>
                  <p:cNvPr id="77" name="组合 76">
                    <a:extLst>
                      <a:ext uri="{FF2B5EF4-FFF2-40B4-BE49-F238E27FC236}">
                        <a16:creationId xmlns:a16="http://schemas.microsoft.com/office/drawing/2014/main" id="{9879160E-759A-3C93-C69B-D05A8CA15205}"/>
                      </a:ext>
                    </a:extLst>
                  </p:cNvPr>
                  <p:cNvGrpSpPr/>
                  <p:nvPr/>
                </p:nvGrpSpPr>
                <p:grpSpPr>
                  <a:xfrm>
                    <a:off x="4159964" y="2160802"/>
                    <a:ext cx="6535374" cy="4777631"/>
                    <a:chOff x="4147264" y="2080369"/>
                    <a:chExt cx="6535374" cy="4777631"/>
                  </a:xfrm>
                </p:grpSpPr>
                <p:pic>
                  <p:nvPicPr>
                    <p:cNvPr id="85" name="图片 84">
                      <a:extLst>
                        <a:ext uri="{FF2B5EF4-FFF2-40B4-BE49-F238E27FC236}">
                          <a16:creationId xmlns:a16="http://schemas.microsoft.com/office/drawing/2014/main" id="{B062036E-9960-6B61-A6AD-B777C62E2BD0}"/>
                        </a:ext>
                      </a:extLst>
                    </p:cNvPr>
                    <p:cNvPicPr>
                      <a:picLocks noChangeAspect="1"/>
                    </p:cNvPicPr>
                    <p:nvPr/>
                  </p:nvPicPr>
                  <p:blipFill rotWithShape="1">
                    <a:blip r:embed="rId2">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86" name="任意多边形: 形状 85">
                      <a:extLst>
                        <a:ext uri="{FF2B5EF4-FFF2-40B4-BE49-F238E27FC236}">
                          <a16:creationId xmlns:a16="http://schemas.microsoft.com/office/drawing/2014/main" id="{B7D5AE54-2F1A-FFC4-9877-EBE2354F2110}"/>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78" name="任意多边形: 形状 77">
                    <a:extLst>
                      <a:ext uri="{FF2B5EF4-FFF2-40B4-BE49-F238E27FC236}">
                        <a16:creationId xmlns:a16="http://schemas.microsoft.com/office/drawing/2014/main" id="{76FFD500-82F0-D5E1-CEBD-9548D3F6A7FB}"/>
                      </a:ext>
                    </a:extLst>
                  </p:cNvPr>
                  <p:cNvSpPr/>
                  <p:nvPr/>
                </p:nvSpPr>
                <p:spPr>
                  <a:xfrm>
                    <a:off x="6731000" y="4333875"/>
                    <a:ext cx="1069975" cy="539750"/>
                  </a:xfrm>
                  <a:custGeom>
                    <a:avLst/>
                    <a:gdLst>
                      <a:gd name="connsiteX0" fmla="*/ 57150 w 1069975"/>
                      <a:gd name="connsiteY0" fmla="*/ 0 h 539750"/>
                      <a:gd name="connsiteX1" fmla="*/ 0 w 1069975"/>
                      <a:gd name="connsiteY1" fmla="*/ 139700 h 539750"/>
                      <a:gd name="connsiteX2" fmla="*/ 522288 w 1069975"/>
                      <a:gd name="connsiteY2" fmla="*/ 539750 h 539750"/>
                      <a:gd name="connsiteX3" fmla="*/ 1069975 w 1069975"/>
                      <a:gd name="connsiteY3" fmla="*/ 393700 h 539750"/>
                      <a:gd name="connsiteX4" fmla="*/ 57150 w 1069975"/>
                      <a:gd name="connsiteY4" fmla="*/ 0 h 53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975" h="539750">
                        <a:moveTo>
                          <a:pt x="57150" y="0"/>
                        </a:moveTo>
                        <a:lnTo>
                          <a:pt x="0" y="139700"/>
                        </a:lnTo>
                        <a:lnTo>
                          <a:pt x="522288" y="539750"/>
                        </a:lnTo>
                        <a:lnTo>
                          <a:pt x="1069975" y="393700"/>
                        </a:lnTo>
                        <a:lnTo>
                          <a:pt x="571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9" name="任意多边形: 形状 78">
                    <a:extLst>
                      <a:ext uri="{FF2B5EF4-FFF2-40B4-BE49-F238E27FC236}">
                        <a16:creationId xmlns:a16="http://schemas.microsoft.com/office/drawing/2014/main" id="{70C3A06B-49C7-8A7E-5400-702B6BB1D422}"/>
                      </a:ext>
                    </a:extLst>
                  </p:cNvPr>
                  <p:cNvSpPr/>
                  <p:nvPr/>
                </p:nvSpPr>
                <p:spPr>
                  <a:xfrm>
                    <a:off x="5519738" y="4100513"/>
                    <a:ext cx="1270000" cy="1062037"/>
                  </a:xfrm>
                  <a:custGeom>
                    <a:avLst/>
                    <a:gdLst>
                      <a:gd name="connsiteX0" fmla="*/ 177800 w 1270000"/>
                      <a:gd name="connsiteY0" fmla="*/ 0 h 1062037"/>
                      <a:gd name="connsiteX1" fmla="*/ 1249362 w 1270000"/>
                      <a:gd name="connsiteY1" fmla="*/ 136525 h 1062037"/>
                      <a:gd name="connsiteX2" fmla="*/ 1270000 w 1270000"/>
                      <a:gd name="connsiteY2" fmla="*/ 228600 h 1062037"/>
                      <a:gd name="connsiteX3" fmla="*/ 1212850 w 1270000"/>
                      <a:gd name="connsiteY3" fmla="*/ 374650 h 1062037"/>
                      <a:gd name="connsiteX4" fmla="*/ 504825 w 1270000"/>
                      <a:gd name="connsiteY4" fmla="*/ 1044575 h 1062037"/>
                      <a:gd name="connsiteX5" fmla="*/ 436562 w 1270000"/>
                      <a:gd name="connsiteY5" fmla="*/ 1062037 h 1062037"/>
                      <a:gd name="connsiteX6" fmla="*/ 0 w 1270000"/>
                      <a:gd name="connsiteY6" fmla="*/ 293687 h 1062037"/>
                      <a:gd name="connsiteX7" fmla="*/ 177800 w 1270000"/>
                      <a:gd name="connsiteY7" fmla="*/ 0 h 106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0000" h="1062037">
                        <a:moveTo>
                          <a:pt x="177800" y="0"/>
                        </a:moveTo>
                        <a:lnTo>
                          <a:pt x="1249362" y="136525"/>
                        </a:lnTo>
                        <a:lnTo>
                          <a:pt x="1270000" y="228600"/>
                        </a:lnTo>
                        <a:lnTo>
                          <a:pt x="1212850" y="374650"/>
                        </a:lnTo>
                        <a:lnTo>
                          <a:pt x="504825" y="1044575"/>
                        </a:lnTo>
                        <a:lnTo>
                          <a:pt x="436562" y="1062037"/>
                        </a:lnTo>
                        <a:lnTo>
                          <a:pt x="0" y="293687"/>
                        </a:lnTo>
                        <a:lnTo>
                          <a:pt x="17780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0" name="任意多边形: 形状 79">
                    <a:extLst>
                      <a:ext uri="{FF2B5EF4-FFF2-40B4-BE49-F238E27FC236}">
                        <a16:creationId xmlns:a16="http://schemas.microsoft.com/office/drawing/2014/main" id="{37781AAF-ACC5-F9B2-8228-BC620A292B72}"/>
                      </a:ext>
                    </a:extLst>
                  </p:cNvPr>
                  <p:cNvSpPr/>
                  <p:nvPr/>
                </p:nvSpPr>
                <p:spPr>
                  <a:xfrm>
                    <a:off x="5649913" y="3611563"/>
                    <a:ext cx="1217612" cy="623887"/>
                  </a:xfrm>
                  <a:custGeom>
                    <a:avLst/>
                    <a:gdLst>
                      <a:gd name="connsiteX0" fmla="*/ 514350 w 1217612"/>
                      <a:gd name="connsiteY0" fmla="*/ 0 h 623887"/>
                      <a:gd name="connsiteX1" fmla="*/ 1217612 w 1217612"/>
                      <a:gd name="connsiteY1" fmla="*/ 125412 h 623887"/>
                      <a:gd name="connsiteX2" fmla="*/ 1208087 w 1217612"/>
                      <a:gd name="connsiteY2" fmla="*/ 566737 h 623887"/>
                      <a:gd name="connsiteX3" fmla="*/ 1119187 w 1217612"/>
                      <a:gd name="connsiteY3" fmla="*/ 623887 h 623887"/>
                      <a:gd name="connsiteX4" fmla="*/ 47625 w 1217612"/>
                      <a:gd name="connsiteY4" fmla="*/ 482600 h 623887"/>
                      <a:gd name="connsiteX5" fmla="*/ 0 w 1217612"/>
                      <a:gd name="connsiteY5" fmla="*/ 425450 h 623887"/>
                      <a:gd name="connsiteX6" fmla="*/ 514350 w 1217612"/>
                      <a:gd name="connsiteY6" fmla="*/ 0 h 62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612" h="623887">
                        <a:moveTo>
                          <a:pt x="514350" y="0"/>
                        </a:moveTo>
                        <a:lnTo>
                          <a:pt x="1217612" y="125412"/>
                        </a:lnTo>
                        <a:lnTo>
                          <a:pt x="1208087" y="566737"/>
                        </a:lnTo>
                        <a:lnTo>
                          <a:pt x="1119187" y="623887"/>
                        </a:lnTo>
                        <a:lnTo>
                          <a:pt x="47625" y="482600"/>
                        </a:lnTo>
                        <a:lnTo>
                          <a:pt x="0" y="425450"/>
                        </a:lnTo>
                        <a:lnTo>
                          <a:pt x="5143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1" name="任意多边形: 形状 80">
                    <a:extLst>
                      <a:ext uri="{FF2B5EF4-FFF2-40B4-BE49-F238E27FC236}">
                        <a16:creationId xmlns:a16="http://schemas.microsoft.com/office/drawing/2014/main" id="{EC13716A-B8C5-7FDA-00D5-7A7FAB2A892D}"/>
                      </a:ext>
                    </a:extLst>
                  </p:cNvPr>
                  <p:cNvSpPr/>
                  <p:nvPr/>
                </p:nvSpPr>
                <p:spPr>
                  <a:xfrm>
                    <a:off x="6859588" y="3548063"/>
                    <a:ext cx="817562" cy="631825"/>
                  </a:xfrm>
                  <a:custGeom>
                    <a:avLst/>
                    <a:gdLst>
                      <a:gd name="connsiteX0" fmla="*/ 6350 w 817562"/>
                      <a:gd name="connsiteY0" fmla="*/ 184150 h 631825"/>
                      <a:gd name="connsiteX1" fmla="*/ 268287 w 817562"/>
                      <a:gd name="connsiteY1" fmla="*/ 11112 h 631825"/>
                      <a:gd name="connsiteX2" fmla="*/ 452437 w 817562"/>
                      <a:gd name="connsiteY2" fmla="*/ 0 h 631825"/>
                      <a:gd name="connsiteX3" fmla="*/ 817562 w 817562"/>
                      <a:gd name="connsiteY3" fmla="*/ 376237 h 631825"/>
                      <a:gd name="connsiteX4" fmla="*/ 679450 w 817562"/>
                      <a:gd name="connsiteY4" fmla="*/ 560387 h 631825"/>
                      <a:gd name="connsiteX5" fmla="*/ 0 w 817562"/>
                      <a:gd name="connsiteY5" fmla="*/ 631825 h 631825"/>
                      <a:gd name="connsiteX6" fmla="*/ 6350 w 817562"/>
                      <a:gd name="connsiteY6" fmla="*/ 184150 h 63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562" h="631825">
                        <a:moveTo>
                          <a:pt x="6350" y="184150"/>
                        </a:moveTo>
                        <a:lnTo>
                          <a:pt x="268287" y="11112"/>
                        </a:lnTo>
                        <a:lnTo>
                          <a:pt x="452437" y="0"/>
                        </a:lnTo>
                        <a:lnTo>
                          <a:pt x="817562" y="376237"/>
                        </a:lnTo>
                        <a:lnTo>
                          <a:pt x="679450" y="560387"/>
                        </a:lnTo>
                        <a:lnTo>
                          <a:pt x="0" y="631825"/>
                        </a:lnTo>
                        <a:cubicBezTo>
                          <a:pt x="2117" y="482600"/>
                          <a:pt x="4233" y="333375"/>
                          <a:pt x="6350" y="184150"/>
                        </a:cubicBez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2" name="任意多边形: 形状 81">
                    <a:extLst>
                      <a:ext uri="{FF2B5EF4-FFF2-40B4-BE49-F238E27FC236}">
                        <a16:creationId xmlns:a16="http://schemas.microsoft.com/office/drawing/2014/main" id="{AB6191E5-AC4A-0917-8259-24E134E34117}"/>
                      </a:ext>
                    </a:extLst>
                  </p:cNvPr>
                  <p:cNvSpPr/>
                  <p:nvPr/>
                </p:nvSpPr>
                <p:spPr>
                  <a:xfrm>
                    <a:off x="7539038" y="3832225"/>
                    <a:ext cx="1100137" cy="517525"/>
                  </a:xfrm>
                  <a:custGeom>
                    <a:avLst/>
                    <a:gdLst>
                      <a:gd name="connsiteX0" fmla="*/ 139700 w 1100137"/>
                      <a:gd name="connsiteY0" fmla="*/ 92075 h 517525"/>
                      <a:gd name="connsiteX1" fmla="*/ 449262 w 1100137"/>
                      <a:gd name="connsiteY1" fmla="*/ 0 h 517525"/>
                      <a:gd name="connsiteX2" fmla="*/ 947737 w 1100137"/>
                      <a:gd name="connsiteY2" fmla="*/ 36513 h 517525"/>
                      <a:gd name="connsiteX3" fmla="*/ 1100137 w 1100137"/>
                      <a:gd name="connsiteY3" fmla="*/ 290513 h 517525"/>
                      <a:gd name="connsiteX4" fmla="*/ 1076325 w 1100137"/>
                      <a:gd name="connsiteY4" fmla="*/ 346075 h 517525"/>
                      <a:gd name="connsiteX5" fmla="*/ 466725 w 1100137"/>
                      <a:gd name="connsiteY5" fmla="*/ 517525 h 517525"/>
                      <a:gd name="connsiteX6" fmla="*/ 0 w 1100137"/>
                      <a:gd name="connsiteY6" fmla="*/ 279400 h 517525"/>
                      <a:gd name="connsiteX7" fmla="*/ 139700 w 1100137"/>
                      <a:gd name="connsiteY7" fmla="*/ 92075 h 51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137" h="517525">
                        <a:moveTo>
                          <a:pt x="139700" y="92075"/>
                        </a:moveTo>
                        <a:lnTo>
                          <a:pt x="449262" y="0"/>
                        </a:lnTo>
                        <a:lnTo>
                          <a:pt x="947737" y="36513"/>
                        </a:lnTo>
                        <a:lnTo>
                          <a:pt x="1100137" y="290513"/>
                        </a:lnTo>
                        <a:lnTo>
                          <a:pt x="1076325" y="346075"/>
                        </a:lnTo>
                        <a:lnTo>
                          <a:pt x="466725" y="517525"/>
                        </a:lnTo>
                        <a:lnTo>
                          <a:pt x="0" y="279400"/>
                        </a:lnTo>
                        <a:lnTo>
                          <a:pt x="139700" y="920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3" name="任意多边形: 形状 82">
                    <a:extLst>
                      <a:ext uri="{FF2B5EF4-FFF2-40B4-BE49-F238E27FC236}">
                        <a16:creationId xmlns:a16="http://schemas.microsoft.com/office/drawing/2014/main" id="{ECE91EAA-595D-716B-CB6C-43C4206EAEE2}"/>
                      </a:ext>
                    </a:extLst>
                  </p:cNvPr>
                  <p:cNvSpPr/>
                  <p:nvPr/>
                </p:nvSpPr>
                <p:spPr>
                  <a:xfrm>
                    <a:off x="7864475" y="4179888"/>
                    <a:ext cx="1189038" cy="668337"/>
                  </a:xfrm>
                  <a:custGeom>
                    <a:avLst/>
                    <a:gdLst>
                      <a:gd name="connsiteX0" fmla="*/ 146050 w 1189038"/>
                      <a:gd name="connsiteY0" fmla="*/ 171450 h 668337"/>
                      <a:gd name="connsiteX1" fmla="*/ 0 w 1189038"/>
                      <a:gd name="connsiteY1" fmla="*/ 544512 h 668337"/>
                      <a:gd name="connsiteX2" fmla="*/ 190500 w 1189038"/>
                      <a:gd name="connsiteY2" fmla="*/ 668337 h 668337"/>
                      <a:gd name="connsiteX3" fmla="*/ 1165225 w 1189038"/>
                      <a:gd name="connsiteY3" fmla="*/ 469900 h 668337"/>
                      <a:gd name="connsiteX4" fmla="*/ 1189038 w 1189038"/>
                      <a:gd name="connsiteY4" fmla="*/ 393700 h 668337"/>
                      <a:gd name="connsiteX5" fmla="*/ 757238 w 1189038"/>
                      <a:gd name="connsiteY5" fmla="*/ 0 h 668337"/>
                      <a:gd name="connsiteX6" fmla="*/ 146050 w 1189038"/>
                      <a:gd name="connsiteY6" fmla="*/ 171450 h 66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038" h="668337">
                        <a:moveTo>
                          <a:pt x="146050" y="171450"/>
                        </a:moveTo>
                        <a:lnTo>
                          <a:pt x="0" y="544512"/>
                        </a:lnTo>
                        <a:lnTo>
                          <a:pt x="190500" y="668337"/>
                        </a:lnTo>
                        <a:lnTo>
                          <a:pt x="1165225" y="469900"/>
                        </a:lnTo>
                        <a:lnTo>
                          <a:pt x="1189038" y="393700"/>
                        </a:lnTo>
                        <a:lnTo>
                          <a:pt x="757238" y="0"/>
                        </a:lnTo>
                        <a:lnTo>
                          <a:pt x="146050" y="17145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4" name="任意多边形: 形状 83">
                    <a:extLst>
                      <a:ext uri="{FF2B5EF4-FFF2-40B4-BE49-F238E27FC236}">
                        <a16:creationId xmlns:a16="http://schemas.microsoft.com/office/drawing/2014/main" id="{8AC44D80-CD52-7832-A2E7-C5795EB025FC}"/>
                      </a:ext>
                    </a:extLst>
                  </p:cNvPr>
                  <p:cNvSpPr/>
                  <p:nvPr/>
                </p:nvSpPr>
                <p:spPr>
                  <a:xfrm>
                    <a:off x="7061200" y="4721225"/>
                    <a:ext cx="1022350" cy="438150"/>
                  </a:xfrm>
                  <a:custGeom>
                    <a:avLst/>
                    <a:gdLst>
                      <a:gd name="connsiteX0" fmla="*/ 739775 w 1022350"/>
                      <a:gd name="connsiteY0" fmla="*/ 3175 h 438150"/>
                      <a:gd name="connsiteX1" fmla="*/ 796925 w 1022350"/>
                      <a:gd name="connsiteY1" fmla="*/ 0 h 438150"/>
                      <a:gd name="connsiteX2" fmla="*/ 995363 w 1022350"/>
                      <a:gd name="connsiteY2" fmla="*/ 130175 h 438150"/>
                      <a:gd name="connsiteX3" fmla="*/ 1022350 w 1022350"/>
                      <a:gd name="connsiteY3" fmla="*/ 231775 h 438150"/>
                      <a:gd name="connsiteX4" fmla="*/ 965200 w 1022350"/>
                      <a:gd name="connsiteY4" fmla="*/ 438150 h 438150"/>
                      <a:gd name="connsiteX5" fmla="*/ 0 w 1022350"/>
                      <a:gd name="connsiteY5" fmla="*/ 312738 h 438150"/>
                      <a:gd name="connsiteX6" fmla="*/ 185738 w 1022350"/>
                      <a:gd name="connsiteY6" fmla="*/ 161925 h 438150"/>
                      <a:gd name="connsiteX7" fmla="*/ 739775 w 1022350"/>
                      <a:gd name="connsiteY7" fmla="*/ 3175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350" h="438150">
                        <a:moveTo>
                          <a:pt x="739775" y="3175"/>
                        </a:moveTo>
                        <a:lnTo>
                          <a:pt x="796925" y="0"/>
                        </a:lnTo>
                        <a:lnTo>
                          <a:pt x="995363" y="130175"/>
                        </a:lnTo>
                        <a:lnTo>
                          <a:pt x="1022350" y="231775"/>
                        </a:lnTo>
                        <a:lnTo>
                          <a:pt x="965200" y="438150"/>
                        </a:lnTo>
                        <a:lnTo>
                          <a:pt x="0" y="312738"/>
                        </a:lnTo>
                        <a:lnTo>
                          <a:pt x="185738" y="161925"/>
                        </a:lnTo>
                        <a:lnTo>
                          <a:pt x="739775" y="31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2" name="任意多边形: 形状 61">
                  <a:extLst>
                    <a:ext uri="{FF2B5EF4-FFF2-40B4-BE49-F238E27FC236}">
                      <a16:creationId xmlns:a16="http://schemas.microsoft.com/office/drawing/2014/main" id="{EA843D81-FEAC-F710-0112-5A26D72AE079}"/>
                    </a:ext>
                  </a:extLst>
                </p:cNvPr>
                <p:cNvSpPr/>
                <p:nvPr/>
              </p:nvSpPr>
              <p:spPr>
                <a:xfrm>
                  <a:off x="5343525" y="3148013"/>
                  <a:ext cx="944563" cy="804862"/>
                </a:xfrm>
                <a:custGeom>
                  <a:avLst/>
                  <a:gdLst>
                    <a:gd name="connsiteX0" fmla="*/ 0 w 944563"/>
                    <a:gd name="connsiteY0" fmla="*/ 638175 h 804862"/>
                    <a:gd name="connsiteX1" fmla="*/ 422275 w 944563"/>
                    <a:gd name="connsiteY1" fmla="*/ 804862 h 804862"/>
                    <a:gd name="connsiteX2" fmla="*/ 944563 w 944563"/>
                    <a:gd name="connsiteY2" fmla="*/ 387350 h 804862"/>
                    <a:gd name="connsiteX3" fmla="*/ 892175 w 944563"/>
                    <a:gd name="connsiteY3" fmla="*/ 0 h 804862"/>
                    <a:gd name="connsiteX4" fmla="*/ 787400 w 944563"/>
                    <a:gd name="connsiteY4" fmla="*/ 15875 h 804862"/>
                    <a:gd name="connsiteX5" fmla="*/ 0 w 944563"/>
                    <a:gd name="connsiteY5" fmla="*/ 638175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4563" h="804862">
                      <a:moveTo>
                        <a:pt x="0" y="638175"/>
                      </a:moveTo>
                      <a:lnTo>
                        <a:pt x="422275" y="804862"/>
                      </a:lnTo>
                      <a:lnTo>
                        <a:pt x="944563" y="387350"/>
                      </a:lnTo>
                      <a:lnTo>
                        <a:pt x="892175" y="0"/>
                      </a:lnTo>
                      <a:lnTo>
                        <a:pt x="787400" y="15875"/>
                      </a:lnTo>
                      <a:lnTo>
                        <a:pt x="0" y="63817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3" name="任意多边形: 形状 62">
                  <a:extLst>
                    <a:ext uri="{FF2B5EF4-FFF2-40B4-BE49-F238E27FC236}">
                      <a16:creationId xmlns:a16="http://schemas.microsoft.com/office/drawing/2014/main" id="{16528CBF-BE4A-2778-429C-2835F9E74D2F}"/>
                    </a:ext>
                  </a:extLst>
                </p:cNvPr>
                <p:cNvSpPr/>
                <p:nvPr/>
              </p:nvSpPr>
              <p:spPr>
                <a:xfrm>
                  <a:off x="6238875" y="3073400"/>
                  <a:ext cx="1000125" cy="582613"/>
                </a:xfrm>
                <a:custGeom>
                  <a:avLst/>
                  <a:gdLst>
                    <a:gd name="connsiteX0" fmla="*/ 0 w 1000125"/>
                    <a:gd name="connsiteY0" fmla="*/ 73025 h 582613"/>
                    <a:gd name="connsiteX1" fmla="*/ 87313 w 1000125"/>
                    <a:gd name="connsiteY1" fmla="*/ 0 h 582613"/>
                    <a:gd name="connsiteX2" fmla="*/ 633413 w 1000125"/>
                    <a:gd name="connsiteY2" fmla="*/ 82550 h 582613"/>
                    <a:gd name="connsiteX3" fmla="*/ 644525 w 1000125"/>
                    <a:gd name="connsiteY3" fmla="*/ 90488 h 582613"/>
                    <a:gd name="connsiteX4" fmla="*/ 1000125 w 1000125"/>
                    <a:gd name="connsiteY4" fmla="*/ 393700 h 582613"/>
                    <a:gd name="connsiteX5" fmla="*/ 747713 w 1000125"/>
                    <a:gd name="connsiteY5" fmla="*/ 582613 h 582613"/>
                    <a:gd name="connsiteX6" fmla="*/ 53975 w 1000125"/>
                    <a:gd name="connsiteY6" fmla="*/ 457200 h 582613"/>
                    <a:gd name="connsiteX7" fmla="*/ 0 w 1000125"/>
                    <a:gd name="connsiteY7" fmla="*/ 73025 h 58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125" h="582613">
                      <a:moveTo>
                        <a:pt x="0" y="73025"/>
                      </a:moveTo>
                      <a:lnTo>
                        <a:pt x="87313" y="0"/>
                      </a:lnTo>
                      <a:lnTo>
                        <a:pt x="633413" y="82550"/>
                      </a:lnTo>
                      <a:lnTo>
                        <a:pt x="644525" y="90488"/>
                      </a:lnTo>
                      <a:lnTo>
                        <a:pt x="1000125" y="393700"/>
                      </a:lnTo>
                      <a:lnTo>
                        <a:pt x="747713" y="582613"/>
                      </a:lnTo>
                      <a:lnTo>
                        <a:pt x="53975" y="457200"/>
                      </a:lnTo>
                      <a:lnTo>
                        <a:pt x="0" y="7302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 name="任意多边形: 形状 63">
                  <a:extLst>
                    <a:ext uri="{FF2B5EF4-FFF2-40B4-BE49-F238E27FC236}">
                      <a16:creationId xmlns:a16="http://schemas.microsoft.com/office/drawing/2014/main" id="{D4776112-493E-A4BA-85C0-185AF74A62E8}"/>
                    </a:ext>
                  </a:extLst>
                </p:cNvPr>
                <p:cNvSpPr/>
                <p:nvPr/>
              </p:nvSpPr>
              <p:spPr>
                <a:xfrm>
                  <a:off x="6886575" y="2992438"/>
                  <a:ext cx="1150938" cy="476250"/>
                </a:xfrm>
                <a:custGeom>
                  <a:avLst/>
                  <a:gdLst>
                    <a:gd name="connsiteX0" fmla="*/ 0 w 1150938"/>
                    <a:gd name="connsiteY0" fmla="*/ 171450 h 476250"/>
                    <a:gd name="connsiteX1" fmla="*/ 1092200 w 1150938"/>
                    <a:gd name="connsiteY1" fmla="*/ 0 h 476250"/>
                    <a:gd name="connsiteX2" fmla="*/ 1150938 w 1150938"/>
                    <a:gd name="connsiteY2" fmla="*/ 85725 h 476250"/>
                    <a:gd name="connsiteX3" fmla="*/ 776288 w 1150938"/>
                    <a:gd name="connsiteY3" fmla="*/ 379412 h 476250"/>
                    <a:gd name="connsiteX4" fmla="*/ 534988 w 1150938"/>
                    <a:gd name="connsiteY4" fmla="*/ 476250 h 476250"/>
                    <a:gd name="connsiteX5" fmla="*/ 357188 w 1150938"/>
                    <a:gd name="connsiteY5" fmla="*/ 476250 h 476250"/>
                    <a:gd name="connsiteX6" fmla="*/ 0 w 1150938"/>
                    <a:gd name="connsiteY6" fmla="*/ 1714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0938" h="476250">
                      <a:moveTo>
                        <a:pt x="0" y="171450"/>
                      </a:moveTo>
                      <a:lnTo>
                        <a:pt x="1092200" y="0"/>
                      </a:lnTo>
                      <a:lnTo>
                        <a:pt x="1150938" y="85725"/>
                      </a:lnTo>
                      <a:lnTo>
                        <a:pt x="776288" y="379412"/>
                      </a:lnTo>
                      <a:lnTo>
                        <a:pt x="534988" y="476250"/>
                      </a:lnTo>
                      <a:lnTo>
                        <a:pt x="357188" y="476250"/>
                      </a:lnTo>
                      <a:lnTo>
                        <a:pt x="0" y="1714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5" name="任意多边形: 形状 64">
                  <a:extLst>
                    <a:ext uri="{FF2B5EF4-FFF2-40B4-BE49-F238E27FC236}">
                      <a16:creationId xmlns:a16="http://schemas.microsoft.com/office/drawing/2014/main" id="{68CA81D5-4AEE-9BDC-DDB7-703C8F3B0256}"/>
                    </a:ext>
                  </a:extLst>
                </p:cNvPr>
                <p:cNvSpPr/>
                <p:nvPr/>
              </p:nvSpPr>
              <p:spPr>
                <a:xfrm>
                  <a:off x="7431088" y="3371850"/>
                  <a:ext cx="684212" cy="465138"/>
                </a:xfrm>
                <a:custGeom>
                  <a:avLst/>
                  <a:gdLst>
                    <a:gd name="connsiteX0" fmla="*/ 0 w 684212"/>
                    <a:gd name="connsiteY0" fmla="*/ 101600 h 465138"/>
                    <a:gd name="connsiteX1" fmla="*/ 365125 w 684212"/>
                    <a:gd name="connsiteY1" fmla="*/ 465138 h 465138"/>
                    <a:gd name="connsiteX2" fmla="*/ 684212 w 684212"/>
                    <a:gd name="connsiteY2" fmla="*/ 379413 h 465138"/>
                    <a:gd name="connsiteX3" fmla="*/ 615950 w 684212"/>
                    <a:gd name="connsiteY3" fmla="*/ 219075 h 465138"/>
                    <a:gd name="connsiteX4" fmla="*/ 236537 w 684212"/>
                    <a:gd name="connsiteY4" fmla="*/ 0 h 465138"/>
                    <a:gd name="connsiteX5" fmla="*/ 0 w 684212"/>
                    <a:gd name="connsiteY5" fmla="*/ 101600 h 46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212" h="465138">
                      <a:moveTo>
                        <a:pt x="0" y="101600"/>
                      </a:moveTo>
                      <a:lnTo>
                        <a:pt x="365125" y="465138"/>
                      </a:lnTo>
                      <a:lnTo>
                        <a:pt x="684212" y="379413"/>
                      </a:lnTo>
                      <a:lnTo>
                        <a:pt x="615950" y="219075"/>
                      </a:lnTo>
                      <a:lnTo>
                        <a:pt x="236537" y="0"/>
                      </a:lnTo>
                      <a:lnTo>
                        <a:pt x="0" y="1016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6" name="任意多边形: 形状 65">
                  <a:extLst>
                    <a:ext uri="{FF2B5EF4-FFF2-40B4-BE49-F238E27FC236}">
                      <a16:creationId xmlns:a16="http://schemas.microsoft.com/office/drawing/2014/main" id="{C3C9BF1B-88BC-0EC0-8D10-F60D0DB485E5}"/>
                    </a:ext>
                  </a:extLst>
                </p:cNvPr>
                <p:cNvSpPr/>
                <p:nvPr/>
              </p:nvSpPr>
              <p:spPr>
                <a:xfrm>
                  <a:off x="8045450" y="3360738"/>
                  <a:ext cx="615950" cy="427037"/>
                </a:xfrm>
                <a:custGeom>
                  <a:avLst/>
                  <a:gdLst>
                    <a:gd name="connsiteX0" fmla="*/ 66675 w 615950"/>
                    <a:gd name="connsiteY0" fmla="*/ 388937 h 427037"/>
                    <a:gd name="connsiteX1" fmla="*/ 557213 w 615950"/>
                    <a:gd name="connsiteY1" fmla="*/ 427037 h 427037"/>
                    <a:gd name="connsiteX2" fmla="*/ 615950 w 615950"/>
                    <a:gd name="connsiteY2" fmla="*/ 315912 h 427037"/>
                    <a:gd name="connsiteX3" fmla="*/ 422275 w 615950"/>
                    <a:gd name="connsiteY3" fmla="*/ 0 h 427037"/>
                    <a:gd name="connsiteX4" fmla="*/ 0 w 615950"/>
                    <a:gd name="connsiteY4" fmla="*/ 220662 h 427037"/>
                    <a:gd name="connsiteX5" fmla="*/ 66675 w 615950"/>
                    <a:gd name="connsiteY5" fmla="*/ 388937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950" h="427037">
                      <a:moveTo>
                        <a:pt x="66675" y="388937"/>
                      </a:moveTo>
                      <a:lnTo>
                        <a:pt x="557213" y="427037"/>
                      </a:lnTo>
                      <a:lnTo>
                        <a:pt x="615950" y="315912"/>
                      </a:lnTo>
                      <a:lnTo>
                        <a:pt x="422275" y="0"/>
                      </a:lnTo>
                      <a:lnTo>
                        <a:pt x="0" y="220662"/>
                      </a:lnTo>
                      <a:lnTo>
                        <a:pt x="66675" y="388937"/>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7" name="任意多边形: 形状 66">
                  <a:extLst>
                    <a:ext uri="{FF2B5EF4-FFF2-40B4-BE49-F238E27FC236}">
                      <a16:creationId xmlns:a16="http://schemas.microsoft.com/office/drawing/2014/main" id="{2327331D-E0C9-78B5-7195-790774FC8B63}"/>
                    </a:ext>
                  </a:extLst>
                </p:cNvPr>
                <p:cNvSpPr/>
                <p:nvPr/>
              </p:nvSpPr>
              <p:spPr>
                <a:xfrm>
                  <a:off x="8612188" y="3513138"/>
                  <a:ext cx="942975" cy="525462"/>
                </a:xfrm>
                <a:custGeom>
                  <a:avLst/>
                  <a:gdLst>
                    <a:gd name="connsiteX0" fmla="*/ 0 w 942975"/>
                    <a:gd name="connsiteY0" fmla="*/ 277812 h 525462"/>
                    <a:gd name="connsiteX1" fmla="*/ 146050 w 942975"/>
                    <a:gd name="connsiteY1" fmla="*/ 525462 h 525462"/>
                    <a:gd name="connsiteX2" fmla="*/ 758825 w 942975"/>
                    <a:gd name="connsiteY2" fmla="*/ 412750 h 525462"/>
                    <a:gd name="connsiteX3" fmla="*/ 942975 w 942975"/>
                    <a:gd name="connsiteY3" fmla="*/ 327025 h 525462"/>
                    <a:gd name="connsiteX4" fmla="*/ 882650 w 942975"/>
                    <a:gd name="connsiteY4" fmla="*/ 38100 h 525462"/>
                    <a:gd name="connsiteX5" fmla="*/ 638175 w 942975"/>
                    <a:gd name="connsiteY5" fmla="*/ 0 h 525462"/>
                    <a:gd name="connsiteX6" fmla="*/ 50800 w 942975"/>
                    <a:gd name="connsiteY6" fmla="*/ 158750 h 525462"/>
                    <a:gd name="connsiteX7" fmla="*/ 0 w 942975"/>
                    <a:gd name="connsiteY7" fmla="*/ 277812 h 52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975" h="525462">
                      <a:moveTo>
                        <a:pt x="0" y="277812"/>
                      </a:moveTo>
                      <a:lnTo>
                        <a:pt x="146050" y="525462"/>
                      </a:lnTo>
                      <a:lnTo>
                        <a:pt x="758825" y="412750"/>
                      </a:lnTo>
                      <a:lnTo>
                        <a:pt x="942975" y="327025"/>
                      </a:lnTo>
                      <a:lnTo>
                        <a:pt x="882650" y="38100"/>
                      </a:lnTo>
                      <a:lnTo>
                        <a:pt x="638175" y="0"/>
                      </a:lnTo>
                      <a:lnTo>
                        <a:pt x="50800" y="158750"/>
                      </a:lnTo>
                      <a:lnTo>
                        <a:pt x="0" y="277812"/>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8" name="任意多边形: 形状 67">
                  <a:extLst>
                    <a:ext uri="{FF2B5EF4-FFF2-40B4-BE49-F238E27FC236}">
                      <a16:creationId xmlns:a16="http://schemas.microsoft.com/office/drawing/2014/main" id="{63FB638E-08B9-C9F4-634B-9BC51E7AEF36}"/>
                    </a:ext>
                  </a:extLst>
                </p:cNvPr>
                <p:cNvSpPr/>
                <p:nvPr/>
              </p:nvSpPr>
              <p:spPr>
                <a:xfrm>
                  <a:off x="8739188" y="3929063"/>
                  <a:ext cx="874712" cy="563562"/>
                </a:xfrm>
                <a:custGeom>
                  <a:avLst/>
                  <a:gdLst>
                    <a:gd name="connsiteX0" fmla="*/ 22225 w 874712"/>
                    <a:gd name="connsiteY0" fmla="*/ 114300 h 563562"/>
                    <a:gd name="connsiteX1" fmla="*/ 0 w 874712"/>
                    <a:gd name="connsiteY1" fmla="*/ 163512 h 563562"/>
                    <a:gd name="connsiteX2" fmla="*/ 430212 w 874712"/>
                    <a:gd name="connsiteY2" fmla="*/ 563562 h 563562"/>
                    <a:gd name="connsiteX3" fmla="*/ 874712 w 874712"/>
                    <a:gd name="connsiteY3" fmla="*/ 415925 h 563562"/>
                    <a:gd name="connsiteX4" fmla="*/ 638175 w 874712"/>
                    <a:gd name="connsiteY4" fmla="*/ 0 h 563562"/>
                    <a:gd name="connsiteX5" fmla="*/ 22225 w 874712"/>
                    <a:gd name="connsiteY5" fmla="*/ 114300 h 56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4712" h="563562">
                      <a:moveTo>
                        <a:pt x="22225" y="114300"/>
                      </a:moveTo>
                      <a:lnTo>
                        <a:pt x="0" y="163512"/>
                      </a:lnTo>
                      <a:lnTo>
                        <a:pt x="430212" y="563562"/>
                      </a:lnTo>
                      <a:lnTo>
                        <a:pt x="874712" y="415925"/>
                      </a:lnTo>
                      <a:lnTo>
                        <a:pt x="638175" y="0"/>
                      </a:lnTo>
                      <a:lnTo>
                        <a:pt x="22225" y="1143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9" name="任意多边形: 形状 68">
                  <a:extLst>
                    <a:ext uri="{FF2B5EF4-FFF2-40B4-BE49-F238E27FC236}">
                      <a16:creationId xmlns:a16="http://schemas.microsoft.com/office/drawing/2014/main" id="{99DD41CE-AC63-F399-FBFE-99C934C6A22E}"/>
                    </a:ext>
                  </a:extLst>
                </p:cNvPr>
                <p:cNvSpPr/>
                <p:nvPr/>
              </p:nvSpPr>
              <p:spPr>
                <a:xfrm>
                  <a:off x="4957820" y="4308105"/>
                  <a:ext cx="1112838" cy="931863"/>
                </a:xfrm>
                <a:custGeom>
                  <a:avLst/>
                  <a:gdLst>
                    <a:gd name="connsiteX0" fmla="*/ 679450 w 1112838"/>
                    <a:gd name="connsiteY0" fmla="*/ 0 h 931863"/>
                    <a:gd name="connsiteX1" fmla="*/ 3175 w 1112838"/>
                    <a:gd name="connsiteY1" fmla="*/ 114300 h 931863"/>
                    <a:gd name="connsiteX2" fmla="*/ 0 w 1112838"/>
                    <a:gd name="connsiteY2" fmla="*/ 131763 h 931863"/>
                    <a:gd name="connsiteX3" fmla="*/ 106363 w 1112838"/>
                    <a:gd name="connsiteY3" fmla="*/ 454025 h 931863"/>
                    <a:gd name="connsiteX4" fmla="*/ 874713 w 1112838"/>
                    <a:gd name="connsiteY4" fmla="*/ 931863 h 931863"/>
                    <a:gd name="connsiteX5" fmla="*/ 1112838 w 1112838"/>
                    <a:gd name="connsiteY5" fmla="*/ 771525 h 931863"/>
                    <a:gd name="connsiteX6" fmla="*/ 679450 w 1112838"/>
                    <a:gd name="connsiteY6"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38" h="931863">
                      <a:moveTo>
                        <a:pt x="679450" y="0"/>
                      </a:moveTo>
                      <a:lnTo>
                        <a:pt x="3175" y="114300"/>
                      </a:lnTo>
                      <a:lnTo>
                        <a:pt x="0" y="131763"/>
                      </a:lnTo>
                      <a:lnTo>
                        <a:pt x="106363" y="454025"/>
                      </a:lnTo>
                      <a:lnTo>
                        <a:pt x="874713" y="931863"/>
                      </a:lnTo>
                      <a:lnTo>
                        <a:pt x="1112838" y="771525"/>
                      </a:lnTo>
                      <a:lnTo>
                        <a:pt x="679450"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0" name="任意多边形: 形状 69">
                  <a:extLst>
                    <a:ext uri="{FF2B5EF4-FFF2-40B4-BE49-F238E27FC236}">
                      <a16:creationId xmlns:a16="http://schemas.microsoft.com/office/drawing/2014/main" id="{2CB0CFAF-8FCE-033E-D1D4-76870C4EE471}"/>
                    </a:ext>
                  </a:extLst>
                </p:cNvPr>
                <p:cNvSpPr/>
                <p:nvPr/>
              </p:nvSpPr>
              <p:spPr>
                <a:xfrm>
                  <a:off x="4492872" y="3755968"/>
                  <a:ext cx="1331912" cy="666750"/>
                </a:xfrm>
                <a:custGeom>
                  <a:avLst/>
                  <a:gdLst>
                    <a:gd name="connsiteX0" fmla="*/ 862012 w 1331912"/>
                    <a:gd name="connsiteY0" fmla="*/ 25400 h 666750"/>
                    <a:gd name="connsiteX1" fmla="*/ 793750 w 1331912"/>
                    <a:gd name="connsiteY1" fmla="*/ 0 h 666750"/>
                    <a:gd name="connsiteX2" fmla="*/ 515937 w 1331912"/>
                    <a:gd name="connsiteY2" fmla="*/ 136525 h 666750"/>
                    <a:gd name="connsiteX3" fmla="*/ 0 w 1331912"/>
                    <a:gd name="connsiteY3" fmla="*/ 473075 h 666750"/>
                    <a:gd name="connsiteX4" fmla="*/ 482600 w 1331912"/>
                    <a:gd name="connsiteY4" fmla="*/ 666750 h 666750"/>
                    <a:gd name="connsiteX5" fmla="*/ 1163637 w 1331912"/>
                    <a:gd name="connsiteY5" fmla="*/ 546100 h 666750"/>
                    <a:gd name="connsiteX6" fmla="*/ 1331912 w 1331912"/>
                    <a:gd name="connsiteY6" fmla="*/ 261937 h 666750"/>
                    <a:gd name="connsiteX7" fmla="*/ 1285875 w 1331912"/>
                    <a:gd name="connsiteY7" fmla="*/ 192087 h 666750"/>
                    <a:gd name="connsiteX8" fmla="*/ 862012 w 1331912"/>
                    <a:gd name="connsiteY8" fmla="*/ 254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1912" h="666750">
                      <a:moveTo>
                        <a:pt x="862012" y="25400"/>
                      </a:moveTo>
                      <a:lnTo>
                        <a:pt x="793750" y="0"/>
                      </a:lnTo>
                      <a:lnTo>
                        <a:pt x="515937" y="136525"/>
                      </a:lnTo>
                      <a:lnTo>
                        <a:pt x="0" y="473075"/>
                      </a:lnTo>
                      <a:lnTo>
                        <a:pt x="482600" y="666750"/>
                      </a:lnTo>
                      <a:lnTo>
                        <a:pt x="1163637" y="546100"/>
                      </a:lnTo>
                      <a:lnTo>
                        <a:pt x="1331912" y="261937"/>
                      </a:lnTo>
                      <a:lnTo>
                        <a:pt x="1285875" y="192087"/>
                      </a:lnTo>
                      <a:lnTo>
                        <a:pt x="862012" y="254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1" name="任意多边形: 形状 70">
                  <a:extLst>
                    <a:ext uri="{FF2B5EF4-FFF2-40B4-BE49-F238E27FC236}">
                      <a16:creationId xmlns:a16="http://schemas.microsoft.com/office/drawing/2014/main" id="{43BFD478-38F1-D11B-6C93-C79DC246A7A0}"/>
                    </a:ext>
                  </a:extLst>
                </p:cNvPr>
                <p:cNvSpPr/>
                <p:nvPr/>
              </p:nvSpPr>
              <p:spPr>
                <a:xfrm>
                  <a:off x="8176890" y="4572265"/>
                  <a:ext cx="1319213" cy="512763"/>
                </a:xfrm>
                <a:custGeom>
                  <a:avLst/>
                  <a:gdLst>
                    <a:gd name="connsiteX0" fmla="*/ 0 w 1319213"/>
                    <a:gd name="connsiteY0" fmla="*/ 196850 h 512763"/>
                    <a:gd name="connsiteX1" fmla="*/ 26988 w 1319213"/>
                    <a:gd name="connsiteY1" fmla="*/ 304800 h 512763"/>
                    <a:gd name="connsiteX2" fmla="*/ 1319213 w 1319213"/>
                    <a:gd name="connsiteY2" fmla="*/ 512763 h 512763"/>
                    <a:gd name="connsiteX3" fmla="*/ 1204913 w 1319213"/>
                    <a:gd name="connsiteY3" fmla="*/ 241300 h 512763"/>
                    <a:gd name="connsiteX4" fmla="*/ 977900 w 1319213"/>
                    <a:gd name="connsiteY4" fmla="*/ 0 h 512763"/>
                    <a:gd name="connsiteX5" fmla="*/ 0 w 1319213"/>
                    <a:gd name="connsiteY5" fmla="*/ 196850 h 5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9213" h="512763">
                      <a:moveTo>
                        <a:pt x="0" y="196850"/>
                      </a:moveTo>
                      <a:lnTo>
                        <a:pt x="26988" y="304800"/>
                      </a:lnTo>
                      <a:lnTo>
                        <a:pt x="1319213" y="512763"/>
                      </a:lnTo>
                      <a:lnTo>
                        <a:pt x="1204913" y="241300"/>
                      </a:lnTo>
                      <a:lnTo>
                        <a:pt x="977900" y="0"/>
                      </a:lnTo>
                      <a:lnTo>
                        <a:pt x="0" y="1968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2" name="任意多边形: 形状 71">
                  <a:extLst>
                    <a:ext uri="{FF2B5EF4-FFF2-40B4-BE49-F238E27FC236}">
                      <a16:creationId xmlns:a16="http://schemas.microsoft.com/office/drawing/2014/main" id="{B620CDA7-3090-E887-F037-A476873401B9}"/>
                    </a:ext>
                  </a:extLst>
                </p:cNvPr>
                <p:cNvSpPr/>
                <p:nvPr/>
              </p:nvSpPr>
              <p:spPr>
                <a:xfrm>
                  <a:off x="9156626" y="4309989"/>
                  <a:ext cx="1082675" cy="501650"/>
                </a:xfrm>
                <a:custGeom>
                  <a:avLst/>
                  <a:gdLst>
                    <a:gd name="connsiteX0" fmla="*/ 9525 w 1082675"/>
                    <a:gd name="connsiteY0" fmla="*/ 185738 h 501650"/>
                    <a:gd name="connsiteX1" fmla="*/ 0 w 1082675"/>
                    <a:gd name="connsiteY1" fmla="*/ 252413 h 501650"/>
                    <a:gd name="connsiteX2" fmla="*/ 231775 w 1082675"/>
                    <a:gd name="connsiteY2" fmla="*/ 501650 h 501650"/>
                    <a:gd name="connsiteX3" fmla="*/ 1082675 w 1082675"/>
                    <a:gd name="connsiteY3" fmla="*/ 158750 h 501650"/>
                    <a:gd name="connsiteX4" fmla="*/ 771525 w 1082675"/>
                    <a:gd name="connsiteY4" fmla="*/ 0 h 501650"/>
                    <a:gd name="connsiteX5" fmla="*/ 460375 w 1082675"/>
                    <a:gd name="connsiteY5" fmla="*/ 34925 h 501650"/>
                    <a:gd name="connsiteX6" fmla="*/ 9525 w 1082675"/>
                    <a:gd name="connsiteY6" fmla="*/ 185738 h 50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675" h="501650">
                      <a:moveTo>
                        <a:pt x="9525" y="185738"/>
                      </a:moveTo>
                      <a:lnTo>
                        <a:pt x="0" y="252413"/>
                      </a:lnTo>
                      <a:lnTo>
                        <a:pt x="231775" y="501650"/>
                      </a:lnTo>
                      <a:lnTo>
                        <a:pt x="1082675" y="158750"/>
                      </a:lnTo>
                      <a:lnTo>
                        <a:pt x="771525" y="0"/>
                      </a:lnTo>
                      <a:lnTo>
                        <a:pt x="460375" y="34925"/>
                      </a:lnTo>
                      <a:lnTo>
                        <a:pt x="9525" y="185738"/>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3" name="任意多边形: 形状 72">
                  <a:extLst>
                    <a:ext uri="{FF2B5EF4-FFF2-40B4-BE49-F238E27FC236}">
                      <a16:creationId xmlns:a16="http://schemas.microsoft.com/office/drawing/2014/main" id="{6A79A252-CB53-FD8F-D88D-19AEFA98731D}"/>
                    </a:ext>
                  </a:extLst>
                </p:cNvPr>
                <p:cNvSpPr/>
                <p:nvPr/>
              </p:nvSpPr>
              <p:spPr>
                <a:xfrm>
                  <a:off x="8148180" y="4876292"/>
                  <a:ext cx="1423987" cy="427037"/>
                </a:xfrm>
                <a:custGeom>
                  <a:avLst/>
                  <a:gdLst>
                    <a:gd name="connsiteX0" fmla="*/ 58737 w 1423987"/>
                    <a:gd name="connsiteY0" fmla="*/ 0 h 427037"/>
                    <a:gd name="connsiteX1" fmla="*/ 0 w 1423987"/>
                    <a:gd name="connsiteY1" fmla="*/ 198437 h 427037"/>
                    <a:gd name="connsiteX2" fmla="*/ 3175 w 1423987"/>
                    <a:gd name="connsiteY2" fmla="*/ 322262 h 427037"/>
                    <a:gd name="connsiteX3" fmla="*/ 233362 w 1423987"/>
                    <a:gd name="connsiteY3" fmla="*/ 415925 h 427037"/>
                    <a:gd name="connsiteX4" fmla="*/ 1189037 w 1423987"/>
                    <a:gd name="connsiteY4" fmla="*/ 427037 h 427037"/>
                    <a:gd name="connsiteX5" fmla="*/ 1423987 w 1423987"/>
                    <a:gd name="connsiteY5" fmla="*/ 285750 h 427037"/>
                    <a:gd name="connsiteX6" fmla="*/ 1352550 w 1423987"/>
                    <a:gd name="connsiteY6" fmla="*/ 203200 h 427037"/>
                    <a:gd name="connsiteX7" fmla="*/ 58737 w 1423987"/>
                    <a:gd name="connsiteY7" fmla="*/ 0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987" h="427037">
                      <a:moveTo>
                        <a:pt x="58737" y="0"/>
                      </a:moveTo>
                      <a:lnTo>
                        <a:pt x="0" y="198437"/>
                      </a:lnTo>
                      <a:cubicBezTo>
                        <a:pt x="1058" y="239712"/>
                        <a:pt x="2117" y="280987"/>
                        <a:pt x="3175" y="322262"/>
                      </a:cubicBezTo>
                      <a:lnTo>
                        <a:pt x="233362" y="415925"/>
                      </a:lnTo>
                      <a:lnTo>
                        <a:pt x="1189037" y="427037"/>
                      </a:lnTo>
                      <a:lnTo>
                        <a:pt x="1423987" y="285750"/>
                      </a:lnTo>
                      <a:lnTo>
                        <a:pt x="1352550" y="203200"/>
                      </a:lnTo>
                      <a:lnTo>
                        <a:pt x="58737"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4" name="任意多边形: 形状 73">
                  <a:extLst>
                    <a:ext uri="{FF2B5EF4-FFF2-40B4-BE49-F238E27FC236}">
                      <a16:creationId xmlns:a16="http://schemas.microsoft.com/office/drawing/2014/main" id="{C69925B3-FB9E-60DF-DDB1-2E7574DE68A6}"/>
                    </a:ext>
                  </a:extLst>
                </p:cNvPr>
                <p:cNvSpPr/>
                <p:nvPr/>
              </p:nvSpPr>
              <p:spPr>
                <a:xfrm>
                  <a:off x="6906417" y="4962456"/>
                  <a:ext cx="1231900" cy="358775"/>
                </a:xfrm>
                <a:custGeom>
                  <a:avLst/>
                  <a:gdLst>
                    <a:gd name="connsiteX0" fmla="*/ 263525 w 1231900"/>
                    <a:gd name="connsiteY0" fmla="*/ 0 h 358775"/>
                    <a:gd name="connsiteX1" fmla="*/ 1223963 w 1231900"/>
                    <a:gd name="connsiteY1" fmla="*/ 122238 h 358775"/>
                    <a:gd name="connsiteX2" fmla="*/ 1231900 w 1231900"/>
                    <a:gd name="connsiteY2" fmla="*/ 239713 h 358775"/>
                    <a:gd name="connsiteX3" fmla="*/ 915988 w 1231900"/>
                    <a:gd name="connsiteY3" fmla="*/ 358775 h 358775"/>
                    <a:gd name="connsiteX4" fmla="*/ 342900 w 1231900"/>
                    <a:gd name="connsiteY4" fmla="*/ 298450 h 358775"/>
                    <a:gd name="connsiteX5" fmla="*/ 0 w 1231900"/>
                    <a:gd name="connsiteY5" fmla="*/ 127000 h 358775"/>
                    <a:gd name="connsiteX6" fmla="*/ 263525 w 1231900"/>
                    <a:gd name="connsiteY6" fmla="*/ 0 h 35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1900" h="358775">
                      <a:moveTo>
                        <a:pt x="263525" y="0"/>
                      </a:moveTo>
                      <a:lnTo>
                        <a:pt x="1223963" y="122238"/>
                      </a:lnTo>
                      <a:lnTo>
                        <a:pt x="1231900" y="239713"/>
                      </a:lnTo>
                      <a:lnTo>
                        <a:pt x="915988" y="358775"/>
                      </a:lnTo>
                      <a:lnTo>
                        <a:pt x="342900" y="298450"/>
                      </a:lnTo>
                      <a:lnTo>
                        <a:pt x="0" y="127000"/>
                      </a:lnTo>
                      <a:lnTo>
                        <a:pt x="263525"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5" name="任意多边形: 形状 74">
                  <a:extLst>
                    <a:ext uri="{FF2B5EF4-FFF2-40B4-BE49-F238E27FC236}">
                      <a16:creationId xmlns:a16="http://schemas.microsoft.com/office/drawing/2014/main" id="{65925AC6-D80E-4461-D3A7-06B265386596}"/>
                    </a:ext>
                  </a:extLst>
                </p:cNvPr>
                <p:cNvSpPr/>
                <p:nvPr/>
              </p:nvSpPr>
              <p:spPr>
                <a:xfrm>
                  <a:off x="6150221" y="4397945"/>
                  <a:ext cx="1222375" cy="690562"/>
                </a:xfrm>
                <a:custGeom>
                  <a:avLst/>
                  <a:gdLst>
                    <a:gd name="connsiteX0" fmla="*/ 690562 w 1222375"/>
                    <a:gd name="connsiteY0" fmla="*/ 0 h 690562"/>
                    <a:gd name="connsiteX1" fmla="*/ 0 w 1222375"/>
                    <a:gd name="connsiteY1" fmla="*/ 665162 h 690562"/>
                    <a:gd name="connsiteX2" fmla="*/ 760412 w 1222375"/>
                    <a:gd name="connsiteY2" fmla="*/ 690562 h 690562"/>
                    <a:gd name="connsiteX3" fmla="*/ 1027112 w 1222375"/>
                    <a:gd name="connsiteY3" fmla="*/ 565150 h 690562"/>
                    <a:gd name="connsiteX4" fmla="*/ 1222375 w 1222375"/>
                    <a:gd name="connsiteY4" fmla="*/ 406400 h 690562"/>
                    <a:gd name="connsiteX5" fmla="*/ 690562 w 1222375"/>
                    <a:gd name="connsiteY5" fmla="*/ 0 h 69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375" h="690562">
                      <a:moveTo>
                        <a:pt x="690562" y="0"/>
                      </a:moveTo>
                      <a:lnTo>
                        <a:pt x="0" y="665162"/>
                      </a:lnTo>
                      <a:lnTo>
                        <a:pt x="760412" y="690562"/>
                      </a:lnTo>
                      <a:lnTo>
                        <a:pt x="1027112" y="565150"/>
                      </a:lnTo>
                      <a:lnTo>
                        <a:pt x="1222375" y="406400"/>
                      </a:lnTo>
                      <a:lnTo>
                        <a:pt x="690562"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6" name="任意多边形: 形状 75">
                  <a:extLst>
                    <a:ext uri="{FF2B5EF4-FFF2-40B4-BE49-F238E27FC236}">
                      <a16:creationId xmlns:a16="http://schemas.microsoft.com/office/drawing/2014/main" id="{7023A187-18AB-6CD9-6DE9-CBEE86D8F1F9}"/>
                    </a:ext>
                  </a:extLst>
                </p:cNvPr>
                <p:cNvSpPr/>
                <p:nvPr/>
              </p:nvSpPr>
              <p:spPr>
                <a:xfrm>
                  <a:off x="5824181" y="5062962"/>
                  <a:ext cx="1428750" cy="755650"/>
                </a:xfrm>
                <a:custGeom>
                  <a:avLst/>
                  <a:gdLst>
                    <a:gd name="connsiteX0" fmla="*/ 234950 w 1428750"/>
                    <a:gd name="connsiteY0" fmla="*/ 19050 h 755650"/>
                    <a:gd name="connsiteX1" fmla="*/ 296863 w 1428750"/>
                    <a:gd name="connsiteY1" fmla="*/ 0 h 755650"/>
                    <a:gd name="connsiteX2" fmla="*/ 1079500 w 1428750"/>
                    <a:gd name="connsiteY2" fmla="*/ 23812 h 755650"/>
                    <a:gd name="connsiteX3" fmla="*/ 1428750 w 1428750"/>
                    <a:gd name="connsiteY3" fmla="*/ 196850 h 755650"/>
                    <a:gd name="connsiteX4" fmla="*/ 1303338 w 1428750"/>
                    <a:gd name="connsiteY4" fmla="*/ 755650 h 755650"/>
                    <a:gd name="connsiteX5" fmla="*/ 303213 w 1428750"/>
                    <a:gd name="connsiteY5" fmla="*/ 484187 h 755650"/>
                    <a:gd name="connsiteX6" fmla="*/ 0 w 1428750"/>
                    <a:gd name="connsiteY6" fmla="*/ 196850 h 755650"/>
                    <a:gd name="connsiteX7" fmla="*/ 4763 w 1428750"/>
                    <a:gd name="connsiteY7" fmla="*/ 177800 h 755650"/>
                    <a:gd name="connsiteX8" fmla="*/ 234950 w 1428750"/>
                    <a:gd name="connsiteY8" fmla="*/ 19050 h 75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0" h="755650">
                      <a:moveTo>
                        <a:pt x="234950" y="19050"/>
                      </a:moveTo>
                      <a:lnTo>
                        <a:pt x="296863" y="0"/>
                      </a:lnTo>
                      <a:lnTo>
                        <a:pt x="1079500" y="23812"/>
                      </a:lnTo>
                      <a:lnTo>
                        <a:pt x="1428750" y="196850"/>
                      </a:lnTo>
                      <a:lnTo>
                        <a:pt x="1303338" y="755650"/>
                      </a:lnTo>
                      <a:lnTo>
                        <a:pt x="303213" y="484187"/>
                      </a:lnTo>
                      <a:lnTo>
                        <a:pt x="0" y="196850"/>
                      </a:lnTo>
                      <a:lnTo>
                        <a:pt x="4763" y="177800"/>
                      </a:lnTo>
                      <a:lnTo>
                        <a:pt x="234950" y="190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1" name="任意多边形: 形状 20">
                <a:extLst>
                  <a:ext uri="{FF2B5EF4-FFF2-40B4-BE49-F238E27FC236}">
                    <a16:creationId xmlns:a16="http://schemas.microsoft.com/office/drawing/2014/main" id="{C331F2C6-4E34-8061-0D56-63033FFF4230}"/>
                  </a:ext>
                </a:extLst>
              </p:cNvPr>
              <p:cNvSpPr/>
              <p:nvPr/>
            </p:nvSpPr>
            <p:spPr>
              <a:xfrm>
                <a:off x="4786313" y="3146425"/>
                <a:ext cx="1008062" cy="577850"/>
              </a:xfrm>
              <a:custGeom>
                <a:avLst/>
                <a:gdLst>
                  <a:gd name="connsiteX0" fmla="*/ 0 w 1008062"/>
                  <a:gd name="connsiteY0" fmla="*/ 103188 h 577850"/>
                  <a:gd name="connsiteX1" fmla="*/ 558800 w 1008062"/>
                  <a:gd name="connsiteY1" fmla="*/ 0 h 577850"/>
                  <a:gd name="connsiteX2" fmla="*/ 1008062 w 1008062"/>
                  <a:gd name="connsiteY2" fmla="*/ 452438 h 577850"/>
                  <a:gd name="connsiteX3" fmla="*/ 736600 w 1008062"/>
                  <a:gd name="connsiteY3" fmla="*/ 577850 h 577850"/>
                  <a:gd name="connsiteX4" fmla="*/ 7937 w 1008062"/>
                  <a:gd name="connsiteY4" fmla="*/ 542925 h 577850"/>
                  <a:gd name="connsiteX5" fmla="*/ 0 w 1008062"/>
                  <a:gd name="connsiteY5" fmla="*/ 103188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062" h="577850">
                    <a:moveTo>
                      <a:pt x="0" y="103188"/>
                    </a:moveTo>
                    <a:lnTo>
                      <a:pt x="558800" y="0"/>
                    </a:lnTo>
                    <a:lnTo>
                      <a:pt x="1008062" y="452438"/>
                    </a:lnTo>
                    <a:lnTo>
                      <a:pt x="736600" y="577850"/>
                    </a:lnTo>
                    <a:lnTo>
                      <a:pt x="7937" y="542925"/>
                    </a:lnTo>
                    <a:cubicBezTo>
                      <a:pt x="8466" y="397404"/>
                      <a:pt x="8996" y="251884"/>
                      <a:pt x="0" y="103188"/>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任意多边形: 形状 21">
                <a:extLst>
                  <a:ext uri="{FF2B5EF4-FFF2-40B4-BE49-F238E27FC236}">
                    <a16:creationId xmlns:a16="http://schemas.microsoft.com/office/drawing/2014/main" id="{BF04BF2F-EF0D-60AF-D2C5-0051580DA950}"/>
                  </a:ext>
                </a:extLst>
              </p:cNvPr>
              <p:cNvSpPr/>
              <p:nvPr/>
            </p:nvSpPr>
            <p:spPr>
              <a:xfrm>
                <a:off x="4792663" y="3689350"/>
                <a:ext cx="731837" cy="382588"/>
              </a:xfrm>
              <a:custGeom>
                <a:avLst/>
                <a:gdLst>
                  <a:gd name="connsiteX0" fmla="*/ 0 w 731837"/>
                  <a:gd name="connsiteY0" fmla="*/ 0 h 382588"/>
                  <a:gd name="connsiteX1" fmla="*/ 731837 w 731837"/>
                  <a:gd name="connsiteY1" fmla="*/ 34925 h 382588"/>
                  <a:gd name="connsiteX2" fmla="*/ 204787 w 731837"/>
                  <a:gd name="connsiteY2" fmla="*/ 382588 h 382588"/>
                  <a:gd name="connsiteX3" fmla="*/ 68262 w 731837"/>
                  <a:gd name="connsiteY3" fmla="*/ 379413 h 382588"/>
                  <a:gd name="connsiteX4" fmla="*/ 0 w 731837"/>
                  <a:gd name="connsiteY4" fmla="*/ 252413 h 382588"/>
                  <a:gd name="connsiteX5" fmla="*/ 0 w 731837"/>
                  <a:gd name="connsiteY5" fmla="*/ 0 h 38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37" h="382588">
                    <a:moveTo>
                      <a:pt x="0" y="0"/>
                    </a:moveTo>
                    <a:lnTo>
                      <a:pt x="731837" y="34925"/>
                    </a:lnTo>
                    <a:lnTo>
                      <a:pt x="204787" y="382588"/>
                    </a:lnTo>
                    <a:lnTo>
                      <a:pt x="68262" y="379413"/>
                    </a:lnTo>
                    <a:lnTo>
                      <a:pt x="0" y="252413"/>
                    </a:lnTo>
                    <a:cubicBezTo>
                      <a:pt x="1058" y="170392"/>
                      <a:pt x="2117" y="88371"/>
                      <a:pt x="0" y="0"/>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任意多边形: 形状 23">
                <a:extLst>
                  <a:ext uri="{FF2B5EF4-FFF2-40B4-BE49-F238E27FC236}">
                    <a16:creationId xmlns:a16="http://schemas.microsoft.com/office/drawing/2014/main" id="{F0D98B7F-3B38-F105-A11C-6123D27BCF7A}"/>
                  </a:ext>
                </a:extLst>
              </p:cNvPr>
              <p:cNvSpPr/>
              <p:nvPr/>
            </p:nvSpPr>
            <p:spPr>
              <a:xfrm>
                <a:off x="4789488" y="4064000"/>
                <a:ext cx="688975" cy="606425"/>
              </a:xfrm>
              <a:custGeom>
                <a:avLst/>
                <a:gdLst>
                  <a:gd name="connsiteX0" fmla="*/ 68262 w 688975"/>
                  <a:gd name="connsiteY0" fmla="*/ 7938 h 606425"/>
                  <a:gd name="connsiteX1" fmla="*/ 206375 w 688975"/>
                  <a:gd name="connsiteY1" fmla="*/ 0 h 606425"/>
                  <a:gd name="connsiteX2" fmla="*/ 688975 w 688975"/>
                  <a:gd name="connsiteY2" fmla="*/ 196850 h 606425"/>
                  <a:gd name="connsiteX3" fmla="*/ 682625 w 688975"/>
                  <a:gd name="connsiteY3" fmla="*/ 212725 h 606425"/>
                  <a:gd name="connsiteX4" fmla="*/ 139700 w 688975"/>
                  <a:gd name="connsiteY4" fmla="*/ 561975 h 606425"/>
                  <a:gd name="connsiteX5" fmla="*/ 0 w 688975"/>
                  <a:gd name="connsiteY5" fmla="*/ 606425 h 606425"/>
                  <a:gd name="connsiteX6" fmla="*/ 3175 w 688975"/>
                  <a:gd name="connsiteY6" fmla="*/ 34925 h 606425"/>
                  <a:gd name="connsiteX7" fmla="*/ 68262 w 688975"/>
                  <a:gd name="connsiteY7" fmla="*/ 7938 h 60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975" h="606425">
                    <a:moveTo>
                      <a:pt x="68262" y="7938"/>
                    </a:moveTo>
                    <a:lnTo>
                      <a:pt x="206375" y="0"/>
                    </a:lnTo>
                    <a:lnTo>
                      <a:pt x="688975" y="196850"/>
                    </a:lnTo>
                    <a:lnTo>
                      <a:pt x="682625" y="212725"/>
                    </a:lnTo>
                    <a:lnTo>
                      <a:pt x="139700" y="561975"/>
                    </a:lnTo>
                    <a:lnTo>
                      <a:pt x="0" y="606425"/>
                    </a:lnTo>
                    <a:cubicBezTo>
                      <a:pt x="1058" y="415925"/>
                      <a:pt x="2117" y="225425"/>
                      <a:pt x="3175" y="34925"/>
                    </a:cubicBezTo>
                    <a:lnTo>
                      <a:pt x="68262" y="79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任意多边形: 形状 24">
                <a:extLst>
                  <a:ext uri="{FF2B5EF4-FFF2-40B4-BE49-F238E27FC236}">
                    <a16:creationId xmlns:a16="http://schemas.microsoft.com/office/drawing/2014/main" id="{E3A2A7D6-DAF4-12D2-F1E4-3319879C20CC}"/>
                  </a:ext>
                </a:extLst>
              </p:cNvPr>
              <p:cNvSpPr/>
              <p:nvPr/>
            </p:nvSpPr>
            <p:spPr>
              <a:xfrm>
                <a:off x="4940300" y="4286250"/>
                <a:ext cx="635000" cy="334963"/>
              </a:xfrm>
              <a:custGeom>
                <a:avLst/>
                <a:gdLst>
                  <a:gd name="connsiteX0" fmla="*/ 0 w 635000"/>
                  <a:gd name="connsiteY0" fmla="*/ 334963 h 334963"/>
                  <a:gd name="connsiteX1" fmla="*/ 531813 w 635000"/>
                  <a:gd name="connsiteY1" fmla="*/ 0 h 334963"/>
                  <a:gd name="connsiteX2" fmla="*/ 635000 w 635000"/>
                  <a:gd name="connsiteY2" fmla="*/ 314325 h 334963"/>
                  <a:gd name="connsiteX3" fmla="*/ 0 w 635000"/>
                  <a:gd name="connsiteY3" fmla="*/ 334963 h 334963"/>
                </a:gdLst>
                <a:ahLst/>
                <a:cxnLst>
                  <a:cxn ang="0">
                    <a:pos x="connsiteX0" y="connsiteY0"/>
                  </a:cxn>
                  <a:cxn ang="0">
                    <a:pos x="connsiteX1" y="connsiteY1"/>
                  </a:cxn>
                  <a:cxn ang="0">
                    <a:pos x="connsiteX2" y="connsiteY2"/>
                  </a:cxn>
                  <a:cxn ang="0">
                    <a:pos x="connsiteX3" y="connsiteY3"/>
                  </a:cxn>
                </a:cxnLst>
                <a:rect l="l" t="t" r="r" b="b"/>
                <a:pathLst>
                  <a:path w="635000" h="334963">
                    <a:moveTo>
                      <a:pt x="0" y="334963"/>
                    </a:moveTo>
                    <a:lnTo>
                      <a:pt x="531813" y="0"/>
                    </a:lnTo>
                    <a:lnTo>
                      <a:pt x="635000" y="314325"/>
                    </a:lnTo>
                    <a:lnTo>
                      <a:pt x="0" y="334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任意多边形: 形状 26">
                <a:extLst>
                  <a:ext uri="{FF2B5EF4-FFF2-40B4-BE49-F238E27FC236}">
                    <a16:creationId xmlns:a16="http://schemas.microsoft.com/office/drawing/2014/main" id="{675F54F1-1A6D-EEA6-630F-64675E2BDEE6}"/>
                  </a:ext>
                </a:extLst>
              </p:cNvPr>
              <p:cNvSpPr/>
              <p:nvPr/>
            </p:nvSpPr>
            <p:spPr>
              <a:xfrm>
                <a:off x="4784725" y="4603750"/>
                <a:ext cx="1562100" cy="557213"/>
              </a:xfrm>
              <a:custGeom>
                <a:avLst/>
                <a:gdLst>
                  <a:gd name="connsiteX0" fmla="*/ 1562100 w 1562100"/>
                  <a:gd name="connsiteY0" fmla="*/ 479425 h 557213"/>
                  <a:gd name="connsiteX1" fmla="*/ 785813 w 1562100"/>
                  <a:gd name="connsiteY1" fmla="*/ 0 h 557213"/>
                  <a:gd name="connsiteX2" fmla="*/ 149225 w 1562100"/>
                  <a:gd name="connsiteY2" fmla="*/ 28575 h 557213"/>
                  <a:gd name="connsiteX3" fmla="*/ 0 w 1562100"/>
                  <a:gd name="connsiteY3" fmla="*/ 73025 h 557213"/>
                  <a:gd name="connsiteX4" fmla="*/ 6350 w 1562100"/>
                  <a:gd name="connsiteY4" fmla="*/ 207963 h 557213"/>
                  <a:gd name="connsiteX5" fmla="*/ 546100 w 1562100"/>
                  <a:gd name="connsiteY5" fmla="*/ 484188 h 557213"/>
                  <a:gd name="connsiteX6" fmla="*/ 1309688 w 1562100"/>
                  <a:gd name="connsiteY6" fmla="*/ 557213 h 557213"/>
                  <a:gd name="connsiteX7" fmla="*/ 1562100 w 1562100"/>
                  <a:gd name="connsiteY7" fmla="*/ 479425 h 5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557213">
                    <a:moveTo>
                      <a:pt x="1562100" y="479425"/>
                    </a:moveTo>
                    <a:lnTo>
                      <a:pt x="785813" y="0"/>
                    </a:lnTo>
                    <a:lnTo>
                      <a:pt x="149225" y="28575"/>
                    </a:lnTo>
                    <a:lnTo>
                      <a:pt x="0" y="73025"/>
                    </a:lnTo>
                    <a:lnTo>
                      <a:pt x="6350" y="207963"/>
                    </a:lnTo>
                    <a:lnTo>
                      <a:pt x="546100" y="484188"/>
                    </a:lnTo>
                    <a:lnTo>
                      <a:pt x="1309688" y="557213"/>
                    </a:lnTo>
                    <a:lnTo>
                      <a:pt x="1562100" y="4794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 name="任意多边形: 形状 27">
                <a:extLst>
                  <a:ext uri="{FF2B5EF4-FFF2-40B4-BE49-F238E27FC236}">
                    <a16:creationId xmlns:a16="http://schemas.microsoft.com/office/drawing/2014/main" id="{C748F0CC-4ED0-7C7D-DB69-215CAE3D3239}"/>
                  </a:ext>
                </a:extLst>
              </p:cNvPr>
              <p:cNvSpPr/>
              <p:nvPr/>
            </p:nvSpPr>
            <p:spPr>
              <a:xfrm>
                <a:off x="5565775" y="5092107"/>
                <a:ext cx="1073150" cy="928688"/>
              </a:xfrm>
              <a:custGeom>
                <a:avLst/>
                <a:gdLst>
                  <a:gd name="connsiteX0" fmla="*/ 771525 w 1073150"/>
                  <a:gd name="connsiteY0" fmla="*/ 0 h 928688"/>
                  <a:gd name="connsiteX1" fmla="*/ 504825 w 1073150"/>
                  <a:gd name="connsiteY1" fmla="*/ 63500 h 928688"/>
                  <a:gd name="connsiteX2" fmla="*/ 0 w 1073150"/>
                  <a:gd name="connsiteY2" fmla="*/ 593725 h 928688"/>
                  <a:gd name="connsiteX3" fmla="*/ 533400 w 1073150"/>
                  <a:gd name="connsiteY3" fmla="*/ 928688 h 928688"/>
                  <a:gd name="connsiteX4" fmla="*/ 1030287 w 1073150"/>
                  <a:gd name="connsiteY4" fmla="*/ 796925 h 928688"/>
                  <a:gd name="connsiteX5" fmla="*/ 1073150 w 1073150"/>
                  <a:gd name="connsiteY5" fmla="*/ 292100 h 928688"/>
                  <a:gd name="connsiteX6" fmla="*/ 771525 w 1073150"/>
                  <a:gd name="connsiteY6" fmla="*/ 0 h 92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150" h="928688">
                    <a:moveTo>
                      <a:pt x="771525" y="0"/>
                    </a:moveTo>
                    <a:lnTo>
                      <a:pt x="504825" y="63500"/>
                    </a:lnTo>
                    <a:lnTo>
                      <a:pt x="0" y="593725"/>
                    </a:lnTo>
                    <a:lnTo>
                      <a:pt x="533400" y="928688"/>
                    </a:lnTo>
                    <a:lnTo>
                      <a:pt x="1030287" y="796925"/>
                    </a:lnTo>
                    <a:lnTo>
                      <a:pt x="1073150" y="292100"/>
                    </a:lnTo>
                    <a:lnTo>
                      <a:pt x="771525"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任意多边形: 形状 35">
                <a:extLst>
                  <a:ext uri="{FF2B5EF4-FFF2-40B4-BE49-F238E27FC236}">
                    <a16:creationId xmlns:a16="http://schemas.microsoft.com/office/drawing/2014/main" id="{A3990B9D-063D-0F9F-4B2B-8BF4DC901D24}"/>
                  </a:ext>
                </a:extLst>
              </p:cNvPr>
              <p:cNvSpPr/>
              <p:nvPr/>
            </p:nvSpPr>
            <p:spPr>
              <a:xfrm>
                <a:off x="6604150" y="5404154"/>
                <a:ext cx="1192212" cy="561975"/>
              </a:xfrm>
              <a:custGeom>
                <a:avLst/>
                <a:gdLst>
                  <a:gd name="connsiteX0" fmla="*/ 42862 w 1192212"/>
                  <a:gd name="connsiteY0" fmla="*/ 0 h 561975"/>
                  <a:gd name="connsiteX1" fmla="*/ 0 w 1192212"/>
                  <a:gd name="connsiteY1" fmla="*/ 501650 h 561975"/>
                  <a:gd name="connsiteX2" fmla="*/ 61912 w 1192212"/>
                  <a:gd name="connsiteY2" fmla="*/ 531812 h 561975"/>
                  <a:gd name="connsiteX3" fmla="*/ 784225 w 1192212"/>
                  <a:gd name="connsiteY3" fmla="*/ 561975 h 561975"/>
                  <a:gd name="connsiteX4" fmla="*/ 1192212 w 1192212"/>
                  <a:gd name="connsiteY4" fmla="*/ 374650 h 561975"/>
                  <a:gd name="connsiteX5" fmla="*/ 1038225 w 1192212"/>
                  <a:gd name="connsiteY5" fmla="*/ 269875 h 561975"/>
                  <a:gd name="connsiteX6" fmla="*/ 42862 w 1192212"/>
                  <a:gd name="connsiteY6" fmla="*/ 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2212" h="561975">
                    <a:moveTo>
                      <a:pt x="42862" y="0"/>
                    </a:moveTo>
                    <a:lnTo>
                      <a:pt x="0" y="501650"/>
                    </a:lnTo>
                    <a:lnTo>
                      <a:pt x="61912" y="531812"/>
                    </a:lnTo>
                    <a:lnTo>
                      <a:pt x="784225" y="561975"/>
                    </a:lnTo>
                    <a:lnTo>
                      <a:pt x="1192212" y="374650"/>
                    </a:lnTo>
                    <a:lnTo>
                      <a:pt x="1038225" y="269875"/>
                    </a:lnTo>
                    <a:lnTo>
                      <a:pt x="42862"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7" name="任意多边形: 形状 36">
                <a:extLst>
                  <a:ext uri="{FF2B5EF4-FFF2-40B4-BE49-F238E27FC236}">
                    <a16:creationId xmlns:a16="http://schemas.microsoft.com/office/drawing/2014/main" id="{03764FDA-ABC3-6E08-7776-FB29F4B940D1}"/>
                  </a:ext>
                </a:extLst>
              </p:cNvPr>
              <p:cNvSpPr/>
              <p:nvPr/>
            </p:nvSpPr>
            <p:spPr>
              <a:xfrm>
                <a:off x="7641974" y="5117649"/>
                <a:ext cx="695325" cy="708025"/>
              </a:xfrm>
              <a:custGeom>
                <a:avLst/>
                <a:gdLst>
                  <a:gd name="connsiteX0" fmla="*/ 120650 w 695325"/>
                  <a:gd name="connsiteY0" fmla="*/ 0 h 708025"/>
                  <a:gd name="connsiteX1" fmla="*/ 695325 w 695325"/>
                  <a:gd name="connsiteY1" fmla="*/ 58738 h 708025"/>
                  <a:gd name="connsiteX2" fmla="*/ 569912 w 695325"/>
                  <a:gd name="connsiteY2" fmla="*/ 561975 h 708025"/>
                  <a:gd name="connsiteX3" fmla="*/ 457200 w 695325"/>
                  <a:gd name="connsiteY3" fmla="*/ 708025 h 708025"/>
                  <a:gd name="connsiteX4" fmla="*/ 163512 w 695325"/>
                  <a:gd name="connsiteY4" fmla="*/ 657225 h 708025"/>
                  <a:gd name="connsiteX5" fmla="*/ 0 w 695325"/>
                  <a:gd name="connsiteY5" fmla="*/ 555625 h 708025"/>
                  <a:gd name="connsiteX6" fmla="*/ 120650 w 695325"/>
                  <a:gd name="connsiteY6" fmla="*/ 0 h 708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708025">
                    <a:moveTo>
                      <a:pt x="120650" y="0"/>
                    </a:moveTo>
                    <a:lnTo>
                      <a:pt x="695325" y="58738"/>
                    </a:lnTo>
                    <a:lnTo>
                      <a:pt x="569912" y="561975"/>
                    </a:lnTo>
                    <a:lnTo>
                      <a:pt x="457200" y="708025"/>
                    </a:lnTo>
                    <a:lnTo>
                      <a:pt x="163512" y="657225"/>
                    </a:lnTo>
                    <a:lnTo>
                      <a:pt x="0" y="555625"/>
                    </a:lnTo>
                    <a:lnTo>
                      <a:pt x="12065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 name="任意多边形: 形状 38">
                <a:extLst>
                  <a:ext uri="{FF2B5EF4-FFF2-40B4-BE49-F238E27FC236}">
                    <a16:creationId xmlns:a16="http://schemas.microsoft.com/office/drawing/2014/main" id="{F83B4C8C-0C25-EBD5-7B87-46BC64495BF0}"/>
                  </a:ext>
                </a:extLst>
              </p:cNvPr>
              <p:cNvSpPr/>
              <p:nvPr/>
            </p:nvSpPr>
            <p:spPr>
              <a:xfrm>
                <a:off x="8210727" y="5045233"/>
                <a:ext cx="703262" cy="614363"/>
              </a:xfrm>
              <a:custGeom>
                <a:avLst/>
                <a:gdLst>
                  <a:gd name="connsiteX0" fmla="*/ 120650 w 703262"/>
                  <a:gd name="connsiteY0" fmla="*/ 115888 h 614363"/>
                  <a:gd name="connsiteX1" fmla="*/ 434975 w 703262"/>
                  <a:gd name="connsiteY1" fmla="*/ 0 h 614363"/>
                  <a:gd name="connsiteX2" fmla="*/ 668337 w 703262"/>
                  <a:gd name="connsiteY2" fmla="*/ 92075 h 614363"/>
                  <a:gd name="connsiteX3" fmla="*/ 703262 w 703262"/>
                  <a:gd name="connsiteY3" fmla="*/ 371475 h 614363"/>
                  <a:gd name="connsiteX4" fmla="*/ 0 w 703262"/>
                  <a:gd name="connsiteY4" fmla="*/ 614363 h 614363"/>
                  <a:gd name="connsiteX5" fmla="*/ 120650 w 703262"/>
                  <a:gd name="connsiteY5" fmla="*/ 115888 h 61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3262" h="614363">
                    <a:moveTo>
                      <a:pt x="120650" y="115888"/>
                    </a:moveTo>
                    <a:lnTo>
                      <a:pt x="434975" y="0"/>
                    </a:lnTo>
                    <a:lnTo>
                      <a:pt x="668337" y="92075"/>
                    </a:lnTo>
                    <a:lnTo>
                      <a:pt x="703262" y="371475"/>
                    </a:lnTo>
                    <a:lnTo>
                      <a:pt x="0" y="614363"/>
                    </a:lnTo>
                    <a:lnTo>
                      <a:pt x="120650" y="1158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 name="任意多边形: 形状 41">
                <a:extLst>
                  <a:ext uri="{FF2B5EF4-FFF2-40B4-BE49-F238E27FC236}">
                    <a16:creationId xmlns:a16="http://schemas.microsoft.com/office/drawing/2014/main" id="{8412B02B-440F-519E-60FE-2B48267C2FB3}"/>
                  </a:ext>
                </a:extLst>
              </p:cNvPr>
              <p:cNvSpPr/>
              <p:nvPr/>
            </p:nvSpPr>
            <p:spPr>
              <a:xfrm>
                <a:off x="8898743" y="5137074"/>
                <a:ext cx="954087" cy="446088"/>
              </a:xfrm>
              <a:custGeom>
                <a:avLst/>
                <a:gdLst>
                  <a:gd name="connsiteX0" fmla="*/ 0 w 954087"/>
                  <a:gd name="connsiteY0" fmla="*/ 0 h 446088"/>
                  <a:gd name="connsiteX1" fmla="*/ 954087 w 954087"/>
                  <a:gd name="connsiteY1" fmla="*/ 7938 h 446088"/>
                  <a:gd name="connsiteX2" fmla="*/ 847725 w 954087"/>
                  <a:gd name="connsiteY2" fmla="*/ 327025 h 446088"/>
                  <a:gd name="connsiteX3" fmla="*/ 476250 w 954087"/>
                  <a:gd name="connsiteY3" fmla="*/ 438150 h 446088"/>
                  <a:gd name="connsiteX4" fmla="*/ 342900 w 954087"/>
                  <a:gd name="connsiteY4" fmla="*/ 446088 h 446088"/>
                  <a:gd name="connsiteX5" fmla="*/ 230187 w 954087"/>
                  <a:gd name="connsiteY5" fmla="*/ 417513 h 446088"/>
                  <a:gd name="connsiteX6" fmla="*/ 34925 w 954087"/>
                  <a:gd name="connsiteY6" fmla="*/ 288925 h 446088"/>
                  <a:gd name="connsiteX7" fmla="*/ 0 w 954087"/>
                  <a:gd name="connsiteY7" fmla="*/ 0 h 44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87" h="446088">
                    <a:moveTo>
                      <a:pt x="0" y="0"/>
                    </a:moveTo>
                    <a:lnTo>
                      <a:pt x="954087" y="7938"/>
                    </a:lnTo>
                    <a:lnTo>
                      <a:pt x="847725" y="327025"/>
                    </a:lnTo>
                    <a:lnTo>
                      <a:pt x="476250" y="438150"/>
                    </a:lnTo>
                    <a:lnTo>
                      <a:pt x="342900" y="446088"/>
                    </a:lnTo>
                    <a:lnTo>
                      <a:pt x="230187" y="417513"/>
                    </a:lnTo>
                    <a:lnTo>
                      <a:pt x="34925" y="288925"/>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 name="任意多边形: 形状 42">
                <a:extLst>
                  <a:ext uri="{FF2B5EF4-FFF2-40B4-BE49-F238E27FC236}">
                    <a16:creationId xmlns:a16="http://schemas.microsoft.com/office/drawing/2014/main" id="{F1FCF4C9-EA77-84F3-1D58-F1638DFE5792}"/>
                  </a:ext>
                </a:extLst>
              </p:cNvPr>
              <p:cNvSpPr/>
              <p:nvPr/>
            </p:nvSpPr>
            <p:spPr>
              <a:xfrm>
                <a:off x="9745075" y="5020742"/>
                <a:ext cx="939800" cy="839787"/>
              </a:xfrm>
              <a:custGeom>
                <a:avLst/>
                <a:gdLst>
                  <a:gd name="connsiteX0" fmla="*/ 334963 w 939800"/>
                  <a:gd name="connsiteY0" fmla="*/ 0 h 839787"/>
                  <a:gd name="connsiteX1" fmla="*/ 660400 w 939800"/>
                  <a:gd name="connsiteY1" fmla="*/ 12700 h 839787"/>
                  <a:gd name="connsiteX2" fmla="*/ 939800 w 939800"/>
                  <a:gd name="connsiteY2" fmla="*/ 106362 h 839787"/>
                  <a:gd name="connsiteX3" fmla="*/ 938213 w 939800"/>
                  <a:gd name="connsiteY3" fmla="*/ 119062 h 839787"/>
                  <a:gd name="connsiteX4" fmla="*/ 714375 w 939800"/>
                  <a:gd name="connsiteY4" fmla="*/ 804862 h 839787"/>
                  <a:gd name="connsiteX5" fmla="*/ 392113 w 939800"/>
                  <a:gd name="connsiteY5" fmla="*/ 839787 h 839787"/>
                  <a:gd name="connsiteX6" fmla="*/ 0 w 939800"/>
                  <a:gd name="connsiteY6" fmla="*/ 455612 h 839787"/>
                  <a:gd name="connsiteX7" fmla="*/ 100013 w 939800"/>
                  <a:gd name="connsiteY7" fmla="*/ 138112 h 839787"/>
                  <a:gd name="connsiteX8" fmla="*/ 334963 w 939800"/>
                  <a:gd name="connsiteY8" fmla="*/ 0 h 83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800" h="839787">
                    <a:moveTo>
                      <a:pt x="334963" y="0"/>
                    </a:moveTo>
                    <a:lnTo>
                      <a:pt x="660400" y="12700"/>
                    </a:lnTo>
                    <a:lnTo>
                      <a:pt x="939800" y="106362"/>
                    </a:lnTo>
                    <a:lnTo>
                      <a:pt x="938213" y="119062"/>
                    </a:lnTo>
                    <a:lnTo>
                      <a:pt x="714375" y="804862"/>
                    </a:lnTo>
                    <a:lnTo>
                      <a:pt x="392113" y="839787"/>
                    </a:lnTo>
                    <a:lnTo>
                      <a:pt x="0" y="455612"/>
                    </a:lnTo>
                    <a:lnTo>
                      <a:pt x="100013" y="138112"/>
                    </a:lnTo>
                    <a:lnTo>
                      <a:pt x="33496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 name="任意多边形: 形状 48">
                <a:extLst>
                  <a:ext uri="{FF2B5EF4-FFF2-40B4-BE49-F238E27FC236}">
                    <a16:creationId xmlns:a16="http://schemas.microsoft.com/office/drawing/2014/main" id="{9401F1E1-603A-6EE2-F598-F6FAFFAC6893}"/>
                  </a:ext>
                </a:extLst>
              </p:cNvPr>
              <p:cNvSpPr/>
              <p:nvPr/>
            </p:nvSpPr>
            <p:spPr>
              <a:xfrm>
                <a:off x="9896448" y="4293848"/>
                <a:ext cx="982662" cy="719138"/>
              </a:xfrm>
              <a:custGeom>
                <a:avLst/>
                <a:gdLst>
                  <a:gd name="connsiteX0" fmla="*/ 0 w 982662"/>
                  <a:gd name="connsiteY0" fmla="*/ 347663 h 719138"/>
                  <a:gd name="connsiteX1" fmla="*/ 858837 w 982662"/>
                  <a:gd name="connsiteY1" fmla="*/ 0 h 719138"/>
                  <a:gd name="connsiteX2" fmla="*/ 982662 w 982662"/>
                  <a:gd name="connsiteY2" fmla="*/ 30163 h 719138"/>
                  <a:gd name="connsiteX3" fmla="*/ 869950 w 982662"/>
                  <a:gd name="connsiteY3" fmla="*/ 290513 h 719138"/>
                  <a:gd name="connsiteX4" fmla="*/ 509587 w 982662"/>
                  <a:gd name="connsiteY4" fmla="*/ 719138 h 719138"/>
                  <a:gd name="connsiteX5" fmla="*/ 193675 w 982662"/>
                  <a:gd name="connsiteY5" fmla="*/ 703263 h 719138"/>
                  <a:gd name="connsiteX6" fmla="*/ 109537 w 982662"/>
                  <a:gd name="connsiteY6" fmla="*/ 615950 h 719138"/>
                  <a:gd name="connsiteX7" fmla="*/ 0 w 982662"/>
                  <a:gd name="connsiteY7" fmla="*/ 347663 h 71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2662" h="719138">
                    <a:moveTo>
                      <a:pt x="0" y="347663"/>
                    </a:moveTo>
                    <a:lnTo>
                      <a:pt x="858837" y="0"/>
                    </a:lnTo>
                    <a:lnTo>
                      <a:pt x="982662" y="30163"/>
                    </a:lnTo>
                    <a:lnTo>
                      <a:pt x="869950" y="290513"/>
                    </a:lnTo>
                    <a:lnTo>
                      <a:pt x="509587" y="719138"/>
                    </a:lnTo>
                    <a:lnTo>
                      <a:pt x="193675" y="703263"/>
                    </a:lnTo>
                    <a:lnTo>
                      <a:pt x="109537" y="615950"/>
                    </a:lnTo>
                    <a:lnTo>
                      <a:pt x="0" y="3476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 name="任意多边形: 形状 49">
                <a:extLst>
                  <a:ext uri="{FF2B5EF4-FFF2-40B4-BE49-F238E27FC236}">
                    <a16:creationId xmlns:a16="http://schemas.microsoft.com/office/drawing/2014/main" id="{77343211-E851-2B75-F455-0687D584132D}"/>
                  </a:ext>
                </a:extLst>
              </p:cNvPr>
              <p:cNvSpPr/>
              <p:nvPr/>
            </p:nvSpPr>
            <p:spPr>
              <a:xfrm>
                <a:off x="10429512" y="3651778"/>
                <a:ext cx="898525" cy="682625"/>
              </a:xfrm>
              <a:custGeom>
                <a:avLst/>
                <a:gdLst>
                  <a:gd name="connsiteX0" fmla="*/ 0 w 898525"/>
                  <a:gd name="connsiteY0" fmla="*/ 492125 h 682625"/>
                  <a:gd name="connsiteX1" fmla="*/ 315913 w 898525"/>
                  <a:gd name="connsiteY1" fmla="*/ 652463 h 682625"/>
                  <a:gd name="connsiteX2" fmla="*/ 454025 w 898525"/>
                  <a:gd name="connsiteY2" fmla="*/ 682625 h 682625"/>
                  <a:gd name="connsiteX3" fmla="*/ 525463 w 898525"/>
                  <a:gd name="connsiteY3" fmla="*/ 669925 h 682625"/>
                  <a:gd name="connsiteX4" fmla="*/ 898525 w 898525"/>
                  <a:gd name="connsiteY4" fmla="*/ 79375 h 682625"/>
                  <a:gd name="connsiteX5" fmla="*/ 657225 w 898525"/>
                  <a:gd name="connsiteY5" fmla="*/ 0 h 682625"/>
                  <a:gd name="connsiteX6" fmla="*/ 565150 w 898525"/>
                  <a:gd name="connsiteY6" fmla="*/ 15875 h 682625"/>
                  <a:gd name="connsiteX7" fmla="*/ 84138 w 898525"/>
                  <a:gd name="connsiteY7" fmla="*/ 144463 h 682625"/>
                  <a:gd name="connsiteX8" fmla="*/ 0 w 898525"/>
                  <a:gd name="connsiteY8" fmla="*/ 492125 h 68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5" h="682625">
                    <a:moveTo>
                      <a:pt x="0" y="492125"/>
                    </a:moveTo>
                    <a:lnTo>
                      <a:pt x="315913" y="652463"/>
                    </a:lnTo>
                    <a:lnTo>
                      <a:pt x="454025" y="682625"/>
                    </a:lnTo>
                    <a:lnTo>
                      <a:pt x="525463" y="669925"/>
                    </a:lnTo>
                    <a:lnTo>
                      <a:pt x="898525" y="79375"/>
                    </a:lnTo>
                    <a:lnTo>
                      <a:pt x="657225" y="0"/>
                    </a:lnTo>
                    <a:lnTo>
                      <a:pt x="565150" y="15875"/>
                    </a:lnTo>
                    <a:lnTo>
                      <a:pt x="84138" y="144463"/>
                    </a:lnTo>
                    <a:lnTo>
                      <a:pt x="0" y="4921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 name="任意多边形: 形状 51">
                <a:extLst>
                  <a:ext uri="{FF2B5EF4-FFF2-40B4-BE49-F238E27FC236}">
                    <a16:creationId xmlns:a16="http://schemas.microsoft.com/office/drawing/2014/main" id="{C241E2D6-F3F8-732F-1670-34F1DF792E68}"/>
                  </a:ext>
                </a:extLst>
              </p:cNvPr>
              <p:cNvSpPr/>
              <p:nvPr/>
            </p:nvSpPr>
            <p:spPr>
              <a:xfrm>
                <a:off x="9873928" y="3671002"/>
                <a:ext cx="630237" cy="498475"/>
              </a:xfrm>
              <a:custGeom>
                <a:avLst/>
                <a:gdLst>
                  <a:gd name="connsiteX0" fmla="*/ 0 w 630237"/>
                  <a:gd name="connsiteY0" fmla="*/ 87312 h 498475"/>
                  <a:gd name="connsiteX1" fmla="*/ 187325 w 630237"/>
                  <a:gd name="connsiteY1" fmla="*/ 0 h 498475"/>
                  <a:gd name="connsiteX2" fmla="*/ 630237 w 630237"/>
                  <a:gd name="connsiteY2" fmla="*/ 111125 h 498475"/>
                  <a:gd name="connsiteX3" fmla="*/ 549275 w 630237"/>
                  <a:gd name="connsiteY3" fmla="*/ 471487 h 498475"/>
                  <a:gd name="connsiteX4" fmla="*/ 239712 w 630237"/>
                  <a:gd name="connsiteY4" fmla="*/ 498475 h 498475"/>
                  <a:gd name="connsiteX5" fmla="*/ 0 w 630237"/>
                  <a:gd name="connsiteY5" fmla="*/ 87312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0237" h="498475">
                    <a:moveTo>
                      <a:pt x="0" y="87312"/>
                    </a:moveTo>
                    <a:lnTo>
                      <a:pt x="187325" y="0"/>
                    </a:lnTo>
                    <a:lnTo>
                      <a:pt x="630237" y="111125"/>
                    </a:lnTo>
                    <a:lnTo>
                      <a:pt x="549275" y="471487"/>
                    </a:lnTo>
                    <a:lnTo>
                      <a:pt x="239712" y="498475"/>
                    </a:lnTo>
                    <a:lnTo>
                      <a:pt x="0" y="8731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 name="任意多边形: 形状 52">
                <a:extLst>
                  <a:ext uri="{FF2B5EF4-FFF2-40B4-BE49-F238E27FC236}">
                    <a16:creationId xmlns:a16="http://schemas.microsoft.com/office/drawing/2014/main" id="{B9E39D51-021A-828F-57EC-9D3C565EC415}"/>
                  </a:ext>
                </a:extLst>
              </p:cNvPr>
              <p:cNvSpPr/>
              <p:nvPr/>
            </p:nvSpPr>
            <p:spPr>
              <a:xfrm>
                <a:off x="9997638" y="3290178"/>
                <a:ext cx="995362" cy="498475"/>
              </a:xfrm>
              <a:custGeom>
                <a:avLst/>
                <a:gdLst>
                  <a:gd name="connsiteX0" fmla="*/ 0 w 995362"/>
                  <a:gd name="connsiteY0" fmla="*/ 100013 h 498475"/>
                  <a:gd name="connsiteX1" fmla="*/ 203200 w 995362"/>
                  <a:gd name="connsiteY1" fmla="*/ 0 h 498475"/>
                  <a:gd name="connsiteX2" fmla="*/ 995362 w 995362"/>
                  <a:gd name="connsiteY2" fmla="*/ 371475 h 498475"/>
                  <a:gd name="connsiteX3" fmla="*/ 509587 w 995362"/>
                  <a:gd name="connsiteY3" fmla="*/ 498475 h 498475"/>
                  <a:gd name="connsiteX4" fmla="*/ 63500 w 995362"/>
                  <a:gd name="connsiteY4" fmla="*/ 385763 h 498475"/>
                  <a:gd name="connsiteX5" fmla="*/ 0 w 995362"/>
                  <a:gd name="connsiteY5" fmla="*/ 100013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5362" h="498475">
                    <a:moveTo>
                      <a:pt x="0" y="100013"/>
                    </a:moveTo>
                    <a:lnTo>
                      <a:pt x="203200" y="0"/>
                    </a:lnTo>
                    <a:lnTo>
                      <a:pt x="995362" y="371475"/>
                    </a:lnTo>
                    <a:lnTo>
                      <a:pt x="509587" y="498475"/>
                    </a:lnTo>
                    <a:lnTo>
                      <a:pt x="63500" y="385763"/>
                    </a:lnTo>
                    <a:lnTo>
                      <a:pt x="0" y="10001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 name="任意多边形: 形状 53">
                <a:extLst>
                  <a:ext uri="{FF2B5EF4-FFF2-40B4-BE49-F238E27FC236}">
                    <a16:creationId xmlns:a16="http://schemas.microsoft.com/office/drawing/2014/main" id="{B7E01C32-4326-D51C-23E4-5C55B5E9FDCE}"/>
                  </a:ext>
                </a:extLst>
              </p:cNvPr>
              <p:cNvSpPr/>
              <p:nvPr/>
            </p:nvSpPr>
            <p:spPr>
              <a:xfrm>
                <a:off x="9632949" y="3033446"/>
                <a:ext cx="782638" cy="360363"/>
              </a:xfrm>
              <a:custGeom>
                <a:avLst/>
                <a:gdLst>
                  <a:gd name="connsiteX0" fmla="*/ 0 w 782638"/>
                  <a:gd name="connsiteY0" fmla="*/ 192088 h 360363"/>
                  <a:gd name="connsiteX1" fmla="*/ 128588 w 782638"/>
                  <a:gd name="connsiteY1" fmla="*/ 333375 h 360363"/>
                  <a:gd name="connsiteX2" fmla="*/ 366713 w 782638"/>
                  <a:gd name="connsiteY2" fmla="*/ 360363 h 360363"/>
                  <a:gd name="connsiteX3" fmla="*/ 571500 w 782638"/>
                  <a:gd name="connsiteY3" fmla="*/ 258763 h 360363"/>
                  <a:gd name="connsiteX4" fmla="*/ 782638 w 782638"/>
                  <a:gd name="connsiteY4" fmla="*/ 6350 h 360363"/>
                  <a:gd name="connsiteX5" fmla="*/ 30163 w 782638"/>
                  <a:gd name="connsiteY5" fmla="*/ 0 h 360363"/>
                  <a:gd name="connsiteX6" fmla="*/ 0 w 782638"/>
                  <a:gd name="connsiteY6" fmla="*/ 192088 h 36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638" h="360363">
                    <a:moveTo>
                      <a:pt x="0" y="192088"/>
                    </a:moveTo>
                    <a:lnTo>
                      <a:pt x="128588" y="333375"/>
                    </a:lnTo>
                    <a:lnTo>
                      <a:pt x="366713" y="360363"/>
                    </a:lnTo>
                    <a:lnTo>
                      <a:pt x="571500" y="258763"/>
                    </a:lnTo>
                    <a:lnTo>
                      <a:pt x="782638" y="6350"/>
                    </a:lnTo>
                    <a:lnTo>
                      <a:pt x="30163" y="0"/>
                    </a:lnTo>
                    <a:lnTo>
                      <a:pt x="0" y="1920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 name="任意多边形: 形状 54">
                <a:extLst>
                  <a:ext uri="{FF2B5EF4-FFF2-40B4-BE49-F238E27FC236}">
                    <a16:creationId xmlns:a16="http://schemas.microsoft.com/office/drawing/2014/main" id="{247DB19C-2E7C-0AEA-1F82-E39DB8C3D9B1}"/>
                  </a:ext>
                </a:extLst>
              </p:cNvPr>
              <p:cNvSpPr/>
              <p:nvPr/>
            </p:nvSpPr>
            <p:spPr>
              <a:xfrm>
                <a:off x="8952913" y="3108669"/>
                <a:ext cx="792162" cy="412750"/>
              </a:xfrm>
              <a:custGeom>
                <a:avLst/>
                <a:gdLst>
                  <a:gd name="connsiteX0" fmla="*/ 0 w 792162"/>
                  <a:gd name="connsiteY0" fmla="*/ 0 h 412750"/>
                  <a:gd name="connsiteX1" fmla="*/ 665162 w 792162"/>
                  <a:gd name="connsiteY1" fmla="*/ 115887 h 412750"/>
                  <a:gd name="connsiteX2" fmla="*/ 792162 w 792162"/>
                  <a:gd name="connsiteY2" fmla="*/ 247650 h 412750"/>
                  <a:gd name="connsiteX3" fmla="*/ 206375 w 792162"/>
                  <a:gd name="connsiteY3" fmla="*/ 412750 h 412750"/>
                  <a:gd name="connsiteX4" fmla="*/ 15875 w 792162"/>
                  <a:gd name="connsiteY4" fmla="*/ 90487 h 412750"/>
                  <a:gd name="connsiteX5" fmla="*/ 0 w 792162"/>
                  <a:gd name="connsiteY5" fmla="*/ 0 h 41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162" h="412750">
                    <a:moveTo>
                      <a:pt x="0" y="0"/>
                    </a:moveTo>
                    <a:lnTo>
                      <a:pt x="665162" y="115887"/>
                    </a:lnTo>
                    <a:lnTo>
                      <a:pt x="792162" y="247650"/>
                    </a:lnTo>
                    <a:lnTo>
                      <a:pt x="206375" y="412750"/>
                    </a:lnTo>
                    <a:lnTo>
                      <a:pt x="15875" y="90487"/>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 name="任意多边形: 形状 55">
                <a:extLst>
                  <a:ext uri="{FF2B5EF4-FFF2-40B4-BE49-F238E27FC236}">
                    <a16:creationId xmlns:a16="http://schemas.microsoft.com/office/drawing/2014/main" id="{F9BE80F4-D20D-7BAF-0A03-7078E154FEFA}"/>
                  </a:ext>
                </a:extLst>
              </p:cNvPr>
              <p:cNvSpPr/>
              <p:nvPr/>
            </p:nvSpPr>
            <p:spPr>
              <a:xfrm>
                <a:off x="8186610" y="2920159"/>
                <a:ext cx="788988" cy="500062"/>
              </a:xfrm>
              <a:custGeom>
                <a:avLst/>
                <a:gdLst>
                  <a:gd name="connsiteX0" fmla="*/ 366713 w 788988"/>
                  <a:gd name="connsiteY0" fmla="*/ 0 h 500062"/>
                  <a:gd name="connsiteX1" fmla="*/ 717550 w 788988"/>
                  <a:gd name="connsiteY1" fmla="*/ 96837 h 500062"/>
                  <a:gd name="connsiteX2" fmla="*/ 776288 w 788988"/>
                  <a:gd name="connsiteY2" fmla="*/ 185737 h 500062"/>
                  <a:gd name="connsiteX3" fmla="*/ 788988 w 788988"/>
                  <a:gd name="connsiteY3" fmla="*/ 273050 h 500062"/>
                  <a:gd name="connsiteX4" fmla="*/ 385763 w 788988"/>
                  <a:gd name="connsiteY4" fmla="*/ 500062 h 500062"/>
                  <a:gd name="connsiteX5" fmla="*/ 0 w 788988"/>
                  <a:gd name="connsiteY5" fmla="*/ 296862 h 500062"/>
                  <a:gd name="connsiteX6" fmla="*/ 366713 w 788988"/>
                  <a:gd name="connsiteY6" fmla="*/ 0 h 50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988" h="500062">
                    <a:moveTo>
                      <a:pt x="366713" y="0"/>
                    </a:moveTo>
                    <a:lnTo>
                      <a:pt x="717550" y="96837"/>
                    </a:lnTo>
                    <a:lnTo>
                      <a:pt x="776288" y="185737"/>
                    </a:lnTo>
                    <a:lnTo>
                      <a:pt x="788988" y="273050"/>
                    </a:lnTo>
                    <a:lnTo>
                      <a:pt x="385763" y="500062"/>
                    </a:lnTo>
                    <a:lnTo>
                      <a:pt x="0" y="296862"/>
                    </a:lnTo>
                    <a:lnTo>
                      <a:pt x="36671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7" name="任意多边形: 形状 56">
                <a:extLst>
                  <a:ext uri="{FF2B5EF4-FFF2-40B4-BE49-F238E27FC236}">
                    <a16:creationId xmlns:a16="http://schemas.microsoft.com/office/drawing/2014/main" id="{3272468F-A066-C156-7231-A4750AE2F43A}"/>
                  </a:ext>
                </a:extLst>
              </p:cNvPr>
              <p:cNvSpPr/>
              <p:nvPr/>
            </p:nvSpPr>
            <p:spPr>
              <a:xfrm>
                <a:off x="8490610" y="2230280"/>
                <a:ext cx="1098550" cy="782638"/>
              </a:xfrm>
              <a:custGeom>
                <a:avLst/>
                <a:gdLst>
                  <a:gd name="connsiteX0" fmla="*/ 0 w 1098550"/>
                  <a:gd name="connsiteY0" fmla="*/ 588963 h 782638"/>
                  <a:gd name="connsiteX1" fmla="*/ 61912 w 1098550"/>
                  <a:gd name="connsiteY1" fmla="*/ 681038 h 782638"/>
                  <a:gd name="connsiteX2" fmla="*/ 407987 w 1098550"/>
                  <a:gd name="connsiteY2" fmla="*/ 782638 h 782638"/>
                  <a:gd name="connsiteX3" fmla="*/ 635000 w 1098550"/>
                  <a:gd name="connsiteY3" fmla="*/ 722313 h 782638"/>
                  <a:gd name="connsiteX4" fmla="*/ 1098550 w 1098550"/>
                  <a:gd name="connsiteY4" fmla="*/ 157163 h 782638"/>
                  <a:gd name="connsiteX5" fmla="*/ 1033462 w 1098550"/>
                  <a:gd name="connsiteY5" fmla="*/ 79375 h 782638"/>
                  <a:gd name="connsiteX6" fmla="*/ 909637 w 1098550"/>
                  <a:gd name="connsiteY6" fmla="*/ 0 h 782638"/>
                  <a:gd name="connsiteX7" fmla="*/ 0 w 1098550"/>
                  <a:gd name="connsiteY7" fmla="*/ 588963 h 7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550" h="782638">
                    <a:moveTo>
                      <a:pt x="0" y="588963"/>
                    </a:moveTo>
                    <a:lnTo>
                      <a:pt x="61912" y="681038"/>
                    </a:lnTo>
                    <a:lnTo>
                      <a:pt x="407987" y="782638"/>
                    </a:lnTo>
                    <a:lnTo>
                      <a:pt x="635000" y="722313"/>
                    </a:lnTo>
                    <a:lnTo>
                      <a:pt x="1098550" y="157163"/>
                    </a:lnTo>
                    <a:lnTo>
                      <a:pt x="1033462" y="79375"/>
                    </a:lnTo>
                    <a:lnTo>
                      <a:pt x="909637" y="0"/>
                    </a:lnTo>
                    <a:lnTo>
                      <a:pt x="0" y="588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 name="任意多边形: 形状 57">
                <a:extLst>
                  <a:ext uri="{FF2B5EF4-FFF2-40B4-BE49-F238E27FC236}">
                    <a16:creationId xmlns:a16="http://schemas.microsoft.com/office/drawing/2014/main" id="{E6312E51-5AB4-4AA7-CDE5-40B41C55D946}"/>
                  </a:ext>
                </a:extLst>
              </p:cNvPr>
              <p:cNvSpPr/>
              <p:nvPr/>
            </p:nvSpPr>
            <p:spPr>
              <a:xfrm>
                <a:off x="7377290" y="2550214"/>
                <a:ext cx="1098550" cy="449263"/>
              </a:xfrm>
              <a:custGeom>
                <a:avLst/>
                <a:gdLst>
                  <a:gd name="connsiteX0" fmla="*/ 0 w 1098550"/>
                  <a:gd name="connsiteY0" fmla="*/ 449263 h 449263"/>
                  <a:gd name="connsiteX1" fmla="*/ 538163 w 1098550"/>
                  <a:gd name="connsiteY1" fmla="*/ 7938 h 449263"/>
                  <a:gd name="connsiteX2" fmla="*/ 682625 w 1098550"/>
                  <a:gd name="connsiteY2" fmla="*/ 0 h 449263"/>
                  <a:gd name="connsiteX3" fmla="*/ 1098550 w 1098550"/>
                  <a:gd name="connsiteY3" fmla="*/ 273050 h 449263"/>
                  <a:gd name="connsiteX4" fmla="*/ 1093788 w 1098550"/>
                  <a:gd name="connsiteY4" fmla="*/ 279400 h 449263"/>
                  <a:gd name="connsiteX5" fmla="*/ 0 w 1098550"/>
                  <a:gd name="connsiteY5" fmla="*/ 449263 h 449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8550" h="449263">
                    <a:moveTo>
                      <a:pt x="0" y="449263"/>
                    </a:moveTo>
                    <a:lnTo>
                      <a:pt x="538163" y="7938"/>
                    </a:lnTo>
                    <a:lnTo>
                      <a:pt x="682625" y="0"/>
                    </a:lnTo>
                    <a:lnTo>
                      <a:pt x="1098550" y="273050"/>
                    </a:lnTo>
                    <a:lnTo>
                      <a:pt x="1093788" y="279400"/>
                    </a:lnTo>
                    <a:lnTo>
                      <a:pt x="0" y="4492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 name="任意多边形: 形状 58">
                <a:extLst>
                  <a:ext uri="{FF2B5EF4-FFF2-40B4-BE49-F238E27FC236}">
                    <a16:creationId xmlns:a16="http://schemas.microsoft.com/office/drawing/2014/main" id="{9D28EF99-9A4D-82E8-D8C2-9680FABDDFEE}"/>
                  </a:ext>
                </a:extLst>
              </p:cNvPr>
              <p:cNvSpPr/>
              <p:nvPr/>
            </p:nvSpPr>
            <p:spPr>
              <a:xfrm>
                <a:off x="6745137" y="2349998"/>
                <a:ext cx="1171575" cy="644525"/>
              </a:xfrm>
              <a:custGeom>
                <a:avLst/>
                <a:gdLst>
                  <a:gd name="connsiteX0" fmla="*/ 0 w 1171575"/>
                  <a:gd name="connsiteY0" fmla="*/ 144462 h 644525"/>
                  <a:gd name="connsiteX1" fmla="*/ 85725 w 1171575"/>
                  <a:gd name="connsiteY1" fmla="*/ 565150 h 644525"/>
                  <a:gd name="connsiteX2" fmla="*/ 635000 w 1171575"/>
                  <a:gd name="connsiteY2" fmla="*/ 644525 h 644525"/>
                  <a:gd name="connsiteX3" fmla="*/ 1171575 w 1171575"/>
                  <a:gd name="connsiteY3" fmla="*/ 198437 h 644525"/>
                  <a:gd name="connsiteX4" fmla="*/ 177800 w 1171575"/>
                  <a:gd name="connsiteY4" fmla="*/ 0 h 644525"/>
                  <a:gd name="connsiteX5" fmla="*/ 0 w 1171575"/>
                  <a:gd name="connsiteY5" fmla="*/ 144462 h 64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1575" h="644525">
                    <a:moveTo>
                      <a:pt x="0" y="144462"/>
                    </a:moveTo>
                    <a:lnTo>
                      <a:pt x="85725" y="565150"/>
                    </a:lnTo>
                    <a:lnTo>
                      <a:pt x="635000" y="644525"/>
                    </a:lnTo>
                    <a:lnTo>
                      <a:pt x="1171575" y="198437"/>
                    </a:lnTo>
                    <a:lnTo>
                      <a:pt x="177800" y="0"/>
                    </a:lnTo>
                    <a:lnTo>
                      <a:pt x="0" y="14446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0" name="任意多边形: 形状 59">
                <a:extLst>
                  <a:ext uri="{FF2B5EF4-FFF2-40B4-BE49-F238E27FC236}">
                    <a16:creationId xmlns:a16="http://schemas.microsoft.com/office/drawing/2014/main" id="{46234D04-4EF1-30A6-FA5B-F443CC0E7706}"/>
                  </a:ext>
                </a:extLst>
              </p:cNvPr>
              <p:cNvSpPr/>
              <p:nvPr/>
            </p:nvSpPr>
            <p:spPr>
              <a:xfrm>
                <a:off x="5369350" y="2486658"/>
                <a:ext cx="1463675" cy="608013"/>
              </a:xfrm>
              <a:custGeom>
                <a:avLst/>
                <a:gdLst>
                  <a:gd name="connsiteX0" fmla="*/ 298450 w 1463675"/>
                  <a:gd name="connsiteY0" fmla="*/ 160338 h 608013"/>
                  <a:gd name="connsiteX1" fmla="*/ 1022350 w 1463675"/>
                  <a:gd name="connsiteY1" fmla="*/ 0 h 608013"/>
                  <a:gd name="connsiteX2" fmla="*/ 1374775 w 1463675"/>
                  <a:gd name="connsiteY2" fmla="*/ 4763 h 608013"/>
                  <a:gd name="connsiteX3" fmla="*/ 1463675 w 1463675"/>
                  <a:gd name="connsiteY3" fmla="*/ 433388 h 608013"/>
                  <a:gd name="connsiteX4" fmla="*/ 1371600 w 1463675"/>
                  <a:gd name="connsiteY4" fmla="*/ 504825 h 608013"/>
                  <a:gd name="connsiteX5" fmla="*/ 1265238 w 1463675"/>
                  <a:gd name="connsiteY5" fmla="*/ 515938 h 608013"/>
                  <a:gd name="connsiteX6" fmla="*/ 0 w 1463675"/>
                  <a:gd name="connsiteY6" fmla="*/ 608013 h 608013"/>
                  <a:gd name="connsiteX7" fmla="*/ 0 w 1463675"/>
                  <a:gd name="connsiteY7" fmla="*/ 330200 h 608013"/>
                  <a:gd name="connsiteX8" fmla="*/ 298450 w 1463675"/>
                  <a:gd name="connsiteY8" fmla="*/ 160338 h 60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675" h="608013">
                    <a:moveTo>
                      <a:pt x="298450" y="160338"/>
                    </a:moveTo>
                    <a:lnTo>
                      <a:pt x="1022350" y="0"/>
                    </a:lnTo>
                    <a:lnTo>
                      <a:pt x="1374775" y="4763"/>
                    </a:lnTo>
                    <a:lnTo>
                      <a:pt x="1463675" y="433388"/>
                    </a:lnTo>
                    <a:lnTo>
                      <a:pt x="1371600" y="504825"/>
                    </a:lnTo>
                    <a:lnTo>
                      <a:pt x="1265238" y="515938"/>
                    </a:lnTo>
                    <a:lnTo>
                      <a:pt x="0" y="608013"/>
                    </a:lnTo>
                    <a:lnTo>
                      <a:pt x="0" y="330200"/>
                    </a:lnTo>
                    <a:lnTo>
                      <a:pt x="298450" y="1603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8" name="任意多边形: 形状 17">
              <a:extLst>
                <a:ext uri="{FF2B5EF4-FFF2-40B4-BE49-F238E27FC236}">
                  <a16:creationId xmlns:a16="http://schemas.microsoft.com/office/drawing/2014/main" id="{20ADDD66-D28D-70F3-406D-81F7DB445A26}"/>
                </a:ext>
              </a:extLst>
            </p:cNvPr>
            <p:cNvSpPr/>
            <p:nvPr/>
          </p:nvSpPr>
          <p:spPr>
            <a:xfrm>
              <a:off x="6064250" y="2459567"/>
              <a:ext cx="1295400" cy="611716"/>
            </a:xfrm>
            <a:custGeom>
              <a:avLst/>
              <a:gdLst>
                <a:gd name="connsiteX0" fmla="*/ 0 w 1295400"/>
                <a:gd name="connsiteY0" fmla="*/ 137583 h 611716"/>
                <a:gd name="connsiteX1" fmla="*/ 33867 w 1295400"/>
                <a:gd name="connsiteY1" fmla="*/ 93133 h 611716"/>
                <a:gd name="connsiteX2" fmla="*/ 1295400 w 1295400"/>
                <a:gd name="connsiteY2" fmla="*/ 0 h 611716"/>
                <a:gd name="connsiteX3" fmla="*/ 508000 w 1295400"/>
                <a:gd name="connsiteY3" fmla="*/ 611716 h 611716"/>
                <a:gd name="connsiteX4" fmla="*/ 446617 w 1295400"/>
                <a:gd name="connsiteY4" fmla="*/ 588433 h 611716"/>
                <a:gd name="connsiteX5" fmla="*/ 0 w 1295400"/>
                <a:gd name="connsiteY5" fmla="*/ 137583 h 61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400" h="611716">
                  <a:moveTo>
                    <a:pt x="0" y="137583"/>
                  </a:moveTo>
                  <a:lnTo>
                    <a:pt x="33867" y="93133"/>
                  </a:lnTo>
                  <a:lnTo>
                    <a:pt x="1295400" y="0"/>
                  </a:lnTo>
                  <a:lnTo>
                    <a:pt x="508000" y="611716"/>
                  </a:lnTo>
                  <a:lnTo>
                    <a:pt x="446617" y="588433"/>
                  </a:lnTo>
                  <a:lnTo>
                    <a:pt x="0" y="13758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87" name="文本框 8">
            <a:extLst>
              <a:ext uri="{FF2B5EF4-FFF2-40B4-BE49-F238E27FC236}">
                <a16:creationId xmlns:a16="http://schemas.microsoft.com/office/drawing/2014/main" id="{DD361B72-A7B6-12BA-DB56-C4F62FD8BD04}"/>
              </a:ext>
            </a:extLst>
          </p:cNvPr>
          <p:cNvSpPr txBox="1"/>
          <p:nvPr/>
        </p:nvSpPr>
        <p:spPr>
          <a:xfrm>
            <a:off x="394277" y="1859754"/>
            <a:ext cx="4610558" cy="95410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領域による辺の加える方法（</a:t>
            </a:r>
            <a:r>
              <a:rPr lang="en-US" altLang="ja-JP" sz="1400" dirty="0" err="1"/>
              <a:t>nei</a:t>
            </a:r>
            <a:r>
              <a:rPr lang="ja-JP" altLang="en-US" sz="1400" dirty="0"/>
              <a:t>方法）</a:t>
            </a:r>
            <a:endParaRPr lang="en-US" altLang="zh-CN" sz="1400" dirty="0"/>
          </a:p>
          <a:p>
            <a:pPr marL="285750" indent="-285750">
              <a:buFont typeface="Arial" panose="020B0604020202020204" pitchFamily="34" charset="0"/>
              <a:buChar char="•"/>
            </a:pPr>
            <a:r>
              <a:rPr lang="en-US" altLang="zh-CN" sz="1400" dirty="0">
                <a:solidFill>
                  <a:srgbClr val="FF0000"/>
                </a:solidFill>
              </a:rPr>
              <a:t>nei1</a:t>
            </a:r>
            <a:r>
              <a:rPr lang="en-US" altLang="zh-CN" sz="1400" dirty="0"/>
              <a:t>:</a:t>
            </a:r>
            <a:r>
              <a:rPr lang="ja-JP" altLang="en-US" sz="1400" dirty="0"/>
              <a:t>ドロネー図自身</a:t>
            </a:r>
            <a:endParaRPr lang="en-US" altLang="ja-JP" sz="1400" dirty="0"/>
          </a:p>
          <a:p>
            <a:pPr marL="285750" indent="-285750">
              <a:buFont typeface="Arial" panose="020B0604020202020204" pitchFamily="34" charset="0"/>
              <a:buChar char="•"/>
            </a:pPr>
            <a:r>
              <a:rPr lang="en-US" altLang="zh-CN" sz="1400" dirty="0">
                <a:solidFill>
                  <a:srgbClr val="00B050"/>
                </a:solidFill>
              </a:rPr>
              <a:t>nei2:</a:t>
            </a:r>
            <a:r>
              <a:rPr lang="ja-JP" altLang="en-US" sz="1400" dirty="0"/>
              <a:t>ある領域に対して　</a:t>
            </a:r>
            <a:r>
              <a:rPr lang="ja-JP" altLang="en-US" sz="1400" b="1" dirty="0"/>
              <a:t>隣の隣</a:t>
            </a:r>
            <a:r>
              <a:rPr lang="ja-JP" altLang="en-US" sz="1400" dirty="0"/>
              <a:t>　の領域と繋ぐ</a:t>
            </a:r>
            <a:endParaRPr lang="en-US" altLang="ja-JP" sz="1400" dirty="0"/>
          </a:p>
          <a:p>
            <a:pPr marL="285750" indent="-285750">
              <a:buFont typeface="Arial" panose="020B0604020202020204" pitchFamily="34" charset="0"/>
              <a:buChar char="•"/>
            </a:pPr>
            <a:r>
              <a:rPr lang="en-US" altLang="ja-JP" sz="1400" dirty="0">
                <a:solidFill>
                  <a:srgbClr val="00B0F0"/>
                </a:solidFill>
              </a:rPr>
              <a:t>nei3:</a:t>
            </a:r>
            <a:r>
              <a:rPr lang="ja-JP" altLang="en-US" sz="1400" dirty="0"/>
              <a:t>ある領域に対して　</a:t>
            </a:r>
            <a:r>
              <a:rPr lang="ja-JP" altLang="en-US" sz="1400" b="1" dirty="0"/>
              <a:t>隣の隣の隣</a:t>
            </a:r>
            <a:r>
              <a:rPr lang="ja-JP" altLang="en-US" sz="1400" dirty="0"/>
              <a:t>　の領域と繋ぐ</a:t>
            </a:r>
            <a:endParaRPr lang="en-US" altLang="ja-JP" sz="1400" dirty="0"/>
          </a:p>
        </p:txBody>
      </p:sp>
      <p:sp>
        <p:nvSpPr>
          <p:cNvPr id="106" name="文本框 8">
            <a:extLst>
              <a:ext uri="{FF2B5EF4-FFF2-40B4-BE49-F238E27FC236}">
                <a16:creationId xmlns:a16="http://schemas.microsoft.com/office/drawing/2014/main" id="{DD361B72-A7B6-12BA-DB56-C4F62FD8BD04}"/>
              </a:ext>
            </a:extLst>
          </p:cNvPr>
          <p:cNvSpPr txBox="1"/>
          <p:nvPr/>
        </p:nvSpPr>
        <p:spPr>
          <a:xfrm>
            <a:off x="5949258" y="1855612"/>
            <a:ext cx="4895892" cy="95410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線分による辺の加える方法（</a:t>
            </a:r>
            <a:r>
              <a:rPr lang="en-US" altLang="zh-CN" sz="1400" dirty="0"/>
              <a:t>seg</a:t>
            </a:r>
            <a:r>
              <a:rPr lang="ja-JP" altLang="en-US" sz="1400" dirty="0"/>
              <a:t>方法）</a:t>
            </a:r>
            <a:endParaRPr lang="en-US" altLang="zh-CN" sz="1400" dirty="0">
              <a:solidFill>
                <a:srgbClr val="FF0000"/>
              </a:solidFill>
            </a:endParaRPr>
          </a:p>
          <a:p>
            <a:pPr marL="285750" indent="-285750">
              <a:buFont typeface="Arial" panose="020B0604020202020204" pitchFamily="34" charset="0"/>
              <a:buChar char="•"/>
            </a:pPr>
            <a:r>
              <a:rPr lang="en-US" altLang="zh-CN" sz="1400" dirty="0">
                <a:solidFill>
                  <a:srgbClr val="FF0000"/>
                </a:solidFill>
              </a:rPr>
              <a:t>Seg1</a:t>
            </a:r>
            <a:r>
              <a:rPr lang="en-US" altLang="zh-CN" sz="1400" dirty="0"/>
              <a:t>: </a:t>
            </a:r>
            <a:r>
              <a:rPr lang="ja-JP" altLang="en-US" sz="1400" b="1" dirty="0"/>
              <a:t>一つ</a:t>
            </a:r>
            <a:r>
              <a:rPr lang="ja-JP" altLang="en-US" sz="1400" dirty="0"/>
              <a:t>の線分に対応する両端の母点をつなぐ</a:t>
            </a:r>
            <a:endParaRPr lang="en-US" altLang="ja-JP" sz="1400" dirty="0"/>
          </a:p>
          <a:p>
            <a:pPr marL="285750" indent="-285750">
              <a:buFont typeface="Arial" panose="020B0604020202020204" pitchFamily="34" charset="0"/>
              <a:buChar char="•"/>
            </a:pPr>
            <a:r>
              <a:rPr lang="en-US" altLang="zh-CN" sz="1400" dirty="0">
                <a:solidFill>
                  <a:srgbClr val="00B050"/>
                </a:solidFill>
              </a:rPr>
              <a:t>Seg2: </a:t>
            </a:r>
            <a:r>
              <a:rPr lang="ja-JP" altLang="en-US" sz="1400" b="1" dirty="0"/>
              <a:t>二つ</a:t>
            </a:r>
            <a:r>
              <a:rPr lang="ja-JP" altLang="en-US" sz="1400" dirty="0"/>
              <a:t>連続する線分に対応する両端の母点をつなぐ</a:t>
            </a:r>
            <a:endParaRPr lang="en-US" altLang="ja-JP" sz="1400" dirty="0"/>
          </a:p>
          <a:p>
            <a:pPr marL="285750" indent="-285750">
              <a:buFont typeface="Arial" panose="020B0604020202020204" pitchFamily="34" charset="0"/>
              <a:buChar char="•"/>
            </a:pPr>
            <a:r>
              <a:rPr lang="en-US" altLang="ja-JP" sz="1400" dirty="0">
                <a:solidFill>
                  <a:srgbClr val="00B0F0"/>
                </a:solidFill>
              </a:rPr>
              <a:t>Seg3: </a:t>
            </a:r>
            <a:r>
              <a:rPr lang="ja-JP" altLang="en-US" sz="1400" b="1" dirty="0"/>
              <a:t>三つ</a:t>
            </a:r>
            <a:r>
              <a:rPr lang="ja-JP" altLang="en-US" sz="1400" dirty="0"/>
              <a:t>連続する線分に対応する両端の母点をつなぐ</a:t>
            </a:r>
            <a:endParaRPr lang="zh-CN" altLang="en-US" sz="1400" dirty="0"/>
          </a:p>
        </p:txBody>
      </p:sp>
      <p:grpSp>
        <p:nvGrpSpPr>
          <p:cNvPr id="140" name="组合 139">
            <a:extLst>
              <a:ext uri="{FF2B5EF4-FFF2-40B4-BE49-F238E27FC236}">
                <a16:creationId xmlns:a16="http://schemas.microsoft.com/office/drawing/2014/main" id="{BCA914AF-F35B-798A-97BE-931D28CE1685}"/>
              </a:ext>
            </a:extLst>
          </p:cNvPr>
          <p:cNvGrpSpPr/>
          <p:nvPr/>
        </p:nvGrpSpPr>
        <p:grpSpPr>
          <a:xfrm>
            <a:off x="6291133" y="2990974"/>
            <a:ext cx="4343815" cy="3257861"/>
            <a:chOff x="6243284" y="2322715"/>
            <a:chExt cx="4343815" cy="3257861"/>
          </a:xfrm>
        </p:grpSpPr>
        <p:pic>
          <p:nvPicPr>
            <p:cNvPr id="110" name="图片 109">
              <a:extLst>
                <a:ext uri="{FF2B5EF4-FFF2-40B4-BE49-F238E27FC236}">
                  <a16:creationId xmlns:a16="http://schemas.microsoft.com/office/drawing/2014/main" id="{64EC16EB-59BB-7D68-7457-10172F9CF8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111" name="椭圆 110">
              <a:extLst>
                <a:ext uri="{FF2B5EF4-FFF2-40B4-BE49-F238E27FC236}">
                  <a16:creationId xmlns:a16="http://schemas.microsoft.com/office/drawing/2014/main" id="{6EF48C93-EEDE-804B-5971-CD2D3CC0BAD5}"/>
                </a:ext>
              </a:extLst>
            </p:cNvPr>
            <p:cNvSpPr/>
            <p:nvPr/>
          </p:nvSpPr>
          <p:spPr>
            <a:xfrm>
              <a:off x="9166015" y="4592046"/>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a:extLst>
                <a:ext uri="{FF2B5EF4-FFF2-40B4-BE49-F238E27FC236}">
                  <a16:creationId xmlns:a16="http://schemas.microsoft.com/office/drawing/2014/main" id="{148066A4-C20A-8009-F1CC-50EB34976228}"/>
                </a:ext>
              </a:extLst>
            </p:cNvPr>
            <p:cNvSpPr/>
            <p:nvPr/>
          </p:nvSpPr>
          <p:spPr>
            <a:xfrm>
              <a:off x="10159790" y="5408021"/>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a:extLst>
                <a:ext uri="{FF2B5EF4-FFF2-40B4-BE49-F238E27FC236}">
                  <a16:creationId xmlns:a16="http://schemas.microsoft.com/office/drawing/2014/main" id="{611C57AF-D32C-6B4C-8373-FA470BCB391B}"/>
                </a:ext>
              </a:extLst>
            </p:cNvPr>
            <p:cNvCxnSpPr>
              <a:cxnSpLocks/>
            </p:cNvCxnSpPr>
            <p:nvPr/>
          </p:nvCxnSpPr>
          <p:spPr>
            <a:xfrm flipH="1" flipV="1">
              <a:off x="9847262" y="4738159"/>
              <a:ext cx="284163" cy="34138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8" name="椭圆 117">
              <a:extLst>
                <a:ext uri="{FF2B5EF4-FFF2-40B4-BE49-F238E27FC236}">
                  <a16:creationId xmlns:a16="http://schemas.microsoft.com/office/drawing/2014/main" id="{B9E71326-9A33-4F97-209A-12C773DA6729}"/>
                </a:ext>
              </a:extLst>
            </p:cNvPr>
            <p:cNvSpPr/>
            <p:nvPr/>
          </p:nvSpPr>
          <p:spPr>
            <a:xfrm>
              <a:off x="7830610" y="5119783"/>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a:extLst>
                <a:ext uri="{FF2B5EF4-FFF2-40B4-BE49-F238E27FC236}">
                  <a16:creationId xmlns:a16="http://schemas.microsoft.com/office/drawing/2014/main" id="{67E2B04E-1417-A951-E7B1-B514B52769AB}"/>
                </a:ext>
              </a:extLst>
            </p:cNvPr>
            <p:cNvSpPr/>
            <p:nvPr/>
          </p:nvSpPr>
          <p:spPr>
            <a:xfrm>
              <a:off x="9032348" y="4319858"/>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0" name="直接连接符 119">
              <a:extLst>
                <a:ext uri="{FF2B5EF4-FFF2-40B4-BE49-F238E27FC236}">
                  <a16:creationId xmlns:a16="http://schemas.microsoft.com/office/drawing/2014/main" id="{B59102EB-F7AF-0472-98C0-3D6152A75A0B}"/>
                </a:ext>
              </a:extLst>
            </p:cNvPr>
            <p:cNvCxnSpPr>
              <a:cxnSpLocks/>
            </p:cNvCxnSpPr>
            <p:nvPr/>
          </p:nvCxnSpPr>
          <p:spPr>
            <a:xfrm flipV="1">
              <a:off x="8226425" y="4908849"/>
              <a:ext cx="188766" cy="24427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2FE77A25-A814-1367-7241-623AEB20895C}"/>
                </a:ext>
              </a:extLst>
            </p:cNvPr>
            <p:cNvCxnSpPr>
              <a:cxnSpLocks/>
            </p:cNvCxnSpPr>
            <p:nvPr/>
          </p:nvCxnSpPr>
          <p:spPr>
            <a:xfrm flipV="1">
              <a:off x="8415191" y="4613275"/>
              <a:ext cx="109684" cy="296819"/>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27" name="椭圆 126">
              <a:extLst>
                <a:ext uri="{FF2B5EF4-FFF2-40B4-BE49-F238E27FC236}">
                  <a16:creationId xmlns:a16="http://schemas.microsoft.com/office/drawing/2014/main" id="{0E362939-F77C-EEE0-9843-E132B1420659}"/>
                </a:ext>
              </a:extLst>
            </p:cNvPr>
            <p:cNvSpPr/>
            <p:nvPr/>
          </p:nvSpPr>
          <p:spPr>
            <a:xfrm>
              <a:off x="7033537" y="4308459"/>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a:extLst>
                <a:ext uri="{FF2B5EF4-FFF2-40B4-BE49-F238E27FC236}">
                  <a16:creationId xmlns:a16="http://schemas.microsoft.com/office/drawing/2014/main" id="{B4E07AB9-9101-6591-DAF8-926C7F37BB32}"/>
                </a:ext>
              </a:extLst>
            </p:cNvPr>
            <p:cNvSpPr/>
            <p:nvPr/>
          </p:nvSpPr>
          <p:spPr>
            <a:xfrm>
              <a:off x="8911020" y="3236738"/>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9" name="直接连接符 128">
              <a:extLst>
                <a:ext uri="{FF2B5EF4-FFF2-40B4-BE49-F238E27FC236}">
                  <a16:creationId xmlns:a16="http://schemas.microsoft.com/office/drawing/2014/main" id="{D8F0AA1D-55A8-379B-29FB-04C328C35E36}"/>
                </a:ext>
              </a:extLst>
            </p:cNvPr>
            <p:cNvCxnSpPr>
              <a:cxnSpLocks/>
            </p:cNvCxnSpPr>
            <p:nvPr/>
          </p:nvCxnSpPr>
          <p:spPr>
            <a:xfrm flipV="1">
              <a:off x="7085924" y="3875088"/>
              <a:ext cx="716639" cy="10741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B3BE04A7-093B-C7A9-6978-E704878A441B}"/>
                </a:ext>
              </a:extLst>
            </p:cNvPr>
            <p:cNvCxnSpPr>
              <a:cxnSpLocks/>
            </p:cNvCxnSpPr>
            <p:nvPr/>
          </p:nvCxnSpPr>
          <p:spPr>
            <a:xfrm flipV="1">
              <a:off x="7802563" y="3524881"/>
              <a:ext cx="44450" cy="35020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6E5BDEE8-7560-46C1-8108-970C375429FC}"/>
                </a:ext>
              </a:extLst>
            </p:cNvPr>
            <p:cNvCxnSpPr>
              <a:cxnSpLocks/>
            </p:cNvCxnSpPr>
            <p:nvPr/>
          </p:nvCxnSpPr>
          <p:spPr>
            <a:xfrm flipH="1">
              <a:off x="7847013" y="3476226"/>
              <a:ext cx="754062" cy="4865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142" name="文本框 141">
            <a:extLst>
              <a:ext uri="{FF2B5EF4-FFF2-40B4-BE49-F238E27FC236}">
                <a16:creationId xmlns:a16="http://schemas.microsoft.com/office/drawing/2014/main" id="{139FA628-F371-8673-ED00-2972ED535D37}"/>
              </a:ext>
            </a:extLst>
          </p:cNvPr>
          <p:cNvSpPr txBox="1"/>
          <p:nvPr/>
        </p:nvSpPr>
        <p:spPr>
          <a:xfrm>
            <a:off x="366127" y="1320268"/>
            <a:ext cx="5750292" cy="307777"/>
          </a:xfrm>
          <a:prstGeom prst="rect">
            <a:avLst/>
          </a:prstGeom>
          <a:noFill/>
        </p:spPr>
        <p:txBody>
          <a:bodyPr wrap="none" rtlCol="0">
            <a:spAutoFit/>
          </a:bodyPr>
          <a:lstStyle/>
          <a:p>
            <a:r>
              <a:rPr lang="ja-JP" altLang="en-US" sz="1400" dirty="0"/>
              <a:t>ドロネー三角分割のグラフに基づいて二つの辺を加える方法を提案：</a:t>
            </a:r>
            <a:endParaRPr lang="zh-CN" altLang="en-US" sz="1400" dirty="0"/>
          </a:p>
        </p:txBody>
      </p:sp>
    </p:spTree>
    <p:extLst>
      <p:ext uri="{BB962C8B-B14F-4D97-AF65-F5344CB8AC3E}">
        <p14:creationId xmlns:p14="http://schemas.microsoft.com/office/powerpoint/2010/main" val="307248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提案手法</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9468000"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
            <a:extLst>
              <a:ext uri="{FF2B5EF4-FFF2-40B4-BE49-F238E27FC236}">
                <a16:creationId xmlns:a16="http://schemas.microsoft.com/office/drawing/2014/main" id="{2A46E16F-142E-1433-9FDF-D1CAD12CB977}"/>
              </a:ext>
            </a:extLst>
          </p:cNvPr>
          <p:cNvSpPr txBox="1"/>
          <p:nvPr/>
        </p:nvSpPr>
        <p:spPr>
          <a:xfrm>
            <a:off x="81662" y="1111907"/>
            <a:ext cx="3236784" cy="30777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①：座標に基づいてあるグラフを生成</a:t>
            </a:r>
            <a:endParaRPr lang="zh-CN" altLang="en-US" sz="1400" dirty="0"/>
          </a:p>
        </p:txBody>
      </p:sp>
      <mc:AlternateContent xmlns:mc="http://schemas.openxmlformats.org/markup-compatibility/2006" xmlns:a14="http://schemas.microsoft.com/office/drawing/2010/main">
        <mc:Choice Requires="a14">
          <p:sp>
            <p:nvSpPr>
              <p:cNvPr id="6" name="文本框 16">
                <a:extLst>
                  <a:ext uri="{FF2B5EF4-FFF2-40B4-BE49-F238E27FC236}">
                    <a16:creationId xmlns:a16="http://schemas.microsoft.com/office/drawing/2014/main" id="{417B5F18-B87D-C8AE-4973-4814755E3BBD}"/>
                  </a:ext>
                </a:extLst>
              </p:cNvPr>
              <p:cNvSpPr txBox="1"/>
              <p:nvPr/>
            </p:nvSpPr>
            <p:spPr>
              <a:xfrm>
                <a:off x="37207" y="3071284"/>
                <a:ext cx="9307228" cy="30777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②：そのグラフでペナルティー係数</a:t>
                </a:r>
                <a14:m>
                  <m:oMath xmlns:m="http://schemas.openxmlformats.org/officeDocument/2006/math">
                    <m:r>
                      <a:rPr kumimoji="1" lang="ja-JP" altLang="en-US" sz="1400" b="0" i="1" smtClean="0">
                        <a:latin typeface="Cambria Math" panose="02040503050406030204" pitchFamily="18" charset="0"/>
                      </a:rPr>
                      <m:t>𝜆</m:t>
                    </m:r>
                  </m:oMath>
                </a14:m>
                <a:r>
                  <a:rPr lang="ja-JP" altLang="en-US" sz="1400" dirty="0"/>
                  <a:t>を計算（小数</a:t>
                </a:r>
                <a:r>
                  <a:rPr lang="en-US" altLang="ja-JP" sz="1400" dirty="0"/>
                  <a:t>0.5</a:t>
                </a:r>
                <a:r>
                  <a:rPr lang="ja-JP" altLang="en-US" sz="1400" dirty="0"/>
                  <a:t>が生じる場合、</a:t>
                </a:r>
                <a:r>
                  <a:rPr lang="en-US" altLang="ja-JP" sz="1400" dirty="0"/>
                  <a:t>floor</a:t>
                </a:r>
                <a:r>
                  <a:rPr lang="ja-JP" altLang="en-US" sz="1400" dirty="0"/>
                  <a:t>で小数部分を切り捨てて、整数になる）</a:t>
                </a:r>
                <a:endParaRPr lang="zh-CN" altLang="en-US" sz="1400" dirty="0"/>
              </a:p>
            </p:txBody>
          </p:sp>
        </mc:Choice>
        <mc:Fallback xmlns="">
          <p:sp>
            <p:nvSpPr>
              <p:cNvPr id="6" name="文本框 16">
                <a:extLst>
                  <a:ext uri="{FF2B5EF4-FFF2-40B4-BE49-F238E27FC236}">
                    <a16:creationId xmlns:a16="http://schemas.microsoft.com/office/drawing/2014/main" id="{417B5F18-B87D-C8AE-4973-4814755E3BBD}"/>
                  </a:ext>
                </a:extLst>
              </p:cNvPr>
              <p:cNvSpPr txBox="1">
                <a:spLocks noRot="1" noChangeAspect="1" noMove="1" noResize="1" noEditPoints="1" noAdjustHandles="1" noChangeArrowheads="1" noChangeShapeType="1" noTextEdit="1"/>
              </p:cNvSpPr>
              <p:nvPr/>
            </p:nvSpPr>
            <p:spPr>
              <a:xfrm>
                <a:off x="37207" y="3071284"/>
                <a:ext cx="9307228" cy="307777"/>
              </a:xfrm>
              <a:prstGeom prst="rect">
                <a:avLst/>
              </a:prstGeom>
              <a:blipFill>
                <a:blip r:embed="rId2"/>
                <a:stretch>
                  <a:fillRect l="-196" t="-4000" b="-20000"/>
                </a:stretch>
              </a:blipFill>
            </p:spPr>
            <p:txBody>
              <a:bodyPr/>
              <a:lstStyle/>
              <a:p>
                <a:r>
                  <a:rPr lang="zh-CN" altLang="en-US">
                    <a:noFill/>
                  </a:rPr>
                  <a:t> </a:t>
                </a:r>
              </a:p>
            </p:txBody>
          </p:sp>
        </mc:Fallback>
      </mc:AlternateContent>
      <p:grpSp>
        <p:nvGrpSpPr>
          <p:cNvPr id="7" name="组合 6">
            <a:extLst>
              <a:ext uri="{FF2B5EF4-FFF2-40B4-BE49-F238E27FC236}">
                <a16:creationId xmlns:a16="http://schemas.microsoft.com/office/drawing/2014/main" id="{71456CF6-95FE-73B3-7033-CEAD22CC3354}"/>
              </a:ext>
            </a:extLst>
          </p:cNvPr>
          <p:cNvGrpSpPr/>
          <p:nvPr/>
        </p:nvGrpSpPr>
        <p:grpSpPr>
          <a:xfrm>
            <a:off x="768492" y="3376930"/>
            <a:ext cx="2357443" cy="2753767"/>
            <a:chOff x="6771754" y="1209843"/>
            <a:chExt cx="2357443" cy="2753767"/>
          </a:xfrm>
        </p:grpSpPr>
        <mc:AlternateContent xmlns:mc="http://schemas.openxmlformats.org/markup-compatibility/2006" xmlns:a14="http://schemas.microsoft.com/office/drawing/2010/main">
          <mc:Choice Requires="a14">
            <p:sp>
              <p:nvSpPr>
                <p:cNvPr id="35" name="文本框 2">
                  <a:extLst>
                    <a:ext uri="{FF2B5EF4-FFF2-40B4-BE49-F238E27FC236}">
                      <a16:creationId xmlns:a16="http://schemas.microsoft.com/office/drawing/2014/main" id="{02C8A723-8C18-26BA-3E25-522B37EC9044}"/>
                    </a:ext>
                  </a:extLst>
                </p:cNvPr>
                <p:cNvSpPr txBox="1"/>
                <p:nvPr/>
              </p:nvSpPr>
              <p:spPr>
                <a:xfrm>
                  <a:off x="6771754" y="1209843"/>
                  <a:ext cx="2357443" cy="275376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200" b="1" dirty="0"/>
                    <a:t>町</a:t>
                  </a:r>
                  <a:r>
                    <a:rPr lang="en-US" altLang="ja-JP" sz="1200" b="1" dirty="0"/>
                    <a:t>0</a:t>
                  </a:r>
                  <a:r>
                    <a:rPr lang="ja-JP" altLang="en-US" sz="1200" b="1" dirty="0"/>
                    <a:t>を訪れない</a:t>
                  </a:r>
                  <a:endParaRPr lang="en-US" altLang="ja-JP" sz="1200" b="1" dirty="0"/>
                </a:p>
                <a:p>
                  <a:endParaRPr lang="en-US" altLang="ja-JP" sz="1200" b="1" dirty="0"/>
                </a:p>
                <a:p>
                  <a:r>
                    <a:rPr lang="ja-JP" altLang="en-US" sz="1200" b="1" dirty="0"/>
                    <a:t>そのグラフで町</a:t>
                  </a:r>
                  <a:r>
                    <a:rPr lang="en-US" altLang="ja-JP" sz="1200" b="1" dirty="0"/>
                    <a:t>0</a:t>
                  </a:r>
                  <a:r>
                    <a:rPr lang="ja-JP" altLang="en-US" sz="1200" b="1" dirty="0"/>
                    <a:t>と繋いでいる町の中から町二つの組み合わせ</a:t>
                  </a:r>
                  <a:endParaRPr lang="en-US" altLang="ja-JP" sz="1200" b="1" dirty="0"/>
                </a:p>
                <a:p>
                  <a:endParaRPr lang="en-US" altLang="ja-JP" sz="1200" b="1" dirty="0"/>
                </a:p>
                <a:p>
                  <a14:m>
                    <m:oMath xmlns:m="http://schemas.openxmlformats.org/officeDocument/2006/math">
                      <m:r>
                        <m:rPr>
                          <m:sty m:val="p"/>
                        </m:rPr>
                        <a:rPr lang="en-US" altLang="zh-CN" sz="1200" b="0" i="0" smtClean="0">
                          <a:latin typeface="Cambria Math" panose="02040503050406030204" pitchFamily="18" charset="0"/>
                        </a:rPr>
                        <m:t>x</m:t>
                      </m:r>
                      <m:r>
                        <a:rPr lang="en-US" altLang="zh-CN" sz="1200" b="0" i="0" smtClean="0">
                          <a:latin typeface="Cambria Math" panose="02040503050406030204" pitchFamily="18" charset="0"/>
                        </a:rPr>
                        <m:t>  0  </m:t>
                      </m:r>
                      <m:r>
                        <m:rPr>
                          <m:sty m:val="p"/>
                        </m:rPr>
                        <a:rPr lang="en-US" altLang="zh-CN" sz="1200" b="0" i="0" smtClean="0">
                          <a:latin typeface="Cambria Math" panose="02040503050406030204" pitchFamily="18" charset="0"/>
                        </a:rPr>
                        <m:t>y</m:t>
                      </m:r>
                    </m:oMath>
                  </a14:m>
                  <a:r>
                    <a:rPr lang="en-US" altLang="zh-CN" sz="1200" dirty="0"/>
                    <a:t>     </a:t>
                  </a:r>
                  <a:r>
                    <a:rPr lang="zh-CN" altLang="en-US" sz="1200" dirty="0"/>
                    <a:t>→</a:t>
                  </a:r>
                  <a:r>
                    <a:rPr lang="en-US" altLang="zh-CN" sz="1200" dirty="0"/>
                    <a:t>	</a:t>
                  </a:r>
                  <a:r>
                    <a:rPr lang="en-US" altLang="zh-CN" sz="1200" b="0" dirty="0"/>
                    <a:t> </a:t>
                  </a:r>
                  <a14:m>
                    <m:oMath xmlns:m="http://schemas.openxmlformats.org/officeDocument/2006/math">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b="0" i="1" smtClean="0">
                              <a:latin typeface="Cambria Math" panose="02040503050406030204" pitchFamily="18" charset="0"/>
                            </a:rPr>
                            <m:t>2</m:t>
                          </m:r>
                        </m:den>
                      </m:f>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𝑥</m:t>
                          </m:r>
                          <m:r>
                            <a:rPr lang="en-US" altLang="zh-CN" sz="1200" i="1">
                              <a:latin typeface="Cambria Math" panose="02040503050406030204" pitchFamily="18" charset="0"/>
                            </a:rPr>
                            <m:t>,</m:t>
                          </m:r>
                          <m:r>
                            <a:rPr lang="en-US" altLang="zh-CN" sz="1200" b="0" i="1" smtClean="0">
                              <a:latin typeface="Cambria Math" panose="02040503050406030204" pitchFamily="18" charset="0"/>
                            </a:rPr>
                            <m:t>0</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0</m:t>
                          </m:r>
                          <m:r>
                            <a:rPr lang="en-US" altLang="zh-CN" sz="1200" i="1">
                              <a:latin typeface="Cambria Math" panose="02040503050406030204" pitchFamily="18" charset="0"/>
                            </a:rPr>
                            <m:t>,</m:t>
                          </m:r>
                          <m:r>
                            <a:rPr lang="en-US" altLang="zh-CN" sz="1200" b="0" i="1" smtClean="0">
                              <a:latin typeface="Cambria Math" panose="02040503050406030204" pitchFamily="18" charset="0"/>
                            </a:rPr>
                            <m:t>𝑦</m:t>
                          </m:r>
                        </m:sub>
                      </m:sSub>
                      <m:r>
                        <a:rPr lang="en-US" altLang="zh-CN" sz="1200" b="0" i="1" smtClean="0">
                          <a:latin typeface="Cambria Math" panose="02040503050406030204" pitchFamily="18" charset="0"/>
                        </a:rPr>
                        <m:t>)</m:t>
                      </m:r>
                    </m:oMath>
                  </a14:m>
                  <a:endParaRPr lang="en-US" altLang="zh-CN" sz="1200" dirty="0"/>
                </a:p>
                <a:p>
                  <a:endParaRPr lang="en-US" altLang="zh-CN" sz="1200" dirty="0"/>
                </a:p>
                <a:p>
                  <a:pPr/>
                  <a14:m>
                    <m:oMathPara xmlns:m="http://schemas.openxmlformats.org/officeDocument/2006/math">
                      <m:oMathParaPr>
                        <m:jc m:val="centerGroup"/>
                      </m:oMathParaPr>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oMath>
                    </m:oMathPara>
                  </a14:m>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zh-CN" altLang="en-US" sz="1200" i="1">
                                <a:latin typeface="Cambria Math" panose="02040503050406030204" pitchFamily="18" charset="0"/>
                              </a:rPr>
                              <m:t>𝜆</m:t>
                            </m:r>
                          </m:e>
                          <m:sub>
                            <m:r>
                              <a:rPr lang="en-US" altLang="zh-CN" sz="1200" b="0" i="1" smtClean="0">
                                <a:latin typeface="Cambria Math" panose="02040503050406030204" pitchFamily="18" charset="0"/>
                              </a:rPr>
                              <m:t>0</m:t>
                            </m:r>
                          </m:sub>
                        </m:sSub>
                      </m:oMath>
                    </m:oMathPara>
                  </a14:m>
                  <a:endParaRPr lang="en-US" altLang="ja-JP" sz="1200" dirty="0"/>
                </a:p>
              </p:txBody>
            </p:sp>
          </mc:Choice>
          <mc:Fallback xmlns="">
            <p:sp>
              <p:nvSpPr>
                <p:cNvPr id="35" name="文本框 2">
                  <a:extLst>
                    <a:ext uri="{FF2B5EF4-FFF2-40B4-BE49-F238E27FC236}">
                      <a16:creationId xmlns:a16="http://schemas.microsoft.com/office/drawing/2014/main" id="{02C8A723-8C18-26BA-3E25-522B37EC9044}"/>
                    </a:ext>
                  </a:extLst>
                </p:cNvPr>
                <p:cNvSpPr txBox="1">
                  <a:spLocks noRot="1" noChangeAspect="1" noMove="1" noResize="1" noEditPoints="1" noAdjustHandles="1" noChangeArrowheads="1" noChangeShapeType="1" noTextEdit="1"/>
                </p:cNvSpPr>
                <p:nvPr/>
              </p:nvSpPr>
              <p:spPr>
                <a:xfrm>
                  <a:off x="6771754" y="1209843"/>
                  <a:ext cx="2357443" cy="2753767"/>
                </a:xfrm>
                <a:prstGeom prst="rect">
                  <a:avLst/>
                </a:prstGeom>
                <a:blipFill>
                  <a:blip r:embed="rId3"/>
                  <a:stretch>
                    <a:fillRect t="-221"/>
                  </a:stretch>
                </a:blipFill>
              </p:spPr>
              <p:txBody>
                <a:bodyPr/>
                <a:lstStyle/>
                <a:p>
                  <a:r>
                    <a:rPr lang="zh-CN" altLang="en-US">
                      <a:noFill/>
                    </a:rPr>
                    <a:t> </a:t>
                  </a:r>
                </a:p>
              </p:txBody>
            </p:sp>
          </mc:Fallback>
        </mc:AlternateContent>
        <p:sp>
          <p:nvSpPr>
            <p:cNvPr id="8" name="箭头: 右 7">
              <a:extLst>
                <a:ext uri="{FF2B5EF4-FFF2-40B4-BE49-F238E27FC236}">
                  <a16:creationId xmlns:a16="http://schemas.microsoft.com/office/drawing/2014/main" id="{0C2889E3-5F08-7C87-673B-F427EB37D4B2}"/>
                </a:ext>
              </a:extLst>
            </p:cNvPr>
            <p:cNvSpPr/>
            <p:nvPr/>
          </p:nvSpPr>
          <p:spPr>
            <a:xfrm rot="5400000">
              <a:off x="7563076" y="3195026"/>
              <a:ext cx="756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mc:AlternateContent xmlns:mc="http://schemas.openxmlformats.org/markup-compatibility/2006" xmlns:a14="http://schemas.microsoft.com/office/drawing/2010/main">
          <mc:Choice Requires="a14">
            <p:sp>
              <p:nvSpPr>
                <p:cNvPr id="9" name="文本框 12">
                  <a:extLst>
                    <a:ext uri="{FF2B5EF4-FFF2-40B4-BE49-F238E27FC236}">
                      <a16:creationId xmlns:a16="http://schemas.microsoft.com/office/drawing/2014/main" id="{CF99A8AE-14D2-AC19-B3CA-EFC173251787}"/>
                    </a:ext>
                  </a:extLst>
                </p:cNvPr>
                <p:cNvSpPr txBox="1"/>
                <p:nvPr/>
              </p:nvSpPr>
              <p:spPr>
                <a:xfrm>
                  <a:off x="7958101" y="3077137"/>
                  <a:ext cx="595035" cy="3779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func>
                          <m:funcPr>
                            <m:ctrlPr>
                              <a:rPr lang="en-US" altLang="zh-CN" sz="1400" i="1" dirty="0" smtClean="0">
                                <a:latin typeface="Cambria Math" panose="02040503050406030204" pitchFamily="18" charset="0"/>
                              </a:rPr>
                            </m:ctrlPr>
                          </m:funcPr>
                          <m:fName>
                            <m:limLow>
                              <m:limLowPr>
                                <m:ctrlPr>
                                  <a:rPr lang="en-US" altLang="zh-CN" sz="1400" i="1" dirty="0" smtClean="0">
                                    <a:latin typeface="Cambria Math" panose="02040503050406030204" pitchFamily="18" charset="0"/>
                                  </a:rPr>
                                </m:ctrlPr>
                              </m:limLowPr>
                              <m:e>
                                <m:r>
                                  <m:rPr>
                                    <m:sty m:val="p"/>
                                  </m:rPr>
                                  <a:rPr lang="en-US" altLang="zh-CN" sz="1400" i="0" dirty="0" smtClean="0">
                                    <a:latin typeface="Cambria Math" panose="02040503050406030204" pitchFamily="18" charset="0"/>
                                  </a:rPr>
                                  <m:t>max</m:t>
                                </m:r>
                              </m:e>
                              <m:lim/>
                            </m:limLow>
                          </m:fName>
                          <m:e/>
                        </m:func>
                      </m:oMath>
                    </m:oMathPara>
                  </a14:m>
                  <a:endParaRPr lang="zh-CN" altLang="en-US" sz="1400" dirty="0"/>
                </a:p>
              </p:txBody>
            </p:sp>
          </mc:Choice>
          <mc:Fallback xmlns="">
            <p:sp>
              <p:nvSpPr>
                <p:cNvPr id="9" name="文本框 12">
                  <a:extLst>
                    <a:ext uri="{FF2B5EF4-FFF2-40B4-BE49-F238E27FC236}">
                      <a16:creationId xmlns:a16="http://schemas.microsoft.com/office/drawing/2014/main" id="{CF99A8AE-14D2-AC19-B3CA-EFC173251787}"/>
                    </a:ext>
                  </a:extLst>
                </p:cNvPr>
                <p:cNvSpPr txBox="1">
                  <a:spLocks noRot="1" noChangeAspect="1" noMove="1" noResize="1" noEditPoints="1" noAdjustHandles="1" noChangeArrowheads="1" noChangeShapeType="1" noTextEdit="1"/>
                </p:cNvSpPr>
                <p:nvPr/>
              </p:nvSpPr>
              <p:spPr>
                <a:xfrm>
                  <a:off x="7958101" y="3077137"/>
                  <a:ext cx="595035" cy="377989"/>
                </a:xfrm>
                <a:prstGeom prst="rect">
                  <a:avLst/>
                </a:prstGeom>
                <a:blipFill>
                  <a:blip r:embed="rId4"/>
                  <a:stretch>
                    <a:fillRect/>
                  </a:stretch>
                </a:blipFill>
              </p:spPr>
              <p:txBody>
                <a:bodyPr/>
                <a:lstStyle/>
                <a:p>
                  <a:r>
                    <a:rPr lang="zh-CN" altLang="en-US">
                      <a:noFill/>
                    </a:rPr>
                    <a:t> </a:t>
                  </a:r>
                </a:p>
              </p:txBody>
            </p:sp>
          </mc:Fallback>
        </mc:AlternateContent>
      </p:grpSp>
      <p:sp>
        <p:nvSpPr>
          <p:cNvPr id="38" name="右大括号 37">
            <a:extLst>
              <a:ext uri="{FF2B5EF4-FFF2-40B4-BE49-F238E27FC236}">
                <a16:creationId xmlns:a16="http://schemas.microsoft.com/office/drawing/2014/main" id="{C6FC853F-F0AC-44DC-57C9-E48401D8325C}"/>
              </a:ext>
            </a:extLst>
          </p:cNvPr>
          <p:cNvSpPr/>
          <p:nvPr/>
        </p:nvSpPr>
        <p:spPr>
          <a:xfrm rot="5400000">
            <a:off x="6104699" y="993930"/>
            <a:ext cx="369629" cy="10378876"/>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dirty="0">
              <a:ln w="28575">
                <a:solidFill>
                  <a:schemeClr val="tx1"/>
                </a:solidFill>
              </a:ln>
            </a:endParaRPr>
          </a:p>
        </p:txBody>
      </p:sp>
      <mc:AlternateContent xmlns:mc="http://schemas.openxmlformats.org/markup-compatibility/2006" xmlns:a14="http://schemas.microsoft.com/office/drawing/2010/main">
        <mc:Choice Requires="a14">
          <p:sp>
            <p:nvSpPr>
              <p:cNvPr id="40" name="文本框 19">
                <a:extLst>
                  <a:ext uri="{FF2B5EF4-FFF2-40B4-BE49-F238E27FC236}">
                    <a16:creationId xmlns:a16="http://schemas.microsoft.com/office/drawing/2014/main" id="{F341B69A-4944-395E-9554-23EEC035D20A}"/>
                  </a:ext>
                </a:extLst>
              </p:cNvPr>
              <p:cNvSpPr txBox="1"/>
              <p:nvPr/>
            </p:nvSpPr>
            <p:spPr>
              <a:xfrm>
                <a:off x="2759265" y="6401628"/>
                <a:ext cx="7062056" cy="377989"/>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m:rPr>
                          <m:sty m:val="p"/>
                        </m:rPr>
                        <a:rPr lang="el-GR" altLang="zh-CN" sz="1400" b="0" i="1" smtClean="0">
                          <a:latin typeface="Cambria Math" panose="02040503050406030204" pitchFamily="18" charset="0"/>
                          <a:ea typeface="Cambria Math" panose="02040503050406030204" pitchFamily="18" charset="0"/>
                        </a:rPr>
                        <m:t>λ</m:t>
                      </m:r>
                      <m:r>
                        <a:rPr lang="en-US" altLang="zh-CN" sz="1400" b="0" i="0" smtClean="0">
                          <a:latin typeface="Cambria Math" panose="02040503050406030204" pitchFamily="18" charset="0"/>
                        </a:rPr>
                        <m:t>=</m:t>
                      </m:r>
                      <m:func>
                        <m:funcPr>
                          <m:ctrlPr>
                            <a:rPr lang="en-US" altLang="zh-CN" sz="1400" b="0" i="1" smtClean="0">
                              <a:latin typeface="Cambria Math" panose="02040503050406030204" pitchFamily="18" charset="0"/>
                            </a:rPr>
                          </m:ctrlPr>
                        </m:funcPr>
                        <m:fName>
                          <m:limLow>
                            <m:limLowPr>
                              <m:ctrlPr>
                                <a:rPr lang="en-US" altLang="zh-CN" sz="1400" b="0" i="1" smtClean="0">
                                  <a:latin typeface="Cambria Math" panose="02040503050406030204" pitchFamily="18" charset="0"/>
                                </a:rPr>
                              </m:ctrlPr>
                            </m:limLowPr>
                            <m:e>
                              <m:r>
                                <m:rPr>
                                  <m:sty m:val="p"/>
                                </m:rPr>
                                <a:rPr lang="en-US" altLang="zh-CN" sz="1400" b="0" i="0" smtClean="0">
                                  <a:latin typeface="Cambria Math" panose="02040503050406030204" pitchFamily="18" charset="0"/>
                                </a:rPr>
                                <m:t>max</m:t>
                              </m:r>
                            </m:e>
                            <m:lim/>
                          </m:limLow>
                        </m:fName>
                        <m:e>
                          <m:d>
                            <m:dPr>
                              <m:ctrlPr>
                                <a:rPr lang="en-US" altLang="zh-CN" sz="1400" b="0" i="1" smtClean="0">
                                  <a:latin typeface="Cambria Math" panose="02040503050406030204" pitchFamily="18" charset="0"/>
                                </a:rPr>
                              </m:ctrlPr>
                            </m:dPr>
                            <m:e>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0</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𝑛</m:t>
                                  </m:r>
                                </m:sub>
                              </m:sSub>
                              <m:r>
                                <a:rPr lang="en-US" altLang="zh-CN" sz="1400" i="1" smtClean="0">
                                  <a:latin typeface="Cambria Math" panose="02040503050406030204" pitchFamily="18" charset="0"/>
                                </a:rPr>
                                <m:t> </m:t>
                              </m:r>
                            </m:e>
                          </m:d>
                        </m:e>
                      </m:func>
                      <m:r>
                        <a:rPr lang="en-US" altLang="zh-CN" sz="1400" b="0" i="1" smtClean="0">
                          <a:solidFill>
                            <a:srgbClr val="FF0000"/>
                          </a:solidFill>
                          <a:latin typeface="Cambria Math" panose="02040503050406030204" pitchFamily="18" charset="0"/>
                        </a:rPr>
                        <m:t>+1</m:t>
                      </m:r>
                    </m:oMath>
                  </m:oMathPara>
                </a14:m>
                <a:endParaRPr lang="zh-CN" altLang="en-US" sz="1400" dirty="0"/>
              </a:p>
            </p:txBody>
          </p:sp>
        </mc:Choice>
        <mc:Fallback xmlns="">
          <p:sp>
            <p:nvSpPr>
              <p:cNvPr id="40" name="文本框 19">
                <a:extLst>
                  <a:ext uri="{FF2B5EF4-FFF2-40B4-BE49-F238E27FC236}">
                    <a16:creationId xmlns:a16="http://schemas.microsoft.com/office/drawing/2014/main" id="{F341B69A-4944-395E-9554-23EEC035D20A}"/>
                  </a:ext>
                </a:extLst>
              </p:cNvPr>
              <p:cNvSpPr txBox="1">
                <a:spLocks noRot="1" noChangeAspect="1" noMove="1" noResize="1" noEditPoints="1" noAdjustHandles="1" noChangeArrowheads="1" noChangeShapeType="1" noTextEdit="1"/>
              </p:cNvSpPr>
              <p:nvPr/>
            </p:nvSpPr>
            <p:spPr>
              <a:xfrm>
                <a:off x="2759265" y="6401628"/>
                <a:ext cx="7062056" cy="377989"/>
              </a:xfrm>
              <a:prstGeom prst="rect">
                <a:avLst/>
              </a:prstGeom>
              <a:blipFill>
                <a:blip r:embed="rId5"/>
                <a:stretch>
                  <a:fillRect/>
                </a:stretch>
              </a:blipFill>
            </p:spPr>
            <p:txBody>
              <a:bodyPr/>
              <a:lstStyle/>
              <a:p>
                <a:r>
                  <a:rPr lang="zh-CN" altLang="en-US">
                    <a:noFill/>
                  </a:rPr>
                  <a:t> </a:t>
                </a:r>
              </a:p>
            </p:txBody>
          </p:sp>
        </mc:Fallback>
      </mc:AlternateContent>
      <p:grpSp>
        <p:nvGrpSpPr>
          <p:cNvPr id="97" name="组合 96">
            <a:extLst>
              <a:ext uri="{FF2B5EF4-FFF2-40B4-BE49-F238E27FC236}">
                <a16:creationId xmlns:a16="http://schemas.microsoft.com/office/drawing/2014/main" id="{E18F3C71-1346-8537-5F1F-B01269333834}"/>
              </a:ext>
            </a:extLst>
          </p:cNvPr>
          <p:cNvGrpSpPr/>
          <p:nvPr/>
        </p:nvGrpSpPr>
        <p:grpSpPr>
          <a:xfrm>
            <a:off x="1253011" y="2761998"/>
            <a:ext cx="10141751" cy="289788"/>
            <a:chOff x="1282031" y="2705381"/>
            <a:chExt cx="10141751" cy="289788"/>
          </a:xfrm>
        </p:grpSpPr>
        <p:sp>
          <p:nvSpPr>
            <p:cNvPr id="47" name="文本框 13">
              <a:extLst>
                <a:ext uri="{FF2B5EF4-FFF2-40B4-BE49-F238E27FC236}">
                  <a16:creationId xmlns:a16="http://schemas.microsoft.com/office/drawing/2014/main" id="{50457080-FA86-825B-00FE-872A258B8139}"/>
                </a:ext>
              </a:extLst>
            </p:cNvPr>
            <p:cNvSpPr txBox="1"/>
            <p:nvPr/>
          </p:nvSpPr>
          <p:spPr>
            <a:xfrm>
              <a:off x="1282031" y="2705381"/>
              <a:ext cx="684803"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t>optimal</a:t>
              </a:r>
              <a:endParaRPr lang="zh-CN" altLang="en-US" sz="1200" dirty="0"/>
            </a:p>
          </p:txBody>
        </p:sp>
        <p:sp>
          <p:nvSpPr>
            <p:cNvPr id="48" name="文本框 14">
              <a:extLst>
                <a:ext uri="{FF2B5EF4-FFF2-40B4-BE49-F238E27FC236}">
                  <a16:creationId xmlns:a16="http://schemas.microsoft.com/office/drawing/2014/main" id="{D6AA114C-2174-0237-F9C5-9306B310BF17}"/>
                </a:ext>
              </a:extLst>
            </p:cNvPr>
            <p:cNvSpPr txBox="1"/>
            <p:nvPr/>
          </p:nvSpPr>
          <p:spPr>
            <a:xfrm>
              <a:off x="3305656" y="2718170"/>
              <a:ext cx="780983"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err="1"/>
                <a:t>delaunay</a:t>
              </a:r>
              <a:endParaRPr lang="zh-CN" altLang="en-US" sz="1200" dirty="0"/>
            </a:p>
          </p:txBody>
        </p:sp>
        <p:sp>
          <p:nvSpPr>
            <p:cNvPr id="51" name="文本框 39">
              <a:extLst>
                <a:ext uri="{FF2B5EF4-FFF2-40B4-BE49-F238E27FC236}">
                  <a16:creationId xmlns:a16="http://schemas.microsoft.com/office/drawing/2014/main" id="{63181E98-44B5-010F-C871-869EEA91DDA4}"/>
                </a:ext>
              </a:extLst>
            </p:cNvPr>
            <p:cNvSpPr txBox="1"/>
            <p:nvPr/>
          </p:nvSpPr>
          <p:spPr>
            <a:xfrm>
              <a:off x="5904638" y="2707912"/>
              <a:ext cx="413896"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t>seg</a:t>
              </a:r>
              <a:endParaRPr lang="zh-CN" altLang="en-US" sz="1200" dirty="0"/>
            </a:p>
          </p:txBody>
        </p:sp>
        <p:sp>
          <p:nvSpPr>
            <p:cNvPr id="88" name="文本框 40">
              <a:extLst>
                <a:ext uri="{FF2B5EF4-FFF2-40B4-BE49-F238E27FC236}">
                  <a16:creationId xmlns:a16="http://schemas.microsoft.com/office/drawing/2014/main" id="{7938173C-FCC4-0D30-CF34-8B60CEB14410}"/>
                </a:ext>
              </a:extLst>
            </p:cNvPr>
            <p:cNvSpPr txBox="1"/>
            <p:nvPr/>
          </p:nvSpPr>
          <p:spPr>
            <a:xfrm>
              <a:off x="8311376" y="2707912"/>
              <a:ext cx="381836"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err="1"/>
                <a:t>nei</a:t>
              </a:r>
              <a:endParaRPr lang="zh-CN" altLang="en-US" sz="1200" dirty="0"/>
            </a:p>
          </p:txBody>
        </p:sp>
        <p:sp>
          <p:nvSpPr>
            <p:cNvPr id="90" name="文本框 43">
              <a:extLst>
                <a:ext uri="{FF2B5EF4-FFF2-40B4-BE49-F238E27FC236}">
                  <a16:creationId xmlns:a16="http://schemas.microsoft.com/office/drawing/2014/main" id="{DC3E370A-6866-6DCF-46EA-5B82F618BC2C}"/>
                </a:ext>
              </a:extLst>
            </p:cNvPr>
            <p:cNvSpPr txBox="1"/>
            <p:nvPr/>
          </p:nvSpPr>
          <p:spPr>
            <a:xfrm>
              <a:off x="10141059" y="2718170"/>
              <a:ext cx="1282723"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err="1"/>
                <a:t>complete_graph</a:t>
              </a:r>
              <a:endParaRPr lang="zh-CN" altLang="en-US" sz="1200" dirty="0"/>
            </a:p>
          </p:txBody>
        </p:sp>
      </p:grpSp>
      <p:grpSp>
        <p:nvGrpSpPr>
          <p:cNvPr id="96" name="组合 95">
            <a:extLst>
              <a:ext uri="{FF2B5EF4-FFF2-40B4-BE49-F238E27FC236}">
                <a16:creationId xmlns:a16="http://schemas.microsoft.com/office/drawing/2014/main" id="{EDC8CF3C-9964-0AD6-71F7-20993105918E}"/>
              </a:ext>
            </a:extLst>
          </p:cNvPr>
          <p:cNvGrpSpPr/>
          <p:nvPr/>
        </p:nvGrpSpPr>
        <p:grpSpPr>
          <a:xfrm>
            <a:off x="658987" y="1363561"/>
            <a:ext cx="10874026" cy="1446074"/>
            <a:chOff x="204542" y="1414602"/>
            <a:chExt cx="10874026" cy="1446074"/>
          </a:xfrm>
        </p:grpSpPr>
        <p:pic>
          <p:nvPicPr>
            <p:cNvPr id="41" name="图片 40" descr="图片包含 滑雪, 桌子, 挂, 照片&#10;&#10;描述已自动生成">
              <a:extLst>
                <a:ext uri="{FF2B5EF4-FFF2-40B4-BE49-F238E27FC236}">
                  <a16:creationId xmlns:a16="http://schemas.microsoft.com/office/drawing/2014/main" id="{4D621B36-7A79-23B9-38C9-EABDCA37EE30}"/>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204542" y="1420676"/>
              <a:ext cx="1800000" cy="1440000"/>
            </a:xfrm>
            <a:prstGeom prst="rect">
              <a:avLst/>
            </a:prstGeom>
          </p:spPr>
        </p:pic>
        <p:pic>
          <p:nvPicPr>
            <p:cNvPr id="44" name="图片 43" descr="图表, 雷达图&#10;&#10;描述已自动生成">
              <a:extLst>
                <a:ext uri="{FF2B5EF4-FFF2-40B4-BE49-F238E27FC236}">
                  <a16:creationId xmlns:a16="http://schemas.microsoft.com/office/drawing/2014/main" id="{FBDBB011-AC74-822A-FD25-61FE5A17E384}"/>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2304820" y="1419684"/>
              <a:ext cx="1800000" cy="1440000"/>
            </a:xfrm>
            <a:prstGeom prst="rect">
              <a:avLst/>
            </a:prstGeom>
          </p:spPr>
        </p:pic>
        <p:pic>
          <p:nvPicPr>
            <p:cNvPr id="45" name="图片 44" descr="图示&#10;&#10;描述已自动生成">
              <a:extLst>
                <a:ext uri="{FF2B5EF4-FFF2-40B4-BE49-F238E27FC236}">
                  <a16:creationId xmlns:a16="http://schemas.microsoft.com/office/drawing/2014/main" id="{85EB893C-1C92-ED60-5CF4-05424553C1FB}"/>
                </a:ext>
              </a:extLst>
            </p:cNvPr>
            <p:cNvPicPr>
              <a:picLocks/>
            </p:cNvPicPr>
            <p:nvPr/>
          </p:nvPicPr>
          <p:blipFill>
            <a:blip r:embed="rId8">
              <a:extLst>
                <a:ext uri="{28A0092B-C50C-407E-A947-70E740481C1C}">
                  <a14:useLocalDpi xmlns:a14="http://schemas.microsoft.com/office/drawing/2010/main" val="0"/>
                </a:ext>
              </a:extLst>
            </a:blip>
            <a:stretch>
              <a:fillRect/>
            </a:stretch>
          </p:blipFill>
          <p:spPr>
            <a:xfrm>
              <a:off x="4669806" y="1419684"/>
              <a:ext cx="1800000" cy="1440000"/>
            </a:xfrm>
            <a:prstGeom prst="rect">
              <a:avLst/>
            </a:prstGeom>
          </p:spPr>
        </p:pic>
        <p:pic>
          <p:nvPicPr>
            <p:cNvPr id="89" name="图片 88" descr="图示&#10;&#10;描述已自动生成">
              <a:extLst>
                <a:ext uri="{FF2B5EF4-FFF2-40B4-BE49-F238E27FC236}">
                  <a16:creationId xmlns:a16="http://schemas.microsoft.com/office/drawing/2014/main" id="{53A9F7BC-6210-3968-8E36-009231F54F7C}"/>
                </a:ext>
              </a:extLst>
            </p:cNvPr>
            <p:cNvPicPr>
              <a:picLocks/>
            </p:cNvPicPr>
            <p:nvPr/>
          </p:nvPicPr>
          <p:blipFill>
            <a:blip r:embed="rId9">
              <a:extLst>
                <a:ext uri="{28A0092B-C50C-407E-A947-70E740481C1C}">
                  <a14:useLocalDpi xmlns:a14="http://schemas.microsoft.com/office/drawing/2010/main" val="0"/>
                </a:ext>
              </a:extLst>
            </a:blip>
            <a:stretch>
              <a:fillRect/>
            </a:stretch>
          </p:blipFill>
          <p:spPr>
            <a:xfrm>
              <a:off x="9278568" y="1414602"/>
              <a:ext cx="1800000" cy="1440000"/>
            </a:xfrm>
            <a:prstGeom prst="rect">
              <a:avLst/>
            </a:prstGeom>
          </p:spPr>
        </p:pic>
        <p:pic>
          <p:nvPicPr>
            <p:cNvPr id="94" name="图片 93">
              <a:extLst>
                <a:ext uri="{FF2B5EF4-FFF2-40B4-BE49-F238E27FC236}">
                  <a16:creationId xmlns:a16="http://schemas.microsoft.com/office/drawing/2014/main" id="{96094881-97FD-E837-2EA7-6C748B51F3DE}"/>
                </a:ext>
              </a:extLst>
            </p:cNvPr>
            <p:cNvPicPr>
              <a:picLocks/>
            </p:cNvPicPr>
            <p:nvPr/>
          </p:nvPicPr>
          <p:blipFill>
            <a:blip r:embed="rId10">
              <a:extLst>
                <a:ext uri="{28A0092B-C50C-407E-A947-70E740481C1C}">
                  <a14:useLocalDpi xmlns:a14="http://schemas.microsoft.com/office/drawing/2010/main" val="0"/>
                </a:ext>
              </a:extLst>
            </a:blip>
            <a:stretch>
              <a:fillRect/>
            </a:stretch>
          </p:blipFill>
          <p:spPr>
            <a:xfrm>
              <a:off x="7055298" y="1414602"/>
              <a:ext cx="1800000" cy="1440000"/>
            </a:xfrm>
            <a:prstGeom prst="rect">
              <a:avLst/>
            </a:prstGeom>
          </p:spPr>
        </p:pic>
      </p:grpSp>
      <p:sp>
        <p:nvSpPr>
          <p:cNvPr id="95" name="文本框 1">
            <a:extLst>
              <a:ext uri="{FF2B5EF4-FFF2-40B4-BE49-F238E27FC236}">
                <a16:creationId xmlns:a16="http://schemas.microsoft.com/office/drawing/2014/main" id="{FF8D83F1-B224-4409-492B-222099A2A0C7}"/>
              </a:ext>
            </a:extLst>
          </p:cNvPr>
          <p:cNvSpPr txBox="1"/>
          <p:nvPr/>
        </p:nvSpPr>
        <p:spPr>
          <a:xfrm>
            <a:off x="10178568" y="164048"/>
            <a:ext cx="1931770" cy="1015663"/>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000" dirty="0"/>
              <a:t>グラフの五つの選択肢：</a:t>
            </a:r>
            <a:endParaRPr lang="en-US" altLang="ja-JP" sz="1000" dirty="0"/>
          </a:p>
          <a:p>
            <a:r>
              <a:rPr lang="ja-JP" altLang="en-US" sz="1000" dirty="0"/>
              <a:t>①最適順路</a:t>
            </a:r>
            <a:r>
              <a:rPr lang="en-US" altLang="ja-JP" sz="1000" dirty="0"/>
              <a:t>                          </a:t>
            </a:r>
          </a:p>
          <a:p>
            <a:r>
              <a:rPr lang="ja-JP" altLang="en-US" sz="1000" dirty="0"/>
              <a:t>②ドロネー図</a:t>
            </a:r>
            <a:r>
              <a:rPr lang="en-US" altLang="ja-JP" sz="1000" dirty="0"/>
              <a:t> </a:t>
            </a:r>
          </a:p>
          <a:p>
            <a:r>
              <a:rPr lang="ja-JP" altLang="en-US" sz="1000" dirty="0"/>
              <a:t>③</a:t>
            </a:r>
            <a:r>
              <a:rPr lang="en-US" altLang="ja-JP" sz="1000" dirty="0"/>
              <a:t>seg</a:t>
            </a:r>
            <a:r>
              <a:rPr lang="ja-JP" altLang="en-US" sz="1000" dirty="0"/>
              <a:t>方法で得られたグラフ</a:t>
            </a:r>
            <a:endParaRPr lang="en-US" altLang="ja-JP" sz="1000" dirty="0"/>
          </a:p>
          <a:p>
            <a:r>
              <a:rPr lang="ja-JP" altLang="en-US" sz="1000" dirty="0"/>
              <a:t>④</a:t>
            </a:r>
            <a:r>
              <a:rPr lang="en-US" altLang="ja-JP" sz="1000" dirty="0" err="1"/>
              <a:t>nei</a:t>
            </a:r>
            <a:r>
              <a:rPr lang="ja-JP" altLang="en-US" sz="1000" dirty="0"/>
              <a:t>方法で得られたグラフ</a:t>
            </a:r>
            <a:endParaRPr lang="en-US" altLang="ja-JP" sz="1000" dirty="0"/>
          </a:p>
          <a:p>
            <a:r>
              <a:rPr lang="ja-JP" altLang="en-US" sz="1000" dirty="0"/>
              <a:t>⑤完全グラフ</a:t>
            </a:r>
            <a:endParaRPr lang="en-US" altLang="ja-JP" sz="1000" dirty="0"/>
          </a:p>
        </p:txBody>
      </p:sp>
      <mc:AlternateContent xmlns:mc="http://schemas.openxmlformats.org/markup-compatibility/2006" xmlns:a14="http://schemas.microsoft.com/office/drawing/2010/main">
        <mc:Choice Requires="a14">
          <p:sp>
            <p:nvSpPr>
              <p:cNvPr id="98" name="文本框 97">
                <a:extLst>
                  <a:ext uri="{FF2B5EF4-FFF2-40B4-BE49-F238E27FC236}">
                    <a16:creationId xmlns:a16="http://schemas.microsoft.com/office/drawing/2014/main" id="{57CBB6A1-9C0C-A1A3-E36B-E3D316A73102}"/>
                  </a:ext>
                </a:extLst>
              </p:cNvPr>
              <p:cNvSpPr txBox="1"/>
              <p:nvPr/>
            </p:nvSpPr>
            <p:spPr>
              <a:xfrm>
                <a:off x="8664192" y="4416129"/>
                <a:ext cx="2596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98" name="文本框 97">
                <a:extLst>
                  <a:ext uri="{FF2B5EF4-FFF2-40B4-BE49-F238E27FC236}">
                    <a16:creationId xmlns:a16="http://schemas.microsoft.com/office/drawing/2014/main" id="{57CBB6A1-9C0C-A1A3-E36B-E3D316A73102}"/>
                  </a:ext>
                </a:extLst>
              </p:cNvPr>
              <p:cNvSpPr txBox="1">
                <a:spLocks noRot="1" noChangeAspect="1" noMove="1" noResize="1" noEditPoints="1" noAdjustHandles="1" noChangeArrowheads="1" noChangeShapeType="1" noTextEdit="1"/>
              </p:cNvSpPr>
              <p:nvPr/>
            </p:nvSpPr>
            <p:spPr>
              <a:xfrm>
                <a:off x="8664192" y="4416129"/>
                <a:ext cx="259686" cy="276999"/>
              </a:xfrm>
              <a:prstGeom prst="rect">
                <a:avLst/>
              </a:prstGeom>
              <a:blipFill>
                <a:blip r:embed="rId11"/>
                <a:stretch>
                  <a:fillRect l="-4651" r="-4651"/>
                </a:stretch>
              </a:blipFill>
            </p:spPr>
            <p:txBody>
              <a:bodyPr/>
              <a:lstStyle/>
              <a:p>
                <a:r>
                  <a:rPr lang="zh-CN" altLang="en-US">
                    <a:noFill/>
                  </a:rPr>
                  <a:t> </a:t>
                </a:r>
              </a:p>
            </p:txBody>
          </p:sp>
        </mc:Fallback>
      </mc:AlternateContent>
      <p:grpSp>
        <p:nvGrpSpPr>
          <p:cNvPr id="99" name="组合 98">
            <a:extLst>
              <a:ext uri="{FF2B5EF4-FFF2-40B4-BE49-F238E27FC236}">
                <a16:creationId xmlns:a16="http://schemas.microsoft.com/office/drawing/2014/main" id="{5D640EAF-261E-9986-EAEB-FA4688902208}"/>
              </a:ext>
            </a:extLst>
          </p:cNvPr>
          <p:cNvGrpSpPr/>
          <p:nvPr/>
        </p:nvGrpSpPr>
        <p:grpSpPr>
          <a:xfrm>
            <a:off x="3236159" y="3376929"/>
            <a:ext cx="2357443" cy="2753767"/>
            <a:chOff x="6771754" y="1209843"/>
            <a:chExt cx="2357443" cy="2753767"/>
          </a:xfrm>
        </p:grpSpPr>
        <mc:AlternateContent xmlns:mc="http://schemas.openxmlformats.org/markup-compatibility/2006" xmlns:a14="http://schemas.microsoft.com/office/drawing/2010/main">
          <mc:Choice Requires="a14">
            <p:sp>
              <p:nvSpPr>
                <p:cNvPr id="100" name="文本框 2">
                  <a:extLst>
                    <a:ext uri="{FF2B5EF4-FFF2-40B4-BE49-F238E27FC236}">
                      <a16:creationId xmlns:a16="http://schemas.microsoft.com/office/drawing/2014/main" id="{E3F51CF3-6FB5-E0E6-404A-68E44647BB9F}"/>
                    </a:ext>
                  </a:extLst>
                </p:cNvPr>
                <p:cNvSpPr txBox="1"/>
                <p:nvPr/>
              </p:nvSpPr>
              <p:spPr>
                <a:xfrm>
                  <a:off x="6771754" y="1209843"/>
                  <a:ext cx="2357443" cy="275376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200" b="1" dirty="0"/>
                    <a:t>町</a:t>
                  </a:r>
                  <a:r>
                    <a:rPr lang="en-US" altLang="ja-JP" sz="1200" b="1" dirty="0"/>
                    <a:t>1</a:t>
                  </a:r>
                  <a:r>
                    <a:rPr lang="ja-JP" altLang="en-US" sz="1200" b="1" dirty="0"/>
                    <a:t>を訪れない</a:t>
                  </a:r>
                  <a:endParaRPr lang="en-US" altLang="ja-JP" sz="1200" b="1" dirty="0"/>
                </a:p>
                <a:p>
                  <a:endParaRPr lang="en-US" altLang="ja-JP" sz="1200" b="1" dirty="0"/>
                </a:p>
                <a:p>
                  <a:r>
                    <a:rPr lang="ja-JP" altLang="en-US" sz="1200" b="1" dirty="0"/>
                    <a:t>そのグラフで町</a:t>
                  </a:r>
                  <a:r>
                    <a:rPr lang="en-US" altLang="ja-JP" sz="1200" b="1" dirty="0"/>
                    <a:t>1</a:t>
                  </a:r>
                  <a:r>
                    <a:rPr lang="ja-JP" altLang="en-US" sz="1200" b="1" dirty="0"/>
                    <a:t>と繋いでいる町の中から町二つの組み合わせ</a:t>
                  </a:r>
                  <a:endParaRPr lang="en-US" altLang="ja-JP" sz="1200" b="1" dirty="0"/>
                </a:p>
                <a:p>
                  <a:endParaRPr lang="en-US" altLang="ja-JP" sz="1200" b="1" dirty="0"/>
                </a:p>
                <a:p>
                  <a14:m>
                    <m:oMath xmlns:m="http://schemas.openxmlformats.org/officeDocument/2006/math">
                      <m:r>
                        <m:rPr>
                          <m:sty m:val="p"/>
                        </m:rPr>
                        <a:rPr lang="en-US" altLang="zh-CN" sz="1200" b="0" i="0" smtClean="0">
                          <a:latin typeface="Cambria Math" panose="02040503050406030204" pitchFamily="18" charset="0"/>
                        </a:rPr>
                        <m:t>x</m:t>
                      </m:r>
                      <m:r>
                        <a:rPr lang="en-US" altLang="zh-CN" sz="1200" b="0" i="0" smtClean="0">
                          <a:latin typeface="Cambria Math" panose="02040503050406030204" pitchFamily="18" charset="0"/>
                        </a:rPr>
                        <m:t>  1  </m:t>
                      </m:r>
                      <m:r>
                        <m:rPr>
                          <m:sty m:val="p"/>
                        </m:rPr>
                        <a:rPr lang="en-US" altLang="zh-CN" sz="1200" b="0" i="0" smtClean="0">
                          <a:latin typeface="Cambria Math" panose="02040503050406030204" pitchFamily="18" charset="0"/>
                        </a:rPr>
                        <m:t>y</m:t>
                      </m:r>
                    </m:oMath>
                  </a14:m>
                  <a:r>
                    <a:rPr lang="en-US" altLang="zh-CN" sz="1200" dirty="0"/>
                    <a:t>      </a:t>
                  </a:r>
                  <a:r>
                    <a:rPr lang="zh-CN" altLang="en-US" sz="1200" dirty="0"/>
                    <a:t>→</a:t>
                  </a:r>
                  <a:r>
                    <a:rPr lang="en-US" altLang="zh-CN" sz="1200" dirty="0"/>
                    <a:t>	</a:t>
                  </a:r>
                  <a:r>
                    <a:rPr lang="en-US" altLang="zh-CN" sz="1200" b="0" dirty="0"/>
                    <a:t> </a:t>
                  </a:r>
                  <a14:m>
                    <m:oMath xmlns:m="http://schemas.openxmlformats.org/officeDocument/2006/math">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b="0" i="1" smtClean="0">
                              <a:latin typeface="Cambria Math" panose="02040503050406030204" pitchFamily="18" charset="0"/>
                            </a:rPr>
                            <m:t>2</m:t>
                          </m:r>
                        </m:den>
                      </m:f>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𝑥</m:t>
                          </m:r>
                          <m:r>
                            <a:rPr lang="en-US" altLang="zh-CN" sz="1200" i="1">
                              <a:latin typeface="Cambria Math" panose="02040503050406030204" pitchFamily="18" charset="0"/>
                            </a:rPr>
                            <m:t>,</m:t>
                          </m:r>
                          <m:r>
                            <a:rPr lang="en-US" altLang="zh-CN" sz="1200" b="0" i="1" smtClean="0">
                              <a:latin typeface="Cambria Math" panose="02040503050406030204" pitchFamily="18" charset="0"/>
                            </a:rPr>
                            <m:t>1</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1</m:t>
                          </m:r>
                          <m:r>
                            <a:rPr lang="en-US" altLang="zh-CN" sz="1200" i="1">
                              <a:latin typeface="Cambria Math" panose="02040503050406030204" pitchFamily="18" charset="0"/>
                            </a:rPr>
                            <m:t>,</m:t>
                          </m:r>
                          <m:r>
                            <a:rPr lang="en-US" altLang="zh-CN" sz="1200" b="0" i="1" smtClean="0">
                              <a:latin typeface="Cambria Math" panose="02040503050406030204" pitchFamily="18" charset="0"/>
                            </a:rPr>
                            <m:t>𝑦</m:t>
                          </m:r>
                        </m:sub>
                      </m:sSub>
                      <m:r>
                        <a:rPr lang="en-US" altLang="zh-CN" sz="1200" b="0" i="1" smtClean="0">
                          <a:latin typeface="Cambria Math" panose="02040503050406030204" pitchFamily="18" charset="0"/>
                        </a:rPr>
                        <m:t>)</m:t>
                      </m:r>
                    </m:oMath>
                  </a14:m>
                  <a:endParaRPr lang="en-US" altLang="zh-CN" sz="1200" dirty="0"/>
                </a:p>
                <a:p>
                  <a:endParaRPr lang="en-US" altLang="zh-CN" sz="1200" dirty="0"/>
                </a:p>
                <a:p>
                  <a:pPr/>
                  <a14:m>
                    <m:oMathPara xmlns:m="http://schemas.openxmlformats.org/officeDocument/2006/math">
                      <m:oMathParaPr>
                        <m:jc m:val="centerGroup"/>
                      </m:oMathParaPr>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oMath>
                    </m:oMathPara>
                  </a14:m>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zh-CN" altLang="en-US" sz="1200" i="1">
                                <a:latin typeface="Cambria Math" panose="02040503050406030204" pitchFamily="18" charset="0"/>
                              </a:rPr>
                              <m:t>𝜆</m:t>
                            </m:r>
                          </m:e>
                          <m:sub>
                            <m:r>
                              <a:rPr lang="en-US" altLang="zh-CN" sz="1200" b="0" i="1" smtClean="0">
                                <a:latin typeface="Cambria Math" panose="02040503050406030204" pitchFamily="18" charset="0"/>
                              </a:rPr>
                              <m:t>1</m:t>
                            </m:r>
                          </m:sub>
                        </m:sSub>
                      </m:oMath>
                    </m:oMathPara>
                  </a14:m>
                  <a:endParaRPr lang="en-US" altLang="ja-JP" sz="1200" dirty="0"/>
                </a:p>
              </p:txBody>
            </p:sp>
          </mc:Choice>
          <mc:Fallback xmlns="">
            <p:sp>
              <p:nvSpPr>
                <p:cNvPr id="100" name="文本框 2">
                  <a:extLst>
                    <a:ext uri="{FF2B5EF4-FFF2-40B4-BE49-F238E27FC236}">
                      <a16:creationId xmlns:a16="http://schemas.microsoft.com/office/drawing/2014/main" id="{E3F51CF3-6FB5-E0E6-404A-68E44647BB9F}"/>
                    </a:ext>
                  </a:extLst>
                </p:cNvPr>
                <p:cNvSpPr txBox="1">
                  <a:spLocks noRot="1" noChangeAspect="1" noMove="1" noResize="1" noEditPoints="1" noAdjustHandles="1" noChangeArrowheads="1" noChangeShapeType="1" noTextEdit="1"/>
                </p:cNvSpPr>
                <p:nvPr/>
              </p:nvSpPr>
              <p:spPr>
                <a:xfrm>
                  <a:off x="6771754" y="1209843"/>
                  <a:ext cx="2357443" cy="2753767"/>
                </a:xfrm>
                <a:prstGeom prst="rect">
                  <a:avLst/>
                </a:prstGeom>
                <a:blipFill>
                  <a:blip r:embed="rId12"/>
                  <a:stretch>
                    <a:fillRect l="-258" t="-221"/>
                  </a:stretch>
                </a:blipFill>
              </p:spPr>
              <p:txBody>
                <a:bodyPr/>
                <a:lstStyle/>
                <a:p>
                  <a:r>
                    <a:rPr lang="zh-CN" altLang="en-US">
                      <a:noFill/>
                    </a:rPr>
                    <a:t> </a:t>
                  </a:r>
                </a:p>
              </p:txBody>
            </p:sp>
          </mc:Fallback>
        </mc:AlternateContent>
        <p:sp>
          <p:nvSpPr>
            <p:cNvPr id="101" name="箭头: 右 100">
              <a:extLst>
                <a:ext uri="{FF2B5EF4-FFF2-40B4-BE49-F238E27FC236}">
                  <a16:creationId xmlns:a16="http://schemas.microsoft.com/office/drawing/2014/main" id="{DBC6C909-C2D3-B1C3-BC9D-CC9EC2CACD42}"/>
                </a:ext>
              </a:extLst>
            </p:cNvPr>
            <p:cNvSpPr/>
            <p:nvPr/>
          </p:nvSpPr>
          <p:spPr>
            <a:xfrm rot="5400000">
              <a:off x="7563076" y="3195026"/>
              <a:ext cx="756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mc:AlternateContent xmlns:mc="http://schemas.openxmlformats.org/markup-compatibility/2006" xmlns:a14="http://schemas.microsoft.com/office/drawing/2010/main">
          <mc:Choice Requires="a14">
            <p:sp>
              <p:nvSpPr>
                <p:cNvPr id="102" name="文本框 12">
                  <a:extLst>
                    <a:ext uri="{FF2B5EF4-FFF2-40B4-BE49-F238E27FC236}">
                      <a16:creationId xmlns:a16="http://schemas.microsoft.com/office/drawing/2014/main" id="{2BB12EFA-E891-D91C-41B6-2F0FD94CD44F}"/>
                    </a:ext>
                  </a:extLst>
                </p:cNvPr>
                <p:cNvSpPr txBox="1"/>
                <p:nvPr/>
              </p:nvSpPr>
              <p:spPr>
                <a:xfrm>
                  <a:off x="7958101" y="3077137"/>
                  <a:ext cx="595035" cy="3779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func>
                          <m:funcPr>
                            <m:ctrlPr>
                              <a:rPr lang="en-US" altLang="zh-CN" sz="1400" i="1" dirty="0" smtClean="0">
                                <a:latin typeface="Cambria Math" panose="02040503050406030204" pitchFamily="18" charset="0"/>
                              </a:rPr>
                            </m:ctrlPr>
                          </m:funcPr>
                          <m:fName>
                            <m:limLow>
                              <m:limLowPr>
                                <m:ctrlPr>
                                  <a:rPr lang="en-US" altLang="zh-CN" sz="1400" i="1" dirty="0" smtClean="0">
                                    <a:latin typeface="Cambria Math" panose="02040503050406030204" pitchFamily="18" charset="0"/>
                                  </a:rPr>
                                </m:ctrlPr>
                              </m:limLowPr>
                              <m:e>
                                <m:r>
                                  <m:rPr>
                                    <m:sty m:val="p"/>
                                  </m:rPr>
                                  <a:rPr lang="en-US" altLang="zh-CN" sz="1400" i="0" dirty="0" smtClean="0">
                                    <a:latin typeface="Cambria Math" panose="02040503050406030204" pitchFamily="18" charset="0"/>
                                  </a:rPr>
                                  <m:t>max</m:t>
                                </m:r>
                              </m:e>
                              <m:lim/>
                            </m:limLow>
                          </m:fName>
                          <m:e/>
                        </m:func>
                      </m:oMath>
                    </m:oMathPara>
                  </a14:m>
                  <a:endParaRPr lang="zh-CN" altLang="en-US" sz="1400" dirty="0"/>
                </a:p>
              </p:txBody>
            </p:sp>
          </mc:Choice>
          <mc:Fallback xmlns="">
            <p:sp>
              <p:nvSpPr>
                <p:cNvPr id="102" name="文本框 12">
                  <a:extLst>
                    <a:ext uri="{FF2B5EF4-FFF2-40B4-BE49-F238E27FC236}">
                      <a16:creationId xmlns:a16="http://schemas.microsoft.com/office/drawing/2014/main" id="{2BB12EFA-E891-D91C-41B6-2F0FD94CD44F}"/>
                    </a:ext>
                  </a:extLst>
                </p:cNvPr>
                <p:cNvSpPr txBox="1">
                  <a:spLocks noRot="1" noChangeAspect="1" noMove="1" noResize="1" noEditPoints="1" noAdjustHandles="1" noChangeArrowheads="1" noChangeShapeType="1" noTextEdit="1"/>
                </p:cNvSpPr>
                <p:nvPr/>
              </p:nvSpPr>
              <p:spPr>
                <a:xfrm>
                  <a:off x="7958101" y="3077137"/>
                  <a:ext cx="595035" cy="377989"/>
                </a:xfrm>
                <a:prstGeom prst="rect">
                  <a:avLst/>
                </a:prstGeom>
                <a:blipFill>
                  <a:blip r:embed="rId13"/>
                  <a:stretch>
                    <a:fillRect/>
                  </a:stretch>
                </a:blipFill>
              </p:spPr>
              <p:txBody>
                <a:bodyPr/>
                <a:lstStyle/>
                <a:p>
                  <a:r>
                    <a:rPr lang="zh-CN" altLang="en-US">
                      <a:noFill/>
                    </a:rPr>
                    <a:t> </a:t>
                  </a:r>
                </a:p>
              </p:txBody>
            </p:sp>
          </mc:Fallback>
        </mc:AlternateContent>
      </p:grpSp>
      <p:grpSp>
        <p:nvGrpSpPr>
          <p:cNvPr id="103" name="组合 102">
            <a:extLst>
              <a:ext uri="{FF2B5EF4-FFF2-40B4-BE49-F238E27FC236}">
                <a16:creationId xmlns:a16="http://schemas.microsoft.com/office/drawing/2014/main" id="{F259093C-8AE0-44D5-2F6D-EA4A8DCAB42E}"/>
              </a:ext>
            </a:extLst>
          </p:cNvPr>
          <p:cNvGrpSpPr/>
          <p:nvPr/>
        </p:nvGrpSpPr>
        <p:grpSpPr>
          <a:xfrm>
            <a:off x="5701222" y="3376929"/>
            <a:ext cx="2357443" cy="2753767"/>
            <a:chOff x="6771754" y="1209843"/>
            <a:chExt cx="2357443" cy="2753767"/>
          </a:xfrm>
        </p:grpSpPr>
        <mc:AlternateContent xmlns:mc="http://schemas.openxmlformats.org/markup-compatibility/2006" xmlns:a14="http://schemas.microsoft.com/office/drawing/2010/main">
          <mc:Choice Requires="a14">
            <p:sp>
              <p:nvSpPr>
                <p:cNvPr id="104" name="文本框 2">
                  <a:extLst>
                    <a:ext uri="{FF2B5EF4-FFF2-40B4-BE49-F238E27FC236}">
                      <a16:creationId xmlns:a16="http://schemas.microsoft.com/office/drawing/2014/main" id="{7EC52AC8-BDAF-CF5A-F9C1-E7E9C42C47E5}"/>
                    </a:ext>
                  </a:extLst>
                </p:cNvPr>
                <p:cNvSpPr txBox="1"/>
                <p:nvPr/>
              </p:nvSpPr>
              <p:spPr>
                <a:xfrm>
                  <a:off x="6771754" y="1209843"/>
                  <a:ext cx="2357443" cy="275376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200" b="1" dirty="0"/>
                    <a:t>町</a:t>
                  </a:r>
                  <a:r>
                    <a:rPr lang="en-US" altLang="ja-JP" sz="1200" b="1" dirty="0"/>
                    <a:t>2</a:t>
                  </a:r>
                  <a:r>
                    <a:rPr lang="ja-JP" altLang="en-US" sz="1200" b="1" dirty="0"/>
                    <a:t>を訪れない</a:t>
                  </a:r>
                  <a:endParaRPr lang="en-US" altLang="ja-JP" sz="1200" b="1" dirty="0"/>
                </a:p>
                <a:p>
                  <a:endParaRPr lang="en-US" altLang="ja-JP" sz="1200" b="1" dirty="0"/>
                </a:p>
                <a:p>
                  <a:r>
                    <a:rPr lang="ja-JP" altLang="en-US" sz="1200" b="1" dirty="0"/>
                    <a:t>そのグラフで町</a:t>
                  </a:r>
                  <a:r>
                    <a:rPr lang="en-US" altLang="ja-JP" sz="1200" b="1" dirty="0"/>
                    <a:t>2</a:t>
                  </a:r>
                  <a:r>
                    <a:rPr lang="ja-JP" altLang="en-US" sz="1200" b="1" dirty="0"/>
                    <a:t>と繋いでいる町の中から町二つの組み合わせ</a:t>
                  </a:r>
                  <a:endParaRPr lang="en-US" altLang="ja-JP" sz="1200" b="1" dirty="0"/>
                </a:p>
                <a:p>
                  <a:endParaRPr lang="en-US" altLang="ja-JP" sz="1200" b="1" dirty="0"/>
                </a:p>
                <a:p>
                  <a14:m>
                    <m:oMath xmlns:m="http://schemas.openxmlformats.org/officeDocument/2006/math">
                      <m:r>
                        <m:rPr>
                          <m:sty m:val="p"/>
                        </m:rPr>
                        <a:rPr lang="en-US" altLang="zh-CN" sz="1200" b="0" i="0" smtClean="0">
                          <a:latin typeface="Cambria Math" panose="02040503050406030204" pitchFamily="18" charset="0"/>
                        </a:rPr>
                        <m:t>x</m:t>
                      </m:r>
                      <m:r>
                        <a:rPr lang="en-US" altLang="zh-CN" sz="1200" b="0" i="0" smtClean="0">
                          <a:latin typeface="Cambria Math" panose="02040503050406030204" pitchFamily="18" charset="0"/>
                        </a:rPr>
                        <m:t>  2  </m:t>
                      </m:r>
                      <m:r>
                        <m:rPr>
                          <m:sty m:val="p"/>
                        </m:rPr>
                        <a:rPr lang="en-US" altLang="zh-CN" sz="1200" b="0" i="0" smtClean="0">
                          <a:latin typeface="Cambria Math" panose="02040503050406030204" pitchFamily="18" charset="0"/>
                        </a:rPr>
                        <m:t>y</m:t>
                      </m:r>
                    </m:oMath>
                  </a14:m>
                  <a:r>
                    <a:rPr lang="en-US" altLang="zh-CN" sz="1200" dirty="0"/>
                    <a:t>      </a:t>
                  </a:r>
                  <a:r>
                    <a:rPr lang="zh-CN" altLang="en-US" sz="1200" dirty="0"/>
                    <a:t>→</a:t>
                  </a:r>
                  <a:r>
                    <a:rPr lang="en-US" altLang="zh-CN" sz="1200" dirty="0"/>
                    <a:t>	</a:t>
                  </a:r>
                  <a:r>
                    <a:rPr lang="en-US" altLang="zh-CN" sz="1200" b="0" dirty="0"/>
                    <a:t> </a:t>
                  </a:r>
                  <a14:m>
                    <m:oMath xmlns:m="http://schemas.openxmlformats.org/officeDocument/2006/math">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b="0" i="1" smtClean="0">
                              <a:latin typeface="Cambria Math" panose="02040503050406030204" pitchFamily="18" charset="0"/>
                            </a:rPr>
                            <m:t>2</m:t>
                          </m:r>
                        </m:den>
                      </m:f>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𝑥</m:t>
                          </m:r>
                          <m:r>
                            <a:rPr lang="en-US" altLang="zh-CN" sz="1200" i="1">
                              <a:latin typeface="Cambria Math" panose="02040503050406030204" pitchFamily="18" charset="0"/>
                            </a:rPr>
                            <m:t>,</m:t>
                          </m:r>
                          <m:r>
                            <a:rPr lang="en-US" altLang="zh-CN" sz="1200" b="0" i="1" smtClean="0">
                              <a:latin typeface="Cambria Math" panose="02040503050406030204" pitchFamily="18" charset="0"/>
                            </a:rPr>
                            <m:t>2</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2</m:t>
                          </m:r>
                          <m:r>
                            <a:rPr lang="en-US" altLang="zh-CN" sz="1200" i="1">
                              <a:latin typeface="Cambria Math" panose="02040503050406030204" pitchFamily="18" charset="0"/>
                            </a:rPr>
                            <m:t>,</m:t>
                          </m:r>
                          <m:r>
                            <a:rPr lang="en-US" altLang="zh-CN" sz="1200" b="0" i="1" smtClean="0">
                              <a:latin typeface="Cambria Math" panose="02040503050406030204" pitchFamily="18" charset="0"/>
                            </a:rPr>
                            <m:t>𝑦</m:t>
                          </m:r>
                        </m:sub>
                      </m:sSub>
                      <m:r>
                        <a:rPr lang="en-US" altLang="zh-CN" sz="1200" b="0" i="1" smtClean="0">
                          <a:latin typeface="Cambria Math" panose="02040503050406030204" pitchFamily="18" charset="0"/>
                        </a:rPr>
                        <m:t>)</m:t>
                      </m:r>
                    </m:oMath>
                  </a14:m>
                  <a:endParaRPr lang="en-US" altLang="zh-CN" sz="1200" dirty="0"/>
                </a:p>
                <a:p>
                  <a:endParaRPr lang="en-US" altLang="zh-CN" sz="1200" dirty="0"/>
                </a:p>
                <a:p>
                  <a:pPr/>
                  <a14:m>
                    <m:oMathPara xmlns:m="http://schemas.openxmlformats.org/officeDocument/2006/math">
                      <m:oMathParaPr>
                        <m:jc m:val="centerGroup"/>
                      </m:oMathParaPr>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oMath>
                    </m:oMathPara>
                  </a14:m>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zh-CN" altLang="en-US" sz="1200" i="1">
                                <a:latin typeface="Cambria Math" panose="02040503050406030204" pitchFamily="18" charset="0"/>
                              </a:rPr>
                              <m:t>𝜆</m:t>
                            </m:r>
                          </m:e>
                          <m:sub>
                            <m:r>
                              <a:rPr lang="en-US" altLang="zh-CN" sz="1200" b="0" i="1" smtClean="0">
                                <a:latin typeface="Cambria Math" panose="02040503050406030204" pitchFamily="18" charset="0"/>
                              </a:rPr>
                              <m:t>2</m:t>
                            </m:r>
                          </m:sub>
                        </m:sSub>
                      </m:oMath>
                    </m:oMathPara>
                  </a14:m>
                  <a:endParaRPr lang="en-US" altLang="ja-JP" sz="1200" dirty="0"/>
                </a:p>
              </p:txBody>
            </p:sp>
          </mc:Choice>
          <mc:Fallback xmlns="">
            <p:sp>
              <p:nvSpPr>
                <p:cNvPr id="104" name="文本框 2">
                  <a:extLst>
                    <a:ext uri="{FF2B5EF4-FFF2-40B4-BE49-F238E27FC236}">
                      <a16:creationId xmlns:a16="http://schemas.microsoft.com/office/drawing/2014/main" id="{7EC52AC8-BDAF-CF5A-F9C1-E7E9C42C47E5}"/>
                    </a:ext>
                  </a:extLst>
                </p:cNvPr>
                <p:cNvSpPr txBox="1">
                  <a:spLocks noRot="1" noChangeAspect="1" noMove="1" noResize="1" noEditPoints="1" noAdjustHandles="1" noChangeArrowheads="1" noChangeShapeType="1" noTextEdit="1"/>
                </p:cNvSpPr>
                <p:nvPr/>
              </p:nvSpPr>
              <p:spPr>
                <a:xfrm>
                  <a:off x="6771754" y="1209843"/>
                  <a:ext cx="2357443" cy="2753767"/>
                </a:xfrm>
                <a:prstGeom prst="rect">
                  <a:avLst/>
                </a:prstGeom>
                <a:blipFill>
                  <a:blip r:embed="rId14"/>
                  <a:stretch>
                    <a:fillRect t="-221"/>
                  </a:stretch>
                </a:blipFill>
              </p:spPr>
              <p:txBody>
                <a:bodyPr/>
                <a:lstStyle/>
                <a:p>
                  <a:r>
                    <a:rPr lang="zh-CN" altLang="en-US">
                      <a:noFill/>
                    </a:rPr>
                    <a:t> </a:t>
                  </a:r>
                </a:p>
              </p:txBody>
            </p:sp>
          </mc:Fallback>
        </mc:AlternateContent>
        <p:sp>
          <p:nvSpPr>
            <p:cNvPr id="105" name="箭头: 右 104">
              <a:extLst>
                <a:ext uri="{FF2B5EF4-FFF2-40B4-BE49-F238E27FC236}">
                  <a16:creationId xmlns:a16="http://schemas.microsoft.com/office/drawing/2014/main" id="{05F5C197-0A68-02B3-593E-87537374BBDC}"/>
                </a:ext>
              </a:extLst>
            </p:cNvPr>
            <p:cNvSpPr/>
            <p:nvPr/>
          </p:nvSpPr>
          <p:spPr>
            <a:xfrm rot="5400000">
              <a:off x="7563076" y="3195026"/>
              <a:ext cx="756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mc:AlternateContent xmlns:mc="http://schemas.openxmlformats.org/markup-compatibility/2006" xmlns:a14="http://schemas.microsoft.com/office/drawing/2010/main">
          <mc:Choice Requires="a14">
            <p:sp>
              <p:nvSpPr>
                <p:cNvPr id="107" name="文本框 12">
                  <a:extLst>
                    <a:ext uri="{FF2B5EF4-FFF2-40B4-BE49-F238E27FC236}">
                      <a16:creationId xmlns:a16="http://schemas.microsoft.com/office/drawing/2014/main" id="{93569290-D507-C1DC-94C2-1D5D11E38346}"/>
                    </a:ext>
                  </a:extLst>
                </p:cNvPr>
                <p:cNvSpPr txBox="1"/>
                <p:nvPr/>
              </p:nvSpPr>
              <p:spPr>
                <a:xfrm>
                  <a:off x="7958101" y="3077137"/>
                  <a:ext cx="595035" cy="3779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func>
                          <m:funcPr>
                            <m:ctrlPr>
                              <a:rPr lang="en-US" altLang="zh-CN" sz="1400" i="1" dirty="0" smtClean="0">
                                <a:latin typeface="Cambria Math" panose="02040503050406030204" pitchFamily="18" charset="0"/>
                              </a:rPr>
                            </m:ctrlPr>
                          </m:funcPr>
                          <m:fName>
                            <m:limLow>
                              <m:limLowPr>
                                <m:ctrlPr>
                                  <a:rPr lang="en-US" altLang="zh-CN" sz="1400" i="1" dirty="0" smtClean="0">
                                    <a:latin typeface="Cambria Math" panose="02040503050406030204" pitchFamily="18" charset="0"/>
                                  </a:rPr>
                                </m:ctrlPr>
                              </m:limLowPr>
                              <m:e>
                                <m:r>
                                  <m:rPr>
                                    <m:sty m:val="p"/>
                                  </m:rPr>
                                  <a:rPr lang="en-US" altLang="zh-CN" sz="1400" i="0" dirty="0" smtClean="0">
                                    <a:latin typeface="Cambria Math" panose="02040503050406030204" pitchFamily="18" charset="0"/>
                                  </a:rPr>
                                  <m:t>max</m:t>
                                </m:r>
                              </m:e>
                              <m:lim/>
                            </m:limLow>
                          </m:fName>
                          <m:e/>
                        </m:func>
                      </m:oMath>
                    </m:oMathPara>
                  </a14:m>
                  <a:endParaRPr lang="zh-CN" altLang="en-US" sz="1400" dirty="0"/>
                </a:p>
              </p:txBody>
            </p:sp>
          </mc:Choice>
          <mc:Fallback xmlns="">
            <p:sp>
              <p:nvSpPr>
                <p:cNvPr id="107" name="文本框 12">
                  <a:extLst>
                    <a:ext uri="{FF2B5EF4-FFF2-40B4-BE49-F238E27FC236}">
                      <a16:creationId xmlns:a16="http://schemas.microsoft.com/office/drawing/2014/main" id="{93569290-D507-C1DC-94C2-1D5D11E38346}"/>
                    </a:ext>
                  </a:extLst>
                </p:cNvPr>
                <p:cNvSpPr txBox="1">
                  <a:spLocks noRot="1" noChangeAspect="1" noMove="1" noResize="1" noEditPoints="1" noAdjustHandles="1" noChangeArrowheads="1" noChangeShapeType="1" noTextEdit="1"/>
                </p:cNvSpPr>
                <p:nvPr/>
              </p:nvSpPr>
              <p:spPr>
                <a:xfrm>
                  <a:off x="7958101" y="3077137"/>
                  <a:ext cx="595035" cy="377989"/>
                </a:xfrm>
                <a:prstGeom prst="rect">
                  <a:avLst/>
                </a:prstGeom>
                <a:blipFill>
                  <a:blip r:embed="rId4"/>
                  <a:stretch>
                    <a:fillRect/>
                  </a:stretch>
                </a:blipFill>
              </p:spPr>
              <p:txBody>
                <a:bodyPr/>
                <a:lstStyle/>
                <a:p>
                  <a:r>
                    <a:rPr lang="zh-CN" altLang="en-US">
                      <a:noFill/>
                    </a:rPr>
                    <a:t> </a:t>
                  </a:r>
                </a:p>
              </p:txBody>
            </p:sp>
          </mc:Fallback>
        </mc:AlternateContent>
      </p:grpSp>
      <p:grpSp>
        <p:nvGrpSpPr>
          <p:cNvPr id="108" name="组合 107">
            <a:extLst>
              <a:ext uri="{FF2B5EF4-FFF2-40B4-BE49-F238E27FC236}">
                <a16:creationId xmlns:a16="http://schemas.microsoft.com/office/drawing/2014/main" id="{EC1E4B01-3E10-B148-4F7E-DC2B92503D55}"/>
              </a:ext>
            </a:extLst>
          </p:cNvPr>
          <p:cNvGrpSpPr/>
          <p:nvPr/>
        </p:nvGrpSpPr>
        <p:grpSpPr>
          <a:xfrm>
            <a:off x="9320905" y="3375259"/>
            <a:ext cx="2357443" cy="2753767"/>
            <a:chOff x="6771754" y="1209843"/>
            <a:chExt cx="2357443" cy="2753767"/>
          </a:xfrm>
        </p:grpSpPr>
        <mc:AlternateContent xmlns:mc="http://schemas.openxmlformats.org/markup-compatibility/2006" xmlns:a14="http://schemas.microsoft.com/office/drawing/2010/main">
          <mc:Choice Requires="a14">
            <p:sp>
              <p:nvSpPr>
                <p:cNvPr id="109" name="文本框 2">
                  <a:extLst>
                    <a:ext uri="{FF2B5EF4-FFF2-40B4-BE49-F238E27FC236}">
                      <a16:creationId xmlns:a16="http://schemas.microsoft.com/office/drawing/2014/main" id="{0023BE5C-1B80-0946-C56E-889417F25A0D}"/>
                    </a:ext>
                  </a:extLst>
                </p:cNvPr>
                <p:cNvSpPr txBox="1"/>
                <p:nvPr/>
              </p:nvSpPr>
              <p:spPr>
                <a:xfrm>
                  <a:off x="6771754" y="1209843"/>
                  <a:ext cx="2357443" cy="275376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200" b="1" dirty="0"/>
                    <a:t>町</a:t>
                  </a:r>
                  <a:r>
                    <a:rPr lang="en-US" altLang="ja-JP" sz="1200" b="1" dirty="0"/>
                    <a:t>n</a:t>
                  </a:r>
                  <a:r>
                    <a:rPr lang="ja-JP" altLang="en-US" sz="1200" b="1" dirty="0"/>
                    <a:t>を訪れない</a:t>
                  </a:r>
                  <a:endParaRPr lang="en-US" altLang="ja-JP" sz="1200" b="1" dirty="0"/>
                </a:p>
                <a:p>
                  <a:endParaRPr lang="en-US" altLang="ja-JP" sz="1200" b="1" dirty="0"/>
                </a:p>
                <a:p>
                  <a:r>
                    <a:rPr lang="ja-JP" altLang="en-US" sz="1200" b="1" dirty="0"/>
                    <a:t>そのグラフで町</a:t>
                  </a:r>
                  <a:r>
                    <a:rPr lang="en-US" altLang="ja-JP" sz="1200" b="1" dirty="0"/>
                    <a:t>n</a:t>
                  </a:r>
                  <a:r>
                    <a:rPr lang="ja-JP" altLang="en-US" sz="1200" b="1" dirty="0"/>
                    <a:t>と繋いでいる町の中から町二つの組み合わせ</a:t>
                  </a:r>
                  <a:endParaRPr lang="en-US" altLang="ja-JP" sz="1200" b="1" dirty="0"/>
                </a:p>
                <a:p>
                  <a:endParaRPr lang="en-US" altLang="ja-JP" sz="1200" b="1" dirty="0"/>
                </a:p>
                <a:p>
                  <a14:m>
                    <m:oMath xmlns:m="http://schemas.openxmlformats.org/officeDocument/2006/math">
                      <m:r>
                        <m:rPr>
                          <m:sty m:val="p"/>
                        </m:rPr>
                        <a:rPr lang="en-US" altLang="zh-CN" sz="1200" b="0" i="0" smtClean="0">
                          <a:latin typeface="Cambria Math" panose="02040503050406030204" pitchFamily="18" charset="0"/>
                        </a:rPr>
                        <m:t>x</m:t>
                      </m:r>
                      <m:r>
                        <a:rPr lang="en-US" altLang="zh-CN" sz="1200" b="0" i="0" smtClean="0">
                          <a:latin typeface="Cambria Math" panose="02040503050406030204" pitchFamily="18" charset="0"/>
                        </a:rPr>
                        <m:t>  </m:t>
                      </m:r>
                      <m:r>
                        <m:rPr>
                          <m:sty m:val="p"/>
                        </m:rPr>
                        <a:rPr lang="en-US" altLang="zh-CN" sz="1200" b="0" i="0" smtClean="0">
                          <a:solidFill>
                            <a:srgbClr val="FF0000"/>
                          </a:solidFill>
                          <a:latin typeface="Cambria Math" panose="02040503050406030204" pitchFamily="18" charset="0"/>
                        </a:rPr>
                        <m:t>n</m:t>
                      </m:r>
                      <m:r>
                        <a:rPr lang="en-US" altLang="zh-CN" sz="1200" b="0" i="0" smtClean="0">
                          <a:latin typeface="Cambria Math" panose="02040503050406030204" pitchFamily="18" charset="0"/>
                        </a:rPr>
                        <m:t>  </m:t>
                      </m:r>
                      <m:r>
                        <m:rPr>
                          <m:sty m:val="p"/>
                        </m:rPr>
                        <a:rPr lang="en-US" altLang="zh-CN" sz="1200" b="0" i="0" smtClean="0">
                          <a:latin typeface="Cambria Math" panose="02040503050406030204" pitchFamily="18" charset="0"/>
                        </a:rPr>
                        <m:t>y</m:t>
                      </m:r>
                    </m:oMath>
                  </a14:m>
                  <a:r>
                    <a:rPr lang="en-US" altLang="zh-CN" sz="1200" dirty="0"/>
                    <a:t>      </a:t>
                  </a:r>
                  <a:r>
                    <a:rPr lang="zh-CN" altLang="en-US" sz="1200" dirty="0"/>
                    <a:t>→</a:t>
                  </a:r>
                  <a:r>
                    <a:rPr lang="en-US" altLang="zh-CN" sz="1200" dirty="0"/>
                    <a:t>	</a:t>
                  </a:r>
                  <a:r>
                    <a:rPr lang="en-US" altLang="zh-CN" sz="1200" b="0" dirty="0"/>
                    <a:t> </a:t>
                  </a:r>
                  <a14:m>
                    <m:oMath xmlns:m="http://schemas.openxmlformats.org/officeDocument/2006/math">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b="0" i="1" smtClean="0">
                              <a:latin typeface="Cambria Math" panose="02040503050406030204" pitchFamily="18" charset="0"/>
                            </a:rPr>
                            <m:t>2</m:t>
                          </m:r>
                        </m:den>
                      </m:f>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𝑥</m:t>
                          </m:r>
                          <m:r>
                            <a:rPr lang="en-US" altLang="zh-CN" sz="1200" i="1">
                              <a:latin typeface="Cambria Math" panose="02040503050406030204" pitchFamily="18" charset="0"/>
                            </a:rPr>
                            <m:t>,</m:t>
                          </m:r>
                          <m:r>
                            <a:rPr lang="en-US" altLang="zh-CN" sz="1200" b="0" i="1" smtClean="0">
                              <a:latin typeface="Cambria Math" panose="02040503050406030204" pitchFamily="18" charset="0"/>
                            </a:rPr>
                            <m:t>𝑛</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𝑛</m:t>
                          </m:r>
                          <m:r>
                            <a:rPr lang="en-US" altLang="zh-CN" sz="1200" i="1">
                              <a:latin typeface="Cambria Math" panose="02040503050406030204" pitchFamily="18" charset="0"/>
                            </a:rPr>
                            <m:t>,</m:t>
                          </m:r>
                          <m:r>
                            <a:rPr lang="en-US" altLang="zh-CN" sz="1200" b="0" i="1" smtClean="0">
                              <a:latin typeface="Cambria Math" panose="02040503050406030204" pitchFamily="18" charset="0"/>
                            </a:rPr>
                            <m:t>𝑦</m:t>
                          </m:r>
                        </m:sub>
                      </m:sSub>
                      <m:r>
                        <a:rPr lang="en-US" altLang="zh-CN" sz="1200" b="0" i="1" smtClean="0">
                          <a:latin typeface="Cambria Math" panose="02040503050406030204" pitchFamily="18" charset="0"/>
                        </a:rPr>
                        <m:t>)</m:t>
                      </m:r>
                    </m:oMath>
                  </a14:m>
                  <a:endParaRPr lang="en-US" altLang="zh-CN" sz="1200" dirty="0"/>
                </a:p>
                <a:p>
                  <a:endParaRPr lang="en-US" altLang="zh-CN" sz="1200" dirty="0"/>
                </a:p>
                <a:p>
                  <a:pPr/>
                  <a14:m>
                    <m:oMathPara xmlns:m="http://schemas.openxmlformats.org/officeDocument/2006/math">
                      <m:oMathParaPr>
                        <m:jc m:val="centerGroup"/>
                      </m:oMathParaPr>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oMath>
                    </m:oMathPara>
                  </a14:m>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zh-CN" altLang="en-US" sz="1200" i="1">
                                <a:latin typeface="Cambria Math" panose="02040503050406030204" pitchFamily="18" charset="0"/>
                              </a:rPr>
                              <m:t>𝜆</m:t>
                            </m:r>
                          </m:e>
                          <m:sub>
                            <m:r>
                              <a:rPr lang="en-US" altLang="zh-CN" sz="1200" b="0" i="1" smtClean="0">
                                <a:latin typeface="Cambria Math" panose="02040503050406030204" pitchFamily="18" charset="0"/>
                              </a:rPr>
                              <m:t>𝑛</m:t>
                            </m:r>
                          </m:sub>
                        </m:sSub>
                      </m:oMath>
                    </m:oMathPara>
                  </a14:m>
                  <a:endParaRPr lang="en-US" altLang="ja-JP" sz="1200" dirty="0"/>
                </a:p>
              </p:txBody>
            </p:sp>
          </mc:Choice>
          <mc:Fallback xmlns="">
            <p:sp>
              <p:nvSpPr>
                <p:cNvPr id="109" name="文本框 2">
                  <a:extLst>
                    <a:ext uri="{FF2B5EF4-FFF2-40B4-BE49-F238E27FC236}">
                      <a16:creationId xmlns:a16="http://schemas.microsoft.com/office/drawing/2014/main" id="{0023BE5C-1B80-0946-C56E-889417F25A0D}"/>
                    </a:ext>
                  </a:extLst>
                </p:cNvPr>
                <p:cNvSpPr txBox="1">
                  <a:spLocks noRot="1" noChangeAspect="1" noMove="1" noResize="1" noEditPoints="1" noAdjustHandles="1" noChangeArrowheads="1" noChangeShapeType="1" noTextEdit="1"/>
                </p:cNvSpPr>
                <p:nvPr/>
              </p:nvSpPr>
              <p:spPr>
                <a:xfrm>
                  <a:off x="6771754" y="1209843"/>
                  <a:ext cx="2357443" cy="2753767"/>
                </a:xfrm>
                <a:prstGeom prst="rect">
                  <a:avLst/>
                </a:prstGeom>
                <a:blipFill>
                  <a:blip r:embed="rId15"/>
                  <a:stretch>
                    <a:fillRect t="-222"/>
                  </a:stretch>
                </a:blipFill>
              </p:spPr>
              <p:txBody>
                <a:bodyPr/>
                <a:lstStyle/>
                <a:p>
                  <a:r>
                    <a:rPr lang="zh-CN" altLang="en-US">
                      <a:noFill/>
                    </a:rPr>
                    <a:t> </a:t>
                  </a:r>
                </a:p>
              </p:txBody>
            </p:sp>
          </mc:Fallback>
        </mc:AlternateContent>
        <p:sp>
          <p:nvSpPr>
            <p:cNvPr id="114" name="箭头: 右 113">
              <a:extLst>
                <a:ext uri="{FF2B5EF4-FFF2-40B4-BE49-F238E27FC236}">
                  <a16:creationId xmlns:a16="http://schemas.microsoft.com/office/drawing/2014/main" id="{02B94E0D-F095-6E18-E312-2FC8F4B0D775}"/>
                </a:ext>
              </a:extLst>
            </p:cNvPr>
            <p:cNvSpPr/>
            <p:nvPr/>
          </p:nvSpPr>
          <p:spPr>
            <a:xfrm rot="5400000">
              <a:off x="7563076" y="3195026"/>
              <a:ext cx="756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mc:AlternateContent xmlns:mc="http://schemas.openxmlformats.org/markup-compatibility/2006" xmlns:a14="http://schemas.microsoft.com/office/drawing/2010/main">
          <mc:Choice Requires="a14">
            <p:sp>
              <p:nvSpPr>
                <p:cNvPr id="115" name="文本框 12">
                  <a:extLst>
                    <a:ext uri="{FF2B5EF4-FFF2-40B4-BE49-F238E27FC236}">
                      <a16:creationId xmlns:a16="http://schemas.microsoft.com/office/drawing/2014/main" id="{51B4BD9F-AAEE-BDC2-30D6-390036C25BDB}"/>
                    </a:ext>
                  </a:extLst>
                </p:cNvPr>
                <p:cNvSpPr txBox="1"/>
                <p:nvPr/>
              </p:nvSpPr>
              <p:spPr>
                <a:xfrm>
                  <a:off x="7958101" y="3077137"/>
                  <a:ext cx="595035" cy="3779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func>
                          <m:funcPr>
                            <m:ctrlPr>
                              <a:rPr lang="en-US" altLang="zh-CN" sz="1400" i="1" dirty="0" smtClean="0">
                                <a:latin typeface="Cambria Math" panose="02040503050406030204" pitchFamily="18" charset="0"/>
                              </a:rPr>
                            </m:ctrlPr>
                          </m:funcPr>
                          <m:fName>
                            <m:limLow>
                              <m:limLowPr>
                                <m:ctrlPr>
                                  <a:rPr lang="en-US" altLang="zh-CN" sz="1400" i="1" dirty="0" smtClean="0">
                                    <a:latin typeface="Cambria Math" panose="02040503050406030204" pitchFamily="18" charset="0"/>
                                  </a:rPr>
                                </m:ctrlPr>
                              </m:limLowPr>
                              <m:e>
                                <m:r>
                                  <m:rPr>
                                    <m:sty m:val="p"/>
                                  </m:rPr>
                                  <a:rPr lang="en-US" altLang="zh-CN" sz="1400" i="0" dirty="0" smtClean="0">
                                    <a:latin typeface="Cambria Math" panose="02040503050406030204" pitchFamily="18" charset="0"/>
                                  </a:rPr>
                                  <m:t>max</m:t>
                                </m:r>
                              </m:e>
                              <m:lim/>
                            </m:limLow>
                          </m:fName>
                          <m:e/>
                        </m:func>
                      </m:oMath>
                    </m:oMathPara>
                  </a14:m>
                  <a:endParaRPr lang="zh-CN" altLang="en-US" sz="1400" dirty="0"/>
                </a:p>
              </p:txBody>
            </p:sp>
          </mc:Choice>
          <mc:Fallback xmlns="">
            <p:sp>
              <p:nvSpPr>
                <p:cNvPr id="115" name="文本框 12">
                  <a:extLst>
                    <a:ext uri="{FF2B5EF4-FFF2-40B4-BE49-F238E27FC236}">
                      <a16:creationId xmlns:a16="http://schemas.microsoft.com/office/drawing/2014/main" id="{51B4BD9F-AAEE-BDC2-30D6-390036C25BDB}"/>
                    </a:ext>
                  </a:extLst>
                </p:cNvPr>
                <p:cNvSpPr txBox="1">
                  <a:spLocks noRot="1" noChangeAspect="1" noMove="1" noResize="1" noEditPoints="1" noAdjustHandles="1" noChangeArrowheads="1" noChangeShapeType="1" noTextEdit="1"/>
                </p:cNvSpPr>
                <p:nvPr/>
              </p:nvSpPr>
              <p:spPr>
                <a:xfrm>
                  <a:off x="7958101" y="3077137"/>
                  <a:ext cx="595035" cy="377989"/>
                </a:xfrm>
                <a:prstGeom prst="rect">
                  <a:avLst/>
                </a:prstGeom>
                <a:blipFill>
                  <a:blip r:embed="rId4"/>
                  <a:stretch>
                    <a:fillRect/>
                  </a:stretch>
                </a:blipFill>
              </p:spPr>
              <p:txBody>
                <a:bodyPr/>
                <a:lstStyle/>
                <a:p>
                  <a:r>
                    <a:rPr lang="zh-CN" altLang="en-US">
                      <a:noFill/>
                    </a:rPr>
                    <a:t> </a:t>
                  </a:r>
                </a:p>
              </p:txBody>
            </p:sp>
          </mc:Fallback>
        </mc:AlternateContent>
      </p:grpSp>
      <p:sp>
        <p:nvSpPr>
          <p:cNvPr id="116" name="文本框 115">
            <a:extLst>
              <a:ext uri="{FF2B5EF4-FFF2-40B4-BE49-F238E27FC236}">
                <a16:creationId xmlns:a16="http://schemas.microsoft.com/office/drawing/2014/main" id="{E60DE652-0849-6EFF-CB19-D2EBF4FF4926}"/>
              </a:ext>
            </a:extLst>
          </p:cNvPr>
          <p:cNvSpPr txBox="1"/>
          <p:nvPr/>
        </p:nvSpPr>
        <p:spPr>
          <a:xfrm>
            <a:off x="7812217" y="6410263"/>
            <a:ext cx="1497526" cy="276999"/>
          </a:xfrm>
          <a:prstGeom prst="rect">
            <a:avLst/>
          </a:prstGeom>
          <a:noFill/>
        </p:spPr>
        <p:txBody>
          <a:bodyPr wrap="none" rtlCol="0">
            <a:spAutoFit/>
          </a:bodyPr>
          <a:lstStyle/>
          <a:p>
            <a:r>
              <a:rPr lang="ja-JP" altLang="en-US" sz="1200" dirty="0"/>
              <a:t>最小限に</a:t>
            </a:r>
            <a:r>
              <a:rPr lang="en-US" altLang="ja-JP" sz="1200" dirty="0"/>
              <a:t>1</a:t>
            </a:r>
            <a:r>
              <a:rPr lang="ja-JP" altLang="en-US" sz="1200" dirty="0"/>
              <a:t>をプラス</a:t>
            </a:r>
            <a:endParaRPr lang="zh-CN" altLang="en-US" sz="1200" dirty="0"/>
          </a:p>
        </p:txBody>
      </p:sp>
    </p:spTree>
    <p:extLst>
      <p:ext uri="{BB962C8B-B14F-4D97-AF65-F5344CB8AC3E}">
        <p14:creationId xmlns:p14="http://schemas.microsoft.com/office/powerpoint/2010/main" val="4072196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236510" cy="584775"/>
          </a:xfrm>
          <a:prstGeom prst="rect">
            <a:avLst/>
          </a:prstGeom>
          <a:noFill/>
        </p:spPr>
        <p:txBody>
          <a:bodyPr wrap="none" rtlCol="0">
            <a:spAutoFit/>
          </a:bodyPr>
          <a:lstStyle/>
          <a:p>
            <a:r>
              <a:rPr lang="ja-JP" altLang="en-US" sz="3200" b="1" dirty="0"/>
              <a:t>実験の流れ</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B8077373-EAD6-ACA3-9020-EECADB9E5FEE}"/>
              </a:ext>
            </a:extLst>
          </p:cNvPr>
          <p:cNvSpPr/>
          <p:nvPr/>
        </p:nvSpPr>
        <p:spPr>
          <a:xfrm>
            <a:off x="228849" y="1896369"/>
            <a:ext cx="1315404" cy="66013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ランダムに座標生成</a:t>
            </a:r>
            <a:endParaRPr lang="zh-CN" altLang="en-US" sz="1400" dirty="0">
              <a:solidFill>
                <a:schemeClr val="tx1"/>
              </a:solidFill>
            </a:endParaRPr>
          </a:p>
        </p:txBody>
      </p:sp>
      <p:sp>
        <p:nvSpPr>
          <p:cNvPr id="39" name="矩形 38">
            <a:extLst>
              <a:ext uri="{FF2B5EF4-FFF2-40B4-BE49-F238E27FC236}">
                <a16:creationId xmlns:a16="http://schemas.microsoft.com/office/drawing/2014/main" id="{680CB907-F5DE-5AE5-1F8C-8D2A9DC7615A}"/>
              </a:ext>
            </a:extLst>
          </p:cNvPr>
          <p:cNvSpPr/>
          <p:nvPr/>
        </p:nvSpPr>
        <p:spPr>
          <a:xfrm>
            <a:off x="4564380" y="1831796"/>
            <a:ext cx="1816440" cy="78928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町間の距離を計算</a:t>
            </a:r>
            <a:r>
              <a:rPr lang="en-US" altLang="ja-JP" sz="1400" dirty="0">
                <a:solidFill>
                  <a:schemeClr val="tx1"/>
                </a:solidFill>
              </a:rPr>
              <a:t>(</a:t>
            </a:r>
            <a:r>
              <a:rPr lang="ja-JP" altLang="en-US" sz="1400" dirty="0">
                <a:solidFill>
                  <a:schemeClr val="tx1"/>
                </a:solidFill>
              </a:rPr>
              <a:t>四捨五入</a:t>
            </a:r>
            <a:r>
              <a:rPr lang="en-US" altLang="ja-JP" sz="1400" dirty="0">
                <a:solidFill>
                  <a:schemeClr val="tx1"/>
                </a:solidFill>
              </a:rPr>
              <a:t>)</a:t>
            </a:r>
          </a:p>
          <a:p>
            <a:pPr algn="ctr"/>
            <a:r>
              <a:rPr lang="ja-JP" altLang="en-US" sz="1400" dirty="0">
                <a:solidFill>
                  <a:schemeClr val="tx1"/>
                </a:solidFill>
              </a:rPr>
              <a:t>整数行列</a:t>
            </a:r>
            <a:endParaRPr lang="zh-CN" altLang="en-US" sz="1400" dirty="0">
              <a:solidFill>
                <a:schemeClr val="tx1"/>
              </a:solidFill>
            </a:endParaRPr>
          </a:p>
        </p:txBody>
      </p:sp>
      <p:sp>
        <p:nvSpPr>
          <p:cNvPr id="40" name="矩形 39">
            <a:extLst>
              <a:ext uri="{FF2B5EF4-FFF2-40B4-BE49-F238E27FC236}">
                <a16:creationId xmlns:a16="http://schemas.microsoft.com/office/drawing/2014/main" id="{223F4AB3-BCAD-DFB3-831E-F1B432C62139}"/>
              </a:ext>
            </a:extLst>
          </p:cNvPr>
          <p:cNvSpPr/>
          <p:nvPr/>
        </p:nvSpPr>
        <p:spPr>
          <a:xfrm>
            <a:off x="2499620" y="4027831"/>
            <a:ext cx="1962149" cy="66013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ドロネー図</a:t>
            </a:r>
            <a:endParaRPr lang="zh-CN" altLang="en-US" sz="1400" dirty="0">
              <a:solidFill>
                <a:schemeClr val="tx1"/>
              </a:solidFill>
            </a:endParaRPr>
          </a:p>
        </p:txBody>
      </p:sp>
      <p:sp>
        <p:nvSpPr>
          <p:cNvPr id="41" name="矩形 40">
            <a:extLst>
              <a:ext uri="{FF2B5EF4-FFF2-40B4-BE49-F238E27FC236}">
                <a16:creationId xmlns:a16="http://schemas.microsoft.com/office/drawing/2014/main" id="{6689CB52-1E10-1085-667B-F72ACEC99B57}"/>
              </a:ext>
            </a:extLst>
          </p:cNvPr>
          <p:cNvSpPr/>
          <p:nvPr/>
        </p:nvSpPr>
        <p:spPr>
          <a:xfrm>
            <a:off x="8061837" y="2621086"/>
            <a:ext cx="1109742" cy="70090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ja-JP" sz="1400" dirty="0" err="1">
                <a:solidFill>
                  <a:schemeClr val="tx1"/>
                </a:solidFill>
              </a:rPr>
              <a:t>Gurobi</a:t>
            </a:r>
            <a:endParaRPr lang="zh-CN" altLang="en-US" sz="1400" dirty="0">
              <a:solidFill>
                <a:schemeClr val="tx1"/>
              </a:solidFill>
            </a:endParaRPr>
          </a:p>
        </p:txBody>
      </p:sp>
      <p:sp>
        <p:nvSpPr>
          <p:cNvPr id="42" name="矩形 41">
            <a:extLst>
              <a:ext uri="{FF2B5EF4-FFF2-40B4-BE49-F238E27FC236}">
                <a16:creationId xmlns:a16="http://schemas.microsoft.com/office/drawing/2014/main" id="{AA4B4F9F-C282-C914-4F28-D95727759093}"/>
              </a:ext>
            </a:extLst>
          </p:cNvPr>
          <p:cNvSpPr/>
          <p:nvPr/>
        </p:nvSpPr>
        <p:spPr>
          <a:xfrm>
            <a:off x="8061837" y="1364469"/>
            <a:ext cx="1109741" cy="70090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ja-JP" sz="1400" dirty="0">
                <a:solidFill>
                  <a:schemeClr val="tx1"/>
                </a:solidFill>
              </a:rPr>
              <a:t>LKH</a:t>
            </a:r>
            <a:endParaRPr lang="zh-CN" altLang="en-US" sz="1400" dirty="0">
              <a:solidFill>
                <a:schemeClr val="tx1"/>
              </a:solidFill>
            </a:endParaRPr>
          </a:p>
        </p:txBody>
      </p:sp>
      <p:cxnSp>
        <p:nvCxnSpPr>
          <p:cNvPr id="43" name="直接箭头连接符 42">
            <a:extLst>
              <a:ext uri="{FF2B5EF4-FFF2-40B4-BE49-F238E27FC236}">
                <a16:creationId xmlns:a16="http://schemas.microsoft.com/office/drawing/2014/main" id="{C55B8576-6432-C603-DEC7-262FAFE45C17}"/>
              </a:ext>
            </a:extLst>
          </p:cNvPr>
          <p:cNvCxnSpPr>
            <a:cxnSpLocks/>
            <a:stCxn id="38" idx="3"/>
            <a:endCxn id="39" idx="1"/>
          </p:cNvCxnSpPr>
          <p:nvPr/>
        </p:nvCxnSpPr>
        <p:spPr>
          <a:xfrm>
            <a:off x="1544253" y="2226439"/>
            <a:ext cx="302012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7D2B290E-2FDB-6A29-D636-91559721F81F}"/>
              </a:ext>
            </a:extLst>
          </p:cNvPr>
          <p:cNvCxnSpPr>
            <a:cxnSpLocks/>
            <a:stCxn id="39" idx="3"/>
            <a:endCxn id="42" idx="1"/>
          </p:cNvCxnSpPr>
          <p:nvPr/>
        </p:nvCxnSpPr>
        <p:spPr>
          <a:xfrm flipV="1">
            <a:off x="6380820" y="1714922"/>
            <a:ext cx="1681017" cy="511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217FD758-6209-DF26-D325-A7FA7C70B5A2}"/>
              </a:ext>
            </a:extLst>
          </p:cNvPr>
          <p:cNvCxnSpPr>
            <a:cxnSpLocks/>
            <a:stCxn id="39" idx="3"/>
            <a:endCxn id="41" idx="1"/>
          </p:cNvCxnSpPr>
          <p:nvPr/>
        </p:nvCxnSpPr>
        <p:spPr>
          <a:xfrm>
            <a:off x="6380820" y="2226441"/>
            <a:ext cx="1681017" cy="745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6EACCA90-01B6-0B68-827F-65B39352BA74}"/>
              </a:ext>
            </a:extLst>
          </p:cNvPr>
          <p:cNvSpPr/>
          <p:nvPr/>
        </p:nvSpPr>
        <p:spPr>
          <a:xfrm>
            <a:off x="9803979" y="1322595"/>
            <a:ext cx="1816444" cy="784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最適解</a:t>
            </a:r>
            <a:endParaRPr lang="zh-CN" altLang="en-US" sz="1400" dirty="0">
              <a:solidFill>
                <a:schemeClr val="tx1"/>
              </a:solidFill>
            </a:endParaRPr>
          </a:p>
        </p:txBody>
      </p:sp>
      <p:sp>
        <p:nvSpPr>
          <p:cNvPr id="47" name="矩形 46">
            <a:extLst>
              <a:ext uri="{FF2B5EF4-FFF2-40B4-BE49-F238E27FC236}">
                <a16:creationId xmlns:a16="http://schemas.microsoft.com/office/drawing/2014/main" id="{D724D0EF-8EBC-2292-DE79-60FDC0C24A9D}"/>
              </a:ext>
            </a:extLst>
          </p:cNvPr>
          <p:cNvSpPr/>
          <p:nvPr/>
        </p:nvSpPr>
        <p:spPr>
          <a:xfrm>
            <a:off x="5891166" y="4448933"/>
            <a:ext cx="2170671" cy="784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ペナルティー係数𝜆</a:t>
            </a:r>
            <a:endParaRPr lang="zh-CN" altLang="en-US" sz="1400" dirty="0">
              <a:solidFill>
                <a:schemeClr val="tx1"/>
              </a:solidFill>
            </a:endParaRPr>
          </a:p>
        </p:txBody>
      </p:sp>
      <p:cxnSp>
        <p:nvCxnSpPr>
          <p:cNvPr id="50" name="连接符: 肘形 49">
            <a:extLst>
              <a:ext uri="{FF2B5EF4-FFF2-40B4-BE49-F238E27FC236}">
                <a16:creationId xmlns:a16="http://schemas.microsoft.com/office/drawing/2014/main" id="{F1D86CB1-7201-5C52-7AD0-1701B5B0FB2F}"/>
              </a:ext>
            </a:extLst>
          </p:cNvPr>
          <p:cNvCxnSpPr>
            <a:cxnSpLocks/>
            <a:stCxn id="47" idx="3"/>
            <a:endCxn id="41" idx="2"/>
          </p:cNvCxnSpPr>
          <p:nvPr/>
        </p:nvCxnSpPr>
        <p:spPr>
          <a:xfrm flipV="1">
            <a:off x="8061837" y="3321992"/>
            <a:ext cx="554871" cy="15192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矩形 50">
            <a:extLst>
              <a:ext uri="{FF2B5EF4-FFF2-40B4-BE49-F238E27FC236}">
                <a16:creationId xmlns:a16="http://schemas.microsoft.com/office/drawing/2014/main" id="{43FE53AB-2251-ECFB-CA10-7E7636EE7CA6}"/>
              </a:ext>
            </a:extLst>
          </p:cNvPr>
          <p:cNvSpPr/>
          <p:nvPr/>
        </p:nvSpPr>
        <p:spPr>
          <a:xfrm>
            <a:off x="9803979" y="2579212"/>
            <a:ext cx="1816444" cy="784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全域最小値</a:t>
            </a:r>
            <a:endParaRPr lang="zh-CN" altLang="en-US" sz="1400" dirty="0">
              <a:solidFill>
                <a:schemeClr val="tx1"/>
              </a:solidFill>
            </a:endParaRPr>
          </a:p>
        </p:txBody>
      </p:sp>
      <p:cxnSp>
        <p:nvCxnSpPr>
          <p:cNvPr id="52" name="直接箭头连接符 51">
            <a:extLst>
              <a:ext uri="{FF2B5EF4-FFF2-40B4-BE49-F238E27FC236}">
                <a16:creationId xmlns:a16="http://schemas.microsoft.com/office/drawing/2014/main" id="{3AE47A7F-6623-ED7D-E9A3-70E634CAC02A}"/>
              </a:ext>
            </a:extLst>
          </p:cNvPr>
          <p:cNvCxnSpPr>
            <a:cxnSpLocks/>
            <a:stCxn id="42" idx="3"/>
            <a:endCxn id="46" idx="1"/>
          </p:cNvCxnSpPr>
          <p:nvPr/>
        </p:nvCxnSpPr>
        <p:spPr>
          <a:xfrm>
            <a:off x="9171578" y="1714922"/>
            <a:ext cx="6324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060FE417-24C9-6B64-27A2-6F5A133C9FB1}"/>
              </a:ext>
            </a:extLst>
          </p:cNvPr>
          <p:cNvCxnSpPr>
            <a:cxnSpLocks/>
            <a:stCxn id="41" idx="3"/>
            <a:endCxn id="51" idx="1"/>
          </p:cNvCxnSpPr>
          <p:nvPr/>
        </p:nvCxnSpPr>
        <p:spPr>
          <a:xfrm>
            <a:off x="9171579" y="2971539"/>
            <a:ext cx="63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8EF485D5-E6CD-C245-45A4-906EAAFED56F}"/>
              </a:ext>
            </a:extLst>
          </p:cNvPr>
          <p:cNvCxnSpPr>
            <a:stCxn id="46" idx="2"/>
            <a:endCxn id="51" idx="0"/>
          </p:cNvCxnSpPr>
          <p:nvPr/>
        </p:nvCxnSpPr>
        <p:spPr>
          <a:xfrm>
            <a:off x="10712201" y="2107249"/>
            <a:ext cx="0" cy="47196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文本框 35">
            <a:extLst>
              <a:ext uri="{FF2B5EF4-FFF2-40B4-BE49-F238E27FC236}">
                <a16:creationId xmlns:a16="http://schemas.microsoft.com/office/drawing/2014/main" id="{4247BD18-A512-A7CD-2189-60D73A7BC44E}"/>
              </a:ext>
            </a:extLst>
          </p:cNvPr>
          <p:cNvSpPr txBox="1"/>
          <p:nvPr/>
        </p:nvSpPr>
        <p:spPr>
          <a:xfrm>
            <a:off x="10751569" y="2226439"/>
            <a:ext cx="466794" cy="2616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100" dirty="0"/>
              <a:t>比較</a:t>
            </a:r>
            <a:endParaRPr lang="zh-CN" altLang="en-US" sz="1100" dirty="0"/>
          </a:p>
        </p:txBody>
      </p:sp>
      <p:sp>
        <p:nvSpPr>
          <p:cNvPr id="57" name="矩形 56">
            <a:extLst>
              <a:ext uri="{FF2B5EF4-FFF2-40B4-BE49-F238E27FC236}">
                <a16:creationId xmlns:a16="http://schemas.microsoft.com/office/drawing/2014/main" id="{5CB5A7CB-BBD4-828B-A857-DFCA472A24C6}"/>
              </a:ext>
            </a:extLst>
          </p:cNvPr>
          <p:cNvSpPr/>
          <p:nvPr/>
        </p:nvSpPr>
        <p:spPr>
          <a:xfrm>
            <a:off x="2499620" y="3041260"/>
            <a:ext cx="1962149" cy="66013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最適巡回路の図</a:t>
            </a:r>
            <a:endParaRPr lang="zh-CN" altLang="en-US" sz="1400" dirty="0">
              <a:solidFill>
                <a:schemeClr val="tx1"/>
              </a:solidFill>
            </a:endParaRPr>
          </a:p>
        </p:txBody>
      </p:sp>
      <p:sp>
        <p:nvSpPr>
          <p:cNvPr id="58" name="矩形 57">
            <a:extLst>
              <a:ext uri="{FF2B5EF4-FFF2-40B4-BE49-F238E27FC236}">
                <a16:creationId xmlns:a16="http://schemas.microsoft.com/office/drawing/2014/main" id="{C665EF57-B503-F7CA-F2AE-E4FB3180AB0C}"/>
              </a:ext>
            </a:extLst>
          </p:cNvPr>
          <p:cNvSpPr/>
          <p:nvPr/>
        </p:nvSpPr>
        <p:spPr>
          <a:xfrm>
            <a:off x="2499620" y="5014402"/>
            <a:ext cx="1962149" cy="66013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solidFill>
                  <a:schemeClr val="tx1"/>
                </a:solidFill>
              </a:rPr>
              <a:t>seg</a:t>
            </a:r>
            <a:r>
              <a:rPr lang="ja-JP" altLang="en-US" sz="1400" dirty="0">
                <a:solidFill>
                  <a:schemeClr val="tx1"/>
                </a:solidFill>
              </a:rPr>
              <a:t>方法で得られた図</a:t>
            </a:r>
            <a:endParaRPr lang="zh-CN" altLang="en-US" sz="1400" dirty="0">
              <a:solidFill>
                <a:schemeClr val="tx1"/>
              </a:solidFill>
            </a:endParaRPr>
          </a:p>
        </p:txBody>
      </p:sp>
      <p:sp>
        <p:nvSpPr>
          <p:cNvPr id="94" name="矩形 93">
            <a:extLst>
              <a:ext uri="{FF2B5EF4-FFF2-40B4-BE49-F238E27FC236}">
                <a16:creationId xmlns:a16="http://schemas.microsoft.com/office/drawing/2014/main" id="{DD06BEE2-6EA8-BF9F-A8B3-DF54E2067533}"/>
              </a:ext>
            </a:extLst>
          </p:cNvPr>
          <p:cNvSpPr/>
          <p:nvPr/>
        </p:nvSpPr>
        <p:spPr>
          <a:xfrm>
            <a:off x="2499620" y="6000973"/>
            <a:ext cx="1962149" cy="66013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err="1">
                <a:solidFill>
                  <a:schemeClr val="tx1"/>
                </a:solidFill>
              </a:rPr>
              <a:t>nei</a:t>
            </a:r>
            <a:r>
              <a:rPr lang="ja-JP" altLang="en-US" sz="1400" dirty="0">
                <a:solidFill>
                  <a:schemeClr val="tx1"/>
                </a:solidFill>
              </a:rPr>
              <a:t>方法で得られた図</a:t>
            </a:r>
            <a:endParaRPr lang="zh-CN" altLang="en-US" sz="1400" dirty="0">
              <a:solidFill>
                <a:schemeClr val="tx1"/>
              </a:solidFill>
            </a:endParaRPr>
          </a:p>
        </p:txBody>
      </p:sp>
      <p:cxnSp>
        <p:nvCxnSpPr>
          <p:cNvPr id="97" name="连接符: 肘形 96">
            <a:extLst>
              <a:ext uri="{FF2B5EF4-FFF2-40B4-BE49-F238E27FC236}">
                <a16:creationId xmlns:a16="http://schemas.microsoft.com/office/drawing/2014/main" id="{9ABDDA5A-D1A2-4AF6-75D8-2D901E19C9E2}"/>
              </a:ext>
            </a:extLst>
          </p:cNvPr>
          <p:cNvCxnSpPr>
            <a:cxnSpLocks/>
          </p:cNvCxnSpPr>
          <p:nvPr/>
        </p:nvCxnSpPr>
        <p:spPr>
          <a:xfrm rot="16200000" flipH="1">
            <a:off x="238155" y="3222214"/>
            <a:ext cx="2304598" cy="973186"/>
          </a:xfrm>
          <a:prstGeom prst="bentConnector4">
            <a:avLst>
              <a:gd name="adj1" fmla="val 74596"/>
              <a:gd name="adj2" fmla="val -22"/>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右大括号 100">
            <a:extLst>
              <a:ext uri="{FF2B5EF4-FFF2-40B4-BE49-F238E27FC236}">
                <a16:creationId xmlns:a16="http://schemas.microsoft.com/office/drawing/2014/main" id="{6D95E631-F0A7-4359-950D-8F4DFDC8A42B}"/>
              </a:ext>
            </a:extLst>
          </p:cNvPr>
          <p:cNvSpPr/>
          <p:nvPr/>
        </p:nvSpPr>
        <p:spPr>
          <a:xfrm rot="10800000">
            <a:off x="1859737" y="3061106"/>
            <a:ext cx="369629" cy="360000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dirty="0">
              <a:ln w="28575">
                <a:solidFill>
                  <a:schemeClr val="tx1"/>
                </a:solidFill>
              </a:ln>
            </a:endParaRPr>
          </a:p>
        </p:txBody>
      </p:sp>
      <p:sp>
        <p:nvSpPr>
          <p:cNvPr id="114" name="右大括号 113">
            <a:extLst>
              <a:ext uri="{FF2B5EF4-FFF2-40B4-BE49-F238E27FC236}">
                <a16:creationId xmlns:a16="http://schemas.microsoft.com/office/drawing/2014/main" id="{6E4BDFC1-57BC-63FB-54FC-BB82BE12F511}"/>
              </a:ext>
            </a:extLst>
          </p:cNvPr>
          <p:cNvSpPr/>
          <p:nvPr/>
        </p:nvSpPr>
        <p:spPr>
          <a:xfrm rot="10800000" flipH="1">
            <a:off x="4636193" y="3041260"/>
            <a:ext cx="369629" cy="360000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dirty="0">
              <a:ln w="28575">
                <a:solidFill>
                  <a:schemeClr val="tx1"/>
                </a:solidFill>
              </a:ln>
            </a:endParaRPr>
          </a:p>
        </p:txBody>
      </p:sp>
      <p:cxnSp>
        <p:nvCxnSpPr>
          <p:cNvPr id="116" name="直接箭头连接符 115">
            <a:extLst>
              <a:ext uri="{FF2B5EF4-FFF2-40B4-BE49-F238E27FC236}">
                <a16:creationId xmlns:a16="http://schemas.microsoft.com/office/drawing/2014/main" id="{0D5DCB07-4B17-D218-0B17-357039BCC2FC}"/>
              </a:ext>
            </a:extLst>
          </p:cNvPr>
          <p:cNvCxnSpPr>
            <a:cxnSpLocks/>
            <a:stCxn id="114" idx="1"/>
            <a:endCxn id="47" idx="1"/>
          </p:cNvCxnSpPr>
          <p:nvPr/>
        </p:nvCxnSpPr>
        <p:spPr>
          <a:xfrm>
            <a:off x="5005822" y="4841260"/>
            <a:ext cx="8853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51AA9C57-C649-12FB-C7AF-DCD431763F72}"/>
              </a:ext>
            </a:extLst>
          </p:cNvPr>
          <p:cNvSpPr txBox="1"/>
          <p:nvPr/>
        </p:nvSpPr>
        <p:spPr>
          <a:xfrm>
            <a:off x="6095999" y="6287505"/>
            <a:ext cx="5976279" cy="461665"/>
          </a:xfrm>
          <a:prstGeom prst="rect">
            <a:avLst/>
          </a:prstGeom>
          <a:noFill/>
          <a:ln>
            <a:solidFill>
              <a:schemeClr val="tx1"/>
            </a:solidFill>
          </a:ln>
        </p:spPr>
        <p:txBody>
          <a:bodyPr wrap="square" rtlCol="0">
            <a:spAutoFit/>
          </a:bodyPr>
          <a:lstStyle/>
          <a:p>
            <a:r>
              <a:rPr lang="en-US" altLang="zh-CN" sz="1200" dirty="0"/>
              <a:t>LKH</a:t>
            </a:r>
            <a:r>
              <a:rPr lang="ja-JP" altLang="en-US" sz="1200" dirty="0"/>
              <a:t>：</a:t>
            </a:r>
            <a:r>
              <a:rPr lang="en-US" altLang="ja-JP" sz="1200" dirty="0"/>
              <a:t>TSP</a:t>
            </a:r>
            <a:r>
              <a:rPr lang="ja-JP" altLang="en-US" sz="1200" dirty="0"/>
              <a:t>問題を解く専用ソルバー</a:t>
            </a:r>
            <a:endParaRPr lang="en-US" altLang="ja-JP" sz="1200" dirty="0"/>
          </a:p>
          <a:p>
            <a:r>
              <a:rPr lang="en-US" altLang="ja-JP" sz="1200" dirty="0" err="1"/>
              <a:t>Gurobi</a:t>
            </a:r>
            <a:r>
              <a:rPr lang="ja-JP" altLang="en-US" sz="1200" dirty="0"/>
              <a:t>：数理最適化の最新技術を取り入れた、最高性能の線形／整数計画ソルバー</a:t>
            </a:r>
            <a:endParaRPr lang="zh-CN" altLang="en-US" sz="1200" dirty="0"/>
          </a:p>
        </p:txBody>
      </p:sp>
    </p:spTree>
    <p:extLst>
      <p:ext uri="{BB962C8B-B14F-4D97-AF65-F5344CB8AC3E}">
        <p14:creationId xmlns:p14="http://schemas.microsoft.com/office/powerpoint/2010/main" val="2055927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1055</TotalTime>
  <Words>1476</Words>
  <Application>Microsoft Office PowerPoint</Application>
  <PresentationFormat>宽屏</PresentationFormat>
  <Paragraphs>343</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YakuHanJPs</vt:lpstr>
      <vt:lpstr>等线</vt:lpstr>
      <vt:lpstr>等线 Light</vt:lpstr>
      <vt:lpstr>Microsoft YaHei</vt:lpstr>
      <vt:lpstr>Arial</vt:lpstr>
      <vt:lpstr>Bernard MT Condensed</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劉　崇玖</dc:creator>
  <cp:lastModifiedBy>劉　崇玖</cp:lastModifiedBy>
  <cp:revision>36</cp:revision>
  <dcterms:created xsi:type="dcterms:W3CDTF">2024-08-23T05:41:13Z</dcterms:created>
  <dcterms:modified xsi:type="dcterms:W3CDTF">2024-09-01T09:05:22Z</dcterms:modified>
</cp:coreProperties>
</file>