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70" r:id="rId6"/>
    <p:sldId id="271" r:id="rId7"/>
    <p:sldId id="272" r:id="rId8"/>
    <p:sldId id="260" r:id="rId9"/>
    <p:sldId id="266" r:id="rId10"/>
    <p:sldId id="273" r:id="rId11"/>
    <p:sldId id="274" r:id="rId12"/>
    <p:sldId id="27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02B93"/>
    <a:srgbClr val="FFC000"/>
    <a:srgbClr val="E97132"/>
    <a:srgbClr val="4EA62D"/>
    <a:srgbClr val="F6F12B"/>
    <a:srgbClr val="CCD2D8"/>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4" autoAdjust="0"/>
    <p:restoredTop sz="94660"/>
  </p:normalViewPr>
  <p:slideViewPr>
    <p:cSldViewPr snapToGrid="0">
      <p:cViewPr varScale="1">
        <p:scale>
          <a:sx n="104" d="100"/>
          <a:sy n="104"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Desktop\tsp\&#32479;&#35745;&#25991;&#26723;\&#20013;&#26399;&#32479;&#3574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seg削減率</c:v>
          </c:tx>
          <c:spPr>
            <a:ln w="2540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Sheet1!$N$2:$N$197</c:f>
              <c:numCache>
                <c:formatCode>General</c:formatCode>
                <c:ptCount val="196"/>
                <c:pt idx="0">
                  <c:v>10</c:v>
                </c:pt>
                <c:pt idx="1">
                  <c:v>6.666666666666667</c:v>
                </c:pt>
                <c:pt idx="2">
                  <c:v>4.7619047619047619</c:v>
                </c:pt>
                <c:pt idx="3">
                  <c:v>3.5714285714285712</c:v>
                </c:pt>
                <c:pt idx="4">
                  <c:v>2.7777777777777777</c:v>
                </c:pt>
                <c:pt idx="5">
                  <c:v>2.2222222222222223</c:v>
                </c:pt>
                <c:pt idx="6">
                  <c:v>9.0909090909090917</c:v>
                </c:pt>
                <c:pt idx="7">
                  <c:v>9.0909090909090917</c:v>
                </c:pt>
                <c:pt idx="8">
                  <c:v>8.9743589743589745</c:v>
                </c:pt>
                <c:pt idx="9">
                  <c:v>8.791208791208792</c:v>
                </c:pt>
                <c:pt idx="10">
                  <c:v>12.380952380952381</c:v>
                </c:pt>
                <c:pt idx="11">
                  <c:v>17.5</c:v>
                </c:pt>
                <c:pt idx="12">
                  <c:v>13.970588235294118</c:v>
                </c:pt>
                <c:pt idx="13">
                  <c:v>17.647058823529413</c:v>
                </c:pt>
                <c:pt idx="14">
                  <c:v>24.561403508771928</c:v>
                </c:pt>
                <c:pt idx="15">
                  <c:v>24.736842105263158</c:v>
                </c:pt>
                <c:pt idx="16">
                  <c:v>24.285714285714285</c:v>
                </c:pt>
                <c:pt idx="17">
                  <c:v>28.571428571428569</c:v>
                </c:pt>
                <c:pt idx="18">
                  <c:v>28.853754940711461</c:v>
                </c:pt>
                <c:pt idx="19">
                  <c:v>30.434782608695656</c:v>
                </c:pt>
                <c:pt idx="20">
                  <c:v>31.333333333333336</c:v>
                </c:pt>
                <c:pt idx="21">
                  <c:v>33.230769230769234</c:v>
                </c:pt>
                <c:pt idx="22">
                  <c:v>37.89173789173789</c:v>
                </c:pt>
                <c:pt idx="23">
                  <c:v>41.534391534391531</c:v>
                </c:pt>
                <c:pt idx="24">
                  <c:v>34.482758620689658</c:v>
                </c:pt>
                <c:pt idx="25">
                  <c:v>39.770114942528735</c:v>
                </c:pt>
                <c:pt idx="26">
                  <c:v>43.44086021505376</c:v>
                </c:pt>
                <c:pt idx="27">
                  <c:v>46.169354838709673</c:v>
                </c:pt>
                <c:pt idx="28">
                  <c:v>43.939393939393938</c:v>
                </c:pt>
                <c:pt idx="29">
                  <c:v>45.454545454545453</c:v>
                </c:pt>
                <c:pt idx="30">
                  <c:v>48.235294117647058</c:v>
                </c:pt>
                <c:pt idx="31">
                  <c:v>46.825396825396822</c:v>
                </c:pt>
                <c:pt idx="32">
                  <c:v>51.051051051051054</c:v>
                </c:pt>
                <c:pt idx="33">
                  <c:v>46.657183499288763</c:v>
                </c:pt>
                <c:pt idx="34">
                  <c:v>48.852901484480434</c:v>
                </c:pt>
                <c:pt idx="35">
                  <c:v>53.205128205128204</c:v>
                </c:pt>
                <c:pt idx="36">
                  <c:v>53.170731707317074</c:v>
                </c:pt>
                <c:pt idx="37">
                  <c:v>55.400696864111495</c:v>
                </c:pt>
                <c:pt idx="38">
                  <c:v>54.928017718715395</c:v>
                </c:pt>
                <c:pt idx="39">
                  <c:v>55.813953488372093</c:v>
                </c:pt>
                <c:pt idx="40">
                  <c:v>56.161616161616159</c:v>
                </c:pt>
                <c:pt idx="41">
                  <c:v>57.584541062801932</c:v>
                </c:pt>
                <c:pt idx="42">
                  <c:v>58.094357076780753</c:v>
                </c:pt>
                <c:pt idx="43">
                  <c:v>57.092198581560282</c:v>
                </c:pt>
                <c:pt idx="44">
                  <c:v>57.823129251700678</c:v>
                </c:pt>
                <c:pt idx="45">
                  <c:v>59.591836734693885</c:v>
                </c:pt>
                <c:pt idx="46">
                  <c:v>61.333333333333329</c:v>
                </c:pt>
                <c:pt idx="47">
                  <c:v>59.502262443438916</c:v>
                </c:pt>
                <c:pt idx="48">
                  <c:v>61.973875181422358</c:v>
                </c:pt>
                <c:pt idx="49">
                  <c:v>62.124388539482879</c:v>
                </c:pt>
                <c:pt idx="50">
                  <c:v>63.703703703703709</c:v>
                </c:pt>
                <c:pt idx="51">
                  <c:v>63.506493506493513</c:v>
                </c:pt>
                <c:pt idx="52">
                  <c:v>62.907268170426065</c:v>
                </c:pt>
                <c:pt idx="53">
                  <c:v>64.307320024198418</c:v>
                </c:pt>
                <c:pt idx="54">
                  <c:v>64.874342489772062</c:v>
                </c:pt>
                <c:pt idx="55">
                  <c:v>64.915254237288138</c:v>
                </c:pt>
                <c:pt idx="56">
                  <c:v>64.316939890710373</c:v>
                </c:pt>
                <c:pt idx="57">
                  <c:v>67.424643046007404</c:v>
                </c:pt>
                <c:pt idx="58">
                  <c:v>66.359447004608299</c:v>
                </c:pt>
                <c:pt idx="59">
                  <c:v>65.873015873015873</c:v>
                </c:pt>
                <c:pt idx="60">
                  <c:v>67.45192307692308</c:v>
                </c:pt>
                <c:pt idx="61">
                  <c:v>68.298368298368288</c:v>
                </c:pt>
                <c:pt idx="62">
                  <c:v>67.84260515603799</c:v>
                </c:pt>
                <c:pt idx="63">
                  <c:v>68.129938542581215</c:v>
                </c:pt>
                <c:pt idx="64">
                  <c:v>68.755328218243818</c:v>
                </c:pt>
                <c:pt idx="65">
                  <c:v>68.530020703933744</c:v>
                </c:pt>
                <c:pt idx="66">
                  <c:v>70.3420523138833</c:v>
                </c:pt>
                <c:pt idx="67">
                  <c:v>69.835680751173712</c:v>
                </c:pt>
                <c:pt idx="68">
                  <c:v>70.852359208523595</c:v>
                </c:pt>
                <c:pt idx="69">
                  <c:v>70.344316919659391</c:v>
                </c:pt>
                <c:pt idx="70">
                  <c:v>71.099099099099092</c:v>
                </c:pt>
                <c:pt idx="71">
                  <c:v>71.929824561403507</c:v>
                </c:pt>
                <c:pt idx="72">
                  <c:v>70.505809979494188</c:v>
                </c:pt>
                <c:pt idx="73">
                  <c:v>71.428571428571431</c:v>
                </c:pt>
                <c:pt idx="74">
                  <c:v>71.729957805907176</c:v>
                </c:pt>
                <c:pt idx="75">
                  <c:v>73.291139240506325</c:v>
                </c:pt>
                <c:pt idx="76">
                  <c:v>72.932098765432102</c:v>
                </c:pt>
                <c:pt idx="77">
                  <c:v>73.230954531767551</c:v>
                </c:pt>
                <c:pt idx="78">
                  <c:v>73.405818395533345</c:v>
                </c:pt>
                <c:pt idx="79">
                  <c:v>73.723465289730356</c:v>
                </c:pt>
                <c:pt idx="80">
                  <c:v>73.977591036414566</c:v>
                </c:pt>
                <c:pt idx="81">
                  <c:v>73.871409028727768</c:v>
                </c:pt>
                <c:pt idx="82">
                  <c:v>74.258219727345633</c:v>
                </c:pt>
                <c:pt idx="83">
                  <c:v>75.809822361546495</c:v>
                </c:pt>
                <c:pt idx="84">
                  <c:v>75.17875383043922</c:v>
                </c:pt>
                <c:pt idx="85">
                  <c:v>75.280898876404493</c:v>
                </c:pt>
                <c:pt idx="86">
                  <c:v>74.603174603174608</c:v>
                </c:pt>
                <c:pt idx="87">
                  <c:v>75.513616817964646</c:v>
                </c:pt>
                <c:pt idx="88">
                  <c:v>75.923328658251521</c:v>
                </c:pt>
                <c:pt idx="89">
                  <c:v>76.641500800732103</c:v>
                </c:pt>
                <c:pt idx="90">
                  <c:v>76.461366181410966</c:v>
                </c:pt>
                <c:pt idx="91">
                  <c:v>76.162280701754383</c:v>
                </c:pt>
                <c:pt idx="92">
                  <c:v>76.632302405498294</c:v>
                </c:pt>
                <c:pt idx="93">
                  <c:v>76.604249947401641</c:v>
                </c:pt>
                <c:pt idx="94">
                  <c:v>76.850133992991132</c:v>
                </c:pt>
                <c:pt idx="95">
                  <c:v>76.909090909090907</c:v>
                </c:pt>
                <c:pt idx="96">
                  <c:v>77.465346534653463</c:v>
                </c:pt>
                <c:pt idx="97">
                  <c:v>77.926616191030874</c:v>
                </c:pt>
                <c:pt idx="98">
                  <c:v>78.507519512659428</c:v>
                </c:pt>
                <c:pt idx="99">
                  <c:v>78.360716952949957</c:v>
                </c:pt>
                <c:pt idx="100">
                  <c:v>77.857142857142861</c:v>
                </c:pt>
                <c:pt idx="101">
                  <c:v>78.957771787960468</c:v>
                </c:pt>
                <c:pt idx="102">
                  <c:v>78.345970728266622</c:v>
                </c:pt>
                <c:pt idx="103">
                  <c:v>78.539286950501904</c:v>
                </c:pt>
                <c:pt idx="104">
                  <c:v>78.79714576962283</c:v>
                </c:pt>
                <c:pt idx="105">
                  <c:v>78.715596330275233</c:v>
                </c:pt>
                <c:pt idx="106">
                  <c:v>79.443079443079441</c:v>
                </c:pt>
                <c:pt idx="107">
                  <c:v>79.102316602316606</c:v>
                </c:pt>
                <c:pt idx="108">
                  <c:v>79.250948166877365</c:v>
                </c:pt>
                <c:pt idx="109">
                  <c:v>79.754696475702531</c:v>
                </c:pt>
                <c:pt idx="110">
                  <c:v>80.015255530129664</c:v>
                </c:pt>
                <c:pt idx="111">
                  <c:v>80.164917541229386</c:v>
                </c:pt>
                <c:pt idx="112">
                  <c:v>79.973474801061002</c:v>
                </c:pt>
                <c:pt idx="113">
                  <c:v>80.42879907286688</c:v>
                </c:pt>
                <c:pt idx="114">
                  <c:v>81.014100555476432</c:v>
                </c:pt>
                <c:pt idx="115">
                  <c:v>80.434173669467796</c:v>
                </c:pt>
                <c:pt idx="116">
                  <c:v>80.9228650137741</c:v>
                </c:pt>
                <c:pt idx="117">
                  <c:v>80.802059341552635</c:v>
                </c:pt>
                <c:pt idx="118">
                  <c:v>81.100892976142873</c:v>
                </c:pt>
                <c:pt idx="119">
                  <c:v>81.261473905061635</c:v>
                </c:pt>
                <c:pt idx="120">
                  <c:v>81.909677419354836</c:v>
                </c:pt>
                <c:pt idx="121">
                  <c:v>81.434920634920644</c:v>
                </c:pt>
                <c:pt idx="122">
                  <c:v>81.91476065491814</c:v>
                </c:pt>
                <c:pt idx="123">
                  <c:v>82.148129921259837</c:v>
                </c:pt>
                <c:pt idx="124">
                  <c:v>81.69815891472868</c:v>
                </c:pt>
                <c:pt idx="125">
                  <c:v>82.158616577221238</c:v>
                </c:pt>
                <c:pt idx="126">
                  <c:v>81.949500880798581</c:v>
                </c:pt>
                <c:pt idx="127">
                  <c:v>82.17672912329401</c:v>
                </c:pt>
                <c:pt idx="128">
                  <c:v>81.93210298473457</c:v>
                </c:pt>
                <c:pt idx="129">
                  <c:v>82.67310066210301</c:v>
                </c:pt>
                <c:pt idx="130">
                  <c:v>82.598120508568272</c:v>
                </c:pt>
                <c:pt idx="131">
                  <c:v>82.320261437908499</c:v>
                </c:pt>
                <c:pt idx="132">
                  <c:v>83.125805066552175</c:v>
                </c:pt>
                <c:pt idx="133">
                  <c:v>83.222257484396494</c:v>
                </c:pt>
                <c:pt idx="134">
                  <c:v>83.265561463872388</c:v>
                </c:pt>
                <c:pt idx="135">
                  <c:v>83.052415210688594</c:v>
                </c:pt>
                <c:pt idx="136">
                  <c:v>83.60688956433637</c:v>
                </c:pt>
                <c:pt idx="137">
                  <c:v>83.008690440515437</c:v>
                </c:pt>
                <c:pt idx="138">
                  <c:v>83.660001969861113</c:v>
                </c:pt>
                <c:pt idx="139">
                  <c:v>83.818958818958819</c:v>
                </c:pt>
                <c:pt idx="140">
                  <c:v>83.840996168582365</c:v>
                </c:pt>
                <c:pt idx="141">
                  <c:v>84.156825696740668</c:v>
                </c:pt>
                <c:pt idx="142">
                  <c:v>84.41897306867952</c:v>
                </c:pt>
                <c:pt idx="143">
                  <c:v>84.160691303548447</c:v>
                </c:pt>
                <c:pt idx="144">
                  <c:v>84.309813168873575</c:v>
                </c:pt>
                <c:pt idx="145">
                  <c:v>84.044742729306492</c:v>
                </c:pt>
                <c:pt idx="146">
                  <c:v>84.573951434878595</c:v>
                </c:pt>
                <c:pt idx="147">
                  <c:v>84.402230742418965</c:v>
                </c:pt>
                <c:pt idx="148">
                  <c:v>84.700722394220847</c:v>
                </c:pt>
                <c:pt idx="149">
                  <c:v>84.500466853408028</c:v>
                </c:pt>
                <c:pt idx="150">
                  <c:v>84.566401340594894</c:v>
                </c:pt>
                <c:pt idx="151">
                  <c:v>84.846980976013228</c:v>
                </c:pt>
                <c:pt idx="152">
                  <c:v>84.966519679895484</c:v>
                </c:pt>
                <c:pt idx="153">
                  <c:v>84.777876320245099</c:v>
                </c:pt>
                <c:pt idx="154">
                  <c:v>85.104689117108506</c:v>
                </c:pt>
                <c:pt idx="155">
                  <c:v>85.133647798742146</c:v>
                </c:pt>
                <c:pt idx="156">
                  <c:v>85.644409937888199</c:v>
                </c:pt>
                <c:pt idx="157">
                  <c:v>85.307875162947624</c:v>
                </c:pt>
                <c:pt idx="158">
                  <c:v>85.366962054078627</c:v>
                </c:pt>
                <c:pt idx="159">
                  <c:v>85.560377076163391</c:v>
                </c:pt>
                <c:pt idx="160">
                  <c:v>85.824094604582413</c:v>
                </c:pt>
                <c:pt idx="161">
                  <c:v>85.527564804673233</c:v>
                </c:pt>
                <c:pt idx="162">
                  <c:v>85.383449967534801</c:v>
                </c:pt>
                <c:pt idx="163">
                  <c:v>85.707157114342749</c:v>
                </c:pt>
                <c:pt idx="164">
                  <c:v>85.672020287404905</c:v>
                </c:pt>
                <c:pt idx="165">
                  <c:v>86.119039331709018</c:v>
                </c:pt>
                <c:pt idx="166">
                  <c:v>86.150670794633641</c:v>
                </c:pt>
                <c:pt idx="167">
                  <c:v>86.087311301509587</c:v>
                </c:pt>
                <c:pt idx="168">
                  <c:v>86.476676972711388</c:v>
                </c:pt>
                <c:pt idx="169">
                  <c:v>86.505880007972891</c:v>
                </c:pt>
                <c:pt idx="170">
                  <c:v>86.364532019704427</c:v>
                </c:pt>
                <c:pt idx="171">
                  <c:v>86.34415584415585</c:v>
                </c:pt>
                <c:pt idx="172">
                  <c:v>86.357216230097592</c:v>
                </c:pt>
                <c:pt idx="173">
                  <c:v>86.783469815273278</c:v>
                </c:pt>
                <c:pt idx="174">
                  <c:v>86.818153286046069</c:v>
                </c:pt>
                <c:pt idx="175">
                  <c:v>86.666666666666671</c:v>
                </c:pt>
                <c:pt idx="176">
                  <c:v>86.820135052179253</c:v>
                </c:pt>
                <c:pt idx="177">
                  <c:v>86.801044259607792</c:v>
                </c:pt>
                <c:pt idx="178">
                  <c:v>87.107428091034649</c:v>
                </c:pt>
                <c:pt idx="179">
                  <c:v>86.885245901639337</c:v>
                </c:pt>
                <c:pt idx="180">
                  <c:v>86.739130434782609</c:v>
                </c:pt>
                <c:pt idx="181">
                  <c:v>87.230456262714327</c:v>
                </c:pt>
                <c:pt idx="182">
                  <c:v>87.194525904203317</c:v>
                </c:pt>
                <c:pt idx="183">
                  <c:v>87.290931846626464</c:v>
                </c:pt>
                <c:pt idx="184">
                  <c:v>87.048294495103008</c:v>
                </c:pt>
                <c:pt idx="185">
                  <c:v>87.279309384572542</c:v>
                </c:pt>
                <c:pt idx="186">
                  <c:v>87.522733535409202</c:v>
                </c:pt>
                <c:pt idx="187">
                  <c:v>87.565445026178011</c:v>
                </c:pt>
                <c:pt idx="188">
                  <c:v>87.392055267702943</c:v>
                </c:pt>
                <c:pt idx="189">
                  <c:v>87.602158004380101</c:v>
                </c:pt>
                <c:pt idx="190">
                  <c:v>87.549563838223634</c:v>
                </c:pt>
                <c:pt idx="191">
                  <c:v>87.713239141810575</c:v>
                </c:pt>
                <c:pt idx="192">
                  <c:v>87.630788355951523</c:v>
                </c:pt>
                <c:pt idx="193">
                  <c:v>87.919807209147322</c:v>
                </c:pt>
                <c:pt idx="194">
                  <c:v>87.828029034059185</c:v>
                </c:pt>
                <c:pt idx="195">
                  <c:v>87.969849246231163</c:v>
                </c:pt>
              </c:numCache>
            </c:numRef>
          </c:yVal>
          <c:smooth val="0"/>
          <c:extLst>
            <c:ext xmlns:c16="http://schemas.microsoft.com/office/drawing/2014/chart" uri="{C3380CC4-5D6E-409C-BE32-E72D297353CC}">
              <c16:uniqueId val="{00000000-AA0A-4833-BD28-F61086D38060}"/>
            </c:ext>
          </c:extLst>
        </c:ser>
        <c:ser>
          <c:idx val="1"/>
          <c:order val="1"/>
          <c:tx>
            <c:v>nei削減率</c:v>
          </c:tx>
          <c:spPr>
            <a:ln w="25400" cap="rnd">
              <a:noFill/>
              <a:round/>
            </a:ln>
            <a:effectLst/>
          </c:spPr>
          <c:marker>
            <c:symbol val="circle"/>
            <c:size val="5"/>
            <c:spPr>
              <a:solidFill>
                <a:schemeClr val="accent2"/>
              </a:solidFill>
              <a:ln w="9525">
                <a:solidFill>
                  <a:schemeClr val="accent2"/>
                </a:solidFill>
              </a:ln>
              <a:effectLst/>
            </c:spPr>
          </c:marker>
          <c:xVal>
            <c:numRef>
              <c:f>Sheet1!$A$2:$A$198</c:f>
              <c:numCache>
                <c:formatCode>General</c:formatCode>
                <c:ptCount val="19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Sheet1!$O$2:$O$197</c:f>
              <c:numCache>
                <c:formatCode>General</c:formatCode>
                <c:ptCount val="196"/>
                <c:pt idx="0">
                  <c:v>10</c:v>
                </c:pt>
                <c:pt idx="1">
                  <c:v>6.666666666666667</c:v>
                </c:pt>
                <c:pt idx="2">
                  <c:v>4.7619047619047619</c:v>
                </c:pt>
                <c:pt idx="3">
                  <c:v>3.5714285714285712</c:v>
                </c:pt>
                <c:pt idx="4">
                  <c:v>2.7777777777777777</c:v>
                </c:pt>
                <c:pt idx="5">
                  <c:v>2.2222222222222223</c:v>
                </c:pt>
                <c:pt idx="6">
                  <c:v>3.6363636363636362</c:v>
                </c:pt>
                <c:pt idx="7">
                  <c:v>1.5151515151515151</c:v>
                </c:pt>
                <c:pt idx="8">
                  <c:v>2.5641025641025639</c:v>
                </c:pt>
                <c:pt idx="9">
                  <c:v>1.098901098901099</c:v>
                </c:pt>
                <c:pt idx="10">
                  <c:v>6.666666666666667</c:v>
                </c:pt>
                <c:pt idx="11">
                  <c:v>3.3333333333333335</c:v>
                </c:pt>
                <c:pt idx="12">
                  <c:v>1.4705882352941175</c:v>
                </c:pt>
                <c:pt idx="13">
                  <c:v>4.5751633986928102</c:v>
                </c:pt>
                <c:pt idx="14">
                  <c:v>6.4327485380116958</c:v>
                </c:pt>
                <c:pt idx="15">
                  <c:v>2.6315789473684208</c:v>
                </c:pt>
                <c:pt idx="16">
                  <c:v>8.5714285714285712</c:v>
                </c:pt>
                <c:pt idx="17">
                  <c:v>4.329004329004329</c:v>
                </c:pt>
                <c:pt idx="18">
                  <c:v>6.3241106719367588</c:v>
                </c:pt>
                <c:pt idx="19">
                  <c:v>11.956521739130435</c:v>
                </c:pt>
                <c:pt idx="20">
                  <c:v>5</c:v>
                </c:pt>
                <c:pt idx="21">
                  <c:v>16.923076923076923</c:v>
                </c:pt>
                <c:pt idx="22">
                  <c:v>16.809116809116809</c:v>
                </c:pt>
                <c:pt idx="23">
                  <c:v>25.396825396825395</c:v>
                </c:pt>
                <c:pt idx="24">
                  <c:v>16.009852216748769</c:v>
                </c:pt>
                <c:pt idx="25">
                  <c:v>16.091954022988507</c:v>
                </c:pt>
                <c:pt idx="26">
                  <c:v>21.0752688172043</c:v>
                </c:pt>
                <c:pt idx="27">
                  <c:v>29.838709677419356</c:v>
                </c:pt>
                <c:pt idx="28">
                  <c:v>19.128787878787879</c:v>
                </c:pt>
                <c:pt idx="29">
                  <c:v>24.242424242424242</c:v>
                </c:pt>
                <c:pt idx="30">
                  <c:v>26.890756302521009</c:v>
                </c:pt>
                <c:pt idx="31">
                  <c:v>24.761904761904763</c:v>
                </c:pt>
                <c:pt idx="32">
                  <c:v>29.87987987987988</c:v>
                </c:pt>
                <c:pt idx="33">
                  <c:v>29.587482219061169</c:v>
                </c:pt>
                <c:pt idx="34">
                  <c:v>27.935222672064778</c:v>
                </c:pt>
                <c:pt idx="35">
                  <c:v>32.948717948717949</c:v>
                </c:pt>
                <c:pt idx="36">
                  <c:v>34.024390243902438</c:v>
                </c:pt>
                <c:pt idx="37">
                  <c:v>39.024390243902438</c:v>
                </c:pt>
                <c:pt idx="38">
                  <c:v>33.776301218161677</c:v>
                </c:pt>
                <c:pt idx="39">
                  <c:v>38.160676532769557</c:v>
                </c:pt>
                <c:pt idx="40">
                  <c:v>41.414141414141412</c:v>
                </c:pt>
                <c:pt idx="41">
                  <c:v>39.420289855072468</c:v>
                </c:pt>
                <c:pt idx="42">
                  <c:v>39.6854764107308</c:v>
                </c:pt>
                <c:pt idx="43">
                  <c:v>34.219858156028373</c:v>
                </c:pt>
                <c:pt idx="44">
                  <c:v>42.091836734693878</c:v>
                </c:pt>
                <c:pt idx="45">
                  <c:v>44.081632653061227</c:v>
                </c:pt>
                <c:pt idx="46">
                  <c:v>42.352941176470587</c:v>
                </c:pt>
                <c:pt idx="47">
                  <c:v>38.763197586727003</c:v>
                </c:pt>
                <c:pt idx="48">
                  <c:v>42.380261248185775</c:v>
                </c:pt>
                <c:pt idx="49">
                  <c:v>42.348008385744237</c:v>
                </c:pt>
                <c:pt idx="50">
                  <c:v>47.878787878787875</c:v>
                </c:pt>
                <c:pt idx="51">
                  <c:v>45.97402597402597</c:v>
                </c:pt>
                <c:pt idx="52">
                  <c:v>47.055137844611529</c:v>
                </c:pt>
                <c:pt idx="53">
                  <c:v>49.243799153055051</c:v>
                </c:pt>
                <c:pt idx="54">
                  <c:v>49.152542372881356</c:v>
                </c:pt>
                <c:pt idx="55">
                  <c:v>50.395480225988699</c:v>
                </c:pt>
                <c:pt idx="56">
                  <c:v>46.065573770491802</c:v>
                </c:pt>
                <c:pt idx="57">
                  <c:v>49.603384452670547</c:v>
                </c:pt>
                <c:pt idx="58">
                  <c:v>47.107014848950335</c:v>
                </c:pt>
                <c:pt idx="59">
                  <c:v>50.793650793650791</c:v>
                </c:pt>
                <c:pt idx="60">
                  <c:v>48.653846153846153</c:v>
                </c:pt>
                <c:pt idx="61">
                  <c:v>54.731934731934729</c:v>
                </c:pt>
                <c:pt idx="62">
                  <c:v>51.87697874265038</c:v>
                </c:pt>
                <c:pt idx="63">
                  <c:v>51.668129938542585</c:v>
                </c:pt>
                <c:pt idx="64">
                  <c:v>53.154305200341</c:v>
                </c:pt>
                <c:pt idx="65">
                  <c:v>53.374741200828154</c:v>
                </c:pt>
                <c:pt idx="66">
                  <c:v>55.694164989939644</c:v>
                </c:pt>
                <c:pt idx="67">
                  <c:v>53.834115805946794</c:v>
                </c:pt>
                <c:pt idx="68">
                  <c:v>57.153729071537299</c:v>
                </c:pt>
                <c:pt idx="69">
                  <c:v>55.979266938171044</c:v>
                </c:pt>
                <c:pt idx="70">
                  <c:v>54.630630630630627</c:v>
                </c:pt>
                <c:pt idx="71">
                  <c:v>57.508771929824562</c:v>
                </c:pt>
                <c:pt idx="72">
                  <c:v>55.331510594668487</c:v>
                </c:pt>
                <c:pt idx="73">
                  <c:v>57.30935730935731</c:v>
                </c:pt>
                <c:pt idx="74">
                  <c:v>58.29276209023044</c:v>
                </c:pt>
                <c:pt idx="75">
                  <c:v>60.189873417721515</c:v>
                </c:pt>
                <c:pt idx="76">
                  <c:v>59.660493827160501</c:v>
                </c:pt>
                <c:pt idx="77">
                  <c:v>60.885275519421853</c:v>
                </c:pt>
                <c:pt idx="78">
                  <c:v>62.35674404936821</c:v>
                </c:pt>
                <c:pt idx="79">
                  <c:v>61.675272518646004</c:v>
                </c:pt>
                <c:pt idx="80">
                  <c:v>60.392156862745097</c:v>
                </c:pt>
                <c:pt idx="81">
                  <c:v>59.616963064295483</c:v>
                </c:pt>
                <c:pt idx="82">
                  <c:v>60.839347767976484</c:v>
                </c:pt>
                <c:pt idx="83">
                  <c:v>63.113897596656223</c:v>
                </c:pt>
                <c:pt idx="84">
                  <c:v>63.22778345250255</c:v>
                </c:pt>
                <c:pt idx="85">
                  <c:v>62.421972534332085</c:v>
                </c:pt>
                <c:pt idx="86">
                  <c:v>61.978021978021978</c:v>
                </c:pt>
                <c:pt idx="87">
                  <c:v>60.344003822264689</c:v>
                </c:pt>
                <c:pt idx="88">
                  <c:v>62.318840579710141</c:v>
                </c:pt>
                <c:pt idx="89">
                  <c:v>64.424616792495996</c:v>
                </c:pt>
                <c:pt idx="90">
                  <c:v>63.941769316909294</c:v>
                </c:pt>
                <c:pt idx="91">
                  <c:v>64.078947368421055</c:v>
                </c:pt>
                <c:pt idx="92">
                  <c:v>64.175257731958766</c:v>
                </c:pt>
                <c:pt idx="93">
                  <c:v>64.296233957500533</c:v>
                </c:pt>
                <c:pt idx="94">
                  <c:v>65.82148010719439</c:v>
                </c:pt>
                <c:pt idx="95">
                  <c:v>64.646464646464651</c:v>
                </c:pt>
                <c:pt idx="96">
                  <c:v>64.693069306930695</c:v>
                </c:pt>
                <c:pt idx="97">
                  <c:v>66.181324014754424</c:v>
                </c:pt>
                <c:pt idx="98">
                  <c:v>66.304968589377495</c:v>
                </c:pt>
                <c:pt idx="99">
                  <c:v>64.021657953696788</c:v>
                </c:pt>
                <c:pt idx="100">
                  <c:v>65.641025641025635</c:v>
                </c:pt>
                <c:pt idx="101">
                  <c:v>69.362084456424071</c:v>
                </c:pt>
                <c:pt idx="102">
                  <c:v>67.272086051842706</c:v>
                </c:pt>
                <c:pt idx="103">
                  <c:v>65.784008307372801</c:v>
                </c:pt>
                <c:pt idx="104">
                  <c:v>68.127760788311235</c:v>
                </c:pt>
                <c:pt idx="105">
                  <c:v>67.506255212677232</c:v>
                </c:pt>
                <c:pt idx="106">
                  <c:v>66.797706797706809</c:v>
                </c:pt>
                <c:pt idx="107">
                  <c:v>68.43629343629344</c:v>
                </c:pt>
                <c:pt idx="108">
                  <c:v>68.852718078381798</c:v>
                </c:pt>
                <c:pt idx="109">
                  <c:v>69.119701909641364</c:v>
                </c:pt>
                <c:pt idx="110">
                  <c:v>69.961861174675818</c:v>
                </c:pt>
                <c:pt idx="111">
                  <c:v>69.325337331334339</c:v>
                </c:pt>
                <c:pt idx="112">
                  <c:v>70.085470085470078</c:v>
                </c:pt>
                <c:pt idx="113">
                  <c:v>68.47747356221933</c:v>
                </c:pt>
                <c:pt idx="114">
                  <c:v>69.77638513032332</c:v>
                </c:pt>
                <c:pt idx="115">
                  <c:v>69.87394957983193</c:v>
                </c:pt>
                <c:pt idx="116">
                  <c:v>70.9228650137741</c:v>
                </c:pt>
                <c:pt idx="117">
                  <c:v>70.708576073702758</c:v>
                </c:pt>
                <c:pt idx="118">
                  <c:v>71.051579368252703</c:v>
                </c:pt>
                <c:pt idx="119">
                  <c:v>71.177550485182266</c:v>
                </c:pt>
                <c:pt idx="120">
                  <c:v>71.819354838709685</c:v>
                </c:pt>
                <c:pt idx="121">
                  <c:v>71.123809523809527</c:v>
                </c:pt>
                <c:pt idx="122">
                  <c:v>69.89126359205099</c:v>
                </c:pt>
                <c:pt idx="123">
                  <c:v>73.314468503937007</c:v>
                </c:pt>
                <c:pt idx="124">
                  <c:v>69.585755813953483</c:v>
                </c:pt>
                <c:pt idx="125">
                  <c:v>69.886702444841973</c:v>
                </c:pt>
                <c:pt idx="126">
                  <c:v>72.119788608338226</c:v>
                </c:pt>
                <c:pt idx="127">
                  <c:v>71.501272264631041</c:v>
                </c:pt>
                <c:pt idx="128">
                  <c:v>71.964000911369325</c:v>
                </c:pt>
                <c:pt idx="129">
                  <c:v>72.079452362248901</c:v>
                </c:pt>
                <c:pt idx="130">
                  <c:v>72.360420121614155</c:v>
                </c:pt>
                <c:pt idx="131">
                  <c:v>73.289760348583883</c:v>
                </c:pt>
                <c:pt idx="132">
                  <c:v>74.001717475311295</c:v>
                </c:pt>
                <c:pt idx="133">
                  <c:v>74.537183962763137</c:v>
                </c:pt>
                <c:pt idx="134">
                  <c:v>74.559482848503805</c:v>
                </c:pt>
                <c:pt idx="135">
                  <c:v>73.936279547790335</c:v>
                </c:pt>
                <c:pt idx="136">
                  <c:v>74.984802431610944</c:v>
                </c:pt>
                <c:pt idx="137">
                  <c:v>74.158425731695132</c:v>
                </c:pt>
                <c:pt idx="138">
                  <c:v>73.574313010932741</c:v>
                </c:pt>
                <c:pt idx="139">
                  <c:v>74.562937062937067</c:v>
                </c:pt>
                <c:pt idx="140">
                  <c:v>74.070881226053643</c:v>
                </c:pt>
                <c:pt idx="141">
                  <c:v>75.503070382616912</c:v>
                </c:pt>
                <c:pt idx="142">
                  <c:v>75.323828161401551</c:v>
                </c:pt>
                <c:pt idx="143">
                  <c:v>75.234418091560954</c:v>
                </c:pt>
                <c:pt idx="144">
                  <c:v>73.934337021585335</c:v>
                </c:pt>
                <c:pt idx="145">
                  <c:v>75.919463087248317</c:v>
                </c:pt>
                <c:pt idx="146">
                  <c:v>75.973509933774835</c:v>
                </c:pt>
                <c:pt idx="147">
                  <c:v>74.773440223074232</c:v>
                </c:pt>
                <c:pt idx="148">
                  <c:v>75.74819401444789</c:v>
                </c:pt>
                <c:pt idx="149">
                  <c:v>75.766064001358131</c:v>
                </c:pt>
                <c:pt idx="150">
                  <c:v>76.254713028906579</c:v>
                </c:pt>
                <c:pt idx="151">
                  <c:v>76.782464846980986</c:v>
                </c:pt>
                <c:pt idx="152">
                  <c:v>76.580107790298868</c:v>
                </c:pt>
                <c:pt idx="153">
                  <c:v>76.699185680883659</c:v>
                </c:pt>
                <c:pt idx="154">
                  <c:v>76.228007324257618</c:v>
                </c:pt>
                <c:pt idx="155">
                  <c:v>76.831761006289312</c:v>
                </c:pt>
                <c:pt idx="156">
                  <c:v>77.484472049689444</c:v>
                </c:pt>
                <c:pt idx="157">
                  <c:v>77.448048462541223</c:v>
                </c:pt>
                <c:pt idx="158">
                  <c:v>76.906763614330075</c:v>
                </c:pt>
                <c:pt idx="159">
                  <c:v>77.338021846476138</c:v>
                </c:pt>
                <c:pt idx="160">
                  <c:v>77.13968957871397</c:v>
                </c:pt>
                <c:pt idx="161">
                  <c:v>78.04308141657539</c:v>
                </c:pt>
                <c:pt idx="162">
                  <c:v>77.310439362239379</c:v>
                </c:pt>
                <c:pt idx="163">
                  <c:v>78.70687197034502</c:v>
                </c:pt>
                <c:pt idx="164">
                  <c:v>77.542969850662161</c:v>
                </c:pt>
                <c:pt idx="165">
                  <c:v>78.183083884441345</c:v>
                </c:pt>
                <c:pt idx="166">
                  <c:v>78.307533539731679</c:v>
                </c:pt>
                <c:pt idx="167">
                  <c:v>77.553379572963422</c:v>
                </c:pt>
                <c:pt idx="168">
                  <c:v>77.987632746336871</c:v>
                </c:pt>
                <c:pt idx="169">
                  <c:v>77.855292007175606</c:v>
                </c:pt>
                <c:pt idx="170">
                  <c:v>78.180623973727421</c:v>
                </c:pt>
                <c:pt idx="171">
                  <c:v>78.025974025974023</c:v>
                </c:pt>
                <c:pt idx="172">
                  <c:v>78.749357986646118</c:v>
                </c:pt>
                <c:pt idx="173">
                  <c:v>79.23570113629151</c:v>
                </c:pt>
                <c:pt idx="174">
                  <c:v>80.24606113866048</c:v>
                </c:pt>
                <c:pt idx="175">
                  <c:v>79.230291744258224</c:v>
                </c:pt>
                <c:pt idx="176">
                  <c:v>79.45979128299571</c:v>
                </c:pt>
                <c:pt idx="177">
                  <c:v>80.007285532147407</c:v>
                </c:pt>
                <c:pt idx="178">
                  <c:v>78.844652615144412</c:v>
                </c:pt>
                <c:pt idx="179">
                  <c:v>79.294369208838205</c:v>
                </c:pt>
                <c:pt idx="180">
                  <c:v>79.712103407755592</c:v>
                </c:pt>
                <c:pt idx="181">
                  <c:v>79.453647195582676</c:v>
                </c:pt>
                <c:pt idx="182">
                  <c:v>80.041400724512684</c:v>
                </c:pt>
                <c:pt idx="183">
                  <c:v>79.895323700079643</c:v>
                </c:pt>
                <c:pt idx="184">
                  <c:v>79.460767758640088</c:v>
                </c:pt>
                <c:pt idx="185">
                  <c:v>80.523531049846838</c:v>
                </c:pt>
                <c:pt idx="186">
                  <c:v>79.906310278313583</c:v>
                </c:pt>
                <c:pt idx="187">
                  <c:v>79.810209424083766</c:v>
                </c:pt>
                <c:pt idx="188">
                  <c:v>80.046416234887744</c:v>
                </c:pt>
                <c:pt idx="189">
                  <c:v>80.102558624005127</c:v>
                </c:pt>
                <c:pt idx="190">
                  <c:v>80.539254559873115</c:v>
                </c:pt>
                <c:pt idx="191">
                  <c:v>80.549450549450555</c:v>
                </c:pt>
                <c:pt idx="192">
                  <c:v>80.601885424220455</c:v>
                </c:pt>
                <c:pt idx="193">
                  <c:v>81.136235450956264</c:v>
                </c:pt>
                <c:pt idx="194">
                  <c:v>80.86899142175524</c:v>
                </c:pt>
                <c:pt idx="195">
                  <c:v>80.763819095477388</c:v>
                </c:pt>
              </c:numCache>
            </c:numRef>
          </c:yVal>
          <c:smooth val="0"/>
          <c:extLst>
            <c:ext xmlns:c16="http://schemas.microsoft.com/office/drawing/2014/chart" uri="{C3380CC4-5D6E-409C-BE32-E72D297353CC}">
              <c16:uniqueId val="{00000001-AA0A-4833-BD28-F61086D38060}"/>
            </c:ext>
          </c:extLst>
        </c:ser>
        <c:dLbls>
          <c:showLegendKey val="0"/>
          <c:showVal val="0"/>
          <c:showCatName val="0"/>
          <c:showSerName val="0"/>
          <c:showPercent val="0"/>
          <c:showBubbleSize val="0"/>
        </c:dLbls>
        <c:axId val="798115023"/>
        <c:axId val="798116943"/>
      </c:scatterChart>
      <c:valAx>
        <c:axId val="798115023"/>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6943"/>
        <c:crosses val="autoZero"/>
        <c:crossBetween val="midCat"/>
      </c:valAx>
      <c:valAx>
        <c:axId val="79811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削減率</a:t>
                </a:r>
                <a:r>
                  <a:rPr lang="en-US" altLang="ja-JP"/>
                  <a:t>(%)</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50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2024/9/4</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2024/9/4</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二次項の削減方法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005403" cy="584775"/>
          </a:xfrm>
          <a:prstGeom prst="rect">
            <a:avLst/>
          </a:prstGeom>
          <a:noFill/>
        </p:spPr>
        <p:txBody>
          <a:bodyPr wrap="none" rtlCol="0">
            <a:spAutoFit/>
          </a:bodyPr>
          <a:lstStyle/>
          <a:p>
            <a:r>
              <a:rPr lang="ja-JP" altLang="en-US" sz="3200" b="1" dirty="0"/>
              <a:t>実験</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1809429733"/>
              </p:ext>
            </p:extLst>
          </p:nvPr>
        </p:nvGraphicFramePr>
        <p:xfrm>
          <a:off x="301086" y="2498651"/>
          <a:ext cx="5794913" cy="3394584"/>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301086" y="1154374"/>
            <a:ext cx="3775393" cy="1384995"/>
          </a:xfrm>
          <a:prstGeom prst="rect">
            <a:avLst/>
          </a:prstGeom>
          <a:noFill/>
        </p:spPr>
        <p:txBody>
          <a:bodyPr wrap="none" rtlCol="0">
            <a:spAutoFit/>
          </a:bodyPr>
          <a:lstStyle/>
          <a:p>
            <a:pPr marL="285750" indent="-285750">
              <a:buFont typeface="Arial" panose="020B0604020202020204" pitchFamily="34" charset="0"/>
              <a:buChar char="•"/>
            </a:pPr>
            <a:r>
              <a:rPr lang="ja-JP" altLang="en-US" sz="1400" b="1" dirty="0"/>
              <a:t>提案手法で得られたグラフの辺の個数</a:t>
            </a:r>
            <a:endParaRPr lang="en-US" altLang="ja-JP" sz="1400" b="1" dirty="0"/>
          </a:p>
          <a:p>
            <a:endParaRPr lang="en-US" altLang="ja-JP" sz="1400" dirty="0"/>
          </a:p>
          <a:p>
            <a:r>
              <a:rPr lang="ja-JP" altLang="en-US" sz="1400" dirty="0"/>
              <a:t>実験のインスタンス：</a:t>
            </a:r>
            <a:endParaRPr lang="en-US" altLang="ja-JP" sz="1400" dirty="0"/>
          </a:p>
          <a:p>
            <a:r>
              <a:rPr lang="ja-JP" altLang="en-US" sz="1400" dirty="0"/>
              <a:t>町の個数</a:t>
            </a:r>
            <a:r>
              <a:rPr lang="en-US" altLang="ja-JP" sz="1400" dirty="0"/>
              <a:t>5</a:t>
            </a:r>
            <a:r>
              <a:rPr lang="ja-JP" altLang="en-US" sz="1400" dirty="0"/>
              <a:t>から</a:t>
            </a:r>
            <a:r>
              <a:rPr lang="en-US" altLang="ja-JP" sz="1400" dirty="0"/>
              <a:t>200</a:t>
            </a:r>
            <a:r>
              <a:rPr lang="ja-JP" altLang="en-US" sz="1400" dirty="0"/>
              <a:t>まで（総</a:t>
            </a:r>
            <a:r>
              <a:rPr lang="en-US" altLang="ja-JP" sz="1400" dirty="0"/>
              <a:t>196</a:t>
            </a:r>
            <a:r>
              <a:rPr lang="ja-JP" altLang="en-US" sz="1400" dirty="0"/>
              <a:t>個）</a:t>
            </a:r>
            <a:endParaRPr lang="en-US" altLang="ja-JP" sz="1400" dirty="0"/>
          </a:p>
          <a:p>
            <a:endParaRPr lang="en-US" altLang="zh-CN" sz="1400" dirty="0"/>
          </a:p>
          <a:p>
            <a:r>
              <a:rPr lang="ja-JP" altLang="en-US" sz="1400" dirty="0"/>
              <a:t>異なる方法で計算されたグラフの辺の個数：</a:t>
            </a:r>
            <a:endParaRPr lang="zh-CN" altLang="en-US" sz="1400" dirty="0"/>
          </a:p>
        </p:txBody>
      </p:sp>
      <p:sp>
        <p:nvSpPr>
          <p:cNvPr id="7" name="文本框 6">
            <a:extLst>
              <a:ext uri="{FF2B5EF4-FFF2-40B4-BE49-F238E27FC236}">
                <a16:creationId xmlns:a16="http://schemas.microsoft.com/office/drawing/2014/main" id="{A0B17FFE-5017-1121-903D-88373D5922E8}"/>
              </a:ext>
            </a:extLst>
          </p:cNvPr>
          <p:cNvSpPr txBox="1"/>
          <p:nvPr/>
        </p:nvSpPr>
        <p:spPr>
          <a:xfrm>
            <a:off x="618836" y="5834983"/>
            <a:ext cx="4184073" cy="523220"/>
          </a:xfrm>
          <a:prstGeom prst="rect">
            <a:avLst/>
          </a:prstGeom>
          <a:noFill/>
        </p:spPr>
        <p:txBody>
          <a:bodyPr wrap="square">
            <a:spAutoFit/>
          </a:bodyPr>
          <a:lstStyle/>
          <a:p>
            <a:r>
              <a:rPr lang="ja-JP" altLang="en-US" sz="1400" dirty="0"/>
              <a:t>インスタンスのサイズが大きくなるに連れて</a:t>
            </a:r>
            <a:endParaRPr lang="en-US" altLang="ja-JP" sz="1400" dirty="0"/>
          </a:p>
          <a:p>
            <a:r>
              <a:rPr lang="ja-JP" altLang="en-US" sz="1400" dirty="0"/>
              <a:t>完全グラフから削減された辺の個数も多くなる</a:t>
            </a:r>
            <a:endParaRPr lang="en-US" altLang="ja-JP" sz="1400" dirty="0"/>
          </a:p>
        </p:txBody>
      </p:sp>
      <p:sp>
        <p:nvSpPr>
          <p:cNvPr id="11" name="文本框 10">
            <a:extLst>
              <a:ext uri="{FF2B5EF4-FFF2-40B4-BE49-F238E27FC236}">
                <a16:creationId xmlns:a16="http://schemas.microsoft.com/office/drawing/2014/main" id="{F2A36ABC-F9E5-C6A4-5DCA-C191A3550B18}"/>
              </a:ext>
            </a:extLst>
          </p:cNvPr>
          <p:cNvSpPr txBox="1"/>
          <p:nvPr/>
        </p:nvSpPr>
        <p:spPr>
          <a:xfrm>
            <a:off x="6095999" y="1154374"/>
            <a:ext cx="5605568" cy="5232202"/>
          </a:xfrm>
          <a:prstGeom prst="rect">
            <a:avLst/>
          </a:prstGeom>
          <a:noFill/>
        </p:spPr>
        <p:txBody>
          <a:bodyPr wrap="square" rtlCol="0">
            <a:spAutoFit/>
          </a:bodyPr>
          <a:lstStyle/>
          <a:p>
            <a:pPr marL="285750" indent="-285750">
              <a:buFont typeface="Arial" panose="020B0604020202020204" pitchFamily="34" charset="0"/>
              <a:buChar char="•"/>
            </a:pPr>
            <a:r>
              <a:rPr lang="ja-JP" altLang="en-US" sz="1400" b="1" dirty="0"/>
              <a:t>提案手法で得られたグラフで元の最適巡回路が含まれるか</a:t>
            </a:r>
            <a:endParaRPr lang="en-US" altLang="ja-JP" sz="1400" b="1" dirty="0"/>
          </a:p>
          <a:p>
            <a:endParaRPr lang="en-US" altLang="ja-JP" sz="1400" dirty="0"/>
          </a:p>
          <a:p>
            <a:r>
              <a:rPr lang="ja-JP" altLang="en-US" sz="1200" dirty="0"/>
              <a:t>実験のインスタンス：</a:t>
            </a:r>
            <a:endParaRPr lang="en-US" altLang="ja-JP" sz="1200" dirty="0"/>
          </a:p>
          <a:p>
            <a:r>
              <a:rPr lang="ja-JP" altLang="en-US" sz="1200" dirty="0"/>
              <a:t>町の個数</a:t>
            </a:r>
            <a:r>
              <a:rPr lang="en-US" altLang="ja-JP" sz="1200" dirty="0"/>
              <a:t>5</a:t>
            </a:r>
            <a:r>
              <a:rPr lang="ja-JP" altLang="en-US" sz="1200" dirty="0"/>
              <a:t>から</a:t>
            </a:r>
            <a:r>
              <a:rPr lang="en-US" altLang="ja-JP" sz="1200" dirty="0"/>
              <a:t>200</a:t>
            </a:r>
            <a:r>
              <a:rPr lang="ja-JP" altLang="en-US" sz="1200" dirty="0"/>
              <a:t>まで（総</a:t>
            </a:r>
            <a:r>
              <a:rPr lang="en-US" altLang="ja-JP" sz="1200" dirty="0"/>
              <a:t>196</a:t>
            </a:r>
            <a:r>
              <a:rPr lang="ja-JP" altLang="en-US" sz="1200" dirty="0"/>
              <a:t>個）</a:t>
            </a:r>
            <a:endParaRPr lang="en-US" altLang="ja-JP" sz="1200" dirty="0"/>
          </a:p>
          <a:p>
            <a:endParaRPr lang="en-US" altLang="zh-CN" sz="1200" dirty="0"/>
          </a:p>
          <a:p>
            <a:r>
              <a:rPr lang="ja-JP" altLang="en-US" sz="1200" dirty="0"/>
              <a:t>結果：</a:t>
            </a:r>
            <a:endParaRPr lang="en-US" altLang="ja-JP" sz="1200" dirty="0"/>
          </a:p>
          <a:p>
            <a:r>
              <a:rPr lang="ja-JP" altLang="en-US" sz="1200" dirty="0"/>
              <a:t>全てのインスタンスに対して提案手法で得られた二つのグラフで（</a:t>
            </a:r>
            <a:r>
              <a:rPr lang="en-US" altLang="ja-JP" sz="1200" dirty="0"/>
              <a:t>seg</a:t>
            </a:r>
            <a:r>
              <a:rPr lang="ja-JP" altLang="en-US" sz="1200" dirty="0"/>
              <a:t>グラフ，</a:t>
            </a:r>
            <a:r>
              <a:rPr lang="en-US" altLang="ja-JP" sz="1200" dirty="0" err="1"/>
              <a:t>nei</a:t>
            </a:r>
            <a:r>
              <a:rPr lang="ja-JP" altLang="en-US" sz="1200" dirty="0"/>
              <a:t>グラフ）元の最適巡回路が含まれる</a:t>
            </a:r>
            <a:endParaRPr lang="en-US" altLang="ja-JP" sz="1200" dirty="0"/>
          </a:p>
          <a:p>
            <a:endParaRPr lang="en-US" altLang="zh-CN" sz="1200" dirty="0"/>
          </a:p>
          <a:p>
            <a:endParaRPr lang="en-US" altLang="zh-CN" sz="1200" dirty="0"/>
          </a:p>
          <a:p>
            <a:r>
              <a:rPr lang="ja-JP" altLang="en-US" sz="1200" dirty="0"/>
              <a:t>実験結果から見ると</a:t>
            </a:r>
            <a:endParaRPr lang="en-US" altLang="zh-CN" sz="1200" dirty="0"/>
          </a:p>
          <a:p>
            <a:r>
              <a:rPr lang="ja-JP" altLang="en-US" sz="1200" dirty="0"/>
              <a:t>完全グラフから削減された辺は</a:t>
            </a:r>
            <a:r>
              <a:rPr lang="en-US" altLang="ja-JP" sz="1200" dirty="0"/>
              <a:t>TSP</a:t>
            </a:r>
            <a:r>
              <a:rPr lang="ja-JP" altLang="en-US" sz="1200" dirty="0"/>
              <a:t>の最適巡回路にならないとする</a:t>
            </a:r>
            <a:endParaRPr lang="en-US" altLang="ja-JP" sz="1200" dirty="0"/>
          </a:p>
          <a:p>
            <a:endParaRPr lang="en-US" altLang="ja-JP" sz="1200" dirty="0"/>
          </a:p>
          <a:p>
            <a:r>
              <a:rPr lang="ja-JP" altLang="en-US" sz="1200" dirty="0"/>
              <a:t>これで元の</a:t>
            </a:r>
            <a:r>
              <a:rPr lang="en-US" altLang="ja-JP" sz="1200" dirty="0"/>
              <a:t>TSP</a:t>
            </a:r>
            <a:r>
              <a:rPr lang="ja-JP" altLang="en-US" sz="1200" dirty="0"/>
              <a:t>（完全グラフ）を解く</a:t>
            </a:r>
            <a:endParaRPr lang="en-US" altLang="ja-JP" sz="1200" dirty="0"/>
          </a:p>
          <a:p>
            <a:r>
              <a:rPr lang="en-US" altLang="ja-JP" sz="1200" dirty="0"/>
              <a:t>seg</a:t>
            </a:r>
            <a:r>
              <a:rPr lang="ja-JP" altLang="en-US" sz="1200" dirty="0"/>
              <a:t>グラフあるいは</a:t>
            </a:r>
            <a:r>
              <a:rPr lang="en-US" altLang="ja-JP" sz="1200" dirty="0" err="1"/>
              <a:t>nei</a:t>
            </a:r>
            <a:r>
              <a:rPr lang="ja-JP" altLang="en-US" sz="1200" dirty="0"/>
              <a:t>グラフの</a:t>
            </a:r>
            <a:r>
              <a:rPr lang="en-US" altLang="ja-JP" sz="1200" dirty="0"/>
              <a:t>TSP</a:t>
            </a:r>
            <a:r>
              <a:rPr lang="ja-JP" altLang="en-US" sz="1200" dirty="0"/>
              <a:t>を解く</a:t>
            </a:r>
            <a:endParaRPr lang="en-US" altLang="ja-JP" sz="1200" dirty="0"/>
          </a:p>
          <a:p>
            <a:r>
              <a:rPr lang="ja-JP" altLang="en-US" sz="1200" dirty="0"/>
              <a:t>が同じである</a:t>
            </a:r>
            <a:endParaRPr lang="en-US" altLang="ja-JP" sz="1200" dirty="0"/>
          </a:p>
          <a:p>
            <a:endParaRPr lang="en-US" altLang="zh-CN" sz="1400" dirty="0"/>
          </a:p>
          <a:p>
            <a:pPr marL="285750" indent="-285750">
              <a:buFont typeface="Arial" panose="020B0604020202020204" pitchFamily="34" charset="0"/>
              <a:buChar char="•"/>
            </a:pPr>
            <a:r>
              <a:rPr lang="en-US" altLang="ja-JP" sz="1400" b="1" dirty="0"/>
              <a:t>LKH</a:t>
            </a:r>
            <a:r>
              <a:rPr lang="ja-JP" altLang="en-US" sz="1400" b="1" dirty="0"/>
              <a:t>で制限されたグラフ（</a:t>
            </a:r>
            <a:r>
              <a:rPr lang="en-US" altLang="ja-JP" sz="1400" b="1" dirty="0"/>
              <a:t>seg</a:t>
            </a:r>
            <a:r>
              <a:rPr lang="ja-JP" altLang="en-US" sz="1400" b="1" dirty="0"/>
              <a:t>グラフと</a:t>
            </a:r>
            <a:r>
              <a:rPr lang="en-US" altLang="ja-JP" sz="1400" b="1" dirty="0" err="1"/>
              <a:t>nei</a:t>
            </a:r>
            <a:r>
              <a:rPr lang="ja-JP" altLang="en-US" sz="1400" b="1" dirty="0"/>
              <a:t>グラフ）を解く</a:t>
            </a:r>
            <a:endParaRPr lang="en-US" altLang="ja-JP" sz="1400" b="1" dirty="0"/>
          </a:p>
          <a:p>
            <a:endParaRPr lang="en-US" altLang="ja-JP" sz="1200" b="1" dirty="0"/>
          </a:p>
          <a:p>
            <a:r>
              <a:rPr lang="ja-JP" altLang="en-US" sz="1200" dirty="0"/>
              <a:t>存在しない辺については</a:t>
            </a:r>
            <a:endParaRPr lang="en-US" altLang="ja-JP" sz="1200" dirty="0"/>
          </a:p>
          <a:p>
            <a:r>
              <a:rPr lang="ja-JP" altLang="en-US" sz="1200" dirty="0"/>
              <a:t>距離行列に対応するところで</a:t>
            </a:r>
            <a:r>
              <a:rPr lang="ja-JP" altLang="en-US" sz="1200" b="1" dirty="0"/>
              <a:t>距離行列の最大値</a:t>
            </a:r>
            <a:r>
              <a:rPr lang="ja-JP" altLang="en-US" sz="1200" dirty="0"/>
              <a:t>で書き換える</a:t>
            </a:r>
            <a:endParaRPr lang="en-US" altLang="ja-JP" sz="1200" dirty="0"/>
          </a:p>
          <a:p>
            <a:endParaRPr lang="en-US" altLang="zh-CN" sz="1400" b="1" dirty="0"/>
          </a:p>
          <a:p>
            <a:r>
              <a:rPr lang="ja-JP" altLang="en-US" sz="1200" dirty="0"/>
              <a:t>一つのインスタンス</a:t>
            </a:r>
            <a:r>
              <a:rPr lang="en-US" altLang="ja-JP" sz="1200" dirty="0"/>
              <a:t>10</a:t>
            </a:r>
            <a:r>
              <a:rPr lang="ja-JP" altLang="en-US" sz="1200" dirty="0"/>
              <a:t>回解いて</a:t>
            </a:r>
            <a:endParaRPr lang="en-US" altLang="ja-JP" sz="1200" dirty="0"/>
          </a:p>
          <a:p>
            <a:r>
              <a:rPr lang="ja-JP" altLang="en-US" sz="1200" dirty="0"/>
              <a:t>その内の距離最小値と元の</a:t>
            </a:r>
            <a:r>
              <a:rPr lang="en-US" altLang="ja-JP" sz="1200" dirty="0"/>
              <a:t>TSP</a:t>
            </a:r>
            <a:r>
              <a:rPr lang="ja-JP" altLang="en-US" sz="1200" dirty="0"/>
              <a:t>最適巡回路の距離を比べる</a:t>
            </a:r>
            <a:endParaRPr lang="en-US" altLang="ja-JP" sz="1200" dirty="0"/>
          </a:p>
          <a:p>
            <a:endParaRPr lang="en-US" altLang="zh-CN" sz="1200" dirty="0"/>
          </a:p>
          <a:p>
            <a:r>
              <a:rPr lang="ja-JP" altLang="en-US" sz="1200" dirty="0"/>
              <a:t>結果：</a:t>
            </a:r>
            <a:endParaRPr lang="en-US" altLang="ja-JP" sz="1200" dirty="0"/>
          </a:p>
          <a:p>
            <a:r>
              <a:rPr lang="ja-JP" altLang="en-US" sz="1200" dirty="0"/>
              <a:t>全てのインスタンスに対して距離最小値が最適巡回路の距離と一致する</a:t>
            </a:r>
            <a:endParaRPr lang="en-US" altLang="zh-CN" sz="1200" dirty="0"/>
          </a:p>
        </p:txBody>
      </p:sp>
      <p:sp>
        <p:nvSpPr>
          <p:cNvPr id="12" name="文本框 11">
            <a:extLst>
              <a:ext uri="{FF2B5EF4-FFF2-40B4-BE49-F238E27FC236}">
                <a16:creationId xmlns:a16="http://schemas.microsoft.com/office/drawing/2014/main" id="{4A2CBF28-103C-C363-FCE2-C447FC0ACDB7}"/>
              </a:ext>
            </a:extLst>
          </p:cNvPr>
          <p:cNvSpPr txBox="1"/>
          <p:nvPr/>
        </p:nvSpPr>
        <p:spPr>
          <a:xfrm>
            <a:off x="9333028" y="550879"/>
            <a:ext cx="2521844" cy="307777"/>
          </a:xfrm>
          <a:prstGeom prst="rect">
            <a:avLst/>
          </a:prstGeom>
          <a:noFill/>
          <a:ln>
            <a:solidFill>
              <a:schemeClr val="tx1"/>
            </a:solidFill>
          </a:ln>
        </p:spPr>
        <p:txBody>
          <a:bodyPr wrap="none" rtlCol="0">
            <a:spAutoFit/>
          </a:bodyPr>
          <a:lstStyle/>
          <a:p>
            <a:r>
              <a:rPr lang="en-US" altLang="ja-JP" sz="1400" dirty="0"/>
              <a:t>LKH</a:t>
            </a:r>
            <a:r>
              <a:rPr lang="ja-JP" altLang="en-US" sz="1400" dirty="0"/>
              <a:t>：</a:t>
            </a:r>
            <a:r>
              <a:rPr lang="en-US" altLang="ja-JP" sz="1400" dirty="0"/>
              <a:t>tsp</a:t>
            </a:r>
            <a:r>
              <a:rPr lang="ja-JP" altLang="en-US" sz="1400" dirty="0"/>
              <a:t>問題の専用ソルバー</a:t>
            </a:r>
            <a:endParaRPr lang="zh-CN" altLang="en-US" sz="1400" dirty="0"/>
          </a:p>
        </p:txBody>
      </p:sp>
    </p:spTree>
    <p:extLst>
      <p:ext uri="{BB962C8B-B14F-4D97-AF65-F5344CB8AC3E}">
        <p14:creationId xmlns:p14="http://schemas.microsoft.com/office/powerpoint/2010/main" val="350847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8" y="1108898"/>
            <a:ext cx="5187436" cy="1415772"/>
          </a:xfrm>
          <a:prstGeom prst="rect">
            <a:avLst/>
          </a:prstGeom>
          <a:noFill/>
        </p:spPr>
        <p:txBody>
          <a:bodyPr wrap="square">
            <a:spAutoFit/>
          </a:bodyPr>
          <a:lstStyle/>
          <a:p>
            <a:r>
              <a:rPr lang="ja-JP" altLang="en-US" sz="1400" b="1" dirty="0"/>
              <a:t>目的関数の二次項を削減する</a:t>
            </a:r>
            <a:endParaRPr lang="en-US" altLang="ja-JP" sz="1400" b="1" dirty="0"/>
          </a:p>
          <a:p>
            <a:endParaRPr lang="en-US" altLang="zh-CN" sz="1200" dirty="0"/>
          </a:p>
          <a:p>
            <a:r>
              <a:rPr lang="ja-JP" altLang="en-US" sz="1200" dirty="0"/>
              <a:t>制限されたグラフで存在しない辺は考慮しなくても良いことで</a:t>
            </a:r>
            <a:endParaRPr lang="en-US" altLang="ja-JP" sz="1200" dirty="0"/>
          </a:p>
          <a:p>
            <a:r>
              <a:rPr lang="ja-JP" altLang="en-US" sz="1200" dirty="0"/>
              <a:t>元の目的関数の二次項を削減できる</a:t>
            </a:r>
            <a:endParaRPr lang="en-US" altLang="zh-CN" sz="1200" dirty="0"/>
          </a:p>
          <a:p>
            <a:endParaRPr lang="en-US" altLang="zh-CN" sz="1200" dirty="0"/>
          </a:p>
          <a:p>
            <a:r>
              <a:rPr lang="ja-JP" altLang="en-US" sz="1200" dirty="0"/>
              <a:t>例えば：</a:t>
            </a:r>
            <a:endParaRPr lang="en-US" altLang="ja-JP" sz="1200" dirty="0"/>
          </a:p>
          <a:p>
            <a:r>
              <a:rPr lang="ja-JP" altLang="en-US" sz="1200" dirty="0"/>
              <a:t>町四つある</a:t>
            </a:r>
            <a:r>
              <a:rPr lang="en-US" altLang="ja-JP" sz="1200" dirty="0"/>
              <a:t>TSP</a:t>
            </a:r>
            <a:r>
              <a:rPr lang="ja-JP" altLang="en-US" sz="1200" dirty="0"/>
              <a:t>インスタンス</a:t>
            </a:r>
            <a:endParaRPr lang="zh-CN" altLang="en-US" sz="1200" dirty="0"/>
          </a:p>
        </p:txBody>
      </p:sp>
      <p:grpSp>
        <p:nvGrpSpPr>
          <p:cNvPr id="40" name="组合 39">
            <a:extLst>
              <a:ext uri="{FF2B5EF4-FFF2-40B4-BE49-F238E27FC236}">
                <a16:creationId xmlns:a16="http://schemas.microsoft.com/office/drawing/2014/main" id="{B57B5B29-23E2-B946-EE9F-A2AA252FF10D}"/>
              </a:ext>
            </a:extLst>
          </p:cNvPr>
          <p:cNvGrpSpPr/>
          <p:nvPr/>
        </p:nvGrpSpPr>
        <p:grpSpPr>
          <a:xfrm>
            <a:off x="1107945" y="2976665"/>
            <a:ext cx="1593272" cy="1565640"/>
            <a:chOff x="1200727" y="3441643"/>
            <a:chExt cx="1593272" cy="1565640"/>
          </a:xfrm>
        </p:grpSpPr>
        <p:sp>
          <p:nvSpPr>
            <p:cNvPr id="6" name="椭圆 5">
              <a:extLst>
                <a:ext uri="{FF2B5EF4-FFF2-40B4-BE49-F238E27FC236}">
                  <a16:creationId xmlns:a16="http://schemas.microsoft.com/office/drawing/2014/main" id="{64D1AA90-36E0-87C4-8739-996871451C3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a:extLst>
                <a:ext uri="{FF2B5EF4-FFF2-40B4-BE49-F238E27FC236}">
                  <a16:creationId xmlns:a16="http://schemas.microsoft.com/office/drawing/2014/main" id="{482A8727-29C0-28D9-7840-DE11760165D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8B47CD72-B47A-4AC2-BFB8-A892941C29C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9" name="椭圆 8">
              <a:extLst>
                <a:ext uri="{FF2B5EF4-FFF2-40B4-BE49-F238E27FC236}">
                  <a16:creationId xmlns:a16="http://schemas.microsoft.com/office/drawing/2014/main" id="{39E274DE-F323-B2A7-F58E-51900B84785D}"/>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12" name="直接连接符 11">
              <a:extLst>
                <a:ext uri="{FF2B5EF4-FFF2-40B4-BE49-F238E27FC236}">
                  <a16:creationId xmlns:a16="http://schemas.microsoft.com/office/drawing/2014/main" id="{B47BDA11-5CBE-717B-E0AD-B18D88AAA427}"/>
                </a:ext>
              </a:extLst>
            </p:cNvPr>
            <p:cNvCxnSpPr>
              <a:cxnSpLocks/>
              <a:stCxn id="6" idx="5"/>
              <a:endCxn id="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44CF5373-C683-4918-394A-92F796FC82D6}"/>
                </a:ext>
              </a:extLst>
            </p:cNvPr>
            <p:cNvCxnSpPr>
              <a:stCxn id="6" idx="5"/>
              <a:endCxn id="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649554B6-01EA-B359-3764-89EBC664068B}"/>
                </a:ext>
              </a:extLst>
            </p:cNvPr>
            <p:cNvCxnSpPr>
              <a:stCxn id="6" idx="5"/>
              <a:endCxn id="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0921A5BF-3A5B-6296-4D4A-115E6851A6AC}"/>
                </a:ext>
              </a:extLst>
            </p:cNvPr>
            <p:cNvCxnSpPr>
              <a:stCxn id="8" idx="3"/>
              <a:endCxn id="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C8D296AF-AC53-CDB3-6740-85EF26A65392}"/>
                </a:ext>
              </a:extLst>
            </p:cNvPr>
            <p:cNvCxnSpPr>
              <a:stCxn id="8" idx="3"/>
              <a:endCxn id="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C9D22825-7F02-92F3-B8CC-5A1AEF1ECA9C}"/>
                </a:ext>
              </a:extLst>
            </p:cNvPr>
            <p:cNvCxnSpPr>
              <a:stCxn id="9" idx="1"/>
              <a:endCxn id="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grpSp>
      <p:sp>
        <p:nvSpPr>
          <p:cNvPr id="70" name="文本框 69">
            <a:extLst>
              <a:ext uri="{FF2B5EF4-FFF2-40B4-BE49-F238E27FC236}">
                <a16:creationId xmlns:a16="http://schemas.microsoft.com/office/drawing/2014/main" id="{E3C2251C-E3AD-F55B-DFCB-4AA96C1E0E1B}"/>
              </a:ext>
            </a:extLst>
          </p:cNvPr>
          <p:cNvSpPr txBox="1"/>
          <p:nvPr/>
        </p:nvSpPr>
        <p:spPr>
          <a:xfrm>
            <a:off x="114238" y="3429000"/>
            <a:ext cx="954107" cy="276999"/>
          </a:xfrm>
          <a:prstGeom prst="rect">
            <a:avLst/>
          </a:prstGeom>
          <a:noFill/>
        </p:spPr>
        <p:txBody>
          <a:bodyPr wrap="none" rtlCol="0">
            <a:spAutoFit/>
          </a:bodyPr>
          <a:lstStyle/>
          <a:p>
            <a:r>
              <a:rPr lang="ja-JP" altLang="en-US" sz="1200" dirty="0"/>
              <a:t>完全グラフ</a:t>
            </a:r>
            <a:endParaRPr lang="zh-CN" altLang="en-US" sz="12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2887631" y="3433999"/>
            <a:ext cx="1107996" cy="276999"/>
          </a:xfrm>
          <a:prstGeom prst="rect">
            <a:avLst/>
          </a:prstGeom>
          <a:noFill/>
        </p:spPr>
        <p:txBody>
          <a:bodyPr wrap="none" rtlCol="0">
            <a:spAutoFit/>
          </a:bodyPr>
          <a:lstStyle/>
          <a:p>
            <a:r>
              <a:rPr lang="ja-JP" altLang="en-US" sz="1200" dirty="0"/>
              <a:t>元の</a:t>
            </a:r>
            <a:r>
              <a:rPr lang="ja-JP" altLang="en-US" sz="1200" b="1" dirty="0"/>
              <a:t>距離行列</a:t>
            </a:r>
            <a:endParaRPr lang="zh-CN" altLang="en-US" sz="1200" dirty="0"/>
          </a:p>
        </p:txBody>
      </p:sp>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extLst>
              <p:ext uri="{D42A27DB-BD31-4B8C-83A1-F6EECF244321}">
                <p14:modId xmlns:p14="http://schemas.microsoft.com/office/powerpoint/2010/main" val="1654112356"/>
              </p:ext>
            </p:extLst>
          </p:nvPr>
        </p:nvGraphicFramePr>
        <p:xfrm>
          <a:off x="4129528" y="2932319"/>
          <a:ext cx="2700000" cy="1850906"/>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4048087300"/>
                    </a:ext>
                  </a:extLst>
                </a:gridCol>
                <a:gridCol w="540000">
                  <a:extLst>
                    <a:ext uri="{9D8B030D-6E8A-4147-A177-3AD203B41FA5}">
                      <a16:colId xmlns:a16="http://schemas.microsoft.com/office/drawing/2014/main" val="829567495"/>
                    </a:ext>
                  </a:extLst>
                </a:gridCol>
                <a:gridCol w="540000">
                  <a:extLst>
                    <a:ext uri="{9D8B030D-6E8A-4147-A177-3AD203B41FA5}">
                      <a16:colId xmlns:a16="http://schemas.microsoft.com/office/drawing/2014/main" val="1869609705"/>
                    </a:ext>
                  </a:extLst>
                </a:gridCol>
                <a:gridCol w="540000">
                  <a:extLst>
                    <a:ext uri="{9D8B030D-6E8A-4147-A177-3AD203B41FA5}">
                      <a16:colId xmlns:a16="http://schemas.microsoft.com/office/drawing/2014/main" val="2610860937"/>
                    </a:ext>
                  </a:extLst>
                </a:gridCol>
                <a:gridCol w="540000">
                  <a:extLst>
                    <a:ext uri="{9D8B030D-6E8A-4147-A177-3AD203B41FA5}">
                      <a16:colId xmlns:a16="http://schemas.microsoft.com/office/drawing/2014/main" val="81708999"/>
                    </a:ext>
                  </a:extLst>
                </a:gridCol>
              </a:tblGrid>
              <a:tr h="387866">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dirty="0">
                          <a:solidFill>
                            <a:schemeClr val="tx1"/>
                          </a:solidFill>
                        </a:rPr>
                        <a:t>町</a:t>
                      </a:r>
                      <a:r>
                        <a:rPr lang="en-US" altLang="ja-JP" dirty="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4</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530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solidFill>
                            <a:srgbClr val="FF0000"/>
                          </a:solidFill>
                        </a:rPr>
                        <a:t>6</a:t>
                      </a:r>
                      <a:endParaRPr lang="zh-CN"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4</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530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2</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5</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530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3</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530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4</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bl>
          </a:graphicData>
        </a:graphic>
      </p:graphicFrame>
      <p:graphicFrame>
        <p:nvGraphicFramePr>
          <p:cNvPr id="11" name="表格 10">
            <a:extLst>
              <a:ext uri="{FF2B5EF4-FFF2-40B4-BE49-F238E27FC236}">
                <a16:creationId xmlns:a16="http://schemas.microsoft.com/office/drawing/2014/main" id="{BB61953A-9ACD-9AC8-1434-E9DF80BCF151}"/>
              </a:ext>
            </a:extLst>
          </p:cNvPr>
          <p:cNvGraphicFramePr>
            <a:graphicFrameLocks noGrp="1"/>
          </p:cNvGraphicFramePr>
          <p:nvPr>
            <p:extLst>
              <p:ext uri="{D42A27DB-BD31-4B8C-83A1-F6EECF244321}">
                <p14:modId xmlns:p14="http://schemas.microsoft.com/office/powerpoint/2010/main" val="3655342360"/>
              </p:ext>
            </p:extLst>
          </p:nvPr>
        </p:nvGraphicFramePr>
        <p:xfrm>
          <a:off x="4129528" y="4967782"/>
          <a:ext cx="2700000" cy="1850906"/>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4048087300"/>
                    </a:ext>
                  </a:extLst>
                </a:gridCol>
                <a:gridCol w="540000">
                  <a:extLst>
                    <a:ext uri="{9D8B030D-6E8A-4147-A177-3AD203B41FA5}">
                      <a16:colId xmlns:a16="http://schemas.microsoft.com/office/drawing/2014/main" val="829567495"/>
                    </a:ext>
                  </a:extLst>
                </a:gridCol>
                <a:gridCol w="540000">
                  <a:extLst>
                    <a:ext uri="{9D8B030D-6E8A-4147-A177-3AD203B41FA5}">
                      <a16:colId xmlns:a16="http://schemas.microsoft.com/office/drawing/2014/main" val="1869609705"/>
                    </a:ext>
                  </a:extLst>
                </a:gridCol>
                <a:gridCol w="540000">
                  <a:extLst>
                    <a:ext uri="{9D8B030D-6E8A-4147-A177-3AD203B41FA5}">
                      <a16:colId xmlns:a16="http://schemas.microsoft.com/office/drawing/2014/main" val="2610860937"/>
                    </a:ext>
                  </a:extLst>
                </a:gridCol>
                <a:gridCol w="540000">
                  <a:extLst>
                    <a:ext uri="{9D8B030D-6E8A-4147-A177-3AD203B41FA5}">
                      <a16:colId xmlns:a16="http://schemas.microsoft.com/office/drawing/2014/main" val="81708999"/>
                    </a:ext>
                  </a:extLst>
                </a:gridCol>
              </a:tblGrid>
              <a:tr h="387866">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dirty="0">
                          <a:solidFill>
                            <a:schemeClr val="tx1"/>
                          </a:solidFill>
                        </a:rPr>
                        <a:t>町</a:t>
                      </a:r>
                      <a:r>
                        <a:rPr lang="en-US" altLang="ja-JP" dirty="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4</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530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solidFill>
                            <a:srgbClr val="FF0000"/>
                          </a:solidFill>
                        </a:rPr>
                        <a:t>6</a:t>
                      </a:r>
                      <a:endParaRPr lang="zh-CN"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4</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530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2</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solidFill>
                            <a:srgbClr val="FF0000"/>
                          </a:solidFill>
                        </a:rPr>
                        <a:t>6</a:t>
                      </a:r>
                      <a:endParaRPr lang="zh-CN"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530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3</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530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4</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bl>
          </a:graphicData>
        </a:graphic>
      </p:graphicFrame>
      <p:sp>
        <p:nvSpPr>
          <p:cNvPr id="13" name="箭头: 右 12">
            <a:extLst>
              <a:ext uri="{FF2B5EF4-FFF2-40B4-BE49-F238E27FC236}">
                <a16:creationId xmlns:a16="http://schemas.microsoft.com/office/drawing/2014/main" id="{922D95BC-3FB5-FDBE-E429-81EAF3C59F46}"/>
              </a:ext>
            </a:extLst>
          </p:cNvPr>
          <p:cNvSpPr/>
          <p:nvPr/>
        </p:nvSpPr>
        <p:spPr>
          <a:xfrm>
            <a:off x="3045051" y="3772449"/>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id="{53E7EF6A-D562-E3E7-C12D-5CB1CAD65761}"/>
              </a:ext>
            </a:extLst>
          </p:cNvPr>
          <p:cNvGrpSpPr/>
          <p:nvPr/>
        </p:nvGrpSpPr>
        <p:grpSpPr>
          <a:xfrm>
            <a:off x="1218973" y="4966282"/>
            <a:ext cx="1593272" cy="1565640"/>
            <a:chOff x="1200727" y="3441643"/>
            <a:chExt cx="1593272" cy="1565640"/>
          </a:xfrm>
        </p:grpSpPr>
        <p:sp>
          <p:nvSpPr>
            <p:cNvPr id="17" name="椭圆 16">
              <a:extLst>
                <a:ext uri="{FF2B5EF4-FFF2-40B4-BE49-F238E27FC236}">
                  <a16:creationId xmlns:a16="http://schemas.microsoft.com/office/drawing/2014/main" id="{9FC16D9A-150E-AECB-D83F-820928956E3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8" name="椭圆 17">
              <a:extLst>
                <a:ext uri="{FF2B5EF4-FFF2-40B4-BE49-F238E27FC236}">
                  <a16:creationId xmlns:a16="http://schemas.microsoft.com/office/drawing/2014/main" id="{346FA17C-3C3B-2A56-4FBB-65EBB200518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1" name="椭圆 20">
              <a:extLst>
                <a:ext uri="{FF2B5EF4-FFF2-40B4-BE49-F238E27FC236}">
                  <a16:creationId xmlns:a16="http://schemas.microsoft.com/office/drawing/2014/main" id="{16693BE4-A04D-4173-F0FE-5033F92DD31D}"/>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2" name="椭圆 21">
              <a:extLst>
                <a:ext uri="{FF2B5EF4-FFF2-40B4-BE49-F238E27FC236}">
                  <a16:creationId xmlns:a16="http://schemas.microsoft.com/office/drawing/2014/main" id="{68D27B8C-41DB-506A-E91E-7B315DF706A5}"/>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23" name="直接连接符 22">
              <a:extLst>
                <a:ext uri="{FF2B5EF4-FFF2-40B4-BE49-F238E27FC236}">
                  <a16:creationId xmlns:a16="http://schemas.microsoft.com/office/drawing/2014/main" id="{B6FF92D5-0DA3-2B0A-A954-A3B0C901BB61}"/>
                </a:ext>
              </a:extLst>
            </p:cNvPr>
            <p:cNvCxnSpPr>
              <a:cxnSpLocks/>
              <a:stCxn id="17" idx="5"/>
              <a:endCxn id="21"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D18ED189-A0A8-AB69-A342-87DB7A4C1B14}"/>
                </a:ext>
              </a:extLst>
            </p:cNvPr>
            <p:cNvCxnSpPr>
              <a:stCxn id="17" idx="5"/>
              <a:endCxn id="22"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4ADA7040-0DB3-C580-65F9-E4AD9848377D}"/>
                </a:ext>
              </a:extLst>
            </p:cNvPr>
            <p:cNvCxnSpPr>
              <a:stCxn id="17" idx="5"/>
              <a:endCxn id="18"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7D962B0D-4848-A55E-F12C-EB3FFBC0F50E}"/>
                </a:ext>
              </a:extLst>
            </p:cNvPr>
            <p:cNvCxnSpPr>
              <a:stCxn id="21" idx="3"/>
              <a:endCxn id="22"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AB79E85E-644E-C3F9-69B3-B5458D6E3356}"/>
                </a:ext>
              </a:extLst>
            </p:cNvPr>
            <p:cNvCxnSpPr>
              <a:stCxn id="21" idx="3"/>
              <a:endCxn id="18" idx="0"/>
            </p:cNvCxnSpPr>
            <p:nvPr/>
          </p:nvCxnSpPr>
          <p:spPr>
            <a:xfrm flipH="1">
              <a:off x="1468773" y="3820717"/>
              <a:ext cx="789134" cy="872530"/>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67D77226-0EDD-99DF-E24E-EC7486B16E85}"/>
                </a:ext>
              </a:extLst>
            </p:cNvPr>
            <p:cNvCxnSpPr>
              <a:stCxn id="22" idx="1"/>
              <a:endCxn id="18"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grpSp>
      <p:sp>
        <p:nvSpPr>
          <p:cNvPr id="31" name="文本框 30">
            <a:extLst>
              <a:ext uri="{FF2B5EF4-FFF2-40B4-BE49-F238E27FC236}">
                <a16:creationId xmlns:a16="http://schemas.microsoft.com/office/drawing/2014/main" id="{790F8970-20E3-93F1-A84C-809CB729792A}"/>
              </a:ext>
            </a:extLst>
          </p:cNvPr>
          <p:cNvSpPr txBox="1"/>
          <p:nvPr/>
        </p:nvSpPr>
        <p:spPr>
          <a:xfrm>
            <a:off x="6209" y="5474720"/>
            <a:ext cx="954107" cy="461665"/>
          </a:xfrm>
          <a:prstGeom prst="rect">
            <a:avLst/>
          </a:prstGeom>
          <a:noFill/>
        </p:spPr>
        <p:txBody>
          <a:bodyPr wrap="none" rtlCol="0">
            <a:spAutoFit/>
          </a:bodyPr>
          <a:lstStyle/>
          <a:p>
            <a:r>
              <a:rPr lang="ja-JP" altLang="en-US" sz="1200" dirty="0"/>
              <a:t>制限された</a:t>
            </a:r>
            <a:endParaRPr lang="en-US" altLang="ja-JP" sz="1200" dirty="0"/>
          </a:p>
          <a:p>
            <a:r>
              <a:rPr lang="ja-JP" altLang="en-US" sz="1200" dirty="0"/>
              <a:t>グラフ</a:t>
            </a:r>
            <a:endParaRPr lang="zh-CN" altLang="en-US" sz="1200" dirty="0"/>
          </a:p>
        </p:txBody>
      </p:sp>
      <p:sp>
        <p:nvSpPr>
          <p:cNvPr id="33" name="箭头: 右 32">
            <a:extLst>
              <a:ext uri="{FF2B5EF4-FFF2-40B4-BE49-F238E27FC236}">
                <a16:creationId xmlns:a16="http://schemas.microsoft.com/office/drawing/2014/main" id="{D34071C3-38C7-CE9E-0886-70B25A04E267}"/>
              </a:ext>
            </a:extLst>
          </p:cNvPr>
          <p:cNvSpPr/>
          <p:nvPr/>
        </p:nvSpPr>
        <p:spPr>
          <a:xfrm>
            <a:off x="3024751" y="5726107"/>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D2D58B61-7AB1-2037-1B60-9BA020351A17}"/>
              </a:ext>
            </a:extLst>
          </p:cNvPr>
          <p:cNvSpPr txBox="1"/>
          <p:nvPr/>
        </p:nvSpPr>
        <p:spPr>
          <a:xfrm>
            <a:off x="2927585" y="5229424"/>
            <a:ext cx="954107" cy="461665"/>
          </a:xfrm>
          <a:prstGeom prst="rect">
            <a:avLst/>
          </a:prstGeom>
          <a:noFill/>
        </p:spPr>
        <p:txBody>
          <a:bodyPr wrap="none" rtlCol="0">
            <a:spAutoFit/>
          </a:bodyPr>
          <a:lstStyle/>
          <a:p>
            <a:r>
              <a:rPr lang="ja-JP" altLang="en-US" sz="1200" dirty="0"/>
              <a:t>書き換えた</a:t>
            </a:r>
            <a:endParaRPr lang="en-US" altLang="ja-JP" sz="1200" dirty="0"/>
          </a:p>
          <a:p>
            <a:r>
              <a:rPr lang="ja-JP" altLang="en-US" sz="1200" b="1" dirty="0"/>
              <a:t>距離行列</a:t>
            </a:r>
            <a:endParaRPr lang="zh-CN" altLang="en-US" sz="1200" dirty="0"/>
          </a:p>
        </p:txBody>
      </p:sp>
      <p:sp>
        <p:nvSpPr>
          <p:cNvPr id="35" name="文本框 34">
            <a:extLst>
              <a:ext uri="{FF2B5EF4-FFF2-40B4-BE49-F238E27FC236}">
                <a16:creationId xmlns:a16="http://schemas.microsoft.com/office/drawing/2014/main" id="{4731DE62-D6C5-FF6B-93AC-C11E7EA5AEB7}"/>
              </a:ext>
            </a:extLst>
          </p:cNvPr>
          <p:cNvSpPr txBox="1"/>
          <p:nvPr/>
        </p:nvSpPr>
        <p:spPr>
          <a:xfrm>
            <a:off x="7698462" y="1108898"/>
            <a:ext cx="4493538" cy="954107"/>
          </a:xfrm>
          <a:prstGeom prst="rect">
            <a:avLst/>
          </a:prstGeom>
          <a:noFill/>
        </p:spPr>
        <p:txBody>
          <a:bodyPr wrap="none" rtlCol="0">
            <a:spAutoFit/>
          </a:bodyPr>
          <a:lstStyle/>
          <a:p>
            <a:r>
              <a:rPr lang="ja-JP" altLang="en-US" sz="1400" dirty="0"/>
              <a:t>書き換えた距離で</a:t>
            </a:r>
            <a:endParaRPr lang="en-US" altLang="ja-JP" sz="1400" dirty="0"/>
          </a:p>
          <a:p>
            <a:r>
              <a:rPr lang="ja-JP" altLang="en-US" sz="1400" dirty="0"/>
              <a:t>全要素（対角成分は除く）は距離行列の最大値を引く</a:t>
            </a:r>
            <a:endParaRPr lang="en-US" altLang="ja-JP" sz="1400" dirty="0"/>
          </a:p>
          <a:p>
            <a:endParaRPr lang="en-US" altLang="zh-CN" sz="1400" dirty="0"/>
          </a:p>
          <a:p>
            <a:r>
              <a:rPr lang="ja-JP" altLang="en-US" sz="1400" dirty="0"/>
              <a:t>全要素は同一の値を引くと問題は変わらない</a:t>
            </a:r>
            <a:endParaRPr lang="zh-CN" altLang="en-US" sz="1400" dirty="0"/>
          </a:p>
        </p:txBody>
      </p:sp>
      <p:graphicFrame>
        <p:nvGraphicFramePr>
          <p:cNvPr id="36" name="表格 35">
            <a:extLst>
              <a:ext uri="{FF2B5EF4-FFF2-40B4-BE49-F238E27FC236}">
                <a16:creationId xmlns:a16="http://schemas.microsoft.com/office/drawing/2014/main" id="{F6AD919D-26E6-652E-628E-94592336F3C4}"/>
              </a:ext>
            </a:extLst>
          </p:cNvPr>
          <p:cNvGraphicFramePr>
            <a:graphicFrameLocks noGrp="1"/>
          </p:cNvGraphicFramePr>
          <p:nvPr>
            <p:extLst>
              <p:ext uri="{D42A27DB-BD31-4B8C-83A1-F6EECF244321}">
                <p14:modId xmlns:p14="http://schemas.microsoft.com/office/powerpoint/2010/main" val="744642701"/>
              </p:ext>
            </p:extLst>
          </p:nvPr>
        </p:nvGraphicFramePr>
        <p:xfrm>
          <a:off x="8384055" y="2092190"/>
          <a:ext cx="2700000" cy="1850906"/>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4048087300"/>
                    </a:ext>
                  </a:extLst>
                </a:gridCol>
                <a:gridCol w="540000">
                  <a:extLst>
                    <a:ext uri="{9D8B030D-6E8A-4147-A177-3AD203B41FA5}">
                      <a16:colId xmlns:a16="http://schemas.microsoft.com/office/drawing/2014/main" val="829567495"/>
                    </a:ext>
                  </a:extLst>
                </a:gridCol>
                <a:gridCol w="540000">
                  <a:extLst>
                    <a:ext uri="{9D8B030D-6E8A-4147-A177-3AD203B41FA5}">
                      <a16:colId xmlns:a16="http://schemas.microsoft.com/office/drawing/2014/main" val="1869609705"/>
                    </a:ext>
                  </a:extLst>
                </a:gridCol>
                <a:gridCol w="540000">
                  <a:extLst>
                    <a:ext uri="{9D8B030D-6E8A-4147-A177-3AD203B41FA5}">
                      <a16:colId xmlns:a16="http://schemas.microsoft.com/office/drawing/2014/main" val="2610860937"/>
                    </a:ext>
                  </a:extLst>
                </a:gridCol>
                <a:gridCol w="540000">
                  <a:extLst>
                    <a:ext uri="{9D8B030D-6E8A-4147-A177-3AD203B41FA5}">
                      <a16:colId xmlns:a16="http://schemas.microsoft.com/office/drawing/2014/main" val="81708999"/>
                    </a:ext>
                  </a:extLst>
                </a:gridCol>
              </a:tblGrid>
              <a:tr h="387866">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dirty="0">
                          <a:solidFill>
                            <a:schemeClr val="tx1"/>
                          </a:solidFill>
                        </a:rPr>
                        <a:t>町</a:t>
                      </a:r>
                      <a:r>
                        <a:rPr lang="en-US" altLang="ja-JP" dirty="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4</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530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-5</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solidFill>
                            <a:srgbClr val="FF0000"/>
                          </a:solidFill>
                        </a:rPr>
                        <a:t>0</a:t>
                      </a:r>
                      <a:endParaRPr lang="zh-CN"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530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2</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-4</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solidFill>
                            <a:srgbClr val="FF0000"/>
                          </a:solidFill>
                        </a:rPr>
                        <a:t>0</a:t>
                      </a:r>
                      <a:endParaRPr lang="zh-CN" altLang="en-US"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530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3</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530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4</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bl>
          </a:graphicData>
        </a:graphic>
      </p:graphicFrame>
      <mc:AlternateContent xmlns:mc="http://schemas.openxmlformats.org/markup-compatibility/2006">
        <mc:Choice xmlns:a14="http://schemas.microsoft.com/office/drawing/2010/main" Requires="a14">
          <p:sp>
            <p:nvSpPr>
              <p:cNvPr id="39" name="文本框 38">
                <a:extLst>
                  <a:ext uri="{FF2B5EF4-FFF2-40B4-BE49-F238E27FC236}">
                    <a16:creationId xmlns:a16="http://schemas.microsoft.com/office/drawing/2014/main" id="{41BBC434-C90E-1A9A-D869-DA6BA4DF57B3}"/>
                  </a:ext>
                </a:extLst>
              </p:cNvPr>
              <p:cNvSpPr txBox="1"/>
              <p:nvPr/>
            </p:nvSpPr>
            <p:spPr>
              <a:xfrm>
                <a:off x="7698462" y="4056030"/>
                <a:ext cx="4493538" cy="1403846"/>
              </a:xfrm>
              <a:prstGeom prst="rect">
                <a:avLst/>
              </a:prstGeom>
              <a:noFill/>
            </p:spPr>
            <p:txBody>
              <a:bodyPr wrap="square" rtlCol="0">
                <a:spAutoFit/>
              </a:bodyPr>
              <a:lstStyle/>
              <a:p>
                <a:r>
                  <a:rPr lang="ja-JP" altLang="en-US" sz="1400" dirty="0"/>
                  <a:t>それで，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1,3</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2,4</m:t>
                        </m:r>
                      </m:sub>
                    </m:sSub>
                  </m:oMath>
                </a14:m>
                <a:r>
                  <a:rPr lang="ja-JP" altLang="en-US" sz="1400" dirty="0"/>
                  <a:t>が０になる</a:t>
                </a:r>
                <a:endParaRPr lang="en-US" altLang="ja-JP" sz="1400" dirty="0"/>
              </a:p>
              <a:p>
                <a:endParaRPr lang="en-US" altLang="zh-CN" sz="1400" dirty="0"/>
              </a:p>
              <a:p>
                <a:r>
                  <a:rPr lang="ja-JP" altLang="en-US" sz="1400" dirty="0"/>
                  <a:t>目的関数で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1,3</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2,4</m:t>
                        </m:r>
                      </m:sub>
                    </m:sSub>
                  </m:oMath>
                </a14:m>
                <a:r>
                  <a:rPr lang="ja-JP" altLang="en-US" sz="1400" dirty="0"/>
                  <a:t>関連する二次項は全部０になることで目的関数の二次項が削減できる</a:t>
                </a:r>
                <a:endParaRPr lang="en-US" altLang="ja-JP" sz="1400" dirty="0"/>
              </a:p>
              <a:p>
                <a:endParaRPr lang="en-US" altLang="zh-CN" sz="1400" dirty="0"/>
              </a:p>
              <a:p>
                <a:r>
                  <a:rPr lang="ja-JP" altLang="en-US" sz="1400" dirty="0"/>
                  <a:t>このインスタンスで二次項が</a:t>
                </a:r>
                <a:r>
                  <a:rPr lang="en-US" altLang="ja-JP" sz="1400" dirty="0"/>
                  <a:t>16</a:t>
                </a:r>
                <a:r>
                  <a:rPr lang="ja-JP" altLang="en-US" sz="1400" dirty="0"/>
                  <a:t>個削減できる</a:t>
                </a:r>
                <a:endParaRPr lang="zh-CN" altLang="en-US" sz="1400" dirty="0"/>
              </a:p>
            </p:txBody>
          </p:sp>
        </mc:Choice>
        <mc:Fallback>
          <p:sp>
            <p:nvSpPr>
              <p:cNvPr id="39" name="文本框 38">
                <a:extLst>
                  <a:ext uri="{FF2B5EF4-FFF2-40B4-BE49-F238E27FC236}">
                    <a16:creationId xmlns:a16="http://schemas.microsoft.com/office/drawing/2014/main" id="{41BBC434-C90E-1A9A-D869-DA6BA4DF57B3}"/>
                  </a:ext>
                </a:extLst>
              </p:cNvPr>
              <p:cNvSpPr txBox="1">
                <a:spLocks noRot="1" noChangeAspect="1" noMove="1" noResize="1" noEditPoints="1" noAdjustHandles="1" noChangeArrowheads="1" noChangeShapeType="1" noTextEdit="1"/>
              </p:cNvSpPr>
              <p:nvPr/>
            </p:nvSpPr>
            <p:spPr>
              <a:xfrm>
                <a:off x="7698462" y="4056030"/>
                <a:ext cx="4493538" cy="1403846"/>
              </a:xfrm>
              <a:prstGeom prst="rect">
                <a:avLst/>
              </a:prstGeom>
              <a:blipFill>
                <a:blip r:embed="rId2"/>
                <a:stretch>
                  <a:fillRect l="-407" b="-34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094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CB47FB24-F3A2-94B3-CAC2-6E0F4AB32723}"/>
                  </a:ext>
                </a:extLst>
              </p:cNvPr>
              <p:cNvSpPr txBox="1"/>
              <p:nvPr/>
            </p:nvSpPr>
            <p:spPr>
              <a:xfrm>
                <a:off x="301085" y="1214517"/>
                <a:ext cx="6275205" cy="1142749"/>
              </a:xfrm>
              <a:prstGeom prst="rect">
                <a:avLst/>
              </a:prstGeom>
              <a:noFill/>
            </p:spPr>
            <p:txBody>
              <a:bodyPr wrap="square">
                <a:spAutoFit/>
              </a:bodyPr>
              <a:lstStyle/>
              <a:p>
                <a:r>
                  <a:rPr lang="ja-JP" altLang="en-US" sz="1400" b="1" dirty="0"/>
                  <a:t>目的関数の二次項の削減率</a:t>
                </a:r>
                <a:endParaRPr lang="en-US" altLang="ja-JP" sz="1400" b="1" dirty="0"/>
              </a:p>
              <a:p>
                <a:endParaRPr lang="en-US" altLang="zh-CN" sz="1200" dirty="0"/>
              </a:p>
              <a:p>
                <a:r>
                  <a:rPr lang="ja-JP" altLang="en-US" sz="1600" dirty="0"/>
                  <a:t>削減率：</a:t>
                </a:r>
                <a14:m>
                  <m:oMath xmlns:m="http://schemas.openxmlformats.org/officeDocument/2006/math">
                    <m:f>
                      <m:fPr>
                        <m:ctrlPr>
                          <a:rPr lang="en-US" altLang="ja-JP" sz="1600" i="1" smtClean="0">
                            <a:latin typeface="Cambria Math" panose="02040503050406030204" pitchFamily="18" charset="0"/>
                          </a:rPr>
                        </m:ctrlPr>
                      </m:fPr>
                      <m:num>
                        <m:r>
                          <a:rPr lang="ja-JP" altLang="en-US" sz="1600" i="1">
                            <a:latin typeface="Cambria Math" panose="02040503050406030204" pitchFamily="18" charset="0"/>
                          </a:rPr>
                          <m:t>制限された</m:t>
                        </m:r>
                        <m:r>
                          <a:rPr lang="ja-JP" altLang="en-US" sz="1600" i="1" smtClean="0">
                            <a:latin typeface="Cambria Math" panose="02040503050406030204" pitchFamily="18" charset="0"/>
                          </a:rPr>
                          <m:t>グラフ</m:t>
                        </m:r>
                        <m:r>
                          <a:rPr lang="ja-JP" altLang="en-US" sz="1600" i="1">
                            <a:latin typeface="Cambria Math" panose="02040503050406030204" pitchFamily="18" charset="0"/>
                          </a:rPr>
                          <m:t>で</m:t>
                        </m:r>
                        <m:r>
                          <a:rPr lang="ja-JP" altLang="en-US" sz="1600" i="1" smtClean="0">
                            <a:latin typeface="Cambria Math" panose="02040503050406030204" pitchFamily="18" charset="0"/>
                          </a:rPr>
                          <m:t>削減できる</m:t>
                        </m:r>
                        <m:r>
                          <a:rPr lang="ja-JP" altLang="en-US" sz="1600" i="1">
                            <a:latin typeface="Cambria Math" panose="02040503050406030204" pitchFamily="18" charset="0"/>
                          </a:rPr>
                          <m:t>の</m:t>
                        </m:r>
                        <m:r>
                          <a:rPr lang="ja-JP" altLang="en-US" sz="1600" i="1" smtClean="0">
                            <a:latin typeface="Cambria Math" panose="02040503050406030204" pitchFamily="18" charset="0"/>
                          </a:rPr>
                          <m:t>二次項数</m:t>
                        </m:r>
                      </m:num>
                      <m:den>
                        <m:r>
                          <a:rPr lang="ja-JP" altLang="en-US" sz="1600" i="1">
                            <a:latin typeface="Cambria Math" panose="02040503050406030204" pitchFamily="18" charset="0"/>
                          </a:rPr>
                          <m:t>元の</m:t>
                        </m:r>
                        <m:r>
                          <a:rPr lang="ja-JP" altLang="en-US" sz="1600" i="1" smtClean="0">
                            <a:latin typeface="Cambria Math" panose="02040503050406030204" pitchFamily="18" charset="0"/>
                          </a:rPr>
                          <m:t>目的関数</m:t>
                        </m:r>
                        <m:r>
                          <a:rPr lang="ja-JP" altLang="en-US" sz="1600" i="1">
                            <a:latin typeface="Cambria Math" panose="02040503050406030204" pitchFamily="18" charset="0"/>
                          </a:rPr>
                          <m:t>の二次項</m:t>
                        </m:r>
                        <m:r>
                          <a:rPr lang="ja-JP" altLang="en-US" sz="1600" i="1" smtClean="0">
                            <a:latin typeface="Cambria Math" panose="02040503050406030204" pitchFamily="18" charset="0"/>
                          </a:rPr>
                          <m:t>数</m:t>
                        </m:r>
                      </m:den>
                    </m:f>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100%</m:t>
                    </m:r>
                  </m:oMath>
                </a14:m>
                <a:endParaRPr lang="en-US" altLang="zh-CN" sz="1200" dirty="0"/>
              </a:p>
              <a:p>
                <a:endParaRPr lang="en-US" altLang="zh-CN" sz="1200" dirty="0"/>
              </a:p>
            </p:txBody>
          </p:sp>
        </mc:Choice>
        <mc:Fallback>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5" y="1214517"/>
                <a:ext cx="6275205" cy="1142749"/>
              </a:xfrm>
              <a:prstGeom prst="rect">
                <a:avLst/>
              </a:prstGeom>
              <a:blipFill>
                <a:blip r:embed="rId2"/>
                <a:stretch>
                  <a:fillRect l="-485" t="-1064"/>
                </a:stretch>
              </a:blipFill>
            </p:spPr>
            <p:txBody>
              <a:bodyPr/>
              <a:lstStyle/>
              <a:p>
                <a:r>
                  <a:rPr lang="zh-CN" altLang="en-US">
                    <a:noFill/>
                  </a:rPr>
                  <a:t> </a:t>
                </a:r>
              </a:p>
            </p:txBody>
          </p:sp>
        </mc:Fallback>
      </mc:AlternateContent>
      <p:graphicFrame>
        <p:nvGraphicFramePr>
          <p:cNvPr id="4" name="图表 3">
            <a:extLst>
              <a:ext uri="{FF2B5EF4-FFF2-40B4-BE49-F238E27FC236}">
                <a16:creationId xmlns:a16="http://schemas.microsoft.com/office/drawing/2014/main" id="{DB073B0A-6817-E86E-65DE-AEC9C78516ED}"/>
              </a:ext>
            </a:extLst>
          </p:cNvPr>
          <p:cNvGraphicFramePr>
            <a:graphicFrameLocks/>
          </p:cNvGraphicFramePr>
          <p:nvPr>
            <p:extLst>
              <p:ext uri="{D42A27DB-BD31-4B8C-83A1-F6EECF244321}">
                <p14:modId xmlns:p14="http://schemas.microsoft.com/office/powerpoint/2010/main" val="3853060234"/>
              </p:ext>
            </p:extLst>
          </p:nvPr>
        </p:nvGraphicFramePr>
        <p:xfrm>
          <a:off x="337127" y="2913506"/>
          <a:ext cx="5976736" cy="3503769"/>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9">
            <a:extLst>
              <a:ext uri="{FF2B5EF4-FFF2-40B4-BE49-F238E27FC236}">
                <a16:creationId xmlns:a16="http://schemas.microsoft.com/office/drawing/2014/main" id="{0590215E-4172-103F-3036-BC1C7A1A1A69}"/>
              </a:ext>
            </a:extLst>
          </p:cNvPr>
          <p:cNvSpPr txBox="1"/>
          <p:nvPr/>
        </p:nvSpPr>
        <p:spPr>
          <a:xfrm>
            <a:off x="337127" y="2531196"/>
            <a:ext cx="3467616" cy="338554"/>
          </a:xfrm>
          <a:prstGeom prst="rect">
            <a:avLst/>
          </a:prstGeom>
          <a:noFill/>
        </p:spPr>
        <p:txBody>
          <a:bodyPr wrap="none" rtlCol="0">
            <a:spAutoFit/>
          </a:bodyPr>
          <a:lstStyle/>
          <a:p>
            <a:r>
              <a:rPr lang="ja-JP" altLang="en-US" sz="1600" dirty="0"/>
              <a:t>二つの提案手法の二次項数の削減率</a:t>
            </a:r>
            <a:endParaRPr lang="zh-CN" altLang="en-US" sz="1600" dirty="0"/>
          </a:p>
        </p:txBody>
      </p:sp>
      <p:sp>
        <p:nvSpPr>
          <p:cNvPr id="37" name="文本框 36">
            <a:extLst>
              <a:ext uri="{FF2B5EF4-FFF2-40B4-BE49-F238E27FC236}">
                <a16:creationId xmlns:a16="http://schemas.microsoft.com/office/drawing/2014/main" id="{DFD489FE-4A36-A270-C815-2E996D11FC7A}"/>
              </a:ext>
            </a:extLst>
          </p:cNvPr>
          <p:cNvSpPr txBox="1"/>
          <p:nvPr/>
        </p:nvSpPr>
        <p:spPr>
          <a:xfrm>
            <a:off x="6095999" y="1425125"/>
            <a:ext cx="5976736" cy="2554545"/>
          </a:xfrm>
          <a:prstGeom prst="rect">
            <a:avLst/>
          </a:prstGeom>
          <a:noFill/>
        </p:spPr>
        <p:txBody>
          <a:bodyPr wrap="square" rtlCol="0">
            <a:spAutoFit/>
          </a:bodyPr>
          <a:lstStyle/>
          <a:p>
            <a:r>
              <a:rPr lang="ja-JP" altLang="en-US" sz="1600" dirty="0"/>
              <a:t>総</a:t>
            </a:r>
            <a:r>
              <a:rPr lang="en-US" altLang="ja-JP" sz="1600" dirty="0"/>
              <a:t>196</a:t>
            </a:r>
            <a:r>
              <a:rPr lang="ja-JP" altLang="en-US" sz="1600" dirty="0"/>
              <a:t>個のインスタンスで</a:t>
            </a:r>
            <a:endParaRPr lang="en-US" altLang="ja-JP" sz="1600" dirty="0"/>
          </a:p>
          <a:p>
            <a:r>
              <a:rPr lang="en-US" altLang="ja-JP" sz="1600" dirty="0"/>
              <a:t>seg</a:t>
            </a:r>
            <a:r>
              <a:rPr lang="ja-JP" altLang="en-US" sz="1600" dirty="0"/>
              <a:t>方法の平均削減率は</a:t>
            </a:r>
            <a:r>
              <a:rPr lang="en-US" altLang="ja-JP" sz="1600" dirty="0"/>
              <a:t>68.59</a:t>
            </a:r>
            <a:r>
              <a:rPr lang="ja-JP" altLang="en-US" sz="1600" dirty="0"/>
              <a:t>％</a:t>
            </a:r>
            <a:endParaRPr lang="en-US" altLang="ja-JP" sz="1600" dirty="0"/>
          </a:p>
          <a:p>
            <a:r>
              <a:rPr lang="en-US" altLang="ja-JP" sz="1600" dirty="0" err="1"/>
              <a:t>nei</a:t>
            </a:r>
            <a:r>
              <a:rPr lang="ja-JP" altLang="en-US" sz="1600" dirty="0"/>
              <a:t>方法の平均削減率は</a:t>
            </a:r>
            <a:r>
              <a:rPr lang="en-US" altLang="ja-JP" sz="1600" dirty="0"/>
              <a:t>56.58</a:t>
            </a:r>
            <a:r>
              <a:rPr lang="ja-JP" altLang="en-US" sz="1600" dirty="0"/>
              <a:t>％</a:t>
            </a:r>
            <a:endParaRPr lang="en-US" altLang="ja-JP" sz="1600" dirty="0"/>
          </a:p>
          <a:p>
            <a:endParaRPr lang="en-US" altLang="ja-JP" sz="1600" dirty="0"/>
          </a:p>
          <a:p>
            <a:r>
              <a:rPr lang="en-US" altLang="ja-JP" sz="1600" dirty="0"/>
              <a:t>seg</a:t>
            </a:r>
            <a:r>
              <a:rPr lang="ja-JP" altLang="en-US" sz="1600" dirty="0"/>
              <a:t>グラフの辺の個数は</a:t>
            </a:r>
            <a:r>
              <a:rPr lang="en-US" altLang="ja-JP" sz="1600" dirty="0" err="1"/>
              <a:t>nei</a:t>
            </a:r>
            <a:r>
              <a:rPr lang="ja-JP" altLang="en-US" sz="1600" dirty="0"/>
              <a:t>グラフの辺の個数より少ないから</a:t>
            </a:r>
            <a:endParaRPr lang="en-US" altLang="ja-JP" sz="1600" dirty="0"/>
          </a:p>
          <a:p>
            <a:r>
              <a:rPr lang="en-US" altLang="ja-JP" sz="1600" dirty="0"/>
              <a:t>seg</a:t>
            </a:r>
            <a:r>
              <a:rPr lang="ja-JP" altLang="en-US" sz="1600" dirty="0"/>
              <a:t>方法で削減率は大きいである．</a:t>
            </a:r>
            <a:endParaRPr lang="zh-CN" altLang="en-US" sz="1600" dirty="0"/>
          </a:p>
          <a:p>
            <a:endParaRPr lang="en-US" altLang="ja-JP" sz="1600" dirty="0"/>
          </a:p>
          <a:p>
            <a:r>
              <a:rPr lang="ja-JP" altLang="en-US" sz="1600" dirty="0"/>
              <a:t>インスタンスのサイズが大きくなるに連れて</a:t>
            </a:r>
            <a:endParaRPr lang="en-US" altLang="ja-JP" sz="1600" dirty="0"/>
          </a:p>
          <a:p>
            <a:r>
              <a:rPr lang="ja-JP" altLang="en-US" sz="1600" dirty="0"/>
              <a:t>提案手法での削減率も大きくなる</a:t>
            </a:r>
            <a:endParaRPr lang="en-US" altLang="ja-JP" sz="1600" dirty="0"/>
          </a:p>
          <a:p>
            <a:endParaRPr lang="en-US" altLang="zh-CN" sz="1600" dirty="0"/>
          </a:p>
        </p:txBody>
      </p:sp>
      <p:sp>
        <p:nvSpPr>
          <p:cNvPr id="38" name="文本框 37">
            <a:extLst>
              <a:ext uri="{FF2B5EF4-FFF2-40B4-BE49-F238E27FC236}">
                <a16:creationId xmlns:a16="http://schemas.microsoft.com/office/drawing/2014/main" id="{714F963E-FD45-B957-2BD8-D4DF26A4822F}"/>
              </a:ext>
            </a:extLst>
          </p:cNvPr>
          <p:cNvSpPr txBox="1"/>
          <p:nvPr/>
        </p:nvSpPr>
        <p:spPr>
          <a:xfrm>
            <a:off x="6095999" y="4946727"/>
            <a:ext cx="5191646" cy="1384995"/>
          </a:xfrm>
          <a:prstGeom prst="rect">
            <a:avLst/>
          </a:prstGeom>
          <a:noFill/>
        </p:spPr>
        <p:txBody>
          <a:bodyPr wrap="square">
            <a:spAutoFit/>
          </a:bodyPr>
          <a:lstStyle/>
          <a:p>
            <a:r>
              <a:rPr lang="ja-JP" altLang="en-US" sz="1400" b="1" dirty="0"/>
              <a:t>まとめ</a:t>
            </a:r>
            <a:endParaRPr lang="en-US" altLang="ja-JP" sz="1400" b="1" dirty="0"/>
          </a:p>
          <a:p>
            <a:endParaRPr lang="en-US" altLang="ja-JP" sz="1400" b="1" dirty="0"/>
          </a:p>
          <a:p>
            <a:r>
              <a:rPr lang="ja-JP" altLang="en-US" sz="1400" dirty="0"/>
              <a:t>提案手法で元の目的関数の二次項を大幅に削減できた</a:t>
            </a:r>
            <a:endParaRPr lang="en-US" altLang="ja-JP" sz="1400" dirty="0"/>
          </a:p>
          <a:p>
            <a:r>
              <a:rPr lang="ja-JP" altLang="en-US" sz="1400" dirty="0"/>
              <a:t>その中，</a:t>
            </a:r>
            <a:endParaRPr lang="en-US" altLang="ja-JP" sz="1400" dirty="0"/>
          </a:p>
          <a:p>
            <a:r>
              <a:rPr lang="en-US" altLang="ja-JP" sz="1400" dirty="0"/>
              <a:t>seg</a:t>
            </a:r>
            <a:r>
              <a:rPr lang="ja-JP" altLang="en-US" sz="1400" dirty="0"/>
              <a:t>方法の平均削減率は</a:t>
            </a:r>
            <a:r>
              <a:rPr lang="en-US" altLang="ja-JP" sz="1400" dirty="0"/>
              <a:t>68.59</a:t>
            </a:r>
            <a:r>
              <a:rPr lang="ja-JP" altLang="en-US" sz="1400" dirty="0"/>
              <a:t>％</a:t>
            </a:r>
            <a:endParaRPr lang="en-US" altLang="ja-JP" sz="1400" dirty="0"/>
          </a:p>
          <a:p>
            <a:r>
              <a:rPr lang="en-US" altLang="ja-JP" sz="1400" dirty="0" err="1"/>
              <a:t>nei</a:t>
            </a:r>
            <a:r>
              <a:rPr lang="ja-JP" altLang="en-US" sz="1400" dirty="0"/>
              <a:t>方法の平均削減率は</a:t>
            </a:r>
            <a:r>
              <a:rPr lang="en-US" altLang="ja-JP" sz="1400" dirty="0"/>
              <a:t>56.58</a:t>
            </a:r>
            <a:r>
              <a:rPr lang="ja-JP" altLang="en-US" sz="1400" dirty="0"/>
              <a:t>％</a:t>
            </a:r>
            <a:endParaRPr lang="en-US" altLang="ja-JP" sz="1400" dirty="0"/>
          </a:p>
        </p:txBody>
      </p:sp>
    </p:spTree>
    <p:extLst>
      <p:ext uri="{BB962C8B-B14F-4D97-AF65-F5344CB8AC3E}">
        <p14:creationId xmlns:p14="http://schemas.microsoft.com/office/powerpoint/2010/main" val="107184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AEF4724-7459-EE85-2948-BB2D9D7A54DB}"/>
              </a:ext>
            </a:extLst>
          </p:cNvPr>
          <p:cNvSpPr txBox="1"/>
          <p:nvPr/>
        </p:nvSpPr>
        <p:spPr>
          <a:xfrm>
            <a:off x="476577" y="2136338"/>
            <a:ext cx="9648795" cy="2585323"/>
          </a:xfrm>
          <a:prstGeom prst="rect">
            <a:avLst/>
          </a:prstGeom>
          <a:noFill/>
        </p:spPr>
        <p:txBody>
          <a:bodyPr wrap="none" rtlCol="0">
            <a:spAutoFit/>
          </a:bodyPr>
          <a:lstStyle/>
          <a:p>
            <a:r>
              <a:rPr lang="ja-JP" altLang="en-US" dirty="0"/>
              <a:t>現在様々な問題が</a:t>
            </a:r>
            <a:r>
              <a:rPr lang="en-US" altLang="ja-JP" dirty="0"/>
              <a:t>QUBO</a:t>
            </a:r>
            <a:r>
              <a:rPr lang="ja-JP" altLang="en-US" dirty="0"/>
              <a:t>モデルに変換できて専用ソルバーで解決することができる</a:t>
            </a:r>
            <a:endParaRPr lang="en-US" altLang="ja-JP" dirty="0"/>
          </a:p>
          <a:p>
            <a:endParaRPr lang="en-US" altLang="zh-CN" dirty="0"/>
          </a:p>
          <a:p>
            <a:r>
              <a:rPr lang="en-US" altLang="zh-CN" dirty="0"/>
              <a:t>TSP</a:t>
            </a:r>
            <a:r>
              <a:rPr lang="ja-JP" altLang="en-US" dirty="0"/>
              <a:t>問題は組み合わせ最適化問題としてよく知られているが</a:t>
            </a:r>
            <a:endParaRPr lang="en-US" altLang="ja-JP" dirty="0"/>
          </a:p>
          <a:p>
            <a:r>
              <a:rPr lang="ja-JP" altLang="en-US" dirty="0"/>
              <a:t>対応する</a:t>
            </a:r>
            <a:r>
              <a:rPr lang="en-US" altLang="ja-JP" dirty="0"/>
              <a:t>QUBO</a:t>
            </a:r>
            <a:r>
              <a:rPr lang="ja-JP" altLang="en-US" dirty="0"/>
              <a:t>モデルの二次項の数が多く過ぎる</a:t>
            </a:r>
            <a:endParaRPr lang="en-US" altLang="zh-CN" dirty="0"/>
          </a:p>
          <a:p>
            <a:endParaRPr lang="en-US" altLang="zh-CN" dirty="0"/>
          </a:p>
          <a:p>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（巡回セールスマン）問題の</a:t>
            </a:r>
            <a:r>
              <a:rPr lang="en-US" altLang="ja-JP" dirty="0"/>
              <a:t>QUBO</a:t>
            </a:r>
            <a:r>
              <a:rPr lang="ja-JP" altLang="en-US" dirty="0"/>
              <a:t>モデルに特定して</a:t>
            </a:r>
            <a:endParaRPr lang="en-US" altLang="ja-JP" dirty="0"/>
          </a:p>
          <a:p>
            <a:r>
              <a:rPr lang="ja-JP" altLang="en-US" dirty="0"/>
              <a:t>ボロノイ図とドロネー三角形分割を利用して目的関数の二次項の数を減らす手法を提案した</a:t>
            </a:r>
            <a:endParaRPr lang="en-US" altLang="zh-CN" dirty="0"/>
          </a:p>
        </p:txBody>
      </p:sp>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495050" y="1259702"/>
                <a:ext cx="9199419" cy="31113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400" b="1" i="0" dirty="0">
                    <a:effectLst/>
                    <a:latin typeface="YakuHanJPs"/>
                  </a:rPr>
                  <a:t>QUBO </a:t>
                </a:r>
                <a:r>
                  <a:rPr lang="en-US" altLang="ja-JP" sz="1400" b="1" dirty="0">
                    <a:latin typeface="YakuHanJPs"/>
                  </a:rPr>
                  <a:t>(</a:t>
                </a:r>
                <a:r>
                  <a:rPr lang="en-US" altLang="zh-CN" sz="1400" b="1" i="0" dirty="0">
                    <a:effectLst/>
                    <a:latin typeface="YakuHanJPs"/>
                  </a:rPr>
                  <a:t>Quadratic Unconstrained Binary Optimization</a:t>
                </a:r>
                <a:r>
                  <a:rPr lang="en-US" altLang="ja-JP" sz="1400" b="1" dirty="0">
                    <a:latin typeface="YakuHanJPs"/>
                  </a:rPr>
                  <a:t>)</a:t>
                </a:r>
                <a:r>
                  <a:rPr lang="ja-JP" altLang="en-US" sz="1400" b="1" dirty="0">
                    <a:latin typeface="YakuHanJPs"/>
                  </a:rPr>
                  <a:t>問題</a:t>
                </a:r>
                <a:endParaRPr lang="en-US" altLang="zh-CN" sz="1400" b="1" i="0" dirty="0">
                  <a:effectLst/>
                  <a:latin typeface="YakuHanJPs"/>
                </a:endParaRPr>
              </a:p>
              <a:p>
                <a:r>
                  <a:rPr lang="ja-JP" altLang="en-US" sz="1400" dirty="0"/>
                  <a:t>二次形式の制約なし二値変数最適化問題</a:t>
                </a:r>
                <a:endParaRPr lang="en-US" altLang="ja-JP" sz="1400" dirty="0"/>
              </a:p>
              <a:p>
                <a:endParaRPr lang="en-US" altLang="ja-JP" sz="1400" dirty="0"/>
              </a:p>
              <a:p>
                <a:r>
                  <a:rPr lang="ja-JP" altLang="en-US" sz="1400" dirty="0"/>
                  <a:t>入力：</a:t>
                </a:r>
                <a:r>
                  <a:rPr lang="en-US" altLang="ja-JP" sz="1400" dirty="0"/>
                  <a:t>QUBO</a:t>
                </a:r>
                <a:r>
                  <a:rPr lang="ja-JP" altLang="en-US" sz="1400" dirty="0"/>
                  <a:t>行列</a:t>
                </a:r>
                <a:endParaRPr lang="en-US" altLang="ja-JP" sz="1400" dirty="0"/>
              </a:p>
              <a:p>
                <a:r>
                  <a:rPr lang="ja-JP" altLang="en-US" sz="1400" dirty="0"/>
                  <a:t>出力：変数</a:t>
                </a:r>
                <a14:m>
                  <m:oMath xmlns:m="http://schemas.openxmlformats.org/officeDocument/2006/math">
                    <m:r>
                      <a:rPr lang="en-US" altLang="ja-JP" sz="1400" b="0" i="1" smtClean="0">
                        <a:latin typeface="Cambria Math" panose="02040503050406030204" pitchFamily="18" charset="0"/>
                      </a:rPr>
                      <m:t>𝑥</m:t>
                    </m:r>
                  </m:oMath>
                </a14:m>
                <a:r>
                  <a:rPr lang="ja-JP" altLang="en-US" sz="1400" dirty="0"/>
                  <a:t>のベクトル</a:t>
                </a:r>
                <a:endParaRPr lang="en-US" altLang="ja-JP" sz="1400" dirty="0"/>
              </a:p>
              <a:p>
                <a:r>
                  <a:rPr lang="ja-JP" altLang="en-US" sz="1400" dirty="0"/>
                  <a:t>与えられた数式を最小値にするベクトル</a:t>
                </a:r>
                <a14:m>
                  <m:oMath xmlns:m="http://schemas.openxmlformats.org/officeDocument/2006/math">
                    <m:r>
                      <a:rPr lang="en-US" altLang="ja-JP" sz="1400" b="0" i="1" smtClean="0">
                        <a:latin typeface="Cambria Math" panose="02040503050406030204" pitchFamily="18" charset="0"/>
                      </a:rPr>
                      <m:t>𝑥</m:t>
                    </m:r>
                  </m:oMath>
                </a14:m>
                <a:r>
                  <a:rPr lang="ja-JP" altLang="en-US" sz="1400" dirty="0"/>
                  <a:t>を求める</a:t>
                </a:r>
                <a:endParaRPr lang="en-US" altLang="ja-JP" sz="1400" dirty="0"/>
              </a:p>
              <a:p>
                <a:endParaRPr lang="en-US" altLang="zh-CN" sz="1400" dirty="0"/>
              </a:p>
              <a:p>
                <a:r>
                  <a:rPr lang="en-US" altLang="ja-JP" sz="1400" dirty="0"/>
                  <a:t>QUBO</a:t>
                </a:r>
                <a:r>
                  <a:rPr lang="ja-JP" altLang="en-US" sz="1400" dirty="0"/>
                  <a:t>の一般的な数式：</a:t>
                </a:r>
                <a:endParaRPr lang="en-US" altLang="ja-JP" sz="140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𝐸</m:t>
                      </m:r>
                      <m:d>
                        <m:dPr>
                          <m:ctrlPr>
                            <a:rPr lang="en-US" altLang="zh-CN" sz="1400" b="0" i="1" smtClean="0">
                              <a:latin typeface="Cambria Math" panose="02040503050406030204" pitchFamily="18" charset="0"/>
                            </a:rPr>
                          </m:ctrlPr>
                        </m:dPr>
                        <m:e>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𝑛</m:t>
                              </m:r>
                            </m:sub>
                          </m:sSub>
                        </m:e>
                      </m:d>
                      <m:r>
                        <a:rPr lang="en-US" altLang="zh-CN" sz="1400" b="0" i="1" smtClean="0">
                          <a:latin typeface="Cambria Math" panose="02040503050406030204" pitchFamily="18" charset="0"/>
                        </a:rPr>
                        <m:t>=</m:t>
                      </m:r>
                      <m:nary>
                        <m:naryPr>
                          <m:chr m:val="∑"/>
                          <m:ctrlPr>
                            <a:rPr lang="en-US" altLang="zh-CN" sz="1400" i="1" smtClean="0">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i="1">
                              <a:latin typeface="Cambria Math" panose="02040503050406030204" pitchFamily="18" charset="0"/>
                            </a:rPr>
                            <m:t>𝑛</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𝑄</m:t>
                              </m:r>
                            </m:e>
                            <m:sub>
                              <m:r>
                                <a:rPr lang="en-US" altLang="zh-CN" sz="1400" i="1">
                                  <a:latin typeface="Cambria Math" panose="02040503050406030204" pitchFamily="18" charset="0"/>
                                </a:rPr>
                                <m:t>𝑖𝑖</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e>
                      </m:nary>
                      <m:r>
                        <a:rPr lang="en-US" altLang="zh-CN" sz="1400" i="1">
                          <a:latin typeface="Cambria Math" panose="02040503050406030204" pitchFamily="18" charset="0"/>
                        </a:rPr>
                        <m:t>+</m:t>
                      </m:r>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&lt;</m:t>
                          </m:r>
                          <m:r>
                            <a:rPr lang="en-US" altLang="zh-CN" sz="1400" i="1">
                              <a:latin typeface="Cambria Math" panose="02040503050406030204" pitchFamily="18" charset="0"/>
                            </a:rPr>
                            <m:t>𝑗</m:t>
                          </m:r>
                        </m:sub>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𝑄</m:t>
                              </m:r>
                            </m:e>
                            <m:sub>
                              <m:r>
                                <a:rPr lang="en-US" altLang="zh-CN" sz="1400" i="1">
                                  <a:latin typeface="Cambria Math" panose="02040503050406030204" pitchFamily="18" charset="0"/>
                                </a:rPr>
                                <m:t>𝑖𝑗</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𝑗</m:t>
                              </m:r>
                            </m:sub>
                          </m:sSub>
                        </m:e>
                      </m:nary>
                    </m:oMath>
                  </m:oMathPara>
                </a14:m>
                <a:endParaRPr lang="en-US" altLang="zh-CN" sz="1400" dirty="0"/>
              </a:p>
              <a:p>
                <a:endParaRPr lang="en-US" altLang="zh-CN" sz="1400" dirty="0"/>
              </a:p>
              <a:p>
                <a:endParaRPr lang="en-US" altLang="zh-CN" sz="1400" dirty="0"/>
              </a:p>
              <a:p>
                <a:endParaRPr lang="en-US" altLang="ja-JP" sz="14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495050" y="1259702"/>
                <a:ext cx="9199419" cy="3111365"/>
              </a:xfrm>
              <a:prstGeom prst="rect">
                <a:avLst/>
              </a:prstGeom>
              <a:blipFill>
                <a:blip r:embed="rId2"/>
                <a:stretch>
                  <a:fillRect l="-199" t="-3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7865347" y="3098396"/>
                <a:ext cx="3936527" cy="476541"/>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sub>
                    </m:sSub>
                    <m:r>
                      <a:rPr lang="en-US" altLang="zh-CN" sz="1200" b="0" i="1" smtClean="0">
                        <a:latin typeface="Cambria Math" panose="02040503050406030204" pitchFamily="18" charset="0"/>
                      </a:rPr>
                      <m:t> (0,1)</m:t>
                    </m:r>
                  </m:oMath>
                </a14:m>
                <a:r>
                  <a:rPr lang="ja-JP" altLang="en-US" sz="1200" dirty="0"/>
                  <a:t>   バイナリ変数</a:t>
                </a:r>
                <a:endParaRPr lang="en-US" altLang="ja-JP" sz="1200" dirty="0"/>
              </a:p>
              <a:p>
                <a:r>
                  <a:rPr lang="en-US" altLang="zh-CN" sz="1200" b="0" dirty="0"/>
                  <a:t>    </a:t>
                </a:r>
                <a14:m>
                  <m:oMath xmlns:m="http://schemas.openxmlformats.org/officeDocument/2006/math">
                    <m:r>
                      <a:rPr lang="en-US" altLang="zh-CN" sz="1200" b="0" i="1" smtClean="0">
                        <a:latin typeface="Cambria Math" panose="02040503050406030204" pitchFamily="18" charset="0"/>
                      </a:rPr>
                      <m:t>𝑄</m:t>
                    </m:r>
                  </m:oMath>
                </a14:m>
                <a:r>
                  <a:rPr lang="zh-CN" altLang="en-US" sz="1200" dirty="0"/>
                  <a:t>        </a:t>
                </a:r>
                <a:r>
                  <a:rPr lang="en-US" altLang="zh-CN" sz="1200" dirty="0"/>
                  <a:t>QUBO</a:t>
                </a:r>
                <a:r>
                  <a:rPr lang="ja-JP" altLang="en-US" sz="1200" dirty="0"/>
                  <a:t>行列 </a:t>
                </a:r>
                <a:r>
                  <a:rPr lang="en-US" altLang="ja-JP" sz="1200" dirty="0"/>
                  <a:t>(</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𝑄</m:t>
                        </m:r>
                      </m:e>
                      <m:sub>
                        <m:r>
                          <a:rPr lang="en-US" altLang="ja-JP" sz="1200" b="0" i="1" smtClean="0">
                            <a:latin typeface="Cambria Math" panose="02040503050406030204" pitchFamily="18" charset="0"/>
                          </a:rPr>
                          <m:t>𝑖𝑖</m:t>
                        </m:r>
                      </m:sub>
                    </m:sSub>
                  </m:oMath>
                </a14:m>
                <a:r>
                  <a:rPr lang="ja-JP" altLang="en-US" sz="1200" dirty="0"/>
                  <a:t>一次項の係数</a:t>
                </a:r>
                <a:r>
                  <a:rPr lang="en-US" altLang="ja-JP" sz="1200" dirty="0"/>
                  <a:t> </a:t>
                </a:r>
                <a14:m>
                  <m:oMath xmlns:m="http://schemas.openxmlformats.org/officeDocument/2006/math">
                    <m:sSub>
                      <m:sSubPr>
                        <m:ctrlPr>
                          <a:rPr lang="en-US" altLang="ja-JP" sz="1200" i="1" dirty="0" smtClean="0">
                            <a:latin typeface="Cambria Math" panose="02040503050406030204" pitchFamily="18" charset="0"/>
                          </a:rPr>
                        </m:ctrlPr>
                      </m:sSubPr>
                      <m:e>
                        <m:r>
                          <a:rPr lang="en-US" altLang="ja-JP" sz="1200" b="0" i="1" dirty="0" smtClean="0">
                            <a:latin typeface="Cambria Math" panose="02040503050406030204" pitchFamily="18" charset="0"/>
                          </a:rPr>
                          <m:t>𝑄</m:t>
                        </m:r>
                      </m:e>
                      <m:sub>
                        <m:r>
                          <a:rPr lang="en-US" altLang="ja-JP" sz="1200" b="0" i="1" dirty="0" smtClean="0">
                            <a:latin typeface="Cambria Math" panose="02040503050406030204" pitchFamily="18" charset="0"/>
                          </a:rPr>
                          <m:t>𝑖𝑗</m:t>
                        </m:r>
                      </m:sub>
                    </m:sSub>
                  </m:oMath>
                </a14:m>
                <a:r>
                  <a:rPr lang="ja-JP" altLang="en-US" sz="1200" dirty="0"/>
                  <a:t>二次項の係数</a:t>
                </a:r>
                <a:r>
                  <a:rPr lang="en-US" altLang="ja-JP" sz="1200" dirty="0"/>
                  <a:t>)</a:t>
                </a:r>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7865347" y="3098396"/>
                <a:ext cx="3936527" cy="476541"/>
              </a:xfrm>
              <a:prstGeom prst="rect">
                <a:avLst/>
              </a:prstGeom>
              <a:blipFill>
                <a:blip r:embed="rId3"/>
                <a:stretch>
                  <a:fillRect b="-6250"/>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extLst>
              <p:ext uri="{D42A27DB-BD31-4B8C-83A1-F6EECF244321}">
                <p14:modId xmlns:p14="http://schemas.microsoft.com/office/powerpoint/2010/main" val="672423536"/>
              </p:ext>
            </p:extLst>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500699" y="3892282"/>
            <a:ext cx="2832827" cy="523220"/>
          </a:xfrm>
          <a:prstGeom prst="rect">
            <a:avLst/>
          </a:prstGeom>
          <a:noFill/>
        </p:spPr>
        <p:txBody>
          <a:bodyPr wrap="none" rtlCol="0">
            <a:spAutoFit/>
          </a:bodyPr>
          <a:lstStyle/>
          <a:p>
            <a:r>
              <a:rPr lang="ja-JP" altLang="en-US" sz="1400" dirty="0"/>
              <a:t>例えば：</a:t>
            </a:r>
            <a:endParaRPr lang="en-US" altLang="ja-JP" sz="1400" dirty="0"/>
          </a:p>
          <a:p>
            <a:r>
              <a:rPr lang="ja-JP" altLang="en-US" sz="1400" dirty="0"/>
              <a:t>バイナリ変数四つある</a:t>
            </a:r>
            <a:r>
              <a:rPr lang="en-US" altLang="ja-JP" sz="1400" dirty="0"/>
              <a:t>QUBO</a:t>
            </a:r>
            <a:r>
              <a:rPr lang="ja-JP" altLang="en-US" sz="1400" dirty="0"/>
              <a:t>問題</a:t>
            </a:r>
            <a:endParaRPr lang="zh-CN" altLang="en-US" sz="14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81AE21-D1ED-DDC9-C2D4-C91D7A515906}"/>
                  </a:ext>
                </a:extLst>
              </p:cNvPr>
              <p:cNvSpPr txBox="1"/>
              <p:nvPr/>
            </p:nvSpPr>
            <p:spPr>
              <a:xfrm>
                <a:off x="2796899" y="4873309"/>
                <a:ext cx="694238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3</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4</m:t>
                              </m:r>
                            </m:sub>
                          </m:sSub>
                        </m:e>
                      </m:d>
                      <m:r>
                        <a:rPr lang="en-US" altLang="zh-CN" sz="1600" b="0" i="1" smtClean="0">
                          <a:latin typeface="Cambria Math" panose="02040503050406030204" pitchFamily="18" charset="0"/>
                        </a:rPr>
                        <m:t>=</m:t>
                      </m:r>
                      <m:sSub>
                        <m:sSubPr>
                          <m:ctrlPr>
                            <a:rPr lang="en-US" altLang="zh-CN" sz="1600" b="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1</m:t>
                          </m:r>
                        </m:sub>
                      </m:sSub>
                      <m:r>
                        <a:rPr lang="en-US" altLang="zh-CN" sz="1600" b="0" i="1" smtClean="0">
                          <a:solidFill>
                            <a:srgbClr val="FF0000"/>
                          </a:solidFill>
                          <a:latin typeface="Cambria Math" panose="02040503050406030204" pitchFamily="18" charset="0"/>
                        </a:rPr>
                        <m:t>+2</m:t>
                      </m:r>
                      <m:sSub>
                        <m:sSubPr>
                          <m:ctrlPr>
                            <a:rPr lang="en-US" altLang="zh-CN" sz="1600" b="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2</m:t>
                          </m:r>
                        </m:sub>
                      </m:sSub>
                      <m:r>
                        <a:rPr lang="en-US" altLang="zh-CN" sz="1600" b="0" i="1" smtClean="0">
                          <a:solidFill>
                            <a:srgbClr val="FF0000"/>
                          </a:solidFill>
                          <a:latin typeface="Cambria Math" panose="02040503050406030204" pitchFamily="18" charset="0"/>
                        </a:rPr>
                        <m:t>−3</m:t>
                      </m:r>
                      <m:sSub>
                        <m:sSubPr>
                          <m:ctrlPr>
                            <a:rPr lang="en-US" altLang="zh-CN" sz="1600" b="0" i="1" smtClean="0">
                              <a:solidFill>
                                <a:srgbClr val="FF0000"/>
                              </a:solidFill>
                              <a:latin typeface="Cambria Math" panose="02040503050406030204" pitchFamily="18" charset="0"/>
                            </a:rPr>
                          </m:ctrlPr>
                        </m:sSubPr>
                        <m:e>
                          <m:r>
                            <a:rPr lang="en-US" altLang="zh-CN" sz="1600" b="0" i="1" smtClean="0">
                              <a:solidFill>
                                <a:srgbClr val="FF0000"/>
                              </a:solidFill>
                              <a:latin typeface="Cambria Math" panose="02040503050406030204" pitchFamily="18" charset="0"/>
                            </a:rPr>
                            <m:t>𝑥</m:t>
                          </m:r>
                        </m:e>
                        <m:sub>
                          <m:r>
                            <a:rPr lang="en-US" altLang="zh-CN" sz="1600" b="0" i="1" smtClean="0">
                              <a:solidFill>
                                <a:srgbClr val="FF0000"/>
                              </a:solidFill>
                              <a:latin typeface="Cambria Math" panose="02040503050406030204" pitchFamily="18" charset="0"/>
                            </a:rPr>
                            <m:t>4</m:t>
                          </m:r>
                        </m:sub>
                      </m:sSub>
                      <m:r>
                        <a:rPr lang="en-US" altLang="zh-CN" sz="1600" b="0" i="1" smtClean="0">
                          <a:solidFill>
                            <a:srgbClr val="0070C0"/>
                          </a:solidFill>
                          <a:latin typeface="Cambria Math" panose="02040503050406030204" pitchFamily="18" charset="0"/>
                        </a:rPr>
                        <m:t>+5</m:t>
                      </m:r>
                      <m:sSub>
                        <m:sSubPr>
                          <m:ctrlPr>
                            <a:rPr lang="en-US" altLang="zh-CN" sz="1600" b="0" i="1" smtClean="0">
                              <a:solidFill>
                                <a:srgbClr val="0070C0"/>
                              </a:solidFill>
                              <a:latin typeface="Cambria Math" panose="02040503050406030204" pitchFamily="18" charset="0"/>
                            </a:rPr>
                          </m:ctrlPr>
                        </m:sSubPr>
                        <m:e>
                          <m:r>
                            <a:rPr lang="en-US" altLang="zh-CN" sz="1600" b="0" i="1" smtClean="0">
                              <a:solidFill>
                                <a:srgbClr val="0070C0"/>
                              </a:solidFill>
                              <a:latin typeface="Cambria Math" panose="02040503050406030204" pitchFamily="18" charset="0"/>
                            </a:rPr>
                            <m:t>𝑥</m:t>
                          </m:r>
                        </m:e>
                        <m:sub>
                          <m:r>
                            <a:rPr lang="en-US" altLang="zh-CN" sz="1600" b="0" i="1" smtClean="0">
                              <a:solidFill>
                                <a:srgbClr val="0070C0"/>
                              </a:solidFill>
                              <a:latin typeface="Cambria Math" panose="02040503050406030204" pitchFamily="18" charset="0"/>
                            </a:rPr>
                            <m:t>1</m:t>
                          </m:r>
                        </m:sub>
                      </m:sSub>
                      <m:sSub>
                        <m:sSubPr>
                          <m:ctrlPr>
                            <a:rPr lang="en-US" altLang="zh-CN" sz="1600" b="0" i="1" smtClean="0">
                              <a:solidFill>
                                <a:srgbClr val="0070C0"/>
                              </a:solidFill>
                              <a:latin typeface="Cambria Math" panose="02040503050406030204" pitchFamily="18" charset="0"/>
                            </a:rPr>
                          </m:ctrlPr>
                        </m:sSubPr>
                        <m:e>
                          <m:r>
                            <a:rPr lang="en-US" altLang="zh-CN" sz="1600" b="0" i="1" smtClean="0">
                              <a:solidFill>
                                <a:srgbClr val="0070C0"/>
                              </a:solidFill>
                              <a:latin typeface="Cambria Math" panose="02040503050406030204" pitchFamily="18" charset="0"/>
                            </a:rPr>
                            <m:t>𝑥</m:t>
                          </m:r>
                        </m:e>
                        <m:sub>
                          <m:r>
                            <a:rPr lang="en-US" altLang="zh-CN" sz="1600" b="0" i="1" smtClean="0">
                              <a:solidFill>
                                <a:srgbClr val="0070C0"/>
                              </a:solidFill>
                              <a:latin typeface="Cambria Math" panose="02040503050406030204" pitchFamily="18" charset="0"/>
                            </a:rPr>
                            <m:t>2</m:t>
                          </m:r>
                        </m:sub>
                      </m:sSub>
                      <m:r>
                        <a:rPr lang="en-US" altLang="zh-CN" sz="1600" b="0" i="1" smtClean="0">
                          <a:solidFill>
                            <a:srgbClr val="0070C0"/>
                          </a:solidFill>
                          <a:latin typeface="Cambria Math" panose="02040503050406030204" pitchFamily="18" charset="0"/>
                        </a:rPr>
                        <m:t>−2</m:t>
                      </m:r>
                      <m:sSub>
                        <m:sSubPr>
                          <m:ctrlPr>
                            <a:rPr lang="en-US" altLang="zh-CN" sz="1600" b="0" i="1" smtClean="0">
                              <a:solidFill>
                                <a:srgbClr val="0070C0"/>
                              </a:solidFill>
                              <a:latin typeface="Cambria Math" panose="02040503050406030204" pitchFamily="18" charset="0"/>
                            </a:rPr>
                          </m:ctrlPr>
                        </m:sSubPr>
                        <m:e>
                          <m:r>
                            <a:rPr lang="en-US" altLang="zh-CN" sz="1600" b="0" i="1" smtClean="0">
                              <a:solidFill>
                                <a:srgbClr val="0070C0"/>
                              </a:solidFill>
                              <a:latin typeface="Cambria Math" panose="02040503050406030204" pitchFamily="18" charset="0"/>
                            </a:rPr>
                            <m:t>𝑥</m:t>
                          </m:r>
                        </m:e>
                        <m:sub>
                          <m:r>
                            <a:rPr lang="en-US" altLang="zh-CN" sz="1600" b="0" i="1" smtClean="0">
                              <a:solidFill>
                                <a:srgbClr val="0070C0"/>
                              </a:solidFill>
                              <a:latin typeface="Cambria Math" panose="02040503050406030204" pitchFamily="18" charset="0"/>
                            </a:rPr>
                            <m:t>2</m:t>
                          </m:r>
                        </m:sub>
                      </m:sSub>
                      <m:sSub>
                        <m:sSubPr>
                          <m:ctrlPr>
                            <a:rPr lang="en-US" altLang="zh-CN" sz="1600" b="0" i="1" smtClean="0">
                              <a:solidFill>
                                <a:srgbClr val="0070C0"/>
                              </a:solidFill>
                              <a:latin typeface="Cambria Math" panose="02040503050406030204" pitchFamily="18" charset="0"/>
                            </a:rPr>
                          </m:ctrlPr>
                        </m:sSubPr>
                        <m:e>
                          <m:r>
                            <a:rPr lang="en-US" altLang="zh-CN" sz="1600" b="0" i="1" smtClean="0">
                              <a:solidFill>
                                <a:srgbClr val="0070C0"/>
                              </a:solidFill>
                              <a:latin typeface="Cambria Math" panose="02040503050406030204" pitchFamily="18" charset="0"/>
                            </a:rPr>
                            <m:t>𝑥</m:t>
                          </m:r>
                        </m:e>
                        <m:sub>
                          <m:r>
                            <a:rPr lang="en-US" altLang="zh-CN" sz="1600" b="0" i="1" smtClean="0">
                              <a:solidFill>
                                <a:srgbClr val="0070C0"/>
                              </a:solidFill>
                              <a:latin typeface="Cambria Math" panose="02040503050406030204" pitchFamily="18" charset="0"/>
                            </a:rPr>
                            <m:t>3</m:t>
                          </m:r>
                        </m:sub>
                      </m:sSub>
                      <m:r>
                        <a:rPr lang="en-US" altLang="zh-CN" sz="1600" b="0" i="1" smtClean="0">
                          <a:solidFill>
                            <a:srgbClr val="0070C0"/>
                          </a:solidFill>
                          <a:latin typeface="Cambria Math" panose="02040503050406030204" pitchFamily="18" charset="0"/>
                        </a:rPr>
                        <m:t>+</m:t>
                      </m:r>
                      <m:sSub>
                        <m:sSubPr>
                          <m:ctrlPr>
                            <a:rPr lang="en-US" altLang="zh-CN" sz="1600" b="0" i="1" smtClean="0">
                              <a:solidFill>
                                <a:srgbClr val="0070C0"/>
                              </a:solidFill>
                              <a:latin typeface="Cambria Math" panose="02040503050406030204" pitchFamily="18" charset="0"/>
                            </a:rPr>
                          </m:ctrlPr>
                        </m:sSubPr>
                        <m:e>
                          <m:r>
                            <a:rPr lang="en-US" altLang="zh-CN" sz="1600" b="0" i="1" smtClean="0">
                              <a:solidFill>
                                <a:srgbClr val="0070C0"/>
                              </a:solidFill>
                              <a:latin typeface="Cambria Math" panose="02040503050406030204" pitchFamily="18" charset="0"/>
                            </a:rPr>
                            <m:t>𝑥</m:t>
                          </m:r>
                        </m:e>
                        <m:sub>
                          <m:r>
                            <a:rPr lang="en-US" altLang="zh-CN" sz="1600" b="0" i="1" smtClean="0">
                              <a:solidFill>
                                <a:srgbClr val="0070C0"/>
                              </a:solidFill>
                              <a:latin typeface="Cambria Math" panose="02040503050406030204" pitchFamily="18" charset="0"/>
                            </a:rPr>
                            <m:t>1</m:t>
                          </m:r>
                        </m:sub>
                      </m:sSub>
                      <m:sSub>
                        <m:sSubPr>
                          <m:ctrlPr>
                            <a:rPr lang="en-US" altLang="zh-CN" sz="1600" b="0" i="1" smtClean="0">
                              <a:solidFill>
                                <a:srgbClr val="0070C0"/>
                              </a:solidFill>
                              <a:latin typeface="Cambria Math" panose="02040503050406030204" pitchFamily="18" charset="0"/>
                            </a:rPr>
                          </m:ctrlPr>
                        </m:sSubPr>
                        <m:e>
                          <m:r>
                            <a:rPr lang="en-US" altLang="zh-CN" sz="1600" b="0" i="1" smtClean="0">
                              <a:solidFill>
                                <a:srgbClr val="0070C0"/>
                              </a:solidFill>
                              <a:latin typeface="Cambria Math" panose="02040503050406030204" pitchFamily="18" charset="0"/>
                            </a:rPr>
                            <m:t>𝑥</m:t>
                          </m:r>
                        </m:e>
                        <m:sub>
                          <m:r>
                            <a:rPr lang="en-US" altLang="zh-CN" sz="1600" b="0" i="1" smtClean="0">
                              <a:solidFill>
                                <a:srgbClr val="0070C0"/>
                              </a:solidFill>
                              <a:latin typeface="Cambria Math" panose="02040503050406030204" pitchFamily="18" charset="0"/>
                            </a:rPr>
                            <m:t>3</m:t>
                          </m:r>
                        </m:sub>
                      </m:sSub>
                      <m:r>
                        <a:rPr lang="en-US" altLang="zh-CN" sz="1600" b="0" i="1" smtClean="0">
                          <a:solidFill>
                            <a:srgbClr val="0070C0"/>
                          </a:solidFill>
                          <a:latin typeface="Cambria Math" panose="02040503050406030204" pitchFamily="18" charset="0"/>
                        </a:rPr>
                        <m:t>−4</m:t>
                      </m:r>
                      <m:sSub>
                        <m:sSubPr>
                          <m:ctrlPr>
                            <a:rPr lang="en-US" altLang="zh-CN" sz="1600" b="0" i="1" smtClean="0">
                              <a:solidFill>
                                <a:srgbClr val="0070C0"/>
                              </a:solidFill>
                              <a:latin typeface="Cambria Math" panose="02040503050406030204" pitchFamily="18" charset="0"/>
                            </a:rPr>
                          </m:ctrlPr>
                        </m:sSubPr>
                        <m:e>
                          <m:r>
                            <a:rPr lang="en-US" altLang="zh-CN" sz="1600" b="0" i="1" smtClean="0">
                              <a:solidFill>
                                <a:srgbClr val="0070C0"/>
                              </a:solidFill>
                              <a:latin typeface="Cambria Math" panose="02040503050406030204" pitchFamily="18" charset="0"/>
                            </a:rPr>
                            <m:t>𝑥</m:t>
                          </m:r>
                        </m:e>
                        <m:sub>
                          <m:r>
                            <a:rPr lang="en-US" altLang="zh-CN" sz="1600" b="0" i="1" smtClean="0">
                              <a:solidFill>
                                <a:srgbClr val="0070C0"/>
                              </a:solidFill>
                              <a:latin typeface="Cambria Math" panose="02040503050406030204" pitchFamily="18" charset="0"/>
                            </a:rPr>
                            <m:t>2</m:t>
                          </m:r>
                        </m:sub>
                      </m:sSub>
                      <m:sSub>
                        <m:sSubPr>
                          <m:ctrlPr>
                            <a:rPr lang="en-US" altLang="zh-CN" sz="1600" b="0" i="1" smtClean="0">
                              <a:solidFill>
                                <a:srgbClr val="0070C0"/>
                              </a:solidFill>
                              <a:latin typeface="Cambria Math" panose="02040503050406030204" pitchFamily="18" charset="0"/>
                            </a:rPr>
                          </m:ctrlPr>
                        </m:sSubPr>
                        <m:e>
                          <m:r>
                            <a:rPr lang="en-US" altLang="zh-CN" sz="1600" b="0" i="1" smtClean="0">
                              <a:solidFill>
                                <a:srgbClr val="0070C0"/>
                              </a:solidFill>
                              <a:latin typeface="Cambria Math" panose="02040503050406030204" pitchFamily="18" charset="0"/>
                            </a:rPr>
                            <m:t>𝑥</m:t>
                          </m:r>
                        </m:e>
                        <m:sub>
                          <m:r>
                            <a:rPr lang="en-US" altLang="zh-CN" sz="1600" b="0" i="1" smtClean="0">
                              <a:solidFill>
                                <a:srgbClr val="0070C0"/>
                              </a:solidFill>
                              <a:latin typeface="Cambria Math" panose="02040503050406030204" pitchFamily="18" charset="0"/>
                            </a:rPr>
                            <m:t>4</m:t>
                          </m:r>
                        </m:sub>
                      </m:sSub>
                    </m:oMath>
                  </m:oMathPara>
                </a14:m>
                <a:endParaRPr lang="zh-CN" altLang="en-US" sz="1600" dirty="0"/>
              </a:p>
            </p:txBody>
          </p:sp>
        </mc:Choice>
        <mc:Fallback xmlns="">
          <p:sp>
            <p:nvSpPr>
              <p:cNvPr id="10" name="文本框 9">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2796899" y="4873309"/>
                <a:ext cx="6942382" cy="338554"/>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4ECEBD5-014C-7BEB-CDDF-3347F210BE1E}"/>
              </a:ext>
            </a:extLst>
          </p:cNvPr>
          <p:cNvSpPr txBox="1"/>
          <p:nvPr/>
        </p:nvSpPr>
        <p:spPr>
          <a:xfrm>
            <a:off x="5221455" y="5222012"/>
            <a:ext cx="800219" cy="338554"/>
          </a:xfrm>
          <a:prstGeom prst="rect">
            <a:avLst/>
          </a:prstGeom>
          <a:noFill/>
        </p:spPr>
        <p:txBody>
          <a:bodyPr wrap="none" rtlCol="0">
            <a:spAutoFit/>
          </a:bodyPr>
          <a:lstStyle/>
          <a:p>
            <a:r>
              <a:rPr lang="ja-JP" altLang="en-US" sz="1600" dirty="0">
                <a:solidFill>
                  <a:srgbClr val="FF0000"/>
                </a:solidFill>
              </a:rPr>
              <a:t>一次項</a:t>
            </a:r>
            <a:endParaRPr lang="zh-CN" altLang="en-US" sz="1600" dirty="0">
              <a:solidFill>
                <a:srgbClr val="FF0000"/>
              </a:solidFill>
            </a:endParaRPr>
          </a:p>
        </p:txBody>
      </p:sp>
      <p:sp>
        <p:nvSpPr>
          <p:cNvPr id="12" name="文本框 11">
            <a:extLst>
              <a:ext uri="{FF2B5EF4-FFF2-40B4-BE49-F238E27FC236}">
                <a16:creationId xmlns:a16="http://schemas.microsoft.com/office/drawing/2014/main" id="{1B579F3D-7340-0AB4-6019-FA919AAC287A}"/>
              </a:ext>
            </a:extLst>
          </p:cNvPr>
          <p:cNvSpPr txBox="1"/>
          <p:nvPr/>
        </p:nvSpPr>
        <p:spPr>
          <a:xfrm>
            <a:off x="7322438" y="5211863"/>
            <a:ext cx="800219" cy="338554"/>
          </a:xfrm>
          <a:prstGeom prst="rect">
            <a:avLst/>
          </a:prstGeom>
          <a:noFill/>
        </p:spPr>
        <p:txBody>
          <a:bodyPr wrap="none" rtlCol="0">
            <a:spAutoFit/>
          </a:bodyPr>
          <a:lstStyle/>
          <a:p>
            <a:r>
              <a:rPr lang="ja-JP" altLang="en-US" sz="1600" dirty="0">
                <a:solidFill>
                  <a:srgbClr val="0070C0"/>
                </a:solidFill>
              </a:rPr>
              <a:t>二次項</a:t>
            </a:r>
            <a:endParaRPr lang="zh-CN" altLang="en-US" sz="1600" dirty="0">
              <a:solidFill>
                <a:srgbClr val="0070C0"/>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FA74B2-2B8E-4976-37C7-D192ABA5431E}"/>
                  </a:ext>
                </a:extLst>
              </p:cNvPr>
              <p:cNvSpPr txBox="1"/>
              <p:nvPr/>
            </p:nvSpPr>
            <p:spPr>
              <a:xfrm>
                <a:off x="3333526" y="5719694"/>
                <a:ext cx="7301744" cy="830997"/>
              </a:xfrm>
              <a:prstGeom prst="rect">
                <a:avLst/>
              </a:prstGeom>
              <a:noFill/>
            </p:spPr>
            <p:txBody>
              <a:bodyPr wrap="square">
                <a:spAutoFit/>
              </a:bodyPr>
              <a:lstStyle/>
              <a:p>
                <a14:m>
                  <m:oMath xmlns:m="http://schemas.openxmlformats.org/officeDocument/2006/math">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3</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4</m:t>
                            </m:r>
                          </m:sub>
                        </m:sSub>
                      </m:e>
                    </m:d>
                    <m:r>
                      <a:rPr lang="en-US" altLang="zh-CN" sz="1600" b="0" i="1" smtClean="0">
                        <a:latin typeface="Cambria Math" panose="02040503050406030204" pitchFamily="18" charset="0"/>
                      </a:rPr>
                      <m:t>=(0,1,1,1)</m:t>
                    </m:r>
                  </m:oMath>
                </a14:m>
                <a:r>
                  <a:rPr lang="ja-JP" altLang="en-US" sz="1600" dirty="0"/>
                  <a:t>のとき，</a:t>
                </a:r>
                <a:r>
                  <a:rPr lang="en-US" altLang="zh-CN" sz="1600" dirty="0"/>
                  <a:t> </a:t>
                </a:r>
                <a14:m>
                  <m:oMath xmlns:m="http://schemas.openxmlformats.org/officeDocument/2006/math">
                    <m:r>
                      <a:rPr lang="en-US" altLang="zh-CN" sz="1600" i="1">
                        <a:latin typeface="Cambria Math" panose="02040503050406030204" pitchFamily="18" charset="0"/>
                      </a:rPr>
                      <m:t>𝐸</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2</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3</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4</m:t>
                            </m:r>
                          </m:sub>
                        </m:sSub>
                      </m:e>
                    </m:d>
                    <m:r>
                      <a:rPr lang="en-US" altLang="zh-CN" sz="1600" b="0" i="1" smtClean="0">
                        <a:latin typeface="Cambria Math" panose="02040503050406030204" pitchFamily="18" charset="0"/>
                      </a:rPr>
                      <m:t>=−7</m:t>
                    </m:r>
                  </m:oMath>
                </a14:m>
                <a:r>
                  <a:rPr lang="ja-JP" altLang="en-US" sz="1600" dirty="0"/>
                  <a:t>，最小になるなので</a:t>
                </a:r>
                <a:endParaRPr lang="en-US" altLang="ja-JP" sz="1600" dirty="0"/>
              </a:p>
              <a:p>
                <a:endParaRPr lang="en-US" altLang="ja-JP" sz="1600" dirty="0"/>
              </a:p>
              <a:p>
                <a:r>
                  <a:rPr lang="ja-JP" altLang="en-US" sz="1600" dirty="0"/>
                  <a:t>最適解は</a:t>
                </a:r>
                <a14:m>
                  <m:oMath xmlns:m="http://schemas.openxmlformats.org/officeDocument/2006/math">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3</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4</m:t>
                            </m:r>
                          </m:sub>
                        </m:sSub>
                      </m:e>
                    </m:d>
                    <m:r>
                      <a:rPr lang="en-US" altLang="zh-CN" sz="1600" b="0" i="1" smtClean="0">
                        <a:latin typeface="Cambria Math" panose="02040503050406030204" pitchFamily="18" charset="0"/>
                      </a:rPr>
                      <m:t>=(0,1,1,1)</m:t>
                    </m:r>
                  </m:oMath>
                </a14:m>
                <a:endParaRPr lang="zh-CN" altLang="en-US" sz="1600" dirty="0"/>
              </a:p>
            </p:txBody>
          </p:sp>
        </mc:Choice>
        <mc:Fallback xmlns="">
          <p:sp>
            <p:nvSpPr>
              <p:cNvPr id="17" name="文本框 16">
                <a:extLst>
                  <a:ext uri="{FF2B5EF4-FFF2-40B4-BE49-F238E27FC236}">
                    <a16:creationId xmlns:a16="http://schemas.microsoft.com/office/drawing/2014/main" id="{BEFA74B2-2B8E-4976-37C7-D192ABA5431E}"/>
                  </a:ext>
                </a:extLst>
              </p:cNvPr>
              <p:cNvSpPr txBox="1">
                <a:spLocks noRot="1" noChangeAspect="1" noMove="1" noResize="1" noEditPoints="1" noAdjustHandles="1" noChangeArrowheads="1" noChangeShapeType="1" noTextEdit="1"/>
              </p:cNvSpPr>
              <p:nvPr/>
            </p:nvSpPr>
            <p:spPr>
              <a:xfrm>
                <a:off x="3333526" y="5719694"/>
                <a:ext cx="7301744" cy="830997"/>
              </a:xfrm>
              <a:prstGeom prst="rect">
                <a:avLst/>
              </a:prstGeom>
              <a:blipFill>
                <a:blip r:embed="rId7"/>
                <a:stretch>
                  <a:fillRect l="-501" t="-2190" b="-80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694695" cy="584775"/>
          </a:xfrm>
          <a:prstGeom prst="rect">
            <a:avLst/>
          </a:prstGeom>
          <a:noFill/>
        </p:spPr>
        <p:txBody>
          <a:bodyPr wrap="none" rtlCol="0">
            <a:spAutoFit/>
          </a:bodyPr>
          <a:lstStyle/>
          <a:p>
            <a:r>
              <a:rPr lang="en-US" altLang="ja-JP" sz="3200" b="1" dirty="0"/>
              <a:t>TSP</a:t>
            </a:r>
            <a:r>
              <a:rPr lang="ja-JP" altLang="en-US" sz="3200" b="1" dirty="0"/>
              <a:t>問題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210959" cy="2062103"/>
          </a:xfrm>
          <a:prstGeom prst="rect">
            <a:avLst/>
          </a:prstGeom>
          <a:noFill/>
        </p:spPr>
        <p:txBody>
          <a:bodyPr wrap="square">
            <a:spAutoFit/>
          </a:bodyPr>
          <a:lstStyle/>
          <a:p>
            <a:r>
              <a:rPr lang="en-US" altLang="ja-JP" sz="1600" b="1" dirty="0"/>
              <a:t>TSP</a:t>
            </a:r>
            <a:r>
              <a:rPr lang="ja-JP" altLang="en-US" sz="1600" b="1" dirty="0"/>
              <a:t>（巡回セールスマン）問題</a:t>
            </a:r>
            <a:endParaRPr lang="en-US" altLang="ja-JP" sz="1600" b="1" dirty="0"/>
          </a:p>
          <a:p>
            <a:endParaRPr lang="en-US" altLang="zh-CN" sz="1400" dirty="0"/>
          </a:p>
          <a:p>
            <a:r>
              <a:rPr lang="ja-JP" altLang="en-US" sz="1400" dirty="0"/>
              <a:t>町の座標あるいは距離行列が与えられたとき、全ての町をちょうど一度ずつ巡り出発地に戻る巡回路のうちで総移動距離が最小のものを求める組合せ最適化問題である</a:t>
            </a:r>
            <a:endParaRPr lang="en-US" altLang="ja-JP" sz="1400" dirty="0"/>
          </a:p>
          <a:p>
            <a:endParaRPr lang="en-US" altLang="zh-CN" sz="1400" dirty="0"/>
          </a:p>
          <a:p>
            <a:endParaRPr lang="en-US" altLang="zh-CN" sz="1400" dirty="0"/>
          </a:p>
          <a:p>
            <a:r>
              <a:rPr lang="ja-JP" altLang="en-US" sz="1400" dirty="0"/>
              <a:t>例えば：</a:t>
            </a:r>
            <a:endParaRPr lang="en-US" altLang="ja-JP" sz="1400" dirty="0"/>
          </a:p>
          <a:p>
            <a:r>
              <a:rPr lang="ja-JP" altLang="en-US" sz="1400" dirty="0"/>
              <a:t>町四つある</a:t>
            </a:r>
            <a:r>
              <a:rPr lang="en-US" altLang="ja-JP" sz="1400" dirty="0"/>
              <a:t>TSP</a:t>
            </a:r>
            <a:r>
              <a:rPr lang="ja-JP" altLang="en-US" sz="1400" dirty="0"/>
              <a:t>インスタンス</a:t>
            </a:r>
            <a:endParaRPr lang="zh-CN" altLang="en-US" sz="1400" dirty="0"/>
          </a:p>
        </p:txBody>
      </p:sp>
      <p:grpSp>
        <p:nvGrpSpPr>
          <p:cNvPr id="40" name="组合 39">
            <a:extLst>
              <a:ext uri="{FF2B5EF4-FFF2-40B4-BE49-F238E27FC236}">
                <a16:creationId xmlns:a16="http://schemas.microsoft.com/office/drawing/2014/main" id="{B57B5B29-23E2-B946-EE9F-A2AA252FF10D}"/>
              </a:ext>
            </a:extLst>
          </p:cNvPr>
          <p:cNvGrpSpPr/>
          <p:nvPr/>
        </p:nvGrpSpPr>
        <p:grpSpPr>
          <a:xfrm>
            <a:off x="6096000" y="2532711"/>
            <a:ext cx="1593272" cy="1565640"/>
            <a:chOff x="1200727" y="3441643"/>
            <a:chExt cx="1593272" cy="1565640"/>
          </a:xfrm>
        </p:grpSpPr>
        <p:sp>
          <p:nvSpPr>
            <p:cNvPr id="6" name="椭圆 5">
              <a:extLst>
                <a:ext uri="{FF2B5EF4-FFF2-40B4-BE49-F238E27FC236}">
                  <a16:creationId xmlns:a16="http://schemas.microsoft.com/office/drawing/2014/main" id="{64D1AA90-36E0-87C4-8739-996871451C3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a:extLst>
                <a:ext uri="{FF2B5EF4-FFF2-40B4-BE49-F238E27FC236}">
                  <a16:creationId xmlns:a16="http://schemas.microsoft.com/office/drawing/2014/main" id="{482A8727-29C0-28D9-7840-DE11760165D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8B47CD72-B47A-4AC2-BFB8-A892941C29C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9" name="椭圆 8">
              <a:extLst>
                <a:ext uri="{FF2B5EF4-FFF2-40B4-BE49-F238E27FC236}">
                  <a16:creationId xmlns:a16="http://schemas.microsoft.com/office/drawing/2014/main" id="{39E274DE-F323-B2A7-F58E-51900B84785D}"/>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12" name="直接连接符 11">
              <a:extLst>
                <a:ext uri="{FF2B5EF4-FFF2-40B4-BE49-F238E27FC236}">
                  <a16:creationId xmlns:a16="http://schemas.microsoft.com/office/drawing/2014/main" id="{B47BDA11-5CBE-717B-E0AD-B18D88AAA427}"/>
                </a:ext>
              </a:extLst>
            </p:cNvPr>
            <p:cNvCxnSpPr>
              <a:cxnSpLocks/>
              <a:stCxn id="6" idx="5"/>
              <a:endCxn id="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44CF5373-C683-4918-394A-92F796FC82D6}"/>
                </a:ext>
              </a:extLst>
            </p:cNvPr>
            <p:cNvCxnSpPr>
              <a:stCxn id="6" idx="5"/>
              <a:endCxn id="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649554B6-01EA-B359-3764-89EBC664068B}"/>
                </a:ext>
              </a:extLst>
            </p:cNvPr>
            <p:cNvCxnSpPr>
              <a:stCxn id="6" idx="5"/>
              <a:endCxn id="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0921A5BF-3A5B-6296-4D4A-115E6851A6AC}"/>
                </a:ext>
              </a:extLst>
            </p:cNvPr>
            <p:cNvCxnSpPr>
              <a:stCxn id="8" idx="3"/>
              <a:endCxn id="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C8D296AF-AC53-CDB3-6740-85EF26A65392}"/>
                </a:ext>
              </a:extLst>
            </p:cNvPr>
            <p:cNvCxnSpPr>
              <a:stCxn id="8" idx="3"/>
              <a:endCxn id="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C9D22825-7F02-92F3-B8CC-5A1AEF1ECA9C}"/>
                </a:ext>
              </a:extLst>
            </p:cNvPr>
            <p:cNvCxnSpPr>
              <a:stCxn id="9" idx="1"/>
              <a:endCxn id="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1" name="组合 40">
            <a:extLst>
              <a:ext uri="{FF2B5EF4-FFF2-40B4-BE49-F238E27FC236}">
                <a16:creationId xmlns:a16="http://schemas.microsoft.com/office/drawing/2014/main" id="{12196CC9-D325-7E8B-CCD2-7623477C5E50}"/>
              </a:ext>
            </a:extLst>
          </p:cNvPr>
          <p:cNvGrpSpPr/>
          <p:nvPr/>
        </p:nvGrpSpPr>
        <p:grpSpPr>
          <a:xfrm>
            <a:off x="9328533" y="2532711"/>
            <a:ext cx="1593272" cy="1565640"/>
            <a:chOff x="1200727" y="3441643"/>
            <a:chExt cx="1593272" cy="1565640"/>
          </a:xfrm>
        </p:grpSpPr>
        <p:sp>
          <p:nvSpPr>
            <p:cNvPr id="42" name="椭圆 41">
              <a:extLst>
                <a:ext uri="{FF2B5EF4-FFF2-40B4-BE49-F238E27FC236}">
                  <a16:creationId xmlns:a16="http://schemas.microsoft.com/office/drawing/2014/main" id="{B007CDDE-AD9E-0366-3C98-F2F3AF33D6A2}"/>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3" name="椭圆 42">
              <a:extLst>
                <a:ext uri="{FF2B5EF4-FFF2-40B4-BE49-F238E27FC236}">
                  <a16:creationId xmlns:a16="http://schemas.microsoft.com/office/drawing/2014/main" id="{F46C93C0-4C15-21B8-E0FD-358946FD8EC9}"/>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4" name="椭圆 43">
              <a:extLst>
                <a:ext uri="{FF2B5EF4-FFF2-40B4-BE49-F238E27FC236}">
                  <a16:creationId xmlns:a16="http://schemas.microsoft.com/office/drawing/2014/main" id="{ACB3D327-C308-9B00-647E-42A20CE327C2}"/>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EFD1FB27-E53D-8AFF-AD72-232095D2AB3F}"/>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48" name="直接连接符 47">
              <a:extLst>
                <a:ext uri="{FF2B5EF4-FFF2-40B4-BE49-F238E27FC236}">
                  <a16:creationId xmlns:a16="http://schemas.microsoft.com/office/drawing/2014/main" id="{68378392-7763-532C-5D8E-795252EA9BC6}"/>
                </a:ext>
              </a:extLst>
            </p:cNvPr>
            <p:cNvCxnSpPr>
              <a:stCxn id="42" idx="5"/>
              <a:endCxn id="45"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4E0BD006-6A82-06CE-7F8C-666000B90283}"/>
                </a:ext>
              </a:extLst>
            </p:cNvPr>
            <p:cNvCxnSpPr>
              <a:stCxn id="44" idx="3"/>
              <a:endCxn id="43"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62" name="直接箭头连接符 61">
            <a:extLst>
              <a:ext uri="{FF2B5EF4-FFF2-40B4-BE49-F238E27FC236}">
                <a16:creationId xmlns:a16="http://schemas.microsoft.com/office/drawing/2014/main" id="{48FF7C46-386C-E442-2432-B2129A56D486}"/>
              </a:ext>
            </a:extLst>
          </p:cNvPr>
          <p:cNvCxnSpPr>
            <a:stCxn id="42" idx="5"/>
            <a:endCxn id="44" idx="3"/>
          </p:cNvCxnSpPr>
          <p:nvPr/>
        </p:nvCxnSpPr>
        <p:spPr>
          <a:xfrm>
            <a:off x="9596579" y="2800757"/>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4" name="直接箭头连接符 63">
            <a:extLst>
              <a:ext uri="{FF2B5EF4-FFF2-40B4-BE49-F238E27FC236}">
                <a16:creationId xmlns:a16="http://schemas.microsoft.com/office/drawing/2014/main" id="{76FB4061-FF33-7F53-EE8D-BF1AB1604F26}"/>
              </a:ext>
            </a:extLst>
          </p:cNvPr>
          <p:cNvCxnSpPr>
            <a:cxnSpLocks/>
            <a:stCxn id="44" idx="3"/>
            <a:endCxn id="45" idx="1"/>
          </p:cNvCxnSpPr>
          <p:nvPr/>
        </p:nvCxnSpPr>
        <p:spPr>
          <a:xfrm>
            <a:off x="10385713" y="2911785"/>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7" name="直接箭头连接符 66">
            <a:extLst>
              <a:ext uri="{FF2B5EF4-FFF2-40B4-BE49-F238E27FC236}">
                <a16:creationId xmlns:a16="http://schemas.microsoft.com/office/drawing/2014/main" id="{7441B54F-7BB2-538F-D0AA-07AB80ED5002}"/>
              </a:ext>
            </a:extLst>
          </p:cNvPr>
          <p:cNvCxnSpPr>
            <a:stCxn id="45" idx="1"/>
            <a:endCxn id="43" idx="0"/>
          </p:cNvCxnSpPr>
          <p:nvPr/>
        </p:nvCxnSpPr>
        <p:spPr>
          <a:xfrm flipH="1">
            <a:off x="9596579" y="3719277"/>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0" name="文本框 69">
            <a:extLst>
              <a:ext uri="{FF2B5EF4-FFF2-40B4-BE49-F238E27FC236}">
                <a16:creationId xmlns:a16="http://schemas.microsoft.com/office/drawing/2014/main" id="{E3C2251C-E3AD-F55B-DFCB-4AA96C1E0E1B}"/>
              </a:ext>
            </a:extLst>
          </p:cNvPr>
          <p:cNvSpPr txBox="1"/>
          <p:nvPr/>
        </p:nvSpPr>
        <p:spPr>
          <a:xfrm>
            <a:off x="6108322" y="4564335"/>
            <a:ext cx="1620957" cy="338554"/>
          </a:xfrm>
          <a:prstGeom prst="rect">
            <a:avLst/>
          </a:prstGeom>
          <a:noFill/>
        </p:spPr>
        <p:txBody>
          <a:bodyPr wrap="none" rtlCol="0">
            <a:spAutoFit/>
          </a:bodyPr>
          <a:lstStyle/>
          <a:p>
            <a:r>
              <a:rPr lang="ja-JP" altLang="en-US" sz="1600" dirty="0"/>
              <a:t>町の完全グラフ</a:t>
            </a:r>
            <a:endParaRPr lang="zh-CN" altLang="en-US" sz="1600" dirty="0"/>
          </a:p>
        </p:txBody>
      </p:sp>
      <p:sp>
        <p:nvSpPr>
          <p:cNvPr id="71" name="文本框 70">
            <a:extLst>
              <a:ext uri="{FF2B5EF4-FFF2-40B4-BE49-F238E27FC236}">
                <a16:creationId xmlns:a16="http://schemas.microsoft.com/office/drawing/2014/main" id="{B32F2055-A2CB-1F0C-E173-AED4A720F5D0}"/>
              </a:ext>
            </a:extLst>
          </p:cNvPr>
          <p:cNvSpPr txBox="1"/>
          <p:nvPr/>
        </p:nvSpPr>
        <p:spPr>
          <a:xfrm>
            <a:off x="9131588" y="4564334"/>
            <a:ext cx="1826141" cy="338554"/>
          </a:xfrm>
          <a:prstGeom prst="rect">
            <a:avLst/>
          </a:prstGeom>
          <a:noFill/>
        </p:spPr>
        <p:txBody>
          <a:bodyPr wrap="none" rtlCol="0">
            <a:spAutoFit/>
          </a:bodyPr>
          <a:lstStyle/>
          <a:p>
            <a:r>
              <a:rPr lang="ja-JP" altLang="en-US" sz="1600" dirty="0"/>
              <a:t>求めた最適巡回路</a:t>
            </a:r>
            <a:endParaRPr lang="zh-CN" altLang="en-US" sz="16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6096000" y="5221510"/>
            <a:ext cx="5009457" cy="830997"/>
          </a:xfrm>
          <a:prstGeom prst="rect">
            <a:avLst/>
          </a:prstGeom>
          <a:noFill/>
        </p:spPr>
        <p:txBody>
          <a:bodyPr wrap="square">
            <a:spAutoFit/>
          </a:bodyPr>
          <a:lstStyle/>
          <a:p>
            <a:r>
              <a:rPr lang="ja-JP" altLang="en-US" sz="1600" dirty="0"/>
              <a:t>このインスタンスの</a:t>
            </a:r>
            <a:endParaRPr lang="en-US" altLang="ja-JP" sz="1600" dirty="0"/>
          </a:p>
          <a:p>
            <a:r>
              <a:rPr lang="ja-JP" altLang="en-US" sz="1600" dirty="0"/>
              <a:t>最適巡回路：</a:t>
            </a:r>
            <a:r>
              <a:rPr lang="en-US" altLang="ja-JP" sz="1600" dirty="0"/>
              <a:t>1→2 → 3 → 4 → 1</a:t>
            </a:r>
          </a:p>
          <a:p>
            <a:r>
              <a:rPr lang="ja-JP" altLang="en-US" sz="1600" dirty="0"/>
              <a:t>総距離は</a:t>
            </a:r>
            <a:r>
              <a:rPr lang="zh-CN" altLang="en-US" sz="1600" dirty="0"/>
              <a:t> </a:t>
            </a:r>
            <a:r>
              <a:rPr lang="en-US" altLang="zh-CN" sz="1600" dirty="0"/>
              <a:t>1+2+3+4=10</a:t>
            </a:r>
            <a:endParaRPr lang="zh-CN" altLang="en-US" sz="1600" dirty="0"/>
          </a:p>
        </p:txBody>
      </p:sp>
      <p:sp>
        <p:nvSpPr>
          <p:cNvPr id="68" name="箭头: 右 67">
            <a:extLst>
              <a:ext uri="{FF2B5EF4-FFF2-40B4-BE49-F238E27FC236}">
                <a16:creationId xmlns:a16="http://schemas.microsoft.com/office/drawing/2014/main" id="{BF839185-A072-C9A9-B5A6-5CBBA129A5C6}"/>
              </a:ext>
            </a:extLst>
          </p:cNvPr>
          <p:cNvSpPr/>
          <p:nvPr/>
        </p:nvSpPr>
        <p:spPr>
          <a:xfrm>
            <a:off x="7982224" y="3260017"/>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42783A77-0BE4-9ED3-DCC5-355F47CD2F21}"/>
              </a:ext>
            </a:extLst>
          </p:cNvPr>
          <p:cNvSpPr txBox="1"/>
          <p:nvPr/>
        </p:nvSpPr>
        <p:spPr>
          <a:xfrm>
            <a:off x="7946232" y="2978828"/>
            <a:ext cx="800219" cy="276999"/>
          </a:xfrm>
          <a:prstGeom prst="rect">
            <a:avLst/>
          </a:prstGeom>
          <a:noFill/>
        </p:spPr>
        <p:txBody>
          <a:bodyPr wrap="none" rtlCol="0">
            <a:spAutoFit/>
          </a:bodyPr>
          <a:lstStyle/>
          <a:p>
            <a:r>
              <a:rPr lang="ja-JP" altLang="en-US" sz="1200" dirty="0"/>
              <a:t>ソルバー</a:t>
            </a:r>
            <a:endParaRPr lang="zh-CN" altLang="en-US" sz="1200" dirty="0"/>
          </a:p>
        </p:txBody>
      </p:sp>
      <p:cxnSp>
        <p:nvCxnSpPr>
          <p:cNvPr id="4" name="直接箭头连接符 3">
            <a:extLst>
              <a:ext uri="{FF2B5EF4-FFF2-40B4-BE49-F238E27FC236}">
                <a16:creationId xmlns:a16="http://schemas.microsoft.com/office/drawing/2014/main" id="{5FC60ED0-C36F-8367-9053-90A48EC5D8BA}"/>
              </a:ext>
            </a:extLst>
          </p:cNvPr>
          <p:cNvCxnSpPr>
            <a:cxnSpLocks/>
            <a:stCxn id="43" idx="0"/>
            <a:endCxn id="42" idx="5"/>
          </p:cNvCxnSpPr>
          <p:nvPr/>
        </p:nvCxnSpPr>
        <p:spPr>
          <a:xfrm flipV="1">
            <a:off x="9596579" y="2800757"/>
            <a:ext cx="0" cy="9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文本框 18">
            <a:extLst>
              <a:ext uri="{FF2B5EF4-FFF2-40B4-BE49-F238E27FC236}">
                <a16:creationId xmlns:a16="http://schemas.microsoft.com/office/drawing/2014/main" id="{68959F60-62A5-E062-C745-7F2720D151D8}"/>
              </a:ext>
            </a:extLst>
          </p:cNvPr>
          <p:cNvSpPr txBox="1"/>
          <p:nvPr/>
        </p:nvSpPr>
        <p:spPr>
          <a:xfrm>
            <a:off x="114237" y="3244476"/>
            <a:ext cx="1826141" cy="338554"/>
          </a:xfrm>
          <a:prstGeom prst="rect">
            <a:avLst/>
          </a:prstGeom>
          <a:noFill/>
        </p:spPr>
        <p:txBody>
          <a:bodyPr wrap="none" rtlCol="0">
            <a:spAutoFit/>
          </a:bodyPr>
          <a:lstStyle/>
          <a:p>
            <a:r>
              <a:rPr lang="ja-JP" altLang="en-US" sz="1600" dirty="0"/>
              <a:t>問題の</a:t>
            </a:r>
            <a:r>
              <a:rPr lang="ja-JP" altLang="en-US" sz="1600" b="1" dirty="0"/>
              <a:t>距離行列</a:t>
            </a:r>
            <a:r>
              <a:rPr lang="ja-JP" altLang="en-US" sz="1600" dirty="0"/>
              <a:t>：</a:t>
            </a:r>
            <a:endParaRPr lang="zh-CN" altLang="en-US" sz="1600" dirty="0"/>
          </a:p>
        </p:txBody>
      </p:sp>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extLst>
              <p:ext uri="{D42A27DB-BD31-4B8C-83A1-F6EECF244321}">
                <p14:modId xmlns:p14="http://schemas.microsoft.com/office/powerpoint/2010/main" val="1054108671"/>
              </p:ext>
            </p:extLst>
          </p:nvPr>
        </p:nvGraphicFramePr>
        <p:xfrm>
          <a:off x="761942" y="3777414"/>
          <a:ext cx="2916000" cy="2555999"/>
        </p:xfrm>
        <a:graphic>
          <a:graphicData uri="http://schemas.openxmlformats.org/drawingml/2006/table">
            <a:tbl>
              <a:tblPr firstRow="1" bandRow="1">
                <a:tableStyleId>{5C22544A-7EE6-4342-B048-85BDC9FD1C3A}</a:tableStyleId>
              </a:tblPr>
              <a:tblGrid>
                <a:gridCol w="583200">
                  <a:extLst>
                    <a:ext uri="{9D8B030D-6E8A-4147-A177-3AD203B41FA5}">
                      <a16:colId xmlns:a16="http://schemas.microsoft.com/office/drawing/2014/main" val="4048087300"/>
                    </a:ext>
                  </a:extLst>
                </a:gridCol>
                <a:gridCol w="583200">
                  <a:extLst>
                    <a:ext uri="{9D8B030D-6E8A-4147-A177-3AD203B41FA5}">
                      <a16:colId xmlns:a16="http://schemas.microsoft.com/office/drawing/2014/main" val="829567495"/>
                    </a:ext>
                  </a:extLst>
                </a:gridCol>
                <a:gridCol w="583200">
                  <a:extLst>
                    <a:ext uri="{9D8B030D-6E8A-4147-A177-3AD203B41FA5}">
                      <a16:colId xmlns:a16="http://schemas.microsoft.com/office/drawing/2014/main" val="1869609705"/>
                    </a:ext>
                  </a:extLst>
                </a:gridCol>
                <a:gridCol w="583200">
                  <a:extLst>
                    <a:ext uri="{9D8B030D-6E8A-4147-A177-3AD203B41FA5}">
                      <a16:colId xmlns:a16="http://schemas.microsoft.com/office/drawing/2014/main" val="2610860937"/>
                    </a:ext>
                  </a:extLst>
                </a:gridCol>
                <a:gridCol w="583200">
                  <a:extLst>
                    <a:ext uri="{9D8B030D-6E8A-4147-A177-3AD203B41FA5}">
                      <a16:colId xmlns:a16="http://schemas.microsoft.com/office/drawing/2014/main" val="81708999"/>
                    </a:ext>
                  </a:extLst>
                </a:gridCol>
              </a:tblGrid>
              <a:tr h="656179">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dirty="0">
                          <a:solidFill>
                            <a:schemeClr val="tx1"/>
                          </a:solidFill>
                        </a:rPr>
                        <a:t>町</a:t>
                      </a:r>
                      <a:r>
                        <a:rPr lang="en-US" altLang="ja-JP" dirty="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4</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6</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4</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2</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5</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3</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4</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bl>
          </a:graphicData>
        </a:graphic>
      </p:graphicFrame>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01086" y="1108898"/>
            <a:ext cx="6210959" cy="1415772"/>
          </a:xfrm>
          <a:prstGeom prst="rect">
            <a:avLst/>
          </a:prstGeom>
          <a:noFill/>
        </p:spPr>
        <p:txBody>
          <a:bodyPr wrap="square">
            <a:spAutoFit/>
          </a:bodyPr>
          <a:lstStyle/>
          <a:p>
            <a:r>
              <a:rPr lang="en-US" altLang="ja-JP" sz="1600" b="1" dirty="0"/>
              <a:t>TSP</a:t>
            </a:r>
            <a:r>
              <a:rPr lang="ja-JP" altLang="en-US" sz="1600" b="1" dirty="0"/>
              <a:t>（巡回セールスマン）問題の</a:t>
            </a:r>
            <a:r>
              <a:rPr lang="en-US" altLang="ja-JP" sz="1600" b="1" dirty="0"/>
              <a:t>QUBO</a:t>
            </a:r>
            <a:r>
              <a:rPr lang="ja-JP" altLang="en-US" sz="1600" b="1" dirty="0"/>
              <a:t>モデル</a:t>
            </a:r>
            <a:endParaRPr lang="en-US" altLang="ja-JP" sz="1600" b="1" dirty="0"/>
          </a:p>
          <a:p>
            <a:endParaRPr lang="en-US" altLang="zh-CN" sz="1400" dirty="0"/>
          </a:p>
          <a:p>
            <a:r>
              <a:rPr lang="en-US" altLang="ja-JP" sz="1400" dirty="0"/>
              <a:t>TSP</a:t>
            </a:r>
            <a:r>
              <a:rPr lang="ja-JP" altLang="en-US" sz="1400" dirty="0"/>
              <a:t>問題の</a:t>
            </a:r>
            <a:r>
              <a:rPr lang="en-US" altLang="ja-JP" sz="1400" dirty="0"/>
              <a:t>QUBO</a:t>
            </a:r>
            <a:r>
              <a:rPr lang="ja-JP" altLang="en-US" sz="1400" dirty="0"/>
              <a:t>モデルは</a:t>
            </a:r>
            <a:r>
              <a:rPr lang="en-US" altLang="ja-JP" sz="1400" dirty="0"/>
              <a:t>2</a:t>
            </a:r>
            <a:r>
              <a:rPr lang="ja-JP" altLang="en-US" sz="1400" dirty="0"/>
              <a:t>部分から構成される</a:t>
            </a:r>
            <a:endParaRPr lang="en-US" altLang="ja-JP" sz="1400" dirty="0"/>
          </a:p>
          <a:p>
            <a:pPr marL="285750" indent="-285750">
              <a:buFont typeface="Arial" panose="020B0604020202020204" pitchFamily="34" charset="0"/>
              <a:buChar char="•"/>
            </a:pPr>
            <a:r>
              <a:rPr lang="ja-JP" altLang="en-US" sz="1400" dirty="0"/>
              <a:t>目的関数</a:t>
            </a:r>
            <a:endParaRPr lang="en-US" altLang="ja-JP" sz="1400" dirty="0"/>
          </a:p>
          <a:p>
            <a:pPr marL="285750" indent="-285750">
              <a:buFont typeface="Arial" panose="020B0604020202020204" pitchFamily="34" charset="0"/>
              <a:buChar char="•"/>
            </a:pPr>
            <a:r>
              <a:rPr lang="ja-JP" altLang="en-US" sz="1400" dirty="0"/>
              <a:t>制約条件から変換された</a:t>
            </a:r>
            <a:r>
              <a:rPr lang="en-US" altLang="ja-JP" sz="1400" dirty="0"/>
              <a:t>QUBO</a:t>
            </a:r>
            <a:r>
              <a:rPr lang="ja-JP" altLang="en-US" sz="1400" dirty="0"/>
              <a:t>式</a:t>
            </a:r>
            <a:endParaRPr lang="en-US" altLang="zh-CN" sz="1400" dirty="0"/>
          </a:p>
          <a:p>
            <a:endParaRPr lang="en-US" altLang="zh-CN" sz="1400" dirty="0"/>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5D9B905-15FC-CC96-4D8C-B4CA4DBAD3CA}"/>
                  </a:ext>
                </a:extLst>
              </p:cNvPr>
              <p:cNvSpPr txBox="1"/>
              <p:nvPr/>
            </p:nvSpPr>
            <p:spPr>
              <a:xfrm>
                <a:off x="337127" y="2347871"/>
                <a:ext cx="6097022" cy="4169026"/>
              </a:xfrm>
              <a:prstGeom prst="rect">
                <a:avLst/>
              </a:prstGeom>
              <a:noFill/>
            </p:spPr>
            <p:txBody>
              <a:bodyPr wrap="square">
                <a:spAutoFit/>
              </a:bodyPr>
              <a:lstStyle/>
              <a:p>
                <a:r>
                  <a:rPr lang="ja-JP" altLang="en-US" sz="1400" b="1" dirty="0"/>
                  <a:t>目的関数</a:t>
                </a:r>
                <a:endParaRPr lang="en-US" altLang="ja-JP" sz="1400" b="1" dirty="0"/>
              </a:p>
              <a:p>
                <a:r>
                  <a:rPr lang="ja-JP" altLang="en-US" sz="1400" dirty="0"/>
                  <a:t>例えば：町四つある</a:t>
                </a:r>
                <a:r>
                  <a:rPr lang="en-US" altLang="ja-JP" sz="1400" dirty="0"/>
                  <a:t>TSP</a:t>
                </a:r>
                <a:r>
                  <a:rPr lang="ja-JP" altLang="en-US" sz="1400" dirty="0"/>
                  <a:t>インスタンス</a:t>
                </a:r>
                <a:endParaRPr lang="zh-CN" altLang="en-US" sz="1400" dirty="0"/>
              </a:p>
              <a:p>
                <a:endParaRPr lang="en-US" altLang="ja-JP" sz="1400" dirty="0"/>
              </a:p>
              <a:p>
                <a:r>
                  <a:rPr lang="ja-JP" altLang="en-US" sz="1400" dirty="0"/>
                  <a:t>バイナリ変数</a:t>
                </a:r>
                <a14:m>
                  <m:oMath xmlns:m="http://schemas.openxmlformats.org/officeDocument/2006/math">
                    <m:r>
                      <a:rPr lang="en-US" altLang="ja-JP" sz="1400" b="0" i="1" smtClean="0">
                        <a:latin typeface="Cambria Math" panose="02040503050406030204" pitchFamily="18" charset="0"/>
                      </a:rPr>
                      <m:t>𝑥</m:t>
                    </m:r>
                  </m:oMath>
                </a14:m>
                <a:r>
                  <a:rPr lang="ja-JP" altLang="en-US" sz="1400" dirty="0"/>
                  <a:t>を定義する：</a:t>
                </a:r>
                <a:endParaRPr lang="en-US" altLang="zh-CN" sz="1400" dirty="0"/>
              </a:p>
              <a:p>
                <a:pPr algn="dist"/>
                <a14:m>
                  <m:oMathPara xmlns:m="http://schemas.openxmlformats.org/officeDocument/2006/math">
                    <m:oMathParaPr>
                      <m:jc m:val="center"/>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d>
                        <m:dPr>
                          <m:begChr m:val="{"/>
                          <m:endChr m:val=""/>
                          <m:ctrlPr>
                            <a:rPr lang="en-US" altLang="zh-CN" sz="1400" i="1" smtClean="0">
                              <a:latin typeface="Cambria Math" panose="02040503050406030204" pitchFamily="18" charset="0"/>
                            </a:rPr>
                          </m:ctrlPr>
                        </m:dPr>
                        <m:e>
                          <m:eqArr>
                            <m:eqArrPr>
                              <m:ctrlPr>
                                <a:rPr lang="en-US" altLang="zh-CN" sz="1400" i="1" smtClean="0">
                                  <a:latin typeface="Cambria Math" panose="02040503050406030204" pitchFamily="18" charset="0"/>
                                </a:rPr>
                              </m:ctrlPr>
                            </m:eqArrPr>
                            <m:e>
                              <m:r>
                                <a:rPr lang="en-US" altLang="zh-CN" sz="1400" b="0" i="1" smtClean="0">
                                  <a:latin typeface="Cambria Math" panose="02040503050406030204" pitchFamily="18" charset="0"/>
                                </a:rPr>
                                <m:t>1,  </m:t>
                              </m:r>
                              <m:r>
                                <a:rPr lang="ja-JP" altLang="en-US" sz="1400" i="1">
                                  <a:latin typeface="Cambria Math" panose="02040503050406030204" pitchFamily="18" charset="0"/>
                                </a:rPr>
                                <m:t>町</m:t>
                              </m:r>
                              <m:r>
                                <a:rPr lang="en-US" altLang="ja-JP" sz="1400" i="1">
                                  <a:latin typeface="Cambria Math" panose="02040503050406030204" pitchFamily="18" charset="0"/>
                                </a:rPr>
                                <m:t>𝑖</m:t>
                              </m:r>
                              <m:r>
                                <a:rPr lang="ja-JP" altLang="en-US" sz="1400" i="1">
                                  <a:latin typeface="Cambria Math" panose="02040503050406030204" pitchFamily="18" charset="0"/>
                                </a:rPr>
                                <m:t>へ</m:t>
                              </m:r>
                              <m:r>
                                <a:rPr lang="en-US" altLang="ja-JP" sz="1400" i="1">
                                  <a:latin typeface="Cambria Math" panose="02040503050406030204" pitchFamily="18" charset="0"/>
                                </a:rPr>
                                <m:t>𝑡</m:t>
                              </m:r>
                              <m:r>
                                <a:rPr lang="ja-JP" altLang="en-US" sz="1400" i="1">
                                  <a:latin typeface="Cambria Math" panose="02040503050406030204" pitchFamily="18" charset="0"/>
                                </a:rPr>
                                <m:t>番目訪れる</m:t>
                              </m:r>
                            </m:e>
                            <m:e>
                              <m:r>
                                <a:rPr lang="en-US" altLang="ja-JP" sz="1400" b="0" i="1" smtClean="0">
                                  <a:latin typeface="Cambria Math" panose="02040503050406030204" pitchFamily="18" charset="0"/>
                                </a:rPr>
                                <m:t>     </m:t>
                              </m:r>
                              <m:r>
                                <a:rPr lang="en-US" altLang="zh-CN" sz="1400" b="0" i="1" smtClean="0">
                                  <a:latin typeface="Cambria Math" panose="02040503050406030204" pitchFamily="18" charset="0"/>
                                </a:rPr>
                                <m:t>0,  </m:t>
                              </m:r>
                              <m:r>
                                <a:rPr lang="ja-JP" altLang="en-US" sz="1400" i="1">
                                  <a:latin typeface="Cambria Math" panose="02040503050406030204" pitchFamily="18" charset="0"/>
                                </a:rPr>
                                <m:t>町</m:t>
                              </m:r>
                              <m:r>
                                <a:rPr lang="en-US" altLang="zh-CN" sz="1400" b="0" i="1" smtClean="0">
                                  <a:latin typeface="Cambria Math" panose="02040503050406030204" pitchFamily="18" charset="0"/>
                                </a:rPr>
                                <m:t>𝑖</m:t>
                              </m:r>
                              <m:r>
                                <a:rPr lang="ja-JP" altLang="en-US" sz="1400" i="1">
                                  <a:latin typeface="Cambria Math" panose="02040503050406030204" pitchFamily="18" charset="0"/>
                                </a:rPr>
                                <m:t>へ</m:t>
                              </m:r>
                              <m:r>
                                <a:rPr lang="en-US" altLang="zh-CN" sz="1400" b="0" i="1" smtClean="0">
                                  <a:latin typeface="Cambria Math" panose="02040503050406030204" pitchFamily="18" charset="0"/>
                                </a:rPr>
                                <m:t>𝑡</m:t>
                              </m:r>
                              <m:r>
                                <a:rPr lang="ja-JP" altLang="en-US" sz="1400" i="1">
                                  <a:latin typeface="Cambria Math" panose="02040503050406030204" pitchFamily="18" charset="0"/>
                                </a:rPr>
                                <m:t>番目</m:t>
                              </m:r>
                              <m:r>
                                <a:rPr lang="ja-JP" altLang="en-US" sz="1400" i="1" smtClean="0">
                                  <a:latin typeface="Cambria Math" panose="02040503050406030204" pitchFamily="18" charset="0"/>
                                </a:rPr>
                                <m:t>訪れない</m:t>
                              </m:r>
                            </m:e>
                          </m:eqArr>
                        </m:e>
                      </m:d>
                    </m:oMath>
                  </m:oMathPara>
                </a14:m>
                <a:endParaRPr lang="en-US" altLang="zh-CN" sz="1400" dirty="0"/>
              </a:p>
              <a:p>
                <a:pPr algn="dist"/>
                <a:endParaRPr lang="en-US" altLang="zh-CN" sz="1400" dirty="0"/>
              </a:p>
              <a:p>
                <a:r>
                  <a:rPr lang="ja-JP" altLang="en-US" sz="1400" dirty="0"/>
                  <a:t>なので，町四つある</a:t>
                </a:r>
                <a:r>
                  <a:rPr lang="en-US" altLang="ja-JP" sz="1400" dirty="0"/>
                  <a:t>TSP</a:t>
                </a:r>
                <a:r>
                  <a:rPr lang="ja-JP" altLang="en-US" sz="1400" dirty="0"/>
                  <a:t>問題は</a:t>
                </a:r>
                <a:r>
                  <a:rPr lang="en-US" altLang="ja-JP" sz="1400" dirty="0"/>
                  <a:t>16</a:t>
                </a:r>
                <a:r>
                  <a:rPr lang="ja-JP" altLang="en-US" sz="1400" dirty="0"/>
                  <a:t>個のバイナリ変数が必要</a:t>
                </a:r>
                <a:endParaRPr lang="en-US" altLang="zh-CN" sz="1400" dirty="0"/>
              </a:p>
              <a:p>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1,2</m:t>
                        </m:r>
                      </m:sub>
                    </m:sSub>
                    <m:r>
                      <a:rPr lang="en-US" altLang="zh-CN" sz="1600" b="0" i="1" smtClean="0">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1,</m:t>
                        </m:r>
                        <m:r>
                          <a:rPr lang="en-US" altLang="zh-CN" sz="1600" b="0" i="1" smtClean="0">
                            <a:latin typeface="Cambria Math" panose="02040503050406030204" pitchFamily="18" charset="0"/>
                          </a:rPr>
                          <m:t>3</m:t>
                        </m:r>
                      </m:sub>
                    </m:sSub>
                    <m:r>
                      <a:rPr lang="en-US" altLang="zh-CN" sz="1600" i="1">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1,</m:t>
                        </m:r>
                        <m:r>
                          <a:rPr lang="en-US" altLang="zh-CN" sz="1600" b="0" i="1" smtClean="0">
                            <a:latin typeface="Cambria Math" panose="02040503050406030204" pitchFamily="18" charset="0"/>
                          </a:rPr>
                          <m:t>4</m:t>
                        </m:r>
                      </m:sub>
                    </m:sSub>
                  </m:oMath>
                </a14:m>
                <a:endParaRPr lang="en-US" altLang="zh-CN" sz="1600" dirty="0"/>
              </a:p>
              <a:p>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2,2</m:t>
                        </m:r>
                      </m:sub>
                    </m:sSub>
                    <m:r>
                      <a:rPr lang="en-US" altLang="zh-CN" sz="1600" b="0" i="1" smtClean="0">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b="0" i="1" smtClean="0">
                            <a:latin typeface="Cambria Math" panose="02040503050406030204" pitchFamily="18" charset="0"/>
                          </a:rPr>
                          <m:t>2</m:t>
                        </m:r>
                        <m:r>
                          <a:rPr lang="en-US" altLang="zh-CN" sz="1600" i="1">
                            <a:latin typeface="Cambria Math" panose="02040503050406030204" pitchFamily="18" charset="0"/>
                          </a:rPr>
                          <m:t>,</m:t>
                        </m:r>
                        <m:r>
                          <a:rPr lang="en-US" altLang="zh-CN" sz="1600" b="0" i="1" smtClean="0">
                            <a:latin typeface="Cambria Math" panose="02040503050406030204" pitchFamily="18" charset="0"/>
                          </a:rPr>
                          <m:t>3</m:t>
                        </m:r>
                      </m:sub>
                    </m:sSub>
                    <m:r>
                      <a:rPr lang="en-US" altLang="zh-CN" sz="1600" i="1">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b="0" i="1" smtClean="0">
                            <a:latin typeface="Cambria Math" panose="02040503050406030204" pitchFamily="18" charset="0"/>
                          </a:rPr>
                          <m:t>2</m:t>
                        </m:r>
                        <m:r>
                          <a:rPr lang="en-US" altLang="zh-CN" sz="1600" i="1">
                            <a:latin typeface="Cambria Math" panose="02040503050406030204" pitchFamily="18" charset="0"/>
                          </a:rPr>
                          <m:t>,</m:t>
                        </m:r>
                        <m:r>
                          <a:rPr lang="en-US" altLang="zh-CN" sz="1600" b="0" i="1" smtClean="0">
                            <a:latin typeface="Cambria Math" panose="02040503050406030204" pitchFamily="18" charset="0"/>
                          </a:rPr>
                          <m:t>4</m:t>
                        </m:r>
                      </m:sub>
                    </m:sSub>
                  </m:oMath>
                </a14:m>
                <a:endParaRPr lang="en-US" altLang="zh-CN" sz="1600" dirty="0"/>
              </a:p>
              <a:p>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3,1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3,2</m:t>
                        </m:r>
                      </m:sub>
                    </m:sSub>
                    <m:r>
                      <a:rPr lang="en-US" altLang="zh-CN" sz="1600" b="0" i="1" smtClean="0">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b="0" i="1" smtClean="0">
                            <a:latin typeface="Cambria Math" panose="02040503050406030204" pitchFamily="18" charset="0"/>
                          </a:rPr>
                          <m:t>3</m:t>
                        </m:r>
                        <m:r>
                          <a:rPr lang="en-US" altLang="zh-CN" sz="1600" i="1">
                            <a:latin typeface="Cambria Math" panose="02040503050406030204" pitchFamily="18" charset="0"/>
                          </a:rPr>
                          <m:t>,</m:t>
                        </m:r>
                        <m:r>
                          <a:rPr lang="en-US" altLang="zh-CN" sz="1600" b="0" i="1" smtClean="0">
                            <a:latin typeface="Cambria Math" panose="02040503050406030204" pitchFamily="18" charset="0"/>
                          </a:rPr>
                          <m:t>3</m:t>
                        </m:r>
                      </m:sub>
                    </m:sSub>
                    <m:r>
                      <a:rPr lang="en-US" altLang="zh-CN" sz="1600" i="1">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b="0" i="1" smtClean="0">
                            <a:latin typeface="Cambria Math" panose="02040503050406030204" pitchFamily="18" charset="0"/>
                          </a:rPr>
                          <m:t>3</m:t>
                        </m:r>
                        <m:r>
                          <a:rPr lang="en-US" altLang="zh-CN" sz="1600" i="1">
                            <a:latin typeface="Cambria Math" panose="02040503050406030204" pitchFamily="18" charset="0"/>
                          </a:rPr>
                          <m:t>,</m:t>
                        </m:r>
                        <m:r>
                          <a:rPr lang="en-US" altLang="zh-CN" sz="1600" b="0" i="1" smtClean="0">
                            <a:latin typeface="Cambria Math" panose="02040503050406030204" pitchFamily="18" charset="0"/>
                          </a:rPr>
                          <m:t>4</m:t>
                        </m:r>
                      </m:sub>
                    </m:sSub>
                  </m:oMath>
                </a14:m>
                <a:endParaRPr lang="en-US" altLang="zh-CN" sz="1600" dirty="0"/>
              </a:p>
              <a:p>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4,1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4,2</m:t>
                        </m:r>
                      </m:sub>
                    </m:sSub>
                    <m:r>
                      <a:rPr lang="en-US" altLang="zh-CN" sz="1600" b="0" i="1" smtClean="0">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b="0" i="1" smtClean="0">
                            <a:latin typeface="Cambria Math" panose="02040503050406030204" pitchFamily="18" charset="0"/>
                          </a:rPr>
                          <m:t>4</m:t>
                        </m:r>
                        <m:r>
                          <a:rPr lang="en-US" altLang="zh-CN" sz="1600" i="1">
                            <a:latin typeface="Cambria Math" panose="02040503050406030204" pitchFamily="18" charset="0"/>
                          </a:rPr>
                          <m:t>,</m:t>
                        </m:r>
                        <m:r>
                          <a:rPr lang="en-US" altLang="zh-CN" sz="1600" b="0" i="1" smtClean="0">
                            <a:latin typeface="Cambria Math" panose="02040503050406030204" pitchFamily="18" charset="0"/>
                          </a:rPr>
                          <m:t>3</m:t>
                        </m:r>
                      </m:sub>
                    </m:sSub>
                    <m:r>
                      <a:rPr lang="en-US" altLang="zh-CN" sz="1600" i="1">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b="0" i="1" smtClean="0">
                            <a:latin typeface="Cambria Math" panose="02040503050406030204" pitchFamily="18" charset="0"/>
                          </a:rPr>
                          <m:t>4</m:t>
                        </m:r>
                        <m:r>
                          <a:rPr lang="en-US" altLang="zh-CN" sz="1600" i="1">
                            <a:latin typeface="Cambria Math" panose="02040503050406030204" pitchFamily="18" charset="0"/>
                          </a:rPr>
                          <m:t>,</m:t>
                        </m:r>
                        <m:r>
                          <a:rPr lang="en-US" altLang="zh-CN" sz="1600" b="0" i="1" smtClean="0">
                            <a:latin typeface="Cambria Math" panose="02040503050406030204" pitchFamily="18" charset="0"/>
                          </a:rPr>
                          <m:t>4</m:t>
                        </m:r>
                      </m:sub>
                    </m:sSub>
                  </m:oMath>
                </a14:m>
                <a:endParaRPr lang="en-US" altLang="zh-CN" sz="1600" dirty="0"/>
              </a:p>
              <a:p>
                <a:endParaRPr lang="en-US" altLang="zh-CN" sz="1400" dirty="0"/>
              </a:p>
              <a:p>
                <a:r>
                  <a:rPr lang="ja-JP" altLang="en-US" sz="1400" dirty="0"/>
                  <a:t>目的関数：</a:t>
                </a:r>
                <a:endParaRPr lang="en-US" altLang="ja-JP"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400" dirty="0"/>
              </a:p>
              <a:p>
                <a14:m>
                  <m:oMath xmlns:m="http://schemas.openxmlformats.org/officeDocument/2006/math">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𝑑</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𝑗</m:t>
                        </m:r>
                      </m:sub>
                    </m:sSub>
                  </m:oMath>
                </a14:m>
                <a:r>
                  <a:rPr lang="ja-JP" altLang="en-US" sz="1400" b="0" dirty="0"/>
                  <a:t>：町</a:t>
                </a:r>
                <a14:m>
                  <m:oMath xmlns:m="http://schemas.openxmlformats.org/officeDocument/2006/math">
                    <m:r>
                      <a:rPr lang="en-US" altLang="ja-JP" sz="1400" b="0" i="1" smtClean="0">
                        <a:latin typeface="Cambria Math" panose="02040503050406030204" pitchFamily="18" charset="0"/>
                      </a:rPr>
                      <m:t>𝑖</m:t>
                    </m:r>
                  </m:oMath>
                </a14:m>
                <a:r>
                  <a:rPr lang="ja-JP" altLang="en-US" sz="1400" b="0" dirty="0"/>
                  <a:t>と町</a:t>
                </a:r>
                <a14:m>
                  <m:oMath xmlns:m="http://schemas.openxmlformats.org/officeDocument/2006/math">
                    <m:r>
                      <a:rPr lang="en-US" altLang="ja-JP" sz="1400" b="0" i="1" smtClean="0">
                        <a:latin typeface="Cambria Math" panose="02040503050406030204" pitchFamily="18" charset="0"/>
                      </a:rPr>
                      <m:t>𝑗</m:t>
                    </m:r>
                  </m:oMath>
                </a14:m>
                <a:r>
                  <a:rPr lang="ja-JP" altLang="en-US" sz="1400" b="0" dirty="0"/>
                  <a:t>の距離</a:t>
                </a:r>
                <a:endParaRPr lang="en-US" altLang="zh-CN" sz="1400" b="0" dirty="0"/>
              </a:p>
            </p:txBody>
          </p:sp>
        </mc:Choice>
        <mc:Fallback>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37127" y="2347871"/>
                <a:ext cx="6097022" cy="4169026"/>
              </a:xfrm>
              <a:prstGeom prst="rect">
                <a:avLst/>
              </a:prstGeom>
              <a:blipFill>
                <a:blip r:embed="rId2"/>
                <a:stretch>
                  <a:fillRect l="-300" t="-4240" b="-731"/>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723EEBC7-3CD1-9E80-8DF1-98BD83606A05}"/>
              </a:ext>
            </a:extLst>
          </p:cNvPr>
          <p:cNvPicPr>
            <a:picLocks noChangeAspect="1"/>
          </p:cNvPicPr>
          <p:nvPr/>
        </p:nvPicPr>
        <p:blipFill>
          <a:blip r:embed="rId3"/>
          <a:stretch>
            <a:fillRect/>
          </a:stretch>
        </p:blipFill>
        <p:spPr>
          <a:xfrm>
            <a:off x="5522602" y="2582967"/>
            <a:ext cx="6332270" cy="3166135"/>
          </a:xfrm>
          <a:prstGeom prst="rect">
            <a:avLst/>
          </a:prstGeom>
        </p:spPr>
      </p:pic>
      <p:sp>
        <p:nvSpPr>
          <p:cNvPr id="23" name="文本框 22">
            <a:extLst>
              <a:ext uri="{FF2B5EF4-FFF2-40B4-BE49-F238E27FC236}">
                <a16:creationId xmlns:a16="http://schemas.microsoft.com/office/drawing/2014/main" id="{5A21473F-6293-FC37-BC76-B11EEE8F9EB2}"/>
              </a:ext>
            </a:extLst>
          </p:cNvPr>
          <p:cNvSpPr txBox="1"/>
          <p:nvPr/>
        </p:nvSpPr>
        <p:spPr>
          <a:xfrm>
            <a:off x="5522602" y="2160944"/>
            <a:ext cx="2832827" cy="307777"/>
          </a:xfrm>
          <a:prstGeom prst="rect">
            <a:avLst/>
          </a:prstGeom>
          <a:noFill/>
        </p:spPr>
        <p:txBody>
          <a:bodyPr wrap="none" rtlCol="0">
            <a:spAutoFit/>
          </a:bodyPr>
          <a:lstStyle/>
          <a:p>
            <a:r>
              <a:rPr lang="ja-JP" altLang="en-US" sz="1400" dirty="0"/>
              <a:t>展開された目的関数の</a:t>
            </a:r>
            <a:r>
              <a:rPr lang="en-US" altLang="ja-JP" sz="1400" dirty="0"/>
              <a:t>QUBO</a:t>
            </a:r>
            <a:r>
              <a:rPr lang="ja-JP" altLang="en-US" sz="1400" dirty="0"/>
              <a:t>行列</a:t>
            </a:r>
            <a:endParaRPr lang="zh-CN" altLang="en-US" sz="1400" dirty="0"/>
          </a:p>
        </p:txBody>
      </p:sp>
    </p:spTree>
    <p:extLst>
      <p:ext uri="{BB962C8B-B14F-4D97-AF65-F5344CB8AC3E}">
        <p14:creationId xmlns:p14="http://schemas.microsoft.com/office/powerpoint/2010/main" val="54036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01086" y="1108898"/>
            <a:ext cx="6210959" cy="1415772"/>
          </a:xfrm>
          <a:prstGeom prst="rect">
            <a:avLst/>
          </a:prstGeom>
          <a:noFill/>
        </p:spPr>
        <p:txBody>
          <a:bodyPr wrap="square">
            <a:spAutoFit/>
          </a:bodyPr>
          <a:lstStyle/>
          <a:p>
            <a:r>
              <a:rPr lang="en-US" altLang="ja-JP" sz="1600" b="1" dirty="0"/>
              <a:t>TSP</a:t>
            </a:r>
            <a:r>
              <a:rPr lang="ja-JP" altLang="en-US" sz="1600" b="1" dirty="0"/>
              <a:t>（巡回セールスマン）問題の</a:t>
            </a:r>
            <a:r>
              <a:rPr lang="en-US" altLang="ja-JP" sz="1600" b="1" dirty="0"/>
              <a:t>QUBO</a:t>
            </a:r>
            <a:r>
              <a:rPr lang="ja-JP" altLang="en-US" sz="1600" b="1" dirty="0"/>
              <a:t>モデル</a:t>
            </a:r>
            <a:endParaRPr lang="en-US" altLang="ja-JP" sz="1600" b="1" dirty="0"/>
          </a:p>
          <a:p>
            <a:endParaRPr lang="en-US" altLang="zh-CN" sz="1400" dirty="0"/>
          </a:p>
          <a:p>
            <a:r>
              <a:rPr lang="en-US" altLang="ja-JP" sz="1400" dirty="0"/>
              <a:t>TSP</a:t>
            </a:r>
            <a:r>
              <a:rPr lang="ja-JP" altLang="en-US" sz="1400" dirty="0"/>
              <a:t>問題の</a:t>
            </a:r>
            <a:r>
              <a:rPr lang="en-US" altLang="ja-JP" sz="1400" dirty="0"/>
              <a:t>QUBO</a:t>
            </a:r>
            <a:r>
              <a:rPr lang="ja-JP" altLang="en-US" sz="1400" dirty="0"/>
              <a:t>モデルは</a:t>
            </a:r>
            <a:r>
              <a:rPr lang="en-US" altLang="ja-JP" sz="1400" dirty="0"/>
              <a:t>2</a:t>
            </a:r>
            <a:r>
              <a:rPr lang="ja-JP" altLang="en-US" sz="1400" dirty="0"/>
              <a:t>部分から構成される</a:t>
            </a:r>
            <a:endParaRPr lang="en-US" altLang="ja-JP" sz="1400" dirty="0"/>
          </a:p>
          <a:p>
            <a:pPr marL="285750" indent="-285750">
              <a:buFont typeface="Arial" panose="020B0604020202020204" pitchFamily="34" charset="0"/>
              <a:buChar char="•"/>
            </a:pPr>
            <a:r>
              <a:rPr lang="ja-JP" altLang="en-US" sz="1400" dirty="0"/>
              <a:t>目的関数</a:t>
            </a:r>
            <a:endParaRPr lang="en-US" altLang="ja-JP" sz="1400" dirty="0"/>
          </a:p>
          <a:p>
            <a:pPr marL="285750" indent="-285750">
              <a:buFont typeface="Arial" panose="020B0604020202020204" pitchFamily="34" charset="0"/>
              <a:buChar char="•"/>
            </a:pPr>
            <a:r>
              <a:rPr lang="ja-JP" altLang="en-US" sz="1400" dirty="0"/>
              <a:t>制約条件から変換された</a:t>
            </a:r>
            <a:r>
              <a:rPr lang="en-US" altLang="ja-JP" sz="1400" dirty="0"/>
              <a:t>QUBO</a:t>
            </a:r>
            <a:r>
              <a:rPr lang="ja-JP" altLang="en-US" sz="1400" dirty="0"/>
              <a:t>式</a:t>
            </a:r>
            <a:endParaRPr lang="en-US" altLang="zh-CN" sz="1400" dirty="0"/>
          </a:p>
          <a:p>
            <a:endParaRPr lang="en-US" altLang="zh-CN" sz="1400" dirty="0"/>
          </a:p>
        </p:txBody>
      </p:sp>
      <p:sp>
        <p:nvSpPr>
          <p:cNvPr id="10" name="文本框 9">
            <a:extLst>
              <a:ext uri="{FF2B5EF4-FFF2-40B4-BE49-F238E27FC236}">
                <a16:creationId xmlns:a16="http://schemas.microsoft.com/office/drawing/2014/main" id="{A5E9D9BE-8F23-8990-FBBC-E5B16CEA831A}"/>
              </a:ext>
            </a:extLst>
          </p:cNvPr>
          <p:cNvSpPr txBox="1"/>
          <p:nvPr/>
        </p:nvSpPr>
        <p:spPr>
          <a:xfrm>
            <a:off x="3479630" y="3288527"/>
            <a:ext cx="2173993" cy="307777"/>
          </a:xfrm>
          <a:prstGeom prst="rect">
            <a:avLst/>
          </a:prstGeom>
          <a:noFill/>
        </p:spPr>
        <p:txBody>
          <a:bodyPr wrap="none" rtlCol="0">
            <a:spAutoFit/>
          </a:bodyPr>
          <a:lstStyle/>
          <a:p>
            <a:r>
              <a:rPr lang="ja-JP" altLang="en-US" sz="1400" dirty="0"/>
              <a:t>各行は</a:t>
            </a:r>
            <a:r>
              <a:rPr lang="en-US" altLang="ja-JP" sz="1400" b="1" dirty="0"/>
              <a:t>1</a:t>
            </a:r>
            <a:r>
              <a:rPr lang="ja-JP" altLang="en-US" sz="1400" b="1" dirty="0"/>
              <a:t>つ</a:t>
            </a:r>
            <a:r>
              <a:rPr lang="ja-JP" altLang="en-US" sz="1400" dirty="0"/>
              <a:t>だけの変数が</a:t>
            </a:r>
            <a:r>
              <a:rPr lang="en-US" altLang="ja-JP" sz="1400" dirty="0"/>
              <a:t>1</a:t>
            </a:r>
            <a:endParaRPr lang="zh-CN" altLang="en-US" sz="1400"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E67FDA2-74BD-9F0B-77C5-4CC845E75217}"/>
                  </a:ext>
                </a:extLst>
              </p:cNvPr>
              <p:cNvSpPr txBox="1"/>
              <p:nvPr/>
            </p:nvSpPr>
            <p:spPr>
              <a:xfrm>
                <a:off x="3479630" y="3711007"/>
                <a:ext cx="227065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3479630" y="3711007"/>
                <a:ext cx="2270657" cy="698140"/>
              </a:xfrm>
              <a:prstGeom prst="rect">
                <a:avLst/>
              </a:prstGeom>
              <a:blipFill>
                <a:blip r:embed="rId2"/>
                <a:stretch>
                  <a:fillRect/>
                </a:stretch>
              </a:blipFill>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60A47C3D-6236-7026-9E0A-16D9BFB81C33}"/>
              </a:ext>
            </a:extLst>
          </p:cNvPr>
          <p:cNvGrpSpPr/>
          <p:nvPr/>
        </p:nvGrpSpPr>
        <p:grpSpPr>
          <a:xfrm>
            <a:off x="288813" y="2344479"/>
            <a:ext cx="4326145" cy="4129336"/>
            <a:chOff x="301086" y="2385237"/>
            <a:chExt cx="4326145" cy="4129336"/>
          </a:xfrm>
        </p:grpSpPr>
        <p:grpSp>
          <p:nvGrpSpPr>
            <p:cNvPr id="9" name="组合 8">
              <a:extLst>
                <a:ext uri="{FF2B5EF4-FFF2-40B4-BE49-F238E27FC236}">
                  <a16:creationId xmlns:a16="http://schemas.microsoft.com/office/drawing/2014/main" id="{356C7BA0-7146-91EA-E7D6-E2F78778C397}"/>
                </a:ext>
              </a:extLst>
            </p:cNvPr>
            <p:cNvGrpSpPr/>
            <p:nvPr/>
          </p:nvGrpSpPr>
          <p:grpSpPr>
            <a:xfrm>
              <a:off x="301086" y="2385237"/>
              <a:ext cx="4326145" cy="4129336"/>
              <a:chOff x="301086" y="2385237"/>
              <a:chExt cx="4495141" cy="4129336"/>
            </a:xfrm>
          </p:grpSpPr>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5D9B905-15FC-CC96-4D8C-B4CA4DBAD3CA}"/>
                      </a:ext>
                    </a:extLst>
                  </p:cNvPr>
                  <p:cNvSpPr txBox="1"/>
                  <p:nvPr/>
                </p:nvSpPr>
                <p:spPr>
                  <a:xfrm>
                    <a:off x="301086" y="2385237"/>
                    <a:ext cx="4495141" cy="4129336"/>
                  </a:xfrm>
                  <a:prstGeom prst="rect">
                    <a:avLst/>
                  </a:prstGeom>
                  <a:noFill/>
                </p:spPr>
                <p:txBody>
                  <a:bodyPr wrap="square">
                    <a:spAutoFit/>
                  </a:bodyPr>
                  <a:lstStyle/>
                  <a:p>
                    <a:r>
                      <a:rPr lang="ja-JP" altLang="en-US" sz="1400" b="1" dirty="0"/>
                      <a:t>制約条件から変換された</a:t>
                    </a:r>
                    <a:r>
                      <a:rPr lang="en-US" altLang="ja-JP" sz="1400" b="1" dirty="0"/>
                      <a:t>QUBO</a:t>
                    </a:r>
                    <a:r>
                      <a:rPr lang="ja-JP" altLang="en-US" sz="1400" b="1" dirty="0"/>
                      <a:t>式</a:t>
                    </a:r>
                    <a:endParaRPr lang="en-US" altLang="ja-JP" sz="1400" b="1" dirty="0"/>
                  </a:p>
                  <a:p>
                    <a:endParaRPr lang="en-US" altLang="ja-JP" sz="1400" b="1" dirty="0"/>
                  </a:p>
                  <a:p>
                    <a:r>
                      <a:rPr lang="ja-JP" altLang="en-US" sz="1400" b="1" dirty="0"/>
                      <a:t>①</a:t>
                    </a:r>
                    <a:r>
                      <a:rPr lang="ja-JP" altLang="en-US" sz="1400" dirty="0"/>
                      <a:t>各町は</a:t>
                    </a:r>
                    <a:r>
                      <a:rPr lang="en-US" altLang="ja-JP" sz="1400" dirty="0"/>
                      <a:t>1</a:t>
                    </a:r>
                    <a:r>
                      <a:rPr lang="ja-JP" altLang="en-US" sz="1400" dirty="0"/>
                      <a:t>回しか訪れてはいけない</a:t>
                    </a:r>
                    <a:endParaRPr lang="en-US" altLang="ja-JP" sz="1400" dirty="0"/>
                  </a:p>
                  <a:p>
                    <a:endParaRPr lang="en-US" altLang="ja-JP" sz="1400" dirty="0"/>
                  </a:p>
                  <a:p>
                    <a:pPr algn="ct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pPr algn="ct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pPr algn="ct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pPr algn="ct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sz="1400" dirty="0"/>
                  </a:p>
                  <a:p>
                    <a:endParaRPr lang="en-US" altLang="ja-JP" sz="1400" b="1" dirty="0"/>
                  </a:p>
                  <a:p>
                    <a:endParaRPr lang="en-US" altLang="ja-JP" sz="1400" b="1" dirty="0"/>
                  </a:p>
                  <a:p>
                    <a:r>
                      <a:rPr lang="ja-JP" altLang="en-US" sz="1400" b="1" dirty="0"/>
                      <a:t>②</a:t>
                    </a:r>
                    <a:r>
                      <a:rPr lang="ja-JP" altLang="en-US" sz="1400" dirty="0"/>
                      <a:t>同じタイミングに複数の町に行くことはできない</a:t>
                    </a:r>
                    <a:endParaRPr lang="en-US" altLang="ja-JP" sz="1400" dirty="0"/>
                  </a:p>
                  <a:p>
                    <a:endParaRPr lang="ja-JP" altLang="en-US" sz="1400" b="1" dirty="0"/>
                  </a:p>
                  <a:p>
                    <a:pPr algn="ct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pPr algn="ct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pPr algn="ct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pPr algn="ct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sz="1400" dirty="0"/>
                  </a:p>
                </p:txBody>
              </p:sp>
            </mc:Choice>
            <mc:Fallback xmlns="">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01086" y="2385237"/>
                    <a:ext cx="4495141" cy="4129336"/>
                  </a:xfrm>
                  <a:prstGeom prst="rect">
                    <a:avLst/>
                  </a:prstGeom>
                  <a:blipFill>
                    <a:blip r:embed="rId3"/>
                    <a:stretch>
                      <a:fillRect l="-423" t="-295"/>
                    </a:stretch>
                  </a:blipFill>
                </p:spPr>
                <p:txBody>
                  <a:bodyPr/>
                  <a:lstStyle/>
                  <a:p>
                    <a:r>
                      <a:rPr lang="zh-CN" altLang="en-US">
                        <a:noFill/>
                      </a:rPr>
                      <a:t> </a:t>
                    </a:r>
                  </a:p>
                </p:txBody>
              </p:sp>
            </mc:Fallback>
          </mc:AlternateContent>
          <p:sp>
            <p:nvSpPr>
              <p:cNvPr id="4" name="矩形: 圆角 3">
                <a:extLst>
                  <a:ext uri="{FF2B5EF4-FFF2-40B4-BE49-F238E27FC236}">
                    <a16:creationId xmlns:a16="http://schemas.microsoft.com/office/drawing/2014/main" id="{E30665E9-DFEB-DEE1-536A-D80940601B20}"/>
                  </a:ext>
                </a:extLst>
              </p:cNvPr>
              <p:cNvSpPr/>
              <p:nvPr/>
            </p:nvSpPr>
            <p:spPr>
              <a:xfrm>
                <a:off x="1566747" y="3319780"/>
                <a:ext cx="1963811"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D713859F-0EEF-E9F2-6C13-CCBAE1F185CA}"/>
                  </a:ext>
                </a:extLst>
              </p:cNvPr>
              <p:cNvSpPr/>
              <p:nvPr/>
            </p:nvSpPr>
            <p:spPr>
              <a:xfrm>
                <a:off x="1566748" y="3606095"/>
                <a:ext cx="1963811" cy="294572"/>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2D6C7666-102D-4101-7A2B-C0D55590BF46}"/>
                  </a:ext>
                </a:extLst>
              </p:cNvPr>
              <p:cNvSpPr/>
              <p:nvPr/>
            </p:nvSpPr>
            <p:spPr>
              <a:xfrm>
                <a:off x="1566747" y="3935953"/>
                <a:ext cx="1963811" cy="248249"/>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E00CCEAA-2D98-D112-F131-9067A376DB6C}"/>
                  </a:ext>
                </a:extLst>
              </p:cNvPr>
              <p:cNvSpPr/>
              <p:nvPr/>
            </p:nvSpPr>
            <p:spPr>
              <a:xfrm>
                <a:off x="1566750" y="4225049"/>
                <a:ext cx="1963811" cy="248249"/>
              </a:xfrm>
              <a:prstGeom prst="roundRect">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圆角 15">
              <a:extLst>
                <a:ext uri="{FF2B5EF4-FFF2-40B4-BE49-F238E27FC236}">
                  <a16:creationId xmlns:a16="http://schemas.microsoft.com/office/drawing/2014/main" id="{E3DBF822-9DA7-67DD-7F56-2DDE7D16A050}"/>
                </a:ext>
              </a:extLst>
            </p:cNvPr>
            <p:cNvSpPr/>
            <p:nvPr/>
          </p:nvSpPr>
          <p:spPr>
            <a:xfrm rot="5400000">
              <a:off x="1169101" y="5696010"/>
              <a:ext cx="1175457"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AE98202C-90F8-2295-4903-BE6574E0358F}"/>
                </a:ext>
              </a:extLst>
            </p:cNvPr>
            <p:cNvSpPr/>
            <p:nvPr/>
          </p:nvSpPr>
          <p:spPr>
            <a:xfrm rot="5400000">
              <a:off x="1617048" y="5696010"/>
              <a:ext cx="1175457" cy="377142"/>
            </a:xfrm>
            <a:prstGeom prst="roundRect">
              <a:avLst/>
            </a:prstGeom>
            <a:noFill/>
            <a:ln>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7AFB1DBA-D7FA-CAC9-1F71-E27C62715103}"/>
                </a:ext>
              </a:extLst>
            </p:cNvPr>
            <p:cNvSpPr/>
            <p:nvPr/>
          </p:nvSpPr>
          <p:spPr>
            <a:xfrm rot="5400000">
              <a:off x="2064996" y="5696010"/>
              <a:ext cx="1175457" cy="377142"/>
            </a:xfrm>
            <a:prstGeom prst="roundRect">
              <a:avLst/>
            </a:prstGeom>
            <a:noFill/>
            <a:ln>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AEEDC464-A050-7FB8-7F75-D83285AE6360}"/>
                </a:ext>
              </a:extLst>
            </p:cNvPr>
            <p:cNvSpPr/>
            <p:nvPr/>
          </p:nvSpPr>
          <p:spPr>
            <a:xfrm rot="5400000">
              <a:off x="2546187" y="5696010"/>
              <a:ext cx="1175457" cy="377142"/>
            </a:xfrm>
            <a:prstGeom prst="roundRect">
              <a:avLst/>
            </a:prstGeom>
            <a:noFill/>
            <a:ln>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a:extLst>
              <a:ext uri="{FF2B5EF4-FFF2-40B4-BE49-F238E27FC236}">
                <a16:creationId xmlns:a16="http://schemas.microsoft.com/office/drawing/2014/main" id="{B95206F4-8083-5989-D52F-105F58B9899D}"/>
              </a:ext>
            </a:extLst>
          </p:cNvPr>
          <p:cNvSpPr txBox="1"/>
          <p:nvPr/>
        </p:nvSpPr>
        <p:spPr>
          <a:xfrm>
            <a:off x="3414262" y="5208357"/>
            <a:ext cx="2173993" cy="307777"/>
          </a:xfrm>
          <a:prstGeom prst="rect">
            <a:avLst/>
          </a:prstGeom>
          <a:noFill/>
        </p:spPr>
        <p:txBody>
          <a:bodyPr wrap="none" rtlCol="0">
            <a:spAutoFit/>
          </a:bodyPr>
          <a:lstStyle/>
          <a:p>
            <a:r>
              <a:rPr lang="ja-JP" altLang="en-US" sz="1400" dirty="0"/>
              <a:t>各列は</a:t>
            </a:r>
            <a:r>
              <a:rPr lang="en-US" altLang="ja-JP" sz="1400" b="1" dirty="0"/>
              <a:t>1</a:t>
            </a:r>
            <a:r>
              <a:rPr lang="ja-JP" altLang="en-US" sz="1400" b="1" dirty="0"/>
              <a:t>つ</a:t>
            </a:r>
            <a:r>
              <a:rPr lang="ja-JP" altLang="en-US" sz="1400" dirty="0"/>
              <a:t>だけの変数が</a:t>
            </a:r>
            <a:r>
              <a:rPr lang="en-US" altLang="ja-JP" sz="1400" dirty="0"/>
              <a:t>1</a:t>
            </a:r>
            <a:endParaRPr lang="zh-CN" altLang="en-US" sz="1400" dirty="0"/>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3CB91AD-42AD-0155-AB51-3812EABA9990}"/>
                  </a:ext>
                </a:extLst>
              </p:cNvPr>
              <p:cNvSpPr txBox="1"/>
              <p:nvPr/>
            </p:nvSpPr>
            <p:spPr>
              <a:xfrm>
                <a:off x="3500291" y="5516134"/>
                <a:ext cx="2381839"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500291" y="5516134"/>
                <a:ext cx="2381839" cy="69814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0D5F7DA-722D-737D-E35F-22ED6CA7E43F}"/>
                  </a:ext>
                </a:extLst>
              </p:cNvPr>
              <p:cNvSpPr txBox="1"/>
              <p:nvPr/>
            </p:nvSpPr>
            <p:spPr>
              <a:xfrm>
                <a:off x="6642921" y="3711007"/>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6642921" y="3711007"/>
                <a:ext cx="1468351" cy="736099"/>
              </a:xfrm>
              <a:prstGeom prst="rect">
                <a:avLst/>
              </a:prstGeom>
              <a:blipFill>
                <a:blip r:embed="rId5"/>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5750287" y="3741634"/>
            <a:ext cx="851311" cy="636886"/>
            <a:chOff x="7969718" y="2598389"/>
            <a:chExt cx="1453415" cy="789932"/>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0FD04853-B28E-FCCE-CD0F-8D08A8796117}"/>
                  </a:ext>
                </a:extLst>
              </p:cNvPr>
              <p:cNvSpPr txBox="1"/>
              <p:nvPr/>
            </p:nvSpPr>
            <p:spPr>
              <a:xfrm>
                <a:off x="6642921" y="5336089"/>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6642921" y="5336089"/>
                <a:ext cx="1468351" cy="736099"/>
              </a:xfrm>
              <a:prstGeom prst="rect">
                <a:avLst/>
              </a:prstGeom>
              <a:blipFill>
                <a:blip r:embed="rId6"/>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5747838" y="5363399"/>
            <a:ext cx="851311" cy="636886"/>
            <a:chOff x="7969718" y="2598389"/>
            <a:chExt cx="1453415" cy="78993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8151611" y="4172556"/>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8151610" y="5430768"/>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30285EE-66CD-3DFB-37E3-0F9D4D22AF21}"/>
                  </a:ext>
                </a:extLst>
              </p:cNvPr>
              <p:cNvSpPr txBox="1"/>
              <p:nvPr/>
            </p:nvSpPr>
            <p:spPr>
              <a:xfrm>
                <a:off x="8756663" y="4495958"/>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b="0" i="1" smtClean="0">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xmlns="">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8756663" y="4495958"/>
                <a:ext cx="3320782" cy="78213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ED47BB60-743A-1DE9-5C12-2546A448577D}"/>
                  </a:ext>
                </a:extLst>
              </p:cNvPr>
              <p:cNvSpPr txBox="1"/>
              <p:nvPr/>
            </p:nvSpPr>
            <p:spPr>
              <a:xfrm>
                <a:off x="7842974" y="6268936"/>
                <a:ext cx="4234471" cy="523220"/>
              </a:xfrm>
              <a:prstGeom prst="rect">
                <a:avLst/>
              </a:prstGeom>
              <a:noFill/>
              <a:ln>
                <a:solidFill>
                  <a:schemeClr val="tx1"/>
                </a:solidFill>
              </a:ln>
            </p:spPr>
            <p:txBody>
              <a:bodyPr wrap="square">
                <a:spAutoFit/>
              </a:bodyPr>
              <a:lstStyle/>
              <a:p>
                <a14:m>
                  <m:oMath xmlns:m="http://schemas.openxmlformats.org/officeDocument/2006/math">
                    <m:r>
                      <a:rPr lang="zh-CN" altLang="en-US" sz="1400" b="0" i="1" smtClean="0">
                        <a:latin typeface="Cambria Math" panose="02040503050406030204" pitchFamily="18" charset="0"/>
                        <a:ea typeface="Cambria Math" panose="02040503050406030204" pitchFamily="18" charset="0"/>
                      </a:rPr>
                      <m:t>𝜆</m:t>
                    </m:r>
                  </m:oMath>
                </a14:m>
                <a:r>
                  <a:rPr lang="ja-JP" altLang="en-US" sz="1400" dirty="0"/>
                  <a:t>：ペナルティー係数（通常は距離行列の最大値）</a:t>
                </a:r>
                <a:endParaRPr lang="en-US" altLang="ja-JP" sz="1400" dirty="0"/>
              </a:p>
              <a:p>
                <a:r>
                  <a:rPr lang="ja-JP" altLang="en-US" sz="1400" dirty="0"/>
                  <a:t>制約条件が違反すると式の値を増加させる</a:t>
                </a:r>
                <a:endParaRPr lang="zh-CN" altLang="en-US" sz="1400" dirty="0"/>
              </a:p>
            </p:txBody>
          </p:sp>
        </mc:Choice>
        <mc:Fallback xmlns="">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7842974" y="6268936"/>
                <a:ext cx="4234471" cy="523220"/>
              </a:xfrm>
              <a:prstGeom prst="rect">
                <a:avLst/>
              </a:prstGeom>
              <a:blipFill>
                <a:blip r:embed="rId8"/>
                <a:stretch>
                  <a:fillRect l="-287" b="-10227"/>
                </a:stretch>
              </a:blipFill>
              <a:ln>
                <a:solidFill>
                  <a:schemeClr val="tx1"/>
                </a:solidFill>
              </a:ln>
            </p:spPr>
            <p:txBody>
              <a:bodyPr/>
              <a:lstStyle/>
              <a:p>
                <a:r>
                  <a:rPr lang="zh-CN" altLang="en-US">
                    <a:noFill/>
                  </a:rPr>
                  <a:t> </a:t>
                </a:r>
              </a:p>
            </p:txBody>
          </p:sp>
        </mc:Fallback>
      </mc:AlternateContent>
      <p:pic>
        <p:nvPicPr>
          <p:cNvPr id="51" name="图片 50">
            <a:extLst>
              <a:ext uri="{FF2B5EF4-FFF2-40B4-BE49-F238E27FC236}">
                <a16:creationId xmlns:a16="http://schemas.microsoft.com/office/drawing/2014/main" id="{E7B6C81D-52FD-7A47-3574-D8AEE51F3477}"/>
              </a:ext>
            </a:extLst>
          </p:cNvPr>
          <p:cNvPicPr>
            <a:picLocks noChangeAspect="1"/>
          </p:cNvPicPr>
          <p:nvPr/>
        </p:nvPicPr>
        <p:blipFill>
          <a:blip r:embed="rId9"/>
          <a:stretch>
            <a:fillRect/>
          </a:stretch>
        </p:blipFill>
        <p:spPr>
          <a:xfrm>
            <a:off x="7594950" y="1210331"/>
            <a:ext cx="4383799" cy="2200028"/>
          </a:xfrm>
          <a:prstGeom prst="rect">
            <a:avLst/>
          </a:prstGeom>
        </p:spPr>
      </p:pic>
      <p:sp>
        <p:nvSpPr>
          <p:cNvPr id="52" name="文本框 51">
            <a:extLst>
              <a:ext uri="{FF2B5EF4-FFF2-40B4-BE49-F238E27FC236}">
                <a16:creationId xmlns:a16="http://schemas.microsoft.com/office/drawing/2014/main" id="{48282894-248A-AF1E-86D7-4C63685B3BB8}"/>
              </a:ext>
            </a:extLst>
          </p:cNvPr>
          <p:cNvSpPr txBox="1"/>
          <p:nvPr/>
        </p:nvSpPr>
        <p:spPr>
          <a:xfrm>
            <a:off x="5747838" y="1250248"/>
            <a:ext cx="1935145" cy="523220"/>
          </a:xfrm>
          <a:prstGeom prst="rect">
            <a:avLst/>
          </a:prstGeom>
          <a:noFill/>
        </p:spPr>
        <p:txBody>
          <a:bodyPr wrap="none" rtlCol="0">
            <a:spAutoFit/>
          </a:bodyPr>
          <a:lstStyle/>
          <a:p>
            <a:r>
              <a:rPr lang="ja-JP" altLang="en-US" sz="1400" dirty="0"/>
              <a:t>展開された</a:t>
            </a:r>
            <a:endParaRPr lang="en-US" altLang="ja-JP" sz="1400" dirty="0"/>
          </a:p>
          <a:p>
            <a:r>
              <a:rPr lang="ja-JP" altLang="en-US" sz="1400" dirty="0"/>
              <a:t>制約条件の</a:t>
            </a:r>
            <a:r>
              <a:rPr lang="en-US" altLang="ja-JP" sz="1400" dirty="0"/>
              <a:t>QUBO</a:t>
            </a:r>
            <a:r>
              <a:rPr lang="ja-JP" altLang="en-US" sz="1400" dirty="0"/>
              <a:t>行列</a:t>
            </a:r>
            <a:endParaRPr lang="zh-CN" altLang="en-US" sz="1400" dirty="0"/>
          </a:p>
        </p:txBody>
      </p:sp>
    </p:spTree>
    <p:extLst>
      <p:ext uri="{BB962C8B-B14F-4D97-AF65-F5344CB8AC3E}">
        <p14:creationId xmlns:p14="http://schemas.microsoft.com/office/powerpoint/2010/main" val="308452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CB47FB24-F3A2-94B3-CAC2-6E0F4AB32723}"/>
                  </a:ext>
                </a:extLst>
              </p:cNvPr>
              <p:cNvSpPr txBox="1"/>
              <p:nvPr/>
            </p:nvSpPr>
            <p:spPr>
              <a:xfrm>
                <a:off x="301086" y="1108898"/>
                <a:ext cx="6210959" cy="2866875"/>
              </a:xfrm>
              <a:prstGeom prst="rect">
                <a:avLst/>
              </a:prstGeom>
              <a:noFill/>
            </p:spPr>
            <p:txBody>
              <a:bodyPr wrap="square">
                <a:spAutoFit/>
              </a:bodyPr>
              <a:lstStyle/>
              <a:p>
                <a:r>
                  <a:rPr lang="en-US" altLang="ja-JP" sz="1600" b="1" dirty="0"/>
                  <a:t>TSP</a:t>
                </a:r>
                <a:r>
                  <a:rPr lang="ja-JP" altLang="en-US" sz="1600" b="1" dirty="0"/>
                  <a:t>（巡回セールスマン）問題の</a:t>
                </a:r>
                <a:r>
                  <a:rPr lang="en-US" altLang="ja-JP" sz="1600" b="1" dirty="0"/>
                  <a:t>QUBO</a:t>
                </a:r>
                <a:r>
                  <a:rPr lang="ja-JP" altLang="en-US" sz="1600" b="1" dirty="0"/>
                  <a:t>モデル</a:t>
                </a:r>
                <a:endParaRPr lang="en-US" altLang="ja-JP" sz="1600" b="1" dirty="0"/>
              </a:p>
              <a:p>
                <a:endParaRPr lang="en-US" altLang="zh-CN" sz="1400" dirty="0"/>
              </a:p>
              <a:p>
                <a:r>
                  <a:rPr lang="en-US" altLang="ja-JP" sz="1400" dirty="0"/>
                  <a:t>TSP</a:t>
                </a:r>
                <a:r>
                  <a:rPr lang="ja-JP" altLang="en-US" sz="1400" dirty="0"/>
                  <a:t>問題の</a:t>
                </a:r>
                <a:r>
                  <a:rPr lang="en-US" altLang="ja-JP" sz="1400" dirty="0"/>
                  <a:t>QUBO</a:t>
                </a:r>
                <a:r>
                  <a:rPr lang="ja-JP" altLang="en-US" sz="1400" dirty="0"/>
                  <a:t>モデルは</a:t>
                </a:r>
                <a:r>
                  <a:rPr lang="en-US" altLang="ja-JP" sz="1400" dirty="0"/>
                  <a:t>2</a:t>
                </a:r>
                <a:r>
                  <a:rPr lang="ja-JP" altLang="en-US" sz="1400" dirty="0"/>
                  <a:t>部分から構成される</a:t>
                </a:r>
                <a:endParaRPr lang="en-US" altLang="ja-JP" sz="1400" dirty="0"/>
              </a:p>
              <a:p>
                <a:pPr marL="285750" indent="-285750">
                  <a:buFont typeface="Arial" panose="020B0604020202020204" pitchFamily="34" charset="0"/>
                  <a:buChar char="•"/>
                </a:pPr>
                <a:r>
                  <a:rPr lang="ja-JP" altLang="en-US" sz="1400" dirty="0"/>
                  <a:t>目的関数</a:t>
                </a:r>
                <a:endParaRPr lang="en-US" altLang="ja-JP" sz="1400" dirty="0"/>
              </a:p>
              <a:p>
                <a:pPr marL="285750" indent="-285750">
                  <a:buFont typeface="Arial" panose="020B0604020202020204" pitchFamily="34" charset="0"/>
                  <a:buChar char="•"/>
                </a:pP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r>
                  <a:rPr lang="ja-JP" altLang="en-US" sz="1400" dirty="0"/>
                  <a:t>目的関数　＋   </a:t>
                </a:r>
                <a14:m>
                  <m:oMath xmlns:m="http://schemas.openxmlformats.org/officeDocument/2006/math">
                    <m:r>
                      <a:rPr lang="ja-JP" altLang="en-US" sz="1400" i="1" smtClean="0">
                        <a:latin typeface="Cambria Math" panose="02040503050406030204" pitchFamily="18" charset="0"/>
                      </a:rPr>
                      <m:t>𝜆</m:t>
                    </m:r>
                  </m:oMath>
                </a14:m>
                <a:r>
                  <a:rPr lang="en-US" altLang="ja-JP" sz="1400" dirty="0"/>
                  <a:t>*</a:t>
                </a: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r>
                        <a:rPr lang="en-US" altLang="zh-CN" sz="1400" b="0" i="1" smtClean="0">
                          <a:latin typeface="Cambria Math" panose="02040503050406030204" pitchFamily="18" charset="0"/>
                          <a:ea typeface="Cambria Math" panose="02040503050406030204" pitchFamily="18" charset="0"/>
                        </a:rPr>
                        <m:t>+</m:t>
                      </m:r>
                      <m:r>
                        <a:rPr lang="zh-CN" altLang="en-US" sz="1400" b="0" i="1" smtClean="0">
                          <a:latin typeface="Cambria Math" panose="02040503050406030204" pitchFamily="18" charset="0"/>
                          <a:ea typeface="Cambria Math" panose="02040503050406030204" pitchFamily="18" charset="0"/>
                        </a:rPr>
                        <m:t>𝜆</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a:p>
                <a:endParaRPr lang="en-US" altLang="zh-CN" sz="1400" dirty="0"/>
              </a:p>
            </p:txBody>
          </p:sp>
        </mc:Choice>
        <mc:Fallback>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6" y="1108898"/>
                <a:ext cx="6210959" cy="2866875"/>
              </a:xfrm>
              <a:prstGeom prst="rect">
                <a:avLst/>
              </a:prstGeom>
              <a:blipFill>
                <a:blip r:embed="rId2"/>
                <a:stretch>
                  <a:fillRect l="-491" t="-638"/>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74BDE320-3CD6-E6E9-8F5B-127A72BFDA44}"/>
              </a:ext>
            </a:extLst>
          </p:cNvPr>
          <p:cNvPicPr>
            <a:picLocks noChangeAspect="1"/>
          </p:cNvPicPr>
          <p:nvPr/>
        </p:nvPicPr>
        <p:blipFill>
          <a:blip r:embed="rId3"/>
          <a:stretch>
            <a:fillRect/>
          </a:stretch>
        </p:blipFill>
        <p:spPr>
          <a:xfrm>
            <a:off x="1547714" y="3775681"/>
            <a:ext cx="6136262" cy="3082319"/>
          </a:xfrm>
          <a:prstGeom prst="rect">
            <a:avLst/>
          </a:prstGeom>
        </p:spPr>
      </p:pic>
      <p:sp>
        <p:nvSpPr>
          <p:cNvPr id="14" name="文本框 13">
            <a:extLst>
              <a:ext uri="{FF2B5EF4-FFF2-40B4-BE49-F238E27FC236}">
                <a16:creationId xmlns:a16="http://schemas.microsoft.com/office/drawing/2014/main" id="{CAA0A34A-EAF9-251B-41A9-2E64D349092F}"/>
              </a:ext>
            </a:extLst>
          </p:cNvPr>
          <p:cNvSpPr txBox="1"/>
          <p:nvPr/>
        </p:nvSpPr>
        <p:spPr>
          <a:xfrm>
            <a:off x="74020" y="4197145"/>
            <a:ext cx="1502334" cy="523220"/>
          </a:xfrm>
          <a:prstGeom prst="rect">
            <a:avLst/>
          </a:prstGeom>
          <a:noFill/>
        </p:spPr>
        <p:txBody>
          <a:bodyPr wrap="none" rtlCol="0">
            <a:spAutoFit/>
          </a:bodyPr>
          <a:lstStyle/>
          <a:p>
            <a:r>
              <a:rPr lang="ja-JP" altLang="en-US" sz="1400" dirty="0"/>
              <a:t>展開された</a:t>
            </a:r>
            <a:endParaRPr lang="en-US" altLang="ja-JP" sz="1400" dirty="0"/>
          </a:p>
          <a:p>
            <a:r>
              <a:rPr lang="en-US" altLang="ja-JP" sz="1400" dirty="0"/>
              <a:t>TSP</a:t>
            </a:r>
            <a:r>
              <a:rPr lang="ja-JP" altLang="en-US" sz="1400" dirty="0"/>
              <a:t>の</a:t>
            </a:r>
            <a:r>
              <a:rPr lang="en-US" altLang="ja-JP" sz="1400" dirty="0"/>
              <a:t>QUBO</a:t>
            </a:r>
            <a:r>
              <a:rPr lang="ja-JP" altLang="en-US" sz="1400" dirty="0"/>
              <a:t>行列</a:t>
            </a:r>
            <a:endParaRPr lang="zh-CN" altLang="en-US" sz="1400"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E3B1FA0F-2391-23DA-4D31-EAE017537444}"/>
                  </a:ext>
                </a:extLst>
              </p:cNvPr>
              <p:cNvSpPr txBox="1"/>
              <p:nvPr/>
            </p:nvSpPr>
            <p:spPr>
              <a:xfrm>
                <a:off x="7758673" y="3775681"/>
                <a:ext cx="4314001" cy="2677656"/>
              </a:xfrm>
              <a:prstGeom prst="rect">
                <a:avLst/>
              </a:prstGeom>
              <a:noFill/>
            </p:spPr>
            <p:txBody>
              <a:bodyPr wrap="none" rtlCol="0">
                <a:spAutoFit/>
              </a:bodyPr>
              <a:lstStyle/>
              <a:p>
                <a:r>
                  <a:rPr lang="ja-JP" altLang="en-US" sz="1400" dirty="0"/>
                  <a:t>目的関数は全部二次項</a:t>
                </a:r>
                <a:endParaRPr lang="en-US" altLang="ja-JP" sz="1400" dirty="0"/>
              </a:p>
              <a:p>
                <a:r>
                  <a:rPr lang="ja-JP" altLang="en-US" sz="1400" dirty="0"/>
                  <a:t>二次項の個数：</a:t>
                </a:r>
                <a:r>
                  <a:rPr lang="en-US" altLang="ja-JP" sz="1400" dirty="0"/>
                  <a:t>48</a:t>
                </a:r>
              </a:p>
              <a:p>
                <a:endParaRPr lang="en-US" altLang="zh-CN" sz="1400" dirty="0"/>
              </a:p>
              <a:p>
                <a:r>
                  <a:rPr lang="ja-JP" altLang="en-US" sz="1400" dirty="0"/>
                  <a:t>町</a:t>
                </a:r>
                <a14:m>
                  <m:oMath xmlns:m="http://schemas.openxmlformats.org/officeDocument/2006/math">
                    <m:r>
                      <a:rPr lang="en-US" altLang="ja-JP" sz="1400" b="0" i="1" smtClean="0">
                        <a:latin typeface="Cambria Math" panose="02040503050406030204" pitchFamily="18" charset="0"/>
                      </a:rPr>
                      <m:t>𝑛</m:t>
                    </m:r>
                  </m:oMath>
                </a14:m>
                <a:r>
                  <a:rPr lang="ja-JP" altLang="en-US" sz="1400" dirty="0"/>
                  <a:t>個あるインスタンスで</a:t>
                </a:r>
                <a:endParaRPr lang="en-US" altLang="ja-JP" sz="1400" dirty="0"/>
              </a:p>
              <a:p>
                <a:r>
                  <a:rPr lang="ja-JP" altLang="en-US" sz="1400" dirty="0"/>
                  <a:t>目的関数の二次項の個数：</a:t>
                </a:r>
                <a14:m>
                  <m:oMath xmlns:m="http://schemas.openxmlformats.org/officeDocument/2006/math">
                    <m:sSup>
                      <m:sSupPr>
                        <m:ctrlPr>
                          <a:rPr lang="en-US" altLang="ja-JP" sz="1400" i="1" smtClean="0">
                            <a:latin typeface="Cambria Math" panose="02040503050406030204" pitchFamily="18" charset="0"/>
                          </a:rPr>
                        </m:ctrlPr>
                      </m:sSupPr>
                      <m:e>
                        <m:r>
                          <a:rPr lang="en-US" altLang="ja-JP" sz="1400" b="0" i="1" smtClean="0">
                            <a:latin typeface="Cambria Math" panose="02040503050406030204" pitchFamily="18" charset="0"/>
                          </a:rPr>
                          <m:t>𝑛</m:t>
                        </m:r>
                      </m:e>
                      <m:sup>
                        <m:r>
                          <a:rPr lang="en-US" altLang="ja-JP" sz="1400" b="0" i="1" smtClean="0">
                            <a:latin typeface="Cambria Math" panose="02040503050406030204" pitchFamily="18" charset="0"/>
                          </a:rPr>
                          <m:t>2</m:t>
                        </m:r>
                      </m:sup>
                    </m:sSup>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𝑛</m:t>
                        </m:r>
                        <m:r>
                          <a:rPr lang="en-US" altLang="ja-JP" sz="1400" b="0" i="1" smtClean="0">
                            <a:latin typeface="Cambria Math" panose="02040503050406030204" pitchFamily="18" charset="0"/>
                          </a:rPr>
                          <m:t>−1</m:t>
                        </m:r>
                      </m:e>
                    </m:d>
                  </m:oMath>
                </a14:m>
                <a:endParaRPr lang="en-US" altLang="ja-JP" sz="1400" b="0" dirty="0"/>
              </a:p>
              <a:p>
                <a:endParaRPr lang="en-US" altLang="zh-CN" sz="1400" dirty="0"/>
              </a:p>
              <a:p>
                <a:r>
                  <a:rPr lang="ja-JP" altLang="en-US" sz="1400" dirty="0"/>
                  <a:t>インスタンスのサイズが大きくなるに連れて</a:t>
                </a:r>
                <a:endParaRPr lang="en-US" altLang="ja-JP" sz="1400" dirty="0"/>
              </a:p>
              <a:p>
                <a:r>
                  <a:rPr lang="ja-JP" altLang="en-US" sz="1400" dirty="0"/>
                  <a:t>目的関数の二次項の個数が爆発的に増える</a:t>
                </a:r>
                <a:endParaRPr lang="en-US" altLang="ja-JP" sz="1400" dirty="0"/>
              </a:p>
              <a:p>
                <a:endParaRPr lang="en-US" altLang="zh-CN" sz="1400" dirty="0"/>
              </a:p>
              <a:p>
                <a:r>
                  <a:rPr lang="ja-JP" altLang="en-US" sz="1400" dirty="0"/>
                  <a:t>ボロノイ図とドロネー三角分割を利用して</a:t>
                </a:r>
                <a:endParaRPr lang="en-US" altLang="ja-JP" sz="1400" dirty="0"/>
              </a:p>
              <a:p>
                <a:r>
                  <a:rPr lang="ja-JP" altLang="en-US" sz="1400" dirty="0"/>
                  <a:t>通常の完全グラフから辺を削除して</a:t>
                </a:r>
                <a:endParaRPr lang="en-US" altLang="ja-JP" sz="1400" dirty="0"/>
              </a:p>
              <a:p>
                <a:r>
                  <a:rPr lang="ja-JP" altLang="en-US" sz="1400" dirty="0"/>
                  <a:t>目的関数の二次項の個数を削減する手法を提案する</a:t>
                </a:r>
                <a:endParaRPr lang="en-US" altLang="zh-CN" sz="1400" dirty="0"/>
              </a:p>
            </p:txBody>
          </p:sp>
        </mc:Choice>
        <mc:Fallback>
          <p:sp>
            <p:nvSpPr>
              <p:cNvPr id="4" name="文本框 3">
                <a:extLst>
                  <a:ext uri="{FF2B5EF4-FFF2-40B4-BE49-F238E27FC236}">
                    <a16:creationId xmlns:a16="http://schemas.microsoft.com/office/drawing/2014/main" id="{E3B1FA0F-2391-23DA-4D31-EAE017537444}"/>
                  </a:ext>
                </a:extLst>
              </p:cNvPr>
              <p:cNvSpPr txBox="1">
                <a:spLocks noRot="1" noChangeAspect="1" noMove="1" noResize="1" noEditPoints="1" noAdjustHandles="1" noChangeArrowheads="1" noChangeShapeType="1" noTextEdit="1"/>
              </p:cNvSpPr>
              <p:nvPr/>
            </p:nvSpPr>
            <p:spPr>
              <a:xfrm>
                <a:off x="7758673" y="3775681"/>
                <a:ext cx="4314001" cy="2677656"/>
              </a:xfrm>
              <a:prstGeom prst="rect">
                <a:avLst/>
              </a:prstGeom>
              <a:blipFill>
                <a:blip r:embed="rId4"/>
                <a:stretch>
                  <a:fillRect l="-424" t="-227" b="-13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781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160935" cy="584775"/>
          </a:xfrm>
          <a:prstGeom prst="rect">
            <a:avLst/>
          </a:prstGeom>
          <a:noFill/>
        </p:spPr>
        <p:txBody>
          <a:bodyPr wrap="none" rtlCol="0">
            <a:spAutoFit/>
          </a:bodyPr>
          <a:lstStyle/>
          <a:p>
            <a:r>
              <a:rPr lang="ja-JP" altLang="en-US" sz="3200" b="1" dirty="0"/>
              <a:t>ボロノイ図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37127" y="1175373"/>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421218" y="2997203"/>
            <a:ext cx="4667150" cy="2402413"/>
            <a:chOff x="446618" y="2889253"/>
            <a:chExt cx="4667150"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7" y="4322799"/>
              <a:ext cx="543203"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299"/>
              <a:ext cx="954107" cy="276999"/>
            </a:xfrm>
            <a:prstGeom prst="rect">
              <a:avLst/>
            </a:prstGeom>
            <a:noFill/>
            <a:ln>
              <a:solidFill>
                <a:schemeClr val="tx1"/>
              </a:solidFill>
            </a:ln>
          </p:spPr>
          <p:txBody>
            <a:bodyPr wrap="none" rtlCol="0">
              <a:spAutoFit/>
            </a:bodyPr>
            <a:lstStyle/>
            <a:p>
              <a:r>
                <a:rPr lang="ja-JP" altLang="en-US" sz="1200" dirty="0"/>
                <a:t>ボロノイ辺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4" y="3088960"/>
              <a:ext cx="883378"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0"/>
              <a:ext cx="1107996" cy="276999"/>
            </a:xfrm>
            <a:prstGeom prst="rect">
              <a:avLst/>
            </a:prstGeom>
            <a:noFill/>
            <a:ln>
              <a:solidFill>
                <a:schemeClr val="tx1"/>
              </a:solidFill>
            </a:ln>
          </p:spPr>
          <p:txBody>
            <a:bodyPr wrap="none" rtlCol="0">
              <a:spAutoFit/>
            </a:bodyPr>
            <a:lstStyle/>
            <a:p>
              <a:r>
                <a:rPr lang="ja-JP" altLang="en-US" sz="1200" dirty="0"/>
                <a:t>ボロノイ頂点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0"/>
              <a:ext cx="1107996" cy="276999"/>
            </a:xfrm>
            <a:prstGeom prst="rect">
              <a:avLst/>
            </a:prstGeom>
            <a:noFill/>
            <a:ln>
              <a:solidFill>
                <a:schemeClr val="tx1"/>
              </a:solidFill>
            </a:ln>
          </p:spPr>
          <p:txBody>
            <a:bodyPr wrap="none" rtlCol="0">
              <a:spAutoFit/>
            </a:bodyPr>
            <a:lstStyle/>
            <a:p>
              <a:r>
                <a:rPr lang="ja-JP" altLang="en-US" sz="1200" dirty="0"/>
                <a:t>ボロノイ領域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6167120" y="1178165"/>
            <a:ext cx="5829993" cy="1815882"/>
          </a:xfrm>
          <a:prstGeom prst="rect">
            <a:avLst/>
          </a:prstGeom>
          <a:noFill/>
        </p:spPr>
        <p:txBody>
          <a:bodyPr wrap="square">
            <a:spAutoFit/>
          </a:bodyPr>
          <a:lstStyle/>
          <a:p>
            <a:r>
              <a:rPr lang="ja-JP" altLang="en-US" sz="1400" b="1" dirty="0"/>
              <a:t>ドロネー三角形分割</a:t>
            </a:r>
            <a:endParaRPr lang="en-US" altLang="ja-JP" sz="1400" b="1" dirty="0"/>
          </a:p>
          <a:p>
            <a:endParaRPr lang="en-US" altLang="ja-JP" sz="1400" b="1" dirty="0"/>
          </a:p>
          <a:p>
            <a:r>
              <a:rPr lang="ja-JP" altLang="en-US" sz="1400" dirty="0"/>
              <a:t>ドロネー三角形分割とボロノイ図は双対である</a:t>
            </a:r>
            <a:endParaRPr lang="en-US" altLang="ja-JP" sz="1400" dirty="0"/>
          </a:p>
          <a:p>
            <a:r>
              <a:rPr lang="ja-JP" altLang="en-US" sz="1400" dirty="0"/>
              <a:t>ボロノイ図で隣接する二つの領域に属する母点をつなぐとドロネー三角分割になる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左側のボロノイ図から得られたドロネー三角形分割の一部分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7103336" y="3091042"/>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246660" y="5701075"/>
            <a:ext cx="5829993" cy="954107"/>
          </a:xfrm>
          <a:prstGeom prst="rect">
            <a:avLst/>
          </a:prstGeom>
          <a:noFill/>
        </p:spPr>
        <p:txBody>
          <a:bodyPr wrap="square">
            <a:spAutoFit/>
          </a:bodyPr>
          <a:lstStyle/>
          <a:p>
            <a:r>
              <a:rPr lang="ja-JP" altLang="en-US" sz="1400" b="1" dirty="0"/>
              <a:t>ボロノイ図の性質</a:t>
            </a:r>
            <a:endParaRPr lang="en-US" altLang="ja-JP" sz="1400" b="1" dirty="0"/>
          </a:p>
          <a:p>
            <a:r>
              <a:rPr lang="ja-JP" altLang="en-US" sz="1400" dirty="0"/>
              <a:t>一つのボロノイ頂点は三つのボロノイー領域の共通の頂点である</a:t>
            </a:r>
            <a:endParaRPr lang="en-US" altLang="ja-JP" sz="1400" dirty="0"/>
          </a:p>
          <a:p>
            <a:r>
              <a:rPr lang="ja-JP" altLang="en-US" sz="1400" dirty="0"/>
              <a:t>そのボロノイ頂点は三つの関連するボロノイ領域に属する母点からなる円周の中心となる</a:t>
            </a:r>
            <a:endParaRPr lang="en-US" altLang="zh-CN" sz="1400"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6345535" y="5916518"/>
            <a:ext cx="5829993" cy="523220"/>
          </a:xfrm>
          <a:prstGeom prst="rect">
            <a:avLst/>
          </a:prstGeom>
          <a:noFill/>
        </p:spPr>
        <p:txBody>
          <a:bodyPr wrap="square">
            <a:spAutoFit/>
          </a:bodyPr>
          <a:lstStyle/>
          <a:p>
            <a:r>
              <a:rPr lang="ja-JP" altLang="en-US" sz="1400" dirty="0"/>
              <a:t>ドロネー三角分割による得られた辺は</a:t>
            </a:r>
            <a:r>
              <a:rPr lang="en-US" altLang="ja-JP" sz="1400" dirty="0"/>
              <a:t>TSP</a:t>
            </a:r>
            <a:r>
              <a:rPr lang="ja-JP" altLang="en-US" sz="1400" dirty="0"/>
              <a:t>問題の最適巡回路になる可能性が高い</a:t>
            </a:r>
            <a:endParaRPr lang="en-US" altLang="ja-JP" sz="1400" dirty="0"/>
          </a:p>
        </p:txBody>
      </p:sp>
    </p:spTree>
    <p:extLst>
      <p:ext uri="{BB962C8B-B14F-4D97-AF65-F5344CB8AC3E}">
        <p14:creationId xmlns:p14="http://schemas.microsoft.com/office/powerpoint/2010/main" val="171364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A65E087E-3F9E-9F31-7EB1-31B3D948C3DF}"/>
              </a:ext>
            </a:extLst>
          </p:cNvPr>
          <p:cNvGrpSpPr/>
          <p:nvPr/>
        </p:nvGrpSpPr>
        <p:grpSpPr>
          <a:xfrm>
            <a:off x="1161884" y="2856661"/>
            <a:ext cx="3983904" cy="3329298"/>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356788" y="1767350"/>
            <a:ext cx="6046848"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ボロノイ領域による辺の加える方法（</a:t>
            </a:r>
            <a:r>
              <a:rPr lang="en-US" altLang="ja-JP" sz="1400" dirty="0" err="1"/>
              <a:t>nei</a:t>
            </a:r>
            <a:r>
              <a:rPr lang="ja-JP" altLang="en-US" sz="1400" dirty="0"/>
              <a:t>方法）</a:t>
            </a:r>
            <a:endParaRPr lang="en-US" altLang="zh-CN" sz="1400" dirty="0"/>
          </a:p>
          <a:p>
            <a:pPr marL="285750" indent="-285750">
              <a:buFont typeface="Arial" panose="020B0604020202020204" pitchFamily="34" charset="0"/>
              <a:buChar char="•"/>
            </a:pPr>
            <a:r>
              <a:rPr lang="en-US" altLang="zh-CN" sz="1400" dirty="0">
                <a:solidFill>
                  <a:srgbClr val="FF0000"/>
                </a:solidFill>
              </a:rPr>
              <a:t>nei1</a:t>
            </a:r>
            <a:r>
              <a:rPr lang="en-US" altLang="zh-CN" sz="1400" dirty="0"/>
              <a:t>:</a:t>
            </a:r>
            <a:r>
              <a:rPr lang="ja-JP" altLang="en-US" sz="1400" dirty="0"/>
              <a:t>ドロネー三角形分割自身</a:t>
            </a:r>
            <a:endParaRPr lang="en-US" altLang="ja-JP" sz="1400" dirty="0"/>
          </a:p>
          <a:p>
            <a:pPr marL="285750" indent="-285750">
              <a:buFont typeface="Arial" panose="020B0604020202020204" pitchFamily="34" charset="0"/>
              <a:buChar char="•"/>
            </a:pPr>
            <a:r>
              <a:rPr lang="en-US" altLang="zh-CN" sz="1400" dirty="0">
                <a:solidFill>
                  <a:srgbClr val="00B050"/>
                </a:solidFill>
              </a:rPr>
              <a:t>nei2:</a:t>
            </a:r>
            <a:r>
              <a:rPr lang="ja-JP" altLang="en-US" sz="1400" dirty="0"/>
              <a:t>あるボロノイ領域に対して　</a:t>
            </a:r>
            <a:r>
              <a:rPr lang="ja-JP" altLang="en-US" sz="1400" b="1" dirty="0"/>
              <a:t>隣の隣</a:t>
            </a:r>
            <a:r>
              <a:rPr lang="ja-JP" altLang="en-US" sz="1400" dirty="0"/>
              <a:t>　のボロノイ領域と繋ぐ</a:t>
            </a:r>
            <a:endParaRPr lang="en-US" altLang="ja-JP" sz="1400" dirty="0"/>
          </a:p>
          <a:p>
            <a:pPr marL="285750" indent="-285750">
              <a:buFont typeface="Arial" panose="020B0604020202020204" pitchFamily="34" charset="0"/>
              <a:buChar char="•"/>
            </a:pPr>
            <a:r>
              <a:rPr lang="en-US" altLang="ja-JP" sz="1400" dirty="0">
                <a:solidFill>
                  <a:srgbClr val="00B0F0"/>
                </a:solidFill>
              </a:rPr>
              <a:t>nei3:</a:t>
            </a:r>
            <a:r>
              <a:rPr lang="ja-JP" altLang="en-US" sz="1400" dirty="0"/>
              <a:t>あるボロノイ領域に対して　</a:t>
            </a:r>
            <a:r>
              <a:rPr lang="ja-JP" altLang="en-US" sz="1400" b="1" dirty="0"/>
              <a:t>隣の隣の隣</a:t>
            </a:r>
            <a:r>
              <a:rPr lang="ja-JP" altLang="en-US" sz="1400" dirty="0"/>
              <a:t>　のボロノイ領域と繋ぐ</a:t>
            </a:r>
            <a:endParaRPr lang="en-US" altLang="ja-JP" sz="1400"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6549000" y="1746279"/>
            <a:ext cx="5434501"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ボロノイ辺による辺の加える方法（</a:t>
            </a:r>
            <a:r>
              <a:rPr lang="en-US" altLang="zh-CN" sz="1400" dirty="0"/>
              <a:t>seg</a:t>
            </a:r>
            <a:r>
              <a:rPr lang="ja-JP" altLang="en-US" sz="1400" dirty="0"/>
              <a:t>方法）</a:t>
            </a:r>
            <a:endParaRPr lang="en-US" altLang="zh-CN" sz="1400" dirty="0">
              <a:solidFill>
                <a:srgbClr val="FF0000"/>
              </a:solidFill>
            </a:endParaRPr>
          </a:p>
          <a:p>
            <a:pPr marL="285750" indent="-285750">
              <a:buFont typeface="Arial" panose="020B0604020202020204" pitchFamily="34" charset="0"/>
              <a:buChar char="•"/>
            </a:pPr>
            <a:r>
              <a:rPr lang="en-US" altLang="zh-CN" sz="1400" dirty="0">
                <a:solidFill>
                  <a:srgbClr val="FF0000"/>
                </a:solidFill>
              </a:rPr>
              <a:t>Seg1</a:t>
            </a:r>
            <a:r>
              <a:rPr lang="en-US" altLang="zh-CN" sz="1400" dirty="0"/>
              <a:t>: </a:t>
            </a:r>
            <a:r>
              <a:rPr lang="ja-JP" altLang="en-US" sz="1400" b="1" dirty="0"/>
              <a:t>一つ</a:t>
            </a:r>
            <a:r>
              <a:rPr lang="ja-JP" altLang="en-US" sz="1400" dirty="0"/>
              <a:t>のボロノイ辺に対応する両端の母点をつなぐ</a:t>
            </a:r>
            <a:endParaRPr lang="en-US" altLang="ja-JP" sz="1400" dirty="0"/>
          </a:p>
          <a:p>
            <a:pPr marL="285750" indent="-285750">
              <a:buFont typeface="Arial" panose="020B0604020202020204" pitchFamily="34" charset="0"/>
              <a:buChar char="•"/>
            </a:pPr>
            <a:r>
              <a:rPr lang="en-US" altLang="zh-CN" sz="1400" dirty="0">
                <a:solidFill>
                  <a:srgbClr val="00B050"/>
                </a:solidFill>
              </a:rPr>
              <a:t>Seg2: </a:t>
            </a:r>
            <a:r>
              <a:rPr lang="ja-JP" altLang="en-US" sz="1400" b="1" dirty="0"/>
              <a:t>二つ</a:t>
            </a:r>
            <a:r>
              <a:rPr lang="ja-JP" altLang="en-US" sz="1400" dirty="0"/>
              <a:t>連続するボロノイ辺に対応する両端の母点をつなぐ</a:t>
            </a:r>
            <a:endParaRPr lang="en-US" altLang="ja-JP" sz="1400" dirty="0"/>
          </a:p>
          <a:p>
            <a:pPr marL="285750" indent="-285750">
              <a:buFont typeface="Arial" panose="020B0604020202020204" pitchFamily="34" charset="0"/>
              <a:buChar char="•"/>
            </a:pPr>
            <a:r>
              <a:rPr lang="en-US" altLang="ja-JP" sz="1400" dirty="0">
                <a:solidFill>
                  <a:srgbClr val="00B0F0"/>
                </a:solidFill>
              </a:rPr>
              <a:t>Seg3: </a:t>
            </a:r>
            <a:r>
              <a:rPr lang="ja-JP" altLang="en-US" sz="1400" b="1" dirty="0"/>
              <a:t>三つ</a:t>
            </a:r>
            <a:r>
              <a:rPr lang="ja-JP" altLang="en-US" sz="1400" dirty="0"/>
              <a:t>連続するボロノイ辺に対応する両端の母点をつなぐ</a:t>
            </a:r>
            <a:endParaRPr lang="zh-CN" altLang="en-US" sz="1400"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7198242" y="2928098"/>
            <a:ext cx="4343815" cy="3257861"/>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355492" y="1265152"/>
            <a:ext cx="6109365" cy="307777"/>
          </a:xfrm>
          <a:prstGeom prst="rect">
            <a:avLst/>
          </a:prstGeom>
          <a:noFill/>
        </p:spPr>
        <p:txBody>
          <a:bodyPr wrap="none" rtlCol="0">
            <a:spAutoFit/>
          </a:bodyPr>
          <a:lstStyle/>
          <a:p>
            <a:r>
              <a:rPr lang="ja-JP" altLang="en-US" sz="1400" dirty="0"/>
              <a:t>ドロネー三角形分割のグラフに基づいて二つの辺を加える方法を提案：</a:t>
            </a:r>
            <a:endParaRPr lang="zh-CN" altLang="en-US" sz="1400" dirty="0"/>
          </a:p>
        </p:txBody>
      </p:sp>
    </p:spTree>
    <p:extLst>
      <p:ext uri="{BB962C8B-B14F-4D97-AF65-F5344CB8AC3E}">
        <p14:creationId xmlns:p14="http://schemas.microsoft.com/office/powerpoint/2010/main" val="3072488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1917</TotalTime>
  <Words>1700</Words>
  <Application>Microsoft Office PowerPoint</Application>
  <PresentationFormat>宽屏</PresentationFormat>
  <Paragraphs>359</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YakuHanJPs</vt:lpstr>
      <vt:lpstr>等线</vt:lpstr>
      <vt:lpstr>等线 Light</vt:lpstr>
      <vt:lpstr>Microsoft YaHei</vt:lpstr>
      <vt:lpstr>Arial</vt:lpstr>
      <vt:lpstr>Bernard MT Condensed</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劉　崇玖</cp:lastModifiedBy>
  <cp:revision>74</cp:revision>
  <dcterms:created xsi:type="dcterms:W3CDTF">2024-08-23T05:41:13Z</dcterms:created>
  <dcterms:modified xsi:type="dcterms:W3CDTF">2024-09-04T08:51:53Z</dcterms:modified>
</cp:coreProperties>
</file>