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98" r:id="rId3"/>
    <p:sldId id="425" r:id="rId4"/>
    <p:sldId id="424" r:id="rId5"/>
    <p:sldId id="426" r:id="rId6"/>
    <p:sldId id="427" r:id="rId7"/>
    <p:sldId id="477" r:id="rId8"/>
    <p:sldId id="478" r:id="rId9"/>
    <p:sldId id="479" r:id="rId10"/>
    <p:sldId id="480" r:id="rId11"/>
    <p:sldId id="481" r:id="rId12"/>
    <p:sldId id="482" r:id="rId13"/>
    <p:sldId id="502" r:id="rId14"/>
    <p:sldId id="483" r:id="rId15"/>
    <p:sldId id="484" r:id="rId16"/>
    <p:sldId id="485" r:id="rId17"/>
    <p:sldId id="486" r:id="rId18"/>
    <p:sldId id="487" r:id="rId19"/>
    <p:sldId id="488" r:id="rId20"/>
    <p:sldId id="503" r:id="rId21"/>
    <p:sldId id="504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D453A7-2DBD-A14B-7EB1-BCC3A3AE9A59}" name="Legolas" initials="L" userId="Legol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8"/>
    <a:srgbClr val="E80000"/>
    <a:srgbClr val="FFC900"/>
    <a:srgbClr val="0081FF"/>
    <a:srgbClr val="FF4A00"/>
    <a:srgbClr val="E74400"/>
    <a:srgbClr val="FFC400"/>
    <a:srgbClr val="008000"/>
    <a:srgbClr val="4472C4"/>
    <a:srgbClr val="BA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0777" autoAdjust="0"/>
  </p:normalViewPr>
  <p:slideViewPr>
    <p:cSldViewPr snapToGrid="0">
      <p:cViewPr>
        <p:scale>
          <a:sx n="100" d="100"/>
          <a:sy n="100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A193-8C69-D2D0-E722-A86E7D8B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B15F07-68CC-94F1-2687-101417EC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0FC92F-7C01-38A4-1652-20272C3E9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9F36F-6C9E-38BF-4FB8-2221CDACC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9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3C5E-94A3-7D8F-2B01-73607B64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99E50B-527A-2508-3EFA-1BAED1879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07F87C-3103-3001-9480-24173458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50694-750B-585B-21B6-5A3496652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5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E097-BCA8-E1AB-B044-EB52DDDD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68D435-F2D9-0D38-3505-9D22595E3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2656E5-EA44-3301-B640-5CC076C2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2FA1-607E-DCCD-97BB-E3ABE4073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6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F1BA-CC4A-9890-F01D-8C219055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DCF803-FA35-F39A-066D-7E62C851D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938569-46BD-A0A7-D31D-2C0998F8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6DFF-9AB7-55BC-C8C2-185DBEE3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FE7A-13BD-263D-409E-0B0F51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7F79E-E264-87B8-D612-A3700B62E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392500-C669-9102-98BE-39C276FB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F915D-C81B-77CB-2738-D4C9E2944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D4C4A-4A8E-58C6-2C90-B3545992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759BE7-99A9-4053-1F21-F67E13271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EFA7D1-1383-E8A0-E856-B3DB3D13C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651BF-563B-1A19-4456-1B39BA56F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5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013E-EB0B-E993-385F-FFDFE264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356436-D16F-85D0-A6F6-6FEE8F26D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699703-8586-E94D-CCA0-C6EEAB17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FB69-C50E-AE6E-827C-567C5A58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BB11-2312-1CDA-3BB9-AC217791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679AE0-9EF2-1DC1-B17F-C45EE422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E88BCB-E395-0EA6-BA8E-5ACB2D1A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E86F3-E02F-9B2C-BD8C-16E3B6F85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5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D8E59-7932-0E7D-949A-45E5D1E8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2BCB1C-57E9-D494-24FD-9EEA5F80F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1EB974-5DE7-1D8A-E21C-1341A0EB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3059E-00E7-A852-C3A2-605160CC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917E-F42D-CA8A-6A08-1CE8983A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08C14F-6028-5748-A7F5-1D71A7792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77C6AA-DD19-A704-FCDA-4DEF144C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1EAB-5A84-E07B-A4CD-E0EBC39E6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2E03-2C1F-539E-366A-C543EBBC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E0C91-BFE2-FFE6-9564-763889369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C916C-F320-B406-0603-B94DFA45B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2B032-BF49-AAE9-2E80-82A04B611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12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8A65F-2A2E-8339-8FCE-FAB203E4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E44FCC-9607-4387-DFDC-E8FF60760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C41580-9B82-F1E6-1380-9445A4C19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FCF56-DEBE-9510-7D70-EE073AF42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9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93CA-2F00-B8AC-902F-1579D0A5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1F98F5-0B43-446B-8EEE-B8CE43556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AA85B8-25A9-F9AC-E0C1-A2EA05EC4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7A4F3-D4AC-52BA-EDFC-9B4E743F3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9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77DD-FE6E-98BC-1B7F-C164473F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2EC3F8-14E1-A800-CBA6-3611CD8FF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B13EEE-DED0-3394-E02D-63E72E3DE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DA23D-AB22-C027-0D48-13AE838B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4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3797-2600-6D0F-949E-174EB96E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0300F1-1678-953C-CD5F-7658D4D94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97BDB7-0BB6-8AC7-6161-2B0F1FF3B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E8F5C-7BD9-F950-01E2-8EF7DA983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B265-A95E-576F-30BB-CF104C37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8BEFA7-31C8-8260-CFF7-61DB58D1E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F1D192-85D0-EA9D-CAC4-876A91FD6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C138-1271-DE2C-F554-1890F6B9F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87E0-FE85-DB71-2E65-AADBEB8D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F5D76C-752F-0633-A603-26A06A25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3FA363-3F05-EFC8-3AF0-659A4C66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D1ABF-6275-69FB-D5EE-52AE871E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77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AEB0-2CEB-72A3-D31E-18F9CE71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1BBA43-E0D4-A41D-9F73-97DFCC6EB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ADF676-A832-7E29-F810-6C7E76EA7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9DC71-C8B1-9015-787E-288A7BA00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11C8-D05B-228F-D4ED-88A3FF2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9708A5-F01A-33C7-23F7-FC71FCD79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8281EE-3B32-6DDB-8956-10A1F9086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B185B-2254-65E2-E05F-E25F641AD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0DAC3-8A88-54F7-B6EA-4B33374E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669D58-56AE-E9A9-8BBF-06A382BF3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DE337F-48DE-6BBB-F9AA-BF4A078A4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333B7-FD9A-3DE4-8F54-D27E8533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0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745C-2A09-A82B-610F-1893C3CF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A4C8C-540A-D899-0479-452C1B45C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F8ADBC-F85A-9FA7-4783-1E66EE9E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CADDD-8CB0-7214-90A4-BACDDC07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4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C0A4-BA99-6C78-05CD-067E7428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9D69EA-6212-0E98-9297-40E5ADE3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A57176-7953-CA53-8C03-92FEB51A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89AFF-0038-1966-4E69-DC95C05E1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8047-1054-6291-E960-6914969F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7DAE31-4E02-8120-A780-9E304D8B3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0F10F-259E-4DF9-FE7E-EEA6DAC7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06A35-9037-4F16-0D82-1A8EC4645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E888-F97B-CD2D-47B1-2ADE40FA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1C0FB3-A654-ACAE-EEA3-E4A6163FD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361E1-848F-AF81-1DCF-02AC43BC4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1C0E5-C1A8-8AEC-2CC7-54E0B625B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E6E2-9611-36C0-BD7D-D8D7843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48EF1D-BAF3-920A-1FD8-44A5185EA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482EC9-DDC6-3523-A96D-84EDDD85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228AE-3FCC-B00D-158A-AC2E2DAD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552" y="1072598"/>
            <a:ext cx="10093598" cy="2010962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Improving Performance in Combinatorial Optimization Problems with Inequality Constraints: An Evaluation of the Unbalanced Penalization Method on D-Wave Advantage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8469" y="6353469"/>
            <a:ext cx="2553725" cy="36512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M230641</a:t>
            </a:r>
            <a:r>
              <a:rPr kumimoji="1" lang="en-US" altLang="ja-JP" sz="1600" dirty="0"/>
              <a:t>	</a:t>
            </a:r>
            <a:r>
              <a:rPr kumimoji="1" lang="ja-JP" altLang="en-US" sz="1600" dirty="0"/>
              <a:t>劉　崇玖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9A5FA-B2AD-736A-2457-631092DB70C6}"/>
              </a:ext>
            </a:extLst>
          </p:cNvPr>
          <p:cNvSpPr txBox="1"/>
          <p:nvPr/>
        </p:nvSpPr>
        <p:spPr>
          <a:xfrm>
            <a:off x="789757" y="3664676"/>
            <a:ext cx="113450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著者</a:t>
            </a:r>
            <a:r>
              <a:rPr lang="ja-JP" altLang="en-US" dirty="0"/>
              <a:t>：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J. A. </a:t>
            </a:r>
            <a:r>
              <a:rPr lang="en-US" altLang="ja-JP" i="1" dirty="0" err="1">
                <a:solidFill>
                  <a:srgbClr val="242021"/>
                </a:solidFill>
                <a:latin typeface="HelveticaNeueLTStd-LtIt"/>
              </a:rPr>
              <a:t>Montañez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-Barrera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Pim van den Heuvel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Dennis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Willsch</a:t>
            </a: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Kristel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Michielsen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ja-JP" altLang="en-US" b="1" dirty="0"/>
              <a:t>出典</a:t>
            </a:r>
            <a:r>
              <a:rPr lang="ja-JP" altLang="en-US" dirty="0"/>
              <a:t>：</a:t>
            </a:r>
            <a:r>
              <a:rPr lang="en-US" altLang="ja-JP" sz="2000" dirty="0">
                <a:solidFill>
                  <a:srgbClr val="000000"/>
                </a:solidFill>
                <a:latin typeface="LinLibertineT"/>
              </a:rPr>
              <a:t>2023 IEEE International Conference on Quantum Computing and Engineering (QCE)</a:t>
            </a:r>
          </a:p>
          <a:p>
            <a:r>
              <a:rPr lang="fr-FR" altLang="zh-CN" i="1" dirty="0">
                <a:solidFill>
                  <a:srgbClr val="242021"/>
                </a:solidFill>
                <a:latin typeface="HelveticaNeueLTStd-LtIt"/>
              </a:rPr>
              <a:t>           Year: 2023, Volume: 1, Pages: 535-542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zh-CN" altLang="en-US" i="1" dirty="0">
              <a:solidFill>
                <a:srgbClr val="242021"/>
              </a:solidFill>
              <a:latin typeface="HelveticaNeueLTStd-LtIt"/>
            </a:endParaRPr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0C2C-6096-8ACB-FEDE-69D4C174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6E43CE-0400-31EF-CE06-86DFA08D4541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43C483-ACFA-8839-FCF5-B6D71202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：不等式制約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B4B3D75-1489-BBC5-35D5-5D64743990DA}"/>
              </a:ext>
            </a:extLst>
          </p:cNvPr>
          <p:cNvSpPr txBox="1"/>
          <p:nvPr/>
        </p:nvSpPr>
        <p:spPr>
          <a:xfrm>
            <a:off x="153959" y="1058860"/>
            <a:ext cx="919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i="0" dirty="0">
                <a:effectLst/>
                <a:latin typeface="YakuHanJPs"/>
              </a:rPr>
              <a:t>制約条件</a:t>
            </a:r>
            <a:r>
              <a:rPr lang="ja-JP" altLang="en-US" sz="1600" b="1" dirty="0">
                <a:latin typeface="YakuHanJPs"/>
              </a:rPr>
              <a:t>：</a:t>
            </a:r>
            <a:endParaRPr lang="en-US" altLang="ja-JP" sz="1600" b="1" i="0" dirty="0">
              <a:effectLst/>
              <a:latin typeface="YakuHanJPs"/>
            </a:endParaRPr>
          </a:p>
          <a:p>
            <a:endParaRPr lang="en-US" altLang="ja-JP" sz="1600" b="1" dirty="0">
              <a:latin typeface="YakuHanJPs"/>
            </a:endParaRPr>
          </a:p>
          <a:p>
            <a:r>
              <a:rPr lang="ja-JP" altLang="en-US" sz="1600" b="1" dirty="0">
                <a:latin typeface="YakuHanJPs"/>
              </a:rPr>
              <a:t>等式制約</a:t>
            </a:r>
            <a:endParaRPr lang="en-US" altLang="ja-JP" sz="1600" b="1" dirty="0">
              <a:latin typeface="YakuHanJP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/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/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/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blipFill>
                <a:blip r:embed="rId5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E9C155-EADD-4754-F1A7-91145E0292A9}"/>
              </a:ext>
            </a:extLst>
          </p:cNvPr>
          <p:cNvSpPr txBox="1"/>
          <p:nvPr/>
        </p:nvSpPr>
        <p:spPr>
          <a:xfrm>
            <a:off x="153959" y="2924323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66B2D9-9D83-FC7E-E09D-D554DB11C246}"/>
              </a:ext>
            </a:extLst>
          </p:cNvPr>
          <p:cNvSpPr/>
          <p:nvPr/>
        </p:nvSpPr>
        <p:spPr>
          <a:xfrm>
            <a:off x="3801000" y="1557503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4A9BF-15A4-01D0-BDD4-215C52D4DB7B}"/>
              </a:ext>
            </a:extLst>
          </p:cNvPr>
          <p:cNvSpPr txBox="1"/>
          <p:nvPr/>
        </p:nvSpPr>
        <p:spPr>
          <a:xfrm>
            <a:off x="4009312" y="1138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移項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ED921-E13A-7F63-D59B-E6DF18D0D964}"/>
              </a:ext>
            </a:extLst>
          </p:cNvPr>
          <p:cNvSpPr txBox="1"/>
          <p:nvPr/>
        </p:nvSpPr>
        <p:spPr>
          <a:xfrm>
            <a:off x="4060112" y="1757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/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/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はペナルティー項として目的関数に加える</a:t>
                </a:r>
                <a:endParaRPr lang="en-US" altLang="ja-JP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の時（制約条件を満たす）、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の時（制約条件を満たさない）、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blipFill>
                <a:blip r:embed="rId7"/>
                <a:stretch>
                  <a:fillRect l="-509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/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blipFill>
                <a:blip r:embed="rId8"/>
                <a:stretch>
                  <a:fillRect l="-218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/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blipFill>
                <a:blip r:embed="rId9"/>
                <a:stretch>
                  <a:fillRect b="-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6AC6B3-F059-E138-BECE-1CEE0ED1E314}"/>
              </a:ext>
            </a:extLst>
          </p:cNvPr>
          <p:cNvCxnSpPr>
            <a:cxnSpLocks/>
          </p:cNvCxnSpPr>
          <p:nvPr/>
        </p:nvCxnSpPr>
        <p:spPr>
          <a:xfrm>
            <a:off x="203003" y="2476500"/>
            <a:ext cx="721143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C3242-CA20-0979-6D91-6A68BADF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1B5EC6-2B03-B50B-64D4-2EDD0FE9F0A0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19C0D9E-DA33-D2EE-6EE8-44B703F7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/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/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blipFill>
                <a:blip r:embed="rId4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E9140F-AC1A-E692-F627-A4F1BAF885E8}"/>
              </a:ext>
            </a:extLst>
          </p:cNvPr>
          <p:cNvSpPr txBox="1"/>
          <p:nvPr/>
        </p:nvSpPr>
        <p:spPr>
          <a:xfrm>
            <a:off x="366546" y="1088135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/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の時（制約条件に満たす）、</a:t>
                </a:r>
                <a:endParaRPr lang="en-US" altLang="ja-JP" dirty="0"/>
              </a:p>
              <a:p>
                <a:r>
                  <a:rPr lang="zh-CN" alt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の時（制約条件に満たさない）、</a:t>
                </a:r>
                <a:endParaRPr lang="en-US" altLang="ja-JP" dirty="0"/>
              </a:p>
              <a:p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blipFill>
                <a:blip r:embed="rId5"/>
                <a:stretch>
                  <a:fillRect l="-596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/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blipFill>
                <a:blip r:embed="rId6"/>
                <a:stretch>
                  <a:fillRect l="-2361" r="-1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/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blipFill>
                <a:blip r:embed="rId7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21A5473-97FD-6882-7866-6556F9A9948B}"/>
              </a:ext>
            </a:extLst>
          </p:cNvPr>
          <p:cNvSpPr txBox="1"/>
          <p:nvPr/>
        </p:nvSpPr>
        <p:spPr>
          <a:xfrm>
            <a:off x="221514" y="48865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/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C8FC808-B87E-C3F9-DEE6-B553CAEA4D3D}"/>
              </a:ext>
            </a:extLst>
          </p:cNvPr>
          <p:cNvSpPr txBox="1"/>
          <p:nvPr/>
        </p:nvSpPr>
        <p:spPr>
          <a:xfrm>
            <a:off x="656857" y="6211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8488E0-1DD2-6FE4-0039-50CBE6E42E38}"/>
              </a:ext>
            </a:extLst>
          </p:cNvPr>
          <p:cNvSpPr txBox="1"/>
          <p:nvPr/>
        </p:nvSpPr>
        <p:spPr>
          <a:xfrm>
            <a:off x="2974607" y="616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83DF6-F6A4-1513-996F-59A42BA08F56}"/>
              </a:ext>
            </a:extLst>
          </p:cNvPr>
          <p:cNvSpPr txBox="1"/>
          <p:nvPr/>
        </p:nvSpPr>
        <p:spPr>
          <a:xfrm>
            <a:off x="4906029" y="6161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563AE-CB17-1F66-B4E0-59B01933C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57" y="2771431"/>
            <a:ext cx="5274551" cy="32173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C151FD-419D-C04E-6D1A-09B627FE2B7C}"/>
              </a:ext>
            </a:extLst>
          </p:cNvPr>
          <p:cNvSpPr txBox="1"/>
          <p:nvPr/>
        </p:nvSpPr>
        <p:spPr>
          <a:xfrm>
            <a:off x="10413461" y="32107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満たす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C20B2-A55C-323C-5940-93B92589AD8F}"/>
              </a:ext>
            </a:extLst>
          </p:cNvPr>
          <p:cNvSpPr txBox="1"/>
          <p:nvPr/>
        </p:nvSpPr>
        <p:spPr>
          <a:xfrm>
            <a:off x="8628807" y="32050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満たさない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24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BF02-4B36-A7CD-9726-0ADB3F02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94B244-C8E1-1FEE-2423-790912D5284A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69D6688-22D4-6BF2-FB84-90524DA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/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956B689-C84A-B07F-7455-E6B00F5E93B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B6F4F5E-0916-B85E-4E77-CA260C8BA332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D269F68-F7E7-4365-E589-7849CB729F3E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/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blipFill>
                <a:blip r:embed="rId11"/>
                <a:stretch>
                  <a:fillRect t="-112621" b="-1621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9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DCBB1E-76B6-01FC-FD65-FC501CDD2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5786F3-E21A-C855-B179-D2DE5CA09573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728F2A8-D277-90FE-308F-84E5BED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F94900-BDF3-B517-5AF6-4EB13F3864DE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23051C-2CBB-2215-F642-286FB5886C3F}"/>
                  </a:ext>
                </a:extLst>
              </p:cNvPr>
              <p:cNvSpPr txBox="1"/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24" b="-61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8239667-5CD8-2CFB-FE59-15A37E4D530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8040D9-60E0-D80C-3D45-B9E61BA4CB84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C289A4-1E87-7E1A-15F0-192FCEDFF710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D68D51-CD5C-DCAF-EB62-06DF9254F646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47C8574-FC89-3F56-6633-3629B3D0B3BC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9CF307-F1C1-5389-2401-E41B170375CC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051B27-441E-0B1D-5A71-3A5D868C0BCF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CDA5FC-870F-0FAE-8D1A-80306A0B9659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45E30AA-B505-BF16-7226-AF0A6A049C8F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E59133-B4A8-9AB3-0121-A228CEEB506C}"/>
              </a:ext>
            </a:extLst>
          </p:cNvPr>
          <p:cNvSpPr/>
          <p:nvPr/>
        </p:nvSpPr>
        <p:spPr>
          <a:xfrm>
            <a:off x="7819337" y="3371569"/>
            <a:ext cx="2409687" cy="146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C82D65-E109-61AF-1ED1-16644C139F28}"/>
              </a:ext>
            </a:extLst>
          </p:cNvPr>
          <p:cNvSpPr/>
          <p:nvPr/>
        </p:nvSpPr>
        <p:spPr>
          <a:xfrm>
            <a:off x="10230002" y="3371568"/>
            <a:ext cx="1224809" cy="1469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0D99E6-5661-F935-B52F-90E5CBA406BE}"/>
                  </a:ext>
                </a:extLst>
              </p:cNvPr>
              <p:cNvSpPr txBox="1"/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393161-8850-1AEF-796D-772DE6DD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150415-ECF5-F299-A167-1829C776CDFD}"/>
                  </a:ext>
                </a:extLst>
              </p:cNvPr>
              <p:cNvSpPr txBox="1"/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FD093-FA86-65CC-4D9A-822DBD4E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47E06C-EAAB-936C-8FA4-DF163DDBE878}"/>
              </a:ext>
            </a:extLst>
          </p:cNvPr>
          <p:cNvCxnSpPr>
            <a:cxnSpLocks/>
          </p:cNvCxnSpPr>
          <p:nvPr/>
        </p:nvCxnSpPr>
        <p:spPr>
          <a:xfrm>
            <a:off x="7820314" y="2783391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7A31D7-42CC-94BC-A9AE-A3380DDF7219}"/>
              </a:ext>
            </a:extLst>
          </p:cNvPr>
          <p:cNvCxnSpPr>
            <a:cxnSpLocks/>
          </p:cNvCxnSpPr>
          <p:nvPr/>
        </p:nvCxnSpPr>
        <p:spPr>
          <a:xfrm>
            <a:off x="11455788" y="2783390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6F18CE-3FA4-4E5A-06CF-F12A059749CB}"/>
              </a:ext>
            </a:extLst>
          </p:cNvPr>
          <p:cNvCxnSpPr>
            <a:cxnSpLocks/>
          </p:cNvCxnSpPr>
          <p:nvPr/>
        </p:nvCxnSpPr>
        <p:spPr>
          <a:xfrm>
            <a:off x="9833264" y="2946863"/>
            <a:ext cx="162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735DC9-E3E2-5507-AD2D-4EA9A1B84B14}"/>
              </a:ext>
            </a:extLst>
          </p:cNvPr>
          <p:cNvCxnSpPr>
            <a:cxnSpLocks/>
          </p:cNvCxnSpPr>
          <p:nvPr/>
        </p:nvCxnSpPr>
        <p:spPr>
          <a:xfrm flipH="1">
            <a:off x="7820314" y="2946863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3A0A54-CAE5-2AD2-22AA-43D7EA7A3CCB}"/>
                  </a:ext>
                </a:extLst>
              </p:cNvPr>
              <p:cNvSpPr txBox="1"/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AD74F96-6CD6-F73F-57E3-C72A057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2EB00CC-5799-E41C-0A8F-ED466455E63E}"/>
                  </a:ext>
                </a:extLst>
              </p:cNvPr>
              <p:cNvSpPr txBox="1"/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が最小</a:t>
                </a:r>
                <a:r>
                  <a:rPr lang="en-US" altLang="ja-JP" sz="1400" dirty="0"/>
                  <a:t>(0)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CA8F9F-FCB4-7C6A-AA49-3CB9DF19B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8ABB3A7-620D-2395-EBD4-5FED9B4249CC}"/>
              </a:ext>
            </a:extLst>
          </p:cNvPr>
          <p:cNvSpPr/>
          <p:nvPr/>
        </p:nvSpPr>
        <p:spPr>
          <a:xfrm>
            <a:off x="7830315" y="4283619"/>
            <a:ext cx="3625473" cy="1799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E3C0712-7BED-C1CD-1B01-8E440CA1BD94}"/>
                  </a:ext>
                </a:extLst>
              </p:cNvPr>
              <p:cNvSpPr txBox="1"/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D3828C-C187-5390-00CB-A048C317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0F2EA6-0AD5-8FB1-7612-637B5EF691AC}"/>
                  </a:ext>
                </a:extLst>
              </p:cNvPr>
              <p:cNvSpPr txBox="1"/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が最大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4533D-CE6F-EABB-A879-0D6ABAB3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ACF5FEB-98CA-39A3-37C2-3CBA2CE0B607}"/>
              </a:ext>
            </a:extLst>
          </p:cNvPr>
          <p:cNvSpPr/>
          <p:nvPr/>
        </p:nvSpPr>
        <p:spPr>
          <a:xfrm>
            <a:off x="8628865" y="5372925"/>
            <a:ext cx="2816914" cy="1799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E867D25-9846-F644-D479-E5B975FEA005}"/>
              </a:ext>
            </a:extLst>
          </p:cNvPr>
          <p:cNvSpPr/>
          <p:nvPr/>
        </p:nvSpPr>
        <p:spPr>
          <a:xfrm>
            <a:off x="7837257" y="5372925"/>
            <a:ext cx="791608" cy="167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5317A05-10C0-CFB7-618F-17DA38B50F8D}"/>
                  </a:ext>
                </a:extLst>
              </p:cNvPr>
              <p:cNvSpPr txBox="1"/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BA473E2-AC53-44AD-51CF-BB847EA0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5730" r="-32558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9F34D3F-5749-60DD-D7ED-512740975571}"/>
                  </a:ext>
                </a:extLst>
              </p:cNvPr>
              <p:cNvSpPr txBox="1"/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5142745-FE7E-23BA-6095-0CB12416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2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01807-19A9-C8EC-384A-CD526A0F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19AF5F-DA9D-368A-D32B-B6BF73C53DD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4C60403-5A73-1FDC-CF5D-D685F2F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必要の桁数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blipFill>
                <a:blip r:embed="rId4"/>
                <a:stretch>
                  <a:fillRect t="-913" b="-4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9AE9CDB-929C-7F22-1369-5BFA2756D252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を導入する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blipFill>
                <a:blip r:embed="rId5"/>
                <a:stretch>
                  <a:fillRect l="-121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/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/>
              <p:nvPr/>
            </p:nvSpPr>
            <p:spPr>
              <a:xfrm>
                <a:off x="193774" y="3346566"/>
                <a:ext cx="53949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</a:t>
                </a:r>
                <a:r>
                  <a:rPr lang="en-US" altLang="ja-JP" b="1" dirty="0"/>
                  <a:t>(log encoding)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を表現するために</a:t>
                </a:r>
                <a:r>
                  <a:rPr lang="ja-JP" altLang="en-US" sz="1800" dirty="0"/>
                  <a:t>必要の桁数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3346566"/>
                <a:ext cx="5394938" cy="923330"/>
              </a:xfrm>
              <a:prstGeom prst="rect">
                <a:avLst/>
              </a:prstGeom>
              <a:blipFill>
                <a:blip r:embed="rId7"/>
                <a:stretch>
                  <a:fillRect l="-1017" t="-3974" r="-339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/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/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/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:endParaRPr lang="en-US" altLang="ja-JP" dirty="0"/>
              </a:p>
              <a:p>
                <a:r>
                  <a:rPr lang="ja-JP" altLang="en-US" dirty="0"/>
                  <a:t>その最大値を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ja-JP" dirty="0"/>
                  <a:t>10</a:t>
                </a:r>
                <a:r>
                  <a:rPr lang="ja-JP" altLang="en-US" dirty="0"/>
                  <a:t>をバイナリ変数で表現するために</a:t>
                </a:r>
                <a:endParaRPr lang="en-US" altLang="ja-JP" dirty="0"/>
              </a:p>
              <a:p>
                <a:r>
                  <a:rPr lang="ja-JP" altLang="en-US" dirty="0"/>
                  <a:t>必要の桁数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+1=3+1=4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blipFill>
                <a:blip r:embed="rId10"/>
                <a:stretch>
                  <a:fillRect l="-1411" t="-907" r="-784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sz="1200" dirty="0"/>
                            <a:t>(integer)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92" t="-1099" r="-4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2" t="-1099" r="-3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786" t="-1099" r="-203571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1099" r="-102367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000" t="-1099" r="-2367" b="-8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/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C35A-4334-CC30-F5F8-7C4257D5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2CB8A-1E61-0ED0-ED12-290421BF076D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F065FBA-74CF-D266-D352-5D8FBA8B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blipFill>
                <a:blip r:embed="rId4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17D70C5-7B09-DA69-1093-F69F5ADC9500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52024A-7F24-D626-05DE-221F72E48696}"/>
              </a:ext>
            </a:extLst>
          </p:cNvPr>
          <p:cNvSpPr txBox="1"/>
          <p:nvPr/>
        </p:nvSpPr>
        <p:spPr>
          <a:xfrm>
            <a:off x="193774" y="1555349"/>
            <a:ext cx="450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②補助変数</a:t>
            </a:r>
            <a:r>
              <a:rPr lang="en-US" altLang="ja-JP" dirty="0"/>
              <a:t>(slack variables)</a:t>
            </a:r>
          </a:p>
          <a:p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/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/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4CDBB2A-1021-10D1-6446-960811F59E6D}"/>
              </a:ext>
            </a:extLst>
          </p:cNvPr>
          <p:cNvSpPr/>
          <p:nvPr/>
        </p:nvSpPr>
        <p:spPr>
          <a:xfrm rot="5400000">
            <a:off x="1324926" y="3344225"/>
            <a:ext cx="965014" cy="1443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/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/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を代入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blipFill>
                <a:blip r:embed="rId8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D472C3B-A0DF-3DB1-F776-012BBD4C6394}"/>
              </a:ext>
            </a:extLst>
          </p:cNvPr>
          <p:cNvSpPr txBox="1"/>
          <p:nvPr/>
        </p:nvSpPr>
        <p:spPr>
          <a:xfrm>
            <a:off x="161146" y="494624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それで、不等式制約から等式制約に変わる</a:t>
            </a:r>
            <a:endParaRPr lang="en-US" altLang="ja-JP" dirty="0"/>
          </a:p>
          <a:p>
            <a:r>
              <a:rPr lang="ja-JP" altLang="en-US" dirty="0"/>
              <a:t>対応するペナルティー項：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/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1516E7C-5FB2-B5E2-BE93-13F3296E4C24}"/>
              </a:ext>
            </a:extLst>
          </p:cNvPr>
          <p:cNvSpPr txBox="1"/>
          <p:nvPr/>
        </p:nvSpPr>
        <p:spPr>
          <a:xfrm>
            <a:off x="4731628" y="23720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/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F4117D0-3FC9-5663-1812-8DF90A7EB392}"/>
              </a:ext>
            </a:extLst>
          </p:cNvPr>
          <p:cNvSpPr txBox="1"/>
          <p:nvPr/>
        </p:nvSpPr>
        <p:spPr>
          <a:xfrm>
            <a:off x="5133686" y="407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147D3E-04E1-2662-3039-7685EB39404D}"/>
              </a:ext>
            </a:extLst>
          </p:cNvPr>
          <p:cNvSpPr txBox="1"/>
          <p:nvPr/>
        </p:nvSpPr>
        <p:spPr>
          <a:xfrm>
            <a:off x="7241519" y="40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3B5F1-E5AF-F9EC-D413-F4E7ED7C2881}"/>
              </a:ext>
            </a:extLst>
          </p:cNvPr>
          <p:cNvSpPr txBox="1"/>
          <p:nvPr/>
        </p:nvSpPr>
        <p:spPr>
          <a:xfrm>
            <a:off x="9712036" y="406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98B2-7E7C-3CF0-28A2-FA32C84B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BE7FF9-1F71-654B-2DEF-46A4EC704140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C32D48A-982E-7021-956A-2E0DF8A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</a:t>
            </a:r>
            <a:r>
              <a:rPr kumimoji="1" lang="en-US" altLang="ja-JP" b="1" dirty="0" err="1"/>
              <a:t>Ising</a:t>
            </a:r>
            <a:r>
              <a:rPr kumimoji="1" lang="ja-JP" altLang="en-US" b="1" dirty="0"/>
              <a:t>モデル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28DDD1-F395-BB61-B0FC-FF9CB9AD1E7B}"/>
              </a:ext>
            </a:extLst>
          </p:cNvPr>
          <p:cNvSpPr/>
          <p:nvPr/>
        </p:nvSpPr>
        <p:spPr>
          <a:xfrm>
            <a:off x="2972332" y="1588683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AD64A8-F7FC-0843-D3BB-A24A2F549DC2}"/>
              </a:ext>
            </a:extLst>
          </p:cNvPr>
          <p:cNvSpPr/>
          <p:nvPr/>
        </p:nvSpPr>
        <p:spPr>
          <a:xfrm>
            <a:off x="6904633" y="1621265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61B3791-E6B0-C7B0-CB74-91E9C75FD153}"/>
              </a:ext>
            </a:extLst>
          </p:cNvPr>
          <p:cNvSpPr/>
          <p:nvPr/>
        </p:nvSpPr>
        <p:spPr>
          <a:xfrm>
            <a:off x="4932552" y="2017309"/>
            <a:ext cx="1684148" cy="154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/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変数　 　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　　　　                         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blipFill>
                <a:blip r:embed="rId3"/>
                <a:stretch>
                  <a:fillRect l="-83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/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blipFill>
                <a:blip r:embed="rId4"/>
                <a:stretch>
                  <a:fillRect l="-1544" t="-2222" r="-30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3E733D6-27BA-59F3-FF20-9E74012CEF1D}"/>
              </a:ext>
            </a:extLst>
          </p:cNvPr>
          <p:cNvSpPr txBox="1"/>
          <p:nvPr/>
        </p:nvSpPr>
        <p:spPr>
          <a:xfrm>
            <a:off x="2114550" y="1173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Ising</a:t>
            </a:r>
            <a:r>
              <a:rPr lang="ja-JP" altLang="en-US" dirty="0"/>
              <a:t>　</a:t>
            </a:r>
            <a:r>
              <a:rPr lang="en-US" altLang="zh-CN" dirty="0"/>
              <a:t>Hamiltonian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/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 err="1"/>
                  <a:t>Ising</a:t>
                </a:r>
                <a:r>
                  <a:rPr lang="ja-JP" altLang="en-US" dirty="0"/>
                  <a:t>モデル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blipFill>
                <a:blip r:embed="rId5"/>
                <a:stretch>
                  <a:fillRect l="-109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/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定数項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 一次項の係数</a:t>
                </a:r>
                <a:endParaRPr lang="en-US" altLang="ja-JP" sz="1600" dirty="0"/>
              </a:p>
              <a:p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二次項の係数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blipFill>
                <a:blip r:embed="rId6"/>
                <a:stretch>
                  <a:fillRect t="-109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49B6-8154-8116-54D4-9E0F7861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971DCB-051E-FDA5-C298-C21EF5E48FBF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9A828B7-AF0B-F438-DE55-AB4A280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12953-B883-45B3-F2F8-55FC5DEAC471}"/>
              </a:ext>
            </a:extLst>
          </p:cNvPr>
          <p:cNvGrpSpPr/>
          <p:nvPr/>
        </p:nvGrpSpPr>
        <p:grpSpPr>
          <a:xfrm>
            <a:off x="860118" y="1948489"/>
            <a:ext cx="4455046" cy="4000766"/>
            <a:chOff x="1733105" y="3429000"/>
            <a:chExt cx="3296094" cy="279867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4809D6-D416-21B7-989F-07837F2B2431}"/>
                </a:ext>
              </a:extLst>
            </p:cNvPr>
            <p:cNvSpPr/>
            <p:nvPr/>
          </p:nvSpPr>
          <p:spPr>
            <a:xfrm>
              <a:off x="1733105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8ADE71-9375-C595-7CC7-4C4344E67A42}"/>
                </a:ext>
              </a:extLst>
            </p:cNvPr>
            <p:cNvSpPr/>
            <p:nvPr/>
          </p:nvSpPr>
          <p:spPr>
            <a:xfrm>
              <a:off x="173310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651B4F9-3B33-27BE-000C-16FB886C85F5}"/>
                </a:ext>
              </a:extLst>
            </p:cNvPr>
            <p:cNvSpPr/>
            <p:nvPr/>
          </p:nvSpPr>
          <p:spPr>
            <a:xfrm>
              <a:off x="406163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41542A1-26D9-07E8-D20A-850A6FE23373}"/>
                </a:ext>
              </a:extLst>
            </p:cNvPr>
            <p:cNvSpPr/>
            <p:nvPr/>
          </p:nvSpPr>
          <p:spPr>
            <a:xfrm>
              <a:off x="4061636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DA036C-7B4E-7587-1DA5-2756FAE9BBFA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2167889" y="2640066"/>
            <a:ext cx="1839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7518D5-2E0B-9D1D-FEE2-16432E50C9B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514004" y="3331642"/>
            <a:ext cx="1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4C2096-68EF-D712-F9A7-4A3F2C4ED7F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167890" y="5257679"/>
            <a:ext cx="183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5ACBFDF-E168-91AC-4D6C-5C5BB0D3994F}"/>
              </a:ext>
            </a:extLst>
          </p:cNvPr>
          <p:cNvCxnSpPr>
            <a:stCxn id="12" idx="0"/>
            <a:endCxn id="16" idx="4"/>
          </p:cNvCxnSpPr>
          <p:nvPr/>
        </p:nvCxnSpPr>
        <p:spPr>
          <a:xfrm flipV="1">
            <a:off x="4661279" y="3331642"/>
            <a:ext cx="0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241943-8F0A-BC3F-D275-B544275138E0}"/>
              </a:ext>
            </a:extLst>
          </p:cNvPr>
          <p:cNvCxnSpPr>
            <a:stCxn id="16" idx="3"/>
            <a:endCxn id="11" idx="7"/>
          </p:cNvCxnSpPr>
          <p:nvPr/>
        </p:nvCxnSpPr>
        <p:spPr>
          <a:xfrm flipH="1">
            <a:off x="1976371" y="3129084"/>
            <a:ext cx="2222541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8BAF22-190E-A4CD-57BC-AE5BCDC2E3D7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1976370" y="3129084"/>
            <a:ext cx="2222542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48311-B76C-F198-F5E7-02204E5E0D4E}"/>
              </a:ext>
            </a:extLst>
          </p:cNvPr>
          <p:cNvSpPr txBox="1"/>
          <p:nvPr/>
        </p:nvSpPr>
        <p:spPr>
          <a:xfrm>
            <a:off x="2934394" y="227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20ED22-2DD0-BE48-8DD2-5FD9AF99A704}"/>
              </a:ext>
            </a:extLst>
          </p:cNvPr>
          <p:cNvSpPr txBox="1"/>
          <p:nvPr/>
        </p:nvSpPr>
        <p:spPr>
          <a:xfrm>
            <a:off x="1251885" y="3677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4BEA0-DBC5-A201-B336-9C4D054DFD7F}"/>
              </a:ext>
            </a:extLst>
          </p:cNvPr>
          <p:cNvSpPr txBox="1"/>
          <p:nvPr/>
        </p:nvSpPr>
        <p:spPr>
          <a:xfrm>
            <a:off x="2934394" y="5257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1A0DEF-7AD5-882E-1A7B-08076888E8DF}"/>
              </a:ext>
            </a:extLst>
          </p:cNvPr>
          <p:cNvSpPr txBox="1"/>
          <p:nvPr/>
        </p:nvSpPr>
        <p:spPr>
          <a:xfrm>
            <a:off x="4680693" y="3764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0ED0FD-1447-0437-6565-3700EF9B0CE5}"/>
              </a:ext>
            </a:extLst>
          </p:cNvPr>
          <p:cNvSpPr txBox="1"/>
          <p:nvPr/>
        </p:nvSpPr>
        <p:spPr>
          <a:xfrm>
            <a:off x="3547652" y="304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9B97FA-93A2-EB8C-4A47-C4DE2E7204F9}"/>
              </a:ext>
            </a:extLst>
          </p:cNvPr>
          <p:cNvSpPr txBox="1"/>
          <p:nvPr/>
        </p:nvSpPr>
        <p:spPr>
          <a:xfrm>
            <a:off x="3528999" y="4381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571EB-5E4D-9991-09A1-925C34C1C1FC}"/>
              </a:ext>
            </a:extLst>
          </p:cNvPr>
          <p:cNvSpPr txBox="1"/>
          <p:nvPr/>
        </p:nvSpPr>
        <p:spPr>
          <a:xfrm>
            <a:off x="6686764" y="1948489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ある経路を探して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その経路は全ての町を</a:t>
            </a:r>
            <a:r>
              <a:rPr lang="ja-JP" altLang="en-US" b="1" dirty="0"/>
              <a:t>一度だけ</a:t>
            </a:r>
            <a:r>
              <a:rPr lang="ja-JP" altLang="en-US" dirty="0"/>
              <a:t>回って</a:t>
            </a:r>
            <a:endParaRPr lang="en-US" altLang="ja-JP" dirty="0"/>
          </a:p>
          <a:p>
            <a:r>
              <a:rPr lang="ja-JP" altLang="en-US" dirty="0"/>
              <a:t>最後は出発点に戻る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経路の距離を最小化する問題である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最短経路は</a:t>
            </a:r>
            <a:endParaRPr lang="en-US" altLang="ja-JP" dirty="0"/>
          </a:p>
          <a:p>
            <a:r>
              <a:rPr lang="en-US" altLang="zh-CN" dirty="0"/>
              <a:t>1-2-3-4-1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0859BB-2D48-61BA-7B11-4877BF482CFA}"/>
              </a:ext>
            </a:extLst>
          </p:cNvPr>
          <p:cNvSpPr txBox="1"/>
          <p:nvPr/>
        </p:nvSpPr>
        <p:spPr>
          <a:xfrm>
            <a:off x="600364" y="10541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öhne"/>
              </a:rPr>
              <a:t>TSP</a:t>
            </a:r>
            <a:r>
              <a:rPr lang="ja-JP" altLang="en-US" dirty="0"/>
              <a:t>問題：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7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43EF-A904-146F-BBA3-EA9E7E35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F17A12-DAE6-A170-1914-69867D76624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9EEFDFF-F4A0-9F41-2488-A748E69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/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b="0" dirty="0"/>
                  <a:t>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個ある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問題に対して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dirty="0"/>
                  <a:t>完全グラフの辺の個数：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各辺に対して、バイナリ変数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を定義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1  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と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間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辺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選ぶ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0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と町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間の辺を選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ばない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目的関数：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blipFill>
                <a:blip r:embed="rId3"/>
                <a:stretch>
                  <a:fillRect l="-1175" t="-584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/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blipFill>
                <a:blip r:embed="rId4"/>
                <a:stretch>
                  <a:fillRect t="-1370" b="-13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504F11F-E03A-5ADC-9DE8-BFB5CF279EBF}"/>
              </a:ext>
            </a:extLst>
          </p:cNvPr>
          <p:cNvSpPr txBox="1"/>
          <p:nvPr/>
        </p:nvSpPr>
        <p:spPr>
          <a:xfrm>
            <a:off x="6096000" y="231775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/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E897A86-0759-53E8-C700-DC1367E87742}"/>
              </a:ext>
            </a:extLst>
          </p:cNvPr>
          <p:cNvSpPr txBox="1"/>
          <p:nvPr/>
        </p:nvSpPr>
        <p:spPr>
          <a:xfrm>
            <a:off x="6165850" y="3981730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各町</a:t>
            </a:r>
            <a:r>
              <a:rPr lang="en-US" altLang="ja-JP" dirty="0"/>
              <a:t>(</a:t>
            </a:r>
            <a:r>
              <a:rPr lang="ja-JP" altLang="en-US" dirty="0"/>
              <a:t>頂点</a:t>
            </a:r>
            <a:r>
              <a:rPr lang="en-US" altLang="ja-JP" dirty="0"/>
              <a:t>)</a:t>
            </a:r>
            <a:r>
              <a:rPr lang="ja-JP" altLang="en-US" dirty="0"/>
              <a:t>と繋がっている</a:t>
            </a:r>
            <a:r>
              <a:rPr lang="ja-JP" altLang="en-US" b="1" dirty="0"/>
              <a:t>辺の個数（度数）</a:t>
            </a:r>
            <a:r>
              <a:rPr lang="ja-JP" altLang="en-US" dirty="0"/>
              <a:t>は２</a:t>
            </a:r>
            <a:endParaRPr lang="zh-CN" altLang="en-US" dirty="0"/>
          </a:p>
        </p:txBody>
      </p:sp>
      <p:sp>
        <p:nvSpPr>
          <p:cNvPr id="90" name="object 124">
            <a:extLst>
              <a:ext uri="{FF2B5EF4-FFF2-40B4-BE49-F238E27FC236}">
                <a16:creationId xmlns:a16="http://schemas.microsoft.com/office/drawing/2014/main" id="{8C354446-3A74-7842-0074-21A3EC0ACC73}"/>
              </a:ext>
            </a:extLst>
          </p:cNvPr>
          <p:cNvSpPr/>
          <p:nvPr/>
        </p:nvSpPr>
        <p:spPr>
          <a:xfrm>
            <a:off x="5982639" y="5930738"/>
            <a:ext cx="772160" cy="654685"/>
          </a:xfrm>
          <a:custGeom>
            <a:avLst/>
            <a:gdLst/>
            <a:ahLst/>
            <a:cxnLst/>
            <a:rect l="l" t="t" r="r" b="b"/>
            <a:pathLst>
              <a:path w="772160" h="654685">
                <a:moveTo>
                  <a:pt x="47069" y="277464"/>
                </a:moveTo>
                <a:lnTo>
                  <a:pt x="32714" y="282278"/>
                </a:lnTo>
                <a:lnTo>
                  <a:pt x="22107" y="290304"/>
                </a:lnTo>
                <a:lnTo>
                  <a:pt x="5973" y="304033"/>
                </a:lnTo>
                <a:lnTo>
                  <a:pt x="0" y="314553"/>
                </a:lnTo>
                <a:lnTo>
                  <a:pt x="3651" y="327214"/>
                </a:lnTo>
                <a:lnTo>
                  <a:pt x="16392" y="347365"/>
                </a:lnTo>
                <a:lnTo>
                  <a:pt x="216125" y="615564"/>
                </a:lnTo>
                <a:lnTo>
                  <a:pt x="243048" y="644453"/>
                </a:lnTo>
                <a:lnTo>
                  <a:pt x="260343" y="654083"/>
                </a:lnTo>
                <a:lnTo>
                  <a:pt x="275500" y="644453"/>
                </a:lnTo>
                <a:lnTo>
                  <a:pt x="296008" y="615564"/>
                </a:lnTo>
                <a:lnTo>
                  <a:pt x="450080" y="432963"/>
                </a:lnTo>
                <a:lnTo>
                  <a:pt x="261769" y="432963"/>
                </a:lnTo>
                <a:lnTo>
                  <a:pt x="84870" y="290304"/>
                </a:lnTo>
                <a:lnTo>
                  <a:pt x="64634" y="279070"/>
                </a:lnTo>
                <a:lnTo>
                  <a:pt x="47069" y="277464"/>
                </a:lnTo>
                <a:close/>
              </a:path>
              <a:path w="772160" h="654685">
                <a:moveTo>
                  <a:pt x="735401" y="0"/>
                </a:moveTo>
                <a:lnTo>
                  <a:pt x="723809" y="5971"/>
                </a:lnTo>
                <a:lnTo>
                  <a:pt x="706866" y="22105"/>
                </a:lnTo>
                <a:lnTo>
                  <a:pt x="261769" y="432963"/>
                </a:lnTo>
                <a:lnTo>
                  <a:pt x="450080" y="432963"/>
                </a:lnTo>
                <a:lnTo>
                  <a:pt x="758224" y="67762"/>
                </a:lnTo>
                <a:lnTo>
                  <a:pt x="769540" y="48500"/>
                </a:lnTo>
                <a:lnTo>
                  <a:pt x="771767" y="33520"/>
                </a:lnTo>
                <a:lnTo>
                  <a:pt x="768649" y="22821"/>
                </a:lnTo>
                <a:lnTo>
                  <a:pt x="763927" y="16403"/>
                </a:lnTo>
                <a:lnTo>
                  <a:pt x="746990" y="3655"/>
                </a:lnTo>
                <a:lnTo>
                  <a:pt x="735401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8592978" y="5907408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10658558" y="5919254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DF40649-BFA6-FBE2-FAFC-B44D26F08097}"/>
              </a:ext>
            </a:extLst>
          </p:cNvPr>
          <p:cNvGrpSpPr/>
          <p:nvPr/>
        </p:nvGrpSpPr>
        <p:grpSpPr>
          <a:xfrm>
            <a:off x="5538734" y="4589530"/>
            <a:ext cx="1891458" cy="786897"/>
            <a:chOff x="5538734" y="4589530"/>
            <a:chExt cx="1891458" cy="78689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4081E3C-0909-9A34-AC94-5C34AA7E143B}"/>
                </a:ext>
              </a:extLst>
            </p:cNvPr>
            <p:cNvGrpSpPr/>
            <p:nvPr/>
          </p:nvGrpSpPr>
          <p:grpSpPr>
            <a:xfrm>
              <a:off x="5538734" y="4589530"/>
              <a:ext cx="1891458" cy="786897"/>
              <a:chOff x="7172548" y="4934909"/>
              <a:chExt cx="1891458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85F441D-F93E-8DAC-8073-5B3987B57034}"/>
                </a:ext>
              </a:extLst>
            </p:cNvPr>
            <p:cNvCxnSpPr>
              <a:cxnSpLocks/>
              <a:stCxn id="70" idx="2"/>
              <a:endCxn id="63" idx="2"/>
            </p:cNvCxnSpPr>
            <p:nvPr/>
          </p:nvCxnSpPr>
          <p:spPr>
            <a:xfrm>
              <a:off x="5656555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B210266-CB6C-6C23-57B3-0CC968C654D7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 flipV="1">
              <a:off x="6682755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793EA2-64BF-EB43-9DCD-2648BA69DD64}"/>
              </a:ext>
            </a:extLst>
          </p:cNvPr>
          <p:cNvGrpSpPr/>
          <p:nvPr/>
        </p:nvGrpSpPr>
        <p:grpSpPr>
          <a:xfrm>
            <a:off x="8002533" y="4589530"/>
            <a:ext cx="1891458" cy="1127033"/>
            <a:chOff x="8002533" y="4589530"/>
            <a:chExt cx="1891458" cy="112703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04CD285-91B5-45B1-CC59-5F862A137B82}"/>
                </a:ext>
              </a:extLst>
            </p:cNvPr>
            <p:cNvGrpSpPr/>
            <p:nvPr/>
          </p:nvGrpSpPr>
          <p:grpSpPr>
            <a:xfrm>
              <a:off x="8002533" y="4589530"/>
              <a:ext cx="1891458" cy="1127033"/>
              <a:chOff x="8007169" y="4929666"/>
              <a:chExt cx="1891458" cy="1127033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077A02CD-6E34-787E-317F-7A93ACC133E3}"/>
                  </a:ext>
                </a:extLst>
              </p:cNvPr>
              <p:cNvGrpSpPr/>
              <p:nvPr/>
            </p:nvGrpSpPr>
            <p:grpSpPr>
              <a:xfrm>
                <a:off x="8007169" y="4929666"/>
                <a:ext cx="1891458" cy="786897"/>
                <a:chOff x="7172548" y="4934909"/>
                <a:chExt cx="1891458" cy="786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55B963-2AC9-EB1B-A1ED-A9370E7AFB6A}"/>
                </a:ext>
              </a:extLst>
            </p:cNvPr>
            <p:cNvCxnSpPr>
              <a:cxnSpLocks/>
              <a:stCxn id="77" idx="2"/>
              <a:endCxn id="74" idx="2"/>
            </p:cNvCxnSpPr>
            <p:nvPr/>
          </p:nvCxnSpPr>
          <p:spPr>
            <a:xfrm>
              <a:off x="8120354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D0F340C-B822-7DAB-7574-F911A189F257}"/>
                </a:ext>
              </a:extLst>
            </p:cNvPr>
            <p:cNvCxnSpPr>
              <a:cxnSpLocks/>
              <a:stCxn id="88" idx="3"/>
              <a:endCxn id="74" idx="2"/>
            </p:cNvCxnSpPr>
            <p:nvPr/>
          </p:nvCxnSpPr>
          <p:spPr>
            <a:xfrm flipV="1">
              <a:off x="8305612" y="5219409"/>
              <a:ext cx="526906" cy="3586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2B70FAB-293F-BE88-4874-81D41A7A5478}"/>
                </a:ext>
              </a:extLst>
            </p:cNvPr>
            <p:cNvCxnSpPr>
              <a:cxnSpLocks/>
              <a:stCxn id="78" idx="2"/>
              <a:endCxn id="74" idx="6"/>
            </p:cNvCxnSpPr>
            <p:nvPr/>
          </p:nvCxnSpPr>
          <p:spPr>
            <a:xfrm flipH="1">
              <a:off x="9146554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F7A79A6-A49F-0994-9063-AA7FDFFC2C42}"/>
              </a:ext>
            </a:extLst>
          </p:cNvPr>
          <p:cNvGrpSpPr/>
          <p:nvPr/>
        </p:nvGrpSpPr>
        <p:grpSpPr>
          <a:xfrm>
            <a:off x="10695282" y="4560736"/>
            <a:ext cx="1061473" cy="786897"/>
            <a:chOff x="10695282" y="4560736"/>
            <a:chExt cx="1061473" cy="78689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D65E75B-E069-9FF2-8EB8-1888C2453C5C}"/>
                </a:ext>
              </a:extLst>
            </p:cNvPr>
            <p:cNvGrpSpPr/>
            <p:nvPr/>
          </p:nvGrpSpPr>
          <p:grpSpPr>
            <a:xfrm>
              <a:off x="10695282" y="4560736"/>
              <a:ext cx="1061473" cy="786897"/>
              <a:chOff x="8002533" y="4934909"/>
              <a:chExt cx="1061473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D5D5099-7232-F593-F654-FD1CF9F43248}"/>
                </a:ext>
              </a:extLst>
            </p:cNvPr>
            <p:cNvCxnSpPr>
              <a:cxnSpLocks/>
              <a:stCxn id="84" idx="2"/>
              <a:endCxn id="80" idx="6"/>
            </p:cNvCxnSpPr>
            <p:nvPr/>
          </p:nvCxnSpPr>
          <p:spPr>
            <a:xfrm flipH="1">
              <a:off x="11009318" y="4837735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6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50B9-E6C6-B4D2-44BF-6501DE5E0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BB100C-D37E-0007-1E3E-40991D350BDB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791FA96-D04C-0B02-2DCA-F62D096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2B1E270-56F2-5C43-1A6A-BEB6B3E54733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DC44A-F8E8-7231-2CB4-C479FE4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/>
              <p:nvPr/>
            </p:nvSpPr>
            <p:spPr>
              <a:xfrm>
                <a:off x="7435887" y="4205303"/>
                <a:ext cx="401911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7" y="4205303"/>
                <a:ext cx="4019114" cy="2031325"/>
              </a:xfrm>
              <a:prstGeom prst="rect">
                <a:avLst/>
              </a:prstGeom>
              <a:blipFill>
                <a:blip r:embed="rId8"/>
                <a:stretch>
                  <a:fillRect l="-1366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/>
              <p:nvPr/>
            </p:nvSpPr>
            <p:spPr>
              <a:xfrm>
                <a:off x="7435887" y="6173013"/>
                <a:ext cx="2602636" cy="37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7" y="6173013"/>
                <a:ext cx="2602636" cy="376963"/>
              </a:xfrm>
              <a:prstGeom prst="rect">
                <a:avLst/>
              </a:prstGeom>
              <a:blipFill>
                <a:blip r:embed="rId9"/>
                <a:stretch>
                  <a:fillRect l="-2108" t="-655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E42094-8960-0091-1F0F-EBFB0CD6090A}"/>
              </a:ext>
            </a:extLst>
          </p:cNvPr>
          <p:cNvGrpSpPr/>
          <p:nvPr/>
        </p:nvGrpSpPr>
        <p:grpSpPr>
          <a:xfrm>
            <a:off x="5470488" y="4145292"/>
            <a:ext cx="1817723" cy="1862555"/>
            <a:chOff x="5573398" y="4578250"/>
            <a:chExt cx="1817723" cy="18625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09B0D8-3173-6E72-061B-073FB25BE55A}"/>
                </a:ext>
              </a:extLst>
            </p:cNvPr>
            <p:cNvGrpSpPr/>
            <p:nvPr/>
          </p:nvGrpSpPr>
          <p:grpSpPr>
            <a:xfrm>
              <a:off x="5797849" y="4578250"/>
              <a:ext cx="1593272" cy="1862555"/>
              <a:chOff x="1200727" y="3441643"/>
              <a:chExt cx="1593272" cy="1862555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0573978-570F-AC39-E101-F9958A4E8120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DBEEB99-C3C6-90D8-7783-87D9F8671A8C}"/>
                  </a:ext>
                </a:extLst>
              </p:cNvPr>
              <p:cNvSpPr/>
              <p:nvPr/>
            </p:nvSpPr>
            <p:spPr>
              <a:xfrm>
                <a:off x="1943871" y="4990162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4C27AD2-7530-348B-A623-1D5E314F1963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6153B3A7-94C6-36EA-0D77-3761E12899F5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716696A-3963-99C9-0F58-6687C473529A}"/>
                  </a:ext>
                </a:extLst>
              </p:cNvPr>
              <p:cNvSpPr/>
              <p:nvPr/>
            </p:nvSpPr>
            <p:spPr>
              <a:xfrm>
                <a:off x="1261412" y="4833144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CDCB253-780F-47E3-DDB8-0D26A9D3A7FE}"/>
                  </a:ext>
                </a:extLst>
              </p:cNvPr>
              <p:cNvCxnSpPr>
                <a:cxnSpLocks/>
                <a:stCxn id="32" idx="5"/>
                <a:endCxn id="34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1F649F7-9EEE-544C-4092-749962989401}"/>
                  </a:ext>
                </a:extLst>
              </p:cNvPr>
              <p:cNvCxnSpPr>
                <a:stCxn id="32" idx="5"/>
                <a:endCxn id="35" idx="1"/>
              </p:cNvCxnSpPr>
              <p:nvPr/>
            </p:nvCxnSpPr>
            <p:spPr>
              <a:xfrm>
                <a:off x="1468773" y="3709689"/>
                <a:ext cx="1057180" cy="9185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B3918F6-9D04-4461-E80C-18EA59838EB7}"/>
                  </a:ext>
                </a:extLst>
              </p:cNvPr>
              <p:cNvCxnSpPr>
                <a:cxnSpLocks/>
                <a:stCxn id="32" idx="5"/>
                <a:endCxn id="33" idx="0"/>
              </p:cNvCxnSpPr>
              <p:nvPr/>
            </p:nvCxnSpPr>
            <p:spPr>
              <a:xfrm>
                <a:off x="1468773" y="3709689"/>
                <a:ext cx="632116" cy="12804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2CF0010-9AF1-46E5-30A0-6CEEDD72165C}"/>
                  </a:ext>
                </a:extLst>
              </p:cNvPr>
              <p:cNvCxnSpPr>
                <a:stCxn id="32" idx="5"/>
                <a:endCxn id="36" idx="7"/>
              </p:cNvCxnSpPr>
              <p:nvPr/>
            </p:nvCxnSpPr>
            <p:spPr>
              <a:xfrm>
                <a:off x="1468773" y="3709689"/>
                <a:ext cx="60685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13CA2AA-E7B0-A490-DEFF-5971C940B924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>
                <a:off x="2257907" y="3820717"/>
                <a:ext cx="268046" cy="80749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76F3669-0F26-2264-FF10-31AB17424AC1}"/>
                  </a:ext>
                </a:extLst>
              </p:cNvPr>
              <p:cNvCxnSpPr>
                <a:cxnSpLocks/>
                <a:stCxn id="34" idx="3"/>
                <a:endCxn id="33" idx="0"/>
              </p:cNvCxnSpPr>
              <p:nvPr/>
            </p:nvCxnSpPr>
            <p:spPr>
              <a:xfrm flipH="1">
                <a:off x="2100889" y="3820717"/>
                <a:ext cx="157018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8D85D96-D67F-35A1-7960-A9B122AAE256}"/>
                  </a:ext>
                </a:extLst>
              </p:cNvPr>
              <p:cNvCxnSpPr>
                <a:stCxn id="34" idx="3"/>
                <a:endCxn id="36" idx="7"/>
              </p:cNvCxnSpPr>
              <p:nvPr/>
            </p:nvCxnSpPr>
            <p:spPr>
              <a:xfrm flipH="1">
                <a:off x="1529458" y="3820717"/>
                <a:ext cx="728449" cy="10584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0C7D2AD-6D25-B737-E4F1-612C4E9F1967}"/>
                  </a:ext>
                </a:extLst>
              </p:cNvPr>
              <p:cNvCxnSpPr>
                <a:cxnSpLocks/>
                <a:stCxn id="35" idx="1"/>
                <a:endCxn id="33" idx="0"/>
              </p:cNvCxnSpPr>
              <p:nvPr/>
            </p:nvCxnSpPr>
            <p:spPr>
              <a:xfrm flipH="1">
                <a:off x="2100889" y="4628209"/>
                <a:ext cx="425064" cy="3619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372C65D-85EE-4449-3359-EA6ED0CE52A7}"/>
                  </a:ext>
                </a:extLst>
              </p:cNvPr>
              <p:cNvCxnSpPr>
                <a:stCxn id="35" idx="1"/>
                <a:endCxn id="36" idx="7"/>
              </p:cNvCxnSpPr>
              <p:nvPr/>
            </p:nvCxnSpPr>
            <p:spPr>
              <a:xfrm flipH="1">
                <a:off x="1529458" y="4628209"/>
                <a:ext cx="996495" cy="2509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A01A234-E2C5-6B70-A761-EEAD61FA453E}"/>
                  </a:ext>
                </a:extLst>
              </p:cNvPr>
              <p:cNvCxnSpPr>
                <a:cxnSpLocks/>
                <a:stCxn id="33" idx="0"/>
                <a:endCxn id="36" idx="7"/>
              </p:cNvCxnSpPr>
              <p:nvPr/>
            </p:nvCxnSpPr>
            <p:spPr>
              <a:xfrm flipH="1" flipV="1">
                <a:off x="1529458" y="4879134"/>
                <a:ext cx="571431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8317CDA-091E-9CA1-D8FD-3E4DF348DECF}"/>
                </a:ext>
              </a:extLst>
            </p:cNvPr>
            <p:cNvSpPr/>
            <p:nvPr/>
          </p:nvSpPr>
          <p:spPr>
            <a:xfrm>
              <a:off x="5573398" y="5329514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8D5483-76EF-596C-0326-28B75B5671EB}"/>
                </a:ext>
              </a:extLst>
            </p:cNvPr>
            <p:cNvCxnSpPr>
              <a:cxnSpLocks/>
              <a:stCxn id="32" idx="5"/>
              <a:endCxn id="22" idx="6"/>
            </p:cNvCxnSpPr>
            <p:nvPr/>
          </p:nvCxnSpPr>
          <p:spPr>
            <a:xfrm flipH="1">
              <a:off x="5887434" y="4846296"/>
              <a:ext cx="178461" cy="64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9A105B7-62D8-DCF7-8BD4-26C1657CF281}"/>
                </a:ext>
              </a:extLst>
            </p:cNvPr>
            <p:cNvCxnSpPr>
              <a:cxnSpLocks/>
              <a:stCxn id="34" idx="3"/>
              <a:endCxn id="22" idx="6"/>
            </p:cNvCxnSpPr>
            <p:nvPr/>
          </p:nvCxnSpPr>
          <p:spPr>
            <a:xfrm flipH="1">
              <a:off x="5887434" y="4957324"/>
              <a:ext cx="967595" cy="529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129405-789D-E512-11FF-7FEE4AF8B052}"/>
                </a:ext>
              </a:extLst>
            </p:cNvPr>
            <p:cNvCxnSpPr>
              <a:cxnSpLocks/>
              <a:stCxn id="35" idx="1"/>
              <a:endCxn id="22" idx="6"/>
            </p:cNvCxnSpPr>
            <p:nvPr/>
          </p:nvCxnSpPr>
          <p:spPr>
            <a:xfrm flipH="1" flipV="1">
              <a:off x="5887434" y="5486532"/>
              <a:ext cx="1235641" cy="27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71F79EA-13B0-DC3A-B999-69C06CC361BA}"/>
                </a:ext>
              </a:extLst>
            </p:cNvPr>
            <p:cNvCxnSpPr>
              <a:cxnSpLocks/>
              <a:stCxn id="33" idx="0"/>
              <a:endCxn id="22" idx="6"/>
            </p:cNvCxnSpPr>
            <p:nvPr/>
          </p:nvCxnSpPr>
          <p:spPr>
            <a:xfrm flipH="1" flipV="1">
              <a:off x="5887434" y="5486532"/>
              <a:ext cx="810577" cy="6402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721D6E7-E418-765A-8FAC-F2AF4438B346}"/>
                </a:ext>
              </a:extLst>
            </p:cNvPr>
            <p:cNvCxnSpPr>
              <a:cxnSpLocks/>
              <a:stCxn id="36" idx="7"/>
              <a:endCxn id="22" idx="6"/>
            </p:cNvCxnSpPr>
            <p:nvPr/>
          </p:nvCxnSpPr>
          <p:spPr>
            <a:xfrm flipH="1" flipV="1">
              <a:off x="5887434" y="5486532"/>
              <a:ext cx="239146" cy="529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5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5D66-F50E-FE40-7960-D2AD707F480B}"/>
              </a:ext>
            </a:extLst>
          </p:cNvPr>
          <p:cNvSpPr txBox="1"/>
          <p:nvPr/>
        </p:nvSpPr>
        <p:spPr>
          <a:xfrm>
            <a:off x="682914" y="14438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875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EE28FD-9728-BCC4-FAA6-F0CD3978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FFF7EA-2726-E048-A133-886F7D6367DE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CAFBED-7BBD-D668-FCA4-514D841F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BF25C78-35A9-BAEA-7073-F76C145BD145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C51508-C48E-CB10-1DB7-982013EEF30B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98F7F42-1185-EDE2-34E7-704796B22F67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FB3184-7D7E-BF40-6CDD-20107B07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638E7-D16D-429B-C4A3-7B5A517AAD9C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E78E94-7267-DDCC-F111-6C7A3CAE8063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015425-6CAB-2B33-03F8-D01D4B948FC0}"/>
                  </a:ext>
                </a:extLst>
              </p:cNvPr>
              <p:cNvSpPr txBox="1"/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015425-6CAB-2B33-03F8-D01D4B94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blipFill>
                <a:blip r:embed="rId8"/>
                <a:stretch>
                  <a:fillRect l="-1022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9E4456-F469-B84B-0CCA-BB605664F302}"/>
              </a:ext>
            </a:extLst>
          </p:cNvPr>
          <p:cNvGrpSpPr/>
          <p:nvPr/>
        </p:nvGrpSpPr>
        <p:grpSpPr>
          <a:xfrm>
            <a:off x="5327077" y="4295410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9A481FA-5849-9CC1-6967-F8E9074F8B5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83A1D78-A17E-CF55-235D-0643332B74B5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9892AE-1DB5-C25B-CCB1-327B8CF1A5F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511831C-68DD-BD3B-0826-1053DF8F28A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E82A0-0F22-486E-A4A5-7ACC22CA35D7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B2E69D3-F4DC-8783-AB88-B927B5DF4A75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9AD616E-09C7-CEA3-9DD5-F731C952DFF0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BC245F2-3E68-A197-3A8B-4C1DCA5FCFD6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C94FF2B-46DC-F2D4-FCB8-9326295CB631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860F13-031B-49D4-E23E-0DFAF5BCBF89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D3D87A5-28B0-B99D-9642-012F92E5E731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65C8AC9-06ED-C926-F21A-9A7B90C031BB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8B29E33-3635-74CF-36E8-F9D4C37C2097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9BE3D1-34E0-4F50-9DEC-D244124A5B77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6FC3C9-71D6-B491-AB32-2781CF0550C2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7676B-C432-B215-6694-93D4E6F6018B}"/>
                  </a:ext>
                </a:extLst>
              </p:cNvPr>
              <p:cNvSpPr txBox="1"/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blipFill>
                <a:blip r:embed="rId9"/>
                <a:stretch>
                  <a:fillRect l="-1623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62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8DD8-7480-1219-152A-167E04D3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7F7E4095-1258-4755-A091-D011F1F9618E}"/>
              </a:ext>
            </a:extLst>
          </p:cNvPr>
          <p:cNvGraphicFramePr>
            <a:graphicFrameLocks noGrp="1"/>
          </p:cNvGraphicFramePr>
          <p:nvPr/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8C412C-8B30-2BAB-0203-987B6C497D5E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57A795E-B495-0E74-6822-4C282BE0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BA2328-3B06-CB0D-5EC9-DB4C307D1BB9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2C3BF03-6DE0-7892-60D0-1C21C2A5E1ED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8784EC-085B-26B4-1B64-A381AD2D74B3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071368-54C5-8C64-D6D8-F53E499B135B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を例として：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blipFill>
                <a:blip r:embed="rId8"/>
                <a:stretch>
                  <a:fillRect l="-8238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D17E1E8-70CE-82B8-8DCC-F1E80679F201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6A078F-C928-A3A6-6C3C-857291614865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0A0527-1A56-E24D-B1C3-D25BCD038FC3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7E070F-C755-2468-0BCB-25059B04900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0999E3B-9AD4-03B4-0872-4DBC5305A75F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820948C-7842-BF5C-F16B-4675424A09CE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BF33CC-149C-4B80-2A06-F7AB4030B1C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67C4769C-713D-EA5A-0564-9955051FF922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164CFD-BD01-0D94-4013-32832BDD0708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65CD9DC-CBB2-EB90-4F8D-2630E01B18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E0C475C-48C5-4EEB-D37E-719B03E7DE7E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EF3A4C-9131-6943-E45C-43163805FB8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34C890D-E306-49DC-D9A9-8A15C54276F4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32C22D9-E563-3F77-5ADF-FE02672FE7B4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1146655-7CE0-E443-D468-9518F2BB5474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1AAE4E6-CB5D-DF89-4EDA-DBC4EA16A34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87E4D9-3B16-EFE3-BCC8-E1B7D0F817D9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E07EF82-C0D5-0F52-D852-C3D8D27D486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9766BF9-10A3-6F03-D7B5-2D6CE00A3463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E2CBE93-9A06-E1EE-377B-EA4E25AE1C35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8CE7F4-9435-9BE7-B47E-BF8492BC0797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F2AB25E-CA96-CFC7-5533-9015B2B223C7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0157D3A-FC7B-3415-47B2-F12932DAB986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CC5D0E0-C263-FD37-E5BD-14EA44DB1D00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72491E7-6E12-9F01-0BA2-B9BF0C9477A8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CB14D7F-8F30-7D4E-9A3C-06999D72F0F8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F6B3B13-3D4B-6EE9-21EE-097E2FFEC1BE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3D642BF-B2AB-0942-A367-59C6886FA111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B95E6F-1FD0-BB24-5283-4ABEA2D7DC2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5AF7E07-9F6A-2ED6-CD40-46C20D3BF5D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33A7FCF-010F-180F-63A7-5BC275ECA63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B20733-4E73-575A-65DD-1969779CD4F7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C9DEF78-C2D2-9035-A246-41A56A30FDBF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0156C08-9C1F-C082-C928-BAFFD38C6D54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50A1C87-7264-FB8D-39D5-20D2B6DC5FB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39B52C5-2FBB-82DF-8853-CE0C20B0E02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B2850D0-0AD4-BF5C-9F49-4F3460EB19BA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C63CE8C-1E6C-87CC-330D-2BDEF52A2ED4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0357EB0-33BE-0669-0D36-3694944F70E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C9AEEC4-C11D-170B-4EDF-63B806DB1267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FB03844-DAC0-DC7A-05DF-4C18EA2D9904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3180718-C890-B54C-1F40-5934BDAAC7B3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D2F9E2-ED1B-237A-8893-34231F92A33C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6E67A4B-F6BA-D290-A3B2-C3AFB27CDB6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1FF47D0-93B1-3DD3-86E8-E753447736D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35D33A5-1969-6DC5-D6A9-21141A6FEAD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73D0172-17E1-6C6B-9423-3C75C9088D78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5AF570-E6A5-F956-DEA6-7E70B9E97CC4}"/>
              </a:ext>
            </a:extLst>
          </p:cNvPr>
          <p:cNvGrpSpPr/>
          <p:nvPr/>
        </p:nvGrpSpPr>
        <p:grpSpPr>
          <a:xfrm>
            <a:off x="277654" y="2060449"/>
            <a:ext cx="1817723" cy="1862555"/>
            <a:chOff x="5573398" y="4578250"/>
            <a:chExt cx="1817723" cy="186255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80BE20-5C0F-163E-F2A2-FB2EF1023CB5}"/>
                </a:ext>
              </a:extLst>
            </p:cNvPr>
            <p:cNvGrpSpPr/>
            <p:nvPr/>
          </p:nvGrpSpPr>
          <p:grpSpPr>
            <a:xfrm>
              <a:off x="5797849" y="4578250"/>
              <a:ext cx="1593272" cy="1862555"/>
              <a:chOff x="1200727" y="3441643"/>
              <a:chExt cx="1593272" cy="1862555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8E9288A-A14D-26B1-7B18-5483B312FE01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F57332D-569E-314A-6340-708CF1EC633B}"/>
                  </a:ext>
                </a:extLst>
              </p:cNvPr>
              <p:cNvSpPr/>
              <p:nvPr/>
            </p:nvSpPr>
            <p:spPr>
              <a:xfrm>
                <a:off x="1943871" y="4990162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08D6859-D305-15CB-4203-21CEC22427B2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9DD6B7E-4318-050E-87CD-BC3DF39554E5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5E15052-A069-CEE7-31E0-769381406637}"/>
                  </a:ext>
                </a:extLst>
              </p:cNvPr>
              <p:cNvSpPr/>
              <p:nvPr/>
            </p:nvSpPr>
            <p:spPr>
              <a:xfrm>
                <a:off x="1261412" y="4833144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5A27F4D-9B22-7E21-13A5-8A2989DD5818}"/>
                  </a:ext>
                </a:extLst>
              </p:cNvPr>
              <p:cNvCxnSpPr>
                <a:cxnSpLocks/>
                <a:stCxn id="24" idx="5"/>
                <a:endCxn id="26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53F1538-10B9-C2F5-FF18-32CCB4AA84B5}"/>
                  </a:ext>
                </a:extLst>
              </p:cNvPr>
              <p:cNvCxnSpPr>
                <a:stCxn id="24" idx="5"/>
                <a:endCxn id="30" idx="1"/>
              </p:cNvCxnSpPr>
              <p:nvPr/>
            </p:nvCxnSpPr>
            <p:spPr>
              <a:xfrm>
                <a:off x="1468773" y="3709689"/>
                <a:ext cx="1057180" cy="9185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27785B8-E558-2D39-D3D5-3811DEE0A806}"/>
                  </a:ext>
                </a:extLst>
              </p:cNvPr>
              <p:cNvCxnSpPr>
                <a:cxnSpLocks/>
                <a:stCxn id="24" idx="5"/>
                <a:endCxn id="25" idx="0"/>
              </p:cNvCxnSpPr>
              <p:nvPr/>
            </p:nvCxnSpPr>
            <p:spPr>
              <a:xfrm>
                <a:off x="1468773" y="3709689"/>
                <a:ext cx="632116" cy="12804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6FA1742-0098-AEC6-7700-902C2DFD3925}"/>
                  </a:ext>
                </a:extLst>
              </p:cNvPr>
              <p:cNvCxnSpPr>
                <a:stCxn id="24" idx="5"/>
                <a:endCxn id="51" idx="7"/>
              </p:cNvCxnSpPr>
              <p:nvPr/>
            </p:nvCxnSpPr>
            <p:spPr>
              <a:xfrm>
                <a:off x="1468773" y="3709689"/>
                <a:ext cx="60685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E6891BB-5B55-34C0-E5F7-4F25620B33D7}"/>
                  </a:ext>
                </a:extLst>
              </p:cNvPr>
              <p:cNvCxnSpPr>
                <a:stCxn id="26" idx="3"/>
                <a:endCxn id="30" idx="1"/>
              </p:cNvCxnSpPr>
              <p:nvPr/>
            </p:nvCxnSpPr>
            <p:spPr>
              <a:xfrm>
                <a:off x="2257907" y="3820717"/>
                <a:ext cx="268046" cy="80749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251D18DE-6974-75DE-8226-C452D102BBC7}"/>
                  </a:ext>
                </a:extLst>
              </p:cNvPr>
              <p:cNvCxnSpPr>
                <a:cxnSpLocks/>
                <a:stCxn id="26" idx="3"/>
                <a:endCxn id="25" idx="0"/>
              </p:cNvCxnSpPr>
              <p:nvPr/>
            </p:nvCxnSpPr>
            <p:spPr>
              <a:xfrm flipH="1">
                <a:off x="2100889" y="3820717"/>
                <a:ext cx="157018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BB72D7B7-350F-F715-6F9B-CEE856902404}"/>
                  </a:ext>
                </a:extLst>
              </p:cNvPr>
              <p:cNvCxnSpPr>
                <a:stCxn id="26" idx="3"/>
                <a:endCxn id="51" idx="7"/>
              </p:cNvCxnSpPr>
              <p:nvPr/>
            </p:nvCxnSpPr>
            <p:spPr>
              <a:xfrm flipH="1">
                <a:off x="1529458" y="3820717"/>
                <a:ext cx="728449" cy="10584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5920D2BF-7954-E619-A5C0-6A982824F2DC}"/>
                  </a:ext>
                </a:extLst>
              </p:cNvPr>
              <p:cNvCxnSpPr>
                <a:cxnSpLocks/>
                <a:stCxn id="30" idx="1"/>
                <a:endCxn id="25" idx="0"/>
              </p:cNvCxnSpPr>
              <p:nvPr/>
            </p:nvCxnSpPr>
            <p:spPr>
              <a:xfrm flipH="1">
                <a:off x="2100889" y="4628209"/>
                <a:ext cx="425064" cy="3619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3035CA3F-F1FA-9E7B-C0CD-E7EBF1FB12E2}"/>
                  </a:ext>
                </a:extLst>
              </p:cNvPr>
              <p:cNvCxnSpPr>
                <a:stCxn id="30" idx="1"/>
                <a:endCxn id="51" idx="7"/>
              </p:cNvCxnSpPr>
              <p:nvPr/>
            </p:nvCxnSpPr>
            <p:spPr>
              <a:xfrm flipH="1">
                <a:off x="1529458" y="4628209"/>
                <a:ext cx="996495" cy="2509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5DB9CEF-4147-F369-BE4F-C75B5034DE22}"/>
                  </a:ext>
                </a:extLst>
              </p:cNvPr>
              <p:cNvCxnSpPr>
                <a:cxnSpLocks/>
                <a:stCxn id="25" idx="0"/>
                <a:endCxn id="51" idx="7"/>
              </p:cNvCxnSpPr>
              <p:nvPr/>
            </p:nvCxnSpPr>
            <p:spPr>
              <a:xfrm flipH="1" flipV="1">
                <a:off x="1529458" y="4879134"/>
                <a:ext cx="571431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08A592-4E8E-F073-3BEF-7F99B7CF7C67}"/>
                </a:ext>
              </a:extLst>
            </p:cNvPr>
            <p:cNvSpPr/>
            <p:nvPr/>
          </p:nvSpPr>
          <p:spPr>
            <a:xfrm>
              <a:off x="5573398" y="5329514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A53B9AD-65A5-8E59-3F3B-74A30CA1846B}"/>
                </a:ext>
              </a:extLst>
            </p:cNvPr>
            <p:cNvCxnSpPr>
              <a:cxnSpLocks/>
              <a:stCxn id="24" idx="5"/>
              <a:endCxn id="13" idx="6"/>
            </p:cNvCxnSpPr>
            <p:nvPr/>
          </p:nvCxnSpPr>
          <p:spPr>
            <a:xfrm flipH="1">
              <a:off x="5887434" y="4846296"/>
              <a:ext cx="178461" cy="64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4ECC0B8-1F1A-68CE-081F-095369B70DB4}"/>
                </a:ext>
              </a:extLst>
            </p:cNvPr>
            <p:cNvCxnSpPr>
              <a:cxnSpLocks/>
              <a:stCxn id="26" idx="3"/>
              <a:endCxn id="13" idx="6"/>
            </p:cNvCxnSpPr>
            <p:nvPr/>
          </p:nvCxnSpPr>
          <p:spPr>
            <a:xfrm flipH="1">
              <a:off x="5887434" y="4957324"/>
              <a:ext cx="967595" cy="529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413A776-5F98-0AE8-1827-41FACDD1FE70}"/>
                </a:ext>
              </a:extLst>
            </p:cNvPr>
            <p:cNvCxnSpPr>
              <a:cxnSpLocks/>
              <a:stCxn id="30" idx="1"/>
              <a:endCxn id="13" idx="6"/>
            </p:cNvCxnSpPr>
            <p:nvPr/>
          </p:nvCxnSpPr>
          <p:spPr>
            <a:xfrm flipH="1" flipV="1">
              <a:off x="5887434" y="5486532"/>
              <a:ext cx="1235641" cy="27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D322B2D-FDAE-5C5F-D5D1-718F523CFACC}"/>
                </a:ext>
              </a:extLst>
            </p:cNvPr>
            <p:cNvCxnSpPr>
              <a:cxnSpLocks/>
              <a:stCxn id="25" idx="0"/>
              <a:endCxn id="13" idx="6"/>
            </p:cNvCxnSpPr>
            <p:nvPr/>
          </p:nvCxnSpPr>
          <p:spPr>
            <a:xfrm flipH="1" flipV="1">
              <a:off x="5887434" y="5486532"/>
              <a:ext cx="810577" cy="6402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2979E8D-B662-0D47-2DEF-91C012488731}"/>
                </a:ext>
              </a:extLst>
            </p:cNvPr>
            <p:cNvCxnSpPr>
              <a:cxnSpLocks/>
              <a:stCxn id="51" idx="7"/>
              <a:endCxn id="13" idx="6"/>
            </p:cNvCxnSpPr>
            <p:nvPr/>
          </p:nvCxnSpPr>
          <p:spPr>
            <a:xfrm flipH="1" flipV="1">
              <a:off x="5887434" y="5486532"/>
              <a:ext cx="239146" cy="529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DADD7A1-7623-A744-0CC4-18F1B8F6BE32}"/>
                  </a:ext>
                </a:extLst>
              </p:cNvPr>
              <p:cNvSpPr txBox="1"/>
              <p:nvPr/>
            </p:nvSpPr>
            <p:spPr>
              <a:xfrm>
                <a:off x="2054336" y="1801437"/>
                <a:ext cx="401911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DADD7A1-7623-A744-0CC4-18F1B8F6B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36" y="1801437"/>
                <a:ext cx="4019114" cy="2031325"/>
              </a:xfrm>
              <a:prstGeom prst="rect">
                <a:avLst/>
              </a:prstGeom>
              <a:blipFill>
                <a:blip r:embed="rId9"/>
                <a:stretch>
                  <a:fillRect l="-1366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403E794-A39E-68FE-017D-78D9FC8AF7AE}"/>
                  </a:ext>
                </a:extLst>
              </p:cNvPr>
              <p:cNvSpPr txBox="1"/>
              <p:nvPr/>
            </p:nvSpPr>
            <p:spPr>
              <a:xfrm>
                <a:off x="2148260" y="3598422"/>
                <a:ext cx="2602636" cy="37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403E794-A39E-68FE-017D-78D9FC8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60" y="3598422"/>
                <a:ext cx="2602636" cy="376963"/>
              </a:xfrm>
              <a:prstGeom prst="rect">
                <a:avLst/>
              </a:prstGeom>
              <a:blipFill>
                <a:blip r:embed="rId10"/>
                <a:stretch>
                  <a:fillRect l="-1874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8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A06F9F-3451-094E-D493-935B5D4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F79483F0-2CB0-4ABA-D5E2-3C60295E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87859"/>
              </p:ext>
            </p:extLst>
          </p:nvPr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55B428-9913-66B4-9BF9-7EA3DFB66D07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693EE78-278D-B66D-E8B5-ECE6C27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8DF9024-6A2B-E716-5689-6BF406D5437C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/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1600" dirty="0"/>
                  <a:t>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blipFill>
                <a:blip r:embed="rId5"/>
                <a:stretch>
                  <a:fillRect l="-86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0FA082-9EF7-27BA-5B1E-416D6B1CF821}"/>
              </a:ext>
            </a:extLst>
          </p:cNvPr>
          <p:cNvGrpSpPr/>
          <p:nvPr/>
        </p:nvGrpSpPr>
        <p:grpSpPr>
          <a:xfrm>
            <a:off x="226101" y="2097302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F486BCF-F34B-8D2B-D9FE-67BFE6C0565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A106ED2-79A4-6831-9819-771E2B5B4B87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10EB95-53DE-C36A-4446-FE5083DFBA3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B40B3B-68A6-58F6-6768-8A9FBC03A6C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272FF84-F4D4-536A-F801-634E9C6F337B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B35B0B8-BF64-0EF7-6FE7-B8DC828C4703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328EF6A-1DAC-00B4-03C6-975298AA703E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A4D8DAE-FF9A-9F61-08F5-0A1D1F31E89C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F25C10C-E704-03C3-674F-3CA92C0917E3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97BB790-6282-EFF8-6F36-3838931974F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FE9BB7D-4321-A663-520F-59A5175C86E6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B97A301-0032-772A-A9AA-9050AAB1269E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E9BCF43-E808-83C1-606B-B81C3476932C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592387E-BBA8-A38B-F1CF-F3A658906658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2DCCC5F-7B6D-19E8-7292-0283888F343B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/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総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blipFill>
                <a:blip r:embed="rId7"/>
                <a:stretch>
                  <a:fillRect l="-1361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blipFill>
                <a:blip r:embed="rId8"/>
                <a:stretch>
                  <a:fillRect l="-16062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68CF55-2E10-9CDD-9EA3-FB5A5BDAE01E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75CF9B7-C419-CD77-5E80-F5B06AF1DD6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C158BB-A977-7BEF-5497-158D6C4FCCA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928029-8762-0B03-FD5F-18B9F089C24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6B9CDA-C554-CFB8-8790-801AFA87B497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C67FDD-67DE-C3F6-54B6-EE3D33AD916D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B93151-0BF8-DD60-8FEA-B44EC476563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D79ABC62-8E27-2090-F925-6B8B96C22C7D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9EF8C7-CDC0-1A0D-FCAC-F83D8B565B5C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F8F290E-9E53-7E96-3000-A7886057A75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113BF85-A2CA-028D-7B72-EE5D7139A4F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5E5624D-DC62-1785-14A6-2CEE8A004AF8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C8E77D4-4A1E-5DA4-F860-EF4C093B8E09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1A6785-28AB-DC5F-DB72-2ABD84F6C3B7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333CC36-CE83-000C-0864-94A0E9976170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75C41F-D088-A968-1E2A-3D6B4655E72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5826F65-0773-A4A1-E0C6-6A9DEFA4179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49C844-4BEE-26E4-E2F0-23063E99137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CB7117C-628A-1F89-6F9B-06AE55145228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53E9F8-F036-C942-2284-23CE1114530E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A17CB5-E016-BC3A-C20F-89EAED637523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93D5C7C-C3B1-9B87-6CEC-EDB90A2A5E46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2EEFE58-3FD4-64D0-4638-FFF8DD241B88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4003849-B642-2505-17AF-F1A7D2D7577D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EF5DF6-972E-7EA6-544B-E12DCF73458A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97CE603-628B-5A95-B5B2-A5BF6E3F4285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E1E0041-E782-4564-0D38-692C2A53CE27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2A451C-8E32-620B-1FDB-FAD6C3CE5B68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E83776B-7922-E401-0A88-1DB25188217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B2D6651-4CE6-E2E2-A740-1055DDF938B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28FB16A-D93F-6842-9656-1DF436DD5659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95E4FE-AE02-3697-7ED4-90674DA891EC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B1C9068-827B-1B92-0403-789B24F1E7AD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9543A53-FEC0-CD63-E5BF-4A60AFA9E2D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A26CE1F-A2BC-40C9-39FA-59A93B70E920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B2488C7-9DFF-0D57-3238-77E0556AE5E3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B6138CC-CC77-E599-D339-B0EA97D22EB4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98C423-805F-D3AE-4619-166E8C44811F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D6462AA-734C-299C-D8E8-D0DB5B8DB4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B505B25-951D-BEFC-F9BB-A10F68DBB58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F412BD7-E2C2-0DC1-A5C4-80C140CA5620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3536C8F-2EE8-B888-1CBF-34E1306AAD91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5275BE9-6D67-0181-EE48-03DB045CD058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A3EED7A-3D8A-366F-76E1-01CB4306C7D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B804782-DEF4-F9F7-E248-B99C0B11427F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230876E-844F-34BC-260C-BCF932965AC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5D4F5E7-7F38-CE24-46DA-9B682461B0AB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590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AD28-3F8E-2446-7F12-2225AD82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D14-3856-330C-CB66-36D95F8465C9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570D0D2-BA0A-195F-29B8-F03EC0A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/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sz="1600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600" dirty="0"/>
                  <a:t>の増加につれて制約条件の個数も爆発的に増える</a:t>
                </a:r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1600" dirty="0"/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b="1" dirty="0"/>
                  <a:t>finger in the dike</a:t>
                </a:r>
                <a:r>
                  <a:rPr lang="en-US" altLang="zh-CN" sz="1600" b="1" baseline="30000" dirty="0"/>
                  <a:t>[8] </a:t>
                </a:r>
                <a:r>
                  <a:rPr lang="ja-JP" altLang="en-US" sz="1600" dirty="0"/>
                  <a:t>という手法が提案された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CN" sz="1600" dirty="0"/>
                  <a:t>    </a:t>
                </a:r>
                <a:r>
                  <a:rPr lang="ja-JP" altLang="en-US" sz="1600" dirty="0"/>
                  <a:t>上記の全部の制約条件を加えることではなく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zh-CN" sz="1600" b="1" dirty="0"/>
                  <a:t>finger in the dike</a:t>
                </a:r>
                <a:r>
                  <a:rPr lang="ja-JP" altLang="en-US" sz="1600" dirty="0"/>
                  <a:t>の内容：</a:t>
                </a:r>
                <a:endParaRPr lang="en-US" altLang="ja-JP" sz="1600" dirty="0"/>
              </a:p>
              <a:p>
                <a:r>
                  <a:rPr lang="ja-JP" altLang="en-US" sz="1600" dirty="0"/>
                  <a:t>各イテレーションで現在の解</a:t>
                </a:r>
                <a:r>
                  <a:rPr lang="en-US" altLang="ja-JP" sz="1600" dirty="0"/>
                  <a:t>(current solution)</a:t>
                </a:r>
                <a:r>
                  <a:rPr lang="ja-JP" altLang="en-US" sz="1600" dirty="0"/>
                  <a:t>を得て</a:t>
                </a:r>
                <a:r>
                  <a:rPr lang="en-US" altLang="ja-JP" sz="1600" dirty="0"/>
                  <a:t>(sub-tour</a:t>
                </a:r>
                <a:r>
                  <a:rPr lang="ja-JP" altLang="en-US" sz="1600" dirty="0"/>
                  <a:t>回路が含まれるかもしれない</a:t>
                </a:r>
                <a:r>
                  <a:rPr lang="en-US" altLang="ja-JP" sz="1600" dirty="0"/>
                  <a:t>)</a:t>
                </a:r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current solution</a:t>
                </a:r>
                <a:r>
                  <a:rPr lang="ja-JP" altLang="en-US" sz="1600" dirty="0"/>
                  <a:t>に含まれる</a:t>
                </a:r>
                <a:r>
                  <a:rPr lang="ja-JP" altLang="en-US" sz="1600" b="1" dirty="0"/>
                  <a:t>最小</a:t>
                </a:r>
                <a:r>
                  <a:rPr lang="zh-CN" altLang="en-US" sz="1600" b="1" dirty="0"/>
                  <a:t> </a:t>
                </a:r>
                <a:r>
                  <a:rPr lang="en-US" altLang="ja-JP" sz="16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b="1" dirty="0"/>
                  <a:t>が最小</a:t>
                </a:r>
                <a:r>
                  <a:rPr lang="en-US" altLang="ja-JP" sz="1600" b="1" dirty="0"/>
                  <a:t>) 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回路に対応する制約条件を加える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問題の実行可能解を得るまでイテレーションを回す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blipFill>
                <a:blip r:embed="rId3"/>
                <a:stretch>
                  <a:fillRect l="-657" t="-393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BED35AD-79D5-B318-EDBF-3923792C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28" y="1463350"/>
            <a:ext cx="5478122" cy="33319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314D11-AB61-EC86-E24E-0F1C3E3B07B6}"/>
              </a:ext>
            </a:extLst>
          </p:cNvPr>
          <p:cNvSpPr txBox="1"/>
          <p:nvPr/>
        </p:nvSpPr>
        <p:spPr>
          <a:xfrm>
            <a:off x="6534152" y="932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例：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B8ACC1-A2C5-C3BC-6169-0E2B072CFB61}"/>
              </a:ext>
            </a:extLst>
          </p:cNvPr>
          <p:cNvSpPr txBox="1"/>
          <p:nvPr/>
        </p:nvSpPr>
        <p:spPr>
          <a:xfrm>
            <a:off x="6026227" y="4847660"/>
            <a:ext cx="177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current solution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B6678F-A0D0-20F8-8A20-3CE899B822A1}"/>
              </a:ext>
            </a:extLst>
          </p:cNvPr>
          <p:cNvSpPr txBox="1"/>
          <p:nvPr/>
        </p:nvSpPr>
        <p:spPr>
          <a:xfrm>
            <a:off x="9258300" y="4898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もう一回回す</a:t>
            </a:r>
            <a:endParaRPr lang="zh-CN" altLang="en-US" dirty="0"/>
          </a:p>
        </p:txBody>
      </p:sp>
      <p:sp>
        <p:nvSpPr>
          <p:cNvPr id="24" name="箭头: 下弧形 23">
            <a:extLst>
              <a:ext uri="{FF2B5EF4-FFF2-40B4-BE49-F238E27FC236}">
                <a16:creationId xmlns:a16="http://schemas.microsoft.com/office/drawing/2014/main" id="{686630FD-49D3-B531-E769-88095250993E}"/>
              </a:ext>
            </a:extLst>
          </p:cNvPr>
          <p:cNvSpPr/>
          <p:nvPr/>
        </p:nvSpPr>
        <p:spPr>
          <a:xfrm>
            <a:off x="7004378" y="5316771"/>
            <a:ext cx="2736850" cy="552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/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/>
                  <a:t>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endParaRPr lang="en-US" altLang="zh-CN" sz="1600" dirty="0"/>
              </a:p>
              <a:p>
                <a:r>
                  <a:rPr lang="ja-JP" altLang="en-US" sz="1600" b="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r>
                  <a:rPr lang="ja-JP" altLang="en-US" sz="1600" dirty="0"/>
                  <a:t>に対応する制約条件を加える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blipFill>
                <a:blip r:embed="rId5"/>
                <a:stretch>
                  <a:fillRect l="-68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E058FD82-F02B-2265-5BFD-98C70E84FF16}"/>
              </a:ext>
            </a:extLst>
          </p:cNvPr>
          <p:cNvSpPr txBox="1"/>
          <p:nvPr/>
        </p:nvSpPr>
        <p:spPr>
          <a:xfrm>
            <a:off x="-69773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[8] G Dantzig, R Fulkerson, and S Johnson. Technical Report P-510. Technical report, RAND Corporation, Santa Monica, 1954.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07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17CF-010F-4B7E-A8DB-801D5D5D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4CEF93-C942-3FEC-D5D5-5BCBECDDC2B9}"/>
              </a:ext>
            </a:extLst>
          </p:cNvPr>
          <p:cNvSpPr/>
          <p:nvPr/>
        </p:nvSpPr>
        <p:spPr>
          <a:xfrm>
            <a:off x="261203" y="585935"/>
            <a:ext cx="429056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9913BEE-0957-3155-3B0F-59602A3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3" y="37825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60088-36BE-FB23-2A2F-C828591933BB}"/>
              </a:ext>
            </a:extLst>
          </p:cNvPr>
          <p:cNvSpPr txBox="1"/>
          <p:nvPr/>
        </p:nvSpPr>
        <p:spPr>
          <a:xfrm>
            <a:off x="16895" y="672224"/>
            <a:ext cx="3869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著者は</a:t>
            </a:r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制約条件があるかどうかに関わらず</a:t>
            </a:r>
            <a:endParaRPr lang="en-US" altLang="ja-JP" sz="1400" dirty="0"/>
          </a:p>
          <a:p>
            <a:r>
              <a:rPr lang="ja-JP" altLang="en-US" sz="1400" dirty="0"/>
              <a:t>各イテレーションでいくつかの局所最適解が得られるかもしれない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b="1" dirty="0"/>
          </a:p>
          <a:p>
            <a:r>
              <a:rPr lang="en-US" altLang="zh-CN" sz="1400" b="1" dirty="0"/>
              <a:t>finger in the dike</a:t>
            </a:r>
            <a:r>
              <a:rPr lang="en-US" altLang="zh-CN" sz="1400" b="1" baseline="30000" dirty="0"/>
              <a:t> </a:t>
            </a:r>
            <a:r>
              <a:rPr lang="ja-JP" altLang="en-US" sz="1400" dirty="0"/>
              <a:t>という手法を改善した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目標として</a:t>
            </a:r>
            <a:endParaRPr lang="en-US" altLang="ja-JP" sz="1400" dirty="0"/>
          </a:p>
          <a:p>
            <a:r>
              <a:rPr lang="ja-JP" altLang="en-US" sz="1400" dirty="0"/>
              <a:t>加える</a:t>
            </a:r>
            <a:r>
              <a:rPr lang="en-US" altLang="zh-CN" sz="1400" dirty="0"/>
              <a:t>Sub-tour</a:t>
            </a:r>
            <a:r>
              <a:rPr lang="ja-JP" altLang="en-US" sz="1400" dirty="0"/>
              <a:t>制約条件の個数　　　　　　　　　　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制約条件なしで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問題の実行可能解を得る</a:t>
            </a:r>
            <a:endParaRPr lang="zh-CN" altLang="en-US" sz="1400" dirty="0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2B07810-986D-64D4-E91E-1432B4A7362E}"/>
              </a:ext>
            </a:extLst>
          </p:cNvPr>
          <p:cNvSpPr/>
          <p:nvPr/>
        </p:nvSpPr>
        <p:spPr>
          <a:xfrm>
            <a:off x="906973" y="3340401"/>
            <a:ext cx="203200" cy="6985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CFA09A-4D07-EC56-73DB-52D493F19511}"/>
              </a:ext>
            </a:extLst>
          </p:cNvPr>
          <p:cNvSpPr txBox="1"/>
          <p:nvPr/>
        </p:nvSpPr>
        <p:spPr>
          <a:xfrm>
            <a:off x="1046137" y="3535762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バランスを取る</a:t>
            </a:r>
            <a:r>
              <a:rPr lang="en-US" altLang="ja-JP" sz="1400" dirty="0"/>
              <a:t>(trade-off)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EA0912-BD71-4AB5-A0EA-1496A538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64" y="0"/>
            <a:ext cx="4641963" cy="678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/>
              <p:nvPr/>
            </p:nvSpPr>
            <p:spPr>
              <a:xfrm>
                <a:off x="9023142" y="614193"/>
                <a:ext cx="2907655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入力：全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200" dirty="0"/>
                  <a:t>個町間の距離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200" dirty="0"/>
                  <a:t>（距離行列）</a:t>
                </a:r>
                <a:endParaRPr lang="en-US" altLang="zh-CN" sz="1200" dirty="0"/>
              </a:p>
              <a:p>
                <a:r>
                  <a:rPr lang="zh-CN" altLang="en-US" sz="1200" dirty="0"/>
                  <a:t>           </a:t>
                </a:r>
                <a:r>
                  <a:rPr lang="ja-JP" altLang="en-US" sz="1200" dirty="0"/>
                  <a:t>ペナルティー</a:t>
                </a:r>
                <a14:m>
                  <m:oMath xmlns:m="http://schemas.openxmlformats.org/officeDocument/2006/math">
                    <m:r>
                      <a:rPr lang="ja-JP" altLang="en-US" sz="1200" i="1" dirty="0">
                        <a:latin typeface="Cambria Math" panose="02040503050406030204" pitchFamily="18" charset="0"/>
                      </a:rPr>
                      <m:t>係数</m:t>
                    </m:r>
                    <m:r>
                      <a:rPr lang="ja-JP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      </a:t>
                </a:r>
                <a:r>
                  <a:rPr lang="ja-JP" altLang="en-US" sz="1200" dirty="0"/>
                  <a:t>イテレーション回数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200" dirty="0"/>
              </a:p>
              <a:p>
                <a:r>
                  <a:rPr lang="ja-JP" altLang="en-US" sz="1200" dirty="0"/>
                  <a:t>出力：バイナリ変数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200" dirty="0"/>
                  <a:t>の値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142" y="614193"/>
                <a:ext cx="2907655" cy="860748"/>
              </a:xfrm>
              <a:prstGeom prst="rect">
                <a:avLst/>
              </a:prstGeom>
              <a:blipFill>
                <a:blip r:embed="rId4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/>
              <p:nvPr/>
            </p:nvSpPr>
            <p:spPr>
              <a:xfrm>
                <a:off x="8722033" y="2479686"/>
                <a:ext cx="320876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各イテレーションで</a:t>
                </a:r>
                <a:endParaRPr lang="en-US" altLang="ja-JP" sz="1200" dirty="0"/>
              </a:p>
              <a:p>
                <a:r>
                  <a:rPr lang="ja-JP" altLang="en-US" sz="1200" dirty="0"/>
                  <a:t>現在の</a:t>
                </a:r>
                <a:r>
                  <a:rPr lang="en-US" altLang="ja-JP" sz="1200" dirty="0"/>
                  <a:t>QUBO</a:t>
                </a:r>
                <a:r>
                  <a:rPr lang="ja-JP" altLang="en-US" sz="1200" dirty="0"/>
                  <a:t>モデルを構築する</a:t>
                </a:r>
                <a:endParaRPr lang="en-US" altLang="ja-JP" sz="1200" dirty="0"/>
              </a:p>
              <a:p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制約条件を加える</a:t>
                </a:r>
                <a:r>
                  <a:rPr lang="en-US" altLang="ja-JP" sz="1200" dirty="0"/>
                  <a:t>(</a:t>
                </a:r>
                <a:r>
                  <a:rPr lang="ja-JP" altLang="en-US" sz="1200" dirty="0"/>
                  <a:t>一回目はなし</a:t>
                </a:r>
                <a:r>
                  <a:rPr lang="en-US" altLang="ja-JP" sz="1200" dirty="0"/>
                  <a:t>)</a:t>
                </a:r>
              </a:p>
              <a:p>
                <a:r>
                  <a:rPr lang="ja-JP" altLang="en-US" sz="1200" dirty="0"/>
                  <a:t>ソルバー</a:t>
                </a:r>
                <a:r>
                  <a:rPr lang="en-US" altLang="ja-JP" sz="1200" dirty="0"/>
                  <a:t>(quantum annealing / CPLEX)</a:t>
                </a:r>
                <a:r>
                  <a:rPr lang="ja-JP" altLang="en-US" sz="1200" dirty="0"/>
                  <a:t>で解く</a:t>
                </a:r>
                <a:endParaRPr lang="en-US" altLang="ja-JP" sz="1200" dirty="0"/>
              </a:p>
              <a:p>
                <a:r>
                  <a:rPr lang="ja-JP" altLang="en-US" sz="1200" dirty="0"/>
                  <a:t>解集合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dirty="0"/>
              </a:p>
              <a:p>
                <a:r>
                  <a:rPr lang="ja-JP" altLang="en-US" sz="1200" dirty="0"/>
                  <a:t>各解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に対して、</a:t>
                </a:r>
                <a:endParaRPr lang="en-US" altLang="ja-JP" sz="1200" dirty="0"/>
              </a:p>
              <a:p>
                <a:r>
                  <a:rPr lang="ja-JP" altLang="en-US" sz="12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1200" dirty="0"/>
                  <a:t>という条件を満たす場合：</a:t>
                </a:r>
                <a:endParaRPr lang="en-US" altLang="ja-JP" sz="1200" dirty="0"/>
              </a:p>
              <a:p>
                <a:r>
                  <a:rPr lang="zh-CN" altLang="en-US" sz="1200" dirty="0"/>
                  <a:t>        </a:t>
                </a:r>
                <a:r>
                  <a:rPr lang="ja-JP" altLang="en-US" sz="12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で</a:t>
                </a:r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が</a:t>
                </a:r>
                <a:r>
                  <a:rPr lang="ja-JP" altLang="en-US" sz="1200" b="1" dirty="0"/>
                  <a:t>含まれない</a:t>
                </a:r>
                <a:r>
                  <a:rPr lang="ja-JP" altLang="en-US" sz="1200" dirty="0"/>
                  <a:t>場合：</a:t>
                </a:r>
                <a:endParaRPr lang="en-US" altLang="ja-JP" sz="1200" dirty="0"/>
              </a:p>
              <a:p>
                <a:r>
                  <a:rPr lang="zh-CN" altLang="en-US" sz="1200" dirty="0"/>
                  <a:t>              </a:t>
                </a:r>
                <a:r>
                  <a:rPr lang="ja-JP" altLang="en-US" sz="12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を記録する</a:t>
                </a:r>
                <a:endParaRPr lang="en-US" altLang="ja-JP" sz="1200" dirty="0"/>
              </a:p>
              <a:p>
                <a:r>
                  <a:rPr lang="en-US" altLang="zh-CN" sz="12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200" dirty="0"/>
                  <a:t>を更新</a:t>
                </a:r>
                <a:endParaRPr lang="en-US" altLang="ja-JP" sz="1200" dirty="0"/>
              </a:p>
              <a:p>
                <a:r>
                  <a:rPr lang="ja-JP" altLang="en-US" sz="1200" dirty="0"/>
                  <a:t>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で</a:t>
                </a:r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が</a:t>
                </a:r>
                <a:r>
                  <a:rPr lang="ja-JP" altLang="en-US" sz="1200" b="1" dirty="0"/>
                  <a:t>含まれる</a:t>
                </a:r>
                <a:r>
                  <a:rPr lang="ja-JP" altLang="en-US" sz="1200" dirty="0"/>
                  <a:t>場合：</a:t>
                </a:r>
                <a:endParaRPr lang="en-US" altLang="ja-JP" sz="1200" dirty="0"/>
              </a:p>
              <a:p>
                <a:r>
                  <a:rPr lang="ja-JP" altLang="en-US" sz="1200" dirty="0"/>
                  <a:t>      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𝑟𝑒𝑙𝑎𝑥𝑎𝑡𝑖𝑜𝑛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</m:oMath>
                </a14:m>
                <a:r>
                  <a:rPr lang="ja-JP" altLang="en-US" sz="1200" dirty="0"/>
                  <a:t>に加える</a:t>
                </a:r>
                <a:endParaRPr lang="en-US" altLang="ja-JP" sz="1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33" y="2479686"/>
                <a:ext cx="3208764" cy="2862322"/>
              </a:xfrm>
              <a:prstGeom prst="rect">
                <a:avLst/>
              </a:prstGeom>
              <a:blipFill>
                <a:blip r:embed="rId5"/>
                <a:stretch>
                  <a:fillRect l="-190" t="-213" b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/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>
                    <a:latin typeface="Cambria Math" panose="02040503050406030204" pitchFamily="18" charset="0"/>
                  </a:rPr>
                  <a:t>Eq.(14)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400" dirty="0"/>
              </a:p>
              <a:p>
                <a:r>
                  <a:rPr lang="ja-JP" altLang="en-US" sz="14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blipFill>
                <a:blip r:embed="rId6"/>
                <a:stretch>
                  <a:fillRect l="-561" t="-1587" b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/>
              <p:nvPr/>
            </p:nvSpPr>
            <p:spPr>
              <a:xfrm>
                <a:off x="8371649" y="5618334"/>
                <a:ext cx="390953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の場合：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の</a:t>
                </a:r>
                <a:r>
                  <a:rPr lang="ja-JP" altLang="en-US" sz="1100" b="1" dirty="0"/>
                  <a:t>最小</a:t>
                </a:r>
                <a:r>
                  <a:rPr lang="ja-JP" altLang="en-US" sz="1100" dirty="0"/>
                  <a:t>の</a:t>
                </a:r>
                <a:r>
                  <a:rPr lang="en-US" altLang="ja-JP" sz="1100" dirty="0"/>
                  <a:t>sub-tour</a:t>
                </a:r>
                <a:r>
                  <a:rPr lang="ja-JP" altLang="en-US" sz="1100" dirty="0"/>
                  <a:t>に対応する制約条件を加える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649" y="5618334"/>
                <a:ext cx="3909532" cy="600164"/>
              </a:xfrm>
              <a:prstGeom prst="rect">
                <a:avLst/>
              </a:prstGeom>
              <a:blipFill>
                <a:blip r:embed="rId7"/>
                <a:stretch>
                  <a:fillRect t="-102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CE698995-0340-F0FA-5D60-D4AC715E0B31}"/>
              </a:ext>
            </a:extLst>
          </p:cNvPr>
          <p:cNvSpPr/>
          <p:nvPr/>
        </p:nvSpPr>
        <p:spPr>
          <a:xfrm>
            <a:off x="1956492" y="1724417"/>
            <a:ext cx="81144" cy="4091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7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AAD5-CC66-FE58-0FB3-EAEF4849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AA5F6F-1C51-AF07-9A70-3F52F7BA1FD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DD429B-FA03-4BEB-3E37-71BFC4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</a:t>
            </a:r>
            <a:r>
              <a:rPr kumimoji="1" lang="ja-JP" altLang="en-US" b="1" dirty="0"/>
              <a:t>ソルバー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0842E9C-237F-43F4-AC7D-32627FAF19E9}"/>
              </a:ext>
            </a:extLst>
          </p:cNvPr>
          <p:cNvSpPr/>
          <p:nvPr/>
        </p:nvSpPr>
        <p:spPr>
          <a:xfrm>
            <a:off x="1769648" y="2459037"/>
            <a:ext cx="425450" cy="242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EA7F1-56DA-816E-E062-7C11318A5F61}"/>
              </a:ext>
            </a:extLst>
          </p:cNvPr>
          <p:cNvSpPr txBox="1"/>
          <p:nvPr/>
        </p:nvSpPr>
        <p:spPr>
          <a:xfrm>
            <a:off x="572353" y="3485634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ソルバー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C53D8-72F3-7E9C-5EEB-DA331C101706}"/>
              </a:ext>
            </a:extLst>
          </p:cNvPr>
          <p:cNvSpPr txBox="1"/>
          <p:nvPr/>
        </p:nvSpPr>
        <p:spPr>
          <a:xfrm>
            <a:off x="2330450" y="2274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Classical methods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B8F0C-7D53-27AE-C72B-0E7C7881D87D}"/>
              </a:ext>
            </a:extLst>
          </p:cNvPr>
          <p:cNvSpPr txBox="1"/>
          <p:nvPr/>
        </p:nvSpPr>
        <p:spPr>
          <a:xfrm>
            <a:off x="2330450" y="466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Quantum methods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EAAF091-6B52-07AA-1906-BFB6533F1686}"/>
              </a:ext>
            </a:extLst>
          </p:cNvPr>
          <p:cNvSpPr/>
          <p:nvPr/>
        </p:nvSpPr>
        <p:spPr>
          <a:xfrm>
            <a:off x="4227098" y="1590531"/>
            <a:ext cx="425450" cy="1444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BD435ED-6BC2-A605-D3B1-01F74917B01D}"/>
              </a:ext>
            </a:extLst>
          </p:cNvPr>
          <p:cNvSpPr/>
          <p:nvPr/>
        </p:nvSpPr>
        <p:spPr>
          <a:xfrm>
            <a:off x="4328698" y="4077037"/>
            <a:ext cx="425450" cy="1737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EFA090-800A-59F3-8934-DDBB5968767D}"/>
              </a:ext>
            </a:extLst>
          </p:cNvPr>
          <p:cNvSpPr txBox="1"/>
          <p:nvPr/>
        </p:nvSpPr>
        <p:spPr>
          <a:xfrm>
            <a:off x="4754148" y="1383015"/>
            <a:ext cx="6942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simulated annealing(SA)</a:t>
            </a:r>
          </a:p>
          <a:p>
            <a:r>
              <a:rPr lang="en-US" altLang="zh-CN" dirty="0"/>
              <a:t>     D-Wave Ocean SDK</a:t>
            </a:r>
            <a:r>
              <a:rPr lang="ja-JP" altLang="en-US" dirty="0"/>
              <a:t>の</a:t>
            </a:r>
            <a:r>
              <a:rPr lang="en-US" altLang="ja-JP" dirty="0"/>
              <a:t>SA</a:t>
            </a:r>
            <a:r>
              <a:rPr lang="ja-JP" altLang="en-US" dirty="0"/>
              <a:t>を使用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Branch and bound</a:t>
            </a:r>
            <a:endParaRPr lang="zh-CN" altLang="en-US" dirty="0"/>
          </a:p>
          <a:p>
            <a:r>
              <a:rPr lang="ja-JP" altLang="en-US" dirty="0"/>
              <a:t>本来の</a:t>
            </a:r>
            <a:r>
              <a:rPr lang="en-US" altLang="ja-JP" dirty="0"/>
              <a:t>QUBO</a:t>
            </a:r>
            <a:r>
              <a:rPr lang="ja-JP" altLang="en-US" dirty="0"/>
              <a:t>モデルを分割し、子問題の解で探索範囲を縮める</a:t>
            </a:r>
            <a:endParaRPr lang="en-US" altLang="ja-JP" dirty="0"/>
          </a:p>
          <a:p>
            <a:r>
              <a:rPr lang="ja-JP" altLang="en-US" dirty="0"/>
              <a:t>本論文は</a:t>
            </a:r>
            <a:r>
              <a:rPr lang="en-US" altLang="ja-JP" dirty="0"/>
              <a:t>IBM</a:t>
            </a:r>
            <a:r>
              <a:rPr lang="ja-JP" altLang="en-US" dirty="0"/>
              <a:t>社の</a:t>
            </a:r>
            <a:r>
              <a:rPr lang="en-US" altLang="ja-JP" dirty="0"/>
              <a:t>CPLEX</a:t>
            </a:r>
            <a:r>
              <a:rPr lang="ja-JP" altLang="en-US" dirty="0"/>
              <a:t>を使用</a:t>
            </a:r>
            <a:endParaRPr lang="en-US" altLang="ja-JP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C542E9-9F6C-8315-C71B-5A2E6E1DD05C}"/>
              </a:ext>
            </a:extLst>
          </p:cNvPr>
          <p:cNvSpPr txBox="1"/>
          <p:nvPr/>
        </p:nvSpPr>
        <p:spPr>
          <a:xfrm>
            <a:off x="4792248" y="38788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Quantum annealing(QA)</a:t>
            </a:r>
          </a:p>
          <a:p>
            <a:r>
              <a:rPr lang="en-US" altLang="zh-CN" dirty="0"/>
              <a:t>D-Wave Advantage 5.3 System</a:t>
            </a:r>
            <a:r>
              <a:rPr lang="ja-JP" altLang="en-US" dirty="0"/>
              <a:t>に基づく</a:t>
            </a:r>
            <a:endParaRPr lang="en-US" altLang="ja-JP" dirty="0"/>
          </a:p>
          <a:p>
            <a:r>
              <a:rPr lang="en-US" altLang="ja-JP" dirty="0"/>
              <a:t>5000+</a:t>
            </a:r>
            <a:r>
              <a:rPr lang="ja-JP" altLang="en-US" dirty="0"/>
              <a:t>量子ビット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D-Wave hybrid method</a:t>
            </a:r>
            <a:endParaRPr lang="zh-CN" altLang="en-US" dirty="0"/>
          </a:p>
          <a:p>
            <a:r>
              <a:rPr lang="ja-JP" altLang="en-US" dirty="0"/>
              <a:t>量子と</a:t>
            </a:r>
            <a:r>
              <a:rPr lang="en-US" altLang="ja-JP" dirty="0"/>
              <a:t>classical</a:t>
            </a:r>
            <a:r>
              <a:rPr lang="ja-JP" altLang="en-US" dirty="0"/>
              <a:t>両方を使用する手法</a:t>
            </a:r>
            <a:endParaRPr lang="en-US" altLang="ja-JP" dirty="0"/>
          </a:p>
          <a:p>
            <a:r>
              <a:rPr lang="ja-JP" altLang="en-US" dirty="0"/>
              <a:t>単なるの</a:t>
            </a:r>
            <a:r>
              <a:rPr lang="en-US" altLang="ja-JP" dirty="0"/>
              <a:t>QA</a:t>
            </a:r>
            <a:r>
              <a:rPr lang="ja-JP" altLang="en-US" dirty="0"/>
              <a:t>より効率と精度がよい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0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72A1-DD8C-F331-90FF-F7A663B6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F631D9-595C-1536-78B5-7853F076BA01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9A9C0D-7820-9000-3E23-150A167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1611C1-0DB1-EF8D-B937-73660A32F20E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110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31AA-8133-7093-DE0D-238DA58F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FC33CA-B6A2-F154-9891-6CE6053AAC2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B876F16-8EC5-3284-101A-DBD4494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/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ベンチマーク用の問題：</a:t>
                </a:r>
                <a:r>
                  <a:rPr lang="en-US" altLang="zh-CN" dirty="0"/>
                  <a:t> Dantzig-Fulkerson-Johnson(DFJ) </a:t>
                </a:r>
                <a:r>
                  <a:rPr lang="ja-JP" altLang="en-US" dirty="0"/>
                  <a:t>形式の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</a:t>
                </a:r>
                <a:endParaRPr lang="en-US" altLang="ja-JP" dirty="0"/>
              </a:p>
              <a:p>
                <a:r>
                  <a:rPr lang="ja-JP" altLang="en-US" dirty="0"/>
                  <a:t>問題のサイズ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町の個数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：</a:t>
                </a:r>
                <a:r>
                  <a:rPr lang="en-US" altLang="ja-JP" b="1" dirty="0"/>
                  <a:t>6</a:t>
                </a:r>
                <a:r>
                  <a:rPr lang="ja-JP" altLang="en-US" dirty="0"/>
                  <a:t>から</a:t>
                </a:r>
                <a:r>
                  <a:rPr lang="en-US" altLang="ja-JP" b="1" dirty="0"/>
                  <a:t>45</a:t>
                </a:r>
              </a:p>
              <a:p>
                <a:r>
                  <a:rPr lang="ja-JP" altLang="en-US" dirty="0"/>
                  <a:t>町の座標：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[−1,+1]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距離：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ユクリッド距離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blipFill>
                <a:blip r:embed="rId3"/>
                <a:stretch>
                  <a:fillRect l="-535" t="-253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/>
              <p:nvPr/>
            </p:nvSpPr>
            <p:spPr>
              <a:xfrm>
                <a:off x="572353" y="2098383"/>
                <a:ext cx="8314472" cy="4527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r>
                  <a:rPr lang="ja-JP" altLang="en-US" dirty="0"/>
                  <a:t>目的関数　　　　　　等式制約　　　　　不等式制約</a:t>
                </a:r>
                <a:endParaRPr lang="zh-CN" altLang="en-US" dirty="0"/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/>
                  <a:t>を確定するために、サイズが</a:t>
                </a:r>
                <a:r>
                  <a:rPr lang="en-US" altLang="ja-JP" sz="1600" dirty="0"/>
                  <a:t>12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問題を利用する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①著者が提案されたアルゴリズム１で</a:t>
                </a:r>
                <a:r>
                  <a:rPr lang="en-US" altLang="ja-JP" sz="1600" dirty="0"/>
                  <a:t>(</a:t>
                </a:r>
                <a:r>
                  <a:rPr lang="en-US" altLang="ja-JP" sz="1600" b="1" dirty="0"/>
                  <a:t>CPLEX</a:t>
                </a:r>
                <a:r>
                  <a:rPr lang="ja-JP" altLang="en-US" sz="1600" b="1" dirty="0"/>
                  <a:t>利用</a:t>
                </a:r>
                <a:r>
                  <a:rPr lang="en-US" altLang="ja-JP" sz="1600" dirty="0"/>
                  <a:t>)</a:t>
                </a:r>
                <a:r>
                  <a:rPr lang="ja-JP" altLang="en-US" sz="1600" dirty="0"/>
                  <a:t>インスタンス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サイズが</a:t>
                </a:r>
                <a:r>
                  <a:rPr lang="en-US" altLang="ja-JP" sz="1600" dirty="0"/>
                  <a:t>12)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制約を見つける</a:t>
                </a:r>
                <a:r>
                  <a:rPr lang="en-US" altLang="ja-JP" sz="1600" dirty="0"/>
                  <a:t>(</a:t>
                </a:r>
                <a:r>
                  <a:rPr lang="ja-JP" altLang="en-US" sz="1600" b="1" dirty="0"/>
                  <a:t>サイズが</a:t>
                </a:r>
                <a:r>
                  <a:rPr lang="en-US" altLang="ja-JP" sz="1600" b="1" dirty="0"/>
                  <a:t>4</a:t>
                </a:r>
                <a:r>
                  <a:rPr lang="ja-JP" altLang="en-US" sz="1600" b="1" dirty="0"/>
                  <a:t>の</a:t>
                </a:r>
                <a:r>
                  <a:rPr lang="en-US" altLang="ja-JP" sz="1600" b="1" dirty="0"/>
                  <a:t>sub-tour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②</a:t>
                </a:r>
                <a:r>
                  <a:rPr lang="en-US" altLang="ja-JP" sz="1600" dirty="0"/>
                  <a:t> sub-tour</a:t>
                </a:r>
                <a:r>
                  <a:rPr lang="ja-JP" altLang="en-US" sz="1600" dirty="0"/>
                  <a:t>制約を目的関数に加えて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モデルを構築する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③</a:t>
                </a:r>
                <a:r>
                  <a:rPr lang="en-US" altLang="zh-CN" sz="1600" dirty="0"/>
                  <a:t> D-Wave Advantage</a:t>
                </a:r>
                <a:r>
                  <a:rPr lang="ja-JP" altLang="en-US" sz="1600" dirty="0"/>
                  <a:t>で</a:t>
                </a:r>
                <a:r>
                  <a:rPr lang="en-US" altLang="ja-JP" sz="1600" dirty="0"/>
                  <a:t>5000</a:t>
                </a:r>
                <a:r>
                  <a:rPr lang="ja-JP" altLang="en-US" sz="1600" dirty="0"/>
                  <a:t>回サンプリング</a:t>
                </a:r>
                <a:r>
                  <a:rPr lang="en-US" altLang="ja-JP" sz="1600" dirty="0"/>
                  <a:t>(sampling)</a:t>
                </a:r>
                <a:r>
                  <a:rPr lang="ja-JP" altLang="en-US" sz="1600" dirty="0"/>
                  <a:t>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④その中の実行可能解の</a:t>
                </a:r>
                <a:r>
                  <a:rPr lang="ja-JP" altLang="en-US" sz="1600" b="1" dirty="0"/>
                  <a:t>平均エネルギー</a:t>
                </a:r>
                <a:r>
                  <a:rPr lang="ja-JP" altLang="en-US" sz="1600" dirty="0"/>
                  <a:t>を計算して目的関数の値として使用</a:t>
                </a:r>
                <a:endParaRPr lang="en-US" altLang="ja-JP" sz="1600" dirty="0"/>
              </a:p>
              <a:p>
                <a:r>
                  <a:rPr lang="en-US" altLang="ja-JP" sz="1600" dirty="0"/>
                  <a:t>    </a:t>
                </a:r>
                <a:r>
                  <a:rPr lang="ja-JP" altLang="en-US" sz="1600" dirty="0"/>
                  <a:t>⑤目的関数の最小値を見つける</a:t>
                </a:r>
                <a:endParaRPr lang="en-US" altLang="ja-JP" sz="16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</a:t>
                </a:r>
                <a:r>
                  <a:rPr lang="en-US" altLang="zh-CN" sz="1600" b="1" dirty="0"/>
                  <a:t>COBYLA</a:t>
                </a:r>
                <a:r>
                  <a:rPr lang="en-US" altLang="zh-CN" sz="1600" b="1" baseline="30000" dirty="0"/>
                  <a:t>[29]</a:t>
                </a:r>
                <a:r>
                  <a:rPr lang="ja-JP" altLang="en-US" sz="1600" b="1" dirty="0"/>
                  <a:t>ソルバー利用</a:t>
                </a:r>
                <a:endParaRPr lang="en-US" altLang="zh-CN" sz="1600" b="1" dirty="0"/>
              </a:p>
              <a:p>
                <a:r>
                  <a:rPr lang="ja-JP" altLang="en-US" sz="1600" dirty="0"/>
                  <a:t>結果：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/>
                  <a:t>は初期値の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1,1,0.1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→{0.88,0.46,0.54}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3" y="2098383"/>
                <a:ext cx="8314472" cy="4527906"/>
              </a:xfrm>
              <a:prstGeom prst="rect">
                <a:avLst/>
              </a:prstGeom>
              <a:blipFill>
                <a:blip r:embed="rId4"/>
                <a:stretch>
                  <a:fillRect l="-513" t="-673" b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/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blipFill>
                <a:blip r:embed="rId5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/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blipFill>
                <a:blip r:embed="rId6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上 1">
            <a:extLst>
              <a:ext uri="{FF2B5EF4-FFF2-40B4-BE49-F238E27FC236}">
                <a16:creationId xmlns:a16="http://schemas.microsoft.com/office/drawing/2014/main" id="{F3E82034-B8D0-43A6-755A-C99D62ADFC14}"/>
              </a:ext>
            </a:extLst>
          </p:cNvPr>
          <p:cNvSpPr/>
          <p:nvPr/>
        </p:nvSpPr>
        <p:spPr>
          <a:xfrm>
            <a:off x="3429000" y="5485582"/>
            <a:ext cx="76200" cy="31514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7B929-4748-0AA8-A7C5-F0ED52DF1577}"/>
              </a:ext>
            </a:extLst>
          </p:cNvPr>
          <p:cNvSpPr txBox="1"/>
          <p:nvPr/>
        </p:nvSpPr>
        <p:spPr>
          <a:xfrm>
            <a:off x="7575499" y="6218902"/>
            <a:ext cx="47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[29]  M.J.D. Powell. A direct search optimization method that models the</a:t>
            </a:r>
            <a:b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objective and constraint functions by linear interpolation.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Advances in</a:t>
            </a:r>
            <a:b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</a:b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Optimization and Numerical Analysis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275:51–67, 1994.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583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3C83-E42A-FABF-08ED-26340CAF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D0234-E094-2D1E-DBFB-559BDEDCFC10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C5CF45C-CEA8-F951-2C08-ECB3F22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/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{0.88,0.46,0.54}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i="1" dirty="0">
                    <a:latin typeface="Cambria Math" panose="02040503050406030204" pitchFamily="18" charset="0"/>
                  </a:rPr>
                  <a:t>著者は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は等式制約のペナルティー係数としてよいと書いてある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補助変数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r>
                  <a:rPr lang="ja-JP" altLang="en-US" dirty="0"/>
                  <a:t>　　　　　</a:t>
                </a:r>
                <a:endParaRPr lang="en-US" altLang="zh-CN" sz="1800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{0.88,0.88}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blipFill>
                <a:blip r:embed="rId3"/>
                <a:stretch>
                  <a:fillRect l="-651" t="-743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/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blipFill>
                <a:blip r:embed="rId4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/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blipFill>
                <a:blip r:embed="rId5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57BEA-0FDE-BAA6-4722-E20D7896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6FDB94-40C4-7196-B8BA-C7E2FB7E7BF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7ED1AA5-D9F1-AC31-FBC8-85A1E14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D20C1-9CBB-1777-0FD5-D41FD5AE011E}"/>
              </a:ext>
            </a:extLst>
          </p:cNvPr>
          <p:cNvSpPr txBox="1"/>
          <p:nvPr/>
        </p:nvSpPr>
        <p:spPr>
          <a:xfrm>
            <a:off x="184150" y="745609"/>
            <a:ext cx="52462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ソルバー：</a:t>
            </a:r>
            <a:r>
              <a:rPr lang="en-US" altLang="zh-CN" dirty="0"/>
              <a:t>D-Wave Advantage</a:t>
            </a:r>
          </a:p>
          <a:p>
            <a:r>
              <a:rPr lang="ja-JP" altLang="en-US" dirty="0"/>
              <a:t>手法：不等式制約は</a:t>
            </a:r>
            <a:r>
              <a:rPr lang="en-US" altLang="ja-JP" dirty="0">
                <a:solidFill>
                  <a:srgbClr val="FFC400"/>
                </a:solidFill>
              </a:rPr>
              <a:t>unbalanced penalization</a:t>
            </a:r>
            <a:r>
              <a:rPr lang="ja-JP" altLang="en-US" dirty="0"/>
              <a:t>方法</a:t>
            </a:r>
            <a:endParaRPr lang="en-US" altLang="ja-JP" dirty="0"/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81FF"/>
                </a:solidFill>
              </a:rPr>
              <a:t>relaxation</a:t>
            </a:r>
            <a:r>
              <a:rPr lang="en-US" altLang="zh-CN" dirty="0"/>
              <a:t>(sub-tour</a:t>
            </a:r>
            <a:r>
              <a:rPr lang="ja-JP" altLang="en-US" dirty="0"/>
              <a:t>制約を加えない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   </a:t>
            </a:r>
            <a:r>
              <a:rPr lang="ja-JP" altLang="en-US" dirty="0"/>
              <a:t>不等式制約は</a:t>
            </a:r>
            <a:r>
              <a:rPr lang="en-US" altLang="ja-JP" dirty="0">
                <a:solidFill>
                  <a:srgbClr val="FF4A00"/>
                </a:solidFill>
              </a:rPr>
              <a:t>slack variables</a:t>
            </a:r>
            <a:r>
              <a:rPr lang="ja-JP" altLang="en-US" dirty="0"/>
              <a:t>方法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CE5DF-9B1F-96A3-7CEC-AD088AD6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7"/>
          <a:stretch/>
        </p:blipFill>
        <p:spPr>
          <a:xfrm>
            <a:off x="304799" y="2384427"/>
            <a:ext cx="5246296" cy="3438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5C6024-2385-B998-358A-46942F0FC783}"/>
              </a:ext>
            </a:extLst>
          </p:cNvPr>
          <p:cNvSpPr txBox="1"/>
          <p:nvPr/>
        </p:nvSpPr>
        <p:spPr>
          <a:xfrm>
            <a:off x="1578860" y="214015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図：得られた解が実行可能解の確率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9E85C-8DF5-72F4-ED92-2C55458ED5DC}"/>
              </a:ext>
            </a:extLst>
          </p:cNvPr>
          <p:cNvSpPr txBox="1"/>
          <p:nvPr/>
        </p:nvSpPr>
        <p:spPr>
          <a:xfrm>
            <a:off x="304799" y="5850781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町</a:t>
            </a:r>
            <a:r>
              <a:rPr lang="en-US" altLang="ja-JP" sz="1400" dirty="0"/>
              <a:t>7</a:t>
            </a:r>
            <a:r>
              <a:rPr lang="ja-JP" altLang="en-US" sz="1400" dirty="0"/>
              <a:t>と</a:t>
            </a:r>
            <a:r>
              <a:rPr lang="en-US" altLang="ja-JP" sz="1400" dirty="0"/>
              <a:t>9</a:t>
            </a:r>
            <a:r>
              <a:rPr lang="ja-JP" altLang="en-US" sz="1400" dirty="0"/>
              <a:t>は排除する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  <a:r>
              <a:rPr lang="ja-JP" altLang="en-US" sz="1400" dirty="0"/>
              <a:t>はいつも最適解が得られる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9FDA6-035A-DA42-C17C-70E329A2DB7C}"/>
              </a:ext>
            </a:extLst>
          </p:cNvPr>
          <p:cNvSpPr txBox="1"/>
          <p:nvPr/>
        </p:nvSpPr>
        <p:spPr>
          <a:xfrm>
            <a:off x="6635902" y="656370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4A00"/>
                </a:solidFill>
              </a:rPr>
              <a:t>Slack</a:t>
            </a:r>
            <a:r>
              <a:rPr lang="ja-JP" altLang="en-US" sz="1400" dirty="0"/>
              <a:t>の結果は最大</a:t>
            </a:r>
            <a:r>
              <a:rPr lang="en-US" altLang="ja-JP" sz="1400" dirty="0"/>
              <a:t>12</a:t>
            </a:r>
            <a:r>
              <a:rPr lang="ja-JP" altLang="en-US" sz="1400" dirty="0"/>
              <a:t>まで</a:t>
            </a:r>
            <a:endParaRPr lang="en-US" altLang="ja-JP" sz="1400" dirty="0"/>
          </a:p>
          <a:p>
            <a:r>
              <a:rPr lang="ja-JP" altLang="en-US" sz="1400" dirty="0"/>
              <a:t>このサイズ以上だと、</a:t>
            </a:r>
            <a:r>
              <a:rPr lang="en-US" altLang="zh-CN" sz="1400" dirty="0"/>
              <a:t> Advantage</a:t>
            </a:r>
            <a:r>
              <a:rPr lang="ja-JP" altLang="en-US" sz="1400" dirty="0"/>
              <a:t>の量子ビットが足りない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AF54D-BC53-270E-6746-C393F8EF9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02" y="1461540"/>
            <a:ext cx="5487762" cy="24148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968D17-F217-0963-5845-E1782469D8A8}"/>
              </a:ext>
            </a:extLst>
          </p:cNvPr>
          <p:cNvSpPr txBox="1"/>
          <p:nvPr/>
        </p:nvSpPr>
        <p:spPr>
          <a:xfrm>
            <a:off x="6433600" y="13276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表：各インスタンスが必要の量子ビットと二次項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21EEB-495A-AADB-D31E-9C6E26F69E7D}"/>
              </a:ext>
            </a:extLst>
          </p:cNvPr>
          <p:cNvSpPr/>
          <p:nvPr/>
        </p:nvSpPr>
        <p:spPr>
          <a:xfrm>
            <a:off x="8899358" y="3274017"/>
            <a:ext cx="1066800" cy="53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0BB7B-072A-53F6-C719-F3FB4452C7AF}"/>
              </a:ext>
            </a:extLst>
          </p:cNvPr>
          <p:cNvSpPr txBox="1"/>
          <p:nvPr/>
        </p:nvSpPr>
        <p:spPr>
          <a:xfrm>
            <a:off x="9186536" y="3849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急増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68AC0-291F-0BDD-0446-2AA6F265A047}"/>
              </a:ext>
            </a:extLst>
          </p:cNvPr>
          <p:cNvSpPr txBox="1"/>
          <p:nvPr/>
        </p:nvSpPr>
        <p:spPr>
          <a:xfrm>
            <a:off x="5912002" y="4051011"/>
            <a:ext cx="6025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町の個数は</a:t>
            </a:r>
            <a:r>
              <a:rPr lang="en-US" altLang="ja-JP" sz="1400" dirty="0"/>
              <a:t>12</a:t>
            </a:r>
            <a:r>
              <a:rPr lang="ja-JP" altLang="en-US" sz="1400" dirty="0"/>
              <a:t>までは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en-US" altLang="zh-CN" sz="1400" dirty="0">
                <a:solidFill>
                  <a:srgbClr val="0081FF"/>
                </a:solidFill>
              </a:rPr>
              <a:t> </a:t>
            </a:r>
            <a:r>
              <a:rPr lang="ja-JP" altLang="en-US" sz="1400" dirty="0"/>
              <a:t>と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の表現が近い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サイズが</a:t>
            </a:r>
            <a:r>
              <a:rPr lang="en-US" altLang="ja-JP" sz="1400" dirty="0"/>
              <a:t>12</a:t>
            </a:r>
            <a:r>
              <a:rPr lang="ja-JP" altLang="en-US" sz="1400" dirty="0"/>
              <a:t>を超えると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法の表現は急に下がる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分析：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小規模の問題に対して、</a:t>
            </a:r>
            <a:endParaRPr lang="en-US" altLang="ja-JP" sz="1400" dirty="0"/>
          </a:p>
          <a:p>
            <a:r>
              <a:rPr lang="en-US" altLang="ja-JP" sz="1400" dirty="0"/>
              <a:t>sub-tour</a:t>
            </a:r>
            <a:r>
              <a:rPr lang="ja-JP" altLang="en-US" sz="1400" dirty="0"/>
              <a:t>制約の必要数はまだ少ない、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法は十分だと書いてある</a:t>
            </a:r>
            <a:endParaRPr lang="en-US" altLang="ja-JP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サイズが３</a:t>
            </a:r>
            <a:r>
              <a:rPr lang="en-US" altLang="ja-JP" sz="1400" dirty="0"/>
              <a:t>(</a:t>
            </a:r>
            <a:r>
              <a:rPr lang="ja-JP" altLang="en-US" sz="1400" dirty="0"/>
              <a:t>町３個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sub-tour</a:t>
            </a:r>
            <a:r>
              <a:rPr lang="ja-JP" altLang="en-US" sz="1400" dirty="0"/>
              <a:t>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</a:t>
            </a:r>
            <a:r>
              <a:rPr lang="ja-JP" altLang="en-US" sz="1400" dirty="0"/>
              <a:t>の手法で目的関数に加えると必要のリソース</a:t>
            </a:r>
            <a:r>
              <a:rPr lang="en-US" altLang="ja-JP" sz="1400" dirty="0"/>
              <a:t>(</a:t>
            </a:r>
            <a:r>
              <a:rPr lang="ja-JP" altLang="en-US" sz="1400" dirty="0"/>
              <a:t>量子ビット、二次項</a:t>
            </a:r>
            <a:r>
              <a:rPr lang="en-US" altLang="ja-JP" sz="1400" dirty="0"/>
              <a:t>)</a:t>
            </a:r>
            <a:r>
              <a:rPr lang="ja-JP" altLang="en-US" sz="1400" dirty="0"/>
              <a:t>が変わらない</a:t>
            </a:r>
            <a:endParaRPr lang="en-US" altLang="ja-JP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982A607-4B24-8A84-9B4F-858321D7FC55}"/>
              </a:ext>
            </a:extLst>
          </p:cNvPr>
          <p:cNvGrpSpPr/>
          <p:nvPr/>
        </p:nvGrpSpPr>
        <p:grpSpPr>
          <a:xfrm>
            <a:off x="10840796" y="2243599"/>
            <a:ext cx="289840" cy="952134"/>
            <a:chOff x="11514137" y="2098675"/>
            <a:chExt cx="289840" cy="95213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25DE81-4953-809C-C045-0019950CA440}"/>
                </a:ext>
              </a:extLst>
            </p:cNvPr>
            <p:cNvSpPr/>
            <p:nvPr/>
          </p:nvSpPr>
          <p:spPr>
            <a:xfrm>
              <a:off x="11514138" y="2098675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890E47C-27D8-4791-4F04-2D9193AE3CD9}"/>
                </a:ext>
              </a:extLst>
            </p:cNvPr>
            <p:cNvSpPr/>
            <p:nvPr/>
          </p:nvSpPr>
          <p:spPr>
            <a:xfrm>
              <a:off x="11514137" y="2760970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79609BC-CB29-1650-768F-85256A264E60}"/>
              </a:ext>
            </a:extLst>
          </p:cNvPr>
          <p:cNvCxnSpPr>
            <a:cxnSpLocks/>
            <a:stCxn id="30" idx="6"/>
            <a:endCxn id="29" idx="6"/>
          </p:cNvCxnSpPr>
          <p:nvPr/>
        </p:nvCxnSpPr>
        <p:spPr>
          <a:xfrm flipV="1">
            <a:off x="11130635" y="2388519"/>
            <a:ext cx="1" cy="662295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FE43599-EFE5-01FB-E955-AFEEBBC30065}"/>
              </a:ext>
            </a:extLst>
          </p:cNvPr>
          <p:cNvSpPr txBox="1"/>
          <p:nvPr/>
        </p:nvSpPr>
        <p:spPr>
          <a:xfrm>
            <a:off x="11388052" y="2404482"/>
            <a:ext cx="61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必要の</a:t>
            </a:r>
            <a:endParaRPr lang="en-US" altLang="ja-JP" sz="800" dirty="0"/>
          </a:p>
          <a:p>
            <a:r>
              <a:rPr lang="ja-JP" altLang="en-US" sz="800" dirty="0"/>
              <a:t>リソース</a:t>
            </a:r>
            <a:endParaRPr lang="en-US" altLang="ja-JP" sz="800" dirty="0"/>
          </a:p>
          <a:p>
            <a:r>
              <a:rPr lang="ja-JP" altLang="en-US" sz="800" dirty="0"/>
              <a:t>が近い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96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855BA-E174-A162-0F52-FC6ACFAE7C84}"/>
              </a:ext>
            </a:extLst>
          </p:cNvPr>
          <p:cNvSpPr txBox="1"/>
          <p:nvPr/>
        </p:nvSpPr>
        <p:spPr>
          <a:xfrm>
            <a:off x="600364" y="12279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805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6B9C-8B94-3345-1AF6-82CA5441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CCBB98-14E2-F7F2-EB3F-3EF71201A33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BFF56A-5BA4-FB58-E1DA-6DAD4623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E4059-82A3-3999-D3AC-D3FF69462E13}"/>
              </a:ext>
            </a:extLst>
          </p:cNvPr>
          <p:cNvSpPr txBox="1"/>
          <p:nvPr/>
        </p:nvSpPr>
        <p:spPr>
          <a:xfrm>
            <a:off x="134584" y="789490"/>
            <a:ext cx="6927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ソルバー：</a:t>
            </a:r>
            <a:r>
              <a:rPr lang="en-US" altLang="zh-CN" sz="1400" dirty="0"/>
              <a:t>D-Wave Advantage</a:t>
            </a:r>
          </a:p>
          <a:p>
            <a:r>
              <a:rPr lang="ja-JP" altLang="en-US" sz="1400" dirty="0"/>
              <a:t>手法：不等式制約は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zh-CN" sz="1400" dirty="0"/>
              <a:t>           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           </a:t>
            </a:r>
            <a:r>
              <a:rPr lang="ja-JP" altLang="en-US" sz="1400" dirty="0"/>
              <a:t>不等式制約は</a:t>
            </a:r>
            <a:r>
              <a:rPr lang="en-US" altLang="ja-JP" sz="1400" dirty="0">
                <a:solidFill>
                  <a:srgbClr val="FF4A00"/>
                </a:solidFill>
              </a:rPr>
              <a:t>slack variables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ja-JP" sz="1400" dirty="0"/>
              <a:t>           CPLEX (reference) (LP</a:t>
            </a:r>
            <a:r>
              <a:rPr lang="ja-JP" altLang="en-US" sz="1400" dirty="0"/>
              <a:t>形式の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問題を解く、</a:t>
            </a:r>
            <a:r>
              <a:rPr lang="en-US" altLang="ja-JP" sz="1400" dirty="0"/>
              <a:t>QUBO</a:t>
            </a:r>
            <a:r>
              <a:rPr lang="ja-JP" altLang="en-US" sz="1400" dirty="0"/>
              <a:t>に変換する必要がない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　　　　　　　</a:t>
            </a:r>
            <a:r>
              <a:rPr lang="ja-JP" altLang="en-US" sz="1200" dirty="0"/>
              <a:t>最適解と見なしてもよいと思う</a:t>
            </a:r>
            <a:endParaRPr lang="en-US" altLang="ja-JP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C096F-BE17-46E5-F512-6075856D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817016"/>
            <a:ext cx="4845937" cy="34880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E10A43-5645-7822-35DE-27709C9C2D1C}"/>
              </a:ext>
            </a:extLst>
          </p:cNvPr>
          <p:cNvSpPr txBox="1"/>
          <p:nvPr/>
        </p:nvSpPr>
        <p:spPr>
          <a:xfrm>
            <a:off x="1024674" y="2623897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図：得られた全ての実行可能解の平均距離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80D979-EDFE-595F-C7D4-BE13F5DF4418}"/>
              </a:ext>
            </a:extLst>
          </p:cNvPr>
          <p:cNvSpPr txBox="1"/>
          <p:nvPr/>
        </p:nvSpPr>
        <p:spPr>
          <a:xfrm>
            <a:off x="572353" y="63050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Error bar</a:t>
            </a:r>
            <a:r>
              <a:rPr lang="ja-JP" altLang="en-US" sz="1600" dirty="0"/>
              <a:t>は</a:t>
            </a:r>
            <a:r>
              <a:rPr lang="zh-CN" altLang="en-US" sz="1600" dirty="0"/>
              <a:t>標準偏差</a:t>
            </a:r>
            <a:r>
              <a:rPr lang="en-US" altLang="zh-CN" sz="1600" dirty="0"/>
              <a:t>(</a:t>
            </a:r>
            <a:r>
              <a:rPr lang="en-US" altLang="ja-JP" sz="1600" dirty="0"/>
              <a:t>standard deviation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C9A067-BF40-1BD2-7F8D-FFE0C3B72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15" y="1100223"/>
            <a:ext cx="4803214" cy="36213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F46FD-C0B6-FCAE-C719-B0A9238509C3}"/>
              </a:ext>
            </a:extLst>
          </p:cNvPr>
          <p:cNvSpPr txBox="1"/>
          <p:nvPr/>
        </p:nvSpPr>
        <p:spPr>
          <a:xfrm>
            <a:off x="7654074" y="967103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図：得られた全ての実行可能解の最小距離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445D19-6740-34D1-BDC7-1BA16C4AC81E}"/>
              </a:ext>
            </a:extLst>
          </p:cNvPr>
          <p:cNvSpPr txBox="1"/>
          <p:nvPr/>
        </p:nvSpPr>
        <p:spPr>
          <a:xfrm>
            <a:off x="7610793" y="4742357"/>
            <a:ext cx="3682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インスタンス</a:t>
            </a:r>
            <a:r>
              <a:rPr lang="en-US" altLang="ja-JP" sz="1600" dirty="0"/>
              <a:t>6</a:t>
            </a:r>
            <a:r>
              <a:rPr lang="ja-JP" altLang="en-US" sz="1600" dirty="0"/>
              <a:t>と</a:t>
            </a:r>
            <a:r>
              <a:rPr lang="en-US" altLang="ja-JP" sz="1600" dirty="0"/>
              <a:t>8</a:t>
            </a:r>
            <a:r>
              <a:rPr lang="ja-JP" altLang="en-US" sz="1600" dirty="0"/>
              <a:t>は全部最適解に到達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インスタンスのサイズが</a:t>
            </a:r>
            <a:r>
              <a:rPr lang="en-US" altLang="ja-JP" sz="1600" dirty="0"/>
              <a:t>10</a:t>
            </a:r>
            <a:r>
              <a:rPr lang="ja-JP" altLang="en-US" sz="1600" dirty="0"/>
              <a:t>以上だと</a:t>
            </a:r>
            <a:endParaRPr lang="en-US" altLang="ja-JP" sz="1600" dirty="0"/>
          </a:p>
          <a:p>
            <a:r>
              <a:rPr lang="ja-JP" altLang="en-US" sz="1600" dirty="0"/>
              <a:t>より小さい最小距離を得られるため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方法がよい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140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F786-DC0E-E645-0B6E-E32079A4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BA9DA3-ADEF-0BDF-80D0-578C5286ED81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FA3281-150D-41E9-258E-3AA90B1D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2A272-C199-2175-CB5A-26AC999A6290}"/>
              </a:ext>
            </a:extLst>
          </p:cNvPr>
          <p:cNvSpPr txBox="1"/>
          <p:nvPr/>
        </p:nvSpPr>
        <p:spPr>
          <a:xfrm>
            <a:off x="184150" y="745609"/>
            <a:ext cx="76390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ソルバー：</a:t>
            </a:r>
            <a:r>
              <a:rPr lang="en-US" altLang="zh-CN" sz="1600" dirty="0"/>
              <a:t>D-Wave Hybrid Solver</a:t>
            </a:r>
          </a:p>
          <a:p>
            <a:r>
              <a:rPr lang="ja-JP" altLang="en-US" sz="1600" dirty="0"/>
              <a:t>手法：不等式制約は</a:t>
            </a:r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zh-CN" altLang="en-US" sz="1600" dirty="0"/>
              <a:t>           </a:t>
            </a:r>
            <a:r>
              <a:rPr lang="ja-JP" altLang="en-US" sz="1600" dirty="0"/>
              <a:t>不等式制約は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en-US" altLang="ja-JP" sz="1600" dirty="0"/>
              <a:t>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D3016EF-1ED5-0DBF-A9F4-E41C227E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" y="2413000"/>
            <a:ext cx="5369190" cy="3784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6BADE5-4FF7-9EFB-F454-A2741E5DFE20}"/>
              </a:ext>
            </a:extLst>
          </p:cNvPr>
          <p:cNvSpPr txBox="1"/>
          <p:nvPr/>
        </p:nvSpPr>
        <p:spPr>
          <a:xfrm>
            <a:off x="1217417" y="22591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異なる手法</a:t>
            </a:r>
            <a:r>
              <a:rPr lang="ja-JP" altLang="en-US" sz="1400" dirty="0"/>
              <a:t>で得られた実行可能解の距離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7FB24A-5703-5B19-65B1-8A4942936350}"/>
              </a:ext>
            </a:extLst>
          </p:cNvPr>
          <p:cNvSpPr txBox="1"/>
          <p:nvPr/>
        </p:nvSpPr>
        <p:spPr>
          <a:xfrm>
            <a:off x="5713036" y="2690911"/>
            <a:ext cx="63610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問題のサイズが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までは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手法と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手法大体同じ効果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手法のほうが優れている</a:t>
            </a:r>
            <a:endParaRPr lang="en-US" altLang="ja-JP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なお、</a:t>
            </a:r>
            <a:endParaRPr lang="en-US" altLang="ja-JP" sz="1600" dirty="0"/>
          </a:p>
          <a:p>
            <a:r>
              <a:rPr lang="ja-JP" altLang="en-US" sz="1600" dirty="0"/>
              <a:t>問題のサイズが</a:t>
            </a:r>
            <a:r>
              <a:rPr lang="en-US" altLang="ja-JP" sz="1600" dirty="0"/>
              <a:t>27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手法は実行可能解を一つも見つからない</a:t>
            </a:r>
            <a:endParaRPr lang="en-US" altLang="ja-JP" sz="1600" dirty="0"/>
          </a:p>
          <a:p>
            <a:r>
              <a:rPr lang="ja-JP" altLang="en-US" sz="1600" dirty="0"/>
              <a:t>その一方で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手法は全インスタンスに対して、実行可能解を得られた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21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4764-09C7-61A0-26F0-B639136B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01A9BB-5A56-17D8-5116-689E296ED3DD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0C7F47-FBAA-9A53-25C6-E527CCC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E670BA-6FC7-CE1B-1D8F-D8B9FB35541C}"/>
              </a:ext>
            </a:extLst>
          </p:cNvPr>
          <p:cNvSpPr txBox="1"/>
          <p:nvPr/>
        </p:nvSpPr>
        <p:spPr>
          <a:xfrm>
            <a:off x="184150" y="745609"/>
            <a:ext cx="8140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手法：不等式制約は</a:t>
            </a:r>
            <a:r>
              <a:rPr lang="en-US" altLang="ja-JP" sz="1600" b="1" dirty="0"/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ソルバー：</a:t>
            </a:r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E80000"/>
                </a:solidFill>
              </a:rPr>
              <a:t>Simulate annealing(SA)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  </a:t>
            </a:r>
            <a:r>
              <a:rPr lang="en-US" altLang="zh-CN" sz="1600" dirty="0"/>
              <a:t>(CPLEX</a:t>
            </a:r>
            <a:r>
              <a:rPr lang="ja-JP" altLang="en-US" sz="1600" dirty="0"/>
              <a:t>で</a:t>
            </a:r>
            <a:r>
              <a:rPr lang="en-US" altLang="ja-JP" sz="1600" dirty="0" err="1"/>
              <a:t>ising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</a:t>
            </a:r>
            <a:r>
              <a:rPr lang="en-US" altLang="zh-CN" sz="1600" dirty="0"/>
              <a:t>)</a:t>
            </a:r>
          </a:p>
          <a:p>
            <a:r>
              <a:rPr lang="en-US" altLang="ja-JP" sz="1600" dirty="0"/>
              <a:t>       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  <a:endParaRPr lang="en-US" altLang="zh-CN" sz="1600" dirty="0">
              <a:solidFill>
                <a:srgbClr val="FFC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F16D7-10D7-6A50-035B-00EE6E6A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727197"/>
            <a:ext cx="4993300" cy="3737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8A3480-507B-CADF-961D-8891FEE6E5A8}"/>
              </a:ext>
            </a:extLst>
          </p:cNvPr>
          <p:cNvSpPr txBox="1"/>
          <p:nvPr/>
        </p:nvSpPr>
        <p:spPr>
          <a:xfrm>
            <a:off x="656089" y="257330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異なるソルバー</a:t>
            </a:r>
            <a:r>
              <a:rPr lang="ja-JP" altLang="en-US" sz="1400" dirty="0"/>
              <a:t>で得られた最小実行可能解の距離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6F9A6-1A5F-0A2D-AE33-1B9D9121ADBD}"/>
              </a:ext>
            </a:extLst>
          </p:cNvPr>
          <p:cNvSpPr txBox="1"/>
          <p:nvPr/>
        </p:nvSpPr>
        <p:spPr>
          <a:xfrm>
            <a:off x="8458200" y="745609"/>
            <a:ext cx="3467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制限時間：</a:t>
            </a:r>
            <a:endParaRPr lang="en-US" altLang="ja-JP" sz="1600" dirty="0"/>
          </a:p>
          <a:p>
            <a:r>
              <a:rPr lang="en-US" altLang="ja-JP" sz="1400" dirty="0">
                <a:solidFill>
                  <a:srgbClr val="00E5F8"/>
                </a:solidFill>
              </a:rPr>
              <a:t>CPLEX</a:t>
            </a:r>
            <a:r>
              <a:rPr lang="ja-JP" altLang="en-US" sz="1600" dirty="0"/>
              <a:t>：</a:t>
            </a:r>
            <a:r>
              <a:rPr lang="en-US" altLang="ja-JP" sz="1600" dirty="0"/>
              <a:t>10s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hybrid solver</a:t>
            </a:r>
            <a:r>
              <a:rPr lang="ja-JP" altLang="en-US" sz="1600" dirty="0"/>
              <a:t>：</a:t>
            </a:r>
            <a:r>
              <a:rPr lang="en-US" altLang="ja-JP" sz="1600" dirty="0"/>
              <a:t>3s</a:t>
            </a:r>
          </a:p>
          <a:p>
            <a:endParaRPr lang="en-US" altLang="zh-CN" sz="1600" dirty="0"/>
          </a:p>
          <a:p>
            <a:r>
              <a:rPr lang="ja-JP" altLang="en-US" sz="1600" dirty="0"/>
              <a:t>各インスタンスを</a:t>
            </a:r>
            <a:r>
              <a:rPr lang="en-US" altLang="ja-JP" sz="1600" dirty="0"/>
              <a:t>10</a:t>
            </a:r>
            <a:r>
              <a:rPr lang="ja-JP" altLang="en-US" sz="1600" dirty="0"/>
              <a:t>回解いて</a:t>
            </a:r>
            <a:endParaRPr lang="en-US" altLang="ja-JP" sz="1600" dirty="0"/>
          </a:p>
          <a:p>
            <a:r>
              <a:rPr lang="ja-JP" altLang="en-US" sz="1600" dirty="0"/>
              <a:t>その中の</a:t>
            </a:r>
            <a:r>
              <a:rPr lang="ja-JP" altLang="en-US" sz="1600" b="1" dirty="0"/>
              <a:t>最小実行可能解</a:t>
            </a:r>
            <a:r>
              <a:rPr lang="ja-JP" altLang="en-US" sz="1600" dirty="0"/>
              <a:t>を記録する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7FBDF3-4ED8-C6AB-C595-66B2B0EDB04F}"/>
              </a:ext>
            </a:extLst>
          </p:cNvPr>
          <p:cNvSpPr txBox="1"/>
          <p:nvPr/>
        </p:nvSpPr>
        <p:spPr>
          <a:xfrm>
            <a:off x="5454650" y="3090446"/>
            <a:ext cx="66929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</a:t>
            </a:r>
            <a:r>
              <a:rPr lang="ja-JP" altLang="en-US" sz="1600" dirty="0"/>
              <a:t>で解の品質が</a:t>
            </a:r>
            <a:r>
              <a:rPr lang="en-US" altLang="ja-JP" sz="1600" b="1" dirty="0"/>
              <a:t>CPLEX (reference) </a:t>
            </a:r>
            <a:r>
              <a:rPr lang="ja-JP" altLang="en-US" sz="1600" dirty="0"/>
              <a:t>と比べると大幅に下がる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回解いても実行可能解が得られない場合もある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  <a:r>
              <a:rPr lang="ja-JP" altLang="en-US" sz="1600" dirty="0"/>
              <a:t>で解の品質が一番良い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なお</a:t>
            </a:r>
            <a:endParaRPr lang="en-US" altLang="ja-JP" sz="1600" dirty="0"/>
          </a:p>
          <a:p>
            <a:r>
              <a:rPr lang="ja-JP" altLang="en-US" sz="1600" dirty="0"/>
              <a:t>ほとんどの場合、どのソルバーを用いても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手法は実行可能解が得られる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なので、</a:t>
            </a:r>
            <a:endParaRPr lang="en-US" altLang="ja-JP" sz="1600" dirty="0"/>
          </a:p>
          <a:p>
            <a:r>
              <a:rPr lang="en-US" altLang="ja-JP" sz="1600" b="1" dirty="0"/>
              <a:t>Slack variables</a:t>
            </a:r>
            <a:r>
              <a:rPr lang="ja-JP" altLang="en-US" sz="1600" dirty="0"/>
              <a:t>手法に比べて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のほうが優れている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89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07CF-878E-CBD9-1C8A-E49ECF46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3893CF-1700-5D81-CDF7-5376EA056B4E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5578AA7-610A-48B2-C9AD-79FC19E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81426-7D8E-A570-843B-0C4C20DF23F1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8661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FE81-6E03-C0AC-8C3F-4D5B58D0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5EB82B-D0FF-B444-13BF-C1C3BD09D878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496A95A-FC26-18E2-A3BA-B47804A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CONCLUTIONS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C279E-1262-AB07-256D-EBA51E047D73}"/>
              </a:ext>
            </a:extLst>
          </p:cNvPr>
          <p:cNvSpPr txBox="1"/>
          <p:nvPr/>
        </p:nvSpPr>
        <p:spPr>
          <a:xfrm>
            <a:off x="929139" y="1385799"/>
            <a:ext cx="7483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</a:t>
            </a:r>
            <a:endParaRPr lang="en-US" altLang="ja-JP" dirty="0"/>
          </a:p>
          <a:p>
            <a:r>
              <a:rPr lang="en-US" altLang="ja-JP" dirty="0"/>
              <a:t>TSP</a:t>
            </a:r>
            <a:r>
              <a:rPr lang="ja-JP" altLang="en-US" dirty="0"/>
              <a:t>問題を例として</a:t>
            </a:r>
            <a:endParaRPr lang="en-US" altLang="ja-JP" dirty="0"/>
          </a:p>
          <a:p>
            <a:r>
              <a:rPr lang="ja-JP" altLang="en-US" dirty="0"/>
              <a:t>不等式制約の</a:t>
            </a:r>
            <a:r>
              <a:rPr lang="en-US" altLang="ja-JP" b="1" dirty="0"/>
              <a:t>slack variables</a:t>
            </a:r>
            <a:r>
              <a:rPr lang="ja-JP" altLang="en-US" dirty="0"/>
              <a:t>と</a:t>
            </a:r>
            <a:r>
              <a:rPr lang="en-US" altLang="ja-JP" sz="1800" b="1" dirty="0"/>
              <a:t>unbalanced penalization</a:t>
            </a:r>
            <a:r>
              <a:rPr lang="ja-JP" altLang="en-US" sz="1800" dirty="0"/>
              <a:t>手法を研究し、</a:t>
            </a:r>
            <a:endParaRPr lang="en-US" altLang="ja-JP" sz="1800" dirty="0"/>
          </a:p>
          <a:p>
            <a:r>
              <a:rPr lang="ja-JP" altLang="en-US" dirty="0"/>
              <a:t>ぞれぞれの手法で異なるソルバーで解の品質を分析した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結論として</a:t>
            </a:r>
            <a:endParaRPr lang="en-US" altLang="ja-JP" dirty="0"/>
          </a:p>
          <a:p>
            <a:r>
              <a:rPr lang="en-US" altLang="ja-JP" sz="1800" b="1" dirty="0"/>
              <a:t>Slack variables</a:t>
            </a:r>
            <a:r>
              <a:rPr lang="ja-JP" altLang="en-US" sz="1800" dirty="0"/>
              <a:t>手法に比べて</a:t>
            </a:r>
            <a:endParaRPr lang="en-US" altLang="ja-JP" sz="1800" dirty="0"/>
          </a:p>
          <a:p>
            <a:r>
              <a:rPr lang="en-US" altLang="ja-JP" sz="1800" b="1" dirty="0"/>
              <a:t>unbalanced penalization</a:t>
            </a:r>
            <a:r>
              <a:rPr lang="ja-JP" altLang="en-US" sz="1800" dirty="0"/>
              <a:t>のほうが優れている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現在の</a:t>
            </a:r>
            <a:r>
              <a:rPr lang="en-US" altLang="ja-JP" dirty="0"/>
              <a:t>QPU</a:t>
            </a:r>
            <a:r>
              <a:rPr lang="ja-JP" altLang="en-US" dirty="0"/>
              <a:t>は保有する量子ビットはまだ少なくて、連結性も足りない</a:t>
            </a:r>
            <a:endParaRPr lang="en-US" altLang="ja-JP" dirty="0"/>
          </a:p>
          <a:p>
            <a:r>
              <a:rPr lang="ja-JP" altLang="en-US" dirty="0"/>
              <a:t>なので、モデル簡易化の研究も必要だと書いてある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8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ABSTRACT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600364" y="1429769"/>
            <a:ext cx="10532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Quadratic Unconstrained Binary Optimization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二次制約なしバイナリ最適化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(QUBO) 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は組み合わせ最適化問題、近年量子計算技術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の進展によって注目される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多くの問題で不等式制約が必要で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通常は補助変数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(slack variables)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を用いて等式制約に変換する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補助変数のデメリット：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探索範囲の拡大と必要の量子ビットの増加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最近は不等式制約に対して、</a:t>
            </a:r>
            <a:r>
              <a:rPr lang="en-US" altLang="ja-JP" dirty="0"/>
              <a:t> </a:t>
            </a:r>
            <a:r>
              <a:rPr lang="en-US" altLang="ja-JP" b="1" dirty="0"/>
              <a:t>unbalanced penalization</a:t>
            </a:r>
            <a:r>
              <a:rPr lang="ja-JP" altLang="en-US" dirty="0"/>
              <a:t>手法を提案された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本論文では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TSP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問題をベンチマーク問題として異なるソルバーを用いて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b="1" dirty="0">
                <a:solidFill>
                  <a:srgbClr val="374151"/>
                </a:solidFill>
                <a:latin typeface="Söhne"/>
              </a:rPr>
              <a:t>slack variables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と</a:t>
            </a:r>
            <a:r>
              <a:rPr lang="en-US" altLang="ja-JP" b="1" dirty="0">
                <a:solidFill>
                  <a:srgbClr val="374151"/>
                </a:solidFill>
                <a:latin typeface="Söhne"/>
              </a:rPr>
              <a:t>unbalanced penalization</a:t>
            </a:r>
            <a:r>
              <a:rPr lang="ja-JP" altLang="en-US" dirty="0"/>
              <a:t>手法を比較した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54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5862C5-DC89-9243-F108-F7EC51638506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30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1192547" y="1320666"/>
            <a:ext cx="1053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92A68-3709-6B74-D3DB-B3B1B646F1A9}"/>
              </a:ext>
            </a:extLst>
          </p:cNvPr>
          <p:cNvSpPr txBox="1"/>
          <p:nvPr/>
        </p:nvSpPr>
        <p:spPr>
          <a:xfrm>
            <a:off x="406400" y="1232551"/>
            <a:ext cx="11576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組合せ最適化問題とは、</a:t>
            </a:r>
            <a:endParaRPr lang="en-US" altLang="ja-JP" dirty="0"/>
          </a:p>
          <a:p>
            <a:r>
              <a:rPr lang="ja-JP" altLang="en-US" dirty="0"/>
              <a:t>様々な</a:t>
            </a:r>
            <a:r>
              <a:rPr lang="ja-JP" altLang="en-US" b="1" dirty="0"/>
              <a:t>制約</a:t>
            </a:r>
            <a:r>
              <a:rPr lang="ja-JP" altLang="en-US" dirty="0"/>
              <a:t>の下で多くの選択肢の中から、ある指標（価値）を最も良くする変数の値（組合せ）を求める問題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近年、量子計算機の発展によって</a:t>
            </a:r>
            <a:endParaRPr lang="en-US" altLang="ja-JP" dirty="0"/>
          </a:p>
          <a:p>
            <a:r>
              <a:rPr lang="ja-JP" altLang="en-US" dirty="0"/>
              <a:t>量子計算機で組み合わせ問題を解くことが注目されている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670CD-1DDB-1E5C-8814-8372B7A2C260}"/>
              </a:ext>
            </a:extLst>
          </p:cNvPr>
          <p:cNvSpPr txBox="1"/>
          <p:nvPr/>
        </p:nvSpPr>
        <p:spPr>
          <a:xfrm>
            <a:off x="355456" y="2797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流れ：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7555E3-4794-EA1B-3536-1AA37A9B0129}"/>
              </a:ext>
            </a:extLst>
          </p:cNvPr>
          <p:cNvSpPr/>
          <p:nvPr/>
        </p:nvSpPr>
        <p:spPr>
          <a:xfrm>
            <a:off x="4558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組み合わせ問題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53B9EC-FB4C-09A5-089D-DCE1911A8E06}"/>
              </a:ext>
            </a:extLst>
          </p:cNvPr>
          <p:cNvSpPr/>
          <p:nvPr/>
        </p:nvSpPr>
        <p:spPr>
          <a:xfrm>
            <a:off x="36181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B895F7-0A36-6E6C-E2A1-73129ECECD4E}"/>
              </a:ext>
            </a:extLst>
          </p:cNvPr>
          <p:cNvSpPr/>
          <p:nvPr/>
        </p:nvSpPr>
        <p:spPr>
          <a:xfrm>
            <a:off x="6459044" y="3457834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43C91B-F067-A161-4DC4-11EE9FAB8026}"/>
              </a:ext>
            </a:extLst>
          </p:cNvPr>
          <p:cNvSpPr/>
          <p:nvPr/>
        </p:nvSpPr>
        <p:spPr>
          <a:xfrm>
            <a:off x="9510903" y="3329988"/>
            <a:ext cx="1892300" cy="1125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QPU</a:t>
            </a:r>
          </a:p>
          <a:p>
            <a:pPr algn="ctr"/>
            <a:r>
              <a:rPr lang="en-US" altLang="ja-JP" dirty="0"/>
              <a:t>(quantum processing units)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6E2B3F-CFF7-BEFB-A47A-6CBD78BD2F23}"/>
              </a:ext>
            </a:extLst>
          </p:cNvPr>
          <p:cNvSpPr/>
          <p:nvPr/>
        </p:nvSpPr>
        <p:spPr>
          <a:xfrm>
            <a:off x="2442100" y="3847512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AFD9BC-DE29-8368-EE3C-1B176B358CFA}"/>
              </a:ext>
            </a:extLst>
          </p:cNvPr>
          <p:cNvSpPr/>
          <p:nvPr/>
        </p:nvSpPr>
        <p:spPr>
          <a:xfrm>
            <a:off x="5358002" y="3866563"/>
            <a:ext cx="863601" cy="14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76041B-3CB7-2E96-8CF2-53CDFD95471E}"/>
              </a:ext>
            </a:extLst>
          </p:cNvPr>
          <p:cNvSpPr/>
          <p:nvPr/>
        </p:nvSpPr>
        <p:spPr>
          <a:xfrm>
            <a:off x="8129299" y="3822448"/>
            <a:ext cx="1271253" cy="128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3B726-9BD5-1582-E914-9C0DD7F84F30}"/>
              </a:ext>
            </a:extLst>
          </p:cNvPr>
          <p:cNvSpPr txBox="1"/>
          <p:nvPr/>
        </p:nvSpPr>
        <p:spPr>
          <a:xfrm>
            <a:off x="2358959" y="3453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目的関数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172607-6705-D5DD-1E33-D5F04C3359BA}"/>
              </a:ext>
            </a:extLst>
          </p:cNvPr>
          <p:cNvSpPr txBox="1"/>
          <p:nvPr/>
        </p:nvSpPr>
        <p:spPr>
          <a:xfrm>
            <a:off x="2419580" y="40326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制約条件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0099A0-F51F-10A1-4244-AD9516EEF52F}"/>
              </a:ext>
            </a:extLst>
          </p:cNvPr>
          <p:cNvSpPr txBox="1"/>
          <p:nvPr/>
        </p:nvSpPr>
        <p:spPr>
          <a:xfrm>
            <a:off x="5240607" y="34439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変数の変換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B999D-BB50-18EB-A72D-E4487AD34442}"/>
              </a:ext>
            </a:extLst>
          </p:cNvPr>
          <p:cNvSpPr txBox="1"/>
          <p:nvPr/>
        </p:nvSpPr>
        <p:spPr>
          <a:xfrm>
            <a:off x="8182205" y="34439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埋め込み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E1EA1A-A44F-51DE-8135-279BBB96A5EE}"/>
              </a:ext>
            </a:extLst>
          </p:cNvPr>
          <p:cNvSpPr txBox="1"/>
          <p:nvPr/>
        </p:nvSpPr>
        <p:spPr>
          <a:xfrm>
            <a:off x="355456" y="4737804"/>
            <a:ext cx="8374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等式制約</a:t>
            </a:r>
            <a:r>
              <a:rPr lang="zh-CN" altLang="en-US" dirty="0"/>
              <a:t>      →      </a:t>
            </a:r>
            <a:r>
              <a:rPr lang="ja-JP" altLang="en-US" dirty="0"/>
              <a:t>ペナルティー項として目的関数に加える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</a:t>
            </a:r>
            <a:r>
              <a:rPr lang="zh-CN" altLang="en-US" dirty="0"/>
              <a:t>  →      </a:t>
            </a:r>
            <a:r>
              <a:rPr lang="ja-JP" altLang="en-US" dirty="0"/>
              <a:t>補助変数</a:t>
            </a:r>
            <a:r>
              <a:rPr lang="zh-CN" altLang="en-US" dirty="0"/>
              <a:t>（</a:t>
            </a:r>
            <a:r>
              <a:rPr lang="en-US" altLang="zh-CN" b="1" dirty="0"/>
              <a:t>slack variables</a:t>
            </a:r>
            <a:r>
              <a:rPr lang="zh-CN" altLang="en-US" dirty="0"/>
              <a:t>）</a:t>
            </a:r>
            <a:r>
              <a:rPr lang="ja-JP" altLang="en-US" dirty="0"/>
              <a:t>を利用する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ja-JP" altLang="en-US" dirty="0"/>
              <a:t>補助変数のデメリットに対して、</a:t>
            </a:r>
            <a:r>
              <a:rPr lang="en-US" altLang="ja-JP" dirty="0"/>
              <a:t> </a:t>
            </a:r>
            <a:r>
              <a:rPr lang="en-US" altLang="ja-JP" b="1" dirty="0"/>
              <a:t>unbalanced penalization</a:t>
            </a:r>
            <a:r>
              <a:rPr lang="en-US" altLang="ja-JP" baseline="30000" dirty="0"/>
              <a:t>[25]</a:t>
            </a:r>
            <a:r>
              <a:rPr lang="ja-JP" altLang="en-US" dirty="0"/>
              <a:t>方法が提案された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EACD-52B2-EF6B-A6D0-5D55FDAAE974}"/>
              </a:ext>
            </a:extLst>
          </p:cNvPr>
          <p:cNvSpPr txBox="1"/>
          <p:nvPr/>
        </p:nvSpPr>
        <p:spPr>
          <a:xfrm>
            <a:off x="6096000" y="6293159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[25] Alejandro Montanez-Barrera, Alberto Maldonado-Romo, Dennis </a:t>
            </a:r>
            <a:r>
              <a:rPr lang="en-US" altLang="zh-CN" sz="1050" dirty="0" err="1"/>
              <a:t>Willsch</a:t>
            </a:r>
            <a:r>
              <a:rPr lang="en-US" altLang="zh-CN" sz="1050" dirty="0"/>
              <a:t>, and Kristel </a:t>
            </a:r>
            <a:r>
              <a:rPr lang="en-US" altLang="zh-CN" sz="1050" dirty="0" err="1"/>
              <a:t>Michielsen</a:t>
            </a:r>
            <a:r>
              <a:rPr lang="en-US" altLang="zh-CN" sz="1050" dirty="0"/>
              <a:t>. Unbalanced penalization: A new approach to encode inequality constraints of combinatorial problems for quantum optimization algorithms. pages 18–20, 2022.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05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9892-4C52-C2BB-AAE1-BFFB5A3B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C5FB2F-D3F9-CFD1-2936-DDB8E38FD330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CB928BF-D6EA-0548-24B9-B48FBCCC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074-F579-57BE-E208-78BE032729F4}"/>
              </a:ext>
            </a:extLst>
          </p:cNvPr>
          <p:cNvSpPr txBox="1"/>
          <p:nvPr/>
        </p:nvSpPr>
        <p:spPr>
          <a:xfrm>
            <a:off x="742950" y="1536700"/>
            <a:ext cx="79031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本論文では：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不等式制約に対して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ベンチマーク用の問題：</a:t>
            </a:r>
            <a:r>
              <a:rPr lang="en-US" altLang="zh-CN" dirty="0"/>
              <a:t> Dantzig-Fulkerson-Johnson</a:t>
            </a:r>
            <a:r>
              <a:rPr lang="en-US" altLang="zh-CN" b="1" dirty="0"/>
              <a:t>(DFJ) </a:t>
            </a:r>
            <a:r>
              <a:rPr lang="ja-JP" altLang="en-US" dirty="0"/>
              <a:t>形式の</a:t>
            </a:r>
            <a:r>
              <a:rPr lang="en-US" altLang="ja-JP" dirty="0"/>
              <a:t>TSP</a:t>
            </a:r>
            <a:r>
              <a:rPr lang="ja-JP" altLang="en-US" dirty="0"/>
              <a:t>問題</a:t>
            </a:r>
            <a:endParaRPr lang="en-US" altLang="ja-JP" dirty="0"/>
          </a:p>
          <a:p>
            <a:r>
              <a:rPr lang="ja-JP" altLang="en-US" dirty="0"/>
              <a:t>問題のサイズ</a:t>
            </a:r>
            <a:r>
              <a:rPr lang="en-US" altLang="ja-JP" dirty="0"/>
              <a:t>(</a:t>
            </a:r>
            <a:r>
              <a:rPr lang="ja-JP" altLang="en-US" dirty="0"/>
              <a:t>町の個数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en-US" altLang="ja-JP" dirty="0"/>
              <a:t>6</a:t>
            </a:r>
            <a:r>
              <a:rPr lang="ja-JP" altLang="en-US" dirty="0"/>
              <a:t>から</a:t>
            </a:r>
            <a:r>
              <a:rPr lang="en-US" altLang="ja-JP" dirty="0"/>
              <a:t>45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ソルバー：</a:t>
            </a:r>
            <a:endParaRPr lang="en-US" altLang="ja-JP" dirty="0"/>
          </a:p>
          <a:p>
            <a:r>
              <a:rPr lang="en-US" altLang="zh-CN" dirty="0"/>
              <a:t>D-wave </a:t>
            </a:r>
            <a:r>
              <a:rPr lang="ja-JP" altLang="en-US" dirty="0"/>
              <a:t>の</a:t>
            </a:r>
            <a:r>
              <a:rPr lang="en-US" altLang="zh-CN" dirty="0"/>
              <a:t>Quantum annealing </a:t>
            </a:r>
            <a:r>
              <a:rPr lang="ja-JP" altLang="en-US" dirty="0"/>
              <a:t>と </a:t>
            </a:r>
            <a:r>
              <a:rPr lang="en-US" altLang="zh-CN" dirty="0"/>
              <a:t>classical solvers</a:t>
            </a:r>
            <a:endParaRPr lang="en-US" altLang="ja-JP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6544BE-7BF4-05E2-F142-8ED8EDC7FB18}"/>
              </a:ext>
            </a:extLst>
          </p:cNvPr>
          <p:cNvSpPr/>
          <p:nvPr/>
        </p:nvSpPr>
        <p:spPr>
          <a:xfrm>
            <a:off x="3293648" y="1676400"/>
            <a:ext cx="425450" cy="1212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DC6C0-023E-9132-A160-37D816D3A098}"/>
              </a:ext>
            </a:extLst>
          </p:cNvPr>
          <p:cNvSpPr txBox="1"/>
          <p:nvPr/>
        </p:nvSpPr>
        <p:spPr>
          <a:xfrm>
            <a:off x="4114800" y="1536700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補助変数</a:t>
            </a:r>
            <a:r>
              <a:rPr lang="en-US" altLang="ja-JP" b="1" dirty="0"/>
              <a:t>(</a:t>
            </a:r>
            <a:r>
              <a:rPr lang="en-US" altLang="zh-CN" b="1" dirty="0"/>
              <a:t>slack variables)</a:t>
            </a:r>
            <a:r>
              <a:rPr lang="ja-JP" altLang="en-US" dirty="0"/>
              <a:t>を利用する方法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2BF2D-1DA5-BB10-B4C7-E20F423BF498}"/>
              </a:ext>
            </a:extLst>
          </p:cNvPr>
          <p:cNvSpPr txBox="1"/>
          <p:nvPr/>
        </p:nvSpPr>
        <p:spPr>
          <a:xfrm>
            <a:off x="4114800" y="2653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unbalanced penalization</a:t>
            </a:r>
            <a:r>
              <a:rPr lang="ja-JP" altLang="en-US" dirty="0"/>
              <a:t>方法</a:t>
            </a:r>
            <a:endParaRPr lang="zh-CN" altLang="en-US" dirty="0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D0CCA9C4-6929-FAAD-D729-3A856EB412D1}"/>
              </a:ext>
            </a:extLst>
          </p:cNvPr>
          <p:cNvSpPr/>
          <p:nvPr/>
        </p:nvSpPr>
        <p:spPr>
          <a:xfrm>
            <a:off x="8646076" y="2008443"/>
            <a:ext cx="88900" cy="5987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E976C-4639-4616-60AB-8435FF49687C}"/>
              </a:ext>
            </a:extLst>
          </p:cNvPr>
          <p:cNvSpPr txBox="1"/>
          <p:nvPr/>
        </p:nvSpPr>
        <p:spPr>
          <a:xfrm>
            <a:off x="9394825" y="2141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二つの方法を比較する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5E74-6909-84FD-7664-036D2A58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414059-E806-40EA-6AE8-939FF02DCCCB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CCD88C4-D9DC-9A35-ECAE-70F9F929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75931-8497-E9DC-02DE-5927009B9174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4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2454-AEDF-141B-3CA7-8602DFAD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B60AF1-8660-186D-5D93-E139BA408852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430BF8-F581-50B0-5D08-37C0764B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lang="en-US" altLang="zh-CN" sz="4400" dirty="0"/>
              <a:t> </a:t>
            </a:r>
            <a:r>
              <a:rPr lang="ja-JP" altLang="en-US" sz="4400" dirty="0"/>
              <a:t>：</a:t>
            </a:r>
            <a:r>
              <a:rPr lang="en-US" altLang="zh-CN" sz="4400" dirty="0"/>
              <a:t>The QUBO formulation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/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600" b="1" i="0" dirty="0">
                    <a:effectLst/>
                    <a:latin typeface="YakuHanJPs"/>
                  </a:rPr>
                  <a:t>QUBO </a:t>
                </a:r>
                <a:r>
                  <a:rPr lang="en-US" altLang="ja-JP" sz="1600" b="1" dirty="0">
                    <a:latin typeface="YakuHanJPs"/>
                  </a:rPr>
                  <a:t>(</a:t>
                </a:r>
                <a:r>
                  <a:rPr lang="en-US" altLang="zh-CN" sz="1600" b="1" i="0" dirty="0">
                    <a:effectLst/>
                    <a:latin typeface="YakuHanJPs"/>
                  </a:rPr>
                  <a:t>Quadratic Unconstrained Binary Optimization</a:t>
                </a:r>
                <a:r>
                  <a:rPr lang="en-US" altLang="ja-JP" sz="1600" b="1" dirty="0">
                    <a:latin typeface="YakuHanJPs"/>
                  </a:rPr>
                  <a:t>)</a:t>
                </a:r>
                <a:r>
                  <a:rPr lang="ja-JP" altLang="en-US" sz="1600" b="1" dirty="0">
                    <a:latin typeface="YakuHanJPs"/>
                  </a:rPr>
                  <a:t>問題</a:t>
                </a:r>
                <a:endParaRPr lang="en-US" altLang="zh-CN" sz="1600" b="1" i="0" dirty="0">
                  <a:effectLst/>
                  <a:latin typeface="YakuHanJPs"/>
                </a:endParaRPr>
              </a:p>
              <a:p>
                <a:r>
                  <a:rPr lang="ja-JP" altLang="en-US" sz="1600" dirty="0"/>
                  <a:t>二次形式の制約なし二値変数最適化問題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ja-JP" altLang="en-US" sz="1600" dirty="0"/>
                  <a:t>入力：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行列</a:t>
                </a:r>
                <a:endParaRPr lang="en-US" altLang="ja-JP" sz="1600" dirty="0"/>
              </a:p>
              <a:p>
                <a:r>
                  <a:rPr lang="ja-JP" altLang="en-US" sz="1600" dirty="0"/>
                  <a:t>出力：変数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のベクトル</a:t>
                </a:r>
                <a:endParaRPr lang="en-US" altLang="ja-JP" sz="1600" dirty="0"/>
              </a:p>
              <a:p>
                <a:r>
                  <a:rPr lang="ja-JP" altLang="en-US" sz="1600" dirty="0"/>
                  <a:t>与えられた数式を最小値にするベクトル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を求める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r>
                  <a:rPr lang="en-US" altLang="ja-JP" sz="1600" dirty="0"/>
                  <a:t>QUBO</a:t>
                </a:r>
                <a:r>
                  <a:rPr lang="ja-JP" altLang="en-US" sz="1600" dirty="0"/>
                  <a:t>の一般的な数式：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ja-JP" sz="1600" dirty="0"/>
              </a:p>
            </p:txBody>
          </p:sp>
        </mc:Choice>
        <mc:Fallback xmlns="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blipFill>
                <a:blip r:embed="rId3"/>
                <a:stretch>
                  <a:fillRect l="-331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/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r>
                  <a:rPr lang="en-US" altLang="ja-JP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ja-JP" altLang="en-US" sz="1600" dirty="0"/>
                  <a:t>一次項の係数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二次項の係数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ja-JP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</a:t>
                </a:r>
                <a:r>
                  <a:rPr lang="ja-JP" altLang="en-US" sz="1600" dirty="0"/>
                  <a:t>バイナリ変数の個数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blipFill>
                <a:blip r:embed="rId4"/>
                <a:stretch>
                  <a:fillRect t="-1408"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27B1BA9-64BF-9AE1-C568-4B56DD931527}"/>
              </a:ext>
            </a:extLst>
          </p:cNvPr>
          <p:cNvGraphicFramePr>
            <a:graphicFrameLocks noGrp="1"/>
          </p:cNvGraphicFramePr>
          <p:nvPr/>
        </p:nvGraphicFramePr>
        <p:xfrm>
          <a:off x="863292" y="4968394"/>
          <a:ext cx="172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8820237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613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33458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7741203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187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20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414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047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200341C-FD3C-C276-CD5B-90EF7FD90C80}"/>
              </a:ext>
            </a:extLst>
          </p:cNvPr>
          <p:cNvSpPr txBox="1"/>
          <p:nvPr/>
        </p:nvSpPr>
        <p:spPr>
          <a:xfrm>
            <a:off x="337127" y="4004767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例えば：</a:t>
            </a:r>
            <a:endParaRPr lang="en-US" altLang="ja-JP" sz="1600" dirty="0"/>
          </a:p>
          <a:p>
            <a:r>
              <a:rPr lang="ja-JP" altLang="en-US" sz="1600" dirty="0"/>
              <a:t>バイナリ変数四つある</a:t>
            </a:r>
            <a:r>
              <a:rPr lang="en-US" altLang="ja-JP" sz="1600" dirty="0"/>
              <a:t>QUBO</a:t>
            </a:r>
            <a:r>
              <a:rPr lang="ja-JP" altLang="en-US" sz="1600" dirty="0"/>
              <a:t>問題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6EEE42-70CF-85EB-0960-393F99878F7E}"/>
              </a:ext>
            </a:extLst>
          </p:cNvPr>
          <p:cNvGrpSpPr/>
          <p:nvPr/>
        </p:nvGrpSpPr>
        <p:grpSpPr>
          <a:xfrm>
            <a:off x="495050" y="4488588"/>
            <a:ext cx="2057679" cy="1879151"/>
            <a:chOff x="1302739" y="4488588"/>
            <a:chExt cx="2057679" cy="1879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E1ADEC0-1B26-B851-8D7E-5BFB023304F1}"/>
                    </a:ext>
                  </a:extLst>
                </p:cNvPr>
                <p:cNvSpPr txBox="1"/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DDB27DD-0D12-E99F-7353-42E802578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863A35D-A4DD-A08D-E27C-CABF7D8CF49B}"/>
                    </a:ext>
                  </a:extLst>
                </p:cNvPr>
                <p:cNvSpPr txBox="1"/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8164620-79B5-CF7F-A0A3-AA0711FAD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/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14BAA4E-B334-D9A6-3DB0-29A9C242AB04}"/>
              </a:ext>
            </a:extLst>
          </p:cNvPr>
          <p:cNvSpPr txBox="1"/>
          <p:nvPr/>
        </p:nvSpPr>
        <p:spPr>
          <a:xfrm>
            <a:off x="5498546" y="5150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一次項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1724DB-FD36-9D6E-EA30-FBA941EF8CC8}"/>
              </a:ext>
            </a:extLst>
          </p:cNvPr>
          <p:cNvSpPr txBox="1"/>
          <p:nvPr/>
        </p:nvSpPr>
        <p:spPr>
          <a:xfrm>
            <a:off x="7599529" y="5140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二次項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/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r>
                  <a:rPr lang="ja-JP" altLang="en-US" dirty="0"/>
                  <a:t>のとき，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ja-JP" altLang="en-US" dirty="0"/>
                  <a:t>，最小になるなので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最適解は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blipFill>
                <a:blip r:embed="rId8"/>
                <a:stretch>
                  <a:fillRect l="-674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4234</Words>
  <Application>Microsoft Office PowerPoint</Application>
  <PresentationFormat>宽屏</PresentationFormat>
  <Paragraphs>887</Paragraphs>
  <Slides>35</Slides>
  <Notes>26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HelveticaNeueLTStd-LtIt</vt:lpstr>
      <vt:lpstr>LinLibertineT</vt:lpstr>
      <vt:lpstr>NimbusRomNo9L-Regu</vt:lpstr>
      <vt:lpstr>NimbusRomNo9L-ReguItal</vt:lpstr>
      <vt:lpstr>Söhne</vt:lpstr>
      <vt:lpstr>YakuHanJPs</vt:lpstr>
      <vt:lpstr>等线</vt:lpstr>
      <vt:lpstr>等线 Light</vt:lpstr>
      <vt:lpstr>Arial</vt:lpstr>
      <vt:lpstr>Cambria Math</vt:lpstr>
      <vt:lpstr>Wingdings</vt:lpstr>
      <vt:lpstr>Office 主题​​</vt:lpstr>
      <vt:lpstr>Improving Performance in Combinatorial Optimization Problems with Inequality Constraints: An Evaluation of the Unbalanced Penalization Method on D-Wave Advantage</vt:lpstr>
      <vt:lpstr>もくじ</vt:lpstr>
      <vt:lpstr>もくじ</vt:lpstr>
      <vt:lpstr>ABSTRACT</vt:lpstr>
      <vt:lpstr>もくじ</vt:lpstr>
      <vt:lpstr>INTRODUCTION</vt:lpstr>
      <vt:lpstr>INTRODUCTION</vt:lpstr>
      <vt:lpstr>もくじ</vt:lpstr>
      <vt:lpstr>METHOD ：The QUBO formulation</vt:lpstr>
      <vt:lpstr>METHOD：不等式制約</vt:lpstr>
      <vt:lpstr>METHOD ：不等式制約</vt:lpstr>
      <vt:lpstr>METHOD ：不等式制約</vt:lpstr>
      <vt:lpstr>METHOD ：不等式制約</vt:lpstr>
      <vt:lpstr>METHOD ：不等式制約</vt:lpstr>
      <vt:lpstr>METHOD ：不等式制約</vt:lpstr>
      <vt:lpstr>METHOD：Isingモデル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ソルバー</vt:lpstr>
      <vt:lpstr>もくじ</vt:lpstr>
      <vt:lpstr>RESULTS</vt:lpstr>
      <vt:lpstr>RESULTS</vt:lpstr>
      <vt:lpstr>RESULTS</vt:lpstr>
      <vt:lpstr>RESULTS</vt:lpstr>
      <vt:lpstr>RESULTS</vt:lpstr>
      <vt:lpstr>RESULTS</vt:lpstr>
      <vt:lpstr>もくじ</vt:lpstr>
      <vt:lpstr>CONCLUTIONS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480</cp:revision>
  <dcterms:created xsi:type="dcterms:W3CDTF">2023-04-18T06:26:34Z</dcterms:created>
  <dcterms:modified xsi:type="dcterms:W3CDTF">2025-01-09T10:09:47Z</dcterms:modified>
</cp:coreProperties>
</file>