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94" r:id="rId3"/>
    <p:sldId id="305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9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Synchronization Primitive: Event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38098-1999-01E9-F4F4-5960F80F0A37}"/>
              </a:ext>
            </a:extLst>
          </p:cNvPr>
          <p:cNvSpPr txBox="1"/>
          <p:nvPr/>
        </p:nvSpPr>
        <p:spPr>
          <a:xfrm>
            <a:off x="65926" y="970528"/>
            <a:ext cx="4779613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function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'EVENT SET'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タスクが再開する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A'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B'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BF25E9-AA65-C3EB-8127-EA59B92E5983}"/>
              </a:ext>
            </a:extLst>
          </p:cNvPr>
          <p:cNvSpPr txBox="1"/>
          <p:nvPr/>
        </p:nvSpPr>
        <p:spPr>
          <a:xfrm>
            <a:off x="5910836" y="673136"/>
            <a:ext cx="60975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wrap coroutines in one 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 loop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event in 2 sec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call_later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complete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E42E2B-6A70-3D37-27F1-91601A2062B5}"/>
              </a:ext>
            </a:extLst>
          </p:cNvPr>
          <p:cNvGrpSpPr/>
          <p:nvPr/>
        </p:nvGrpSpPr>
        <p:grpSpPr>
          <a:xfrm>
            <a:off x="4963223" y="1057294"/>
            <a:ext cx="876300" cy="280791"/>
            <a:chOff x="4981575" y="833634"/>
            <a:chExt cx="876300" cy="280791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4EB4DBB-25A2-EB28-549A-B5A23304E93B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B7B8696-23D8-7962-1687-A513C44919F9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D1D1C3B-3424-4798-D98E-A075CFFF3A6C}"/>
              </a:ext>
            </a:extLst>
          </p:cNvPr>
          <p:cNvSpPr txBox="1"/>
          <p:nvPr/>
        </p:nvSpPr>
        <p:spPr>
          <a:xfrm>
            <a:off x="96219" y="615014"/>
            <a:ext cx="3858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Event</a:t>
            </a:r>
            <a:r>
              <a:rPr lang="ja-JP" altLang="en-US" sz="1400" dirty="0"/>
              <a:t>を利用して複数の</a:t>
            </a:r>
            <a:r>
              <a:rPr lang="en-US" altLang="ja-JP" sz="1400" dirty="0"/>
              <a:t>coroutine</a:t>
            </a:r>
            <a:r>
              <a:rPr lang="ja-JP" altLang="en-US" sz="1400" dirty="0"/>
              <a:t>を同期させる</a:t>
            </a:r>
            <a:endParaRPr lang="zh-CN" altLang="en-US" sz="1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CD2DEEA-77B9-82D2-6E98-A61592C06987}"/>
              </a:ext>
            </a:extLst>
          </p:cNvPr>
          <p:cNvGrpSpPr/>
          <p:nvPr/>
        </p:nvGrpSpPr>
        <p:grpSpPr>
          <a:xfrm>
            <a:off x="5139962" y="3649294"/>
            <a:ext cx="6881535" cy="1782994"/>
            <a:chOff x="5139962" y="3736921"/>
            <a:chExt cx="6881535" cy="178299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C20BC1B-0B0B-2AF6-3BD3-FFEFA5361747}"/>
                </a:ext>
              </a:extLst>
            </p:cNvPr>
            <p:cNvGrpSpPr/>
            <p:nvPr/>
          </p:nvGrpSpPr>
          <p:grpSpPr>
            <a:xfrm>
              <a:off x="5139962" y="4211643"/>
              <a:ext cx="1510350" cy="1185981"/>
              <a:chOff x="5014286" y="4324673"/>
              <a:chExt cx="1510350" cy="118598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230A4E-543A-4D17-7815-623D5874B571}"/>
                  </a:ext>
                </a:extLst>
              </p:cNvPr>
              <p:cNvSpPr txBox="1"/>
              <p:nvPr/>
            </p:nvSpPr>
            <p:spPr>
              <a:xfrm>
                <a:off x="5014286" y="4324673"/>
                <a:ext cx="15103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trigger(</a:t>
                </a:r>
                <a:r>
                  <a:rPr lang="en-US" altLang="zh-CN" sz="1400" dirty="0" err="1"/>
                  <a:t>call_later</a:t>
                </a:r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C59E2A-40C3-DAD8-5BA3-68BA68FDD7B3}"/>
                  </a:ext>
                </a:extLst>
              </p:cNvPr>
              <p:cNvSpPr txBox="1"/>
              <p:nvPr/>
            </p:nvSpPr>
            <p:spPr>
              <a:xfrm>
                <a:off x="5386183" y="4763775"/>
                <a:ext cx="113845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consumer_a</a:t>
                </a:r>
                <a:endParaRPr lang="zh-CN" altLang="en-US" sz="1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907861-C7D3-345B-3CD6-063F5CCC0913}"/>
                  </a:ext>
                </a:extLst>
              </p:cNvPr>
              <p:cNvSpPr txBox="1"/>
              <p:nvPr/>
            </p:nvSpPr>
            <p:spPr>
              <a:xfrm>
                <a:off x="5402213" y="5202877"/>
                <a:ext cx="112242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consumer_b</a:t>
                </a:r>
                <a:endParaRPr lang="zh-CN" altLang="en-US" sz="1400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1C79CA-448A-66CD-B010-A17AEF0563B3}"/>
                </a:ext>
              </a:extLst>
            </p:cNvPr>
            <p:cNvSpPr txBox="1"/>
            <p:nvPr/>
          </p:nvSpPr>
          <p:spPr>
            <a:xfrm>
              <a:off x="6656504" y="3736921"/>
              <a:ext cx="4546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         </a:t>
              </a:r>
              <a:r>
                <a:rPr lang="ja-JP" altLang="en-US" sz="1200" dirty="0"/>
                <a:t>　</a:t>
              </a:r>
              <a:r>
                <a:rPr lang="en-US" altLang="zh-CN" sz="1200" dirty="0"/>
                <a:t>         </a:t>
              </a:r>
              <a:r>
                <a:rPr lang="ja-JP" altLang="en-US" sz="1200" dirty="0"/>
                <a:t>時間                                       </a:t>
              </a:r>
              <a:r>
                <a:rPr lang="en-US" altLang="ja-JP" sz="1200" dirty="0"/>
                <a:t>2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B24E48-CEC3-CDFF-40FB-5CCB8C05A903}"/>
                </a:ext>
              </a:extLst>
            </p:cNvPr>
            <p:cNvSpPr txBox="1"/>
            <p:nvPr/>
          </p:nvSpPr>
          <p:spPr>
            <a:xfrm>
              <a:off x="6833538" y="4655774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6843482-8335-2C02-DDE7-DEBEF95C03D5}"/>
                </a:ext>
              </a:extLst>
            </p:cNvPr>
            <p:cNvSpPr txBox="1"/>
            <p:nvPr/>
          </p:nvSpPr>
          <p:spPr>
            <a:xfrm>
              <a:off x="7423563" y="5095574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C5E1218-7DF3-3FB0-1BF9-41D164DA1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3538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C23CD9-D225-6DA4-1962-EE16F84A4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3563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A6AAEBB-395C-4F3D-5F8B-BC2FDD555A26}"/>
                </a:ext>
              </a:extLst>
            </p:cNvPr>
            <p:cNvSpPr txBox="1"/>
            <p:nvPr/>
          </p:nvSpPr>
          <p:spPr>
            <a:xfrm>
              <a:off x="7423562" y="4655509"/>
              <a:ext cx="3014038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794F21F-E212-9B16-64B0-80C6CA849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58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3CBC6B-E86E-90C8-A2CE-A539B8DF84BA}"/>
                </a:ext>
              </a:extLst>
            </p:cNvPr>
            <p:cNvSpPr txBox="1"/>
            <p:nvPr/>
          </p:nvSpPr>
          <p:spPr>
            <a:xfrm>
              <a:off x="8012409" y="5097021"/>
              <a:ext cx="2424602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64D0872-1EEE-32EC-8496-45C88C324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64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313B32-B98A-F901-CC57-2EC13E4407DA}"/>
                </a:ext>
              </a:extLst>
            </p:cNvPr>
            <p:cNvSpPr txBox="1"/>
            <p:nvPr/>
          </p:nvSpPr>
          <p:spPr>
            <a:xfrm>
              <a:off x="10435833" y="4211643"/>
              <a:ext cx="405614" cy="3077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set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ADE1204-CC98-2B27-F81B-4E363935E634}"/>
                </a:ext>
              </a:extLst>
            </p:cNvPr>
            <p:cNvSpPr txBox="1"/>
            <p:nvPr/>
          </p:nvSpPr>
          <p:spPr>
            <a:xfrm>
              <a:off x="10841447" y="4650745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F84CF88-A838-18FB-DD75-DF8B18859C99}"/>
                </a:ext>
              </a:extLst>
            </p:cNvPr>
            <p:cNvSpPr txBox="1"/>
            <p:nvPr/>
          </p:nvSpPr>
          <p:spPr>
            <a:xfrm>
              <a:off x="11431472" y="5097021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9B65770-FE03-5BA8-F064-9004F78BC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0858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26CE8CD-102C-104E-CF50-6D3BEF633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882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6AE39F1-C034-AA79-A489-111A183452E0}"/>
              </a:ext>
            </a:extLst>
          </p:cNvPr>
          <p:cNvSpPr txBox="1"/>
          <p:nvPr/>
        </p:nvSpPr>
        <p:spPr>
          <a:xfrm>
            <a:off x="233266" y="5412567"/>
            <a:ext cx="190148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Consumer A waiting</a:t>
            </a:r>
          </a:p>
          <a:p>
            <a:r>
              <a:rPr lang="en-US" altLang="zh-CN" sz="1400" dirty="0"/>
              <a:t>Consumer B waiting</a:t>
            </a:r>
          </a:p>
          <a:p>
            <a:r>
              <a:rPr lang="en-US" altLang="zh-CN" sz="1400" dirty="0"/>
              <a:t>EVENT SET</a:t>
            </a:r>
          </a:p>
          <a:p>
            <a:r>
              <a:rPr lang="en-US" altLang="zh-CN" sz="1400" dirty="0"/>
              <a:t>Consumer A triggered</a:t>
            </a:r>
          </a:p>
          <a:p>
            <a:r>
              <a:rPr lang="en-US" altLang="zh-CN" sz="1400" dirty="0"/>
              <a:t>Consumer B triggered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643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0A5E5F-473A-66C1-B742-74E6A3064428}"/>
              </a:ext>
            </a:extLst>
          </p:cNvPr>
          <p:cNvSpPr txBox="1"/>
          <p:nvPr/>
        </p:nvSpPr>
        <p:spPr>
          <a:xfrm>
            <a:off x="254749" y="587413"/>
            <a:ext cx="11478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ja-JP" altLang="en-US" sz="1400" dirty="0"/>
              <a:t>、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zh-CN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/>
              <a:t>と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aiohttp</a:t>
            </a:r>
            <a:endParaRPr lang="en-US" altLang="zh-CN" sz="14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三つのモジュールを導入することで簡単な</a:t>
            </a:r>
            <a:r>
              <a:rPr lang="zh-CN" altLang="en-US" sz="1400" dirty="0"/>
              <a:t> 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を作ることができる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：ユーザー側から送るメッセージをそのままユーザーに返すサーバー。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教科書で提供する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：</a:t>
            </a:r>
            <a:r>
              <a:rPr lang="en-US" altLang="zh-CN" sz="1400" b="0" i="0" dirty="0">
                <a:solidFill>
                  <a:srgbClr val="483D8B"/>
                </a:solidFill>
                <a:effectLst/>
                <a:latin typeface="RobotoMono-Regular"/>
              </a:rPr>
              <a:t>wss://echo.websocket.org</a:t>
            </a:r>
            <a:r>
              <a:rPr lang="en-US" altLang="zh-CN" sz="1400" dirty="0"/>
              <a:t> </a:t>
            </a:r>
            <a:r>
              <a:rPr lang="ja-JP" altLang="en-US" sz="1400" dirty="0"/>
              <a:t>（サービスが終了するらしい）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自分のパソコンで簡単な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を一つの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ファイルで作って</a:t>
            </a:r>
            <a:endParaRPr lang="en-US" altLang="ja-JP" sz="1400" dirty="0"/>
          </a:p>
          <a:p>
            <a:r>
              <a:rPr lang="ja-JP" altLang="en-US" sz="1400" dirty="0"/>
              <a:t>もう一つの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ファイルでユーザー側のプログラムを書いてサーバーにアクセスしてメッセージを送る</a:t>
            </a:r>
            <a:endParaRPr lang="en-US" altLang="ja-JP" sz="1400" dirty="0"/>
          </a:p>
          <a:p>
            <a:r>
              <a:rPr lang="ja-JP" altLang="en-US" sz="1400" dirty="0"/>
              <a:t>サーバーにメッセージを届いた後そのままメッセージをユーザー側に返す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EF1CA-A60E-FA88-782E-80EF07242DFB}"/>
              </a:ext>
            </a:extLst>
          </p:cNvPr>
          <p:cNvSpPr txBox="1"/>
          <p:nvPr/>
        </p:nvSpPr>
        <p:spPr>
          <a:xfrm>
            <a:off x="305570" y="2834182"/>
            <a:ext cx="8735793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server.py 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サーバー側</a:t>
            </a:r>
            <a:endParaRPr lang="en-US" altLang="zh-CN" sz="1400" b="0" dirty="0">
              <a:solidFill>
                <a:srgbClr val="AF00D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echo coroutine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非同期に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文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を回す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“Received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message: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届いたメッセージを出力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届いたメッセージをそのままユーザーに返す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WebSocket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サーバーを作成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127.0.0.1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（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）上の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ポートでリッスン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(listen)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新しい接続があるたびに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関数を呼び出して接続を処理する 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“127.0.0.1”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run_forever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イベントループを持続的に実行させる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7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2AF9E-F86E-2B25-7F74-F3EDA92AEF19}"/>
              </a:ext>
            </a:extLst>
          </p:cNvPr>
          <p:cNvSpPr txBox="1"/>
          <p:nvPr/>
        </p:nvSpPr>
        <p:spPr>
          <a:xfrm>
            <a:off x="305570" y="690049"/>
            <a:ext cx="676703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client.py 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ユーザー側</a:t>
            </a:r>
            <a:endParaRPr lang="en-US" altLang="zh-CN" sz="1200" b="0" dirty="0">
              <a:solidFill>
                <a:srgbClr val="AF00D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aiohttp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ClientSession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初期化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#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のプロトコールで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アドレスが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127.0.0.1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ポートに接続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     </a:t>
            </a: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ws_connect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://127.0.0.1:8888"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send_str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サーバーからのメッセージを受け取る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739617-D8B9-ED64-A32B-AC34F57D4336}"/>
              </a:ext>
            </a:extLst>
          </p:cNvPr>
          <p:cNvSpPr txBox="1"/>
          <p:nvPr/>
        </p:nvSpPr>
        <p:spPr>
          <a:xfrm>
            <a:off x="8112023" y="690049"/>
            <a:ext cx="397483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main coroutine</a:t>
            </a:r>
            <a:endParaRPr lang="en-US" altLang="zh-CN" sz="12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インスタンス化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サーバーに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サーバーにメッセージを送る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サーバーからの確認メッセージを受け取る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確認メッセージを出力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"Hello World!"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client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を閉じる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571C104-CA0C-A31A-5FF1-AA395087968F}"/>
              </a:ext>
            </a:extLst>
          </p:cNvPr>
          <p:cNvGrpSpPr/>
          <p:nvPr/>
        </p:nvGrpSpPr>
        <p:grpSpPr>
          <a:xfrm>
            <a:off x="7206736" y="690049"/>
            <a:ext cx="876300" cy="280791"/>
            <a:chOff x="4981575" y="833634"/>
            <a:chExt cx="876300" cy="280791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D7A5E90-3E85-FA27-9297-E3286857ED52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2CD3C6-28E9-962C-6FFB-5E35A3632AA3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57D597F-3884-E8DE-0DB7-C875033EE52A}"/>
              </a:ext>
            </a:extLst>
          </p:cNvPr>
          <p:cNvSpPr txBox="1"/>
          <p:nvPr/>
        </p:nvSpPr>
        <p:spPr>
          <a:xfrm>
            <a:off x="305570" y="5844785"/>
            <a:ext cx="37000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実行順序：</a:t>
            </a:r>
            <a:endParaRPr lang="en-US" altLang="ja-JP" sz="1200" dirty="0"/>
          </a:p>
          <a:p>
            <a:r>
              <a:rPr lang="ja-JP" altLang="en-US" sz="1200" dirty="0"/>
              <a:t>１．まず</a:t>
            </a:r>
            <a:r>
              <a:rPr lang="en-US" altLang="zh-CN" sz="1200" dirty="0"/>
              <a:t>server.py</a:t>
            </a:r>
            <a:r>
              <a:rPr lang="ja-JP" altLang="en-US" sz="1200" dirty="0"/>
              <a:t>を実行させる（サーバーを起動）</a:t>
            </a:r>
            <a:endParaRPr lang="en-US" altLang="ja-JP" sz="1200" dirty="0"/>
          </a:p>
          <a:p>
            <a:r>
              <a:rPr lang="ja-JP" altLang="en-US" sz="1200" dirty="0"/>
              <a:t>２．そして </a:t>
            </a:r>
            <a:r>
              <a:rPr lang="en-US" altLang="ja-JP" sz="1200" dirty="0"/>
              <a:t>client.py</a:t>
            </a:r>
            <a:r>
              <a:rPr lang="ja-JP" altLang="en-US" sz="1200" dirty="0"/>
              <a:t>を実行させる</a:t>
            </a:r>
            <a:endParaRPr lang="en-US" altLang="ja-JP" sz="1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1F6688D-9EF7-FF13-9551-9ED4BFDA3AE7}"/>
              </a:ext>
            </a:extLst>
          </p:cNvPr>
          <p:cNvGrpSpPr/>
          <p:nvPr/>
        </p:nvGrpSpPr>
        <p:grpSpPr>
          <a:xfrm>
            <a:off x="8112023" y="5059955"/>
            <a:ext cx="2618181" cy="1569660"/>
            <a:chOff x="8112023" y="4782955"/>
            <a:chExt cx="2618181" cy="156966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65DE68-2152-160C-AB11-31FF622AFAE8}"/>
                </a:ext>
              </a:extLst>
            </p:cNvPr>
            <p:cNvSpPr txBox="1"/>
            <p:nvPr/>
          </p:nvSpPr>
          <p:spPr>
            <a:xfrm>
              <a:off x="8112023" y="4782955"/>
              <a:ext cx="261818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出力：</a:t>
              </a:r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zh-CN" sz="1200" dirty="0"/>
            </a:p>
            <a:p>
              <a:endParaRPr lang="en-US" altLang="zh-CN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B4DAE77-C23C-E2E0-C8A3-504BF35638BC}"/>
                </a:ext>
              </a:extLst>
            </p:cNvPr>
            <p:cNvSpPr txBox="1"/>
            <p:nvPr/>
          </p:nvSpPr>
          <p:spPr>
            <a:xfrm>
              <a:off x="8201609" y="5122031"/>
              <a:ext cx="229582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サーバー側：</a:t>
              </a:r>
              <a:endParaRPr lang="en-US" altLang="ja-JP" sz="1200" dirty="0"/>
            </a:p>
            <a:p>
              <a:r>
                <a:rPr lang="en-US" altLang="zh-CN" sz="1200" dirty="0"/>
                <a:t>Received message: Hello World!</a:t>
              </a:r>
              <a:endParaRPr lang="zh-CN" altLang="en-US" sz="12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E483A16-70D6-6BB0-5540-F580FD28CB12}"/>
                </a:ext>
              </a:extLst>
            </p:cNvPr>
            <p:cNvSpPr txBox="1"/>
            <p:nvPr/>
          </p:nvSpPr>
          <p:spPr>
            <a:xfrm>
              <a:off x="8201609" y="5788283"/>
              <a:ext cx="11079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ユーザー側：</a:t>
              </a:r>
              <a:endParaRPr lang="en-US" altLang="ja-JP" sz="1200" dirty="0"/>
            </a:p>
            <a:p>
              <a:r>
                <a:rPr lang="en-US" altLang="zh-CN" sz="1200" dirty="0"/>
                <a:t>Hello World!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80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8249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54.5: Common Misconception about </a:t>
            </a:r>
            <a:r>
              <a:rPr lang="en-US" altLang="zh-CN" sz="2800" dirty="0" err="1"/>
              <a:t>asyncio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1DB59D-FCB1-ACB2-CDB5-BD3CFFF7E555}"/>
              </a:ext>
            </a:extLst>
          </p:cNvPr>
          <p:cNvSpPr txBox="1"/>
          <p:nvPr/>
        </p:nvSpPr>
        <p:spPr>
          <a:xfrm>
            <a:off x="297189" y="858001"/>
            <a:ext cx="52854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には</a:t>
            </a:r>
            <a:r>
              <a:rPr lang="en-US" altLang="ja-JP" sz="1400" dirty="0"/>
              <a:t>GIL(Global Interpreter Lock)</a:t>
            </a:r>
            <a:r>
              <a:rPr lang="ja-JP" altLang="en-US" sz="1400" dirty="0"/>
              <a:t>がある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GIL</a:t>
            </a:r>
            <a:r>
              <a:rPr lang="ja-JP" altLang="en-US" sz="1400" dirty="0"/>
              <a:t>を取得したスレッドのみが</a:t>
            </a:r>
            <a:r>
              <a:rPr lang="en-US" altLang="ja-JP" sz="1400" dirty="0"/>
              <a:t>Python</a:t>
            </a:r>
            <a:r>
              <a:rPr lang="ja-JP" altLang="en-US" sz="1400" dirty="0"/>
              <a:t>コードを実行できるため、</a:t>
            </a:r>
            <a:endParaRPr lang="en-US" altLang="ja-JP" sz="1400" dirty="0"/>
          </a:p>
          <a:p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hreading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モジュールを使って</a:t>
            </a:r>
            <a:r>
              <a:rPr lang="ja-JP" altLang="en-US" sz="1400" dirty="0"/>
              <a:t>複数のスレッドを作っても</a:t>
            </a:r>
            <a:endParaRPr lang="en-US" altLang="ja-JP" sz="1400" dirty="0"/>
          </a:p>
          <a:p>
            <a:r>
              <a:rPr lang="ja-JP" altLang="en-US" sz="1400" dirty="0"/>
              <a:t>実際には任意の時点で実行中のスレッドは</a:t>
            </a:r>
            <a:r>
              <a:rPr lang="en-US" altLang="ja-JP" sz="1400" dirty="0"/>
              <a:t>1</a:t>
            </a:r>
            <a:r>
              <a:rPr lang="ja-JP" altLang="en-US" sz="1400" dirty="0"/>
              <a:t>つだけです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並列</a:t>
            </a:r>
            <a:r>
              <a:rPr lang="en-US" altLang="ja-JP" sz="1400" dirty="0"/>
              <a:t>(parallel) </a:t>
            </a:r>
            <a:r>
              <a:rPr lang="ja-JP" altLang="en-US" sz="1400" dirty="0"/>
              <a:t>：タスクは真に同時に実行する</a:t>
            </a:r>
            <a:endParaRPr lang="en-US" altLang="ja-JP" sz="1400" dirty="0"/>
          </a:p>
          <a:p>
            <a:r>
              <a:rPr lang="zh-CN" altLang="en-US" sz="1400" dirty="0"/>
              <a:t>並行</a:t>
            </a:r>
            <a:r>
              <a:rPr lang="en-US" altLang="zh-CN" sz="1400" dirty="0"/>
              <a:t>(</a:t>
            </a:r>
            <a:r>
              <a:rPr lang="en-US" altLang="ja-JP" sz="1400" dirty="0"/>
              <a:t>concurrent)</a:t>
            </a:r>
            <a:r>
              <a:rPr lang="ja-JP" altLang="en-US" sz="1400" dirty="0"/>
              <a:t>：タスクを切り替えながら実行する</a:t>
            </a:r>
            <a:endParaRPr lang="en-US" altLang="ja-JP" sz="1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276E319-E07A-4CD4-A1BB-6E9820C72E17}"/>
              </a:ext>
            </a:extLst>
          </p:cNvPr>
          <p:cNvSpPr txBox="1"/>
          <p:nvPr/>
        </p:nvSpPr>
        <p:spPr>
          <a:xfrm>
            <a:off x="9524621" y="3029592"/>
            <a:ext cx="27509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スレッドが </a:t>
            </a:r>
            <a:r>
              <a:rPr lang="en-US" altLang="ja-JP" sz="1200" dirty="0"/>
              <a:t>IO </a:t>
            </a:r>
            <a:r>
              <a:rPr lang="ja-JP" altLang="en-US" sz="1200" dirty="0"/>
              <a:t>タスクに遭遇するか、</a:t>
            </a:r>
            <a:endParaRPr lang="en-US" altLang="ja-JP" sz="1200" dirty="0"/>
          </a:p>
          <a:p>
            <a:r>
              <a:rPr lang="ja-JP" altLang="en-US" sz="1200" dirty="0"/>
              <a:t>スレッドタスクが終了するときに、</a:t>
            </a:r>
            <a:endParaRPr lang="en-US" altLang="ja-JP" sz="1200" dirty="0"/>
          </a:p>
          <a:p>
            <a:r>
              <a:rPr lang="en-US" altLang="ja-JP" sz="1200" dirty="0"/>
              <a:t>GIL </a:t>
            </a:r>
            <a:r>
              <a:rPr lang="ja-JP" altLang="en-US" sz="1200" dirty="0"/>
              <a:t>を自発的に解放します</a:t>
            </a:r>
            <a:endParaRPr lang="en-US" altLang="ja-JP" sz="1200" dirty="0"/>
          </a:p>
          <a:p>
            <a:endParaRPr lang="en-US" altLang="zh-CN" sz="1200" dirty="0"/>
          </a:p>
          <a:p>
            <a:r>
              <a:rPr lang="ja-JP" altLang="en-US" sz="1200" dirty="0"/>
              <a:t>三つのスレッドが</a:t>
            </a:r>
            <a:endParaRPr lang="en-US" altLang="ja-JP" sz="1200" dirty="0"/>
          </a:p>
          <a:p>
            <a:r>
              <a:rPr lang="zh-CN" altLang="en-US" sz="1200" dirty="0"/>
              <a:t>並列</a:t>
            </a:r>
            <a:r>
              <a:rPr lang="en-US" altLang="zh-CN" sz="1200" dirty="0"/>
              <a:t>(parallel)</a:t>
            </a:r>
            <a:r>
              <a:rPr lang="ja-JP" altLang="en-US" sz="1200" dirty="0"/>
              <a:t> </a:t>
            </a:r>
            <a:r>
              <a:rPr lang="ja-JP" altLang="en-US" sz="1200" b="1" dirty="0"/>
              <a:t>ではなく</a:t>
            </a:r>
            <a:endParaRPr lang="en-US" altLang="ja-JP" sz="1200" b="1" dirty="0"/>
          </a:p>
          <a:p>
            <a:r>
              <a:rPr lang="zh-CN" altLang="en-US" sz="1200" dirty="0"/>
              <a:t>並行</a:t>
            </a:r>
            <a:r>
              <a:rPr lang="en-US" altLang="zh-CN" sz="1200" dirty="0"/>
              <a:t>(</a:t>
            </a:r>
            <a:r>
              <a:rPr lang="en-US" altLang="ja-JP" sz="1200" dirty="0"/>
              <a:t>concurrent)</a:t>
            </a:r>
            <a:r>
              <a:rPr lang="ja-JP" altLang="en-US" sz="1200" dirty="0"/>
              <a:t>で実行する</a:t>
            </a:r>
            <a:endParaRPr lang="en-US" altLang="ja-JP" sz="1200" dirty="0"/>
          </a:p>
          <a:p>
            <a:endParaRPr lang="zh-CN" altLang="en-US" sz="1200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9FEAD65-8F93-FFF9-221A-289FEB24D2B4}"/>
              </a:ext>
            </a:extLst>
          </p:cNvPr>
          <p:cNvGrpSpPr/>
          <p:nvPr/>
        </p:nvGrpSpPr>
        <p:grpSpPr>
          <a:xfrm>
            <a:off x="305570" y="2944471"/>
            <a:ext cx="9067436" cy="2127207"/>
            <a:chOff x="252826" y="2632913"/>
            <a:chExt cx="9067436" cy="2127207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F9041BF-8651-6246-70E9-AB929FD34000}"/>
                </a:ext>
              </a:extLst>
            </p:cNvPr>
            <p:cNvGrpSpPr/>
            <p:nvPr/>
          </p:nvGrpSpPr>
          <p:grpSpPr>
            <a:xfrm>
              <a:off x="252826" y="2632913"/>
              <a:ext cx="9067436" cy="2127207"/>
              <a:chOff x="141879" y="1968932"/>
              <a:chExt cx="9067436" cy="2127207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A940E9E-B764-143A-1333-9400134FE559}"/>
                  </a:ext>
                </a:extLst>
              </p:cNvPr>
              <p:cNvGrpSpPr/>
              <p:nvPr/>
            </p:nvGrpSpPr>
            <p:grpSpPr>
              <a:xfrm>
                <a:off x="305570" y="2096899"/>
                <a:ext cx="8374886" cy="1806014"/>
                <a:chOff x="541173" y="2078238"/>
                <a:chExt cx="8374886" cy="1806014"/>
              </a:xfrm>
            </p:grpSpPr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AD75DEB-14AF-321B-3737-EEE434FD9DBF}"/>
                    </a:ext>
                  </a:extLst>
                </p:cNvPr>
                <p:cNvSpPr txBox="1"/>
                <p:nvPr/>
              </p:nvSpPr>
              <p:spPr>
                <a:xfrm>
                  <a:off x="541173" y="216416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thread_1</a:t>
                  </a:r>
                  <a:endParaRPr lang="zh-CN" altLang="en-US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F17CEBB-CBCC-42C2-79AB-573B40E14D14}"/>
                    </a:ext>
                  </a:extLst>
                </p:cNvPr>
                <p:cNvSpPr txBox="1"/>
                <p:nvPr/>
              </p:nvSpPr>
              <p:spPr>
                <a:xfrm>
                  <a:off x="541173" y="279658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thread_2</a:t>
                  </a:r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EDFB132-BD25-5D56-1428-5AA54EF7A119}"/>
                    </a:ext>
                  </a:extLst>
                </p:cNvPr>
                <p:cNvSpPr txBox="1"/>
                <p:nvPr/>
              </p:nvSpPr>
              <p:spPr>
                <a:xfrm>
                  <a:off x="541174" y="342900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thread_3</a:t>
                  </a:r>
                  <a:endParaRPr lang="zh-CN" altLang="en-US" dirty="0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7798EA18-1E19-169F-0A09-15D38F9564BB}"/>
                    </a:ext>
                  </a:extLst>
                </p:cNvPr>
                <p:cNvCxnSpPr>
                  <a:stCxn id="3" idx="3"/>
                </p:cNvCxnSpPr>
                <p:nvPr/>
              </p:nvCxnSpPr>
              <p:spPr>
                <a:xfrm>
                  <a:off x="1589858" y="2348826"/>
                  <a:ext cx="72413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4574A8DB-A001-FA83-BA89-FB862C1D890A}"/>
                    </a:ext>
                  </a:extLst>
                </p:cNvPr>
                <p:cNvSpPr/>
                <p:nvPr/>
              </p:nvSpPr>
              <p:spPr>
                <a:xfrm>
                  <a:off x="2313992" y="2078238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93D21B7-F575-3422-AF72-F20D8F4B4EAA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>
                  <a:off x="1589858" y="2981246"/>
                  <a:ext cx="724134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1266AEA8-2420-B168-52B9-D3D765221439}"/>
                    </a:ext>
                  </a:extLst>
                </p:cNvPr>
                <p:cNvSpPr/>
                <p:nvPr/>
              </p:nvSpPr>
              <p:spPr>
                <a:xfrm>
                  <a:off x="3767784" y="2710658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C6B5DB5-0C18-8C7A-BDF3-FE6C5238B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3992" y="2981868"/>
                  <a:ext cx="14462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D7348E83-164C-27A2-3FD8-1517C8B9716E}"/>
                    </a:ext>
                  </a:extLst>
                </p:cNvPr>
                <p:cNvCxnSpPr>
                  <a:cxnSpLocks/>
                  <a:stCxn id="8" idx="3"/>
                </p:cNvCxnSpPr>
                <p:nvPr/>
              </p:nvCxnSpPr>
              <p:spPr>
                <a:xfrm flipV="1">
                  <a:off x="1589859" y="3613665"/>
                  <a:ext cx="2177925" cy="1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01710C8F-470D-620D-AE53-C787E5819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7784" y="3613665"/>
                  <a:ext cx="222646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8603F1EA-AD8A-1FA8-CC26-AB2A8A352B21}"/>
                    </a:ext>
                  </a:extLst>
                </p:cNvPr>
                <p:cNvSpPr/>
                <p:nvPr/>
              </p:nvSpPr>
              <p:spPr>
                <a:xfrm>
                  <a:off x="5994246" y="3343077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3BC472DD-554C-5FC9-FBDD-0BB3EFE8E3A5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>
                  <a:off x="2976465" y="2348826"/>
                  <a:ext cx="3017781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0439980-746A-03B5-8E33-2289AF753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4246" y="2348825"/>
                  <a:ext cx="109702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86776ADF-10C1-CE62-2C8A-A95EAB2DF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8699" y="2976939"/>
                  <a:ext cx="86897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0ACE3A81-E5FC-FE4B-9361-DF1CB2F1DFB3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 flipV="1">
                  <a:off x="4430257" y="2976939"/>
                  <a:ext cx="2661009" cy="4307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A7853E99-DEF3-0EB5-E704-7BBA6060CBDC}"/>
                    </a:ext>
                  </a:extLst>
                </p:cNvPr>
                <p:cNvCxnSpPr>
                  <a:stCxn id="21" idx="1"/>
                </p:cNvCxnSpPr>
                <p:nvPr/>
              </p:nvCxnSpPr>
              <p:spPr>
                <a:xfrm>
                  <a:off x="2313992" y="2348826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CF0BD15B-025D-1231-7D71-8117ECA20F59}"/>
                    </a:ext>
                  </a:extLst>
                </p:cNvPr>
                <p:cNvCxnSpPr/>
                <p:nvPr/>
              </p:nvCxnSpPr>
              <p:spPr>
                <a:xfrm>
                  <a:off x="3760237" y="2985551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4050AA87-563B-6324-1D25-A58FD3CCA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9980" y="2348825"/>
                  <a:ext cx="4266" cy="12648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573992FD-7890-4DD2-D384-101591A86DCD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>
                  <a:off x="6656719" y="3613665"/>
                  <a:ext cx="1320954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41C5E4FC-7CB0-B6EE-31AD-5526A35F3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41006" y="3613664"/>
                  <a:ext cx="86897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EB8AAC4C-F3AF-303D-901E-B0084FF04360}"/>
                    </a:ext>
                  </a:extLst>
                </p:cNvPr>
                <p:cNvCxnSpPr/>
                <p:nvPr/>
              </p:nvCxnSpPr>
              <p:spPr>
                <a:xfrm>
                  <a:off x="7091266" y="2379568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EE6F09C9-7CAE-8622-732A-E2C87ACCCDDA}"/>
                    </a:ext>
                  </a:extLst>
                </p:cNvPr>
                <p:cNvCxnSpPr/>
                <p:nvPr/>
              </p:nvCxnSpPr>
              <p:spPr>
                <a:xfrm>
                  <a:off x="7941006" y="2976939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B7997464-DF7D-A21F-0075-E7BBFC7E0765}"/>
                    </a:ext>
                  </a:extLst>
                </p:cNvPr>
                <p:cNvSpPr/>
                <p:nvPr/>
              </p:nvSpPr>
              <p:spPr>
                <a:xfrm>
                  <a:off x="7073732" y="2302165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99F281BE-C806-97B4-3972-E12D84ABDC2D}"/>
                    </a:ext>
                  </a:extLst>
                </p:cNvPr>
                <p:cNvSpPr/>
                <p:nvPr/>
              </p:nvSpPr>
              <p:spPr>
                <a:xfrm>
                  <a:off x="7941005" y="2922939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C1338795-E2A3-8BB6-0048-EEB50B901D0B}"/>
                    </a:ext>
                  </a:extLst>
                </p:cNvPr>
                <p:cNvSpPr/>
                <p:nvPr/>
              </p:nvSpPr>
              <p:spPr>
                <a:xfrm>
                  <a:off x="8808059" y="3551052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B1190AA-34F8-16CD-2202-30921D5F0744}"/>
                  </a:ext>
                </a:extLst>
              </p:cNvPr>
              <p:cNvSpPr/>
              <p:nvPr/>
            </p:nvSpPr>
            <p:spPr>
              <a:xfrm>
                <a:off x="141879" y="1968932"/>
                <a:ext cx="9067436" cy="21272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12CD527-07B2-E8E6-EA4C-2F2B688CA4CC}"/>
                </a:ext>
              </a:extLst>
            </p:cNvPr>
            <p:cNvSpPr txBox="1"/>
            <p:nvPr/>
          </p:nvSpPr>
          <p:spPr>
            <a:xfrm>
              <a:off x="7089420" y="29187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4DC9901-CA2D-32AC-8B6C-5EDB06B79A2C}"/>
                </a:ext>
              </a:extLst>
            </p:cNvPr>
            <p:cNvSpPr txBox="1"/>
            <p:nvPr/>
          </p:nvSpPr>
          <p:spPr>
            <a:xfrm>
              <a:off x="8757847" y="415780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EF439AE-DEB9-0E4D-9C79-0D7C4FA26E1B}"/>
                </a:ext>
              </a:extLst>
            </p:cNvPr>
            <p:cNvSpPr txBox="1"/>
            <p:nvPr/>
          </p:nvSpPr>
          <p:spPr>
            <a:xfrm>
              <a:off x="8017805" y="35486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63CACC7B-3CEA-66D4-0FBD-979EF306C200}"/>
              </a:ext>
            </a:extLst>
          </p:cNvPr>
          <p:cNvSpPr txBox="1"/>
          <p:nvPr/>
        </p:nvSpPr>
        <p:spPr>
          <a:xfrm>
            <a:off x="448667" y="5539895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Asyncio</a:t>
            </a:r>
            <a:r>
              <a:rPr lang="ja-JP" altLang="en-US" sz="1400" dirty="0"/>
              <a:t>モジュールを使っても</a:t>
            </a:r>
            <a:endParaRPr lang="en-US" altLang="ja-JP" sz="1400" dirty="0"/>
          </a:p>
          <a:p>
            <a:r>
              <a:rPr lang="en-US" altLang="ja-JP" sz="1400" dirty="0"/>
              <a:t>GIL</a:t>
            </a:r>
            <a:r>
              <a:rPr lang="ja-JP" altLang="en-US" sz="1400" dirty="0"/>
              <a:t>を避けることができなくて、タスクの実行が</a:t>
            </a:r>
            <a:r>
              <a:rPr lang="ja-JP" altLang="en-US" sz="1400" b="1" dirty="0"/>
              <a:t>並行</a:t>
            </a:r>
            <a:r>
              <a:rPr lang="ja-JP" altLang="en-US" sz="1400" dirty="0"/>
              <a:t>です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825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Chapter 54: </a:t>
            </a:r>
            <a:r>
              <a:rPr lang="en-US" altLang="zh-CN" dirty="0" err="1">
                <a:solidFill>
                  <a:schemeClr val="bg2"/>
                </a:solidFill>
              </a:rPr>
              <a:t>Asyncio</a:t>
            </a:r>
            <a:r>
              <a:rPr lang="en-US" altLang="zh-CN" dirty="0">
                <a:solidFill>
                  <a:schemeClr val="bg2"/>
                </a:solidFill>
              </a:rPr>
              <a:t> module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54.2: Asynchronous Executors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54.3: Using </a:t>
            </a:r>
            <a:r>
              <a:rPr lang="en-US" altLang="zh-CN" dirty="0" err="1">
                <a:solidFill>
                  <a:schemeClr val="bg2"/>
                </a:solidFill>
              </a:rPr>
              <a:t>UVLoop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Section 54.3: Synchronization Primitive: Event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54.4: A Simple </a:t>
            </a:r>
            <a:r>
              <a:rPr lang="en-US" altLang="zh-CN" dirty="0" err="1">
                <a:solidFill>
                  <a:schemeClr val="bg2"/>
                </a:solidFill>
              </a:rPr>
              <a:t>Websocket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Section 54.5: Common Misconception about </a:t>
            </a:r>
            <a:r>
              <a:rPr lang="en-US" altLang="zh-CN" dirty="0" err="1">
                <a:solidFill>
                  <a:schemeClr val="bg2"/>
                </a:solidFill>
              </a:rPr>
              <a:t>asyncio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44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43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55.1: Creating a random user password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61A8B-E79F-EBD2-C95B-6CB7439BC74E}"/>
              </a:ext>
            </a:extLst>
          </p:cNvPr>
          <p:cNvSpPr txBox="1"/>
          <p:nvPr/>
        </p:nvSpPr>
        <p:spPr>
          <a:xfrm>
            <a:off x="0" y="738663"/>
            <a:ext cx="544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モジュール</a:t>
            </a:r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ja-JP" altLang="en-US" sz="1400" dirty="0"/>
              <a:t>を利用してランダムのパスワードを生成できる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3D256-5FF4-13B7-4081-5113A1158B58}"/>
              </a:ext>
            </a:extLst>
          </p:cNvPr>
          <p:cNvSpPr txBox="1"/>
          <p:nvPr/>
        </p:nvSpPr>
        <p:spPr>
          <a:xfrm>
            <a:off x="37173" y="1110633"/>
            <a:ext cx="596188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句読点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アルファベット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数字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パスワード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用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いる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文字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symbols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化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10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文字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のパスワードを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symbols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1F0636-1336-E21F-5A15-7C560C369698}"/>
              </a:ext>
            </a:extLst>
          </p:cNvPr>
          <p:cNvSpPr txBox="1"/>
          <p:nvPr/>
        </p:nvSpPr>
        <p:spPr>
          <a:xfrm>
            <a:off x="6423858" y="1046440"/>
            <a:ext cx="6190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注意すべき：</a:t>
            </a:r>
            <a:endParaRPr lang="en-US" altLang="ja-JP" sz="1200" dirty="0"/>
          </a:p>
          <a:p>
            <a:r>
              <a:rPr lang="ja-JP" altLang="en-US" sz="1200" dirty="0"/>
              <a:t>パスワードを生成するのに</a:t>
            </a:r>
            <a:endParaRPr lang="en-US" altLang="ja-JP" sz="1200" dirty="0"/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などの関数を使用すべきではない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を使用すべきである</a:t>
            </a:r>
            <a:endParaRPr lang="en-US" altLang="ja-JP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原因：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に基づいて乱数を生成する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PRNG(pseudo random number generator)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シード</a:t>
            </a:r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(seed)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と呼ばれる開始値に基づいて予測可能な数列を生成する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アルゴリズムのことである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安全性が弱い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CSPRNG(cryptographically secure pseudo random number generator)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暗号論的にセキュアな疑似乱数生成器に基づいて乱数を生成する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システムのエントロピーを利用することで生成する数列を予測不可能そうです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安全性が高い</a:t>
            </a:r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91494-7B79-B5A6-B30C-81B984399BDA}"/>
              </a:ext>
            </a:extLst>
          </p:cNvPr>
          <p:cNvSpPr txBox="1"/>
          <p:nvPr/>
        </p:nvSpPr>
        <p:spPr>
          <a:xfrm>
            <a:off x="37173" y="5201846"/>
            <a:ext cx="522290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ja-JP" sz="1400" dirty="0"/>
              <a:t>!"#$%&amp;'()*+,-./:;&lt;=&gt;?@[\]^_`{|}~</a:t>
            </a:r>
          </a:p>
          <a:p>
            <a:r>
              <a:rPr lang="en-US" altLang="ja-JP" sz="1400" dirty="0" err="1"/>
              <a:t>abcdefghijklmnopqrstuvwxyzABCDEFGHIJKLMNOPQRSTUVWXYZ</a:t>
            </a:r>
            <a:endParaRPr lang="en-US" altLang="ja-JP" sz="1400" dirty="0"/>
          </a:p>
          <a:p>
            <a:r>
              <a:rPr lang="en-US" altLang="ja-JP" sz="1400" dirty="0"/>
              <a:t>0123456789</a:t>
            </a:r>
          </a:p>
          <a:p>
            <a:r>
              <a:rPr lang="en-US" altLang="ja-JP" sz="1400" dirty="0"/>
              <a:t>t|*)q;$C&lt;5</a:t>
            </a:r>
          </a:p>
        </p:txBody>
      </p:sp>
    </p:spTree>
    <p:extLst>
      <p:ext uri="{BB962C8B-B14F-4D97-AF65-F5344CB8AC3E}">
        <p14:creationId xmlns:p14="http://schemas.microsoft.com/office/powerpoint/2010/main" val="102938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43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55.1: Creating a random user password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61A8B-E79F-EBD2-C95B-6CB7439BC74E}"/>
              </a:ext>
            </a:extLst>
          </p:cNvPr>
          <p:cNvSpPr txBox="1"/>
          <p:nvPr/>
        </p:nvSpPr>
        <p:spPr>
          <a:xfrm>
            <a:off x="305570" y="664018"/>
            <a:ext cx="80842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Version &gt; 3.6</a:t>
            </a:r>
          </a:p>
          <a:p>
            <a:r>
              <a:rPr lang="ja-JP" altLang="en-US" sz="1400" dirty="0"/>
              <a:t>暗号的に安全な機能を提供するモジュール</a:t>
            </a:r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r>
              <a:rPr lang="ja-JP" altLang="en-US" sz="1400" dirty="0"/>
              <a:t>を利用できる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ja-JP" altLang="en-US" sz="1400" dirty="0"/>
              <a:t>例：</a:t>
            </a:r>
            <a:endParaRPr lang="en-US" altLang="ja-JP" sz="1400" dirty="0"/>
          </a:p>
          <a:p>
            <a:r>
              <a:rPr lang="ja-JP" altLang="en-US" sz="1400" b="1" dirty="0"/>
              <a:t>アルファベット</a:t>
            </a:r>
            <a:r>
              <a:rPr lang="ja-JP" altLang="en-US" sz="1400" dirty="0"/>
              <a:t>と</a:t>
            </a:r>
            <a:r>
              <a:rPr lang="ja-JP" altLang="en-US" sz="1400" b="1" dirty="0"/>
              <a:t>数字</a:t>
            </a:r>
            <a:r>
              <a:rPr lang="ja-JP" altLang="en-US" sz="1400" dirty="0"/>
              <a:t>からなって</a:t>
            </a:r>
            <a:r>
              <a:rPr lang="en-US" altLang="ja-JP" sz="1400" b="1" dirty="0"/>
              <a:t>10</a:t>
            </a:r>
            <a:r>
              <a:rPr lang="ja-JP" altLang="en-US" sz="1400" dirty="0"/>
              <a:t>文字が含まれるパスワードを生成する</a:t>
            </a:r>
            <a:endParaRPr lang="en-US" altLang="ja-JP" sz="1400" dirty="0"/>
          </a:p>
          <a:p>
            <a:r>
              <a:rPr lang="ja-JP" altLang="en-US" sz="1400" dirty="0"/>
              <a:t>三つの条件：</a:t>
            </a:r>
            <a:endParaRPr lang="en-US" altLang="ja-JP" sz="1400" dirty="0"/>
          </a:p>
          <a:p>
            <a:r>
              <a:rPr lang="ja-JP" altLang="en-US" sz="1400" dirty="0"/>
              <a:t>少なくとも</a:t>
            </a:r>
            <a:r>
              <a:rPr lang="ja-JP" altLang="en-US" sz="1400" b="1" dirty="0"/>
              <a:t>一つ</a:t>
            </a:r>
            <a:r>
              <a:rPr lang="ja-JP" altLang="en-US" sz="1400" dirty="0"/>
              <a:t>の小文字のアルファベット、</a:t>
            </a:r>
            <a:r>
              <a:rPr lang="ja-JP" altLang="en-US" sz="1400" b="1" dirty="0"/>
              <a:t>一つ</a:t>
            </a:r>
            <a:r>
              <a:rPr lang="ja-JP" altLang="en-US" sz="1400" dirty="0"/>
              <a:t>の大文字アルファベットと</a:t>
            </a:r>
            <a:r>
              <a:rPr lang="ja-JP" altLang="en-US" sz="1400" b="1" dirty="0"/>
              <a:t>三つ</a:t>
            </a:r>
            <a:r>
              <a:rPr lang="ja-JP" altLang="en-US" sz="1400" dirty="0"/>
              <a:t>の数字があること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9A9A67-7167-29C2-84AD-1CA29B8D86EF}"/>
              </a:ext>
            </a:extLst>
          </p:cNvPr>
          <p:cNvSpPr txBox="1"/>
          <p:nvPr/>
        </p:nvSpPr>
        <p:spPr>
          <a:xfrm>
            <a:off x="305569" y="2716107"/>
            <a:ext cx="9165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アルファベットと数字の文字列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alphabet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endParaRPr lang="en-US" altLang="zh-CN" sz="1400" b="0" dirty="0">
              <a:solidFill>
                <a:srgbClr val="00108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001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条件を満たすまでパスワードを繰り返し生成する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alphabet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islower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一つの小文字のアルファベット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isupper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一つの大文字アルファベット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isdigit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三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つの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数字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EFE0F5-B080-2EB4-075B-C6849C12777F}"/>
              </a:ext>
            </a:extLst>
          </p:cNvPr>
          <p:cNvSpPr txBox="1"/>
          <p:nvPr/>
        </p:nvSpPr>
        <p:spPr>
          <a:xfrm>
            <a:off x="9769151" y="5654351"/>
            <a:ext cx="117051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U77wvmiG9r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444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83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55.2: Create cryptographically secure random numbers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573571-D7B8-2B39-50E9-F7E328C7210D}"/>
              </a:ext>
            </a:extLst>
          </p:cNvPr>
          <p:cNvSpPr txBox="1"/>
          <p:nvPr/>
        </p:nvSpPr>
        <p:spPr>
          <a:xfrm>
            <a:off x="305570" y="771751"/>
            <a:ext cx="6711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に基づいて乱数を生成する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安全性が弱い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CSPRNG(cryptographically secure pseudo random number generator)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暗号論的にセキュアな疑似乱数生成器に基づいて乱数を生成する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安全性が高い</a:t>
            </a:r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860D2-823E-38E9-E143-360C84CB0BC2}"/>
              </a:ext>
            </a:extLst>
          </p:cNvPr>
          <p:cNvSpPr txBox="1"/>
          <p:nvPr/>
        </p:nvSpPr>
        <p:spPr>
          <a:xfrm>
            <a:off x="305570" y="3015115"/>
            <a:ext cx="1123639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の使用方法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secure_rand_gen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の範囲で数字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個を生成する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secure_rand_gen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 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の範囲で数字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個を生成する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secure_rand_gen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7D99F8-79C0-A16D-C5E0-014837C5A0AC}"/>
              </a:ext>
            </a:extLst>
          </p:cNvPr>
          <p:cNvSpPr txBox="1"/>
          <p:nvPr/>
        </p:nvSpPr>
        <p:spPr>
          <a:xfrm>
            <a:off x="305570" y="5273445"/>
            <a:ext cx="47436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出力：</a:t>
            </a:r>
            <a:endParaRPr lang="en-US" altLang="ja-JP" dirty="0"/>
          </a:p>
          <a:p>
            <a:r>
              <a:rPr lang="en-US" altLang="zh-CN" sz="1800" dirty="0">
                <a:highlight>
                  <a:srgbClr val="FFFFFF"/>
                </a:highlight>
                <a:latin typeface="Consolas" panose="020B0609020204030204" pitchFamily="49" charset="0"/>
              </a:rPr>
              <a:t>[10, 1, 9, 17, 7, 20, 17, 11, 16, 6]</a:t>
            </a:r>
          </a:p>
          <a:p>
            <a:r>
              <a:rPr lang="en-US" altLang="zh-CN" sz="1800" dirty="0"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8002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83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55.2: Create cryptographically secure random numbers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94F45-7FBE-BC3D-A45D-D34A925F1188}"/>
              </a:ext>
            </a:extLst>
          </p:cNvPr>
          <p:cNvSpPr txBox="1"/>
          <p:nvPr/>
        </p:nvSpPr>
        <p:spPr>
          <a:xfrm>
            <a:off x="305570" y="1212799"/>
            <a:ext cx="609755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バイトを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五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つ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random_bytes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random_bytes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B4F64-0A4E-568C-6791-240F1331ED1F}"/>
              </a:ext>
            </a:extLst>
          </p:cNvPr>
          <p:cNvSpPr txBox="1"/>
          <p:nvPr/>
        </p:nvSpPr>
        <p:spPr>
          <a:xfrm>
            <a:off x="305570" y="741301"/>
            <a:ext cx="5743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モジュール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ja-JP" altLang="en-US" sz="1600" dirty="0"/>
              <a:t>で暗号的に安全なランダムバイトを生成できる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89E871-6D98-87DC-DAB6-4B0B27293500}"/>
              </a:ext>
            </a:extLst>
          </p:cNvPr>
          <p:cNvSpPr txBox="1"/>
          <p:nvPr/>
        </p:nvSpPr>
        <p:spPr>
          <a:xfrm>
            <a:off x="305570" y="2749459"/>
            <a:ext cx="14414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b'_:)\x7f\xd5'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B4A0A5-25DB-BFF4-165F-9329EA5B0623}"/>
              </a:ext>
            </a:extLst>
          </p:cNvPr>
          <p:cNvSpPr txBox="1"/>
          <p:nvPr/>
        </p:nvSpPr>
        <p:spPr>
          <a:xfrm>
            <a:off x="1845122" y="2749459"/>
            <a:ext cx="105645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説明：</a:t>
            </a:r>
            <a:endParaRPr lang="en-US" altLang="zh-CN" sz="1600" dirty="0"/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b'_:)\x7f\xd5’</a:t>
            </a:r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    byte</a:t>
            </a:r>
            <a:r>
              <a:rPr lang="ja-JP" altLang="en-US" sz="1600" dirty="0"/>
              <a:t>の意味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一番目：</a:t>
            </a:r>
            <a:r>
              <a:rPr lang="en-US" altLang="ja-JP" sz="1600" dirty="0"/>
              <a:t>_           </a:t>
            </a:r>
            <a:r>
              <a:rPr lang="en-US" altLang="zh-CN" sz="1600" dirty="0"/>
              <a:t>ascii</a:t>
            </a:r>
            <a:r>
              <a:rPr lang="ja-JP" altLang="en-US" sz="1600" dirty="0"/>
              <a:t>コード：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95</a:t>
            </a:r>
            <a:r>
              <a:rPr lang="ja-JP" altLang="en-US" sz="1600" dirty="0"/>
              <a:t>、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進数：</a:t>
            </a:r>
            <a:r>
              <a:rPr lang="en-US" altLang="ja-JP" sz="1600" dirty="0"/>
              <a:t>\x5F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二番目：</a:t>
            </a:r>
            <a:r>
              <a:rPr lang="en-US" altLang="ja-JP" sz="1600" dirty="0"/>
              <a:t>:           </a:t>
            </a:r>
            <a:r>
              <a:rPr lang="en-US" altLang="zh-CN" sz="1600" dirty="0"/>
              <a:t>ascii</a:t>
            </a:r>
            <a:r>
              <a:rPr lang="ja-JP" altLang="en-US" sz="1600" dirty="0"/>
              <a:t>コード：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58</a:t>
            </a:r>
            <a:r>
              <a:rPr lang="ja-JP" altLang="en-US" sz="1600" dirty="0"/>
              <a:t>、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進数：</a:t>
            </a:r>
            <a:r>
              <a:rPr lang="en-US" altLang="ja-JP" sz="1600" dirty="0"/>
              <a:t>\x3A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三番目：</a:t>
            </a:r>
            <a:r>
              <a:rPr lang="en-US" altLang="ja-JP" sz="1600" dirty="0"/>
              <a:t>)           </a:t>
            </a:r>
            <a:r>
              <a:rPr lang="en-US" altLang="zh-CN" sz="1600" dirty="0"/>
              <a:t>ascii</a:t>
            </a:r>
            <a:r>
              <a:rPr lang="ja-JP" altLang="en-US" sz="1600" dirty="0"/>
              <a:t>コード：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41</a:t>
            </a:r>
            <a:r>
              <a:rPr lang="ja-JP" altLang="en-US" sz="1600" dirty="0"/>
              <a:t>、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進数：</a:t>
            </a:r>
            <a:r>
              <a:rPr lang="en-US" altLang="ja-JP" sz="1600" dirty="0"/>
              <a:t>\x29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四番目：</a:t>
            </a:r>
            <a:r>
              <a:rPr lang="en-US" altLang="ja-JP" sz="1600" dirty="0"/>
              <a:t>\x7f      \x</a:t>
            </a:r>
            <a:r>
              <a:rPr lang="ja-JP" altLang="en-US" sz="1600" dirty="0"/>
              <a:t>：</a:t>
            </a:r>
            <a:r>
              <a:rPr lang="en-US" altLang="ja-JP" sz="1600" dirty="0"/>
              <a:t>16</a:t>
            </a:r>
            <a:r>
              <a:rPr lang="ja-JP" altLang="en-US" sz="1600" dirty="0"/>
              <a:t>進数の意味　対応する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127    </a:t>
            </a:r>
            <a:r>
              <a:rPr lang="ja-JP" altLang="en-US" sz="1600" dirty="0"/>
              <a:t>対応する符号：</a:t>
            </a:r>
            <a:r>
              <a:rPr lang="en-US" altLang="ja-JP" sz="1600" dirty="0"/>
              <a:t>DEL  </a:t>
            </a:r>
            <a:r>
              <a:rPr lang="ja-JP" altLang="en-US" sz="1600" dirty="0"/>
              <a:t>制御文字　印字されない　</a:t>
            </a:r>
            <a:r>
              <a:rPr lang="en-US" altLang="ja-JP" sz="16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五番目：</a:t>
            </a:r>
            <a:r>
              <a:rPr lang="en-US" altLang="ja-JP" sz="1600" dirty="0"/>
              <a:t>\xd5     \x</a:t>
            </a:r>
            <a:r>
              <a:rPr lang="ja-JP" altLang="en-US" sz="1600" dirty="0"/>
              <a:t>：</a:t>
            </a:r>
            <a:r>
              <a:rPr lang="en-US" altLang="ja-JP" sz="1600" dirty="0"/>
              <a:t>16</a:t>
            </a:r>
            <a:r>
              <a:rPr lang="ja-JP" altLang="en-US" sz="1600" dirty="0"/>
              <a:t>進数の意味　対応する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213   ascii</a:t>
            </a:r>
            <a:r>
              <a:rPr lang="ja-JP" altLang="en-US" sz="1600" dirty="0"/>
              <a:t>コード表の範囲を超える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604225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1015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55.3: Random and sequences: shuffle, choice and sample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E017D4-3D8E-524D-A02F-2F10A14CE47B}"/>
              </a:ext>
            </a:extLst>
          </p:cNvPr>
          <p:cNvSpPr txBox="1"/>
          <p:nvPr/>
        </p:nvSpPr>
        <p:spPr>
          <a:xfrm>
            <a:off x="305570" y="723274"/>
            <a:ext cx="1015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shuffle()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関数でミュータブル（変更可能）、インデクスでアクセスできるオブジェクト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の要素の順番をランダムに変える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367A0A-1827-7920-3DC8-F0B80FD0F008}"/>
              </a:ext>
            </a:extLst>
          </p:cNvPr>
          <p:cNvSpPr txBox="1"/>
          <p:nvPr/>
        </p:nvSpPr>
        <p:spPr>
          <a:xfrm>
            <a:off x="305570" y="1125232"/>
            <a:ext cx="609755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.shuffle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5AD3D5-E27D-822E-815C-27567A4A0F55}"/>
              </a:ext>
            </a:extLst>
          </p:cNvPr>
          <p:cNvSpPr txBox="1"/>
          <p:nvPr/>
        </p:nvSpPr>
        <p:spPr>
          <a:xfrm>
            <a:off x="305570" y="2280804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['Ho', 'Hi', 'He']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C543C5-6F8A-2D19-E8DD-B0B7477B7CA5}"/>
              </a:ext>
            </a:extLst>
          </p:cNvPr>
          <p:cNvSpPr txBox="1"/>
          <p:nvPr/>
        </p:nvSpPr>
        <p:spPr>
          <a:xfrm>
            <a:off x="6685583" y="1031051"/>
            <a:ext cx="53880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注意すべき：</a:t>
            </a:r>
            <a:endParaRPr lang="en-US" altLang="ja-JP" sz="1400" dirty="0"/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shuffle()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関数は与えられたオブジェクトを直接シャッフルする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新しいオブジェクトを返さない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.shuffle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None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このように書くべきではない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742234-E080-98F4-9665-F5E95235FC90}"/>
              </a:ext>
            </a:extLst>
          </p:cNvPr>
          <p:cNvSpPr txBox="1"/>
          <p:nvPr/>
        </p:nvSpPr>
        <p:spPr>
          <a:xfrm>
            <a:off x="305570" y="4039998"/>
            <a:ext cx="609755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CEADF9-8B2A-D441-6CC1-34F40E6F8BF7}"/>
              </a:ext>
            </a:extLst>
          </p:cNvPr>
          <p:cNvSpPr txBox="1"/>
          <p:nvPr/>
        </p:nvSpPr>
        <p:spPr>
          <a:xfrm>
            <a:off x="305570" y="3732221"/>
            <a:ext cx="5288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シーケンスからランダムに要素を一つ選択する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29A671-CCB4-FCE0-72CA-7552E20C7D9F}"/>
              </a:ext>
            </a:extLst>
          </p:cNvPr>
          <p:cNvSpPr txBox="1"/>
          <p:nvPr/>
        </p:nvSpPr>
        <p:spPr>
          <a:xfrm>
            <a:off x="305570" y="4921799"/>
            <a:ext cx="7232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Ho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837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1015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55.3: Random and sequences: shuffle, choice and sample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8F830F-BC19-48D8-2AEA-FD8114931E3D}"/>
              </a:ext>
            </a:extLst>
          </p:cNvPr>
          <p:cNvSpPr txBox="1"/>
          <p:nvPr/>
        </p:nvSpPr>
        <p:spPr>
          <a:xfrm>
            <a:off x="305570" y="723274"/>
            <a:ext cx="6545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sample()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関数でシーケンスからランダムに指定された個数でサンプリングする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57A7F2-F6F6-B6F1-A8AA-B4D024730B58}"/>
              </a:ext>
            </a:extLst>
          </p:cNvPr>
          <p:cNvSpPr txBox="1"/>
          <p:nvPr/>
        </p:nvSpPr>
        <p:spPr>
          <a:xfrm>
            <a:off x="305570" y="1298524"/>
            <a:ext cx="79613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.sample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sample(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オブジェクト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指定された個数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BBF4E-D7CB-F778-D97D-F3178473291F}"/>
              </a:ext>
            </a:extLst>
          </p:cNvPr>
          <p:cNvSpPr txBox="1"/>
          <p:nvPr/>
        </p:nvSpPr>
        <p:spPr>
          <a:xfrm>
            <a:off x="305570" y="2304661"/>
            <a:ext cx="9332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/>
              <a:t>['Hi', 'Ho']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46616B-49CA-A7F0-56CF-00DCC0BB1976}"/>
              </a:ext>
            </a:extLst>
          </p:cNvPr>
          <p:cNvSpPr txBox="1"/>
          <p:nvPr/>
        </p:nvSpPr>
        <p:spPr>
          <a:xfrm>
            <a:off x="305570" y="3185578"/>
            <a:ext cx="85305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.sample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一つの要素を二回選択されたことがない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A7E26E-55DA-22E3-0741-D74669E5735C}"/>
              </a:ext>
            </a:extLst>
          </p:cNvPr>
          <p:cNvSpPr txBox="1"/>
          <p:nvPr/>
        </p:nvSpPr>
        <p:spPr>
          <a:xfrm>
            <a:off x="305570" y="4163737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['He', 'Hi', 'Ho']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04EEA40-9DA5-C1B5-4395-99CC7E96DB47}"/>
              </a:ext>
            </a:extLst>
          </p:cNvPr>
          <p:cNvSpPr txBox="1"/>
          <p:nvPr/>
        </p:nvSpPr>
        <p:spPr>
          <a:xfrm>
            <a:off x="1949709" y="4217584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元のリストと比べると要素の順番が変わるかもしれない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F9B497-943C-F753-4A35-D4D55ACA06B1}"/>
              </a:ext>
            </a:extLst>
          </p:cNvPr>
          <p:cNvSpPr txBox="1"/>
          <p:nvPr/>
        </p:nvSpPr>
        <p:spPr>
          <a:xfrm>
            <a:off x="305570" y="5223721"/>
            <a:ext cx="85305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.sample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US" altLang="zh-CN" sz="14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指定された個数はリストの長さより大きい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4732FB-849C-812F-A77A-8243BFF7AF82}"/>
              </a:ext>
            </a:extLst>
          </p:cNvPr>
          <p:cNvSpPr txBox="1"/>
          <p:nvPr/>
        </p:nvSpPr>
        <p:spPr>
          <a:xfrm>
            <a:off x="305570" y="6134726"/>
            <a:ext cx="45159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 err="1"/>
              <a:t>ValueError</a:t>
            </a:r>
            <a:r>
              <a:rPr lang="en-US" altLang="zh-CN" sz="1400" dirty="0"/>
              <a:t>: Sample larger than population or is negative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396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Chapter 55: Random module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55.1: Creating a random user password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55.2: Create cryptographically secure random numbers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55.3: Random and sequences: shuffle, choice and sample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55.4: Creating random integers and floats: </a:t>
            </a:r>
            <a:r>
              <a:rPr lang="en-US" altLang="zh-CN" dirty="0" err="1">
                <a:solidFill>
                  <a:schemeClr val="bg2"/>
                </a:solidFill>
              </a:rPr>
              <a:t>randint</a:t>
            </a:r>
            <a:r>
              <a:rPr lang="en-US" altLang="zh-CN" dirty="0">
                <a:solidFill>
                  <a:schemeClr val="bg2"/>
                </a:solidFill>
              </a:rPr>
              <a:t>, </a:t>
            </a:r>
            <a:r>
              <a:rPr lang="en-US" altLang="zh-CN" dirty="0" err="1">
                <a:solidFill>
                  <a:schemeClr val="bg2"/>
                </a:solidFill>
              </a:rPr>
              <a:t>randrange</a:t>
            </a:r>
            <a:r>
              <a:rPr lang="en-US" altLang="zh-CN" dirty="0">
                <a:solidFill>
                  <a:schemeClr val="bg2"/>
                </a:solidFill>
              </a:rPr>
              <a:t>, random, and uniform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55.5: Reproducible random numbers: Seed and State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55.6: Random Binary Decision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2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各イベントループ</a:t>
            </a:r>
            <a:r>
              <a:rPr lang="en-US" altLang="ja-JP" sz="1400" dirty="0"/>
              <a:t>(event loop)</a:t>
            </a:r>
            <a:r>
              <a:rPr lang="ja-JP" altLang="en-US" sz="1400" dirty="0"/>
              <a:t>には、</a:t>
            </a:r>
            <a:r>
              <a:rPr lang="en-US" altLang="ja-JP" sz="1400" dirty="0"/>
              <a:t> </a:t>
            </a:r>
            <a:r>
              <a:rPr lang="en-US" altLang="ja-JP" sz="1400" b="1" dirty="0" err="1"/>
              <a:t>set_default_executor</a:t>
            </a:r>
            <a:r>
              <a:rPr lang="en-US" altLang="ja-JP" sz="1400" b="1" dirty="0"/>
              <a:t>() </a:t>
            </a:r>
            <a:r>
              <a:rPr lang="ja-JP" altLang="en-US" sz="1400" dirty="0"/>
              <a:t>メソッドを使用してデフォルトで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を設定することができる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41638" y="870716"/>
            <a:ext cx="9262091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一つ目の引数は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にしてデフォルトの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set_default_executor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を設定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442623" y="910435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3.016918182373047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4AFDE4-5433-C883-B971-2C93B32B4B98}"/>
              </a:ext>
            </a:extLst>
          </p:cNvPr>
          <p:cNvSpPr txBox="1"/>
          <p:nvPr/>
        </p:nvSpPr>
        <p:spPr>
          <a:xfrm>
            <a:off x="9254489" y="3562961"/>
            <a:ext cx="3048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先に動くのは</a:t>
            </a:r>
            <a:r>
              <a:rPr lang="en-US" altLang="ja-JP" sz="1100" dirty="0"/>
              <a:t>j</a:t>
            </a:r>
            <a:r>
              <a:rPr lang="en-US" altLang="zh-CN" sz="1100" dirty="0"/>
              <a:t>ack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r>
              <a:rPr lang="ja-JP" altLang="en-US" sz="1100" dirty="0"/>
              <a:t>でも先に結果を出るのは</a:t>
            </a:r>
            <a:r>
              <a:rPr lang="en-US" altLang="ja-JP" sz="1100" dirty="0"/>
              <a:t>rose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endParaRPr lang="en-US" altLang="zh-CN" sz="1100" dirty="0"/>
          </a:p>
          <a:p>
            <a:r>
              <a:rPr lang="ja-JP" altLang="en-US" sz="1100" dirty="0"/>
              <a:t>原因：</a:t>
            </a:r>
            <a:endParaRPr lang="en-US" altLang="ja-JP" sz="1100" dirty="0"/>
          </a:p>
          <a:p>
            <a:r>
              <a:rPr lang="ja-JP" altLang="en-US" sz="1100" dirty="0"/>
              <a:t>タスク</a:t>
            </a:r>
            <a:r>
              <a:rPr lang="en-US" altLang="ja-JP" sz="1100" dirty="0"/>
              <a:t>jack</a:t>
            </a:r>
            <a:r>
              <a:rPr lang="ja-JP" altLang="en-US" sz="1100" dirty="0"/>
              <a:t>とタスク</a:t>
            </a:r>
            <a:r>
              <a:rPr lang="en-US" altLang="ja-JP" sz="1100" dirty="0"/>
              <a:t>rose</a:t>
            </a:r>
            <a:r>
              <a:rPr lang="ja-JP" altLang="en-US" sz="1100" dirty="0"/>
              <a:t>は二つのスレッド</a:t>
            </a:r>
            <a:endParaRPr lang="en-US" altLang="ja-JP" sz="1100" dirty="0"/>
          </a:p>
          <a:p>
            <a:r>
              <a:rPr lang="ja-JP" altLang="en-US" sz="1100" dirty="0"/>
              <a:t>スレッドプールで関数を実行する場合</a:t>
            </a:r>
            <a:endParaRPr lang="en-US" altLang="ja-JP" sz="1100" dirty="0"/>
          </a:p>
          <a:p>
            <a:r>
              <a:rPr lang="ja-JP" altLang="en-US" sz="1100" dirty="0"/>
              <a:t>どのスレッドが先にタスクを完了するかには、</a:t>
            </a:r>
            <a:endParaRPr lang="en-US" altLang="ja-JP" sz="1100" dirty="0"/>
          </a:p>
          <a:p>
            <a:r>
              <a:rPr lang="en-US" altLang="ja-JP" sz="1100" dirty="0"/>
              <a:t>OS</a:t>
            </a:r>
            <a:r>
              <a:rPr lang="ja-JP" altLang="en-US" sz="1100" dirty="0"/>
              <a:t>のスレッドスケジューリングポリシーと</a:t>
            </a:r>
            <a:endParaRPr lang="en-US" altLang="ja-JP" sz="1100" dirty="0"/>
          </a:p>
          <a:p>
            <a:r>
              <a:rPr lang="ja-JP" altLang="en-US" sz="1100" dirty="0"/>
              <a:t>現在のシステム負荷に依存する。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たとえ </a:t>
            </a:r>
            <a:r>
              <a:rPr lang="en-US" altLang="ja-JP" sz="1100" dirty="0"/>
              <a:t>jack </a:t>
            </a:r>
            <a:r>
              <a:rPr lang="ja-JP" altLang="en-US" sz="1100" dirty="0"/>
              <a:t>タスクが先に開始されたとしても</a:t>
            </a:r>
            <a:endParaRPr lang="en-US" altLang="ja-JP" sz="1100" dirty="0"/>
          </a:p>
          <a:p>
            <a:r>
              <a:rPr lang="en-US" altLang="ja-JP" sz="1100" dirty="0"/>
              <a:t>rose </a:t>
            </a:r>
            <a:r>
              <a:rPr lang="ja-JP" altLang="en-US" sz="1100" dirty="0"/>
              <a:t>のタスクが先に完了する可能性がある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842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の中に二種類の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があって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スレッドプール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プロセスプール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153690" y="870716"/>
            <a:ext cx="9262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0B623D-D174-11F6-CFB0-CFB889C15F4C}"/>
              </a:ext>
            </a:extLst>
          </p:cNvPr>
          <p:cNvSpPr txBox="1"/>
          <p:nvPr/>
        </p:nvSpPr>
        <p:spPr>
          <a:xfrm>
            <a:off x="79044" y="1330748"/>
            <a:ext cx="53093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endParaRPr lang="en-US" altLang="zh-CN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267F9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スレッドプールを使ってマルチスレッドを作ってタスクに割り当てる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ネットワーク、ファイルの書き込み、読み込みなどの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スレッドプールのスレッド数を指定できる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スレッド数は３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5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27B7E2-226E-1713-1CE3-049822BB90AC}"/>
              </a:ext>
            </a:extLst>
          </p:cNvPr>
          <p:cNvSpPr txBox="1"/>
          <p:nvPr/>
        </p:nvSpPr>
        <p:spPr>
          <a:xfrm>
            <a:off x="5708002" y="1330748"/>
            <a:ext cx="609522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プロセスプールを使ってマルチプロセスを作ってタスクに割り当てる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計算処理などの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プロセスプールのプロセス数を指定できる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プロセス数は３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プロセス数は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61CC57-3A08-ED4A-05EC-DED17CD1CC51}"/>
              </a:ext>
            </a:extLst>
          </p:cNvPr>
          <p:cNvCxnSpPr>
            <a:cxnSpLocks/>
          </p:cNvCxnSpPr>
          <p:nvPr/>
        </p:nvCxnSpPr>
        <p:spPr>
          <a:xfrm>
            <a:off x="5548184" y="1330748"/>
            <a:ext cx="0" cy="38472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18B04FB-5136-E4F4-3AEE-B727A0923D1B}"/>
              </a:ext>
            </a:extLst>
          </p:cNvPr>
          <p:cNvSpPr txBox="1"/>
          <p:nvPr/>
        </p:nvSpPr>
        <p:spPr>
          <a:xfrm>
            <a:off x="4167254" y="5622598"/>
            <a:ext cx="33345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のプロセッサ数を確認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プロセッサ</a:t>
            </a:r>
            <a:r>
              <a:rPr lang="zh-CN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数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タスクマネージャーでも確認できる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85451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CF3641-CDF4-A239-94D4-8058C1C254F1}"/>
              </a:ext>
            </a:extLst>
          </p:cNvPr>
          <p:cNvSpPr txBox="1"/>
          <p:nvPr/>
        </p:nvSpPr>
        <p:spPr>
          <a:xfrm>
            <a:off x="4086808" y="191277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序列化 和 反序列化</a:t>
            </a:r>
          </a:p>
        </p:txBody>
      </p:sp>
    </p:spTree>
    <p:extLst>
      <p:ext uri="{BB962C8B-B14F-4D97-AF65-F5344CB8AC3E}">
        <p14:creationId xmlns:p14="http://schemas.microsoft.com/office/powerpoint/2010/main" val="240723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Using </a:t>
            </a:r>
            <a:r>
              <a:rPr lang="en-US" altLang="zh-CN" sz="2800" dirty="0" err="1"/>
              <a:t>UVLoop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CBCFDB-E083-1E51-5A49-EC01EE73AEC5}"/>
              </a:ext>
            </a:extLst>
          </p:cNvPr>
          <p:cNvSpPr txBox="1"/>
          <p:nvPr/>
        </p:nvSpPr>
        <p:spPr>
          <a:xfrm>
            <a:off x="305570" y="696790"/>
            <a:ext cx="1120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uvloopは、Python 標準ライブラリのasyncioイベントループを置き換えるモジュールで、非常に高速な処理ができることが特徴</a:t>
            </a:r>
            <a:endParaRPr lang="en-US" altLang="zh-CN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A826F8-C85C-0DD1-02AE-9CD6CABE3951}"/>
              </a:ext>
            </a:extLst>
          </p:cNvPr>
          <p:cNvGrpSpPr/>
          <p:nvPr/>
        </p:nvGrpSpPr>
        <p:grpSpPr>
          <a:xfrm>
            <a:off x="2957805" y="1422917"/>
            <a:ext cx="4954688" cy="793891"/>
            <a:chOff x="419878" y="1609529"/>
            <a:chExt cx="4954688" cy="7938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509324-51F5-FA13-45DD-30DCB04843FA}"/>
                </a:ext>
              </a:extLst>
            </p:cNvPr>
            <p:cNvSpPr/>
            <p:nvPr/>
          </p:nvSpPr>
          <p:spPr>
            <a:xfrm>
              <a:off x="419878" y="1609530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Asyncio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Enent</a:t>
              </a:r>
              <a:r>
                <a:rPr lang="en-US" altLang="zh-CN" dirty="0"/>
                <a:t> loop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14B51F-2059-5D93-5245-7F9B96FA2F3D}"/>
                </a:ext>
              </a:extLst>
            </p:cNvPr>
            <p:cNvSpPr/>
            <p:nvPr/>
          </p:nvSpPr>
          <p:spPr>
            <a:xfrm>
              <a:off x="3974974" y="1609529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uvloop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B9755F8-4CAD-0176-E856-997E003CD53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819470" y="1996750"/>
              <a:ext cx="21555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6E3CE8-1898-1010-2368-EFB9EC14A12C}"/>
                </a:ext>
              </a:extLst>
            </p:cNvPr>
            <p:cNvSpPr txBox="1"/>
            <p:nvPr/>
          </p:nvSpPr>
          <p:spPr>
            <a:xfrm>
              <a:off x="2308019" y="16274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入れ替え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B29A2C-2DC9-A851-2FF4-3F37165B727C}"/>
                </a:ext>
              </a:extLst>
            </p:cNvPr>
            <p:cNvSpPr txBox="1"/>
            <p:nvPr/>
          </p:nvSpPr>
          <p:spPr>
            <a:xfrm>
              <a:off x="2394479" y="20340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高速化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DFF16-892C-35FB-4CE5-246B8C110228}"/>
              </a:ext>
            </a:extLst>
          </p:cNvPr>
          <p:cNvSpPr txBox="1"/>
          <p:nvPr/>
        </p:nvSpPr>
        <p:spPr>
          <a:xfrm>
            <a:off x="305570" y="2695153"/>
            <a:ext cx="5601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dirty="0"/>
              <a:t>Linux</a:t>
            </a:r>
            <a:r>
              <a:rPr lang="ja-JP" altLang="en-US" sz="1400" dirty="0"/>
              <a:t>の環境でしか使えない　　</a:t>
            </a:r>
            <a:r>
              <a:rPr lang="en-US" altLang="ja-JP" sz="1400" dirty="0"/>
              <a:t>pip install </a:t>
            </a:r>
            <a:r>
              <a:rPr lang="en-US" altLang="ja-JP" sz="1400" dirty="0" err="1"/>
              <a:t>uvloop</a:t>
            </a:r>
            <a:r>
              <a:rPr lang="ja-JP" altLang="en-US" sz="1400" dirty="0"/>
              <a:t>でインストール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F592B3-13A4-F7F5-F9CC-5BB377B58C9A}"/>
              </a:ext>
            </a:extLst>
          </p:cNvPr>
          <p:cNvSpPr txBox="1"/>
          <p:nvPr/>
        </p:nvSpPr>
        <p:spPr>
          <a:xfrm>
            <a:off x="202933" y="3429000"/>
            <a:ext cx="536744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loop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に設定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1A638-2DCD-DE6C-1545-369FB8FD2FEC}"/>
              </a:ext>
            </a:extLst>
          </p:cNvPr>
          <p:cNvSpPr txBox="1"/>
          <p:nvPr/>
        </p:nvSpPr>
        <p:spPr>
          <a:xfrm>
            <a:off x="5725593" y="3429000"/>
            <a:ext cx="609755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イベントループのポリシーを変更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set_event_loop_policy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EventLoopPolicy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新しいイベントループを作る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58039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13349</TotalTime>
  <Words>3747</Words>
  <Application>Microsoft Office PowerPoint</Application>
  <PresentationFormat>宽屏</PresentationFormat>
  <Paragraphs>548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Lucida Grande</vt:lpstr>
      <vt:lpstr>RobotoMono-Regular</vt:lpstr>
      <vt:lpstr>等线</vt:lpstr>
      <vt:lpstr>等线 Light</vt:lpstr>
      <vt:lpstr>新宋体</vt:lpstr>
      <vt:lpstr>Arial</vt:lpstr>
      <vt:lpstr>Consolas</vt:lpstr>
      <vt:lpstr>Wingdings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619</cp:revision>
  <dcterms:created xsi:type="dcterms:W3CDTF">2023-04-18T06:26:34Z</dcterms:created>
  <dcterms:modified xsi:type="dcterms:W3CDTF">2024-08-06T08:43:04Z</dcterms:modified>
</cp:coreProperties>
</file>