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29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6"/>
    <a:srgbClr val="FFFFFF"/>
    <a:srgbClr val="5F2F05"/>
    <a:srgbClr val="4D92C3"/>
    <a:srgbClr val="0F860F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Python Notes For Professionals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263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B8724C-4BB5-8ED1-17FE-9BE8F29523DA}"/>
              </a:ext>
            </a:extLst>
          </p:cNvPr>
          <p:cNvSpPr txBox="1"/>
          <p:nvPr/>
        </p:nvSpPr>
        <p:spPr>
          <a:xfrm>
            <a:off x="707163" y="723274"/>
            <a:ext cx="877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asyncio</a:t>
            </a:r>
            <a:r>
              <a:rPr lang="en-US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は </a:t>
            </a:r>
            <a:r>
              <a:rPr lang="en-US" altLang="ja-JP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async/await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構文を使い </a:t>
            </a:r>
            <a:r>
              <a:rPr lang="ja-JP" alt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並行処理の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コードを書くためのライブラリで、</a:t>
            </a:r>
            <a:endParaRPr lang="en-US" altLang="ja-JP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ja-JP" altLang="en-US" dirty="0"/>
              <a:t>複数の</a:t>
            </a:r>
            <a:r>
              <a:rPr lang="ja-JP" altLang="en-US" b="1" dirty="0"/>
              <a:t>非同期 </a:t>
            </a:r>
            <a:r>
              <a:rPr lang="en-US" altLang="ja-JP" dirty="0"/>
              <a:t>Python </a:t>
            </a:r>
            <a:r>
              <a:rPr lang="ja-JP" altLang="en-US" dirty="0"/>
              <a:t>タスクのスケジュールできる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06E91E-1533-0FB4-AF31-E95B6053222A}"/>
              </a:ext>
            </a:extLst>
          </p:cNvPr>
          <p:cNvCxnSpPr>
            <a:cxnSpLocks/>
          </p:cNvCxnSpPr>
          <p:nvPr/>
        </p:nvCxnSpPr>
        <p:spPr>
          <a:xfrm>
            <a:off x="5548184" y="1433384"/>
            <a:ext cx="0" cy="5424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79D3EE-4E29-6EF2-6A77-C13B2AD36C0B}"/>
              </a:ext>
            </a:extLst>
          </p:cNvPr>
          <p:cNvSpPr txBox="1"/>
          <p:nvPr/>
        </p:nvSpPr>
        <p:spPr>
          <a:xfrm>
            <a:off x="163288" y="1523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同期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BBD6-467B-A052-2D9D-034DDC6E31D8}"/>
              </a:ext>
            </a:extLst>
          </p:cNvPr>
          <p:cNvSpPr txBox="1"/>
          <p:nvPr/>
        </p:nvSpPr>
        <p:spPr>
          <a:xfrm>
            <a:off x="5908590" y="160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非同期</a:t>
            </a:r>
            <a:endParaRPr lang="zh-CN" altLang="en-US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407F3F-61DD-4033-9C3C-06E6F3F21B63}"/>
              </a:ext>
            </a:extLst>
          </p:cNvPr>
          <p:cNvGrpSpPr/>
          <p:nvPr/>
        </p:nvGrpSpPr>
        <p:grpSpPr>
          <a:xfrm>
            <a:off x="0" y="2086298"/>
            <a:ext cx="5346960" cy="4283610"/>
            <a:chOff x="0" y="2086298"/>
            <a:chExt cx="5346960" cy="42836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D1BC6D-7768-33C2-0B37-7EAF4DC31BC8}"/>
                </a:ext>
              </a:extLst>
            </p:cNvPr>
            <p:cNvSpPr/>
            <p:nvPr/>
          </p:nvSpPr>
          <p:spPr>
            <a:xfrm>
              <a:off x="543697" y="2086298"/>
              <a:ext cx="1829230" cy="67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A</a:t>
              </a:r>
            </a:p>
            <a:p>
              <a:pPr algn="ctr"/>
              <a:r>
                <a:rPr lang="ja-JP" altLang="en-US" sz="1400" dirty="0"/>
                <a:t>ファイルのデータを処理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820E83-07D8-B950-5800-4885DABB0B63}"/>
                </a:ext>
              </a:extLst>
            </p:cNvPr>
            <p:cNvSpPr/>
            <p:nvPr/>
          </p:nvSpPr>
          <p:spPr>
            <a:xfrm>
              <a:off x="3229236" y="2086298"/>
              <a:ext cx="1958543" cy="67375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B</a:t>
              </a:r>
            </a:p>
            <a:p>
              <a:pPr algn="ctr"/>
              <a:r>
                <a:rPr lang="ja-JP" altLang="en-US" sz="1400" dirty="0"/>
                <a:t>ファイルのデータを読み込む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EBB52-5A23-8496-37D1-9F376D95340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458312" y="2760049"/>
              <a:ext cx="0" cy="97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7AB59E-14BA-3330-0BCB-E412E504F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2" y="3713205"/>
              <a:ext cx="2750194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07DACD-F600-0C33-06F4-027BE0A1983A}"/>
                </a:ext>
              </a:extLst>
            </p:cNvPr>
            <p:cNvSpPr txBox="1"/>
            <p:nvPr/>
          </p:nvSpPr>
          <p:spPr>
            <a:xfrm>
              <a:off x="2579820" y="338128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call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D35E67-CA0E-6ACE-50B9-59C356AF08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07" y="3737919"/>
              <a:ext cx="1" cy="13654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C20438-1BAC-2334-49F7-2E129EDFC36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2" y="3737919"/>
              <a:ext cx="0" cy="136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B513BE-01B5-6C1D-9B59-C42E4326B95A}"/>
                </a:ext>
              </a:extLst>
            </p:cNvPr>
            <p:cNvSpPr txBox="1"/>
            <p:nvPr/>
          </p:nvSpPr>
          <p:spPr>
            <a:xfrm>
              <a:off x="4208507" y="42359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Loading…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AA591D9-E777-CCD3-2E5D-BD2F48655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311" y="5045676"/>
              <a:ext cx="2750195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62EEF0-D96B-E612-7585-F3279766FDB9}"/>
                </a:ext>
              </a:extLst>
            </p:cNvPr>
            <p:cNvSpPr txBox="1"/>
            <p:nvPr/>
          </p:nvSpPr>
          <p:spPr>
            <a:xfrm>
              <a:off x="2123887" y="4747253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データの</a:t>
              </a:r>
              <a:r>
                <a:rPr lang="en-US" altLang="zh-CN" sz="1400" dirty="0"/>
                <a:t>return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E73BC4-E13B-7267-5C76-F72B664C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1" y="5103341"/>
              <a:ext cx="0" cy="126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245CC6B-F18C-0081-EA74-61553FE373B2}"/>
                </a:ext>
              </a:extLst>
            </p:cNvPr>
            <p:cNvSpPr txBox="1"/>
            <p:nvPr/>
          </p:nvSpPr>
          <p:spPr>
            <a:xfrm>
              <a:off x="258630" y="417829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待つ</a:t>
              </a:r>
              <a:endParaRPr lang="en-US" altLang="ja-JP" sz="1400" dirty="0"/>
            </a:p>
            <a:p>
              <a:r>
                <a:rPr lang="ja-JP" altLang="en-US" sz="1400" dirty="0"/>
                <a:t>しかできない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FB78AE-4698-CBCC-4569-68DBDCEFABD5}"/>
                </a:ext>
              </a:extLst>
            </p:cNvPr>
            <p:cNvSpPr txBox="1"/>
            <p:nvPr/>
          </p:nvSpPr>
          <p:spPr>
            <a:xfrm>
              <a:off x="0" y="5773742"/>
              <a:ext cx="161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データを処理</a:t>
              </a:r>
              <a:endParaRPr lang="zh-CN" altLang="en-US" sz="1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6B61571-86E1-D719-0166-F3D4744DACCC}"/>
              </a:ext>
            </a:extLst>
          </p:cNvPr>
          <p:cNvSpPr txBox="1"/>
          <p:nvPr/>
        </p:nvSpPr>
        <p:spPr>
          <a:xfrm>
            <a:off x="2223552" y="60812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データの量が多い時、待つ時間が長くなって</a:t>
            </a:r>
            <a:endParaRPr lang="en-US" altLang="ja-JP" sz="1200" dirty="0"/>
          </a:p>
          <a:p>
            <a:r>
              <a:rPr lang="ja-JP" altLang="en-US" sz="1200" dirty="0"/>
              <a:t>その間に待つしかできない</a:t>
            </a:r>
            <a:endParaRPr lang="en-US" altLang="ja-JP" sz="1200" dirty="0"/>
          </a:p>
          <a:p>
            <a:r>
              <a:rPr lang="ja-JP" altLang="en-US" sz="1200" dirty="0"/>
              <a:t>他の処理ができない</a:t>
            </a:r>
            <a:endParaRPr lang="zh-CN" altLang="en-US" sz="12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405F9BE-2E0D-4F87-F062-C317417FA0B4}"/>
              </a:ext>
            </a:extLst>
          </p:cNvPr>
          <p:cNvGrpSpPr/>
          <p:nvPr/>
        </p:nvGrpSpPr>
        <p:grpSpPr>
          <a:xfrm>
            <a:off x="5820140" y="2094159"/>
            <a:ext cx="5929186" cy="4283610"/>
            <a:chOff x="5820140" y="2094159"/>
            <a:chExt cx="5929186" cy="42836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FB6B73-A9FE-3F7A-E45D-CC24049B4DF4}"/>
                </a:ext>
              </a:extLst>
            </p:cNvPr>
            <p:cNvGrpSpPr/>
            <p:nvPr/>
          </p:nvGrpSpPr>
          <p:grpSpPr>
            <a:xfrm>
              <a:off x="6366943" y="2094159"/>
              <a:ext cx="5382383" cy="4283610"/>
              <a:chOff x="0" y="2086298"/>
              <a:chExt cx="5382383" cy="42836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C95524-FC62-C7EC-8439-0002F428D224}"/>
                  </a:ext>
                </a:extLst>
              </p:cNvPr>
              <p:cNvSpPr/>
              <p:nvPr/>
            </p:nvSpPr>
            <p:spPr>
              <a:xfrm>
                <a:off x="543697" y="2086298"/>
                <a:ext cx="1829230" cy="6737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A</a:t>
                </a:r>
              </a:p>
              <a:p>
                <a:pPr algn="ctr"/>
                <a:r>
                  <a:rPr lang="ja-JP" altLang="en-US" sz="1400" dirty="0"/>
                  <a:t>ファイルのデータを処理</a:t>
                </a:r>
                <a:endParaRPr lang="zh-CN" altLang="en-US" sz="1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CCB72B5-03C7-DA76-C8EE-C7C4824BF14D}"/>
                  </a:ext>
                </a:extLst>
              </p:cNvPr>
              <p:cNvSpPr/>
              <p:nvPr/>
            </p:nvSpPr>
            <p:spPr>
              <a:xfrm>
                <a:off x="3229236" y="2086298"/>
                <a:ext cx="1958543" cy="67375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B</a:t>
                </a:r>
              </a:p>
              <a:p>
                <a:pPr algn="ctr"/>
                <a:r>
                  <a:rPr lang="ja-JP" altLang="en-US" sz="1400" dirty="0"/>
                  <a:t>ファイルのデータを読み込む</a:t>
                </a:r>
                <a:endParaRPr lang="zh-CN" altLang="en-US" sz="14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F2A2D33-7D4E-D461-FDF8-280D21D0ADF8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1458312" y="2760049"/>
                <a:ext cx="0" cy="9778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0772322-6014-352F-7DEF-E2332E58A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312" y="3713205"/>
                <a:ext cx="2750194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BB00FC-F871-85F2-B092-2263C509D7DD}"/>
                  </a:ext>
                </a:extLst>
              </p:cNvPr>
              <p:cNvSpPr txBox="1"/>
              <p:nvPr/>
            </p:nvSpPr>
            <p:spPr>
              <a:xfrm>
                <a:off x="2547757" y="3381990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call</a:t>
                </a:r>
                <a:endParaRPr lang="zh-CN" altLang="en-US" sz="1400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730143-2FEB-BF6B-F946-661E1DDFA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507" y="3737919"/>
                <a:ext cx="1" cy="13654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8CBEC4-8314-5361-9D5D-A523F3BF823A}"/>
                  </a:ext>
                </a:extLst>
              </p:cNvPr>
              <p:cNvSpPr txBox="1"/>
              <p:nvPr/>
            </p:nvSpPr>
            <p:spPr>
              <a:xfrm>
                <a:off x="4243930" y="417043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Loading…</a:t>
                </a:r>
                <a:endParaRPr lang="zh-CN" altLang="en-US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A8BB41-3F0C-BDE8-2791-35997AB69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890" y="3780596"/>
                <a:ext cx="2750195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E9457D-B4E4-3E11-F760-A0813F394CEB}"/>
                  </a:ext>
                </a:extLst>
              </p:cNvPr>
              <p:cNvSpPr txBox="1"/>
              <p:nvPr/>
            </p:nvSpPr>
            <p:spPr>
              <a:xfrm>
                <a:off x="2470012" y="3749000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return</a:t>
                </a:r>
                <a:endParaRPr lang="zh-CN" altLang="en-US" sz="1400" dirty="0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E8364D-70E8-ED5D-ADB1-856BD5467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311" y="5095480"/>
                <a:ext cx="1" cy="127442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13F546-1B3F-E806-512F-F5A7286C97D7}"/>
                  </a:ext>
                </a:extLst>
              </p:cNvPr>
              <p:cNvSpPr txBox="1"/>
              <p:nvPr/>
            </p:nvSpPr>
            <p:spPr>
              <a:xfrm>
                <a:off x="0" y="5773742"/>
                <a:ext cx="161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データを処理</a:t>
                </a:r>
                <a:endParaRPr lang="zh-CN" altLang="en-US" sz="14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82840DB-C20E-5CFF-8FC7-225C381B66CD}"/>
                </a:ext>
              </a:extLst>
            </p:cNvPr>
            <p:cNvSpPr txBox="1"/>
            <p:nvPr/>
          </p:nvSpPr>
          <p:spPr>
            <a:xfrm>
              <a:off x="5820140" y="4013966"/>
              <a:ext cx="19656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他の処理ができる</a:t>
              </a:r>
              <a:endParaRPr lang="en-US" altLang="ja-JP" sz="1400" dirty="0"/>
            </a:p>
            <a:p>
              <a:r>
                <a:rPr lang="ja-JP" altLang="en-US" sz="1400" dirty="0"/>
                <a:t>例え</a:t>
              </a:r>
              <a:endParaRPr lang="en-US" altLang="ja-JP" sz="1400" dirty="0"/>
            </a:p>
            <a:p>
              <a:r>
                <a:rPr lang="ja-JP" altLang="en-US" sz="1400" dirty="0"/>
                <a:t>ユーザーの</a:t>
              </a:r>
              <a:r>
                <a:rPr lang="en-US" altLang="zh-CN" sz="1400" dirty="0"/>
                <a:t>input</a:t>
              </a:r>
              <a:r>
                <a:rPr lang="ja-JP" altLang="en-US" sz="1400" dirty="0"/>
                <a:t>など</a:t>
              </a:r>
              <a:r>
                <a:rPr lang="en-US" altLang="ja-JP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D8C56A-08E9-8FC7-17AC-0E9EA6D32492}"/>
              </a:ext>
            </a:extLst>
          </p:cNvPr>
          <p:cNvCxnSpPr>
            <a:cxnSpLocks/>
          </p:cNvCxnSpPr>
          <p:nvPr/>
        </p:nvCxnSpPr>
        <p:spPr>
          <a:xfrm flipH="1">
            <a:off x="7805499" y="5058033"/>
            <a:ext cx="2750195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939575-9F28-B591-7F2E-39DE612FCCF3}"/>
              </a:ext>
            </a:extLst>
          </p:cNvPr>
          <p:cNvCxnSpPr>
            <a:cxnSpLocks/>
          </p:cNvCxnSpPr>
          <p:nvPr/>
        </p:nvCxnSpPr>
        <p:spPr>
          <a:xfrm>
            <a:off x="7814266" y="3800814"/>
            <a:ext cx="10988" cy="1244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966017-A347-3B33-165D-9C47842524FA}"/>
              </a:ext>
            </a:extLst>
          </p:cNvPr>
          <p:cNvSpPr txBox="1"/>
          <p:nvPr/>
        </p:nvSpPr>
        <p:spPr>
          <a:xfrm>
            <a:off x="8598303" y="507039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データの</a:t>
            </a:r>
            <a:r>
              <a:rPr lang="en-US" altLang="zh-CN" sz="1600" dirty="0"/>
              <a:t>return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2E0100-4D4B-4CB9-81C8-327217410B0F}"/>
              </a:ext>
            </a:extLst>
          </p:cNvPr>
          <p:cNvSpPr txBox="1"/>
          <p:nvPr/>
        </p:nvSpPr>
        <p:spPr>
          <a:xfrm>
            <a:off x="9368706" y="5927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待たなくてもよい</a:t>
            </a:r>
            <a:endParaRPr lang="en-US" altLang="ja-JP" sz="1400" dirty="0"/>
          </a:p>
          <a:p>
            <a:r>
              <a:rPr lang="ja-JP" altLang="en-US" sz="1400" dirty="0"/>
              <a:t>その間に他の処理ができる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1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305570" y="674161"/>
            <a:ext cx="85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asyncio</a:t>
            </a:r>
            <a:r>
              <a:rPr lang="en-US" altLang="ja-JP" sz="1400" dirty="0"/>
              <a:t> </a:t>
            </a:r>
            <a:r>
              <a:rPr lang="ja-JP" altLang="en-US" sz="1400" dirty="0"/>
              <a:t>では、</a:t>
            </a:r>
            <a:r>
              <a:rPr lang="en-US" altLang="ja-JP" sz="1400" b="1" dirty="0"/>
              <a:t>Executor </a:t>
            </a:r>
            <a:r>
              <a:rPr lang="ja-JP" altLang="en-US" sz="1400" dirty="0"/>
              <a:t>を使用することでタスクを</a:t>
            </a:r>
            <a:r>
              <a:rPr lang="ja-JP" altLang="en-US" sz="1400" b="1" dirty="0"/>
              <a:t>非同期的</a:t>
            </a:r>
            <a:r>
              <a:rPr lang="ja-JP" altLang="en-US" sz="1400" dirty="0"/>
              <a:t>にスケジュールできる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25994" y="981938"/>
            <a:ext cx="9150543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タスクの開始信号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は非同期関数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コルーチン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Executor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をインスタンス化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1" dirty="0"/>
              <a:t>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キーワード後の任務を終了するまで待つ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	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待つ間に他の処理ができる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‘jack’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#loop.creat_task()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coroutine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に変換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リストをアンパックして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asyncio.gather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に渡して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タスクをイベントループに登録できる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374203" y="981938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3.0125648975372314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51BDD6-5D14-9D37-760C-261061D43F73}"/>
              </a:ext>
            </a:extLst>
          </p:cNvPr>
          <p:cNvGrpSpPr/>
          <p:nvPr/>
        </p:nvGrpSpPr>
        <p:grpSpPr>
          <a:xfrm>
            <a:off x="9213877" y="3817055"/>
            <a:ext cx="2937312" cy="1707561"/>
            <a:chOff x="9234051" y="3678558"/>
            <a:chExt cx="2937312" cy="170756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8C4AC89-5E1C-A582-5DA2-1A6AF9FB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768" y="3955557"/>
              <a:ext cx="20755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3BEA50-057C-6101-86D8-F8497AE3BEA1}"/>
                </a:ext>
              </a:extLst>
            </p:cNvPr>
            <p:cNvSpPr txBox="1"/>
            <p:nvPr/>
          </p:nvSpPr>
          <p:spPr>
            <a:xfrm>
              <a:off x="9995755" y="3678558"/>
              <a:ext cx="2096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</a:t>
              </a:r>
              <a:r>
                <a:rPr lang="ja-JP" altLang="en-US" sz="1200" dirty="0"/>
                <a:t>時間               </a:t>
              </a:r>
              <a:r>
                <a:rPr lang="en-US" altLang="ja-JP" sz="1200" dirty="0"/>
                <a:t>3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BFC33FA-CFEF-CE09-3FC3-061C3512B3C3}"/>
                </a:ext>
              </a:extLst>
            </p:cNvPr>
            <p:cNvGrpSpPr/>
            <p:nvPr/>
          </p:nvGrpSpPr>
          <p:grpSpPr>
            <a:xfrm>
              <a:off x="9234051" y="4273342"/>
              <a:ext cx="769763" cy="1112775"/>
              <a:chOff x="9398368" y="4177530"/>
              <a:chExt cx="769763" cy="1112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78B05A-DCC2-E373-9DC7-8982562C02B0}"/>
                  </a:ext>
                </a:extLst>
              </p:cNvPr>
              <p:cNvSpPr txBox="1"/>
              <p:nvPr/>
            </p:nvSpPr>
            <p:spPr>
              <a:xfrm>
                <a:off x="9398368" y="4595418"/>
                <a:ext cx="73930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jack</a:t>
                </a:r>
                <a:endParaRPr lang="zh-CN" altLang="en-US" sz="12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4612F5-28DC-EF24-2BF0-2E68DD1BADDF}"/>
                  </a:ext>
                </a:extLst>
              </p:cNvPr>
              <p:cNvSpPr txBox="1"/>
              <p:nvPr/>
            </p:nvSpPr>
            <p:spPr>
              <a:xfrm>
                <a:off x="9398368" y="5013306"/>
                <a:ext cx="76976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rose</a:t>
                </a:r>
                <a:endParaRPr lang="zh-CN" altLang="en-US" sz="12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0EB6B4-0CAD-DDA8-4C2D-96D1B1C03BD6}"/>
                  </a:ext>
                </a:extLst>
              </p:cNvPr>
              <p:cNvSpPr txBox="1"/>
              <p:nvPr/>
            </p:nvSpPr>
            <p:spPr>
              <a:xfrm>
                <a:off x="9491342" y="4177530"/>
                <a:ext cx="64633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その他</a:t>
                </a:r>
                <a:endParaRPr lang="zh-CN" altLang="en-US" sz="12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51ACE2-807F-B9A7-564B-76EF28A86488}"/>
                </a:ext>
              </a:extLst>
            </p:cNvPr>
            <p:cNvSpPr/>
            <p:nvPr/>
          </p:nvSpPr>
          <p:spPr>
            <a:xfrm>
              <a:off x="10095768" y="4273342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048BF0-9B0E-5B65-0497-692A511C3E5E}"/>
                </a:ext>
              </a:extLst>
            </p:cNvPr>
            <p:cNvSpPr/>
            <p:nvPr/>
          </p:nvSpPr>
          <p:spPr>
            <a:xfrm>
              <a:off x="10159267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5D6B72-3864-D703-E71C-83AA58C02FD2}"/>
                </a:ext>
              </a:extLst>
            </p:cNvPr>
            <p:cNvSpPr/>
            <p:nvPr/>
          </p:nvSpPr>
          <p:spPr>
            <a:xfrm>
              <a:off x="10222766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2EA723-9D1C-B086-44BD-620D613AECA6}"/>
                </a:ext>
              </a:extLst>
            </p:cNvPr>
            <p:cNvSpPr/>
            <p:nvPr/>
          </p:nvSpPr>
          <p:spPr>
            <a:xfrm>
              <a:off x="10222766" y="4691230"/>
              <a:ext cx="1698421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ED7A8F-E41E-DB8F-1C2B-7CD2FD6957C0}"/>
                </a:ext>
              </a:extLst>
            </p:cNvPr>
            <p:cNvSpPr/>
            <p:nvPr/>
          </p:nvSpPr>
          <p:spPr>
            <a:xfrm>
              <a:off x="10286265" y="5109117"/>
              <a:ext cx="1698421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B49611-4751-3C22-6EA2-9D0847EA2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5768" y="3955557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D3B2F64-BD06-102A-506B-B57AAF636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655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DD0ED89-2FBF-FD03-5CFA-275E1ED1B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5300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725FD5-0943-3096-8A1E-7426C7A4C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8799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E8FED1-EE5A-D23E-BC1B-332E41C7BDED}"/>
                </a:ext>
              </a:extLst>
            </p:cNvPr>
            <p:cNvSpPr/>
            <p:nvPr/>
          </p:nvSpPr>
          <p:spPr>
            <a:xfrm>
              <a:off x="11920008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905A235-E098-911C-EF7A-6DC15D295970}"/>
                </a:ext>
              </a:extLst>
            </p:cNvPr>
            <p:cNvSpPr/>
            <p:nvPr/>
          </p:nvSpPr>
          <p:spPr>
            <a:xfrm>
              <a:off x="11983507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C83DE92-D6D1-5C0F-29EB-13845C10CD1B}"/>
                </a:ext>
              </a:extLst>
            </p:cNvPr>
            <p:cNvSpPr/>
            <p:nvPr/>
          </p:nvSpPr>
          <p:spPr>
            <a:xfrm>
              <a:off x="12053132" y="4273341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6721348-001D-D8BF-3707-0B062AF5F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45123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CCD3A7-1000-8104-F6D8-3D9E85EAD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4096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98AB78-9EF3-D72E-EF35-B27BF7CB9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424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28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各イベントループ</a:t>
            </a:r>
            <a:r>
              <a:rPr lang="en-US" altLang="ja-JP" sz="1400" dirty="0"/>
              <a:t>(event loop)</a:t>
            </a:r>
            <a:r>
              <a:rPr lang="ja-JP" altLang="en-US" sz="1400" dirty="0"/>
              <a:t>には、</a:t>
            </a:r>
            <a:r>
              <a:rPr lang="en-US" altLang="ja-JP" sz="1400" dirty="0"/>
              <a:t> </a:t>
            </a:r>
            <a:r>
              <a:rPr lang="en-US" altLang="ja-JP" sz="1400" b="1" dirty="0" err="1"/>
              <a:t>set_default_executor</a:t>
            </a:r>
            <a:r>
              <a:rPr lang="en-US" altLang="ja-JP" sz="1400" b="1" dirty="0"/>
              <a:t>() </a:t>
            </a:r>
            <a:r>
              <a:rPr lang="ja-JP" altLang="en-US" sz="1400" dirty="0"/>
              <a:t>メソッドを使用してデフォルトで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を設定することができる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41638" y="870716"/>
            <a:ext cx="9262091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on!'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一つ目の引数は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にしてデフォルトの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set_default_executor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を設定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'jack'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442623" y="910435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3.016918182373047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4AFDE4-5433-C883-B971-2C93B32B4B98}"/>
              </a:ext>
            </a:extLst>
          </p:cNvPr>
          <p:cNvSpPr txBox="1"/>
          <p:nvPr/>
        </p:nvSpPr>
        <p:spPr>
          <a:xfrm>
            <a:off x="9254489" y="3562961"/>
            <a:ext cx="3048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先に動くのは</a:t>
            </a:r>
            <a:r>
              <a:rPr lang="en-US" altLang="ja-JP" sz="1100" dirty="0"/>
              <a:t>j</a:t>
            </a:r>
            <a:r>
              <a:rPr lang="en-US" altLang="zh-CN" sz="1100" dirty="0"/>
              <a:t>ack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r>
              <a:rPr lang="ja-JP" altLang="en-US" sz="1100" dirty="0"/>
              <a:t>でも先に結果を出るのは</a:t>
            </a:r>
            <a:r>
              <a:rPr lang="en-US" altLang="ja-JP" sz="1100" dirty="0"/>
              <a:t>rose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endParaRPr lang="en-US" altLang="zh-CN" sz="1100" dirty="0"/>
          </a:p>
          <a:p>
            <a:r>
              <a:rPr lang="ja-JP" altLang="en-US" sz="1100" dirty="0"/>
              <a:t>原因：</a:t>
            </a:r>
            <a:endParaRPr lang="en-US" altLang="ja-JP" sz="1100" dirty="0"/>
          </a:p>
          <a:p>
            <a:r>
              <a:rPr lang="ja-JP" altLang="en-US" sz="1100" dirty="0"/>
              <a:t>タスク</a:t>
            </a:r>
            <a:r>
              <a:rPr lang="en-US" altLang="ja-JP" sz="1100" dirty="0"/>
              <a:t>jack</a:t>
            </a:r>
            <a:r>
              <a:rPr lang="ja-JP" altLang="en-US" sz="1100" dirty="0"/>
              <a:t>とタスク</a:t>
            </a:r>
            <a:r>
              <a:rPr lang="en-US" altLang="ja-JP" sz="1100" dirty="0"/>
              <a:t>rose</a:t>
            </a:r>
            <a:r>
              <a:rPr lang="ja-JP" altLang="en-US" sz="1100" dirty="0"/>
              <a:t>は二つのスレッド</a:t>
            </a:r>
            <a:endParaRPr lang="en-US" altLang="ja-JP" sz="1100" dirty="0"/>
          </a:p>
          <a:p>
            <a:r>
              <a:rPr lang="ja-JP" altLang="en-US" sz="1100" dirty="0"/>
              <a:t>スレッドプールで関数を実行する場合</a:t>
            </a:r>
            <a:endParaRPr lang="en-US" altLang="ja-JP" sz="1100" dirty="0"/>
          </a:p>
          <a:p>
            <a:r>
              <a:rPr lang="ja-JP" altLang="en-US" sz="1100" dirty="0"/>
              <a:t>どのスレッドが先にタスクを完了するかには、</a:t>
            </a:r>
            <a:endParaRPr lang="en-US" altLang="ja-JP" sz="1100" dirty="0"/>
          </a:p>
          <a:p>
            <a:r>
              <a:rPr lang="en-US" altLang="ja-JP" sz="1100" dirty="0"/>
              <a:t>OS</a:t>
            </a:r>
            <a:r>
              <a:rPr lang="ja-JP" altLang="en-US" sz="1100" dirty="0"/>
              <a:t>のスレッドスケジューリングポリシーと</a:t>
            </a:r>
            <a:endParaRPr lang="en-US" altLang="ja-JP" sz="1100" dirty="0"/>
          </a:p>
          <a:p>
            <a:r>
              <a:rPr lang="ja-JP" altLang="en-US" sz="1100" dirty="0"/>
              <a:t>現在のシステム負荷に依存する。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たとえ </a:t>
            </a:r>
            <a:r>
              <a:rPr lang="en-US" altLang="ja-JP" sz="1100" dirty="0"/>
              <a:t>jack </a:t>
            </a:r>
            <a:r>
              <a:rPr lang="ja-JP" altLang="en-US" sz="1100" dirty="0"/>
              <a:t>タスクが先に開始されたとしても</a:t>
            </a:r>
            <a:endParaRPr lang="en-US" altLang="ja-JP" sz="1100" dirty="0"/>
          </a:p>
          <a:p>
            <a:r>
              <a:rPr lang="en-US" altLang="ja-JP" sz="1100" dirty="0"/>
              <a:t>rose </a:t>
            </a:r>
            <a:r>
              <a:rPr lang="ja-JP" altLang="en-US" sz="1100" dirty="0"/>
              <a:t>のタスクが先に完了する可能性がある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842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の中に二種類の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があって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スレッドプール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ja-JP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プロセスプール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153690" y="870716"/>
            <a:ext cx="9262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0B623D-D174-11F6-CFB0-CFB889C15F4C}"/>
              </a:ext>
            </a:extLst>
          </p:cNvPr>
          <p:cNvSpPr txBox="1"/>
          <p:nvPr/>
        </p:nvSpPr>
        <p:spPr>
          <a:xfrm>
            <a:off x="79044" y="1330748"/>
            <a:ext cx="530932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endParaRPr lang="en-US" altLang="zh-CN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267F99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スレッドプールを使ってマルチスレッドを作ってタスクに割り当てる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ネットワーク、ファイルの書き込み、読み込みなどの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スレッドプールのスレッド数を指定できる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スレッド数は３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5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27B7E2-226E-1713-1CE3-049822BB90AC}"/>
              </a:ext>
            </a:extLst>
          </p:cNvPr>
          <p:cNvSpPr txBox="1"/>
          <p:nvPr/>
        </p:nvSpPr>
        <p:spPr>
          <a:xfrm>
            <a:off x="5708002" y="1330748"/>
            <a:ext cx="6095221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プロセスプールを使ってマルチプロセスを作ってタスクに割り当てる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計算処理などの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プロセスプールのプロセス数を指定できる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プロセス数は３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プロセス数は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61CC57-3A08-ED4A-05EC-DED17CD1CC51}"/>
              </a:ext>
            </a:extLst>
          </p:cNvPr>
          <p:cNvCxnSpPr>
            <a:cxnSpLocks/>
          </p:cNvCxnSpPr>
          <p:nvPr/>
        </p:nvCxnSpPr>
        <p:spPr>
          <a:xfrm>
            <a:off x="5548184" y="1330748"/>
            <a:ext cx="0" cy="38472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18B04FB-5136-E4F4-3AEE-B727A0923D1B}"/>
              </a:ext>
            </a:extLst>
          </p:cNvPr>
          <p:cNvSpPr txBox="1"/>
          <p:nvPr/>
        </p:nvSpPr>
        <p:spPr>
          <a:xfrm>
            <a:off x="4167254" y="5622598"/>
            <a:ext cx="33345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のプロセッサ数を確認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プロセッサ</a:t>
            </a:r>
            <a:r>
              <a:rPr lang="zh-CN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数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タスクマネージャーでも確認できる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185451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CF3641-CDF4-A239-94D4-8058C1C254F1}"/>
              </a:ext>
            </a:extLst>
          </p:cNvPr>
          <p:cNvSpPr txBox="1"/>
          <p:nvPr/>
        </p:nvSpPr>
        <p:spPr>
          <a:xfrm>
            <a:off x="4086808" y="191277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序列化 和 反序列化</a:t>
            </a:r>
          </a:p>
        </p:txBody>
      </p:sp>
    </p:spTree>
    <p:extLst>
      <p:ext uri="{BB962C8B-B14F-4D97-AF65-F5344CB8AC3E}">
        <p14:creationId xmlns:p14="http://schemas.microsoft.com/office/powerpoint/2010/main" val="240723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Using </a:t>
            </a:r>
            <a:r>
              <a:rPr lang="en-US" altLang="zh-CN" sz="2800" dirty="0" err="1"/>
              <a:t>UVLoop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CBCFDB-E083-1E51-5A49-EC01EE73AEC5}"/>
              </a:ext>
            </a:extLst>
          </p:cNvPr>
          <p:cNvSpPr txBox="1"/>
          <p:nvPr/>
        </p:nvSpPr>
        <p:spPr>
          <a:xfrm>
            <a:off x="305570" y="696790"/>
            <a:ext cx="11208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uvloopは、Python 標準ライブラリのasyncioイベントループを置き換えるモジュールで、非常に高速な処理ができることが特徴</a:t>
            </a:r>
            <a:endParaRPr lang="en-US" altLang="zh-CN" sz="1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A826F8-C85C-0DD1-02AE-9CD6CABE3951}"/>
              </a:ext>
            </a:extLst>
          </p:cNvPr>
          <p:cNvGrpSpPr/>
          <p:nvPr/>
        </p:nvGrpSpPr>
        <p:grpSpPr>
          <a:xfrm>
            <a:off x="2957805" y="1422917"/>
            <a:ext cx="4954688" cy="793891"/>
            <a:chOff x="419878" y="1609529"/>
            <a:chExt cx="4954688" cy="79389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509324-51F5-FA13-45DD-30DCB04843FA}"/>
                </a:ext>
              </a:extLst>
            </p:cNvPr>
            <p:cNvSpPr/>
            <p:nvPr/>
          </p:nvSpPr>
          <p:spPr>
            <a:xfrm>
              <a:off x="419878" y="1609530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Asyncio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Enent</a:t>
              </a:r>
              <a:r>
                <a:rPr lang="en-US" altLang="zh-CN" dirty="0"/>
                <a:t> loop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F14B51F-2059-5D93-5245-7F9B96FA2F3D}"/>
                </a:ext>
              </a:extLst>
            </p:cNvPr>
            <p:cNvSpPr/>
            <p:nvPr/>
          </p:nvSpPr>
          <p:spPr>
            <a:xfrm>
              <a:off x="3974974" y="1609529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uvloop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B9755F8-4CAD-0176-E856-997E003CD53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1819470" y="1996750"/>
              <a:ext cx="21555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6E3CE8-1898-1010-2368-EFB9EC14A12C}"/>
                </a:ext>
              </a:extLst>
            </p:cNvPr>
            <p:cNvSpPr txBox="1"/>
            <p:nvPr/>
          </p:nvSpPr>
          <p:spPr>
            <a:xfrm>
              <a:off x="2308019" y="16274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入れ替え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B29A2C-2DC9-A851-2FF4-3F37165B727C}"/>
                </a:ext>
              </a:extLst>
            </p:cNvPr>
            <p:cNvSpPr txBox="1"/>
            <p:nvPr/>
          </p:nvSpPr>
          <p:spPr>
            <a:xfrm>
              <a:off x="2394479" y="20340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高速化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CEDFF16-892C-35FB-4CE5-246B8C110228}"/>
              </a:ext>
            </a:extLst>
          </p:cNvPr>
          <p:cNvSpPr txBox="1"/>
          <p:nvPr/>
        </p:nvSpPr>
        <p:spPr>
          <a:xfrm>
            <a:off x="305570" y="2695153"/>
            <a:ext cx="5601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dirty="0"/>
              <a:t>Linux</a:t>
            </a:r>
            <a:r>
              <a:rPr lang="ja-JP" altLang="en-US" sz="1400" dirty="0"/>
              <a:t>の環境でしか使えない　　</a:t>
            </a:r>
            <a:r>
              <a:rPr lang="en-US" altLang="ja-JP" sz="1400" dirty="0"/>
              <a:t>pip install </a:t>
            </a:r>
            <a:r>
              <a:rPr lang="en-US" altLang="ja-JP" sz="1400" dirty="0" err="1"/>
              <a:t>uvloop</a:t>
            </a:r>
            <a:r>
              <a:rPr lang="ja-JP" altLang="en-US" sz="1400" dirty="0"/>
              <a:t>でインストール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F592B3-13A4-F7F5-F9CC-5BB377B58C9A}"/>
              </a:ext>
            </a:extLst>
          </p:cNvPr>
          <p:cNvSpPr txBox="1"/>
          <p:nvPr/>
        </p:nvSpPr>
        <p:spPr>
          <a:xfrm>
            <a:off x="202933" y="3429000"/>
            <a:ext cx="5367442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loop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に設定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F1A638-2DCD-DE6C-1545-369FB8FD2FEC}"/>
              </a:ext>
            </a:extLst>
          </p:cNvPr>
          <p:cNvSpPr txBox="1"/>
          <p:nvPr/>
        </p:nvSpPr>
        <p:spPr>
          <a:xfrm>
            <a:off x="5725593" y="3429000"/>
            <a:ext cx="609755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イベントループのポリシーを変更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set_event_loop_policy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EventLoopPolicy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新しいイベントループを作る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58039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12620</TotalTime>
  <Words>1407</Words>
  <Application>Microsoft Office PowerPoint</Application>
  <PresentationFormat>宽屏</PresentationFormat>
  <Paragraphs>211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Lucida Grande</vt:lpstr>
      <vt:lpstr>等线</vt:lpstr>
      <vt:lpstr>等线 Light</vt:lpstr>
      <vt:lpstr>Arial</vt:lpstr>
      <vt:lpstr>Consolas</vt:lpstr>
      <vt:lpstr>Wingdings</vt:lpstr>
      <vt:lpstr>Office 主题​​</vt:lpstr>
      <vt:lpstr>Python Notes For Professionals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599</cp:revision>
  <dcterms:created xsi:type="dcterms:W3CDTF">2023-04-18T06:26:34Z</dcterms:created>
  <dcterms:modified xsi:type="dcterms:W3CDTF">2024-07-23T07:15:42Z</dcterms:modified>
</cp:coreProperties>
</file>