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398" r:id="rId3"/>
    <p:sldId id="425" r:id="rId4"/>
    <p:sldId id="424" r:id="rId5"/>
    <p:sldId id="426" r:id="rId6"/>
    <p:sldId id="427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29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D453A7-2DBD-A14B-7EB1-BCC3A3AE9A59}" name="Legolas" initials="L" userId="Legola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5F8"/>
    <a:srgbClr val="E80000"/>
    <a:srgbClr val="FFC900"/>
    <a:srgbClr val="0081FF"/>
    <a:srgbClr val="FF4A00"/>
    <a:srgbClr val="E74400"/>
    <a:srgbClr val="FFC400"/>
    <a:srgbClr val="008000"/>
    <a:srgbClr val="4472C4"/>
    <a:srgbClr val="BA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0777" autoAdjust="0"/>
  </p:normalViewPr>
  <p:slideViewPr>
    <p:cSldViewPr snapToGrid="0">
      <p:cViewPr>
        <p:scale>
          <a:sx n="100" d="100"/>
          <a:sy n="100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93C5E-94A3-7D8F-2B01-73607B64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99E50B-527A-2508-3EFA-1BAED1879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07F87C-3103-3001-9480-24173458E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50694-750B-585B-21B6-5A3496652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50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E097-BCA8-E1AB-B044-EB52DDDD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68D435-F2D9-0D38-3505-9D22595E3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2656E5-EA44-3301-B640-5CC076C24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52FA1-607E-DCCD-97BB-E3ABE4073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64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F1BA-CC4A-9890-F01D-8C219055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DCF803-FA35-F39A-066D-7E62C851D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938569-46BD-A0A7-D31D-2C0998F8A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D6DFF-9AB7-55BC-C8C2-185DBEE3D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5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8013E-EB0B-E993-385F-FFDFE264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356436-D16F-85D0-A6F6-6FEE8F26D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699703-8586-E94D-CCA0-C6EEAB17C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0FB69-C50E-AE6E-827C-567C5A58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0BB11-2312-1CDA-3BB9-AC2177911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679AE0-9EF2-1DC1-B17F-C45EE422C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E88BCB-E395-0EA6-BA8E-5ACB2D1A3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E86F3-E02F-9B2C-BD8C-16E3B6F85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52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D8E59-7932-0E7D-949A-45E5D1E8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2BCB1C-57E9-D494-24FD-9EEA5F80F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1EB974-5DE7-1D8A-E21C-1341A0EB2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3059E-00E7-A852-C3A2-605160CC1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79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917E-F42D-CA8A-6A08-1CE8983A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08C14F-6028-5748-A7F5-1D71A7792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77C6AA-DD19-A704-FCDA-4DEF144C6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81EAB-5A84-E07B-A4CD-E0EBC39E6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40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8A65F-2A2E-8339-8FCE-FAB203E4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E44FCC-9607-4387-DFDC-E8FF60760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C41580-9B82-F1E6-1380-9445A4C19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FCF56-DEBE-9510-7D70-EE073AF42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9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A93CA-2F00-B8AC-902F-1579D0A5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1F98F5-0B43-446B-8EEE-B8CE43556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AA85B8-25A9-F9AC-E0C1-A2EA05EC4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7A4F3-D4AC-52BA-EDFC-9B4E743F3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91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477DD-FE6E-98BC-1B7F-C164473F3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2EC3F8-14E1-A800-CBA6-3611CD8FF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B13EEE-DED0-3394-E02D-63E72E3DE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DA23D-AB22-C027-0D48-13AE838BE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92E03-2C1F-539E-366A-C543EBBC1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DE0C91-BFE2-FFE6-9564-763889369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EC916C-F320-B406-0603-B94DFA45B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2B032-BF49-AAE9-2E80-82A04B611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12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43797-2600-6D0F-949E-174EB96E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0300F1-1678-953C-CD5F-7658D4D94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97BDB7-0BB6-8AC7-6161-2B0F1FF3B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E8F5C-7BD9-F950-01E2-8EF7DA983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DB265-A95E-576F-30BB-CF104C371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8BEFA7-31C8-8260-CFF7-61DB58D1E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F1D192-85D0-EA9D-CAC4-876A91FD6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0C138-1271-DE2C-F554-1890F6B9F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03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087E0-FE85-DB71-2E65-AADBEB8D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F5D76C-752F-0633-A603-26A06A251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3FA363-3F05-EFC8-3AF0-659A4C66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D1ABF-6275-69FB-D5EE-52AE871EB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77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2AEB0-2CEB-72A3-D31E-18F9CE71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1BBA43-E0D4-A41D-9F73-97DFCC6EB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ADF676-A832-7E29-F810-6C7E76EA7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9DC71-C8B1-9015-787E-288A7BA00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1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F11C8-D05B-228F-D4ED-88A3FF2A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9708A5-F01A-33C7-23F7-FC71FCD79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8281EE-3B32-6DDB-8956-10A1F9086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B185B-2254-65E2-E05F-E25F641AD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1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0DAC3-8A88-54F7-B6EA-4B33374E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669D58-56AE-E9A9-8BBF-06A382BF3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DE337F-48DE-6BBB-F9AA-BF4A078A4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333B7-FD9A-3DE4-8F54-D27E85331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0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9745C-2A09-A82B-610F-1893C3CF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4A4C8C-540A-D899-0479-452C1B45C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F8ADBC-F85A-9FA7-4783-1E66EE9ED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CADDD-8CB0-7214-90A4-BACDDC07C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4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BC0A4-BA99-6C78-05CD-067E7428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9D69EA-6212-0E98-9297-40E5ADE31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A57176-7953-CA53-8C03-92FEB51A4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89AFF-0038-1966-4E69-DC95C05E1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6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1E888-F97B-CD2D-47B1-2ADE40FA0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1C0FB3-A654-ACAE-EEA3-E4A6163FD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5361E1-848F-AF81-1DCF-02AC43BC4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1C0E5-C1A8-8AEC-2CC7-54E0B625B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E6E2-9611-36C0-BD7D-D8D7843E3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48EF1D-BAF3-920A-1FD8-44A5185EA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482EC9-DDC6-3523-A96D-84EDDD859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228AE-3FCC-B00D-158A-AC2E2DAD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5A193-8C69-D2D0-E722-A86E7D8B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B15F07-68CC-94F1-2687-101417EC0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0FC92F-7C01-38A4-1652-20272C3E9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9F36F-6C9E-38BF-4FB8-2221CDACC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9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552" y="1072598"/>
            <a:ext cx="10093598" cy="2010962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Improving Performance in Combinatorial Optimization Problems with Inequality Constraints: An Evaluation of the Unbalanced Penalization Method on D-Wave Advantage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8469" y="6353469"/>
            <a:ext cx="2553725" cy="365126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M230641</a:t>
            </a:r>
            <a:r>
              <a:rPr kumimoji="1" lang="en-US" altLang="ja-JP" sz="1600" dirty="0"/>
              <a:t>	</a:t>
            </a:r>
            <a:r>
              <a:rPr kumimoji="1" lang="ja-JP" altLang="en-US" sz="1600" dirty="0"/>
              <a:t>劉　崇玖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69A5FA-B2AD-736A-2457-631092DB70C6}"/>
              </a:ext>
            </a:extLst>
          </p:cNvPr>
          <p:cNvSpPr txBox="1"/>
          <p:nvPr/>
        </p:nvSpPr>
        <p:spPr>
          <a:xfrm>
            <a:off x="789757" y="3664676"/>
            <a:ext cx="113450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著者</a:t>
            </a:r>
            <a:r>
              <a:rPr lang="ja-JP" altLang="en-US" dirty="0"/>
              <a:t>：</a:t>
            </a:r>
            <a:r>
              <a:rPr lang="en-US" altLang="ja-JP" i="1" dirty="0">
                <a:solidFill>
                  <a:srgbClr val="242021"/>
                </a:solidFill>
                <a:latin typeface="HelveticaNeueLTStd-LtIt"/>
              </a:rPr>
              <a:t>J. A. </a:t>
            </a:r>
            <a:r>
              <a:rPr lang="en-US" altLang="ja-JP" i="1" dirty="0" err="1">
                <a:solidFill>
                  <a:srgbClr val="242021"/>
                </a:solidFill>
                <a:latin typeface="HelveticaNeueLTStd-LtIt"/>
              </a:rPr>
              <a:t>Montañez</a:t>
            </a:r>
            <a:r>
              <a:rPr lang="en-US" altLang="ja-JP" i="1" dirty="0">
                <a:solidFill>
                  <a:srgbClr val="242021"/>
                </a:solidFill>
                <a:latin typeface="HelveticaNeueLTStd-LtIt"/>
              </a:rPr>
              <a:t>-Barrera</a:t>
            </a: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Pim van den Heuvel</a:t>
            </a: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Dennis </a:t>
            </a:r>
            <a:r>
              <a:rPr lang="en-US" altLang="zh-CN" i="1" dirty="0" err="1">
                <a:solidFill>
                  <a:srgbClr val="242021"/>
                </a:solidFill>
                <a:latin typeface="HelveticaNeueLTStd-LtIt"/>
              </a:rPr>
              <a:t>Willsch</a:t>
            </a:r>
            <a:endParaRPr lang="en-US" altLang="zh-CN" i="1" dirty="0">
              <a:solidFill>
                <a:srgbClr val="242021"/>
              </a:solidFill>
              <a:latin typeface="HelveticaNeueLTStd-LtIt"/>
            </a:endParaRP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Kristel </a:t>
            </a:r>
            <a:r>
              <a:rPr lang="en-US" altLang="zh-CN" i="1" dirty="0" err="1">
                <a:solidFill>
                  <a:srgbClr val="242021"/>
                </a:solidFill>
                <a:latin typeface="HelveticaNeueLTStd-LtIt"/>
              </a:rPr>
              <a:t>Michielsen</a:t>
            </a:r>
            <a:br>
              <a:rPr lang="en-US" altLang="zh-CN" i="1" dirty="0">
                <a:solidFill>
                  <a:srgbClr val="242021"/>
                </a:solidFill>
                <a:latin typeface="HelveticaNeueLTStd-LtIt"/>
              </a:rPr>
            </a:br>
            <a:endParaRPr lang="en-US" altLang="zh-CN" i="1" dirty="0">
              <a:solidFill>
                <a:srgbClr val="242021"/>
              </a:solidFill>
              <a:latin typeface="HelveticaNeueLTStd-LtIt"/>
            </a:endParaRPr>
          </a:p>
          <a:p>
            <a:r>
              <a:rPr lang="ja-JP" altLang="en-US" b="1" dirty="0"/>
              <a:t>出典</a:t>
            </a:r>
            <a:r>
              <a:rPr lang="ja-JP" altLang="en-US" dirty="0"/>
              <a:t>：</a:t>
            </a:r>
            <a:r>
              <a:rPr lang="en-US" altLang="ja-JP" sz="2000" dirty="0">
                <a:solidFill>
                  <a:srgbClr val="000000"/>
                </a:solidFill>
                <a:latin typeface="LinLibertineT"/>
              </a:rPr>
              <a:t>2023 IEEE International Conference on Quantum Computing and Engineering (QCE)</a:t>
            </a:r>
          </a:p>
          <a:p>
            <a:r>
              <a:rPr lang="fr-FR" altLang="zh-CN" i="1" dirty="0">
                <a:solidFill>
                  <a:srgbClr val="242021"/>
                </a:solidFill>
                <a:latin typeface="HelveticaNeueLTStd-LtIt"/>
              </a:rPr>
              <a:t>           Year: 2023, Volume: 1, Pages: 535-542</a:t>
            </a:r>
            <a:br>
              <a:rPr lang="en-US" altLang="zh-CN" i="1" dirty="0">
                <a:solidFill>
                  <a:srgbClr val="242021"/>
                </a:solidFill>
                <a:latin typeface="HelveticaNeueLTStd-LtIt"/>
              </a:rPr>
            </a:br>
            <a:endParaRPr lang="zh-CN" altLang="en-US" i="1" dirty="0">
              <a:solidFill>
                <a:srgbClr val="242021"/>
              </a:solidFill>
              <a:latin typeface="HelveticaNeueLTStd-LtIt"/>
            </a:endParaRPr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0C2C-6096-8ACB-FEDE-69D4C174C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6E43CE-0400-31EF-CE06-86DFA08D4541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43C483-ACFA-8839-FCF5-B6D71202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：不等式制約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7B4B3D75-1489-BBC5-35D5-5D64743990DA}"/>
              </a:ext>
            </a:extLst>
          </p:cNvPr>
          <p:cNvSpPr txBox="1"/>
          <p:nvPr/>
        </p:nvSpPr>
        <p:spPr>
          <a:xfrm>
            <a:off x="153959" y="1058860"/>
            <a:ext cx="9199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 i="0" dirty="0">
                <a:effectLst/>
                <a:latin typeface="YakuHanJPs"/>
              </a:rPr>
              <a:t>制約条件</a:t>
            </a:r>
            <a:r>
              <a:rPr lang="ja-JP" altLang="en-US" sz="1600" b="1" dirty="0">
                <a:latin typeface="YakuHanJPs"/>
              </a:rPr>
              <a:t>：</a:t>
            </a:r>
            <a:endParaRPr lang="en-US" altLang="ja-JP" sz="1600" b="1" i="0" dirty="0">
              <a:effectLst/>
              <a:latin typeface="YakuHanJPs"/>
            </a:endParaRPr>
          </a:p>
          <a:p>
            <a:endParaRPr lang="en-US" altLang="ja-JP" sz="1600" b="1" dirty="0">
              <a:latin typeface="YakuHanJPs"/>
            </a:endParaRPr>
          </a:p>
          <a:p>
            <a:r>
              <a:rPr lang="ja-JP" altLang="en-US" sz="1600" b="1" dirty="0">
                <a:latin typeface="YakuHanJPs"/>
              </a:rPr>
              <a:t>等式制約</a:t>
            </a:r>
            <a:endParaRPr lang="en-US" altLang="ja-JP" sz="1600" b="1" dirty="0">
              <a:latin typeface="YakuHanJP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B55FE7-F0B9-983E-4D8A-81D6EABE1369}"/>
                  </a:ext>
                </a:extLst>
              </p:cNvPr>
              <p:cNvSpPr txBox="1"/>
              <p:nvPr/>
            </p:nvSpPr>
            <p:spPr>
              <a:xfrm>
                <a:off x="1930400" y="1301439"/>
                <a:ext cx="122693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B55FE7-F0B9-983E-4D8A-81D6EABE1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1301439"/>
                <a:ext cx="1226939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6D38A2-28AC-04AE-DA75-7EB4AAB2E02B}"/>
                  </a:ext>
                </a:extLst>
              </p:cNvPr>
              <p:cNvSpPr txBox="1"/>
              <p:nvPr/>
            </p:nvSpPr>
            <p:spPr>
              <a:xfrm>
                <a:off x="1484655" y="2726705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6D38A2-28AC-04AE-DA75-7EB4AAB2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55" y="2726705"/>
                <a:ext cx="2316345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87F77-74B0-5A3D-F676-E7EEF7BC9D56}"/>
                  </a:ext>
                </a:extLst>
              </p:cNvPr>
              <p:cNvSpPr txBox="1"/>
              <p:nvPr/>
            </p:nvSpPr>
            <p:spPr>
              <a:xfrm>
                <a:off x="9064762" y="1134480"/>
                <a:ext cx="276069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87F77-74B0-5A3D-F676-E7EEF7BC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762" y="1134480"/>
                <a:ext cx="2760692" cy="1077218"/>
              </a:xfrm>
              <a:prstGeom prst="rect">
                <a:avLst/>
              </a:prstGeom>
              <a:blipFill>
                <a:blip r:embed="rId5"/>
                <a:stretch>
                  <a:fillRect t="-1117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AE9C155-EADD-4754-F1A7-91145E0292A9}"/>
              </a:ext>
            </a:extLst>
          </p:cNvPr>
          <p:cNvSpPr txBox="1"/>
          <p:nvPr/>
        </p:nvSpPr>
        <p:spPr>
          <a:xfrm>
            <a:off x="153959" y="2924323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66B2D9-9D83-FC7E-E09D-D554DB11C246}"/>
              </a:ext>
            </a:extLst>
          </p:cNvPr>
          <p:cNvSpPr/>
          <p:nvPr/>
        </p:nvSpPr>
        <p:spPr>
          <a:xfrm>
            <a:off x="3801000" y="1557503"/>
            <a:ext cx="1062956" cy="160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B4A9BF-15A4-01D0-BDD4-215C52D4DB7B}"/>
              </a:ext>
            </a:extLst>
          </p:cNvPr>
          <p:cNvSpPr txBox="1"/>
          <p:nvPr/>
        </p:nvSpPr>
        <p:spPr>
          <a:xfrm>
            <a:off x="4009312" y="1138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移項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FED921-E13A-7F63-D59B-E6DF18D0D964}"/>
              </a:ext>
            </a:extLst>
          </p:cNvPr>
          <p:cNvSpPr txBox="1"/>
          <p:nvPr/>
        </p:nvSpPr>
        <p:spPr>
          <a:xfrm>
            <a:off x="4060112" y="1757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3CF043-AB13-5704-9AD9-09ED179B215D}"/>
                  </a:ext>
                </a:extLst>
              </p:cNvPr>
              <p:cNvSpPr txBox="1"/>
              <p:nvPr/>
            </p:nvSpPr>
            <p:spPr>
              <a:xfrm>
                <a:off x="5558416" y="1209414"/>
                <a:ext cx="1856021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3CF043-AB13-5704-9AD9-09ED179B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16" y="1209414"/>
                <a:ext cx="1856021" cy="791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1F8667-3BA1-8AA8-B7A9-3B2787455436}"/>
                  </a:ext>
                </a:extLst>
              </p:cNvPr>
              <p:cNvSpPr txBox="1"/>
              <p:nvPr/>
            </p:nvSpPr>
            <p:spPr>
              <a:xfrm>
                <a:off x="444500" y="3695525"/>
                <a:ext cx="10769600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①</a:t>
                </a: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はペナルティー項として目的関数に加える</a:t>
                </a:r>
                <a:endParaRPr lang="en-US" altLang="ja-JP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の時（制約条件を満たす）、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はより小さい（目的関数の増加は小さい）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の時（制約条件を満たさない）、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はより大きい（目的関数の増加は大きい）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1F8667-3BA1-8AA8-B7A9-3B2787455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3695525"/>
                <a:ext cx="10769600" cy="2585323"/>
              </a:xfrm>
              <a:prstGeom prst="rect">
                <a:avLst/>
              </a:prstGeom>
              <a:blipFill>
                <a:blip r:embed="rId7"/>
                <a:stretch>
                  <a:fillRect l="-509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7D1C4E-01DF-5AEB-240D-417583CC9035}"/>
                  </a:ext>
                </a:extLst>
              </p:cNvPr>
              <p:cNvSpPr txBox="1"/>
              <p:nvPr/>
            </p:nvSpPr>
            <p:spPr>
              <a:xfrm>
                <a:off x="2543869" y="4244304"/>
                <a:ext cx="3619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7D1C4E-01DF-5AEB-240D-417583CC9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69" y="4244304"/>
                <a:ext cx="3619004" cy="369332"/>
              </a:xfrm>
              <a:prstGeom prst="rect">
                <a:avLst/>
              </a:prstGeom>
              <a:blipFill>
                <a:blip r:embed="rId8"/>
                <a:stretch>
                  <a:fillRect l="-218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FA4ADA-E4A3-953D-2260-086280E2329F}"/>
                  </a:ext>
                </a:extLst>
              </p:cNvPr>
              <p:cNvSpPr txBox="1"/>
              <p:nvPr/>
            </p:nvSpPr>
            <p:spPr>
              <a:xfrm>
                <a:off x="8108950" y="3679500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FA4ADA-E4A3-953D-2260-086280E2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50" y="3679500"/>
                <a:ext cx="3889276" cy="966803"/>
              </a:xfrm>
              <a:prstGeom prst="rect">
                <a:avLst/>
              </a:prstGeom>
              <a:blipFill>
                <a:blip r:embed="rId9"/>
                <a:stretch>
                  <a:fillRect b="-3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66AC6B3-F059-E138-BECE-1CEE0ED1E314}"/>
              </a:ext>
            </a:extLst>
          </p:cNvPr>
          <p:cNvCxnSpPr>
            <a:cxnSpLocks/>
          </p:cNvCxnSpPr>
          <p:nvPr/>
        </p:nvCxnSpPr>
        <p:spPr>
          <a:xfrm>
            <a:off x="203003" y="2476500"/>
            <a:ext cx="721143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6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C3242-CA20-0979-6D91-6A68BADF2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1B5EC6-2B03-B50B-64D4-2EDD0FE9F0A0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19C0D9E-DA33-D2EE-6EE8-44B703F7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E43B9-5545-73FF-EDBE-FF6DCF271A90}"/>
                  </a:ext>
                </a:extLst>
              </p:cNvPr>
              <p:cNvSpPr txBox="1"/>
              <p:nvPr/>
            </p:nvSpPr>
            <p:spPr>
              <a:xfrm>
                <a:off x="1503705" y="890517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E43B9-5545-73FF-EDBE-FF6DCF27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5" y="890517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A9E0A4-12AA-33EE-DEC9-C00622B91F3C}"/>
                  </a:ext>
                </a:extLst>
              </p:cNvPr>
              <p:cNvSpPr txBox="1"/>
              <p:nvPr/>
            </p:nvSpPr>
            <p:spPr>
              <a:xfrm>
                <a:off x="8525012" y="993967"/>
                <a:ext cx="3223126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A9E0A4-12AA-33EE-DEC9-C00622B9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993967"/>
                <a:ext cx="3223126" cy="1569660"/>
              </a:xfrm>
              <a:prstGeom prst="rect">
                <a:avLst/>
              </a:prstGeom>
              <a:blipFill>
                <a:blip r:embed="rId4"/>
                <a:stretch>
                  <a:fillRect t="-769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DE9140F-AC1A-E692-F627-A4F1BAF885E8}"/>
              </a:ext>
            </a:extLst>
          </p:cNvPr>
          <p:cNvSpPr txBox="1"/>
          <p:nvPr/>
        </p:nvSpPr>
        <p:spPr>
          <a:xfrm>
            <a:off x="366546" y="1088135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A6068-C3CE-DBD9-EED3-CB66B30610D0}"/>
                  </a:ext>
                </a:extLst>
              </p:cNvPr>
              <p:cNvSpPr txBox="1"/>
              <p:nvPr/>
            </p:nvSpPr>
            <p:spPr>
              <a:xfrm>
                <a:off x="221514" y="1798282"/>
                <a:ext cx="8179536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①</a:t>
                </a: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の時（制約条件に満たす）、</a:t>
                </a:r>
                <a:endParaRPr lang="en-US" altLang="ja-JP" dirty="0"/>
              </a:p>
              <a:p>
                <a:r>
                  <a:rPr lang="zh-CN" alt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はより小さい（目的関数の増加は小さい）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の時（制約条件に満たさない）、</a:t>
                </a:r>
                <a:endParaRPr lang="en-US" altLang="ja-JP" dirty="0"/>
              </a:p>
              <a:p>
                <a:r>
                  <a:rPr lang="en-US" altLang="zh-CN" dirty="0"/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はより大きい（目的関数の増加は大きい）</a:t>
                </a:r>
                <a:endParaRPr lang="zh-CN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A6068-C3CE-DBD9-EED3-CB66B306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4" y="1798282"/>
                <a:ext cx="8179536" cy="2862322"/>
              </a:xfrm>
              <a:prstGeom prst="rect">
                <a:avLst/>
              </a:prstGeom>
              <a:blipFill>
                <a:blip r:embed="rId5"/>
                <a:stretch>
                  <a:fillRect l="-596" t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4BEF85-DFC9-B6D6-30A2-B6989B6755C7}"/>
                  </a:ext>
                </a:extLst>
              </p:cNvPr>
              <p:cNvSpPr txBox="1"/>
              <p:nvPr/>
            </p:nvSpPr>
            <p:spPr>
              <a:xfrm>
                <a:off x="656857" y="2464370"/>
                <a:ext cx="3619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4BEF85-DFC9-B6D6-30A2-B6989B67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57" y="2464370"/>
                <a:ext cx="3619004" cy="369332"/>
              </a:xfrm>
              <a:prstGeom prst="rect">
                <a:avLst/>
              </a:prstGeom>
              <a:blipFill>
                <a:blip r:embed="rId6"/>
                <a:stretch>
                  <a:fillRect l="-2361" r="-16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1930E7-E52E-E7B9-746A-9A96EBA229CE}"/>
                  </a:ext>
                </a:extLst>
              </p:cNvPr>
              <p:cNvSpPr txBox="1"/>
              <p:nvPr/>
            </p:nvSpPr>
            <p:spPr>
              <a:xfrm>
                <a:off x="3773837" y="1098321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1930E7-E52E-E7B9-746A-9A96EBA2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7" y="1098321"/>
                <a:ext cx="3889276" cy="966803"/>
              </a:xfrm>
              <a:prstGeom prst="rect">
                <a:avLst/>
              </a:prstGeom>
              <a:blipFill>
                <a:blip r:embed="rId7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21A5473-97FD-6882-7866-6556F9A9948B}"/>
              </a:ext>
            </a:extLst>
          </p:cNvPr>
          <p:cNvSpPr txBox="1"/>
          <p:nvPr/>
        </p:nvSpPr>
        <p:spPr>
          <a:xfrm>
            <a:off x="221514" y="48865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r>
              <a:rPr lang="en-US" altLang="ja-JP" dirty="0"/>
              <a:t>+</a:t>
            </a:r>
            <a:r>
              <a:rPr lang="ja-JP" altLang="en-US" dirty="0"/>
              <a:t>制約条件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4F0567-429D-967B-D5FC-B51140CEEC1B}"/>
                  </a:ext>
                </a:extLst>
              </p:cNvPr>
              <p:cNvSpPr txBox="1"/>
              <p:nvPr/>
            </p:nvSpPr>
            <p:spPr>
              <a:xfrm>
                <a:off x="72657" y="5234958"/>
                <a:ext cx="6756400" cy="92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4F0567-429D-967B-D5FC-B51140CE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5234958"/>
                <a:ext cx="6756400" cy="926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C8FC808-B87E-C3F9-DEE6-B553CAEA4D3D}"/>
              </a:ext>
            </a:extLst>
          </p:cNvPr>
          <p:cNvSpPr txBox="1"/>
          <p:nvPr/>
        </p:nvSpPr>
        <p:spPr>
          <a:xfrm>
            <a:off x="656857" y="6211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8488E0-1DD2-6FE4-0039-50CBE6E42E38}"/>
              </a:ext>
            </a:extLst>
          </p:cNvPr>
          <p:cNvSpPr txBox="1"/>
          <p:nvPr/>
        </p:nvSpPr>
        <p:spPr>
          <a:xfrm>
            <a:off x="2974607" y="6161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等式制約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583DF6-F6A4-1513-996F-59A42BA08F56}"/>
              </a:ext>
            </a:extLst>
          </p:cNvPr>
          <p:cNvSpPr txBox="1"/>
          <p:nvPr/>
        </p:nvSpPr>
        <p:spPr>
          <a:xfrm>
            <a:off x="4906029" y="6161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不等式制約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9563AE-CB17-1F66-B4E0-59B01933CF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57" y="2771431"/>
            <a:ext cx="5274551" cy="321737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8C151FD-419D-C04E-6D1A-09B627FE2B7C}"/>
              </a:ext>
            </a:extLst>
          </p:cNvPr>
          <p:cNvSpPr txBox="1"/>
          <p:nvPr/>
        </p:nvSpPr>
        <p:spPr>
          <a:xfrm>
            <a:off x="10413461" y="32107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実行可能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6C20B2-A55C-323C-5940-93B92589AD8F}"/>
              </a:ext>
            </a:extLst>
          </p:cNvPr>
          <p:cNvSpPr txBox="1"/>
          <p:nvPr/>
        </p:nvSpPr>
        <p:spPr>
          <a:xfrm>
            <a:off x="8762461" y="32107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実行不可能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324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CBF02-4B36-A7CD-9726-0ADB3F02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94B244-C8E1-1FEE-2423-790912D5284A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69D6688-22D4-6BF2-FB84-90524DA9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/>
              <p:nvPr/>
            </p:nvSpPr>
            <p:spPr>
              <a:xfrm>
                <a:off x="9088704" y="966830"/>
                <a:ext cx="2250424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704" y="966830"/>
                <a:ext cx="2250424" cy="1077218"/>
              </a:xfrm>
              <a:prstGeom prst="rect">
                <a:avLst/>
              </a:prstGeom>
              <a:blipFill>
                <a:blip r:embed="rId4"/>
                <a:stretch>
                  <a:fillRect t="-1124" b="-61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956B689-C84A-B07F-7455-E6B00F5E93B8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blipFill>
                <a:blip r:embed="rId5"/>
                <a:stretch>
                  <a:fillRect l="-1186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/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/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B6F4F5E-0916-B85E-4E77-CA260C8BA332}"/>
              </a:ext>
            </a:extLst>
          </p:cNvPr>
          <p:cNvSpPr txBox="1"/>
          <p:nvPr/>
        </p:nvSpPr>
        <p:spPr>
          <a:xfrm>
            <a:off x="2695342" y="2965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移項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D269F68-F7E7-4365-E589-7849CB729F3E}"/>
              </a:ext>
            </a:extLst>
          </p:cNvPr>
          <p:cNvSpPr/>
          <p:nvPr/>
        </p:nvSpPr>
        <p:spPr>
          <a:xfrm rot="5400000">
            <a:off x="2397515" y="3084489"/>
            <a:ext cx="605412" cy="9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/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制約条件を満たす場合、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制約条件を満たさない場合、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blipFill>
                <a:blip r:embed="rId8"/>
                <a:stretch>
                  <a:fillRect l="-600" t="-48344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/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なので、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blipFill>
                <a:blip r:embed="rId9"/>
                <a:stretch>
                  <a:fillRect l="-2198" t="-6557" r="-219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/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F783C40-64F1-FCB0-9365-A0B20FE0FB3A}"/>
              </a:ext>
            </a:extLst>
          </p:cNvPr>
          <p:cNvSpPr/>
          <p:nvPr/>
        </p:nvSpPr>
        <p:spPr>
          <a:xfrm>
            <a:off x="7819337" y="3371569"/>
            <a:ext cx="2409687" cy="146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8C6D58D-F77A-D764-849C-3B2738D19228}"/>
              </a:ext>
            </a:extLst>
          </p:cNvPr>
          <p:cNvSpPr/>
          <p:nvPr/>
        </p:nvSpPr>
        <p:spPr>
          <a:xfrm>
            <a:off x="10230002" y="3371568"/>
            <a:ext cx="1224809" cy="1469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393161-8850-1AEF-796D-772DE6DD05DB}"/>
                  </a:ext>
                </a:extLst>
              </p:cNvPr>
              <p:cNvSpPr txBox="1"/>
              <p:nvPr/>
            </p:nvSpPr>
            <p:spPr>
              <a:xfrm>
                <a:off x="7733460" y="3589130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393161-8850-1AEF-796D-772DE6DD0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60" y="3589130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7045" r="-32558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1FD093-FA86-65CC-4D9A-822DBD4E90E1}"/>
                  </a:ext>
                </a:extLst>
              </p:cNvPr>
              <p:cNvSpPr txBox="1"/>
              <p:nvPr/>
            </p:nvSpPr>
            <p:spPr>
              <a:xfrm>
                <a:off x="10100750" y="3692047"/>
                <a:ext cx="368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1FD093-FA86-65CC-4D9A-822DBD4E9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750" y="3692047"/>
                <a:ext cx="3683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1E6B502-5E0A-59B9-371D-381066B59BAC}"/>
              </a:ext>
            </a:extLst>
          </p:cNvPr>
          <p:cNvCxnSpPr>
            <a:cxnSpLocks/>
          </p:cNvCxnSpPr>
          <p:nvPr/>
        </p:nvCxnSpPr>
        <p:spPr>
          <a:xfrm>
            <a:off x="7820314" y="2783391"/>
            <a:ext cx="0" cy="34967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E3FF34C-AFFB-C1DC-C874-6DD5A6482C34}"/>
              </a:ext>
            </a:extLst>
          </p:cNvPr>
          <p:cNvCxnSpPr>
            <a:cxnSpLocks/>
          </p:cNvCxnSpPr>
          <p:nvPr/>
        </p:nvCxnSpPr>
        <p:spPr>
          <a:xfrm>
            <a:off x="11455788" y="2783390"/>
            <a:ext cx="0" cy="34967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E0BA8EA-B949-C496-C39B-98FA14E37D50}"/>
              </a:ext>
            </a:extLst>
          </p:cNvPr>
          <p:cNvCxnSpPr>
            <a:cxnSpLocks/>
          </p:cNvCxnSpPr>
          <p:nvPr/>
        </p:nvCxnSpPr>
        <p:spPr>
          <a:xfrm>
            <a:off x="9833264" y="2946863"/>
            <a:ext cx="1622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4A4447-271B-66BD-50C5-56315AE9FF00}"/>
              </a:ext>
            </a:extLst>
          </p:cNvPr>
          <p:cNvCxnSpPr>
            <a:cxnSpLocks/>
          </p:cNvCxnSpPr>
          <p:nvPr/>
        </p:nvCxnSpPr>
        <p:spPr>
          <a:xfrm flipH="1">
            <a:off x="7820314" y="2946863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AD74F96-6CD6-F73F-57E3-C72A057B85A6}"/>
                  </a:ext>
                </a:extLst>
              </p:cNvPr>
              <p:cNvSpPr txBox="1"/>
              <p:nvPr/>
            </p:nvSpPr>
            <p:spPr>
              <a:xfrm>
                <a:off x="9284792" y="2783390"/>
                <a:ext cx="6444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AD74F96-6CD6-F73F-57E3-C72A057B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792" y="2783390"/>
                <a:ext cx="6444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CA8F9F-FCB4-7C6A-AA49-3CB9DF19B112}"/>
                  </a:ext>
                </a:extLst>
              </p:cNvPr>
              <p:cNvSpPr txBox="1"/>
              <p:nvPr/>
            </p:nvSpPr>
            <p:spPr>
              <a:xfrm>
                <a:off x="6677687" y="4250741"/>
                <a:ext cx="10859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400" dirty="0"/>
                  <a:t>が最小</a:t>
                </a:r>
                <a:r>
                  <a:rPr lang="en-US" altLang="ja-JP" sz="1400" dirty="0"/>
                  <a:t>(0)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CA8F9F-FCB4-7C6A-AA49-3CB9DF19B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87" y="4250741"/>
                <a:ext cx="1085939" cy="307777"/>
              </a:xfrm>
              <a:prstGeom prst="rect">
                <a:avLst/>
              </a:prstGeom>
              <a:blipFill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5B33F5C-50AD-2779-061D-22C1B65A9582}"/>
              </a:ext>
            </a:extLst>
          </p:cNvPr>
          <p:cNvSpPr/>
          <p:nvPr/>
        </p:nvSpPr>
        <p:spPr>
          <a:xfrm>
            <a:off x="7830315" y="4283619"/>
            <a:ext cx="3625473" cy="1799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CD3828C-C187-5390-00CB-A048C3179DA0}"/>
                  </a:ext>
                </a:extLst>
              </p:cNvPr>
              <p:cNvSpPr txBox="1"/>
              <p:nvPr/>
            </p:nvSpPr>
            <p:spPr>
              <a:xfrm>
                <a:off x="9038393" y="4404630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CD3828C-C187-5390-00CB-A048C317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393" y="4404630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7045" r="-32558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364533D-CE6F-EABB-A879-0D6ABAB3874C}"/>
                  </a:ext>
                </a:extLst>
              </p:cNvPr>
              <p:cNvSpPr txBox="1"/>
              <p:nvPr/>
            </p:nvSpPr>
            <p:spPr>
              <a:xfrm>
                <a:off x="6779546" y="5302651"/>
                <a:ext cx="8822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400" dirty="0"/>
                  <a:t>が最大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364533D-CE6F-EABB-A879-0D6ABAB3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46" y="5302651"/>
                <a:ext cx="882219" cy="307777"/>
              </a:xfrm>
              <a:prstGeom prst="rect">
                <a:avLst/>
              </a:prstGeom>
              <a:blipFill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4671C8C-024C-198A-8C1F-3926E0A39815}"/>
              </a:ext>
            </a:extLst>
          </p:cNvPr>
          <p:cNvSpPr/>
          <p:nvPr/>
        </p:nvSpPr>
        <p:spPr>
          <a:xfrm>
            <a:off x="8628865" y="5372925"/>
            <a:ext cx="2816914" cy="1799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C5FCD58-53D3-FD9C-DD35-9A4D9D057BCC}"/>
              </a:ext>
            </a:extLst>
          </p:cNvPr>
          <p:cNvSpPr/>
          <p:nvPr/>
        </p:nvSpPr>
        <p:spPr>
          <a:xfrm>
            <a:off x="7837257" y="5372925"/>
            <a:ext cx="791608" cy="167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BA473E2-AC53-44AD-51CF-BB847EA002B2}"/>
                  </a:ext>
                </a:extLst>
              </p:cNvPr>
              <p:cNvSpPr txBox="1"/>
              <p:nvPr/>
            </p:nvSpPr>
            <p:spPr>
              <a:xfrm>
                <a:off x="7642864" y="5552895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BA473E2-AC53-44AD-51CF-BB847EA0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64" y="5552895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5730" r="-32558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5142745-FE7E-23BA-6095-0CB124166ED4}"/>
                  </a:ext>
                </a:extLst>
              </p:cNvPr>
              <p:cNvSpPr txBox="1"/>
              <p:nvPr/>
            </p:nvSpPr>
            <p:spPr>
              <a:xfrm>
                <a:off x="9968619" y="5638463"/>
                <a:ext cx="368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5142745-FE7E-23BA-6095-0CB12416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19" y="5638463"/>
                <a:ext cx="3683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79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01807-19A9-C8EC-384A-CD526A0F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019AF5F-DA9D-368A-D32B-B6BF73C53DD2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4C60403-5A73-1FDC-CF5D-D685F2FC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86C10-2F70-35D3-7A9C-0BC7896A7123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86C10-2F70-35D3-7A9C-0BC7896A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A7579-861A-F732-1F40-5C41CFF1A621}"/>
                  </a:ext>
                </a:extLst>
              </p:cNvPr>
              <p:cNvSpPr txBox="1"/>
              <p:nvPr/>
            </p:nvSpPr>
            <p:spPr>
              <a:xfrm>
                <a:off x="8861562" y="947106"/>
                <a:ext cx="2511457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必要の桁数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A7579-861A-F732-1F40-5C41CFF1A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62" y="947106"/>
                <a:ext cx="2511457" cy="1323439"/>
              </a:xfrm>
              <a:prstGeom prst="rect">
                <a:avLst/>
              </a:prstGeom>
              <a:blipFill>
                <a:blip r:embed="rId4"/>
                <a:stretch>
                  <a:fillRect t="-913" b="-45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9AE9CDB-929C-7F22-1369-5BFA2756D252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882F6AE-6C17-ABF3-A3CD-320E98A36425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5052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を導入する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882F6AE-6C17-ABF3-A3CD-320E98A3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505226" cy="1200329"/>
              </a:xfrm>
              <a:prstGeom prst="rect">
                <a:avLst/>
              </a:prstGeom>
              <a:blipFill>
                <a:blip r:embed="rId5"/>
                <a:stretch>
                  <a:fillRect l="-1218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6898C3-474E-AC92-D542-1AAD13A51F6E}"/>
                  </a:ext>
                </a:extLst>
              </p:cNvPr>
              <p:cNvSpPr txBox="1"/>
              <p:nvPr/>
            </p:nvSpPr>
            <p:spPr>
              <a:xfrm>
                <a:off x="886914" y="243999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6898C3-474E-AC92-D542-1AAD13A5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2439999"/>
                <a:ext cx="3077958" cy="736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069C21-3C45-7435-2E3D-03350FCF0458}"/>
                  </a:ext>
                </a:extLst>
              </p:cNvPr>
              <p:cNvSpPr txBox="1"/>
              <p:nvPr/>
            </p:nvSpPr>
            <p:spPr>
              <a:xfrm>
                <a:off x="193774" y="3346566"/>
                <a:ext cx="5300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を表現する</a:t>
                </a:r>
                <a:r>
                  <a:rPr lang="en-US" altLang="ja-JP" dirty="0"/>
                  <a:t>(log encoding)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を表現するために</a:t>
                </a:r>
                <a:r>
                  <a:rPr lang="ja-JP" altLang="en-US" sz="1800" dirty="0"/>
                  <a:t>必要の桁数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069C21-3C45-7435-2E3D-03350FCF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3346566"/>
                <a:ext cx="5300362" cy="923330"/>
              </a:xfrm>
              <a:prstGeom prst="rect">
                <a:avLst/>
              </a:prstGeom>
              <a:blipFill>
                <a:blip r:embed="rId7"/>
                <a:stretch>
                  <a:fillRect l="-1036" t="-3974" r="-4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6C622F-3853-D8BE-2A52-9D333A88CED6}"/>
                  </a:ext>
                </a:extLst>
              </p:cNvPr>
              <p:cNvSpPr txBox="1"/>
              <p:nvPr/>
            </p:nvSpPr>
            <p:spPr>
              <a:xfrm>
                <a:off x="886914" y="4229100"/>
                <a:ext cx="3742307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6C622F-3853-D8BE-2A52-9D333A88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4229100"/>
                <a:ext cx="3742307" cy="737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A5325B-2363-4C3B-A5C2-ECD0F49A20E5}"/>
                  </a:ext>
                </a:extLst>
              </p:cNvPr>
              <p:cNvSpPr txBox="1"/>
              <p:nvPr/>
            </p:nvSpPr>
            <p:spPr>
              <a:xfrm>
                <a:off x="886914" y="5346718"/>
                <a:ext cx="134299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A5325B-2363-4C3B-A5C2-ECD0F49A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5346718"/>
                <a:ext cx="1342995" cy="7791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E9D398-3A16-4552-2BFE-E240A6D52DBE}"/>
                  </a:ext>
                </a:extLst>
              </p:cNvPr>
              <p:cNvSpPr txBox="1"/>
              <p:nvPr/>
            </p:nvSpPr>
            <p:spPr>
              <a:xfrm>
                <a:off x="6678816" y="2215311"/>
                <a:ext cx="3890809" cy="2685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例：</a:t>
                </a:r>
                <a:endParaRPr lang="en-US" altLang="ja-JP" dirty="0"/>
              </a:p>
              <a:p>
                <a:r>
                  <a:rPr lang="ja-JP" altLang="en-US" dirty="0"/>
                  <a:t>その最大値を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とすると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ja-JP" dirty="0"/>
                  <a:t>10</a:t>
                </a:r>
                <a:r>
                  <a:rPr lang="ja-JP" altLang="en-US" dirty="0"/>
                  <a:t>をバイナリ変数で表現するために</a:t>
                </a:r>
                <a:endParaRPr lang="en-US" altLang="ja-JP" dirty="0"/>
              </a:p>
              <a:p>
                <a:r>
                  <a:rPr lang="ja-JP" altLang="en-US" dirty="0"/>
                  <a:t>必要の桁数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は</a:t>
                </a:r>
                <a:endParaRPr lang="en-US" altLang="ja-JP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+1=3+1=4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E9D398-3A16-4552-2BFE-E240A6D52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16" y="2215311"/>
                <a:ext cx="3890809" cy="2685992"/>
              </a:xfrm>
              <a:prstGeom prst="rect">
                <a:avLst/>
              </a:prstGeom>
              <a:blipFill>
                <a:blip r:embed="rId10"/>
                <a:stretch>
                  <a:fillRect l="-1411" t="-907" r="-784" b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9A64B75-8050-C50B-E783-AB99C86E5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839044"/>
                  </p:ext>
                </p:extLst>
              </p:nvPr>
            </p:nvGraphicFramePr>
            <p:xfrm>
              <a:off x="5898612" y="4966866"/>
              <a:ext cx="5137150" cy="91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807326645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543902098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297370373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34878276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4044498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sz="1200" dirty="0"/>
                            <a:t>(integer)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826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971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9A64B75-8050-C50B-E783-AB99C86E5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839044"/>
                  </p:ext>
                </p:extLst>
              </p:nvPr>
            </p:nvGraphicFramePr>
            <p:xfrm>
              <a:off x="5898612" y="4966866"/>
              <a:ext cx="5137150" cy="91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807326645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543902098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297370373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34878276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404449894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92" t="-1099" r="-401775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92" t="-1099" r="-301775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786" t="-1099" r="-203571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1099" r="-102367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0000" t="-1099" r="-2367" b="-83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26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9715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231069-561E-0A8E-634F-9178DE283F3A}"/>
                  </a:ext>
                </a:extLst>
              </p:cNvPr>
              <p:cNvSpPr txBox="1"/>
              <p:nvPr/>
            </p:nvSpPr>
            <p:spPr>
              <a:xfrm>
                <a:off x="5422900" y="6125842"/>
                <a:ext cx="663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231069-561E-0A8E-634F-9178DE28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00" y="6125842"/>
                <a:ext cx="6635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4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0C35A-4334-CC30-F5F8-7C4257D53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62CB8A-1E61-0ED0-ED12-290421BF076D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F065FBA-74CF-D266-D352-5D8FBA8B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15065A-5EAE-DE9B-8857-7D22782BA510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15065A-5EAE-DE9B-8857-7D22782B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EF1B88-85EE-18F3-7976-CE205D6CC2DC}"/>
                  </a:ext>
                </a:extLst>
              </p:cNvPr>
              <p:cNvSpPr txBox="1"/>
              <p:nvPr/>
            </p:nvSpPr>
            <p:spPr>
              <a:xfrm>
                <a:off x="8861562" y="947106"/>
                <a:ext cx="3110210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1600" dirty="0"/>
                  <a:t>          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EF1B88-85EE-18F3-7976-CE205D6C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62" y="947106"/>
                <a:ext cx="3110210" cy="1815882"/>
              </a:xfrm>
              <a:prstGeom prst="rect">
                <a:avLst/>
              </a:prstGeom>
              <a:blipFill>
                <a:blip r:embed="rId4"/>
                <a:stretch>
                  <a:fillRect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17D70C5-7B09-DA69-1093-F69F5ADC9500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52024A-7F24-D626-05DE-221F72E48696}"/>
              </a:ext>
            </a:extLst>
          </p:cNvPr>
          <p:cNvSpPr txBox="1"/>
          <p:nvPr/>
        </p:nvSpPr>
        <p:spPr>
          <a:xfrm>
            <a:off x="193774" y="1555349"/>
            <a:ext cx="4505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②補助変数</a:t>
            </a:r>
            <a:r>
              <a:rPr lang="en-US" altLang="ja-JP" dirty="0"/>
              <a:t>(slack variables)</a:t>
            </a:r>
          </a:p>
          <a:p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0D28E-D9FD-0D70-7B93-DF2CC47987DD}"/>
                  </a:ext>
                </a:extLst>
              </p:cNvPr>
              <p:cNvSpPr txBox="1"/>
              <p:nvPr/>
            </p:nvSpPr>
            <p:spPr>
              <a:xfrm>
                <a:off x="2116152" y="2933885"/>
                <a:ext cx="134299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0D28E-D9FD-0D70-7B93-DF2CC479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52" y="2933885"/>
                <a:ext cx="1342995" cy="779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EBAF9-1E3F-7202-0456-15D945CEDAAB}"/>
                  </a:ext>
                </a:extLst>
              </p:cNvPr>
              <p:cNvSpPr txBox="1"/>
              <p:nvPr/>
            </p:nvSpPr>
            <p:spPr>
              <a:xfrm>
                <a:off x="651165" y="2018641"/>
                <a:ext cx="2613926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EBAF9-1E3F-7202-0456-15D945CED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5" y="2018641"/>
                <a:ext cx="2613926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D4CDBB2A-1021-10D1-6446-960811F59E6D}"/>
              </a:ext>
            </a:extLst>
          </p:cNvPr>
          <p:cNvSpPr/>
          <p:nvPr/>
        </p:nvSpPr>
        <p:spPr>
          <a:xfrm rot="5400000">
            <a:off x="1324926" y="3344225"/>
            <a:ext cx="965014" cy="1443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D74B19-181E-3AFC-9C9A-FDB4D3397871}"/>
                  </a:ext>
                </a:extLst>
              </p:cNvPr>
              <p:cNvSpPr txBox="1"/>
              <p:nvPr/>
            </p:nvSpPr>
            <p:spPr>
              <a:xfrm>
                <a:off x="359064" y="4074792"/>
                <a:ext cx="3774785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D74B19-181E-3AFC-9C9A-FDB4D33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4" y="4074792"/>
                <a:ext cx="3774785" cy="871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D1A48B-B4DB-0AD0-B153-02D28C8E7EF1}"/>
                  </a:ext>
                </a:extLst>
              </p:cNvPr>
              <p:cNvSpPr txBox="1"/>
              <p:nvPr/>
            </p:nvSpPr>
            <p:spPr>
              <a:xfrm>
                <a:off x="689987" y="3193024"/>
                <a:ext cx="10223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を代入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D1A48B-B4DB-0AD0-B153-02D28C8E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7" y="3193024"/>
                <a:ext cx="1022350" cy="369332"/>
              </a:xfrm>
              <a:prstGeom prst="rect">
                <a:avLst/>
              </a:prstGeom>
              <a:blipFill>
                <a:blip r:embed="rId8"/>
                <a:stretch>
                  <a:fillRect t="-8333" r="-357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D472C3B-A0DF-3DB1-F776-012BBD4C6394}"/>
              </a:ext>
            </a:extLst>
          </p:cNvPr>
          <p:cNvSpPr txBox="1"/>
          <p:nvPr/>
        </p:nvSpPr>
        <p:spPr>
          <a:xfrm>
            <a:off x="161146" y="494624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それで、不等式制約から等式制約に変わる</a:t>
            </a:r>
            <a:endParaRPr lang="en-US" altLang="ja-JP" dirty="0"/>
          </a:p>
          <a:p>
            <a:r>
              <a:rPr lang="ja-JP" altLang="en-US" dirty="0"/>
              <a:t>対応するペナルティー項：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C4DDF0-1A8E-2D0E-BFCB-07912E36400D}"/>
                  </a:ext>
                </a:extLst>
              </p:cNvPr>
              <p:cNvSpPr txBox="1"/>
              <p:nvPr/>
            </p:nvSpPr>
            <p:spPr>
              <a:xfrm>
                <a:off x="746414" y="5527778"/>
                <a:ext cx="3774785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C4DDF0-1A8E-2D0E-BFCB-07912E364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4" y="5527778"/>
                <a:ext cx="3774785" cy="10387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1516E7C-5FB2-B5E2-BE93-13F3296E4C24}"/>
              </a:ext>
            </a:extLst>
          </p:cNvPr>
          <p:cNvSpPr txBox="1"/>
          <p:nvPr/>
        </p:nvSpPr>
        <p:spPr>
          <a:xfrm>
            <a:off x="4731628" y="23720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r>
              <a:rPr lang="en-US" altLang="ja-JP" dirty="0"/>
              <a:t>+</a:t>
            </a:r>
            <a:r>
              <a:rPr lang="ja-JP" altLang="en-US" dirty="0"/>
              <a:t>制約条件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1964B7-39F3-8BFE-35B2-AAA55EC688C2}"/>
                  </a:ext>
                </a:extLst>
              </p:cNvPr>
              <p:cNvSpPr txBox="1"/>
              <p:nvPr/>
            </p:nvSpPr>
            <p:spPr>
              <a:xfrm>
                <a:off x="4390736" y="2860154"/>
                <a:ext cx="7909214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1964B7-39F3-8BFE-35B2-AAA55EC6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36" y="2860154"/>
                <a:ext cx="7909214" cy="10387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F4117D0-3FC9-5663-1812-8DF90A7EB392}"/>
              </a:ext>
            </a:extLst>
          </p:cNvPr>
          <p:cNvSpPr txBox="1"/>
          <p:nvPr/>
        </p:nvSpPr>
        <p:spPr>
          <a:xfrm>
            <a:off x="5133686" y="407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147D3E-04E1-2662-3039-7685EB39404D}"/>
              </a:ext>
            </a:extLst>
          </p:cNvPr>
          <p:cNvSpPr txBox="1"/>
          <p:nvPr/>
        </p:nvSpPr>
        <p:spPr>
          <a:xfrm>
            <a:off x="7241519" y="4061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等式制約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F3B5F1-E5AF-F9EC-D413-F4E7ED7C2881}"/>
              </a:ext>
            </a:extLst>
          </p:cNvPr>
          <p:cNvSpPr txBox="1"/>
          <p:nvPr/>
        </p:nvSpPr>
        <p:spPr>
          <a:xfrm>
            <a:off x="9712036" y="40610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不等式制約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66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098B2-7E7C-3CF0-28A2-FA32C84B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BE7FF9-1F71-654B-2DEF-46A4EC704140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C32D48A-982E-7021-956A-2E0DF8A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：</a:t>
            </a:r>
            <a:r>
              <a:rPr kumimoji="1" lang="en-US" altLang="ja-JP" b="1" dirty="0" err="1"/>
              <a:t>Ising</a:t>
            </a:r>
            <a:r>
              <a:rPr kumimoji="1" lang="ja-JP" altLang="en-US" b="1" dirty="0"/>
              <a:t>モデル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228DDD1-F395-BB61-B0FC-FF9CB9AD1E7B}"/>
              </a:ext>
            </a:extLst>
          </p:cNvPr>
          <p:cNvSpPr/>
          <p:nvPr/>
        </p:nvSpPr>
        <p:spPr>
          <a:xfrm>
            <a:off x="2972332" y="1588683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QUBO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AD64A8-F7FC-0843-D3BB-A24A2F549DC2}"/>
              </a:ext>
            </a:extLst>
          </p:cNvPr>
          <p:cNvSpPr/>
          <p:nvPr/>
        </p:nvSpPr>
        <p:spPr>
          <a:xfrm>
            <a:off x="6904633" y="1621265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Ising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61B3791-E6B0-C7B0-CB74-91E9C75FD153}"/>
              </a:ext>
            </a:extLst>
          </p:cNvPr>
          <p:cNvSpPr/>
          <p:nvPr/>
        </p:nvSpPr>
        <p:spPr>
          <a:xfrm>
            <a:off x="4932552" y="2017309"/>
            <a:ext cx="1684148" cy="154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F4DCA-D568-7635-BDFC-D66FC34220E6}"/>
                  </a:ext>
                </a:extLst>
              </p:cNvPr>
              <p:cNvSpPr txBox="1"/>
              <p:nvPr/>
            </p:nvSpPr>
            <p:spPr>
              <a:xfrm>
                <a:off x="2114550" y="2958905"/>
                <a:ext cx="6587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変数　 　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ja-JP" altLang="en-US" dirty="0"/>
                  <a:t>　　　　                         　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F4DCA-D568-7635-BDFC-D66FC342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2958905"/>
                <a:ext cx="6587444" cy="369332"/>
              </a:xfrm>
              <a:prstGeom prst="rect">
                <a:avLst/>
              </a:prstGeom>
              <a:blipFill>
                <a:blip r:embed="rId3"/>
                <a:stretch>
                  <a:fillRect l="-833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F87267-06E3-FB90-99B9-65CC4243FFD4}"/>
                  </a:ext>
                </a:extLst>
              </p:cNvPr>
              <p:cNvSpPr txBox="1"/>
              <p:nvPr/>
            </p:nvSpPr>
            <p:spPr>
              <a:xfrm>
                <a:off x="4931603" y="1626726"/>
                <a:ext cx="1578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F87267-06E3-FB90-99B9-65CC4243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03" y="1626726"/>
                <a:ext cx="1578509" cy="276999"/>
              </a:xfrm>
              <a:prstGeom prst="rect">
                <a:avLst/>
              </a:prstGeom>
              <a:blipFill>
                <a:blip r:embed="rId4"/>
                <a:stretch>
                  <a:fillRect l="-1544" t="-2222" r="-30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3E733D6-27BA-59F3-FF20-9E74012CEF1D}"/>
              </a:ext>
            </a:extLst>
          </p:cNvPr>
          <p:cNvSpPr txBox="1"/>
          <p:nvPr/>
        </p:nvSpPr>
        <p:spPr>
          <a:xfrm>
            <a:off x="2114550" y="1173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Ising</a:t>
            </a:r>
            <a:r>
              <a:rPr lang="ja-JP" altLang="en-US" dirty="0"/>
              <a:t>　</a:t>
            </a:r>
            <a:r>
              <a:rPr lang="en-US" altLang="zh-CN" dirty="0"/>
              <a:t>Hamiltonian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8178AD-7EDE-FDFB-A77B-315CB5CEA520}"/>
                  </a:ext>
                </a:extLst>
              </p:cNvPr>
              <p:cNvSpPr txBox="1"/>
              <p:nvPr/>
            </p:nvSpPr>
            <p:spPr>
              <a:xfrm>
                <a:off x="2031420" y="4167702"/>
                <a:ext cx="4475468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 err="1"/>
                  <a:t>Ising</a:t>
                </a:r>
                <a:r>
                  <a:rPr lang="ja-JP" altLang="en-US" dirty="0"/>
                  <a:t>モデル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𝑜𝑓𝑓𝑠𝑒𝑡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8178AD-7EDE-FDFB-A77B-315CB5CEA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20" y="4167702"/>
                <a:ext cx="4475468" cy="1203919"/>
              </a:xfrm>
              <a:prstGeom prst="rect">
                <a:avLst/>
              </a:prstGeom>
              <a:blipFill>
                <a:blip r:embed="rId5"/>
                <a:stretch>
                  <a:fillRect l="-1090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AB198-240C-4B2F-1857-A02C8FDF321B}"/>
                  </a:ext>
                </a:extLst>
              </p:cNvPr>
              <p:cNvSpPr txBox="1"/>
              <p:nvPr/>
            </p:nvSpPr>
            <p:spPr>
              <a:xfrm>
                <a:off x="6673146" y="4388242"/>
                <a:ext cx="2325508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定数項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  一次項の係数</a:t>
                </a:r>
                <a:endParaRPr lang="en-US" altLang="ja-JP" sz="1600" dirty="0"/>
              </a:p>
              <a:p>
                <a:r>
                  <a:rPr lang="en-US" altLang="zh-CN" sz="16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 二次項の係数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AB198-240C-4B2F-1857-A02C8FDF3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146" y="4388242"/>
                <a:ext cx="2325508" cy="1097032"/>
              </a:xfrm>
              <a:prstGeom prst="rect">
                <a:avLst/>
              </a:prstGeom>
              <a:blipFill>
                <a:blip r:embed="rId6"/>
                <a:stretch>
                  <a:fillRect t="-1099" b="-43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9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449B6-8154-8116-54D4-9E0F7861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971DCB-051E-FDA5-C298-C21EF5E48FBF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9A828B7-AF0B-F438-DE55-AB4A2802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412953-B883-45B3-F2F8-55FC5DEAC471}"/>
              </a:ext>
            </a:extLst>
          </p:cNvPr>
          <p:cNvGrpSpPr/>
          <p:nvPr/>
        </p:nvGrpSpPr>
        <p:grpSpPr>
          <a:xfrm>
            <a:off x="860118" y="1948489"/>
            <a:ext cx="4455046" cy="4000766"/>
            <a:chOff x="1733105" y="3429000"/>
            <a:chExt cx="3296094" cy="279867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4809D6-D416-21B7-989F-07837F2B2431}"/>
                </a:ext>
              </a:extLst>
            </p:cNvPr>
            <p:cNvSpPr/>
            <p:nvPr/>
          </p:nvSpPr>
          <p:spPr>
            <a:xfrm>
              <a:off x="1733105" y="342900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E8ADE71-9375-C595-7CC7-4C4344E67A42}"/>
                </a:ext>
              </a:extLst>
            </p:cNvPr>
            <p:cNvSpPr/>
            <p:nvPr/>
          </p:nvSpPr>
          <p:spPr>
            <a:xfrm>
              <a:off x="1733106" y="526011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651B4F9-3B33-27BE-000C-16FB886C85F5}"/>
                </a:ext>
              </a:extLst>
            </p:cNvPr>
            <p:cNvSpPr/>
            <p:nvPr/>
          </p:nvSpPr>
          <p:spPr>
            <a:xfrm>
              <a:off x="4061636" y="526011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41542A1-26D9-07E8-D20A-850A6FE23373}"/>
                </a:ext>
              </a:extLst>
            </p:cNvPr>
            <p:cNvSpPr/>
            <p:nvPr/>
          </p:nvSpPr>
          <p:spPr>
            <a:xfrm>
              <a:off x="4061636" y="342900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DA036C-7B4E-7587-1DA5-2756FAE9BBFA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2167889" y="2640066"/>
            <a:ext cx="1839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7518D5-2E0B-9D1D-FEE2-16432E50C9B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514004" y="3331642"/>
            <a:ext cx="1" cy="12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D4C2096-68EF-D712-F9A7-4A3F2C4ED7F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167890" y="5257679"/>
            <a:ext cx="183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5ACBFDF-E168-91AC-4D6C-5C5BB0D3994F}"/>
              </a:ext>
            </a:extLst>
          </p:cNvPr>
          <p:cNvCxnSpPr>
            <a:stCxn id="12" idx="0"/>
            <a:endCxn id="16" idx="4"/>
          </p:cNvCxnSpPr>
          <p:nvPr/>
        </p:nvCxnSpPr>
        <p:spPr>
          <a:xfrm flipV="1">
            <a:off x="4661279" y="3331642"/>
            <a:ext cx="0" cy="12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241943-8F0A-BC3F-D275-B544275138E0}"/>
              </a:ext>
            </a:extLst>
          </p:cNvPr>
          <p:cNvCxnSpPr>
            <a:stCxn id="16" idx="3"/>
            <a:endCxn id="11" idx="7"/>
          </p:cNvCxnSpPr>
          <p:nvPr/>
        </p:nvCxnSpPr>
        <p:spPr>
          <a:xfrm flipH="1">
            <a:off x="1976371" y="3129084"/>
            <a:ext cx="2222541" cy="163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A8BAF22-190E-A4CD-57BC-AE5BCDC2E3D7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1976370" y="3129084"/>
            <a:ext cx="2222542" cy="163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948311-B76C-F198-F5E7-02204E5E0D4E}"/>
              </a:ext>
            </a:extLst>
          </p:cNvPr>
          <p:cNvSpPr txBox="1"/>
          <p:nvPr/>
        </p:nvSpPr>
        <p:spPr>
          <a:xfrm>
            <a:off x="2934394" y="2270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20ED22-2DD0-BE48-8DD2-5FD9AF99A704}"/>
              </a:ext>
            </a:extLst>
          </p:cNvPr>
          <p:cNvSpPr txBox="1"/>
          <p:nvPr/>
        </p:nvSpPr>
        <p:spPr>
          <a:xfrm>
            <a:off x="1251885" y="3677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94BEA0-DBC5-A201-B336-9C4D054DFD7F}"/>
              </a:ext>
            </a:extLst>
          </p:cNvPr>
          <p:cNvSpPr txBox="1"/>
          <p:nvPr/>
        </p:nvSpPr>
        <p:spPr>
          <a:xfrm>
            <a:off x="2934394" y="52576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1A0DEF-7AD5-882E-1A7B-08076888E8DF}"/>
              </a:ext>
            </a:extLst>
          </p:cNvPr>
          <p:cNvSpPr txBox="1"/>
          <p:nvPr/>
        </p:nvSpPr>
        <p:spPr>
          <a:xfrm>
            <a:off x="4680693" y="3764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0ED0FD-1447-0437-6565-3700EF9B0CE5}"/>
              </a:ext>
            </a:extLst>
          </p:cNvPr>
          <p:cNvSpPr txBox="1"/>
          <p:nvPr/>
        </p:nvSpPr>
        <p:spPr>
          <a:xfrm>
            <a:off x="3547652" y="3045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9B97FA-93A2-EB8C-4A47-C4DE2E7204F9}"/>
              </a:ext>
            </a:extLst>
          </p:cNvPr>
          <p:cNvSpPr txBox="1"/>
          <p:nvPr/>
        </p:nvSpPr>
        <p:spPr>
          <a:xfrm>
            <a:off x="3528999" y="4381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5571EB-5E4D-9991-09A1-925C34C1C1FC}"/>
              </a:ext>
            </a:extLst>
          </p:cNvPr>
          <p:cNvSpPr txBox="1"/>
          <p:nvPr/>
        </p:nvSpPr>
        <p:spPr>
          <a:xfrm>
            <a:off x="6686764" y="1948489"/>
            <a:ext cx="41088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ある経路を探して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その経路は全ての町を</a:t>
            </a:r>
            <a:r>
              <a:rPr lang="ja-JP" altLang="en-US" b="1" dirty="0"/>
              <a:t>一度だけ</a:t>
            </a:r>
            <a:r>
              <a:rPr lang="ja-JP" altLang="en-US" dirty="0"/>
              <a:t>回って</a:t>
            </a:r>
            <a:endParaRPr lang="en-US" altLang="ja-JP" dirty="0"/>
          </a:p>
          <a:p>
            <a:r>
              <a:rPr lang="ja-JP" altLang="en-US" dirty="0"/>
              <a:t>最後は出発点に戻る</a:t>
            </a:r>
            <a:endParaRPr lang="en-US" altLang="ja-JP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経路の距離を最小化する問題である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最短経路は</a:t>
            </a:r>
            <a:endParaRPr lang="en-US" altLang="ja-JP" dirty="0"/>
          </a:p>
          <a:p>
            <a:r>
              <a:rPr lang="en-US" altLang="zh-CN" dirty="0"/>
              <a:t>1-2-3-4-1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0859BB-2D48-61BA-7B11-4877BF482CFA}"/>
              </a:ext>
            </a:extLst>
          </p:cNvPr>
          <p:cNvSpPr txBox="1"/>
          <p:nvPr/>
        </p:nvSpPr>
        <p:spPr>
          <a:xfrm>
            <a:off x="600364" y="10541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öhne"/>
              </a:rPr>
              <a:t>TSP</a:t>
            </a:r>
            <a:r>
              <a:rPr lang="ja-JP" altLang="en-US" dirty="0"/>
              <a:t>問題：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7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443EF-A904-146F-BBA3-EA9E7E356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F17A12-DAE6-A170-1914-69867D766242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9EEFDFF-F4A0-9F41-2488-A748E69F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DB8DA6-AFEA-A90F-6A6D-CD7FF80A4E5F}"/>
                  </a:ext>
                </a:extLst>
              </p:cNvPr>
              <p:cNvSpPr txBox="1"/>
              <p:nvPr/>
            </p:nvSpPr>
            <p:spPr>
              <a:xfrm>
                <a:off x="536864" y="939800"/>
                <a:ext cx="4152355" cy="5220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zh-CN" dirty="0"/>
              </a:p>
              <a:p>
                <a:r>
                  <a:rPr lang="ja-JP" altLang="en-US" b="0" dirty="0"/>
                  <a:t>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個ある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問題に対して</a:t>
                </a:r>
                <a:endParaRPr lang="en-US" altLang="ja-JP" dirty="0"/>
              </a:p>
              <a:p>
                <a:endParaRPr lang="en-US" altLang="zh-CN" dirty="0"/>
              </a:p>
              <a:p>
                <a:r>
                  <a:rPr lang="ja-JP" altLang="en-US" dirty="0"/>
                  <a:t>完全グラフの辺の個数：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各辺に対して、バイナリ変数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を定義</a:t>
                </a:r>
                <a:endParaRPr lang="en-US" altLang="ja-JP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1    ,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と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間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辺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を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選ぶ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0  ,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と町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間の辺を選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ばない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の個数：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目的関数：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DB8DA6-AFEA-A90F-6A6D-CD7FF80A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4" y="939800"/>
                <a:ext cx="4152355" cy="5220147"/>
              </a:xfrm>
              <a:prstGeom prst="rect">
                <a:avLst/>
              </a:prstGeom>
              <a:blipFill>
                <a:blip r:embed="rId3"/>
                <a:stretch>
                  <a:fillRect l="-1175" t="-584" r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F03CEC-9249-6D62-9CEB-755AD7AEB99D}"/>
                  </a:ext>
                </a:extLst>
              </p:cNvPr>
              <p:cNvSpPr txBox="1"/>
              <p:nvPr/>
            </p:nvSpPr>
            <p:spPr>
              <a:xfrm>
                <a:off x="8002533" y="939800"/>
                <a:ext cx="3652603" cy="875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F03CEC-9249-6D62-9CEB-755AD7AE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33" y="939800"/>
                <a:ext cx="3652603" cy="875240"/>
              </a:xfrm>
              <a:prstGeom prst="rect">
                <a:avLst/>
              </a:prstGeom>
              <a:blipFill>
                <a:blip r:embed="rId4"/>
                <a:stretch>
                  <a:fillRect t="-1370" b="-13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504F11F-E03A-5ADC-9DE8-BFB5CF279EBF}"/>
              </a:ext>
            </a:extLst>
          </p:cNvPr>
          <p:cNvSpPr txBox="1"/>
          <p:nvPr/>
        </p:nvSpPr>
        <p:spPr>
          <a:xfrm>
            <a:off x="6096000" y="231775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制約条件：</a:t>
            </a:r>
            <a:endParaRPr lang="en-US" altLang="ja-JP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0228A7-898D-EF42-D031-7223EA0E8C74}"/>
                  </a:ext>
                </a:extLst>
              </p:cNvPr>
              <p:cNvSpPr txBox="1"/>
              <p:nvPr/>
            </p:nvSpPr>
            <p:spPr>
              <a:xfrm>
                <a:off x="6350000" y="2740356"/>
                <a:ext cx="3684855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0228A7-898D-EF42-D031-7223EA0E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0" y="2740356"/>
                <a:ext cx="3684855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E897A86-0759-53E8-C700-DC1367E87742}"/>
              </a:ext>
            </a:extLst>
          </p:cNvPr>
          <p:cNvSpPr txBox="1"/>
          <p:nvPr/>
        </p:nvSpPr>
        <p:spPr>
          <a:xfrm>
            <a:off x="6165850" y="398173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各町</a:t>
            </a:r>
            <a:r>
              <a:rPr lang="en-US" altLang="ja-JP" dirty="0"/>
              <a:t>(</a:t>
            </a:r>
            <a:r>
              <a:rPr lang="ja-JP" altLang="en-US" dirty="0"/>
              <a:t>頂点</a:t>
            </a:r>
            <a:r>
              <a:rPr lang="en-US" altLang="ja-JP" dirty="0"/>
              <a:t>)</a:t>
            </a:r>
            <a:r>
              <a:rPr lang="ja-JP" altLang="en-US" dirty="0"/>
              <a:t>と繋がっている</a:t>
            </a:r>
            <a:r>
              <a:rPr lang="ja-JP" altLang="en-US" b="1" dirty="0"/>
              <a:t>辺の個数</a:t>
            </a:r>
            <a:r>
              <a:rPr lang="ja-JP" altLang="en-US" dirty="0"/>
              <a:t>は２</a:t>
            </a:r>
            <a:endParaRPr lang="zh-CN" altLang="en-US" dirty="0"/>
          </a:p>
        </p:txBody>
      </p:sp>
      <p:sp>
        <p:nvSpPr>
          <p:cNvPr id="90" name="object 124">
            <a:extLst>
              <a:ext uri="{FF2B5EF4-FFF2-40B4-BE49-F238E27FC236}">
                <a16:creationId xmlns:a16="http://schemas.microsoft.com/office/drawing/2014/main" id="{8C354446-3A74-7842-0074-21A3EC0ACC73}"/>
              </a:ext>
            </a:extLst>
          </p:cNvPr>
          <p:cNvSpPr/>
          <p:nvPr/>
        </p:nvSpPr>
        <p:spPr>
          <a:xfrm>
            <a:off x="5982639" y="5930738"/>
            <a:ext cx="772160" cy="654685"/>
          </a:xfrm>
          <a:custGeom>
            <a:avLst/>
            <a:gdLst/>
            <a:ahLst/>
            <a:cxnLst/>
            <a:rect l="l" t="t" r="r" b="b"/>
            <a:pathLst>
              <a:path w="772160" h="654685">
                <a:moveTo>
                  <a:pt x="47069" y="277464"/>
                </a:moveTo>
                <a:lnTo>
                  <a:pt x="32714" y="282278"/>
                </a:lnTo>
                <a:lnTo>
                  <a:pt x="22107" y="290304"/>
                </a:lnTo>
                <a:lnTo>
                  <a:pt x="5973" y="304033"/>
                </a:lnTo>
                <a:lnTo>
                  <a:pt x="0" y="314553"/>
                </a:lnTo>
                <a:lnTo>
                  <a:pt x="3651" y="327214"/>
                </a:lnTo>
                <a:lnTo>
                  <a:pt x="16392" y="347365"/>
                </a:lnTo>
                <a:lnTo>
                  <a:pt x="216125" y="615564"/>
                </a:lnTo>
                <a:lnTo>
                  <a:pt x="243048" y="644453"/>
                </a:lnTo>
                <a:lnTo>
                  <a:pt x="260343" y="654083"/>
                </a:lnTo>
                <a:lnTo>
                  <a:pt x="275500" y="644453"/>
                </a:lnTo>
                <a:lnTo>
                  <a:pt x="296008" y="615564"/>
                </a:lnTo>
                <a:lnTo>
                  <a:pt x="450080" y="432963"/>
                </a:lnTo>
                <a:lnTo>
                  <a:pt x="261769" y="432963"/>
                </a:lnTo>
                <a:lnTo>
                  <a:pt x="84870" y="290304"/>
                </a:lnTo>
                <a:lnTo>
                  <a:pt x="64634" y="279070"/>
                </a:lnTo>
                <a:lnTo>
                  <a:pt x="47069" y="277464"/>
                </a:lnTo>
                <a:close/>
              </a:path>
              <a:path w="772160" h="654685">
                <a:moveTo>
                  <a:pt x="735401" y="0"/>
                </a:moveTo>
                <a:lnTo>
                  <a:pt x="723809" y="5971"/>
                </a:lnTo>
                <a:lnTo>
                  <a:pt x="706866" y="22105"/>
                </a:lnTo>
                <a:lnTo>
                  <a:pt x="261769" y="432963"/>
                </a:lnTo>
                <a:lnTo>
                  <a:pt x="450080" y="432963"/>
                </a:lnTo>
                <a:lnTo>
                  <a:pt x="758224" y="67762"/>
                </a:lnTo>
                <a:lnTo>
                  <a:pt x="769540" y="48500"/>
                </a:lnTo>
                <a:lnTo>
                  <a:pt x="771767" y="33520"/>
                </a:lnTo>
                <a:lnTo>
                  <a:pt x="768649" y="22821"/>
                </a:lnTo>
                <a:lnTo>
                  <a:pt x="763927" y="16403"/>
                </a:lnTo>
                <a:lnTo>
                  <a:pt x="746990" y="3655"/>
                </a:lnTo>
                <a:lnTo>
                  <a:pt x="735401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60">
            <a:extLst>
              <a:ext uri="{FF2B5EF4-FFF2-40B4-BE49-F238E27FC236}">
                <a16:creationId xmlns:a16="http://schemas.microsoft.com/office/drawing/2014/main" id="{7A08D0D9-4D1D-0780-109D-848B47244F64}"/>
              </a:ext>
            </a:extLst>
          </p:cNvPr>
          <p:cNvSpPr/>
          <p:nvPr/>
        </p:nvSpPr>
        <p:spPr>
          <a:xfrm>
            <a:off x="8592978" y="5907408"/>
            <a:ext cx="793115" cy="793115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60">
            <a:extLst>
              <a:ext uri="{FF2B5EF4-FFF2-40B4-BE49-F238E27FC236}">
                <a16:creationId xmlns:a16="http://schemas.microsoft.com/office/drawing/2014/main" id="{7A08D0D9-4D1D-0780-109D-848B47244F64}"/>
              </a:ext>
            </a:extLst>
          </p:cNvPr>
          <p:cNvSpPr/>
          <p:nvPr/>
        </p:nvSpPr>
        <p:spPr>
          <a:xfrm>
            <a:off x="10658558" y="5919254"/>
            <a:ext cx="793115" cy="793115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DF40649-BFA6-FBE2-FAFC-B44D26F08097}"/>
              </a:ext>
            </a:extLst>
          </p:cNvPr>
          <p:cNvGrpSpPr/>
          <p:nvPr/>
        </p:nvGrpSpPr>
        <p:grpSpPr>
          <a:xfrm>
            <a:off x="5538734" y="4589530"/>
            <a:ext cx="1891458" cy="786897"/>
            <a:chOff x="5538734" y="4589530"/>
            <a:chExt cx="1891458" cy="786897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4081E3C-0909-9A34-AC94-5C34AA7E143B}"/>
                </a:ext>
              </a:extLst>
            </p:cNvPr>
            <p:cNvGrpSpPr/>
            <p:nvPr/>
          </p:nvGrpSpPr>
          <p:grpSpPr>
            <a:xfrm>
              <a:off x="5538734" y="4589530"/>
              <a:ext cx="1891458" cy="786897"/>
              <a:chOff x="7172548" y="4934909"/>
              <a:chExt cx="1891458" cy="786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FCCF883D-EE93-469F-725B-2D4D54102C47}"/>
                      </a:ext>
                    </a:extLst>
                  </p:cNvPr>
                  <p:cNvSpPr/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FCCF883D-EE93-469F-725B-2D4D54102C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5EE1AC8A-5C43-E6EB-4084-3120CEE1D893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548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5EE1AC8A-5C43-E6EB-4084-3120CEE1D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2548" y="4934909"/>
                    <a:ext cx="23564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9A8090E-9A65-DB04-17D2-5BDE21670698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9A8090E-9A65-DB04-17D2-5BDE216706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85F441D-F93E-8DAC-8073-5B3987B57034}"/>
                </a:ext>
              </a:extLst>
            </p:cNvPr>
            <p:cNvCxnSpPr>
              <a:cxnSpLocks/>
              <a:stCxn id="70" idx="2"/>
              <a:endCxn id="63" idx="2"/>
            </p:cNvCxnSpPr>
            <p:nvPr/>
          </p:nvCxnSpPr>
          <p:spPr>
            <a:xfrm>
              <a:off x="5656555" y="4866529"/>
              <a:ext cx="712164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B210266-CB6C-6C23-57B3-0CC968C654D7}"/>
                </a:ext>
              </a:extLst>
            </p:cNvPr>
            <p:cNvCxnSpPr>
              <a:cxnSpLocks/>
              <a:stCxn id="63" idx="6"/>
              <a:endCxn id="71" idx="2"/>
            </p:cNvCxnSpPr>
            <p:nvPr/>
          </p:nvCxnSpPr>
          <p:spPr>
            <a:xfrm flipV="1">
              <a:off x="6682755" y="4866529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E793EA2-64BF-EB43-9DCD-2648BA69DD64}"/>
              </a:ext>
            </a:extLst>
          </p:cNvPr>
          <p:cNvGrpSpPr/>
          <p:nvPr/>
        </p:nvGrpSpPr>
        <p:grpSpPr>
          <a:xfrm>
            <a:off x="8002533" y="4589530"/>
            <a:ext cx="1891458" cy="1127033"/>
            <a:chOff x="8002533" y="4589530"/>
            <a:chExt cx="1891458" cy="112703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04CD285-91B5-45B1-CC59-5F862A137B82}"/>
                </a:ext>
              </a:extLst>
            </p:cNvPr>
            <p:cNvGrpSpPr/>
            <p:nvPr/>
          </p:nvGrpSpPr>
          <p:grpSpPr>
            <a:xfrm>
              <a:off x="8002533" y="4589530"/>
              <a:ext cx="1891458" cy="1127033"/>
              <a:chOff x="8007169" y="4929666"/>
              <a:chExt cx="1891458" cy="1127033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077A02CD-6E34-787E-317F-7A93ACC133E3}"/>
                  </a:ext>
                </a:extLst>
              </p:cNvPr>
              <p:cNvGrpSpPr/>
              <p:nvPr/>
            </p:nvGrpSpPr>
            <p:grpSpPr>
              <a:xfrm>
                <a:off x="8007169" y="4929666"/>
                <a:ext cx="1891458" cy="786897"/>
                <a:chOff x="7172548" y="4934909"/>
                <a:chExt cx="1891458" cy="78689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7E611DC4-D9DE-00F2-57EB-9B866AA6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2533" y="5407770"/>
                      <a:ext cx="314036" cy="314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7E611DC4-D9DE-00F2-57EB-9B866AA61F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2533" y="5407770"/>
                      <a:ext cx="314036" cy="31403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E69E9159-7A88-B9E3-44E3-CFEDE6810D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72548" y="4934909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E69E9159-7A88-B9E3-44E3-CFEDE6810D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2548" y="4934909"/>
                      <a:ext cx="235642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88E4304C-E73E-86CE-E4B8-C201CB498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8364" y="4934909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88E4304C-E73E-86CE-E4B8-C201CB4985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8364" y="4934909"/>
                      <a:ext cx="23564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132A6E6E-0E69-D430-560E-CD1C7925CB3A}"/>
                      </a:ext>
                    </a:extLst>
                  </p:cNvPr>
                  <p:cNvSpPr txBox="1"/>
                  <p:nvPr/>
                </p:nvSpPr>
                <p:spPr>
                  <a:xfrm>
                    <a:off x="8074606" y="5779700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132A6E6E-0E69-D430-560E-CD1C7925C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4606" y="5779700"/>
                    <a:ext cx="23564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555B963-2AC9-EB1B-A1ED-A9370E7AFB6A}"/>
                </a:ext>
              </a:extLst>
            </p:cNvPr>
            <p:cNvCxnSpPr>
              <a:cxnSpLocks/>
              <a:stCxn id="77" idx="2"/>
              <a:endCxn id="74" idx="2"/>
            </p:cNvCxnSpPr>
            <p:nvPr/>
          </p:nvCxnSpPr>
          <p:spPr>
            <a:xfrm>
              <a:off x="8120354" y="4866529"/>
              <a:ext cx="712164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D0F340C-B822-7DAB-7574-F911A189F257}"/>
                </a:ext>
              </a:extLst>
            </p:cNvPr>
            <p:cNvCxnSpPr>
              <a:cxnSpLocks/>
              <a:stCxn id="88" idx="3"/>
              <a:endCxn id="74" idx="2"/>
            </p:cNvCxnSpPr>
            <p:nvPr/>
          </p:nvCxnSpPr>
          <p:spPr>
            <a:xfrm flipV="1">
              <a:off x="8305612" y="5219409"/>
              <a:ext cx="526906" cy="3586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2B70FAB-293F-BE88-4874-81D41A7A5478}"/>
                </a:ext>
              </a:extLst>
            </p:cNvPr>
            <p:cNvCxnSpPr>
              <a:cxnSpLocks/>
              <a:stCxn id="78" idx="2"/>
              <a:endCxn id="74" idx="6"/>
            </p:cNvCxnSpPr>
            <p:nvPr/>
          </p:nvCxnSpPr>
          <p:spPr>
            <a:xfrm flipH="1">
              <a:off x="9146554" y="4866529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F7A79A6-A49F-0994-9063-AA7FDFFC2C42}"/>
              </a:ext>
            </a:extLst>
          </p:cNvPr>
          <p:cNvGrpSpPr/>
          <p:nvPr/>
        </p:nvGrpSpPr>
        <p:grpSpPr>
          <a:xfrm>
            <a:off x="10695282" y="4560736"/>
            <a:ext cx="1061473" cy="786897"/>
            <a:chOff x="10695282" y="4560736"/>
            <a:chExt cx="1061473" cy="786897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D65E75B-E069-9FF2-8EB8-1888C2453C5C}"/>
                </a:ext>
              </a:extLst>
            </p:cNvPr>
            <p:cNvGrpSpPr/>
            <p:nvPr/>
          </p:nvGrpSpPr>
          <p:grpSpPr>
            <a:xfrm>
              <a:off x="10695282" y="4560736"/>
              <a:ext cx="1061473" cy="786897"/>
              <a:chOff x="8002533" y="4934909"/>
              <a:chExt cx="1061473" cy="786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91D471-0F62-C8F5-7D90-76455750C01A}"/>
                      </a:ext>
                    </a:extLst>
                  </p:cNvPr>
                  <p:cNvSpPr/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91D471-0F62-C8F5-7D90-76455750C0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91B7E68C-6B03-6136-4FFF-22B437A1C2DA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91B7E68C-6B03-6136-4FFF-22B437A1C2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D5D5099-7232-F593-F654-FD1CF9F43248}"/>
                </a:ext>
              </a:extLst>
            </p:cNvPr>
            <p:cNvCxnSpPr>
              <a:cxnSpLocks/>
              <a:stCxn id="84" idx="2"/>
              <a:endCxn id="80" idx="6"/>
            </p:cNvCxnSpPr>
            <p:nvPr/>
          </p:nvCxnSpPr>
          <p:spPr>
            <a:xfrm flipH="1">
              <a:off x="11009318" y="4837735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560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750B9-E6C6-B4D2-44BF-6501DE5E0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7BB100C-D37E-0007-1E3E-40991D350BDB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791FA96-D04C-0B02-2DCA-F62D096F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/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sz="1600" dirty="0"/>
                  <a:t>制約条件：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:r>
                  <a:rPr lang="ja-JP" altLang="en-US" sz="16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blipFill>
                <a:blip r:embed="rId3"/>
                <a:stretch>
                  <a:fillRect l="-1338" t="-1974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/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blipFill>
                <a:blip r:embed="rId4"/>
                <a:stretch>
                  <a:fillRect t="-88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2B1E270-56F2-5C43-1A6A-BEB6B3E54733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DC44A-F8E8-7231-2CB4-C479FE4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9" y="2714300"/>
            <a:ext cx="5267555" cy="320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/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400" b="0" i="0" smtClean="0">
                            <a:latin typeface="Cambria Math" panose="02040503050406030204" pitchFamily="18" charset="0"/>
                          </a:rPr>
                          <m:t>2,5,7</m:t>
                        </m:r>
                      </m:e>
                    </m:d>
                  </m:oMath>
                </a14:m>
                <a:r>
                  <a:rPr lang="ja-JP" altLang="en-US" sz="1400" dirty="0"/>
                  <a:t>が存在する</a:t>
                </a:r>
                <a:endParaRPr lang="en-US" altLang="ja-JP" sz="1400" dirty="0"/>
              </a:p>
              <a:p>
                <a:r>
                  <a:rPr lang="ja-JP" altLang="en-US" sz="1400" dirty="0"/>
                  <a:t>上記の制約条件を満たすが</a:t>
                </a:r>
                <a:endParaRPr lang="en-US" altLang="ja-JP" sz="1400" dirty="0"/>
              </a:p>
              <a:p>
                <a:r>
                  <a:rPr lang="en-US" altLang="ja-JP" sz="1400" dirty="0"/>
                  <a:t>TSP</a:t>
                </a:r>
                <a:r>
                  <a:rPr lang="ja-JP" altLang="en-US" sz="1400" dirty="0"/>
                  <a:t>問題の実行可能解ではない</a:t>
                </a:r>
                <a:endParaRPr lang="en-US" altLang="ja-JP" sz="1400" dirty="0"/>
              </a:p>
              <a:p>
                <a:r>
                  <a:rPr lang="ja-JP" altLang="en-US" sz="1400" dirty="0"/>
                  <a:t>なので、他の制約条件が必要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blipFill>
                <a:blip r:embed="rId6"/>
                <a:stretch>
                  <a:fillRect l="-696" t="-637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/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サブツアー</a:t>
                </a:r>
                <a:r>
                  <a:rPr lang="en-US" altLang="ja-JP" sz="1600" dirty="0"/>
                  <a:t>(sub-tour)</a:t>
                </a:r>
                <a:r>
                  <a:rPr lang="ja-JP" altLang="en-US" sz="1600" dirty="0"/>
                  <a:t>を回避するために</a:t>
                </a:r>
                <a:endParaRPr lang="en-US" altLang="ja-JP" sz="1600" dirty="0"/>
              </a:p>
              <a:p>
                <a:r>
                  <a:rPr lang="ja-JP" altLang="en-US" sz="1600" dirty="0"/>
                  <a:t>一つの手法として全てのサブツアーを考慮する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blipFill>
                <a:blip r:embed="rId7"/>
                <a:stretch>
                  <a:fillRect l="-548" t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2D4E6E-C666-574E-270E-3BFB8A59ADF2}"/>
                  </a:ext>
                </a:extLst>
              </p:cNvPr>
              <p:cNvSpPr txBox="1"/>
              <p:nvPr/>
            </p:nvSpPr>
            <p:spPr>
              <a:xfrm>
                <a:off x="7395447" y="4029779"/>
                <a:ext cx="477419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,{1,2,3}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1,3,4,5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1,2,4,5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1,2,3,5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,{1,2,3,4}</m:t>
                      </m:r>
                    </m:oMath>
                  </m:oMathPara>
                </a14:m>
                <a:endParaRPr lang="en-US" altLang="ja-JP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2D4E6E-C666-574E-270E-3BFB8A59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4029779"/>
                <a:ext cx="4774192" cy="2308324"/>
              </a:xfrm>
              <a:prstGeom prst="rect">
                <a:avLst/>
              </a:prstGeom>
              <a:blipFill>
                <a:blip r:embed="rId8"/>
                <a:stretch>
                  <a:fillRect l="-1022" t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09B0D8-3173-6E72-061B-073FB25BE55A}"/>
              </a:ext>
            </a:extLst>
          </p:cNvPr>
          <p:cNvGrpSpPr/>
          <p:nvPr/>
        </p:nvGrpSpPr>
        <p:grpSpPr>
          <a:xfrm>
            <a:off x="5327077" y="4295410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0573978-570F-AC39-E101-F9958A4E8120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DBEEB99-C3C6-90D8-7783-87D9F8671A8C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4C27AD2-7530-348B-A623-1D5E314F1963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153B3A7-94C6-36EA-0D77-3761E12899F5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716696A-3963-99C9-0F58-6687C473529A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CDCB253-780F-47E3-DDB8-0D26A9D3A7FE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1F649F7-9EEE-544C-4092-749962989401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B3918F6-9D04-4461-E80C-18EA59838EB7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2CF0010-9AF1-46E5-30A0-6CEEDD72165C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13CA2AA-E7B0-A490-DEFF-5971C940B924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76F3669-0F26-2264-FF10-31AB17424AC1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8D85D96-D67F-35A1-7960-A9B122AAE256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0C7D2AD-6D25-B737-E4F1-612C4E9F1967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372C65D-85EE-4449-3359-EA6ED0CE52A7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A01A234-E2C5-6B70-A761-EEAD61FA453E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/>
              <p:nvPr/>
            </p:nvSpPr>
            <p:spPr>
              <a:xfrm>
                <a:off x="7395447" y="6188796"/>
                <a:ext cx="3004349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10+5=15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6188796"/>
                <a:ext cx="3004349" cy="374333"/>
              </a:xfrm>
              <a:prstGeom prst="rect">
                <a:avLst/>
              </a:prstGeom>
              <a:blipFill>
                <a:blip r:embed="rId9"/>
                <a:stretch>
                  <a:fillRect l="-1623" t="-4839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0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06F9F-3451-094E-D493-935B5D49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F79483F0-2CB0-4ABA-D5E2-3C60295EF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87859"/>
              </p:ext>
            </p:extLst>
          </p:nvPr>
        </p:nvGraphicFramePr>
        <p:xfrm>
          <a:off x="6687536" y="2294052"/>
          <a:ext cx="5226810" cy="44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70">
                  <a:extLst>
                    <a:ext uri="{9D8B030D-6E8A-4147-A177-3AD203B41FA5}">
                      <a16:colId xmlns:a16="http://schemas.microsoft.com/office/drawing/2014/main" val="1353490767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360119126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2592730495"/>
                    </a:ext>
                  </a:extLst>
                </a:gridCol>
              </a:tblGrid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1073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72876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58784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A055B428-9913-66B4-9BF9-7EA3DFB66D07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693EE78-278D-B66D-E8B5-ECE6C272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/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blipFill>
                <a:blip r:embed="rId3"/>
                <a:stretch>
                  <a:fillRect t="-1099" b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8DF9024-6A2B-E716-5689-6BF406D5437C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/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:r>
                  <a:rPr lang="en-US" altLang="ja-JP" sz="1400" dirty="0"/>
                  <a:t>(sub-tour)</a:t>
                </a:r>
                <a:r>
                  <a:rPr lang="ja-JP" altLang="en-US" sz="1400" dirty="0"/>
                  <a:t>を回避するために</a:t>
                </a:r>
                <a:endParaRPr lang="en-US" altLang="ja-JP" sz="1400" dirty="0"/>
              </a:p>
              <a:p>
                <a:r>
                  <a:rPr lang="ja-JP" altLang="en-US" sz="1400" dirty="0"/>
                  <a:t>一つの手法として全てのサブツアーを考慮する</a:t>
                </a:r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blipFill>
                <a:blip r:embed="rId4"/>
                <a:stretch>
                  <a:fillRect l="-6381" t="-5714" b="-7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B16F89-84B4-BA8F-5E48-61C3699E8ADD}"/>
                  </a:ext>
                </a:extLst>
              </p:cNvPr>
              <p:cNvSpPr txBox="1"/>
              <p:nvPr/>
            </p:nvSpPr>
            <p:spPr>
              <a:xfrm>
                <a:off x="2228409" y="1924161"/>
                <a:ext cx="424148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1600" dirty="0"/>
                  <a:t>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1,3,4,5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1,2,4,5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1,2,3,5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,{1,2,3,4}</m:t>
                      </m:r>
                    </m:oMath>
                  </m:oMathPara>
                </a14:m>
                <a:endParaRPr lang="en-US" altLang="ja-JP" sz="1600" dirty="0"/>
              </a:p>
              <a:p>
                <a:endParaRPr lang="zh-CN" altLang="en-US" sz="16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B16F89-84B4-BA8F-5E48-61C3699E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09" y="1924161"/>
                <a:ext cx="4241482" cy="2092881"/>
              </a:xfrm>
              <a:prstGeom prst="rect">
                <a:avLst/>
              </a:prstGeom>
              <a:blipFill>
                <a:blip r:embed="rId5"/>
                <a:stretch>
                  <a:fillRect l="-863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0FA082-9EF7-27BA-5B1E-416D6B1CF821}"/>
              </a:ext>
            </a:extLst>
          </p:cNvPr>
          <p:cNvGrpSpPr/>
          <p:nvPr/>
        </p:nvGrpSpPr>
        <p:grpSpPr>
          <a:xfrm>
            <a:off x="226101" y="2097302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F486BCF-F34B-8D2B-D9FE-67BFE6C05652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A106ED2-79A4-6831-9819-771E2B5B4B87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410EB95-53DE-C36A-4446-FE5083DFBA3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B40B3B-68A6-58F6-6768-8A9FBC03A6C2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272FF84-F4D4-536A-F801-634E9C6F337B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B35B0B8-BF64-0EF7-6FE7-B8DC828C4703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328EF6A-1DAC-00B4-03C6-975298AA703E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A4D8DAE-FF9A-9F61-08F5-0A1D1F31E89C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F25C10C-E704-03C3-674F-3CA92C0917E3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97BB790-6282-EFF8-6F36-3838931974F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FE9BB7D-4321-A663-520F-59A5175C86E6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B97A301-0032-772A-A9AA-9050AAB1269E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E9BCF43-E808-83C1-606B-B81C3476932C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592387E-BBA8-A38B-F1CF-F3A658906658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2DCCC5F-7B6D-19E8-7292-0283888F343B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/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の増加につれて制約条件の個数も爆発的に増える</a:t>
                </a:r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blipFill>
                <a:blip r:embed="rId6"/>
                <a:stretch>
                  <a:fillRect l="-553" t="-6557" r="-9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887400-2BE9-543E-4E8E-D6211D49046A}"/>
                  </a:ext>
                </a:extLst>
              </p:cNvPr>
              <p:cNvSpPr txBox="1"/>
              <p:nvPr/>
            </p:nvSpPr>
            <p:spPr>
              <a:xfrm>
                <a:off x="2228409" y="3783447"/>
                <a:ext cx="2690160" cy="343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総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10+5=15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887400-2BE9-543E-4E8E-D6211D490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09" y="3783447"/>
                <a:ext cx="2690160" cy="343043"/>
              </a:xfrm>
              <a:prstGeom prst="rect">
                <a:avLst/>
              </a:prstGeom>
              <a:blipFill>
                <a:blip r:embed="rId7"/>
                <a:stretch>
                  <a:fillRect l="-1361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DA8935-F520-1114-D5E3-928ADE80C2CC}"/>
                  </a:ext>
                </a:extLst>
              </p:cNvPr>
              <p:cNvSpPr txBox="1"/>
              <p:nvPr/>
            </p:nvSpPr>
            <p:spPr>
              <a:xfrm>
                <a:off x="7139984" y="690095"/>
                <a:ext cx="2350393" cy="150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r>
                  <a:rPr lang="ja-JP" altLang="en-US" sz="1400" dirty="0"/>
                  <a:t>を例：</a:t>
                </a:r>
                <a:endParaRPr lang="en-US" altLang="ja-JP" sz="1400" dirty="0"/>
              </a:p>
              <a:p>
                <a:endParaRPr lang="en-US" altLang="ja-JP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endParaRPr lang="en-US" altLang="zh-CN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≤3−1=2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DA8935-F520-1114-D5E3-928ADE80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84" y="690095"/>
                <a:ext cx="2350393" cy="1501308"/>
              </a:xfrm>
              <a:prstGeom prst="rect">
                <a:avLst/>
              </a:prstGeom>
              <a:blipFill>
                <a:blip r:embed="rId8"/>
                <a:stretch>
                  <a:fillRect l="-16062" t="-19106" b="-3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B68CF55-2E10-9CDD-9EA3-FB5A5BDAE01E}"/>
              </a:ext>
            </a:extLst>
          </p:cNvPr>
          <p:cNvGrpSpPr/>
          <p:nvPr/>
        </p:nvGrpSpPr>
        <p:grpSpPr>
          <a:xfrm>
            <a:off x="9868452" y="5534044"/>
            <a:ext cx="1201606" cy="1097032"/>
            <a:chOff x="1200727" y="3441643"/>
            <a:chExt cx="1593272" cy="145461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75CF9B7-C419-CD77-5E80-F5B06AF1DD6B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5C158BB-A977-7BEF-5497-158D6C4FCCA2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7928029-8762-0B03-FD5F-18B9F089C242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D6B9CDA-C554-CFB8-8790-801AFA87B497}"/>
                </a:ext>
              </a:extLst>
            </p:cNvPr>
            <p:cNvCxnSpPr>
              <a:cxnSpLocks/>
              <a:stCxn id="12" idx="5"/>
              <a:endCxn id="1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8C67FDD-67DE-C3F6-54B6-EE3D33AD916D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5B93151-0BF8-DD60-8FEA-B44EC4765631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bject 60">
            <a:extLst>
              <a:ext uri="{FF2B5EF4-FFF2-40B4-BE49-F238E27FC236}">
                <a16:creationId xmlns:a16="http://schemas.microsoft.com/office/drawing/2014/main" id="{D79ABC62-8E27-2090-F925-6B8B96C22C7D}"/>
              </a:ext>
            </a:extLst>
          </p:cNvPr>
          <p:cNvSpPr/>
          <p:nvPr/>
        </p:nvSpPr>
        <p:spPr>
          <a:xfrm>
            <a:off x="11105348" y="5900716"/>
            <a:ext cx="531014" cy="531014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9EF8C7-CDC0-1A0D-FCAC-F83D8B565B5C}"/>
              </a:ext>
            </a:extLst>
          </p:cNvPr>
          <p:cNvGrpSpPr/>
          <p:nvPr/>
        </p:nvGrpSpPr>
        <p:grpSpPr>
          <a:xfrm>
            <a:off x="6966049" y="2446664"/>
            <a:ext cx="1294994" cy="1182293"/>
            <a:chOff x="1200727" y="3441643"/>
            <a:chExt cx="1593272" cy="145461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F8F290E-9E53-7E96-3000-A7886057A75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113BF85-A2CA-028D-7B72-EE5D7139A4FB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5E5624D-DC62-1785-14A6-2CEE8A004AF8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C8E77D4-4A1E-5DA4-F860-EF4C093B8E09}"/>
                </a:ext>
              </a:extLst>
            </p:cNvPr>
            <p:cNvCxnSpPr>
              <a:stCxn id="48" idx="5"/>
              <a:endCxn id="50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1A6785-28AB-DC5F-DB72-2ABD84F6C3B7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333CC36-CE83-000C-0864-94A0E9976170}"/>
              </a:ext>
            </a:extLst>
          </p:cNvPr>
          <p:cNvGrpSpPr/>
          <p:nvPr/>
        </p:nvGrpSpPr>
        <p:grpSpPr>
          <a:xfrm>
            <a:off x="8612198" y="2457411"/>
            <a:ext cx="1282144" cy="1170561"/>
            <a:chOff x="1200727" y="3441643"/>
            <a:chExt cx="1593272" cy="14546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575C41F-D088-A968-1E2A-3D6B4655E723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5826F65-0773-A4A1-E0C6-6A9DEFA4179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49C844-4BEE-26E4-E2F0-23063E991377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CB7117C-628A-1F89-6F9B-06AE55145228}"/>
                </a:ext>
              </a:extLst>
            </p:cNvPr>
            <p:cNvCxnSpPr>
              <a:cxnSpLocks/>
              <a:stCxn id="55" idx="5"/>
              <a:endCxn id="56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753E9F8-F036-C942-2284-23CE1114530E}"/>
                </a:ext>
              </a:extLst>
            </p:cNvPr>
            <p:cNvCxnSpPr>
              <a:stCxn id="55" idx="5"/>
              <a:endCxn id="57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5A17CB5-E016-BC3A-C20F-89EAED637523}"/>
              </a:ext>
            </a:extLst>
          </p:cNvPr>
          <p:cNvGrpSpPr/>
          <p:nvPr/>
        </p:nvGrpSpPr>
        <p:grpSpPr>
          <a:xfrm>
            <a:off x="10391558" y="2497650"/>
            <a:ext cx="1282144" cy="1170561"/>
            <a:chOff x="8967044" y="4241789"/>
            <a:chExt cx="1282144" cy="117056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93D5C7C-C3B1-9B87-6CEC-EDB90A2A5E46}"/>
                </a:ext>
              </a:extLst>
            </p:cNvPr>
            <p:cNvGrpSpPr/>
            <p:nvPr/>
          </p:nvGrpSpPr>
          <p:grpSpPr>
            <a:xfrm>
              <a:off x="8967044" y="4241789"/>
              <a:ext cx="1282144" cy="1170561"/>
              <a:chOff x="1200727" y="3441643"/>
              <a:chExt cx="1593272" cy="1454612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2EEFE58-3FD4-64D0-4638-FFF8DD241B88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4003849-B642-2505-17AF-F1A7D2D7577D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0EF5DF6-972E-7EA6-544B-E12DCF73458A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97CE603-628B-5A95-B5B2-A5BF6E3F4285}"/>
                  </a:ext>
                </a:extLst>
              </p:cNvPr>
              <p:cNvCxnSpPr>
                <a:cxnSpLocks/>
                <a:stCxn id="62" idx="5"/>
                <a:endCxn id="63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E1E0041-E782-4564-0D38-692C2A53CE27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9817782" y="4546839"/>
              <a:ext cx="215703" cy="649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2A451C-8E32-620B-1FDB-FAD6C3CE5B68}"/>
              </a:ext>
            </a:extLst>
          </p:cNvPr>
          <p:cNvGrpSpPr/>
          <p:nvPr/>
        </p:nvGrpSpPr>
        <p:grpSpPr>
          <a:xfrm>
            <a:off x="6984485" y="3832762"/>
            <a:ext cx="1294994" cy="1182293"/>
            <a:chOff x="1200727" y="3441643"/>
            <a:chExt cx="1593272" cy="145461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E83776B-7922-E401-0A88-1DB251882172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B2D6651-4CE6-E2E2-A740-1055DDF938B2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28FB16A-D93F-6842-9656-1DF436DD5659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A95E4FE-AE02-3697-7ED4-90674DA891EC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B1C9068-827B-1B92-0403-789B24F1E7AD}"/>
              </a:ext>
            </a:extLst>
          </p:cNvPr>
          <p:cNvGrpSpPr/>
          <p:nvPr/>
        </p:nvGrpSpPr>
        <p:grpSpPr>
          <a:xfrm>
            <a:off x="8726971" y="3915125"/>
            <a:ext cx="1294994" cy="1182293"/>
            <a:chOff x="1200727" y="3441643"/>
            <a:chExt cx="1593272" cy="145461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9543A53-FEC0-CD63-E5BF-4A60AFA9E2D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A26CE1F-A2BC-40C9-39FA-59A93B70E920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B2488C7-9DFF-0D57-3238-77E0556AE5E3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B6138CC-CC77-E599-D339-B0EA97D22EB4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1514763" y="3598662"/>
              <a:ext cx="69715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798C423-805F-D3AE-4619-166E8C44811F}"/>
              </a:ext>
            </a:extLst>
          </p:cNvPr>
          <p:cNvGrpSpPr/>
          <p:nvPr/>
        </p:nvGrpSpPr>
        <p:grpSpPr>
          <a:xfrm>
            <a:off x="10458521" y="3945176"/>
            <a:ext cx="1282144" cy="1170561"/>
            <a:chOff x="1200727" y="3441643"/>
            <a:chExt cx="1593272" cy="145461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D6462AA-734C-299C-D8E8-D0DB5B8DB4A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B505B25-951D-BEFC-F9BB-A10F68DBB58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5F412BD7-E2C2-0DC1-A5C4-80C140CA5620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3536C8F-2EE8-B888-1CBF-34E1306AAD91}"/>
                </a:ext>
              </a:extLst>
            </p:cNvPr>
            <p:cNvCxnSpPr>
              <a:cxnSpLocks/>
              <a:stCxn id="95" idx="5"/>
              <a:endCxn id="97" idx="2"/>
            </p:cNvCxnSpPr>
            <p:nvPr/>
          </p:nvCxnSpPr>
          <p:spPr>
            <a:xfrm>
              <a:off x="1468773" y="3709689"/>
              <a:ext cx="1011190" cy="1029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5275BE9-6D67-0181-EE48-03DB045CD058}"/>
              </a:ext>
            </a:extLst>
          </p:cNvPr>
          <p:cNvGrpSpPr/>
          <p:nvPr/>
        </p:nvGrpSpPr>
        <p:grpSpPr>
          <a:xfrm>
            <a:off x="6950262" y="5369717"/>
            <a:ext cx="1294994" cy="1182293"/>
            <a:chOff x="1200727" y="3441643"/>
            <a:chExt cx="1593272" cy="145461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A3EED7A-3D8A-366F-76E1-01CB4306C7D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B804782-DEF4-F9F7-E248-B99C0B11427F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230876E-844F-34BC-260C-BCF932965AC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5D4F5E7-7F38-CE24-46DA-9B682461B0AB}"/>
              </a:ext>
            </a:extLst>
          </p:cNvPr>
          <p:cNvSpPr txBox="1"/>
          <p:nvPr/>
        </p:nvSpPr>
        <p:spPr>
          <a:xfrm>
            <a:off x="9958044" y="18150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回路にならないために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5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95D66-F50E-FE40-7960-D2AD707F480B}"/>
              </a:ext>
            </a:extLst>
          </p:cNvPr>
          <p:cNvSpPr txBox="1"/>
          <p:nvPr/>
        </p:nvSpPr>
        <p:spPr>
          <a:xfrm>
            <a:off x="682914" y="144384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Ⅰ. INTRODUCTION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Ⅱ. METHOD</a:t>
            </a:r>
          </a:p>
          <a:p>
            <a:r>
              <a:rPr lang="en-US" altLang="zh-CN" sz="1400" dirty="0"/>
              <a:t>    A. The QUBO formulation</a:t>
            </a:r>
          </a:p>
          <a:p>
            <a:r>
              <a:rPr lang="en-US" altLang="zh-CN" sz="1400" dirty="0"/>
              <a:t>    B. Unbalanced penalization</a:t>
            </a:r>
          </a:p>
          <a:p>
            <a:r>
              <a:rPr lang="en-US" altLang="zh-CN" sz="1400" dirty="0"/>
              <a:t>    C. Slack variables</a:t>
            </a:r>
          </a:p>
          <a:p>
            <a:r>
              <a:rPr lang="en-US" altLang="zh-CN" sz="1400" dirty="0"/>
              <a:t>    D. </a:t>
            </a:r>
            <a:r>
              <a:rPr lang="en-US" altLang="zh-CN" sz="1400" dirty="0" err="1"/>
              <a:t>Ising</a:t>
            </a:r>
            <a:r>
              <a:rPr lang="en-US" altLang="zh-CN" sz="1400" dirty="0"/>
              <a:t> Hamiltonian </a:t>
            </a:r>
          </a:p>
          <a:p>
            <a:r>
              <a:rPr lang="en-US" altLang="zh-CN" sz="1400" dirty="0"/>
              <a:t>    E. The traveling sales man problem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Ⅲ. RESULTS</a:t>
            </a:r>
          </a:p>
          <a:p>
            <a:r>
              <a:rPr lang="en-US" altLang="zh-CN" sz="1400" dirty="0"/>
              <a:t>    A. Quantum Annealer: D-Wave Advantage</a:t>
            </a:r>
          </a:p>
          <a:p>
            <a:r>
              <a:rPr lang="en-US" altLang="zh-CN" sz="1400" dirty="0"/>
              <a:t>    B. Hybrid Solver</a:t>
            </a:r>
          </a:p>
          <a:p>
            <a:r>
              <a:rPr lang="en-US" altLang="zh-CN" sz="1400" dirty="0"/>
              <a:t>    C. Unbalanced penalization using different solvers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8757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BAD28-3F8E-2446-7F12-2225AD82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83BD14-3856-330C-CB66-36D95F8465C9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570D0D2-BA0A-195F-29B8-F03EC0A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3C3427-7079-15D1-8440-B8F006079CAC}"/>
                  </a:ext>
                </a:extLst>
              </p:cNvPr>
              <p:cNvSpPr txBox="1"/>
              <p:nvPr/>
            </p:nvSpPr>
            <p:spPr>
              <a:xfrm>
                <a:off x="88901" y="932198"/>
                <a:ext cx="5568949" cy="46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sz="1600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1600" dirty="0"/>
                  <a:t>の増加につれて制約条件の個数も爆発的に増える</a:t>
                </a:r>
                <a:endParaRPr lang="en-US" altLang="ja-JP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sz="1600" dirty="0"/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b="1" dirty="0"/>
                  <a:t>finger in the dike</a:t>
                </a:r>
                <a:r>
                  <a:rPr lang="en-US" altLang="zh-CN" sz="1600" b="1" baseline="30000" dirty="0"/>
                  <a:t>[1] </a:t>
                </a:r>
                <a:r>
                  <a:rPr lang="ja-JP" altLang="en-US" sz="1600" dirty="0"/>
                  <a:t>という手法が提案された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  <a:p>
                <a:endParaRPr lang="en-US" altLang="ja-JP" sz="1600" dirty="0"/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上記の全部の制約条件を加えることではなく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zh-CN" sz="1600" b="1" dirty="0"/>
                  <a:t>finger in the dike</a:t>
                </a:r>
                <a:r>
                  <a:rPr lang="ja-JP" altLang="en-US" sz="1600" dirty="0"/>
                  <a:t>の内容：</a:t>
                </a:r>
                <a:endParaRPr lang="en-US" altLang="ja-JP" sz="1600" dirty="0"/>
              </a:p>
              <a:p>
                <a:r>
                  <a:rPr lang="ja-JP" altLang="en-US" sz="1600" dirty="0"/>
                  <a:t>各イテレーションで現在の解</a:t>
                </a:r>
                <a:r>
                  <a:rPr lang="en-US" altLang="ja-JP" sz="1600" dirty="0"/>
                  <a:t>(current solution)</a:t>
                </a:r>
                <a:r>
                  <a:rPr lang="ja-JP" altLang="en-US" sz="1600" dirty="0"/>
                  <a:t>を得て</a:t>
                </a:r>
                <a:r>
                  <a:rPr lang="en-US" altLang="ja-JP" sz="1600" dirty="0"/>
                  <a:t>(sub-tour</a:t>
                </a:r>
                <a:r>
                  <a:rPr lang="ja-JP" altLang="en-US" sz="1600" dirty="0"/>
                  <a:t>回路が含まれるかもしれない</a:t>
                </a:r>
                <a:r>
                  <a:rPr lang="en-US" altLang="ja-JP" sz="1600" dirty="0"/>
                  <a:t>)</a:t>
                </a:r>
              </a:p>
              <a:p>
                <a:endParaRPr lang="en-US" altLang="ja-JP" sz="1600" dirty="0"/>
              </a:p>
              <a:p>
                <a:r>
                  <a:rPr lang="en-US" altLang="zh-CN" sz="1600" dirty="0"/>
                  <a:t>current solution</a:t>
                </a:r>
                <a:r>
                  <a:rPr lang="ja-JP" altLang="en-US" sz="1600" dirty="0"/>
                  <a:t>に含まれる最小の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回路に対応する制約条件を加える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ja-JP" sz="1600" dirty="0"/>
                  <a:t>TSP</a:t>
                </a:r>
                <a:r>
                  <a:rPr lang="ja-JP" altLang="en-US" sz="1600" dirty="0"/>
                  <a:t>問題の実行可能解を得るまでイテレーションを回す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3C3427-7079-15D1-8440-B8F00607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" y="932198"/>
                <a:ext cx="5568949" cy="4657237"/>
              </a:xfrm>
              <a:prstGeom prst="rect">
                <a:avLst/>
              </a:prstGeom>
              <a:blipFill>
                <a:blip r:embed="rId3"/>
                <a:stretch>
                  <a:fillRect l="-657" t="-393" b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BED35AD-79D5-B318-EDBF-3923792CC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28" y="1463350"/>
            <a:ext cx="5478122" cy="333197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B314D11-AB61-EC86-E24E-0F1C3E3B07B6}"/>
              </a:ext>
            </a:extLst>
          </p:cNvPr>
          <p:cNvSpPr txBox="1"/>
          <p:nvPr/>
        </p:nvSpPr>
        <p:spPr>
          <a:xfrm>
            <a:off x="6534152" y="932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例：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B8ACC1-A2C5-C3BC-6169-0E2B072CFB61}"/>
              </a:ext>
            </a:extLst>
          </p:cNvPr>
          <p:cNvSpPr txBox="1"/>
          <p:nvPr/>
        </p:nvSpPr>
        <p:spPr>
          <a:xfrm>
            <a:off x="6026227" y="4847660"/>
            <a:ext cx="177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current solution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B6678F-A0D0-20F8-8A20-3CE899B822A1}"/>
              </a:ext>
            </a:extLst>
          </p:cNvPr>
          <p:cNvSpPr txBox="1"/>
          <p:nvPr/>
        </p:nvSpPr>
        <p:spPr>
          <a:xfrm>
            <a:off x="9258300" y="48989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もう一回回す</a:t>
            </a:r>
            <a:endParaRPr lang="zh-CN" altLang="en-US" dirty="0"/>
          </a:p>
        </p:txBody>
      </p:sp>
      <p:sp>
        <p:nvSpPr>
          <p:cNvPr id="24" name="箭头: 下弧形 23">
            <a:extLst>
              <a:ext uri="{FF2B5EF4-FFF2-40B4-BE49-F238E27FC236}">
                <a16:creationId xmlns:a16="http://schemas.microsoft.com/office/drawing/2014/main" id="{686630FD-49D3-B531-E769-88095250993E}"/>
              </a:ext>
            </a:extLst>
          </p:cNvPr>
          <p:cNvSpPr/>
          <p:nvPr/>
        </p:nvSpPr>
        <p:spPr>
          <a:xfrm>
            <a:off x="7004378" y="5316771"/>
            <a:ext cx="2736850" cy="55245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23D2B-5F89-5DAF-95DE-E4D9932A0D40}"/>
                  </a:ext>
                </a:extLst>
              </p:cNvPr>
              <p:cNvSpPr txBox="1"/>
              <p:nvPr/>
            </p:nvSpPr>
            <p:spPr>
              <a:xfrm>
                <a:off x="6657198" y="6029402"/>
                <a:ext cx="4448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600" dirty="0"/>
                  <a:t>最小の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回路：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{2,5,7}</m:t>
                    </m:r>
                  </m:oMath>
                </a14:m>
                <a:endParaRPr lang="en-US" altLang="zh-CN" sz="1600" dirty="0"/>
              </a:p>
              <a:p>
                <a:r>
                  <a:rPr lang="ja-JP" altLang="en-US" sz="1600" b="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{2,5,7}</m:t>
                    </m:r>
                  </m:oMath>
                </a14:m>
                <a:r>
                  <a:rPr lang="ja-JP" altLang="en-US" sz="1600" dirty="0"/>
                  <a:t>に対応する制約条件を加える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23D2B-5F89-5DAF-95DE-E4D9932A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98" y="6029402"/>
                <a:ext cx="4448150" cy="584775"/>
              </a:xfrm>
              <a:prstGeom prst="rect">
                <a:avLst/>
              </a:prstGeom>
              <a:blipFill>
                <a:blip r:embed="rId5"/>
                <a:stretch>
                  <a:fillRect l="-685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E058FD82-F02B-2265-5BFD-98C70E84FF16}"/>
              </a:ext>
            </a:extLst>
          </p:cNvPr>
          <p:cNvSpPr txBox="1"/>
          <p:nvPr/>
        </p:nvSpPr>
        <p:spPr>
          <a:xfrm>
            <a:off x="-69773" y="6396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 G Dantzig, R Fulkerson, and S Johnson. Technical Report P-510. Technical report, RAND Corporation, Santa Monica, 1954.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07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17CF-010F-4B7E-A8DB-801D5D5D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4CEF93-C942-3FEC-D5D5-5BCBECDDC2B9}"/>
              </a:ext>
            </a:extLst>
          </p:cNvPr>
          <p:cNvSpPr/>
          <p:nvPr/>
        </p:nvSpPr>
        <p:spPr>
          <a:xfrm>
            <a:off x="261203" y="585935"/>
            <a:ext cx="429056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9913BEE-0957-3155-3B0F-59602A3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3" y="37825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60088-36BE-FB23-2A2F-C828591933BB}"/>
              </a:ext>
            </a:extLst>
          </p:cNvPr>
          <p:cNvSpPr txBox="1"/>
          <p:nvPr/>
        </p:nvSpPr>
        <p:spPr>
          <a:xfrm>
            <a:off x="16895" y="672224"/>
            <a:ext cx="3869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著者は</a:t>
            </a:r>
            <a:r>
              <a:rPr lang="en-US" altLang="zh-CN" sz="1400" dirty="0"/>
              <a:t> </a:t>
            </a:r>
          </a:p>
          <a:p>
            <a:endParaRPr lang="en-US" altLang="zh-CN" sz="1400" dirty="0"/>
          </a:p>
          <a:p>
            <a:r>
              <a:rPr lang="en-US" altLang="zh-CN" sz="1400" dirty="0"/>
              <a:t>Sub-tour</a:t>
            </a:r>
            <a:r>
              <a:rPr lang="ja-JP" altLang="en-US" sz="1400" dirty="0"/>
              <a:t>制約条件があるかどうかに関わらず</a:t>
            </a:r>
            <a:endParaRPr lang="en-US" altLang="ja-JP" sz="1400" dirty="0"/>
          </a:p>
          <a:p>
            <a:r>
              <a:rPr lang="ja-JP" altLang="en-US" sz="1400" dirty="0"/>
              <a:t>各イテレーションでいくつかの局所最適解が得られるかもしれない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ということを考えて　</a:t>
            </a:r>
            <a:r>
              <a:rPr lang="en-US" altLang="zh-CN" sz="1400" b="1" dirty="0"/>
              <a:t>finger in the dike</a:t>
            </a:r>
            <a:r>
              <a:rPr lang="en-US" altLang="zh-CN" sz="1400" b="1" baseline="30000" dirty="0"/>
              <a:t> </a:t>
            </a:r>
            <a:r>
              <a:rPr lang="ja-JP" altLang="en-US" sz="1400" dirty="0"/>
              <a:t>という手法を改善した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目標として</a:t>
            </a:r>
            <a:endParaRPr lang="en-US" altLang="ja-JP" sz="1400" dirty="0"/>
          </a:p>
          <a:p>
            <a:r>
              <a:rPr lang="ja-JP" altLang="en-US" sz="1400" dirty="0"/>
              <a:t>加える</a:t>
            </a:r>
            <a:r>
              <a:rPr lang="en-US" altLang="zh-CN" sz="1400" dirty="0"/>
              <a:t>Sub-tour</a:t>
            </a:r>
            <a:r>
              <a:rPr lang="ja-JP" altLang="en-US" sz="1400" dirty="0"/>
              <a:t>制約条件の個数　　　　　　　　　　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Sub-tour</a:t>
            </a:r>
            <a:r>
              <a:rPr lang="ja-JP" altLang="en-US" sz="1400" dirty="0"/>
              <a:t>制約条件なしで</a:t>
            </a:r>
            <a:r>
              <a:rPr lang="en-US" altLang="ja-JP" sz="1400" dirty="0"/>
              <a:t>TSP</a:t>
            </a:r>
            <a:r>
              <a:rPr lang="ja-JP" altLang="en-US" sz="1400" dirty="0"/>
              <a:t>問題の実行可能解を得る</a:t>
            </a:r>
            <a:endParaRPr lang="zh-CN" altLang="en-US" sz="1400" dirty="0"/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82B07810-986D-64D4-E91E-1432B4A7362E}"/>
              </a:ext>
            </a:extLst>
          </p:cNvPr>
          <p:cNvSpPr/>
          <p:nvPr/>
        </p:nvSpPr>
        <p:spPr>
          <a:xfrm>
            <a:off x="906973" y="3340401"/>
            <a:ext cx="203200" cy="6985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CFA09A-4D07-EC56-73DB-52D493F19511}"/>
              </a:ext>
            </a:extLst>
          </p:cNvPr>
          <p:cNvSpPr txBox="1"/>
          <p:nvPr/>
        </p:nvSpPr>
        <p:spPr>
          <a:xfrm>
            <a:off x="1046137" y="35357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バランスを取る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EA0912-BD71-4AB5-A0EA-1496A538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64" y="0"/>
            <a:ext cx="4641963" cy="678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F341A8-5297-C3ED-F8A1-C5608219CCCB}"/>
                  </a:ext>
                </a:extLst>
              </p:cNvPr>
              <p:cNvSpPr txBox="1"/>
              <p:nvPr/>
            </p:nvSpPr>
            <p:spPr>
              <a:xfrm>
                <a:off x="9066810" y="902088"/>
                <a:ext cx="1983492" cy="796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入力：全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1100" dirty="0"/>
                  <a:t>個町間の距離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1100" dirty="0"/>
              </a:p>
              <a:p>
                <a:r>
                  <a:rPr lang="zh-CN" altLang="en-US" sz="1100" dirty="0"/>
                  <a:t>           </a:t>
                </a:r>
                <a:r>
                  <a:rPr lang="ja-JP" altLang="en-US" sz="1100" dirty="0"/>
                  <a:t>引数</a:t>
                </a:r>
                <a14:m>
                  <m:oMath xmlns:m="http://schemas.openxmlformats.org/officeDocument/2006/math">
                    <m:r>
                      <a:rPr lang="ja-JP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1100" dirty="0"/>
              </a:p>
              <a:p>
                <a:r>
                  <a:rPr lang="en-US" altLang="zh-CN" sz="1100" dirty="0"/>
                  <a:t>           </a:t>
                </a:r>
                <a:r>
                  <a:rPr lang="ja-JP" altLang="en-US" sz="1100" dirty="0"/>
                  <a:t>イテレーション回数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1100" dirty="0"/>
              </a:p>
              <a:p>
                <a:r>
                  <a:rPr lang="ja-JP" altLang="en-US" sz="1100" dirty="0"/>
                  <a:t>出力：バイナリ変数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100" dirty="0"/>
                  <a:t>の値</a:t>
                </a:r>
                <a:endParaRPr lang="zh-CN" altLang="en-US" sz="11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F341A8-5297-C3ED-F8A1-C5608219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10" y="902088"/>
                <a:ext cx="1983492" cy="796628"/>
              </a:xfrm>
              <a:prstGeom prst="rect">
                <a:avLst/>
              </a:prstGeom>
              <a:blipFill>
                <a:blip r:embed="rId4"/>
                <a:stretch>
                  <a:fillRect b="-3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C867B6-6E93-3AA4-A70C-437089B7E90A}"/>
                  </a:ext>
                </a:extLst>
              </p:cNvPr>
              <p:cNvSpPr txBox="1"/>
              <p:nvPr/>
            </p:nvSpPr>
            <p:spPr>
              <a:xfrm>
                <a:off x="8645087" y="2527794"/>
                <a:ext cx="2967479" cy="263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各イテレーションで</a:t>
                </a:r>
                <a:endParaRPr lang="en-US" altLang="ja-JP" sz="1100" dirty="0"/>
              </a:p>
              <a:p>
                <a:r>
                  <a:rPr lang="ja-JP" altLang="en-US" sz="1100" dirty="0"/>
                  <a:t>現在の</a:t>
                </a:r>
                <a:r>
                  <a:rPr lang="en-US" altLang="ja-JP" sz="1100" dirty="0"/>
                  <a:t>QUBO</a:t>
                </a:r>
                <a:r>
                  <a:rPr lang="ja-JP" altLang="en-US" sz="1100" dirty="0"/>
                  <a:t>モデルを構築する</a:t>
                </a:r>
                <a:endParaRPr lang="en-US" altLang="ja-JP" sz="1100" dirty="0"/>
              </a:p>
              <a:p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制約条件を加える</a:t>
                </a:r>
                <a:r>
                  <a:rPr lang="en-US" altLang="ja-JP" sz="1100" dirty="0"/>
                  <a:t>(</a:t>
                </a:r>
                <a:r>
                  <a:rPr lang="ja-JP" altLang="en-US" sz="1100" dirty="0"/>
                  <a:t>一回目はなし</a:t>
                </a:r>
                <a:r>
                  <a:rPr lang="en-US" altLang="ja-JP" sz="1100" dirty="0"/>
                  <a:t>)</a:t>
                </a:r>
              </a:p>
              <a:p>
                <a:r>
                  <a:rPr lang="ja-JP" altLang="en-US" sz="1100" dirty="0"/>
                  <a:t>ソルバー</a:t>
                </a:r>
                <a:r>
                  <a:rPr lang="en-US" altLang="ja-JP" sz="1100" dirty="0"/>
                  <a:t>(quantum annealing / CPLEX)</a:t>
                </a:r>
                <a:r>
                  <a:rPr lang="ja-JP" altLang="en-US" sz="1100" dirty="0"/>
                  <a:t>で解く</a:t>
                </a:r>
                <a:endParaRPr lang="en-US" altLang="ja-JP" sz="1100" dirty="0"/>
              </a:p>
              <a:p>
                <a:r>
                  <a:rPr lang="ja-JP" altLang="en-US" sz="1100" dirty="0"/>
                  <a:t>解集合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100" dirty="0"/>
              </a:p>
              <a:p>
                <a:endParaRPr lang="en-US" altLang="zh-CN" sz="1100" dirty="0"/>
              </a:p>
              <a:p>
                <a:endParaRPr lang="en-US" altLang="zh-CN" sz="1100" dirty="0"/>
              </a:p>
              <a:p>
                <a:r>
                  <a:rPr lang="ja-JP" altLang="en-US" sz="1100" dirty="0"/>
                  <a:t>各解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に対して、</a:t>
                </a:r>
                <a:endParaRPr lang="en-US" altLang="ja-JP" sz="1100" dirty="0"/>
              </a:p>
              <a:p>
                <a:r>
                  <a:rPr lang="ja-JP" altLang="en-US" sz="11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sz="1100" dirty="0"/>
                  <a:t>という条件を満たす場合：</a:t>
                </a:r>
                <a:endParaRPr lang="en-US" altLang="ja-JP" sz="1100" dirty="0"/>
              </a:p>
              <a:p>
                <a:r>
                  <a:rPr lang="zh-CN" altLang="en-US" sz="1100" dirty="0"/>
                  <a:t>        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で</a:t>
                </a:r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が</a:t>
                </a:r>
                <a:r>
                  <a:rPr lang="ja-JP" altLang="en-US" sz="1100" b="1" dirty="0"/>
                  <a:t>含まれない</a:t>
                </a:r>
                <a:r>
                  <a:rPr lang="ja-JP" altLang="en-US" sz="1100" dirty="0"/>
                  <a:t>場合：</a:t>
                </a:r>
                <a:endParaRPr lang="en-US" altLang="ja-JP" sz="1100" dirty="0"/>
              </a:p>
              <a:p>
                <a:r>
                  <a:rPr lang="zh-CN" altLang="en-US" sz="1100" dirty="0"/>
                  <a:t>              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を記録する</a:t>
                </a:r>
                <a:endParaRPr lang="en-US" altLang="ja-JP" sz="1100" dirty="0"/>
              </a:p>
              <a:p>
                <a:r>
                  <a:rPr lang="en-US" altLang="zh-CN" sz="1100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100" dirty="0"/>
              </a:p>
              <a:p>
                <a:r>
                  <a:rPr lang="en-US" altLang="zh-CN" sz="1100" dirty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ja-JP" altLang="en-US" sz="1100" dirty="0"/>
                  <a:t>を更新</a:t>
                </a:r>
                <a:endParaRPr lang="en-US" altLang="ja-JP" sz="1100" dirty="0"/>
              </a:p>
              <a:p>
                <a:r>
                  <a:rPr lang="ja-JP" altLang="en-US" sz="1100" dirty="0"/>
                  <a:t>        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で</a:t>
                </a:r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が</a:t>
                </a:r>
                <a:r>
                  <a:rPr lang="ja-JP" altLang="en-US" sz="1100" b="1" dirty="0"/>
                  <a:t>含まれる</a:t>
                </a:r>
                <a:r>
                  <a:rPr lang="ja-JP" altLang="en-US" sz="1100" dirty="0"/>
                  <a:t>場合：</a:t>
                </a:r>
                <a:endParaRPr lang="en-US" altLang="ja-JP" sz="1100" dirty="0"/>
              </a:p>
              <a:p>
                <a:r>
                  <a:rPr lang="ja-JP" altLang="en-US" sz="1100" dirty="0"/>
                  <a:t>              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を</a:t>
                </a:r>
                <a14:m>
                  <m:oMath xmlns:m="http://schemas.openxmlformats.org/officeDocument/2006/math">
                    <m:r>
                      <a:rPr lang="en-US" altLang="ja-JP" sz="1100" b="0" i="1" dirty="0" smtClean="0">
                        <a:latin typeface="Cambria Math" panose="02040503050406030204" pitchFamily="18" charset="0"/>
                      </a:rPr>
                      <m:t>𝑟𝑒𝑙𝑎𝑥𝑎𝑡𝑖𝑜𝑛</m:t>
                    </m:r>
                    <m:r>
                      <a:rPr lang="en-US" altLang="ja-JP" sz="11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1100" b="0" i="1" dirty="0" smtClean="0">
                        <a:latin typeface="Cambria Math" panose="02040503050406030204" pitchFamily="18" charset="0"/>
                      </a:rPr>
                      <m:t>𝑠𝑜𝑙𝑢𝑡𝑖𝑜𝑛𝑠</m:t>
                    </m:r>
                  </m:oMath>
                </a14:m>
                <a:r>
                  <a:rPr lang="ja-JP" altLang="en-US" sz="1100" dirty="0"/>
                  <a:t>に加える</a:t>
                </a:r>
                <a:endParaRPr lang="en-US" altLang="ja-JP" sz="11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C867B6-6E93-3AA4-A70C-437089B7E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087" y="2527794"/>
                <a:ext cx="2967479" cy="2631490"/>
              </a:xfrm>
              <a:prstGeom prst="rect">
                <a:avLst/>
              </a:prstGeom>
              <a:blipFill>
                <a:blip r:embed="rId5"/>
                <a:stretch>
                  <a:fillRect b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B00A87-46CF-1B8E-13E2-C8E9D955CE5D}"/>
                  </a:ext>
                </a:extLst>
              </p:cNvPr>
              <p:cNvSpPr txBox="1"/>
              <p:nvPr/>
            </p:nvSpPr>
            <p:spPr>
              <a:xfrm>
                <a:off x="25343" y="4765600"/>
                <a:ext cx="3258449" cy="115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1400" i="1" dirty="0">
                    <a:latin typeface="Cambria Math" panose="02040503050406030204" pitchFamily="18" charset="0"/>
                  </a:rPr>
                  <a:t>Eq.(14)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400" dirty="0"/>
              </a:p>
              <a:p>
                <a:r>
                  <a:rPr lang="ja-JP" altLang="en-US" sz="14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B00A87-46CF-1B8E-13E2-C8E9D95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3" y="4765600"/>
                <a:ext cx="3258449" cy="1152816"/>
              </a:xfrm>
              <a:prstGeom prst="rect">
                <a:avLst/>
              </a:prstGeom>
              <a:blipFill>
                <a:blip r:embed="rId6"/>
                <a:stretch>
                  <a:fillRect l="-561" t="-1587" b="-4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22A4D7-FB9E-AA4D-D46F-1368E69CA1B2}"/>
                  </a:ext>
                </a:extLst>
              </p:cNvPr>
              <p:cNvSpPr txBox="1"/>
              <p:nvPr/>
            </p:nvSpPr>
            <p:spPr>
              <a:xfrm>
                <a:off x="8282468" y="5618334"/>
                <a:ext cx="390953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各</a:t>
                </a:r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が</a:t>
                </a:r>
                <a:r>
                  <a:rPr lang="ja-JP" altLang="en-US" sz="1100" b="1" dirty="0"/>
                  <a:t>含まれる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に対して、</a:t>
                </a:r>
                <a:endParaRPr lang="en-US" altLang="ja-JP" sz="1100" dirty="0"/>
              </a:p>
              <a:p>
                <a:r>
                  <a:rPr lang="en-US" altLang="zh-CN" sz="11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⁡_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ja-JP" altLang="en-US" sz="1100" dirty="0"/>
                  <a:t>の場合：</a:t>
                </a:r>
                <a:endParaRPr lang="en-US" altLang="ja-JP" sz="1100" dirty="0"/>
              </a:p>
              <a:p>
                <a:r>
                  <a:rPr lang="zh-CN" altLang="en-US" sz="1100" dirty="0"/>
                  <a:t>               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の最小の</a:t>
                </a:r>
                <a:r>
                  <a:rPr lang="en-US" altLang="ja-JP" sz="1100" dirty="0"/>
                  <a:t>sub-tour</a:t>
                </a:r>
                <a:r>
                  <a:rPr lang="ja-JP" altLang="en-US" sz="1100" dirty="0"/>
                  <a:t>に対応する制約条件を加える</a:t>
                </a:r>
                <a:endParaRPr lang="zh-CN" altLang="en-US" sz="11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22A4D7-FB9E-AA4D-D46F-1368E69C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68" y="5618334"/>
                <a:ext cx="3909532" cy="600164"/>
              </a:xfrm>
              <a:prstGeom prst="rect">
                <a:avLst/>
              </a:prstGeom>
              <a:blipFill>
                <a:blip r:embed="rId7"/>
                <a:stretch>
                  <a:fillRect t="-1020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77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AAD5-CC66-FE58-0FB3-EAEF4849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AA5F6F-1C51-AF07-9A70-3F52F7BA1FD2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FDD429B-FA03-4BEB-3E37-71BFC46F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</a:t>
            </a:r>
            <a:r>
              <a:rPr kumimoji="1" lang="ja-JP" altLang="en-US" b="1" dirty="0"/>
              <a:t>ソルバー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0842E9C-237F-43F4-AC7D-32627FAF19E9}"/>
              </a:ext>
            </a:extLst>
          </p:cNvPr>
          <p:cNvSpPr/>
          <p:nvPr/>
        </p:nvSpPr>
        <p:spPr>
          <a:xfrm>
            <a:off x="1769648" y="2459037"/>
            <a:ext cx="425450" cy="2422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4EA7F1-56DA-816E-E062-7C11318A5F61}"/>
              </a:ext>
            </a:extLst>
          </p:cNvPr>
          <p:cNvSpPr txBox="1"/>
          <p:nvPr/>
        </p:nvSpPr>
        <p:spPr>
          <a:xfrm>
            <a:off x="572353" y="3485634"/>
            <a:ext cx="133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ソルバー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0C53D8-72F3-7E9C-5EEB-DA331C101706}"/>
              </a:ext>
            </a:extLst>
          </p:cNvPr>
          <p:cNvSpPr txBox="1"/>
          <p:nvPr/>
        </p:nvSpPr>
        <p:spPr>
          <a:xfrm>
            <a:off x="2330450" y="2274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Classical methods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BB8F0C-7D53-27AE-C72B-0E7C7881D87D}"/>
              </a:ext>
            </a:extLst>
          </p:cNvPr>
          <p:cNvSpPr txBox="1"/>
          <p:nvPr/>
        </p:nvSpPr>
        <p:spPr>
          <a:xfrm>
            <a:off x="2330450" y="4663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Quantum methods</a:t>
            </a:r>
            <a:endParaRPr lang="zh-CN" altLang="en-US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EAAF091-6B52-07AA-1906-BFB6533F1686}"/>
              </a:ext>
            </a:extLst>
          </p:cNvPr>
          <p:cNvSpPr/>
          <p:nvPr/>
        </p:nvSpPr>
        <p:spPr>
          <a:xfrm>
            <a:off x="4227098" y="1590531"/>
            <a:ext cx="425450" cy="1444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DBD435ED-6BC2-A605-D3B1-01F74917B01D}"/>
              </a:ext>
            </a:extLst>
          </p:cNvPr>
          <p:cNvSpPr/>
          <p:nvPr/>
        </p:nvSpPr>
        <p:spPr>
          <a:xfrm>
            <a:off x="4328698" y="4077037"/>
            <a:ext cx="425450" cy="1737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EFA090-800A-59F3-8934-DDBB5968767D}"/>
              </a:ext>
            </a:extLst>
          </p:cNvPr>
          <p:cNvSpPr txBox="1"/>
          <p:nvPr/>
        </p:nvSpPr>
        <p:spPr>
          <a:xfrm>
            <a:off x="4754148" y="1383015"/>
            <a:ext cx="69425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simulated annealing(SA)</a:t>
            </a:r>
          </a:p>
          <a:p>
            <a:r>
              <a:rPr lang="en-US" altLang="zh-CN" dirty="0"/>
              <a:t>     D-Wave Ocean SDK</a:t>
            </a:r>
            <a:r>
              <a:rPr lang="ja-JP" altLang="en-US" dirty="0"/>
              <a:t>の</a:t>
            </a:r>
            <a:r>
              <a:rPr lang="en-US" altLang="ja-JP" dirty="0"/>
              <a:t>SA</a:t>
            </a:r>
            <a:r>
              <a:rPr lang="ja-JP" altLang="en-US" dirty="0"/>
              <a:t>を使用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Branch and bound</a:t>
            </a:r>
            <a:endParaRPr lang="zh-CN" altLang="en-US" dirty="0"/>
          </a:p>
          <a:p>
            <a:r>
              <a:rPr lang="ja-JP" altLang="en-US" dirty="0"/>
              <a:t>本来の</a:t>
            </a:r>
            <a:r>
              <a:rPr lang="en-US" altLang="ja-JP" dirty="0"/>
              <a:t>QUBO</a:t>
            </a:r>
            <a:r>
              <a:rPr lang="ja-JP" altLang="en-US" dirty="0"/>
              <a:t>モデルを分割し、子問題の解で探索範囲を縮める</a:t>
            </a:r>
            <a:endParaRPr lang="en-US" altLang="ja-JP" dirty="0"/>
          </a:p>
          <a:p>
            <a:r>
              <a:rPr lang="ja-JP" altLang="en-US" dirty="0"/>
              <a:t>本論文は</a:t>
            </a:r>
            <a:r>
              <a:rPr lang="en-US" altLang="ja-JP" dirty="0"/>
              <a:t>IBM</a:t>
            </a:r>
            <a:r>
              <a:rPr lang="ja-JP" altLang="en-US" dirty="0"/>
              <a:t>社の</a:t>
            </a:r>
            <a:r>
              <a:rPr lang="en-US" altLang="ja-JP" dirty="0"/>
              <a:t>CPLEX</a:t>
            </a:r>
            <a:r>
              <a:rPr lang="ja-JP" altLang="en-US" dirty="0"/>
              <a:t>を使用</a:t>
            </a:r>
            <a:endParaRPr lang="en-US" altLang="ja-JP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C542E9-9F6C-8315-C71B-5A2E6E1DD05C}"/>
              </a:ext>
            </a:extLst>
          </p:cNvPr>
          <p:cNvSpPr txBox="1"/>
          <p:nvPr/>
        </p:nvSpPr>
        <p:spPr>
          <a:xfrm>
            <a:off x="4792248" y="38788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Quantum annealing(QA)</a:t>
            </a:r>
          </a:p>
          <a:p>
            <a:r>
              <a:rPr lang="en-US" altLang="zh-CN" dirty="0"/>
              <a:t>D-Wave Advantage 5.3 System</a:t>
            </a:r>
            <a:r>
              <a:rPr lang="ja-JP" altLang="en-US" dirty="0"/>
              <a:t>に基づく</a:t>
            </a:r>
            <a:endParaRPr lang="en-US" altLang="ja-JP" dirty="0"/>
          </a:p>
          <a:p>
            <a:r>
              <a:rPr lang="en-US" altLang="ja-JP" dirty="0"/>
              <a:t>5000+</a:t>
            </a:r>
            <a:r>
              <a:rPr lang="ja-JP" altLang="en-US" dirty="0"/>
              <a:t>量子ビット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D-Wave hybrid method</a:t>
            </a:r>
            <a:endParaRPr lang="zh-CN" altLang="en-US" dirty="0"/>
          </a:p>
          <a:p>
            <a:r>
              <a:rPr lang="ja-JP" altLang="en-US" dirty="0"/>
              <a:t>量子と</a:t>
            </a:r>
            <a:r>
              <a:rPr lang="en-US" altLang="ja-JP" dirty="0"/>
              <a:t>classical</a:t>
            </a:r>
            <a:r>
              <a:rPr lang="ja-JP" altLang="en-US" dirty="0"/>
              <a:t>両方を使用する手法</a:t>
            </a:r>
            <a:endParaRPr lang="en-US" altLang="ja-JP" dirty="0"/>
          </a:p>
          <a:p>
            <a:r>
              <a:rPr lang="ja-JP" altLang="en-US" dirty="0"/>
              <a:t>単なるの</a:t>
            </a:r>
            <a:r>
              <a:rPr lang="en-US" altLang="ja-JP" dirty="0"/>
              <a:t>QA</a:t>
            </a:r>
            <a:r>
              <a:rPr lang="ja-JP" altLang="en-US" dirty="0"/>
              <a:t>より効率と精度がよい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90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A72A1-DD8C-F331-90FF-F7A663B6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BF631D9-595C-1536-78B5-7853F076BA01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9A9C0D-7820-9000-3E23-150A1676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1611C1-0DB1-EF8D-B937-73660A32F20E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Ⅲ. RESULTS</a:t>
            </a:r>
          </a:p>
          <a:p>
            <a:r>
              <a:rPr lang="en-US" altLang="zh-CN" sz="1400" dirty="0"/>
              <a:t>    A. Quantum Annealer: D-Wave Advantage</a:t>
            </a:r>
          </a:p>
          <a:p>
            <a:r>
              <a:rPr lang="en-US" altLang="zh-CN" sz="1400" dirty="0"/>
              <a:t>    B. Hybrid Solver</a:t>
            </a:r>
          </a:p>
          <a:p>
            <a:r>
              <a:rPr lang="en-US" altLang="zh-CN" sz="1400" dirty="0"/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2110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31AA-8133-7093-DE0D-238DA58F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FC33CA-B6A2-F154-9891-6CE6053AAC2C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B876F16-8EC5-3284-101A-DBD4494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AD2AE0-DF48-DCAB-0154-A42BA4EB503C}"/>
                  </a:ext>
                </a:extLst>
              </p:cNvPr>
              <p:cNvSpPr txBox="1"/>
              <p:nvPr/>
            </p:nvSpPr>
            <p:spPr>
              <a:xfrm>
                <a:off x="656088" y="849610"/>
                <a:ext cx="102595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ベンチマーク用の問題：</a:t>
                </a:r>
                <a:r>
                  <a:rPr lang="en-US" altLang="zh-CN" dirty="0"/>
                  <a:t> Dantzig-Fulkerson-Johnson(DFJ) </a:t>
                </a:r>
                <a:r>
                  <a:rPr lang="ja-JP" altLang="en-US" dirty="0"/>
                  <a:t>形式の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</a:t>
                </a:r>
                <a:endParaRPr lang="en-US" altLang="ja-JP" dirty="0"/>
              </a:p>
              <a:p>
                <a:r>
                  <a:rPr lang="ja-JP" altLang="en-US" dirty="0"/>
                  <a:t>問題のサイズ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町の個数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：</a:t>
                </a:r>
                <a:r>
                  <a:rPr lang="en-US" altLang="ja-JP" b="1" dirty="0"/>
                  <a:t>6</a:t>
                </a:r>
                <a:r>
                  <a:rPr lang="ja-JP" altLang="en-US" dirty="0"/>
                  <a:t>から</a:t>
                </a:r>
                <a:r>
                  <a:rPr lang="en-US" altLang="ja-JP" b="1" dirty="0"/>
                  <a:t>45</a:t>
                </a:r>
              </a:p>
              <a:p>
                <a:r>
                  <a:rPr lang="ja-JP" altLang="en-US" dirty="0"/>
                  <a:t>町の座標：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[−1,+1]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距離：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ユクリッド距離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AD2AE0-DF48-DCAB-0154-A42BA4EB5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88" y="849610"/>
                <a:ext cx="10259561" cy="1200329"/>
              </a:xfrm>
              <a:prstGeom prst="rect">
                <a:avLst/>
              </a:prstGeom>
              <a:blipFill>
                <a:blip r:embed="rId3"/>
                <a:stretch>
                  <a:fillRect l="-535" t="-2538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5A6CB-2272-02FE-CF4F-5149F3BE2329}"/>
                  </a:ext>
                </a:extLst>
              </p:cNvPr>
              <p:cNvSpPr txBox="1"/>
              <p:nvPr/>
            </p:nvSpPr>
            <p:spPr>
              <a:xfrm>
                <a:off x="572353" y="2098383"/>
                <a:ext cx="8430762" cy="4804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            </a:t>
                </a:r>
                <a:r>
                  <a:rPr lang="ja-JP" altLang="en-US" dirty="0"/>
                  <a:t>目的関数　　　　　　等式制約　　　　　不等式制約</a:t>
                </a:r>
                <a:endParaRPr lang="zh-CN" altLang="en-US" dirty="0"/>
              </a:p>
              <a:p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を確定するために、サイズが</a:t>
                </a:r>
                <a:r>
                  <a:rPr lang="en-US" altLang="ja-JP" dirty="0"/>
                  <a:t>12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問題を利用する</a:t>
                </a:r>
                <a:endParaRPr lang="en-US" altLang="ja-JP" dirty="0"/>
              </a:p>
              <a:p>
                <a:r>
                  <a:rPr lang="en-US" altLang="zh-CN" dirty="0"/>
                  <a:t>    </a:t>
                </a:r>
                <a:r>
                  <a:rPr lang="ja-JP" altLang="en-US" dirty="0"/>
                  <a:t>①著者が提案されたアルゴリズム１で</a:t>
                </a:r>
                <a:r>
                  <a:rPr lang="en-US" altLang="ja-JP" dirty="0"/>
                  <a:t>(with CPLEX)</a:t>
                </a:r>
                <a:r>
                  <a:rPr lang="ja-JP" altLang="en-US" dirty="0"/>
                  <a:t>インスタンス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サイズが</a:t>
                </a:r>
                <a:r>
                  <a:rPr lang="en-US" altLang="ja-JP" dirty="0"/>
                  <a:t>12)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sub-tour</a:t>
                </a:r>
                <a:r>
                  <a:rPr lang="ja-JP" altLang="en-US" dirty="0"/>
                  <a:t>制約を見つける</a:t>
                </a:r>
                <a:endParaRPr lang="en-US" altLang="ja-JP" dirty="0"/>
              </a:p>
              <a:p>
                <a:r>
                  <a:rPr lang="en-US" altLang="zh-CN" dirty="0"/>
                  <a:t>    </a:t>
                </a:r>
                <a:r>
                  <a:rPr lang="ja-JP" altLang="en-US" dirty="0"/>
                  <a:t>②</a:t>
                </a:r>
                <a:r>
                  <a:rPr lang="en-US" altLang="ja-JP" dirty="0"/>
                  <a:t> sub-tour</a:t>
                </a:r>
                <a:r>
                  <a:rPr lang="ja-JP" altLang="en-US" dirty="0"/>
                  <a:t>制約を目的関数に加えて</a:t>
                </a:r>
                <a:r>
                  <a:rPr lang="en-US" altLang="ja-JP" dirty="0"/>
                  <a:t>QUBO</a:t>
                </a:r>
                <a:r>
                  <a:rPr lang="ja-JP" altLang="en-US" dirty="0"/>
                  <a:t>モデルを構築する</a:t>
                </a:r>
                <a:endParaRPr lang="en-US" altLang="ja-JP" dirty="0"/>
              </a:p>
              <a:p>
                <a:r>
                  <a:rPr lang="en-US" altLang="zh-CN" dirty="0"/>
                  <a:t>    </a:t>
                </a:r>
                <a:r>
                  <a:rPr lang="ja-JP" altLang="en-US" dirty="0"/>
                  <a:t>③</a:t>
                </a:r>
                <a:r>
                  <a:rPr lang="en-US" altLang="zh-CN" dirty="0"/>
                  <a:t> D-Wave Advantage</a:t>
                </a:r>
                <a:r>
                  <a:rPr lang="ja-JP" altLang="en-US" dirty="0"/>
                  <a:t>で</a:t>
                </a:r>
                <a:r>
                  <a:rPr lang="en-US" altLang="ja-JP" dirty="0"/>
                  <a:t>5000</a:t>
                </a:r>
                <a:r>
                  <a:rPr lang="ja-JP" altLang="en-US" dirty="0"/>
                  <a:t>回サンプリング</a:t>
                </a:r>
                <a:r>
                  <a:rPr lang="en-US" altLang="ja-JP" dirty="0"/>
                  <a:t>(sampling)</a:t>
                </a:r>
                <a:r>
                  <a:rPr lang="ja-JP" altLang="en-US" dirty="0"/>
                  <a:t>する</a:t>
                </a:r>
                <a:endParaRPr lang="en-US" altLang="ja-JP" dirty="0"/>
              </a:p>
              <a:p>
                <a:r>
                  <a:rPr lang="en-US" altLang="zh-CN" dirty="0"/>
                  <a:t>    </a:t>
                </a:r>
                <a:r>
                  <a:rPr lang="ja-JP" altLang="en-US" dirty="0"/>
                  <a:t>④その中の実行可能解の</a:t>
                </a:r>
                <a:r>
                  <a:rPr lang="ja-JP" altLang="en-US" b="1" dirty="0"/>
                  <a:t>平均エネルギー</a:t>
                </a:r>
                <a:r>
                  <a:rPr lang="ja-JP" altLang="en-US" dirty="0"/>
                  <a:t>を計算する</a:t>
                </a:r>
                <a:endParaRPr lang="en-US" altLang="ja-JP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     </a:t>
                </a:r>
                <a:r>
                  <a:rPr lang="en-US" altLang="zh-CN" b="1" dirty="0"/>
                  <a:t>COBYLA</a:t>
                </a:r>
                <a:r>
                  <a:rPr lang="ja-JP" altLang="en-US" b="1" dirty="0"/>
                  <a:t>ソルバー</a:t>
                </a:r>
                <a:endParaRPr lang="en-US" altLang="zh-CN" b="1" dirty="0"/>
              </a:p>
              <a:p>
                <a:r>
                  <a:rPr lang="ja-JP" altLang="en-US" dirty="0"/>
                  <a:t>結果：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は初期値の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1,1,0.1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→{0.88,0.46,0.54}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5A6CB-2272-02FE-CF4F-5149F3BE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3" y="2098383"/>
                <a:ext cx="8430762" cy="4804905"/>
              </a:xfrm>
              <a:prstGeom prst="rect">
                <a:avLst/>
              </a:prstGeom>
              <a:blipFill>
                <a:blip r:embed="rId4"/>
                <a:stretch>
                  <a:fillRect l="-651" t="-635" r="-578" b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C3714C-82B8-37E1-A405-9C9C44E615EC}"/>
                  </a:ext>
                </a:extLst>
              </p:cNvPr>
              <p:cNvSpPr txBox="1"/>
              <p:nvPr/>
            </p:nvSpPr>
            <p:spPr>
              <a:xfrm>
                <a:off x="8106512" y="2557161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C3714C-82B8-37E1-A405-9C9C44E6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512" y="2557161"/>
                <a:ext cx="3889276" cy="966803"/>
              </a:xfrm>
              <a:prstGeom prst="rect">
                <a:avLst/>
              </a:prstGeom>
              <a:blipFill>
                <a:blip r:embed="rId5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B0DCB-5EC0-D9BF-C25B-96C380F69AEE}"/>
                  </a:ext>
                </a:extLst>
              </p:cNvPr>
              <p:cNvSpPr txBox="1"/>
              <p:nvPr/>
            </p:nvSpPr>
            <p:spPr>
              <a:xfrm>
                <a:off x="8772662" y="801166"/>
                <a:ext cx="3223126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B0DCB-5EC0-D9BF-C25B-96C380F6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662" y="801166"/>
                <a:ext cx="3223126" cy="1569660"/>
              </a:xfrm>
              <a:prstGeom prst="rect">
                <a:avLst/>
              </a:prstGeom>
              <a:blipFill>
                <a:blip r:embed="rId6"/>
                <a:stretch>
                  <a:fillRect t="-769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40FD212B-E6BA-31E8-18C0-04253B2A1B87}"/>
              </a:ext>
            </a:extLst>
          </p:cNvPr>
          <p:cNvSpPr/>
          <p:nvPr/>
        </p:nvSpPr>
        <p:spPr>
          <a:xfrm>
            <a:off x="4102100" y="5455940"/>
            <a:ext cx="152400" cy="48895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35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93C83-E42A-FABF-08ED-26340CAF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5D0234-E094-2D1E-DBFB-559BDEDCFC10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C5CF45C-CEA8-F951-2C08-ECB3F220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A61F0-EF7E-134E-E2B5-98C11EA20AB5}"/>
                  </a:ext>
                </a:extLst>
              </p:cNvPr>
              <p:cNvSpPr txBox="1"/>
              <p:nvPr/>
            </p:nvSpPr>
            <p:spPr>
              <a:xfrm>
                <a:off x="127853" y="1199930"/>
                <a:ext cx="8430762" cy="4920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            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{0.88,0.46,0.54}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i="1" dirty="0">
                    <a:latin typeface="Cambria Math" panose="02040503050406030204" pitchFamily="18" charset="0"/>
                  </a:rPr>
                  <a:t>著者は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0.88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は等式制約のペナルティー係数としてよいと書いてある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補助変数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r>
                  <a:rPr lang="ja-JP" altLang="en-US" dirty="0"/>
                  <a:t>　　　　　</a:t>
                </a:r>
                <a:endParaRPr lang="en-US" altLang="zh-CN" sz="1800" dirty="0"/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ja-JP" altLang="en-US" dirty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{0.88,0.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88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A61F0-EF7E-134E-E2B5-98C11EA2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3" y="1199930"/>
                <a:ext cx="8430762" cy="4920321"/>
              </a:xfrm>
              <a:prstGeom prst="rect">
                <a:avLst/>
              </a:prstGeom>
              <a:blipFill>
                <a:blip r:embed="rId3"/>
                <a:stretch>
                  <a:fillRect l="-651" t="-743" b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B5862B-C1A0-F48D-E0EB-89AA294B7B19}"/>
                  </a:ext>
                </a:extLst>
              </p:cNvPr>
              <p:cNvSpPr txBox="1"/>
              <p:nvPr/>
            </p:nvSpPr>
            <p:spPr>
              <a:xfrm>
                <a:off x="8174166" y="737297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B5862B-C1A0-F48D-E0EB-89AA294B7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66" y="737297"/>
                <a:ext cx="3889276" cy="966803"/>
              </a:xfrm>
              <a:prstGeom prst="rect">
                <a:avLst/>
              </a:prstGeom>
              <a:blipFill>
                <a:blip r:embed="rId4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C3F1C7-41D1-A148-8E9E-2A956A596BD6}"/>
                  </a:ext>
                </a:extLst>
              </p:cNvPr>
              <p:cNvSpPr txBox="1"/>
              <p:nvPr/>
            </p:nvSpPr>
            <p:spPr>
              <a:xfrm>
                <a:off x="8764821" y="2727236"/>
                <a:ext cx="3222421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1600" dirty="0"/>
                  <a:t>          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C3F1C7-41D1-A148-8E9E-2A956A59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21" y="2727236"/>
                <a:ext cx="3222421" cy="1815882"/>
              </a:xfrm>
              <a:prstGeom prst="rect">
                <a:avLst/>
              </a:prstGeom>
              <a:blipFill>
                <a:blip r:embed="rId5"/>
                <a:stretch>
                  <a:fillRect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2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57BEA-0FDE-BAA6-4722-E20D7896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6FDB94-40C4-7196-B8BA-C7E2FB7E7BF2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7ED1AA5-D9F1-AC31-FBC8-85A1E146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4D20C1-9CBB-1777-0FD5-D41FD5AE011E}"/>
              </a:ext>
            </a:extLst>
          </p:cNvPr>
          <p:cNvSpPr txBox="1"/>
          <p:nvPr/>
        </p:nvSpPr>
        <p:spPr>
          <a:xfrm>
            <a:off x="184150" y="745609"/>
            <a:ext cx="52462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ソルバー：</a:t>
            </a:r>
            <a:r>
              <a:rPr lang="en-US" altLang="zh-CN" dirty="0"/>
              <a:t>D-Wave Advantage</a:t>
            </a:r>
          </a:p>
          <a:p>
            <a:r>
              <a:rPr lang="ja-JP" altLang="en-US" dirty="0"/>
              <a:t>手法：不等式制約は</a:t>
            </a:r>
            <a:r>
              <a:rPr lang="en-US" altLang="ja-JP" dirty="0">
                <a:solidFill>
                  <a:srgbClr val="FFC400"/>
                </a:solidFill>
              </a:rPr>
              <a:t>unbalanced penalization</a:t>
            </a:r>
            <a:r>
              <a:rPr lang="ja-JP" altLang="en-US" dirty="0"/>
              <a:t>方法</a:t>
            </a:r>
            <a:endParaRPr lang="en-US" altLang="ja-JP" dirty="0"/>
          </a:p>
          <a:p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81FF"/>
                </a:solidFill>
              </a:rPr>
              <a:t>relaxation</a:t>
            </a:r>
            <a:r>
              <a:rPr lang="en-US" altLang="zh-CN" dirty="0"/>
              <a:t>(sub-tour</a:t>
            </a:r>
            <a:r>
              <a:rPr lang="ja-JP" altLang="en-US" dirty="0"/>
              <a:t>制約を加えない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       </a:t>
            </a:r>
            <a:r>
              <a:rPr lang="ja-JP" altLang="en-US" dirty="0"/>
              <a:t>不等式制約は</a:t>
            </a:r>
            <a:r>
              <a:rPr lang="en-US" altLang="ja-JP" dirty="0">
                <a:solidFill>
                  <a:srgbClr val="FF4A00"/>
                </a:solidFill>
              </a:rPr>
              <a:t>slack variables</a:t>
            </a:r>
            <a:r>
              <a:rPr lang="ja-JP" altLang="en-US" dirty="0"/>
              <a:t>方法</a:t>
            </a:r>
            <a:endParaRPr lang="en-US" altLang="ja-JP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CE5DF-9B1F-96A3-7CEC-AD088AD6C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7"/>
          <a:stretch/>
        </p:blipFill>
        <p:spPr>
          <a:xfrm>
            <a:off x="304799" y="2384427"/>
            <a:ext cx="5246296" cy="3438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5C6024-2385-B998-358A-46942F0FC783}"/>
              </a:ext>
            </a:extLst>
          </p:cNvPr>
          <p:cNvSpPr txBox="1"/>
          <p:nvPr/>
        </p:nvSpPr>
        <p:spPr>
          <a:xfrm>
            <a:off x="1578860" y="214015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図：得られた解が実行可能解の確率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9E85C-8DF5-72F4-ED92-2C55458ED5DC}"/>
              </a:ext>
            </a:extLst>
          </p:cNvPr>
          <p:cNvSpPr txBox="1"/>
          <p:nvPr/>
        </p:nvSpPr>
        <p:spPr>
          <a:xfrm>
            <a:off x="304799" y="5850781"/>
            <a:ext cx="518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町</a:t>
            </a:r>
            <a:r>
              <a:rPr lang="en-US" altLang="ja-JP" sz="1400" dirty="0"/>
              <a:t>7</a:t>
            </a:r>
            <a:r>
              <a:rPr lang="ja-JP" altLang="en-US" sz="1400" dirty="0"/>
              <a:t>と</a:t>
            </a:r>
            <a:r>
              <a:rPr lang="en-US" altLang="ja-JP" sz="1400" dirty="0"/>
              <a:t>9</a:t>
            </a:r>
            <a:r>
              <a:rPr lang="ja-JP" altLang="en-US" sz="1400" dirty="0"/>
              <a:t>は排除する</a:t>
            </a:r>
            <a:endParaRPr lang="en-US" altLang="ja-JP" sz="1400" dirty="0"/>
          </a:p>
          <a:p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en-US" altLang="zh-CN" sz="1400" dirty="0"/>
              <a:t>(sub-tour</a:t>
            </a:r>
            <a:r>
              <a:rPr lang="ja-JP" altLang="en-US" sz="1400" dirty="0"/>
              <a:t>制約を加えない</a:t>
            </a:r>
            <a:r>
              <a:rPr lang="en-US" altLang="zh-CN" sz="1400" dirty="0"/>
              <a:t>)</a:t>
            </a:r>
            <a:r>
              <a:rPr lang="ja-JP" altLang="en-US" sz="1400" dirty="0"/>
              <a:t>はいつも最適解が得られる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69FDA6-035A-DA42-C17C-70E329A2DB7C}"/>
              </a:ext>
            </a:extLst>
          </p:cNvPr>
          <p:cNvSpPr txBox="1"/>
          <p:nvPr/>
        </p:nvSpPr>
        <p:spPr>
          <a:xfrm>
            <a:off x="6635902" y="656370"/>
            <a:ext cx="483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4A00"/>
                </a:solidFill>
              </a:rPr>
              <a:t>Slack</a:t>
            </a:r>
            <a:r>
              <a:rPr lang="ja-JP" altLang="en-US" sz="1400" dirty="0"/>
              <a:t>の結果は最大</a:t>
            </a:r>
            <a:r>
              <a:rPr lang="en-US" altLang="ja-JP" sz="1400" dirty="0"/>
              <a:t>12</a:t>
            </a:r>
            <a:r>
              <a:rPr lang="ja-JP" altLang="en-US" sz="1400" dirty="0"/>
              <a:t>まで</a:t>
            </a:r>
            <a:endParaRPr lang="en-US" altLang="ja-JP" sz="1400" dirty="0"/>
          </a:p>
          <a:p>
            <a:r>
              <a:rPr lang="ja-JP" altLang="en-US" sz="1400" dirty="0"/>
              <a:t>このサイズ以上だと、</a:t>
            </a:r>
            <a:r>
              <a:rPr lang="en-US" altLang="zh-CN" sz="1400" dirty="0"/>
              <a:t> Advantage</a:t>
            </a:r>
            <a:r>
              <a:rPr lang="ja-JP" altLang="en-US" sz="1400" dirty="0"/>
              <a:t>の量子ビットが足りない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EAF54D-BC53-270E-6746-C393F8EF9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02" y="1461540"/>
            <a:ext cx="5487762" cy="24148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968D17-F217-0963-5845-E1782469D8A8}"/>
              </a:ext>
            </a:extLst>
          </p:cNvPr>
          <p:cNvSpPr txBox="1"/>
          <p:nvPr/>
        </p:nvSpPr>
        <p:spPr>
          <a:xfrm>
            <a:off x="6433600" y="132769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表：各インスタンスが必要の量子ビットと二次項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521EEB-495A-AADB-D31E-9C6E26F69E7D}"/>
              </a:ext>
            </a:extLst>
          </p:cNvPr>
          <p:cNvSpPr/>
          <p:nvPr/>
        </p:nvSpPr>
        <p:spPr>
          <a:xfrm>
            <a:off x="8899358" y="3274017"/>
            <a:ext cx="1066800" cy="539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50BB7B-072A-53F6-C719-F3FB4452C7AF}"/>
              </a:ext>
            </a:extLst>
          </p:cNvPr>
          <p:cNvSpPr txBox="1"/>
          <p:nvPr/>
        </p:nvSpPr>
        <p:spPr>
          <a:xfrm>
            <a:off x="9186536" y="38499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急増</a:t>
            </a:r>
            <a:endParaRPr lang="zh-CN" altLang="en-US" sz="12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B68AC0-291F-0BDD-0446-2AA6F265A047}"/>
              </a:ext>
            </a:extLst>
          </p:cNvPr>
          <p:cNvSpPr txBox="1"/>
          <p:nvPr/>
        </p:nvSpPr>
        <p:spPr>
          <a:xfrm>
            <a:off x="5912002" y="4051011"/>
            <a:ext cx="6025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町の個数は</a:t>
            </a:r>
            <a:r>
              <a:rPr lang="en-US" altLang="ja-JP" sz="1400" dirty="0"/>
              <a:t>12</a:t>
            </a:r>
            <a:r>
              <a:rPr lang="ja-JP" altLang="en-US" sz="1400" dirty="0"/>
              <a:t>までは</a:t>
            </a:r>
            <a:endParaRPr lang="en-US" altLang="ja-JP" sz="1400" dirty="0"/>
          </a:p>
          <a:p>
            <a:r>
              <a:rPr lang="en-US" altLang="ja-JP" sz="1400" dirty="0">
                <a:solidFill>
                  <a:srgbClr val="FFC400"/>
                </a:solidFill>
              </a:rPr>
              <a:t>unbalanced penalization</a:t>
            </a:r>
            <a:r>
              <a:rPr lang="en-US" altLang="zh-CN" sz="1400" dirty="0">
                <a:solidFill>
                  <a:srgbClr val="0081FF"/>
                </a:solidFill>
              </a:rPr>
              <a:t> </a:t>
            </a:r>
            <a:r>
              <a:rPr lang="ja-JP" altLang="en-US" sz="1400" dirty="0"/>
              <a:t>と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の表現が近い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サイズが</a:t>
            </a:r>
            <a:r>
              <a:rPr lang="en-US" altLang="ja-JP" sz="1400" dirty="0"/>
              <a:t>12</a:t>
            </a:r>
            <a:r>
              <a:rPr lang="ja-JP" altLang="en-US" sz="1400" dirty="0"/>
              <a:t>を超えると</a:t>
            </a:r>
            <a:endParaRPr lang="en-US" altLang="ja-JP" sz="1400" dirty="0"/>
          </a:p>
          <a:p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法の表現は急に下がる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分析：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小規模の問題に対して、</a:t>
            </a:r>
            <a:endParaRPr lang="en-US" altLang="ja-JP" sz="1400" dirty="0"/>
          </a:p>
          <a:p>
            <a:r>
              <a:rPr lang="en-US" altLang="ja-JP" sz="1400" dirty="0"/>
              <a:t>sub-tour</a:t>
            </a:r>
            <a:r>
              <a:rPr lang="ja-JP" altLang="en-US" sz="1400" dirty="0"/>
              <a:t>制約の必要数はまだ少ない、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法は十分だと書いてある</a:t>
            </a:r>
            <a:endParaRPr lang="en-US" altLang="ja-JP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サイズが３</a:t>
            </a:r>
            <a:r>
              <a:rPr lang="en-US" altLang="ja-JP" sz="1400" dirty="0"/>
              <a:t>(</a:t>
            </a:r>
            <a:r>
              <a:rPr lang="ja-JP" altLang="en-US" sz="1400" dirty="0"/>
              <a:t>町３個</a:t>
            </a:r>
            <a:r>
              <a:rPr lang="en-US" altLang="ja-JP" sz="1400" dirty="0"/>
              <a:t>)</a:t>
            </a:r>
            <a:r>
              <a:rPr lang="ja-JP" altLang="en-US" sz="1400" dirty="0"/>
              <a:t>の</a:t>
            </a:r>
            <a:r>
              <a:rPr lang="en-US" altLang="ja-JP" sz="1400" dirty="0"/>
              <a:t>sub-tour</a:t>
            </a:r>
            <a:r>
              <a:rPr lang="ja-JP" altLang="en-US" sz="1400" dirty="0"/>
              <a:t>制約は</a:t>
            </a:r>
            <a:r>
              <a:rPr lang="en-US" altLang="ja-JP" sz="1400" dirty="0">
                <a:solidFill>
                  <a:srgbClr val="FFC400"/>
                </a:solidFill>
              </a:rPr>
              <a:t>unbalanced</a:t>
            </a:r>
            <a:r>
              <a:rPr lang="ja-JP" altLang="en-US" sz="1400" dirty="0"/>
              <a:t>の手法で目的関数に加えると必要のリソース</a:t>
            </a:r>
            <a:r>
              <a:rPr lang="en-US" altLang="ja-JP" sz="1400" dirty="0"/>
              <a:t>(</a:t>
            </a:r>
            <a:r>
              <a:rPr lang="ja-JP" altLang="en-US" sz="1400" dirty="0"/>
              <a:t>量子ビット、二次項</a:t>
            </a:r>
            <a:r>
              <a:rPr lang="en-US" altLang="ja-JP" sz="1400" dirty="0"/>
              <a:t>)</a:t>
            </a:r>
            <a:r>
              <a:rPr lang="ja-JP" altLang="en-US" sz="1400" dirty="0"/>
              <a:t>が変わらない</a:t>
            </a:r>
            <a:endParaRPr lang="en-US" altLang="ja-JP" sz="1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982A607-4B24-8A84-9B4F-858321D7FC55}"/>
              </a:ext>
            </a:extLst>
          </p:cNvPr>
          <p:cNvGrpSpPr/>
          <p:nvPr/>
        </p:nvGrpSpPr>
        <p:grpSpPr>
          <a:xfrm>
            <a:off x="10840796" y="2243599"/>
            <a:ext cx="289840" cy="952134"/>
            <a:chOff x="11514137" y="2098675"/>
            <a:chExt cx="289840" cy="95213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425DE81-4953-809C-C045-0019950CA440}"/>
                </a:ext>
              </a:extLst>
            </p:cNvPr>
            <p:cNvSpPr/>
            <p:nvPr/>
          </p:nvSpPr>
          <p:spPr>
            <a:xfrm>
              <a:off x="11514138" y="2098675"/>
              <a:ext cx="289839" cy="289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890E47C-27D8-4791-4F04-2D9193AE3CD9}"/>
                </a:ext>
              </a:extLst>
            </p:cNvPr>
            <p:cNvSpPr/>
            <p:nvPr/>
          </p:nvSpPr>
          <p:spPr>
            <a:xfrm>
              <a:off x="11514137" y="2760970"/>
              <a:ext cx="289839" cy="289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79609BC-CB29-1650-768F-85256A264E60}"/>
              </a:ext>
            </a:extLst>
          </p:cNvPr>
          <p:cNvCxnSpPr>
            <a:cxnSpLocks/>
            <a:stCxn id="30" idx="6"/>
            <a:endCxn id="29" idx="6"/>
          </p:cNvCxnSpPr>
          <p:nvPr/>
        </p:nvCxnSpPr>
        <p:spPr>
          <a:xfrm flipV="1">
            <a:off x="11130635" y="2388519"/>
            <a:ext cx="1" cy="662295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FE43599-EFE5-01FB-E955-AFEEBBC30065}"/>
              </a:ext>
            </a:extLst>
          </p:cNvPr>
          <p:cNvSpPr txBox="1"/>
          <p:nvPr/>
        </p:nvSpPr>
        <p:spPr>
          <a:xfrm>
            <a:off x="11388052" y="2404482"/>
            <a:ext cx="61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必要の</a:t>
            </a:r>
            <a:endParaRPr lang="en-US" altLang="ja-JP" sz="800" dirty="0"/>
          </a:p>
          <a:p>
            <a:r>
              <a:rPr lang="ja-JP" altLang="en-US" sz="800" dirty="0"/>
              <a:t>リソース</a:t>
            </a:r>
            <a:endParaRPr lang="en-US" altLang="ja-JP" sz="800" dirty="0"/>
          </a:p>
          <a:p>
            <a:r>
              <a:rPr lang="ja-JP" altLang="en-US" sz="800" dirty="0"/>
              <a:t>が近い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59607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6B9C-8B94-3345-1AF6-82CA54410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CCBB98-14E2-F7F2-EB3F-3EF71201A33C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DBFF56A-5BA4-FB58-E1DA-6DAD4623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BE4059-82A3-3999-D3AC-D3FF69462E13}"/>
              </a:ext>
            </a:extLst>
          </p:cNvPr>
          <p:cNvSpPr txBox="1"/>
          <p:nvPr/>
        </p:nvSpPr>
        <p:spPr>
          <a:xfrm>
            <a:off x="134584" y="789490"/>
            <a:ext cx="692785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ソルバー：</a:t>
            </a:r>
            <a:r>
              <a:rPr lang="en-US" altLang="zh-CN" sz="1400" dirty="0"/>
              <a:t>D-Wave Advantage</a:t>
            </a:r>
          </a:p>
          <a:p>
            <a:r>
              <a:rPr lang="ja-JP" altLang="en-US" sz="1400" dirty="0"/>
              <a:t>手法：不等式制約は</a:t>
            </a:r>
            <a:r>
              <a:rPr lang="en-US" altLang="ja-JP" sz="14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400" dirty="0"/>
              <a:t>方法</a:t>
            </a:r>
            <a:endParaRPr lang="en-US" altLang="ja-JP" sz="1400" dirty="0"/>
          </a:p>
          <a:p>
            <a:r>
              <a:rPr lang="en-US" altLang="zh-CN" sz="1400" dirty="0"/>
              <a:t>           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en-US" altLang="zh-CN" sz="1400" dirty="0"/>
              <a:t>(sub-tour</a:t>
            </a:r>
            <a:r>
              <a:rPr lang="ja-JP" altLang="en-US" sz="1400" dirty="0"/>
              <a:t>制約を加えない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           </a:t>
            </a:r>
            <a:r>
              <a:rPr lang="ja-JP" altLang="en-US" sz="1400" dirty="0"/>
              <a:t>不等式制約は</a:t>
            </a:r>
            <a:r>
              <a:rPr lang="en-US" altLang="ja-JP" sz="1400" dirty="0">
                <a:solidFill>
                  <a:srgbClr val="FF4A00"/>
                </a:solidFill>
              </a:rPr>
              <a:t>slack variables</a:t>
            </a:r>
            <a:r>
              <a:rPr lang="ja-JP" altLang="en-US" sz="1400" dirty="0"/>
              <a:t>方法</a:t>
            </a:r>
            <a:endParaRPr lang="en-US" altLang="ja-JP" sz="1400" dirty="0"/>
          </a:p>
          <a:p>
            <a:r>
              <a:rPr lang="en-US" altLang="ja-JP" sz="1400" dirty="0"/>
              <a:t>           CPLEX (reference) (LP</a:t>
            </a:r>
            <a:r>
              <a:rPr lang="ja-JP" altLang="en-US" sz="1400" dirty="0"/>
              <a:t>形式の</a:t>
            </a:r>
            <a:r>
              <a:rPr lang="en-US" altLang="ja-JP" sz="1400" dirty="0"/>
              <a:t>TSP</a:t>
            </a:r>
            <a:r>
              <a:rPr lang="ja-JP" altLang="en-US" sz="1400" dirty="0"/>
              <a:t>問題を解く、</a:t>
            </a:r>
            <a:r>
              <a:rPr lang="en-US" altLang="ja-JP" sz="1400" dirty="0"/>
              <a:t>QUBO</a:t>
            </a:r>
            <a:r>
              <a:rPr lang="ja-JP" altLang="en-US" sz="1400" dirty="0"/>
              <a:t>に変換する必要がない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　　　　　　　</a:t>
            </a:r>
            <a:r>
              <a:rPr lang="ja-JP" altLang="en-US" sz="1200" dirty="0"/>
              <a:t>最適解と見なしてもよいと思う</a:t>
            </a:r>
            <a:endParaRPr lang="en-US" altLang="ja-JP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C096F-BE17-46E5-F512-6075856D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817016"/>
            <a:ext cx="4845937" cy="34880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E10A43-5645-7822-35DE-27709C9C2D1C}"/>
              </a:ext>
            </a:extLst>
          </p:cNvPr>
          <p:cNvSpPr txBox="1"/>
          <p:nvPr/>
        </p:nvSpPr>
        <p:spPr>
          <a:xfrm>
            <a:off x="1024674" y="2623897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図：得られた全ての実行可能解の平均距離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80D979-EDFE-595F-C7D4-BE13F5DF4418}"/>
              </a:ext>
            </a:extLst>
          </p:cNvPr>
          <p:cNvSpPr txBox="1"/>
          <p:nvPr/>
        </p:nvSpPr>
        <p:spPr>
          <a:xfrm>
            <a:off x="572353" y="6305026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Error bar</a:t>
            </a:r>
            <a:r>
              <a:rPr lang="ja-JP" altLang="en-US" sz="1600" dirty="0"/>
              <a:t>は</a:t>
            </a:r>
            <a:r>
              <a:rPr lang="zh-CN" altLang="en-US" sz="1600" dirty="0"/>
              <a:t>標準偏差</a:t>
            </a:r>
            <a:r>
              <a:rPr lang="en-US" altLang="zh-CN" sz="1600" dirty="0"/>
              <a:t>(</a:t>
            </a:r>
            <a:r>
              <a:rPr lang="en-US" altLang="ja-JP" sz="1600" dirty="0"/>
              <a:t>standard deviation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5C9A067-BF40-1BD2-7F8D-FFE0C3B72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15" y="1100223"/>
            <a:ext cx="4803214" cy="36213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6DF46FD-C0B6-FCAE-C719-B0A9238509C3}"/>
              </a:ext>
            </a:extLst>
          </p:cNvPr>
          <p:cNvSpPr txBox="1"/>
          <p:nvPr/>
        </p:nvSpPr>
        <p:spPr>
          <a:xfrm>
            <a:off x="7654074" y="967103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図：得られた全ての実行可能解の最小距離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445D19-6740-34D1-BDC7-1BA16C4AC81E}"/>
              </a:ext>
            </a:extLst>
          </p:cNvPr>
          <p:cNvSpPr txBox="1"/>
          <p:nvPr/>
        </p:nvSpPr>
        <p:spPr>
          <a:xfrm>
            <a:off x="7610793" y="4742357"/>
            <a:ext cx="3682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インスタンス</a:t>
            </a:r>
            <a:r>
              <a:rPr lang="en-US" altLang="ja-JP" sz="1600" dirty="0"/>
              <a:t>6</a:t>
            </a:r>
            <a:r>
              <a:rPr lang="ja-JP" altLang="en-US" sz="1600" dirty="0"/>
              <a:t>と</a:t>
            </a:r>
            <a:r>
              <a:rPr lang="en-US" altLang="ja-JP" sz="1600" dirty="0"/>
              <a:t>8</a:t>
            </a:r>
            <a:r>
              <a:rPr lang="ja-JP" altLang="en-US" sz="1600" dirty="0"/>
              <a:t>は全部最適解に到達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インスタンスのサイズが</a:t>
            </a:r>
            <a:r>
              <a:rPr lang="en-US" altLang="ja-JP" sz="1600" dirty="0"/>
              <a:t>10</a:t>
            </a:r>
            <a:r>
              <a:rPr lang="ja-JP" altLang="en-US" sz="1600" dirty="0"/>
              <a:t>以上だと</a:t>
            </a:r>
            <a:endParaRPr lang="en-US" altLang="ja-JP" sz="1600" dirty="0"/>
          </a:p>
          <a:p>
            <a:r>
              <a:rPr lang="ja-JP" altLang="en-US" sz="1600" dirty="0"/>
              <a:t>より小さい最小距離を得られるため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600" dirty="0"/>
              <a:t>方法がよい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140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6F786-DC0E-E645-0B6E-E32079A4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BA9DA3-ADEF-0BDF-80D0-578C5286ED81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FA3281-150D-41E9-258E-3AA90B1D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A2A272-C199-2175-CB5A-26AC999A6290}"/>
              </a:ext>
            </a:extLst>
          </p:cNvPr>
          <p:cNvSpPr txBox="1"/>
          <p:nvPr/>
        </p:nvSpPr>
        <p:spPr>
          <a:xfrm>
            <a:off x="184150" y="745609"/>
            <a:ext cx="76390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ソルバー：</a:t>
            </a:r>
            <a:r>
              <a:rPr lang="en-US" altLang="zh-CN" sz="1600" dirty="0"/>
              <a:t>D-Wave Hybrid Solver</a:t>
            </a:r>
          </a:p>
          <a:p>
            <a:r>
              <a:rPr lang="ja-JP" altLang="en-US" sz="1600" dirty="0"/>
              <a:t>手法：不等式制約は</a:t>
            </a:r>
            <a:r>
              <a:rPr lang="en-US" altLang="ja-JP" sz="16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r>
              <a:rPr lang="zh-CN" altLang="en-US" sz="1600" dirty="0"/>
              <a:t>           </a:t>
            </a:r>
            <a:r>
              <a:rPr lang="ja-JP" altLang="en-US" sz="1600" dirty="0"/>
              <a:t>不等式制約は</a:t>
            </a:r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r>
              <a:rPr lang="en-US" altLang="ja-JP" sz="1600" dirty="0"/>
              <a:t>           CPLEX (reference) (LP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問題を解く、</a:t>
            </a:r>
            <a:r>
              <a:rPr lang="en-US" altLang="ja-JP" sz="1600" dirty="0"/>
              <a:t>QUBO</a:t>
            </a:r>
            <a:r>
              <a:rPr lang="ja-JP" altLang="en-US" sz="1600" dirty="0"/>
              <a:t>に変換する必要がない</a:t>
            </a:r>
            <a:r>
              <a:rPr lang="en-US" altLang="ja-JP" sz="1600" dirty="0"/>
              <a:t>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D3016EF-1ED5-0DBF-A9F4-E41C227E8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8" y="2413000"/>
            <a:ext cx="5369190" cy="3784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6BADE5-4FF7-9EFB-F454-A2741E5DFE20}"/>
              </a:ext>
            </a:extLst>
          </p:cNvPr>
          <p:cNvSpPr txBox="1"/>
          <p:nvPr/>
        </p:nvSpPr>
        <p:spPr>
          <a:xfrm>
            <a:off x="1217417" y="225911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</a:t>
            </a:r>
            <a:r>
              <a:rPr lang="ja-JP" altLang="en-US" sz="1400" b="1" dirty="0"/>
              <a:t>異なる手法</a:t>
            </a:r>
            <a:r>
              <a:rPr lang="ja-JP" altLang="en-US" sz="1400" dirty="0"/>
              <a:t>で得られた実行可能解の距離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7FB24A-5703-5B19-65B1-8A4942936350}"/>
              </a:ext>
            </a:extLst>
          </p:cNvPr>
          <p:cNvSpPr txBox="1"/>
          <p:nvPr/>
        </p:nvSpPr>
        <p:spPr>
          <a:xfrm>
            <a:off x="5713036" y="2690911"/>
            <a:ext cx="63610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/>
              <a:t>問題のサイズが</a:t>
            </a:r>
            <a:r>
              <a:rPr lang="en-US" altLang="ja-JP" sz="1600" dirty="0"/>
              <a:t>18</a:t>
            </a:r>
            <a:r>
              <a:rPr lang="ja-JP" altLang="en-US" sz="1600" dirty="0"/>
              <a:t>までは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手法と</a:t>
            </a:r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手法大体同じ効果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サイズが</a:t>
            </a:r>
            <a:r>
              <a:rPr lang="en-US" altLang="ja-JP" sz="1600" dirty="0"/>
              <a:t>18</a:t>
            </a:r>
            <a:r>
              <a:rPr lang="ja-JP" altLang="en-US" sz="1600" dirty="0"/>
              <a:t>を超えると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手法のほうが優れている</a:t>
            </a:r>
            <a:endParaRPr lang="en-US" altLang="ja-JP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/>
              <a:t>なお、</a:t>
            </a:r>
            <a:endParaRPr lang="en-US" altLang="ja-JP" sz="1600" dirty="0"/>
          </a:p>
          <a:p>
            <a:r>
              <a:rPr lang="ja-JP" altLang="en-US" sz="1600" dirty="0"/>
              <a:t>問題のサイズが</a:t>
            </a:r>
            <a:r>
              <a:rPr lang="en-US" altLang="ja-JP" sz="1600" dirty="0"/>
              <a:t>27</a:t>
            </a:r>
            <a:r>
              <a:rPr lang="ja-JP" altLang="en-US" sz="1600" dirty="0"/>
              <a:t>を超えると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手法は実行可能解を一つも見つからない</a:t>
            </a:r>
            <a:endParaRPr lang="en-US" altLang="ja-JP" sz="1600" dirty="0"/>
          </a:p>
          <a:p>
            <a:r>
              <a:rPr lang="ja-JP" altLang="en-US" sz="1600" dirty="0"/>
              <a:t>その一方で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手法は全インスタンスに対して、実行可能解を得られた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4210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4764-09C7-61A0-26F0-B639136B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01A9BB-5A56-17D8-5116-689E296ED3DD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D0C7F47-FBAA-9A53-25C6-E527CCCB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E670BA-6FC7-CE1B-1D8F-D8B9FB35541C}"/>
              </a:ext>
            </a:extLst>
          </p:cNvPr>
          <p:cNvSpPr txBox="1"/>
          <p:nvPr/>
        </p:nvSpPr>
        <p:spPr>
          <a:xfrm>
            <a:off x="184150" y="745609"/>
            <a:ext cx="81407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手法：不等式制約は</a:t>
            </a:r>
            <a:r>
              <a:rPr lang="en-US" altLang="ja-JP" sz="1600" b="1" dirty="0"/>
              <a:t>unbalanced penalization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ソルバー：</a:t>
            </a:r>
            <a:r>
              <a:rPr lang="en-US" altLang="zh-CN" sz="1600" dirty="0">
                <a:solidFill>
                  <a:srgbClr val="FFC900"/>
                </a:solidFill>
              </a:rPr>
              <a:t>D-Wave hybrid solver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                  </a:t>
            </a:r>
            <a:r>
              <a:rPr lang="en-US" altLang="zh-CN" sz="1600" dirty="0">
                <a:solidFill>
                  <a:srgbClr val="E80000"/>
                </a:solidFill>
              </a:rPr>
              <a:t>Simulate annealing(SA)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                  </a:t>
            </a:r>
            <a:r>
              <a:rPr lang="en-US" altLang="zh-CN" sz="1600" dirty="0">
                <a:solidFill>
                  <a:srgbClr val="00E5F8"/>
                </a:solidFill>
              </a:rPr>
              <a:t>CPLEX (</a:t>
            </a:r>
            <a:r>
              <a:rPr lang="en-US" altLang="zh-CN" sz="1600" dirty="0" err="1">
                <a:solidFill>
                  <a:srgbClr val="00E5F8"/>
                </a:solidFill>
              </a:rPr>
              <a:t>Ising</a:t>
            </a:r>
            <a:r>
              <a:rPr lang="en-US" altLang="zh-CN" sz="1600" dirty="0">
                <a:solidFill>
                  <a:srgbClr val="00E5F8"/>
                </a:solidFill>
              </a:rPr>
              <a:t>)   </a:t>
            </a:r>
            <a:r>
              <a:rPr lang="en-US" altLang="zh-CN" sz="1600" dirty="0"/>
              <a:t>(CPLEX</a:t>
            </a:r>
            <a:r>
              <a:rPr lang="ja-JP" altLang="en-US" sz="1600" dirty="0"/>
              <a:t>で</a:t>
            </a:r>
            <a:r>
              <a:rPr lang="en-US" altLang="ja-JP" sz="1600" dirty="0" err="1"/>
              <a:t>ising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</a:t>
            </a:r>
            <a:r>
              <a:rPr lang="en-US" altLang="zh-CN" sz="1600" dirty="0"/>
              <a:t>)</a:t>
            </a:r>
          </a:p>
          <a:p>
            <a:r>
              <a:rPr lang="en-US" altLang="ja-JP" sz="1600" dirty="0"/>
              <a:t>                  CPLEX (reference) (LP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問題を解く、</a:t>
            </a:r>
            <a:r>
              <a:rPr lang="en-US" altLang="ja-JP" sz="1600" dirty="0"/>
              <a:t>QUBO</a:t>
            </a:r>
            <a:r>
              <a:rPr lang="ja-JP" altLang="en-US" sz="1600" dirty="0"/>
              <a:t>に変換する必要がない</a:t>
            </a:r>
            <a:r>
              <a:rPr lang="en-US" altLang="ja-JP" sz="1600" dirty="0"/>
              <a:t>)</a:t>
            </a:r>
            <a:endParaRPr lang="en-US" altLang="zh-CN" sz="1600" dirty="0">
              <a:solidFill>
                <a:srgbClr val="FFC9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BF16D7-10D7-6A50-035B-00EE6E6A8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727197"/>
            <a:ext cx="4993300" cy="37370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8A3480-507B-CADF-961D-8891FEE6E5A8}"/>
              </a:ext>
            </a:extLst>
          </p:cNvPr>
          <p:cNvSpPr txBox="1"/>
          <p:nvPr/>
        </p:nvSpPr>
        <p:spPr>
          <a:xfrm>
            <a:off x="656089" y="257330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</a:t>
            </a:r>
            <a:r>
              <a:rPr lang="ja-JP" altLang="en-US" sz="1400" b="1" dirty="0"/>
              <a:t>異なるソルバー</a:t>
            </a:r>
            <a:r>
              <a:rPr lang="ja-JP" altLang="en-US" sz="1400" dirty="0"/>
              <a:t>で得られた最小実行可能解の距離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C6F9A6-1A5F-0A2D-AE33-1B9D9121ADBD}"/>
              </a:ext>
            </a:extLst>
          </p:cNvPr>
          <p:cNvSpPr txBox="1"/>
          <p:nvPr/>
        </p:nvSpPr>
        <p:spPr>
          <a:xfrm>
            <a:off x="8458200" y="745609"/>
            <a:ext cx="34676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制限時間：</a:t>
            </a:r>
            <a:endParaRPr lang="en-US" altLang="ja-JP" sz="1600" dirty="0"/>
          </a:p>
          <a:p>
            <a:r>
              <a:rPr lang="en-US" altLang="ja-JP" sz="1400" dirty="0">
                <a:solidFill>
                  <a:srgbClr val="00E5F8"/>
                </a:solidFill>
              </a:rPr>
              <a:t>CPLEX</a:t>
            </a:r>
            <a:r>
              <a:rPr lang="ja-JP" altLang="en-US" sz="1600" dirty="0"/>
              <a:t>：</a:t>
            </a:r>
            <a:r>
              <a:rPr lang="en-US" altLang="ja-JP" sz="1600" dirty="0"/>
              <a:t>10s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hybrid solver</a:t>
            </a:r>
            <a:r>
              <a:rPr lang="ja-JP" altLang="en-US" sz="1600" dirty="0"/>
              <a:t>：</a:t>
            </a:r>
            <a:r>
              <a:rPr lang="en-US" altLang="ja-JP" sz="1600" dirty="0"/>
              <a:t>3s</a:t>
            </a:r>
          </a:p>
          <a:p>
            <a:endParaRPr lang="en-US" altLang="zh-CN" sz="1600" dirty="0"/>
          </a:p>
          <a:p>
            <a:r>
              <a:rPr lang="ja-JP" altLang="en-US" sz="1600" dirty="0"/>
              <a:t>各インスタンスを</a:t>
            </a:r>
            <a:r>
              <a:rPr lang="en-US" altLang="ja-JP" sz="1600" dirty="0"/>
              <a:t>10</a:t>
            </a:r>
            <a:r>
              <a:rPr lang="ja-JP" altLang="en-US" sz="1600" dirty="0"/>
              <a:t>回解いて</a:t>
            </a:r>
            <a:endParaRPr lang="en-US" altLang="ja-JP" sz="1600" dirty="0"/>
          </a:p>
          <a:p>
            <a:r>
              <a:rPr lang="ja-JP" altLang="en-US" sz="1600" dirty="0"/>
              <a:t>その中の</a:t>
            </a:r>
            <a:r>
              <a:rPr lang="ja-JP" altLang="en-US" sz="1600" b="1" dirty="0"/>
              <a:t>最小実行可能解</a:t>
            </a:r>
            <a:r>
              <a:rPr lang="ja-JP" altLang="en-US" sz="1600" dirty="0"/>
              <a:t>を記録する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7FBDF3-4ED8-C6AB-C595-66B2B0EDB04F}"/>
              </a:ext>
            </a:extLst>
          </p:cNvPr>
          <p:cNvSpPr txBox="1"/>
          <p:nvPr/>
        </p:nvSpPr>
        <p:spPr>
          <a:xfrm>
            <a:off x="5454650" y="3090446"/>
            <a:ext cx="66929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E5F8"/>
                </a:solidFill>
              </a:rPr>
              <a:t>CPLEX (</a:t>
            </a:r>
            <a:r>
              <a:rPr lang="en-US" altLang="zh-CN" sz="1600" dirty="0" err="1">
                <a:solidFill>
                  <a:srgbClr val="00E5F8"/>
                </a:solidFill>
              </a:rPr>
              <a:t>Ising</a:t>
            </a:r>
            <a:r>
              <a:rPr lang="en-US" altLang="zh-CN" sz="1600" dirty="0">
                <a:solidFill>
                  <a:srgbClr val="00E5F8"/>
                </a:solidFill>
              </a:rPr>
              <a:t>) </a:t>
            </a:r>
            <a:r>
              <a:rPr lang="ja-JP" altLang="en-US" sz="1600" dirty="0"/>
              <a:t>で解の品質が</a:t>
            </a:r>
            <a:r>
              <a:rPr lang="en-US" altLang="ja-JP" sz="1600" b="1" dirty="0"/>
              <a:t>CPLEX (reference) </a:t>
            </a:r>
            <a:r>
              <a:rPr lang="ja-JP" altLang="en-US" sz="1600" dirty="0"/>
              <a:t>と比べると大幅に下がる</a:t>
            </a:r>
            <a:endParaRPr lang="en-US" altLang="ja-JP" sz="1600" dirty="0"/>
          </a:p>
          <a:p>
            <a:r>
              <a:rPr lang="en-US" altLang="ja-JP" sz="1600" dirty="0"/>
              <a:t>10</a:t>
            </a:r>
            <a:r>
              <a:rPr lang="ja-JP" altLang="en-US" sz="1600" dirty="0"/>
              <a:t>回解いても実行可能解が得られない場合もある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C900"/>
                </a:solidFill>
              </a:rPr>
              <a:t>D-Wave hybrid solver</a:t>
            </a:r>
            <a:r>
              <a:rPr lang="ja-JP" altLang="en-US" sz="1600" dirty="0"/>
              <a:t>で解の品質が一番良い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なお</a:t>
            </a:r>
            <a:endParaRPr lang="en-US" altLang="ja-JP" sz="1600" dirty="0"/>
          </a:p>
          <a:p>
            <a:r>
              <a:rPr lang="ja-JP" altLang="en-US" sz="1600" dirty="0"/>
              <a:t>ほとんどの場合、どのソルバーを用いても</a:t>
            </a:r>
            <a:endParaRPr lang="en-US" altLang="ja-JP" sz="1600" dirty="0"/>
          </a:p>
          <a:p>
            <a:r>
              <a:rPr lang="en-US" altLang="ja-JP" sz="1600" b="1" dirty="0"/>
              <a:t>unbalanced penalization</a:t>
            </a:r>
            <a:r>
              <a:rPr lang="ja-JP" altLang="en-US" sz="1600" dirty="0"/>
              <a:t>手法は実行可能解が得られる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ja-JP" altLang="en-US" sz="1600" dirty="0"/>
              <a:t>なので、</a:t>
            </a:r>
            <a:endParaRPr lang="en-US" altLang="ja-JP" sz="1600" dirty="0"/>
          </a:p>
          <a:p>
            <a:r>
              <a:rPr lang="en-US" altLang="ja-JP" sz="1600" b="1" dirty="0"/>
              <a:t>Slack variables</a:t>
            </a:r>
            <a:r>
              <a:rPr lang="ja-JP" altLang="en-US" sz="1600" dirty="0"/>
              <a:t>手法に比べて</a:t>
            </a:r>
            <a:endParaRPr lang="en-US" altLang="ja-JP" sz="1600" dirty="0"/>
          </a:p>
          <a:p>
            <a:r>
              <a:rPr lang="en-US" altLang="ja-JP" sz="1600" b="1" dirty="0"/>
              <a:t>unbalanced penalization</a:t>
            </a:r>
            <a:r>
              <a:rPr lang="ja-JP" altLang="en-US" sz="1600" dirty="0"/>
              <a:t>のほうが優れている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8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855BA-E174-A162-0F52-FC6ACFAE7C84}"/>
              </a:ext>
            </a:extLst>
          </p:cNvPr>
          <p:cNvSpPr txBox="1"/>
          <p:nvPr/>
        </p:nvSpPr>
        <p:spPr>
          <a:xfrm>
            <a:off x="600364" y="122794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8052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07CF-878E-CBD9-1C8A-E49ECF46B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B3893CF-1700-5D81-CDF7-5376EA056B4E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5578AA7-610A-48B2-C9AD-79FC19E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881426-7D8E-A570-843B-0C4C20DF23F1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86610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7FE81-6E03-C0AC-8C3F-4D5B58D0A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5EB82B-D0FF-B444-13BF-C1C3BD09D878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496A95A-FC26-18E2-A3BA-B47804A0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CONCLUTIONS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CC279E-1262-AB07-256D-EBA51E047D73}"/>
              </a:ext>
            </a:extLst>
          </p:cNvPr>
          <p:cNvSpPr txBox="1"/>
          <p:nvPr/>
        </p:nvSpPr>
        <p:spPr>
          <a:xfrm>
            <a:off x="929139" y="1385799"/>
            <a:ext cx="74831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本論文では</a:t>
            </a:r>
            <a:endParaRPr lang="en-US" altLang="ja-JP" dirty="0"/>
          </a:p>
          <a:p>
            <a:r>
              <a:rPr lang="en-US" altLang="ja-JP" dirty="0"/>
              <a:t>TSP</a:t>
            </a:r>
            <a:r>
              <a:rPr lang="ja-JP" altLang="en-US" dirty="0"/>
              <a:t>問題を例として</a:t>
            </a:r>
            <a:endParaRPr lang="en-US" altLang="ja-JP" dirty="0"/>
          </a:p>
          <a:p>
            <a:r>
              <a:rPr lang="ja-JP" altLang="en-US" dirty="0"/>
              <a:t>不等式制約の</a:t>
            </a:r>
            <a:r>
              <a:rPr lang="en-US" altLang="ja-JP" b="1" dirty="0"/>
              <a:t>slack variables</a:t>
            </a:r>
            <a:r>
              <a:rPr lang="ja-JP" altLang="en-US" dirty="0"/>
              <a:t>と</a:t>
            </a:r>
            <a:r>
              <a:rPr lang="en-US" altLang="ja-JP" sz="1800" b="1" dirty="0"/>
              <a:t>unbalanced penalization</a:t>
            </a:r>
            <a:r>
              <a:rPr lang="ja-JP" altLang="en-US" sz="1800" dirty="0"/>
              <a:t>手法を研究し、</a:t>
            </a:r>
            <a:endParaRPr lang="en-US" altLang="ja-JP" sz="1800" dirty="0"/>
          </a:p>
          <a:p>
            <a:r>
              <a:rPr lang="ja-JP" altLang="en-US" dirty="0"/>
              <a:t>ぞれぞれの手法で異なるソルバーで解の品質を分析した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結論として</a:t>
            </a:r>
            <a:endParaRPr lang="en-US" altLang="ja-JP" dirty="0"/>
          </a:p>
          <a:p>
            <a:r>
              <a:rPr lang="en-US" altLang="ja-JP" sz="1800" b="1" dirty="0"/>
              <a:t>Slack variables</a:t>
            </a:r>
            <a:r>
              <a:rPr lang="ja-JP" altLang="en-US" sz="1800" dirty="0"/>
              <a:t>手法に比べて</a:t>
            </a:r>
            <a:endParaRPr lang="en-US" altLang="ja-JP" sz="1800" dirty="0"/>
          </a:p>
          <a:p>
            <a:r>
              <a:rPr lang="en-US" altLang="ja-JP" sz="1800" b="1" dirty="0"/>
              <a:t>unbalanced penalization</a:t>
            </a:r>
            <a:r>
              <a:rPr lang="ja-JP" altLang="en-US" sz="1800" dirty="0"/>
              <a:t>のほうが優れている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現在の</a:t>
            </a:r>
            <a:r>
              <a:rPr lang="en-US" altLang="ja-JP" dirty="0"/>
              <a:t>QPU</a:t>
            </a:r>
            <a:r>
              <a:rPr lang="ja-JP" altLang="en-US" dirty="0"/>
              <a:t>は保有する量子ビットはまだ少なくて、連結性も足りない</a:t>
            </a:r>
            <a:endParaRPr lang="en-US" altLang="ja-JP" dirty="0"/>
          </a:p>
          <a:p>
            <a:r>
              <a:rPr lang="ja-JP" altLang="en-US" dirty="0"/>
              <a:t>なので、モデル簡易化の研究も必要だと書いてある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08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ABSTRACT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D51B0-20EF-504F-BCDD-C113319F3F95}"/>
              </a:ext>
            </a:extLst>
          </p:cNvPr>
          <p:cNvSpPr txBox="1"/>
          <p:nvPr/>
        </p:nvSpPr>
        <p:spPr>
          <a:xfrm>
            <a:off x="600364" y="1429769"/>
            <a:ext cx="105329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Quadratic Unconstrained Binary Optimization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二次制約なしバイナリ最適化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(QUBO) 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は組み合わせ最適化問題、近年量子計算技術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の進展によって注目される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多くの問題で不等式制約が必要で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ja-JP" altLang="en-US" dirty="0">
                <a:solidFill>
                  <a:srgbClr val="374151"/>
                </a:solidFill>
                <a:latin typeface="Söhne"/>
              </a:rPr>
              <a:t>     通常は補助変数</a:t>
            </a:r>
            <a:r>
              <a:rPr lang="en-US" altLang="ja-JP" dirty="0">
                <a:solidFill>
                  <a:srgbClr val="374151"/>
                </a:solidFill>
                <a:latin typeface="Söhne"/>
              </a:rPr>
              <a:t>(slack variables)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を用いて等式制約に変換する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補助変数のデメリット：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ja-JP" altLang="en-US" dirty="0">
                <a:solidFill>
                  <a:srgbClr val="374151"/>
                </a:solidFill>
                <a:latin typeface="Söhne"/>
              </a:rPr>
              <a:t>     探索範囲の拡大と必要の量子ビットの増加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最近は不等式制約に対して、</a:t>
            </a:r>
            <a:r>
              <a:rPr lang="en-US" altLang="ja-JP" dirty="0"/>
              <a:t> unbalanced penalization</a:t>
            </a:r>
            <a:r>
              <a:rPr lang="ja-JP" altLang="en-US" dirty="0"/>
              <a:t>手法を提案された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本論文では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en-US" altLang="ja-JP" dirty="0">
                <a:solidFill>
                  <a:srgbClr val="374151"/>
                </a:solidFill>
                <a:latin typeface="Söhne"/>
              </a:rPr>
              <a:t>TSP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問題をベンチマーク問題として異なるソルバーを用いて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en-US" altLang="ja-JP" dirty="0">
                <a:solidFill>
                  <a:srgbClr val="374151"/>
                </a:solidFill>
                <a:latin typeface="Söhne"/>
              </a:rPr>
              <a:t>slack variables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と</a:t>
            </a:r>
            <a:r>
              <a:rPr lang="en-US" altLang="ja-JP" dirty="0">
                <a:solidFill>
                  <a:srgbClr val="374151"/>
                </a:solidFill>
                <a:latin typeface="Söhne"/>
              </a:rPr>
              <a:t>unbalanced penalization</a:t>
            </a:r>
            <a:r>
              <a:rPr lang="ja-JP" altLang="en-US" dirty="0"/>
              <a:t>手法を比較した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454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5862C5-DC89-9243-F108-F7EC51638506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2308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INTRODUCTION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D51B0-20EF-504F-BCDD-C113319F3F95}"/>
              </a:ext>
            </a:extLst>
          </p:cNvPr>
          <p:cNvSpPr txBox="1"/>
          <p:nvPr/>
        </p:nvSpPr>
        <p:spPr>
          <a:xfrm>
            <a:off x="1192547" y="1320666"/>
            <a:ext cx="10532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92A68-3709-6B74-D3DB-B3B1B646F1A9}"/>
              </a:ext>
            </a:extLst>
          </p:cNvPr>
          <p:cNvSpPr txBox="1"/>
          <p:nvPr/>
        </p:nvSpPr>
        <p:spPr>
          <a:xfrm>
            <a:off x="406400" y="1232551"/>
            <a:ext cx="11576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組合せ最適化問題とは、</a:t>
            </a:r>
            <a:endParaRPr lang="en-US" altLang="ja-JP" dirty="0"/>
          </a:p>
          <a:p>
            <a:r>
              <a:rPr lang="ja-JP" altLang="en-US" dirty="0"/>
              <a:t>様々な</a:t>
            </a:r>
            <a:r>
              <a:rPr lang="ja-JP" altLang="en-US" b="1" dirty="0"/>
              <a:t>制約</a:t>
            </a:r>
            <a:r>
              <a:rPr lang="ja-JP" altLang="en-US" dirty="0"/>
              <a:t>の下で多くの選択肢の中から、ある指標（価値）を最も良くする変数の値（組合せ）を求める問題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近年、量子計算機の発展によって</a:t>
            </a:r>
            <a:endParaRPr lang="en-US" altLang="ja-JP" dirty="0"/>
          </a:p>
          <a:p>
            <a:r>
              <a:rPr lang="ja-JP" altLang="en-US" dirty="0"/>
              <a:t>量子計算機で組み合わせ問題を解くことが注目されている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6670CD-1DDB-1E5C-8814-8372B7A2C260}"/>
              </a:ext>
            </a:extLst>
          </p:cNvPr>
          <p:cNvSpPr txBox="1"/>
          <p:nvPr/>
        </p:nvSpPr>
        <p:spPr>
          <a:xfrm>
            <a:off x="355456" y="2797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流れ：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D7555E3-4794-EA1B-3536-1AA37A9B0129}"/>
              </a:ext>
            </a:extLst>
          </p:cNvPr>
          <p:cNvSpPr/>
          <p:nvPr/>
        </p:nvSpPr>
        <p:spPr>
          <a:xfrm>
            <a:off x="455803" y="3464350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組み合わせ問題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153B9EC-FB4C-09A5-089D-DCE1911A8E06}"/>
              </a:ext>
            </a:extLst>
          </p:cNvPr>
          <p:cNvSpPr/>
          <p:nvPr/>
        </p:nvSpPr>
        <p:spPr>
          <a:xfrm>
            <a:off x="3618103" y="3464350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QUBO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3B895F7-0A36-6E6C-E2A1-73129ECECD4E}"/>
              </a:ext>
            </a:extLst>
          </p:cNvPr>
          <p:cNvSpPr/>
          <p:nvPr/>
        </p:nvSpPr>
        <p:spPr>
          <a:xfrm>
            <a:off x="6459044" y="3457834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Ising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043C91B-F067-A161-4DC4-11EE9FAB8026}"/>
              </a:ext>
            </a:extLst>
          </p:cNvPr>
          <p:cNvSpPr/>
          <p:nvPr/>
        </p:nvSpPr>
        <p:spPr>
          <a:xfrm>
            <a:off x="9510903" y="3329988"/>
            <a:ext cx="1892300" cy="1125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QPU</a:t>
            </a:r>
          </a:p>
          <a:p>
            <a:pPr algn="ctr"/>
            <a:r>
              <a:rPr lang="en-US" altLang="ja-JP" dirty="0"/>
              <a:t>(quantum processing units)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06E2B3F-CFF7-BEFB-A47A-6CBD78BD2F23}"/>
              </a:ext>
            </a:extLst>
          </p:cNvPr>
          <p:cNvSpPr/>
          <p:nvPr/>
        </p:nvSpPr>
        <p:spPr>
          <a:xfrm>
            <a:off x="2442100" y="3847512"/>
            <a:ext cx="1062956" cy="160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AAFD9BC-DE29-8368-EE3C-1B176B358CFA}"/>
              </a:ext>
            </a:extLst>
          </p:cNvPr>
          <p:cNvSpPr/>
          <p:nvPr/>
        </p:nvSpPr>
        <p:spPr>
          <a:xfrm>
            <a:off x="5358002" y="3866563"/>
            <a:ext cx="863601" cy="141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76041B-3CB7-2E96-8CF2-53CDFD95471E}"/>
              </a:ext>
            </a:extLst>
          </p:cNvPr>
          <p:cNvSpPr/>
          <p:nvPr/>
        </p:nvSpPr>
        <p:spPr>
          <a:xfrm>
            <a:off x="8129299" y="3822448"/>
            <a:ext cx="1271253" cy="128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23B726-9BD5-1582-E914-9C0DD7F84F30}"/>
              </a:ext>
            </a:extLst>
          </p:cNvPr>
          <p:cNvSpPr txBox="1"/>
          <p:nvPr/>
        </p:nvSpPr>
        <p:spPr>
          <a:xfrm>
            <a:off x="2358959" y="34531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目的関数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172607-6705-D5DD-1E33-D5F04C3359BA}"/>
              </a:ext>
            </a:extLst>
          </p:cNvPr>
          <p:cNvSpPr txBox="1"/>
          <p:nvPr/>
        </p:nvSpPr>
        <p:spPr>
          <a:xfrm>
            <a:off x="2419580" y="40326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制約条件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30099A0-F51F-10A1-4244-AD9516EEF52F}"/>
              </a:ext>
            </a:extLst>
          </p:cNvPr>
          <p:cNvSpPr txBox="1"/>
          <p:nvPr/>
        </p:nvSpPr>
        <p:spPr>
          <a:xfrm>
            <a:off x="5240607" y="34439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変数の変換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8B999D-BB50-18EB-A72D-E4487AD34442}"/>
              </a:ext>
            </a:extLst>
          </p:cNvPr>
          <p:cNvSpPr txBox="1"/>
          <p:nvPr/>
        </p:nvSpPr>
        <p:spPr>
          <a:xfrm>
            <a:off x="8182205" y="34439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埋め込み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E1EA1A-A44F-51DE-8135-279BBB96A5EE}"/>
              </a:ext>
            </a:extLst>
          </p:cNvPr>
          <p:cNvSpPr txBox="1"/>
          <p:nvPr/>
        </p:nvSpPr>
        <p:spPr>
          <a:xfrm>
            <a:off x="355456" y="4737804"/>
            <a:ext cx="82285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制約条件：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等式制約</a:t>
            </a:r>
            <a:r>
              <a:rPr lang="zh-CN" altLang="en-US" dirty="0"/>
              <a:t>      →      </a:t>
            </a:r>
            <a:r>
              <a:rPr lang="ja-JP" altLang="en-US" dirty="0"/>
              <a:t>ペナルティー項として目的関数に加える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不等式制約</a:t>
            </a:r>
            <a:r>
              <a:rPr lang="zh-CN" altLang="en-US" dirty="0"/>
              <a:t>  →      </a:t>
            </a:r>
            <a:r>
              <a:rPr lang="ja-JP" altLang="en-US" dirty="0"/>
              <a:t>補助変数</a:t>
            </a:r>
            <a:r>
              <a:rPr lang="zh-CN" altLang="en-US" dirty="0"/>
              <a:t>（</a:t>
            </a:r>
            <a:r>
              <a:rPr lang="en-US" altLang="zh-CN" dirty="0"/>
              <a:t>slack variables</a:t>
            </a:r>
            <a:r>
              <a:rPr lang="zh-CN" altLang="en-US" dirty="0"/>
              <a:t>）</a:t>
            </a:r>
            <a:r>
              <a:rPr lang="ja-JP" altLang="en-US" dirty="0"/>
              <a:t>を利用する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ja-JP" altLang="en-US" dirty="0"/>
              <a:t>補助変数のデメリットに対して、</a:t>
            </a:r>
            <a:r>
              <a:rPr lang="en-US" altLang="ja-JP" dirty="0"/>
              <a:t> unbalanced penalization</a:t>
            </a:r>
            <a:r>
              <a:rPr lang="en-US" altLang="ja-JP" baseline="30000" dirty="0"/>
              <a:t>[1]</a:t>
            </a:r>
            <a:r>
              <a:rPr lang="ja-JP" altLang="en-US" dirty="0"/>
              <a:t>方法が提案された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BBEACD-52B2-EF6B-A6D0-5D55FDAAE974}"/>
              </a:ext>
            </a:extLst>
          </p:cNvPr>
          <p:cNvSpPr txBox="1"/>
          <p:nvPr/>
        </p:nvSpPr>
        <p:spPr>
          <a:xfrm>
            <a:off x="6096000" y="6293159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[1] Alejandro Montanez-Barrera, Alberto Maldonado-Romo, Dennis </a:t>
            </a:r>
            <a:r>
              <a:rPr lang="en-US" altLang="zh-CN" sz="1050" dirty="0" err="1"/>
              <a:t>Willsch</a:t>
            </a:r>
            <a:r>
              <a:rPr lang="en-US" altLang="zh-CN" sz="1050" dirty="0"/>
              <a:t>, and Kristel </a:t>
            </a:r>
            <a:r>
              <a:rPr lang="en-US" altLang="zh-CN" sz="1050" dirty="0" err="1"/>
              <a:t>Michielsen</a:t>
            </a:r>
            <a:r>
              <a:rPr lang="en-US" altLang="zh-CN" sz="1050" dirty="0"/>
              <a:t>. Unbalanced penalization: A new approach to encode inequality constraints of combinatorial problems for quantum optimization algorithms. pages 18–20, 2022.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05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9892-4C52-C2BB-AAE1-BFFB5A3B8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C5FB2F-D3F9-CFD1-2936-DDB8E38FD330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CB928BF-D6EA-0548-24B9-B48FBCCC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INTRODUCTION</a:t>
            </a:r>
            <a:endParaRPr kumimoji="1" lang="ja-JP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CA7074-F579-57BE-E208-78BE032729F4}"/>
              </a:ext>
            </a:extLst>
          </p:cNvPr>
          <p:cNvSpPr txBox="1"/>
          <p:nvPr/>
        </p:nvSpPr>
        <p:spPr>
          <a:xfrm>
            <a:off x="742950" y="1536700"/>
            <a:ext cx="79031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本論文では：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不等式制約に対して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ベンチマーク用の問題：</a:t>
            </a:r>
            <a:r>
              <a:rPr lang="en-US" altLang="zh-CN" dirty="0"/>
              <a:t> Dantzig-Fulkerson-Johnson(DFJ) </a:t>
            </a:r>
            <a:r>
              <a:rPr lang="ja-JP" altLang="en-US" dirty="0"/>
              <a:t>形式の</a:t>
            </a:r>
            <a:r>
              <a:rPr lang="en-US" altLang="ja-JP" dirty="0"/>
              <a:t>TSP</a:t>
            </a:r>
            <a:r>
              <a:rPr lang="ja-JP" altLang="en-US" dirty="0"/>
              <a:t>問題</a:t>
            </a:r>
            <a:endParaRPr lang="en-US" altLang="ja-JP" dirty="0"/>
          </a:p>
          <a:p>
            <a:r>
              <a:rPr lang="ja-JP" altLang="en-US" dirty="0"/>
              <a:t>問題のサイズ</a:t>
            </a:r>
            <a:r>
              <a:rPr lang="en-US" altLang="ja-JP" dirty="0"/>
              <a:t>(</a:t>
            </a:r>
            <a:r>
              <a:rPr lang="ja-JP" altLang="en-US" dirty="0"/>
              <a:t>町の個数</a:t>
            </a:r>
            <a:r>
              <a:rPr lang="en-US" altLang="ja-JP" dirty="0"/>
              <a:t>)</a:t>
            </a:r>
            <a:r>
              <a:rPr lang="ja-JP" altLang="en-US" dirty="0"/>
              <a:t>は</a:t>
            </a:r>
            <a:r>
              <a:rPr lang="en-US" altLang="ja-JP" dirty="0"/>
              <a:t>6</a:t>
            </a:r>
            <a:r>
              <a:rPr lang="ja-JP" altLang="en-US" dirty="0"/>
              <a:t>から</a:t>
            </a:r>
            <a:r>
              <a:rPr lang="en-US" altLang="ja-JP" dirty="0"/>
              <a:t>45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ソルバー：</a:t>
            </a:r>
            <a:endParaRPr lang="en-US" altLang="ja-JP" dirty="0"/>
          </a:p>
          <a:p>
            <a:r>
              <a:rPr lang="en-US" altLang="zh-CN" dirty="0"/>
              <a:t>D-wave </a:t>
            </a:r>
            <a:r>
              <a:rPr lang="ja-JP" altLang="en-US" dirty="0"/>
              <a:t>の</a:t>
            </a:r>
            <a:r>
              <a:rPr lang="en-US" altLang="zh-CN" dirty="0"/>
              <a:t>Quantum annealing </a:t>
            </a:r>
            <a:r>
              <a:rPr lang="ja-JP" altLang="en-US" dirty="0"/>
              <a:t>と </a:t>
            </a:r>
            <a:r>
              <a:rPr lang="en-US" altLang="zh-CN" dirty="0"/>
              <a:t>classical solvers</a:t>
            </a:r>
            <a:endParaRPr lang="en-US" altLang="ja-JP" dirty="0"/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6544BE-7BF4-05E2-F142-8ED8EDC7FB18}"/>
              </a:ext>
            </a:extLst>
          </p:cNvPr>
          <p:cNvSpPr/>
          <p:nvPr/>
        </p:nvSpPr>
        <p:spPr>
          <a:xfrm>
            <a:off x="3293648" y="1676400"/>
            <a:ext cx="425450" cy="1212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BDC6C0-023E-9132-A160-37D816D3A098}"/>
              </a:ext>
            </a:extLst>
          </p:cNvPr>
          <p:cNvSpPr txBox="1"/>
          <p:nvPr/>
        </p:nvSpPr>
        <p:spPr>
          <a:xfrm>
            <a:off x="4114800" y="15367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補助変数を利用する方法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2BF2D-1DA5-BB10-B4C7-E20F423BF498}"/>
              </a:ext>
            </a:extLst>
          </p:cNvPr>
          <p:cNvSpPr txBox="1"/>
          <p:nvPr/>
        </p:nvSpPr>
        <p:spPr>
          <a:xfrm>
            <a:off x="4114800" y="2653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unbalanced penalization</a:t>
            </a:r>
            <a:r>
              <a:rPr lang="ja-JP" altLang="en-US" dirty="0"/>
              <a:t>方法</a:t>
            </a:r>
            <a:endParaRPr lang="zh-CN" altLang="en-US" dirty="0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D0CCA9C4-6929-FAAD-D729-3A856EB412D1}"/>
              </a:ext>
            </a:extLst>
          </p:cNvPr>
          <p:cNvSpPr/>
          <p:nvPr/>
        </p:nvSpPr>
        <p:spPr>
          <a:xfrm>
            <a:off x="7404100" y="2026682"/>
            <a:ext cx="88900" cy="59878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9E976C-4639-4616-60AB-8435FF49687C}"/>
              </a:ext>
            </a:extLst>
          </p:cNvPr>
          <p:cNvSpPr txBox="1"/>
          <p:nvPr/>
        </p:nvSpPr>
        <p:spPr>
          <a:xfrm>
            <a:off x="7880350" y="21414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二つの方法を比較する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25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5E74-6909-84FD-7664-036D2A58B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1414059-E806-40EA-6AE8-939FF02DCCCB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CCD88C4-D9DC-9A35-ECAE-70F9F929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75931-8497-E9DC-02DE-5927009B9174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Ⅱ. METHOD</a:t>
            </a:r>
          </a:p>
          <a:p>
            <a:r>
              <a:rPr lang="en-US" altLang="zh-CN" sz="1400" dirty="0"/>
              <a:t>    A. The QUBO formulation</a:t>
            </a:r>
          </a:p>
          <a:p>
            <a:r>
              <a:rPr lang="en-US" altLang="zh-CN" sz="1400" dirty="0"/>
              <a:t>    B. Unbalanced penalization</a:t>
            </a:r>
          </a:p>
          <a:p>
            <a:r>
              <a:rPr lang="en-US" altLang="zh-CN" sz="1400" dirty="0"/>
              <a:t>    C. Slack variables</a:t>
            </a:r>
          </a:p>
          <a:p>
            <a:r>
              <a:rPr lang="en-US" altLang="zh-CN" sz="1400" dirty="0"/>
              <a:t>    D. </a:t>
            </a:r>
            <a:r>
              <a:rPr lang="en-US" altLang="zh-CN" sz="1400" dirty="0" err="1"/>
              <a:t>Ising</a:t>
            </a:r>
            <a:r>
              <a:rPr lang="en-US" altLang="zh-CN" sz="1400" dirty="0"/>
              <a:t> Hamiltonian </a:t>
            </a:r>
          </a:p>
          <a:p>
            <a:r>
              <a:rPr lang="en-US" altLang="zh-CN" sz="1400" dirty="0"/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344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C2454-AEDF-141B-3CA7-8602DFAD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B60AF1-8660-186D-5D93-E139BA408852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5430BF8-F581-50B0-5D08-37C0764B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lang="en-US" altLang="zh-CN" sz="4400" dirty="0"/>
              <a:t> </a:t>
            </a:r>
            <a:r>
              <a:rPr lang="ja-JP" altLang="en-US" sz="4400" dirty="0"/>
              <a:t>：</a:t>
            </a:r>
            <a:r>
              <a:rPr lang="en-US" altLang="zh-CN" sz="4400" dirty="0"/>
              <a:t>The QUBO formulation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">
                <a:extLst>
                  <a:ext uri="{FF2B5EF4-FFF2-40B4-BE49-F238E27FC236}">
                    <a16:creationId xmlns:a16="http://schemas.microsoft.com/office/drawing/2014/main" id="{B2CF3C9F-A343-0A7F-C4B9-8BC0B07CD11F}"/>
                  </a:ext>
                </a:extLst>
              </p:cNvPr>
              <p:cNvSpPr txBox="1"/>
              <p:nvPr/>
            </p:nvSpPr>
            <p:spPr>
              <a:xfrm>
                <a:off x="301086" y="1058860"/>
                <a:ext cx="9199419" cy="354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1600" b="1" i="0" dirty="0">
                    <a:effectLst/>
                    <a:latin typeface="YakuHanJPs"/>
                  </a:rPr>
                  <a:t>QUBO </a:t>
                </a:r>
                <a:r>
                  <a:rPr lang="en-US" altLang="ja-JP" sz="1600" b="1" dirty="0">
                    <a:latin typeface="YakuHanJPs"/>
                  </a:rPr>
                  <a:t>(</a:t>
                </a:r>
                <a:r>
                  <a:rPr lang="en-US" altLang="zh-CN" sz="1600" b="1" i="0" dirty="0">
                    <a:effectLst/>
                    <a:latin typeface="YakuHanJPs"/>
                  </a:rPr>
                  <a:t>Quadratic Unconstrained Binary Optimization</a:t>
                </a:r>
                <a:r>
                  <a:rPr lang="en-US" altLang="ja-JP" sz="1600" b="1" dirty="0">
                    <a:latin typeface="YakuHanJPs"/>
                  </a:rPr>
                  <a:t>)</a:t>
                </a:r>
                <a:r>
                  <a:rPr lang="ja-JP" altLang="en-US" sz="1600" b="1" dirty="0">
                    <a:latin typeface="YakuHanJPs"/>
                  </a:rPr>
                  <a:t>問題</a:t>
                </a:r>
                <a:endParaRPr lang="en-US" altLang="zh-CN" sz="1600" b="1" i="0" dirty="0">
                  <a:effectLst/>
                  <a:latin typeface="YakuHanJPs"/>
                </a:endParaRPr>
              </a:p>
              <a:p>
                <a:r>
                  <a:rPr lang="ja-JP" altLang="en-US" sz="1600" dirty="0"/>
                  <a:t>二次形式の制約なし二値変数最適化問題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ja-JP" altLang="en-US" sz="1600" dirty="0"/>
                  <a:t>入力：</a:t>
                </a:r>
                <a:r>
                  <a:rPr lang="en-US" altLang="ja-JP" sz="1600" dirty="0"/>
                  <a:t>QUBO</a:t>
                </a:r>
                <a:r>
                  <a:rPr lang="ja-JP" altLang="en-US" sz="1600" dirty="0"/>
                  <a:t>行列</a:t>
                </a:r>
                <a:endParaRPr lang="en-US" altLang="ja-JP" sz="1600" dirty="0"/>
              </a:p>
              <a:p>
                <a:r>
                  <a:rPr lang="ja-JP" altLang="en-US" sz="1600" dirty="0"/>
                  <a:t>出力：変数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600" dirty="0"/>
                  <a:t>のベクトル</a:t>
                </a:r>
                <a:endParaRPr lang="en-US" altLang="ja-JP" sz="1600" dirty="0"/>
              </a:p>
              <a:p>
                <a:r>
                  <a:rPr lang="ja-JP" altLang="en-US" sz="1600" dirty="0"/>
                  <a:t>与えられた数式を最小値にするベクトル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600" dirty="0"/>
                  <a:t>を求める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r>
                  <a:rPr lang="en-US" altLang="ja-JP" sz="1600" dirty="0"/>
                  <a:t>QUBO</a:t>
                </a:r>
                <a:r>
                  <a:rPr lang="ja-JP" altLang="en-US" sz="1600" dirty="0"/>
                  <a:t>の一般的な数式：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ja-JP" sz="1600" dirty="0"/>
              </a:p>
            </p:txBody>
          </p:sp>
        </mc:Choice>
        <mc:Fallback xmlns="">
          <p:sp>
            <p:nvSpPr>
              <p:cNvPr id="5" name="文本框 1">
                <a:extLst>
                  <a:ext uri="{FF2B5EF4-FFF2-40B4-BE49-F238E27FC236}">
                    <a16:creationId xmlns:a16="http://schemas.microsoft.com/office/drawing/2014/main" id="{B2CF3C9F-A343-0A7F-C4B9-8BC0B07C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86" y="1058860"/>
                <a:ext cx="9199419" cy="3542636"/>
              </a:xfrm>
              <a:prstGeom prst="rect">
                <a:avLst/>
              </a:prstGeom>
              <a:blipFill>
                <a:blip r:embed="rId3"/>
                <a:stretch>
                  <a:fillRect l="-331" t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415537-5FA2-BCDC-2978-4F8635A63A08}"/>
                  </a:ext>
                </a:extLst>
              </p:cNvPr>
              <p:cNvSpPr txBox="1"/>
              <p:nvPr/>
            </p:nvSpPr>
            <p:spPr>
              <a:xfrm>
                <a:off x="6904569" y="3199996"/>
                <a:ext cx="5191871" cy="850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r>
                  <a:rPr lang="en-US" altLang="ja-JP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ja-JP" altLang="en-US" sz="1600" dirty="0"/>
                  <a:t>一次項の係数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600" dirty="0"/>
                  <a:t>二次項の係数</a:t>
                </a:r>
                <a:r>
                  <a:rPr lang="en-US" altLang="ja-JP" sz="1600" dirty="0"/>
                  <a:t>)</a:t>
                </a:r>
              </a:p>
              <a:p>
                <a:r>
                  <a:rPr lang="en-US" altLang="ja-JP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</a:t>
                </a:r>
                <a:r>
                  <a:rPr lang="ja-JP" altLang="en-US" sz="1600" dirty="0"/>
                  <a:t>バイナリ変数の個数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415537-5FA2-BCDC-2978-4F8635A6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69" y="3199996"/>
                <a:ext cx="5191871" cy="850810"/>
              </a:xfrm>
              <a:prstGeom prst="rect">
                <a:avLst/>
              </a:prstGeom>
              <a:blipFill>
                <a:blip r:embed="rId4"/>
                <a:stretch>
                  <a:fillRect t="-1408"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27B1BA9-64BF-9AE1-C568-4B56DD931527}"/>
              </a:ext>
            </a:extLst>
          </p:cNvPr>
          <p:cNvGraphicFramePr>
            <a:graphicFrameLocks noGrp="1"/>
          </p:cNvGraphicFramePr>
          <p:nvPr/>
        </p:nvGraphicFramePr>
        <p:xfrm>
          <a:off x="863292" y="4968394"/>
          <a:ext cx="1728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8820237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6132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33458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77412032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1871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8201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4142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047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200341C-FD3C-C276-CD5B-90EF7FD90C80}"/>
              </a:ext>
            </a:extLst>
          </p:cNvPr>
          <p:cNvSpPr txBox="1"/>
          <p:nvPr/>
        </p:nvSpPr>
        <p:spPr>
          <a:xfrm>
            <a:off x="337127" y="4004767"/>
            <a:ext cx="3209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例えば：</a:t>
            </a:r>
            <a:endParaRPr lang="en-US" altLang="ja-JP" sz="1600" dirty="0"/>
          </a:p>
          <a:p>
            <a:r>
              <a:rPr lang="ja-JP" altLang="en-US" sz="1600" dirty="0"/>
              <a:t>バイナリ変数四つある</a:t>
            </a:r>
            <a:r>
              <a:rPr lang="en-US" altLang="ja-JP" sz="1600" dirty="0"/>
              <a:t>QUBO</a:t>
            </a:r>
            <a:r>
              <a:rPr lang="ja-JP" altLang="en-US" sz="1600" dirty="0"/>
              <a:t>問題</a:t>
            </a:r>
            <a:endParaRPr lang="zh-CN" altLang="en-US" sz="16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6EEE42-70CF-85EB-0960-393F99878F7E}"/>
              </a:ext>
            </a:extLst>
          </p:cNvPr>
          <p:cNvGrpSpPr/>
          <p:nvPr/>
        </p:nvGrpSpPr>
        <p:grpSpPr>
          <a:xfrm>
            <a:off x="495050" y="4488588"/>
            <a:ext cx="2057679" cy="1879151"/>
            <a:chOff x="1302739" y="4488588"/>
            <a:chExt cx="2057679" cy="18791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E1ADEC0-1B26-B851-8D7E-5BFB023304F1}"/>
                    </a:ext>
                  </a:extLst>
                </p:cNvPr>
                <p:cNvSpPr txBox="1"/>
                <p:nvPr/>
              </p:nvSpPr>
              <p:spPr>
                <a:xfrm>
                  <a:off x="1302739" y="4828856"/>
                  <a:ext cx="291042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DDB27DD-0D12-E99F-7353-42E802578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739" y="4828856"/>
                  <a:ext cx="291042" cy="15388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863A35D-A4DD-A08D-E27C-CABF7D8CF49B}"/>
                    </a:ext>
                  </a:extLst>
                </p:cNvPr>
                <p:cNvSpPr txBox="1"/>
                <p:nvPr/>
              </p:nvSpPr>
              <p:spPr>
                <a:xfrm>
                  <a:off x="1670981" y="4488588"/>
                  <a:ext cx="1689437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8164620-79B5-CF7F-A0A3-AA0711FAD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81" y="4488588"/>
                  <a:ext cx="1689437" cy="3847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425F1-F2FA-0E5A-23A6-7BE979D0BC83}"/>
                  </a:ext>
                </a:extLst>
              </p:cNvPr>
              <p:cNvSpPr txBox="1"/>
              <p:nvPr/>
            </p:nvSpPr>
            <p:spPr>
              <a:xfrm>
                <a:off x="3213922" y="4770773"/>
                <a:ext cx="6942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425F1-F2FA-0E5A-23A6-7BE979D0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2" y="4770773"/>
                <a:ext cx="69423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14BAA4E-B334-D9A6-3DB0-29A9C242AB04}"/>
              </a:ext>
            </a:extLst>
          </p:cNvPr>
          <p:cNvSpPr txBox="1"/>
          <p:nvPr/>
        </p:nvSpPr>
        <p:spPr>
          <a:xfrm>
            <a:off x="5498546" y="5150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一次項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1724DB-FD36-9D6E-EA30-FBA941EF8CC8}"/>
              </a:ext>
            </a:extLst>
          </p:cNvPr>
          <p:cNvSpPr txBox="1"/>
          <p:nvPr/>
        </p:nvSpPr>
        <p:spPr>
          <a:xfrm>
            <a:off x="7599529" y="51401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二次項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FC6D9-D7AB-06CC-C4A5-640A7D6C3D5D}"/>
                  </a:ext>
                </a:extLst>
              </p:cNvPr>
              <p:cNvSpPr txBox="1"/>
              <p:nvPr/>
            </p:nvSpPr>
            <p:spPr>
              <a:xfrm>
                <a:off x="3296581" y="5644628"/>
                <a:ext cx="81380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=(0,1,1,1)</m:t>
                    </m:r>
                  </m:oMath>
                </a14:m>
                <a:r>
                  <a:rPr lang="ja-JP" altLang="en-US" dirty="0"/>
                  <a:t>のとき，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ja-JP" altLang="en-US" dirty="0"/>
                  <a:t>，最小になるなので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最適解は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=(0,1,1,1)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FC6D9-D7AB-06CC-C4A5-640A7D6C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81" y="5644628"/>
                <a:ext cx="8138038" cy="923330"/>
              </a:xfrm>
              <a:prstGeom prst="rect">
                <a:avLst/>
              </a:prstGeom>
              <a:blipFill>
                <a:blip r:embed="rId8"/>
                <a:stretch>
                  <a:fillRect l="-674" t="-3311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7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13313</TotalTime>
  <Words>4170</Words>
  <Application>Microsoft Office PowerPoint</Application>
  <PresentationFormat>宽屏</PresentationFormat>
  <Paragraphs>777</Paragraphs>
  <Slides>32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HelveticaNeueLTStd-LtIt</vt:lpstr>
      <vt:lpstr>LinLibertineT</vt:lpstr>
      <vt:lpstr>Söhne</vt:lpstr>
      <vt:lpstr>YakuHanJPs</vt:lpstr>
      <vt:lpstr>等线</vt:lpstr>
      <vt:lpstr>等线 Light</vt:lpstr>
      <vt:lpstr>Arial</vt:lpstr>
      <vt:lpstr>Cambria Math</vt:lpstr>
      <vt:lpstr>Wingdings</vt:lpstr>
      <vt:lpstr>Office 主题​​</vt:lpstr>
      <vt:lpstr>Improving Performance in Combinatorial Optimization Problems with Inequality Constraints: An Evaluation of the Unbalanced Penalization Method on D-Wave Advantage</vt:lpstr>
      <vt:lpstr>もくじ</vt:lpstr>
      <vt:lpstr>もくじ</vt:lpstr>
      <vt:lpstr>ABSTRACT</vt:lpstr>
      <vt:lpstr>もくじ</vt:lpstr>
      <vt:lpstr>INTRODUCTION</vt:lpstr>
      <vt:lpstr>INTRODUCTION</vt:lpstr>
      <vt:lpstr>もくじ</vt:lpstr>
      <vt:lpstr>METHOD ：The QUBO formulation</vt:lpstr>
      <vt:lpstr>METHOD：不等式制約</vt:lpstr>
      <vt:lpstr>METHOD ：不等式制約</vt:lpstr>
      <vt:lpstr>METHOD ：不等式制約</vt:lpstr>
      <vt:lpstr>METHOD ：不等式制約</vt:lpstr>
      <vt:lpstr>METHOD ：不等式制約</vt:lpstr>
      <vt:lpstr>METHOD：Isingモデル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ソルバー</vt:lpstr>
      <vt:lpstr>もくじ</vt:lpstr>
      <vt:lpstr>RESULTS</vt:lpstr>
      <vt:lpstr>RESULTS</vt:lpstr>
      <vt:lpstr>RESULTS</vt:lpstr>
      <vt:lpstr>RESULTS</vt:lpstr>
      <vt:lpstr>RESULTS</vt:lpstr>
      <vt:lpstr>RESULTS</vt:lpstr>
      <vt:lpstr>もくじ</vt:lpstr>
      <vt:lpstr>CONCLUTIONS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崇玖 刘</cp:lastModifiedBy>
  <cp:revision>476</cp:revision>
  <dcterms:created xsi:type="dcterms:W3CDTF">2023-04-18T06:26:34Z</dcterms:created>
  <dcterms:modified xsi:type="dcterms:W3CDTF">2024-12-16T13:00:23Z</dcterms:modified>
</cp:coreProperties>
</file>