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60" r:id="rId2"/>
    <p:sldId id="398" r:id="rId3"/>
    <p:sldId id="425" r:id="rId4"/>
    <p:sldId id="424" r:id="rId5"/>
    <p:sldId id="426" r:id="rId6"/>
    <p:sldId id="427" r:id="rId7"/>
    <p:sldId id="477" r:id="rId8"/>
    <p:sldId id="478" r:id="rId9"/>
    <p:sldId id="479" r:id="rId10"/>
    <p:sldId id="480" r:id="rId11"/>
    <p:sldId id="481" r:id="rId12"/>
    <p:sldId id="482" r:id="rId13"/>
    <p:sldId id="502" r:id="rId14"/>
    <p:sldId id="483" r:id="rId15"/>
    <p:sldId id="484" r:id="rId16"/>
    <p:sldId id="485" r:id="rId17"/>
    <p:sldId id="486" r:id="rId18"/>
    <p:sldId id="487" r:id="rId19"/>
    <p:sldId id="488" r:id="rId20"/>
    <p:sldId id="503" r:id="rId21"/>
    <p:sldId id="504" r:id="rId22"/>
    <p:sldId id="489" r:id="rId23"/>
    <p:sldId id="490" r:id="rId24"/>
    <p:sldId id="491" r:id="rId25"/>
    <p:sldId id="492" r:id="rId26"/>
    <p:sldId id="493" r:id="rId27"/>
    <p:sldId id="494" r:id="rId28"/>
    <p:sldId id="495" r:id="rId29"/>
    <p:sldId id="496" r:id="rId30"/>
    <p:sldId id="497" r:id="rId31"/>
    <p:sldId id="498" r:id="rId32"/>
    <p:sldId id="499" r:id="rId33"/>
    <p:sldId id="500" r:id="rId34"/>
    <p:sldId id="501" r:id="rId35"/>
    <p:sldId id="293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5D453A7-2DBD-A14B-7EB1-BCC3A3AE9A59}" name="Legolas" initials="L" userId="Legolas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5F8"/>
    <a:srgbClr val="E80000"/>
    <a:srgbClr val="FFC900"/>
    <a:srgbClr val="0081FF"/>
    <a:srgbClr val="FF4A00"/>
    <a:srgbClr val="E74400"/>
    <a:srgbClr val="FFC400"/>
    <a:srgbClr val="008000"/>
    <a:srgbClr val="4472C4"/>
    <a:srgbClr val="BA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4" autoAdjust="0"/>
    <p:restoredTop sz="90777" autoAdjust="0"/>
  </p:normalViewPr>
  <p:slideViewPr>
    <p:cSldViewPr snapToGrid="0">
      <p:cViewPr varScale="1">
        <p:scale>
          <a:sx n="100" d="100"/>
          <a:sy n="100" d="100"/>
        </p:scale>
        <p:origin x="4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54830-42DA-4404-9F8C-DE9E00A18181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36B6F-14B4-4120-BEBA-063A15FB1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3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746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5A193-8C69-D2D0-E722-A86E7D8B2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4B15F07-68CC-94F1-2687-101417EC0C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C0FC92F-7C01-38A4-1652-20272C3E9B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99F36F-6C9E-38BF-4FB8-2221CDACC7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890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93C5E-94A3-7D8F-2B01-73607B648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199E50B-527A-2508-3EFA-1BAED18790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B07F87C-3103-3001-9480-24173458E1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950694-750B-585B-21B6-5A34966520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350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CE097-BCA8-E1AB-B044-EB52DDDDF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968D435-F2D9-0D38-3505-9D22595E3F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82656E5-EA44-3301-B640-5CC076C245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A52FA1-607E-DCCD-97BB-E3ABE40739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264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1F1BA-CC4A-9890-F01D-8C2190550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7DCF803-FA35-F39A-066D-7E62C851D1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B938569-46BD-A0A7-D31D-2C0998F8A3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7D6DFF-9AB7-55BC-C8C2-185DBEE3DD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156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7FE7A-13BD-263D-409E-0B0F5152E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D57F79E-E264-87B8-D612-A3700B62E7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E392500-C669-9102-98BE-39C276FB9F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8F915D-C81B-77CB-2738-D4C9E29447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788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D4C4A-4A8E-58C6-2C90-B35459928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3759BE7-99A9-4053-1F21-F67E132717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EEFA7D1-1383-E8A0-E856-B3DB3D13CB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6651BF-563B-1A19-4456-1B39BA56F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951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8013E-EB0B-E993-385F-FFDFE2642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9356436-D16F-85D0-A6F6-6FEE8F26D3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8699703-8586-E94D-CCA0-C6EEAB17C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F0FB69-C50E-AE6E-827C-567C5A58FA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13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0BB11-2312-1CDA-3BB9-AC2177911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6679AE0-9EF2-1DC1-B17F-C45EE422C6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7E88BCB-E395-0EA6-BA8E-5ACB2D1A32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BE86F3-E02F-9B2C-BD8C-16E3B6F851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4526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D8E59-7932-0E7D-949A-45E5D1E86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42BCB1C-57E9-D494-24FD-9EEA5F80F7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A1EB974-5DE7-1D8A-E21C-1341A0EB2B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23059E-00E7-A852-C3A2-605160CC16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5794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B917E-F42D-CA8A-6A08-1CE8983A0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608C14F-6028-5748-A7F5-1D71A7792F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977C6AA-DD19-A704-FCDA-4DEF144C6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A81EAB-5A84-E07B-A4CD-E0EBC39E6C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340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92E03-2C1F-539E-366A-C543EBBC1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4DE0C91-BFE2-FFE6-9564-763889369C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1EC916C-F320-B406-0603-B94DFA45B3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2B032-BF49-AAE9-2E80-82A04B6117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8127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8A65F-2A2E-8339-8FCE-FAB203E4A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BE44FCC-9607-4387-DFDC-E8FF607608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EC41580-9B82-F1E6-1380-9445A4C19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FCF56-DEBE-9510-7D70-EE073AF42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99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A93CA-2F00-B8AC-902F-1579D0A5D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81F98F5-0B43-446B-8EEE-B8CE435561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9AA85B8-25A9-F9AC-E0C1-A2EA05EC4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C7A4F3-D4AC-52BA-EDFC-9B4E743F33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1915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477DD-FE6E-98BC-1B7F-C164473F3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02EC3F8-14E1-A800-CBA6-3611CD8FF8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EB13EEE-DED0-3394-E02D-63E72E3DE4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2DA23D-AB22-C027-0D48-13AE838BE8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6248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43797-2600-6D0F-949E-174EB96EE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30300F1-1678-953C-CD5F-7658D4D94F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897BDB7-0BB6-8AC7-6161-2B0F1FF3B0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9E8F5C-7BD9-F950-01E2-8EF7DA9835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5787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DB265-A95E-576F-30BB-CF104C371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88BEFA7-31C8-8260-CFF7-61DB58D1EE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FF1D192-85D0-EA9D-CAC4-876A91FD6E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50C138-1271-DE2C-F554-1890F6B9FC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1035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087E0-FE85-DB71-2E65-AADBEB8DA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1F5D76C-752F-0633-A603-26A06A251F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C3FA363-3F05-EFC8-3AF0-659A4C66E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4D1ABF-6275-69FB-D5EE-52AE871EB8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2770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2AEB0-2CEB-72A3-D31E-18F9CE717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F1BBA43-E0D4-A41D-9F73-97DFCC6EB0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BADF676-A832-7E29-F810-6C7E76EA72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59DC71-C8B1-9015-787E-288A7BA001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518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F11C8-D05B-228F-D4ED-88A3FF2AC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E9708A5-F01A-33C7-23F7-FC71FCD79F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88281EE-3B32-6DDB-8956-10A1F9086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AB185B-2254-65E2-E05F-E25F641AD1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517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0DAC3-8A88-54F7-B6EA-4B33374E4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B669D58-56AE-E9A9-8BBF-06A382BF37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2DE337F-48DE-6BBB-F9AA-BF4A078A4B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9333B7-FD9A-3DE4-8F54-D27E853314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509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9745C-2A09-A82B-610F-1893C3CF4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64A4C8C-540A-D899-0479-452C1B45C5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DF8ADBC-F85A-9FA7-4783-1E66EE9ED4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CCADDD-8CB0-7214-90A4-BACDDC07C4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449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BC0A4-BA99-6C78-05CD-067E7428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19D69EA-6212-0E98-9297-40E5ADE31C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FA57176-7953-CA53-8C03-92FEB51A43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889AFF-0038-1966-4E69-DC95C05E1C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562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48047-1054-6291-E960-6914969F6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77DAE31-4E02-8120-A780-9E304D8B3E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880F10F-259E-4DF9-FE7E-EEA6DAC74C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E06A35-9037-4F16-0D82-1A8EC4645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38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1E888-F97B-CD2D-47B1-2ADE40FA0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21C0FB3-A654-ACAE-EEA3-E4A6163FD6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25361E1-848F-AF81-1DCF-02AC43BC48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61C0E5-C1A8-8AEC-2CC7-54E0B625BB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165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8E6E2-9611-36C0-BD7D-D8D7843E3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348EF1D-BAF3-920A-1FD8-44A5185EA9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C482EC9-DDC6-3523-A96D-84EDDD8591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グザイ</a:t>
            </a:r>
            <a:r>
              <a:rPr lang="en-US" altLang="ja-JP" dirty="0"/>
              <a:t>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3228AE-3FCC-B00D-158A-AC2E2DADF4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99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5834E-F0B4-FB45-4737-337065E46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BF8C84-3C86-A109-A142-975ED8E1E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DC88D-BA54-FE6F-573E-AD218903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E599E-E3C4-8EF9-E260-EF1F291E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D5478-1AF6-FEB8-FA85-D75D414A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47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73594-46B5-ED10-5ED0-3D22FE09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CE6681-6C49-1CB0-23F3-144ED2A00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7D459-8BB8-412A-2030-551B0AA84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7FC79-4847-7D42-D402-AE92AC20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122B43-6A6B-5AF1-E3E3-423BF327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97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B3A0E2-CD40-A819-3DFA-A43621797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FD480A-7162-96FF-4B51-20BF5170C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6BC05-68E6-93E0-6B3A-C6436B3F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6EBCF-FD2C-8598-7E4F-05C23670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1AB257-74F6-5B31-4F3D-2B46D415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50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0FC63-8B8B-A716-61A8-6864B2B9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D972C-23D5-9D9C-986A-DA54C3EE1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92924-8BD5-9735-1D14-BBA90E50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1B514-5FBD-5875-2AE4-FA0FFC0C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85242-7458-5119-9471-1EE631C7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11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826F3-5D57-15EE-8978-328FE813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77B771-9F65-0993-AB13-C5341AE95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730D6-2724-AC7C-3E6D-9F10E672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F9954-5CEB-96C5-A1DA-942BC828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CAF70-7A08-9C22-D6C7-5264E400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4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DBCB3-2229-8CB0-65F1-78B8CBA0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EE2529-9108-AC11-0FA7-2CF333D92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2A2A08-CAB5-54F4-7A47-B389736CB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8477C5-AF9C-F343-5F62-40A98388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3D2FC7-E765-7B5A-6F68-64F1D6A8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67709-3214-0BB6-9140-F313F427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03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5A5E7-FFFE-DBCC-F3AD-05B8E4E9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92BAD7-2127-7558-196C-D2101EE8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1F60B2-6E2B-4EAF-395A-945E10457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167F7E-D841-634F-7FBB-4E18F6C63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9CF0A8-F6C1-C18F-952F-B8387D74C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665213-F585-14E2-1E7D-A7917076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63945F-D2B9-AF31-0BB6-432B599E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B688E8-D707-CC1C-9F5A-85FEF74D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04B08-7019-F74A-538C-1DFB60FD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BE8396-7E60-55D7-2075-978D67D6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DE669D-D5D9-6B83-F9DA-24ECBF88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7731FA-EE82-2E9E-2EF4-AA5AF6E8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0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EF7341-0F36-C46A-1860-21154F00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EDEB9C-C9EB-1E78-F5A2-EA231DA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0CC84-9BE1-A6F8-90E5-52B1F5DB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5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2AB62-7DAB-A83F-34B8-0CE758DC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211D9-A68E-80E2-503F-086FCEF93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9144D4-96A1-BC2C-6378-2538AED5F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E46CA6-E1E0-0098-BE6B-F91AA8E6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B247D3-E5FB-9264-7A38-A577B57C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8A5338-6474-6626-F7A1-17C95530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71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3FF19-EB66-7897-E4A1-9DF6E451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236E67-47AF-FA99-7C46-08A654EB8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797825-2590-1ACC-57EE-8194C4EFB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8C3E09-AAF0-9F9E-9DA9-0BA87ABE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0F4E16-67FE-51DE-00BB-896074AF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B778C0-1481-89E3-FE3B-C967E3E1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96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C76520-6DE2-2D82-8921-091218464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20C813-222E-9AC9-CF03-671181D63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6CDC6-8971-B871-83CF-61F38A22A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30DB7-C5F0-4CA2-914A-8532991C33D9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0FCA7-434E-E8AB-50B4-44615CBB2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A986CE-C591-2D36-5781-B31A7457C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8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0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0.png"/><Relationship Id="rId4" Type="http://schemas.openxmlformats.org/officeDocument/2006/relationships/image" Target="../media/image220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1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1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7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0" Type="http://schemas.openxmlformats.org/officeDocument/2006/relationships/image" Target="../media/image78.png"/><Relationship Id="rId4" Type="http://schemas.openxmlformats.org/officeDocument/2006/relationships/image" Target="../media/image75.png"/><Relationship Id="rId9" Type="http://schemas.openxmlformats.org/officeDocument/2006/relationships/image" Target="../media/image7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0.png"/><Relationship Id="rId3" Type="http://schemas.openxmlformats.org/officeDocument/2006/relationships/image" Target="../media/image740.png"/><Relationship Id="rId7" Type="http://schemas.openxmlformats.org/officeDocument/2006/relationships/image" Target="../media/image7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0.png"/><Relationship Id="rId4" Type="http://schemas.openxmlformats.org/officeDocument/2006/relationships/image" Target="../media/image7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3F505-9741-574E-9738-17282F80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5552" y="1072598"/>
            <a:ext cx="10093598" cy="2010962"/>
          </a:xfrm>
        </p:spPr>
        <p:txBody>
          <a:bodyPr>
            <a:noAutofit/>
          </a:bodyPr>
          <a:lstStyle/>
          <a:p>
            <a:r>
              <a:rPr kumimoji="1" lang="en-US" altLang="zh-CN" sz="4000" dirty="0"/>
              <a:t>Improving Performance in Combinatorial Optimization Problems with Inequality Constraints: An Evaluation of the Unbalanced Penalization Method on D-Wave Advantage</a:t>
            </a:r>
            <a:endParaRPr kumimoji="1" lang="ja-JP" altLang="en-US" sz="40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A3BA17-AE87-314A-9817-A038BCA7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18469" y="6353469"/>
            <a:ext cx="2553725" cy="365126"/>
          </a:xfrm>
        </p:spPr>
        <p:txBody>
          <a:bodyPr>
            <a:normAutofit/>
          </a:bodyPr>
          <a:lstStyle/>
          <a:p>
            <a:r>
              <a:rPr lang="en-US" altLang="ja-JP" sz="1600" dirty="0"/>
              <a:t>M230641</a:t>
            </a:r>
            <a:r>
              <a:rPr kumimoji="1" lang="en-US" altLang="ja-JP" sz="1600" dirty="0"/>
              <a:t>	</a:t>
            </a:r>
            <a:r>
              <a:rPr kumimoji="1" lang="ja-JP" altLang="en-US" sz="1600" dirty="0"/>
              <a:t>劉　崇玖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69A5FA-B2AD-736A-2457-631092DB70C6}"/>
              </a:ext>
            </a:extLst>
          </p:cNvPr>
          <p:cNvSpPr txBox="1"/>
          <p:nvPr/>
        </p:nvSpPr>
        <p:spPr>
          <a:xfrm>
            <a:off x="789757" y="3664676"/>
            <a:ext cx="1134509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著者</a:t>
            </a:r>
            <a:r>
              <a:rPr lang="ja-JP" altLang="en-US" dirty="0"/>
              <a:t>：</a:t>
            </a:r>
            <a:r>
              <a:rPr lang="en-US" altLang="ja-JP" i="1" dirty="0">
                <a:solidFill>
                  <a:srgbClr val="242021"/>
                </a:solidFill>
                <a:latin typeface="HelveticaNeueLTStd-LtIt"/>
              </a:rPr>
              <a:t>J. A. </a:t>
            </a:r>
            <a:r>
              <a:rPr lang="en-US" altLang="ja-JP" i="1" dirty="0" err="1">
                <a:solidFill>
                  <a:srgbClr val="242021"/>
                </a:solidFill>
                <a:latin typeface="HelveticaNeueLTStd-LtIt"/>
              </a:rPr>
              <a:t>Montañez</a:t>
            </a:r>
            <a:r>
              <a:rPr lang="en-US" altLang="ja-JP" i="1" dirty="0">
                <a:solidFill>
                  <a:srgbClr val="242021"/>
                </a:solidFill>
                <a:latin typeface="HelveticaNeueLTStd-LtIt"/>
              </a:rPr>
              <a:t>-Barrera</a:t>
            </a:r>
          </a:p>
          <a:p>
            <a:r>
              <a:rPr lang="en-US" altLang="zh-CN" i="1" dirty="0">
                <a:solidFill>
                  <a:srgbClr val="242021"/>
                </a:solidFill>
                <a:latin typeface="HelveticaNeueLTStd-LtIt"/>
              </a:rPr>
              <a:t>           Pim van den Heuvel</a:t>
            </a:r>
          </a:p>
          <a:p>
            <a:r>
              <a:rPr lang="en-US" altLang="zh-CN" i="1" dirty="0">
                <a:solidFill>
                  <a:srgbClr val="242021"/>
                </a:solidFill>
                <a:latin typeface="HelveticaNeueLTStd-LtIt"/>
              </a:rPr>
              <a:t>           Dennis </a:t>
            </a:r>
            <a:r>
              <a:rPr lang="en-US" altLang="zh-CN" i="1" dirty="0" err="1">
                <a:solidFill>
                  <a:srgbClr val="242021"/>
                </a:solidFill>
                <a:latin typeface="HelveticaNeueLTStd-LtIt"/>
              </a:rPr>
              <a:t>Willsch</a:t>
            </a:r>
            <a:endParaRPr lang="en-US" altLang="zh-CN" i="1" dirty="0">
              <a:solidFill>
                <a:srgbClr val="242021"/>
              </a:solidFill>
              <a:latin typeface="HelveticaNeueLTStd-LtIt"/>
            </a:endParaRPr>
          </a:p>
          <a:p>
            <a:r>
              <a:rPr lang="en-US" altLang="zh-CN" i="1" dirty="0">
                <a:solidFill>
                  <a:srgbClr val="242021"/>
                </a:solidFill>
                <a:latin typeface="HelveticaNeueLTStd-LtIt"/>
              </a:rPr>
              <a:t>           Kristel </a:t>
            </a:r>
            <a:r>
              <a:rPr lang="en-US" altLang="zh-CN" i="1" dirty="0" err="1">
                <a:solidFill>
                  <a:srgbClr val="242021"/>
                </a:solidFill>
                <a:latin typeface="HelveticaNeueLTStd-LtIt"/>
              </a:rPr>
              <a:t>Michielsen</a:t>
            </a:r>
            <a:br>
              <a:rPr lang="en-US" altLang="zh-CN" i="1" dirty="0">
                <a:solidFill>
                  <a:srgbClr val="242021"/>
                </a:solidFill>
                <a:latin typeface="HelveticaNeueLTStd-LtIt"/>
              </a:rPr>
            </a:br>
            <a:endParaRPr lang="en-US" altLang="zh-CN" i="1" dirty="0">
              <a:solidFill>
                <a:srgbClr val="242021"/>
              </a:solidFill>
              <a:latin typeface="HelveticaNeueLTStd-LtIt"/>
            </a:endParaRPr>
          </a:p>
          <a:p>
            <a:r>
              <a:rPr lang="ja-JP" altLang="en-US" b="1" dirty="0"/>
              <a:t>出典</a:t>
            </a:r>
            <a:r>
              <a:rPr lang="ja-JP" altLang="en-US" dirty="0"/>
              <a:t>：</a:t>
            </a:r>
            <a:r>
              <a:rPr lang="en-US" altLang="ja-JP" sz="2000" dirty="0">
                <a:solidFill>
                  <a:srgbClr val="000000"/>
                </a:solidFill>
                <a:latin typeface="LinLibertineT"/>
              </a:rPr>
              <a:t>2023 IEEE International Conference on Quantum Computing and Engineering (QCE)</a:t>
            </a:r>
          </a:p>
          <a:p>
            <a:r>
              <a:rPr lang="fr-FR" altLang="zh-CN" i="1" dirty="0">
                <a:solidFill>
                  <a:srgbClr val="242021"/>
                </a:solidFill>
                <a:latin typeface="HelveticaNeueLTStd-LtIt"/>
              </a:rPr>
              <a:t>           Year: 2023, Volume: 1, Pages: 535-542</a:t>
            </a:r>
            <a:br>
              <a:rPr lang="en-US" altLang="zh-CN" i="1" dirty="0">
                <a:solidFill>
                  <a:srgbClr val="242021"/>
                </a:solidFill>
                <a:latin typeface="HelveticaNeueLTStd-LtIt"/>
              </a:rPr>
            </a:br>
            <a:endParaRPr lang="zh-CN" altLang="en-US" i="1" dirty="0">
              <a:solidFill>
                <a:srgbClr val="242021"/>
              </a:solidFill>
              <a:latin typeface="HelveticaNeueLTStd-LtIt"/>
            </a:endParaRPr>
          </a:p>
        </p:txBody>
      </p:sp>
    </p:spTree>
    <p:extLst>
      <p:ext uri="{BB962C8B-B14F-4D97-AF65-F5344CB8AC3E}">
        <p14:creationId xmlns:p14="http://schemas.microsoft.com/office/powerpoint/2010/main" val="2568012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E0C2C-6096-8ACB-FEDE-69D4C174C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76E43CE-0400-31EF-CE06-86DFA08D4541}"/>
              </a:ext>
            </a:extLst>
          </p:cNvPr>
          <p:cNvSpPr/>
          <p:nvPr/>
        </p:nvSpPr>
        <p:spPr>
          <a:xfrm>
            <a:off x="600365" y="7953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6343C483-ACFA-8839-FCF5-B6D71202A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0690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</a:t>
            </a:r>
            <a:r>
              <a:rPr kumimoji="1" lang="ja-JP" altLang="en-US" b="1" dirty="0"/>
              <a:t>：不等式制約</a:t>
            </a:r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id="{7B4B3D75-1489-BBC5-35D5-5D64743990DA}"/>
              </a:ext>
            </a:extLst>
          </p:cNvPr>
          <p:cNvSpPr txBox="1"/>
          <p:nvPr/>
        </p:nvSpPr>
        <p:spPr>
          <a:xfrm>
            <a:off x="153959" y="1058860"/>
            <a:ext cx="9199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 b="1" i="0" dirty="0">
                <a:effectLst/>
                <a:latin typeface="YakuHanJPs"/>
              </a:rPr>
              <a:t>制約条件</a:t>
            </a:r>
            <a:r>
              <a:rPr lang="ja-JP" altLang="en-US" sz="1600" b="1" dirty="0">
                <a:latin typeface="YakuHanJPs"/>
              </a:rPr>
              <a:t>：</a:t>
            </a:r>
            <a:endParaRPr lang="en-US" altLang="ja-JP" sz="1600" b="1" i="0" dirty="0">
              <a:effectLst/>
              <a:latin typeface="YakuHanJPs"/>
            </a:endParaRPr>
          </a:p>
          <a:p>
            <a:endParaRPr lang="en-US" altLang="ja-JP" sz="1600" b="1" dirty="0">
              <a:latin typeface="YakuHanJPs"/>
            </a:endParaRPr>
          </a:p>
          <a:p>
            <a:r>
              <a:rPr lang="ja-JP" altLang="en-US" sz="1600" b="1" dirty="0">
                <a:latin typeface="YakuHanJPs"/>
              </a:rPr>
              <a:t>等式制約</a:t>
            </a:r>
            <a:endParaRPr lang="en-US" altLang="ja-JP" sz="1600" b="1" dirty="0">
              <a:latin typeface="YakuHanJP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4B55FE7-F0B9-983E-4D8A-81D6EABE1369}"/>
                  </a:ext>
                </a:extLst>
              </p:cNvPr>
              <p:cNvSpPr txBox="1"/>
              <p:nvPr/>
            </p:nvSpPr>
            <p:spPr>
              <a:xfrm>
                <a:off x="1930400" y="1301439"/>
                <a:ext cx="1226939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4B55FE7-F0B9-983E-4D8A-81D6EABE1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00" y="1301439"/>
                <a:ext cx="1226939" cy="672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56D38A2-28AC-04AE-DA75-7EB4AAB2E02B}"/>
                  </a:ext>
                </a:extLst>
              </p:cNvPr>
              <p:cNvSpPr txBox="1"/>
              <p:nvPr/>
            </p:nvSpPr>
            <p:spPr>
              <a:xfrm>
                <a:off x="1484655" y="2726705"/>
                <a:ext cx="2316345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56D38A2-28AC-04AE-DA75-7EB4AAB2E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655" y="2726705"/>
                <a:ext cx="2316345" cy="7645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2587F77-74B0-5A3D-F676-E7EEF7BC9D56}"/>
                  </a:ext>
                </a:extLst>
              </p:cNvPr>
              <p:cNvSpPr txBox="1"/>
              <p:nvPr/>
            </p:nvSpPr>
            <p:spPr>
              <a:xfrm>
                <a:off x="9064762" y="1134480"/>
                <a:ext cx="2760692" cy="1077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(0,1)</m:t>
                    </m:r>
                  </m:oMath>
                </a14:m>
                <a:r>
                  <a:rPr lang="ja-JP" altLang="en-US" sz="1600" dirty="0"/>
                  <a:t>   バイナリ変数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　係数（整数）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と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ja-JP" sz="1600" dirty="0"/>
                  <a:t>     </a:t>
                </a:r>
                <a:r>
                  <a:rPr lang="ja-JP" altLang="en-US" sz="1600" dirty="0"/>
                  <a:t>定数</a:t>
                </a:r>
                <a:r>
                  <a:rPr lang="en-US" altLang="ja-JP" sz="1600" dirty="0"/>
                  <a:t>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1600" dirty="0"/>
                  <a:t>    </a:t>
                </a:r>
                <a:r>
                  <a:rPr lang="ja-JP" altLang="en-US" sz="1600" dirty="0"/>
                  <a:t>ペナルティー係数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2587F77-74B0-5A3D-F676-E7EEF7BC9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762" y="1134480"/>
                <a:ext cx="2760692" cy="1077218"/>
              </a:xfrm>
              <a:prstGeom prst="rect">
                <a:avLst/>
              </a:prstGeom>
              <a:blipFill>
                <a:blip r:embed="rId5"/>
                <a:stretch>
                  <a:fillRect t="-1117" b="-5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0AE9C155-EADD-4754-F1A7-91145E0292A9}"/>
              </a:ext>
            </a:extLst>
          </p:cNvPr>
          <p:cNvSpPr txBox="1"/>
          <p:nvPr/>
        </p:nvSpPr>
        <p:spPr>
          <a:xfrm>
            <a:off x="153959" y="2924323"/>
            <a:ext cx="1490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>
                <a:latin typeface="YakuHanJPs"/>
              </a:rPr>
              <a:t>不等式制約</a:t>
            </a:r>
            <a:endParaRPr lang="en-US" altLang="ja-JP" sz="1800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BD66B2D9-9D83-FC7E-E09D-D554DB11C246}"/>
              </a:ext>
            </a:extLst>
          </p:cNvPr>
          <p:cNvSpPr/>
          <p:nvPr/>
        </p:nvSpPr>
        <p:spPr>
          <a:xfrm>
            <a:off x="3801000" y="1557503"/>
            <a:ext cx="1062956" cy="1601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9B4A9BF-15A4-01D0-BDD4-215C52D4DB7B}"/>
              </a:ext>
            </a:extLst>
          </p:cNvPr>
          <p:cNvSpPr txBox="1"/>
          <p:nvPr/>
        </p:nvSpPr>
        <p:spPr>
          <a:xfrm>
            <a:off x="4009312" y="11387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移項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9FED921-E13A-7F63-D59B-E6DF18D0D964}"/>
              </a:ext>
            </a:extLst>
          </p:cNvPr>
          <p:cNvSpPr txBox="1"/>
          <p:nvPr/>
        </p:nvSpPr>
        <p:spPr>
          <a:xfrm>
            <a:off x="4060112" y="17574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二乗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F3CF043-AB13-5704-9AD9-09ED179B215D}"/>
                  </a:ext>
                </a:extLst>
              </p:cNvPr>
              <p:cNvSpPr txBox="1"/>
              <p:nvPr/>
            </p:nvSpPr>
            <p:spPr>
              <a:xfrm>
                <a:off x="5558416" y="1209414"/>
                <a:ext cx="1856021" cy="791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F3CF043-AB13-5704-9AD9-09ED179B2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416" y="1209414"/>
                <a:ext cx="1856021" cy="7912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31F8667-3BA1-8AA8-B7A9-3B2787455436}"/>
                  </a:ext>
                </a:extLst>
              </p:cNvPr>
              <p:cNvSpPr txBox="1"/>
              <p:nvPr/>
            </p:nvSpPr>
            <p:spPr>
              <a:xfrm>
                <a:off x="444500" y="3695525"/>
                <a:ext cx="10769600" cy="2585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dirty="0"/>
                  <a:t>①</a:t>
                </a:r>
                <a:r>
                  <a:rPr lang="en-US" altLang="ja-JP" dirty="0"/>
                  <a:t>unbalanced penalization</a:t>
                </a:r>
                <a:r>
                  <a:rPr lang="ja-JP" altLang="en-US" dirty="0"/>
                  <a:t>方法</a:t>
                </a:r>
                <a:endParaRPr lang="en-US" altLang="ja-JP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ja-JP" altLang="en-US" dirty="0"/>
                  <a:t>はペナルティー項として目的関数に加える</a:t>
                </a:r>
                <a:endParaRPr lang="en-US" altLang="ja-JP" dirty="0"/>
              </a:p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ja-JP" altLang="en-US" dirty="0"/>
                  <a:t>の時（制約条件を満たす）、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ja-JP" altLang="en-US" dirty="0"/>
                  <a:t>はより小さい（目的関数の増加は小さい）</a:t>
                </a: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ja-JP" altLang="en-US" dirty="0"/>
                  <a:t>の時（制約条件を満たさない）、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ja-JP" altLang="en-US" dirty="0"/>
                  <a:t>はより大きい（目的関数の増加は大きい）</a:t>
                </a: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31F8667-3BA1-8AA8-B7A9-3B2787455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00" y="3695525"/>
                <a:ext cx="10769600" cy="2585323"/>
              </a:xfrm>
              <a:prstGeom prst="rect">
                <a:avLst/>
              </a:prstGeom>
              <a:blipFill>
                <a:blip r:embed="rId7"/>
                <a:stretch>
                  <a:fillRect l="-509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17D1C4E-01DF-5AEB-240D-417583CC9035}"/>
                  </a:ext>
                </a:extLst>
              </p:cNvPr>
              <p:cNvSpPr txBox="1"/>
              <p:nvPr/>
            </p:nvSpPr>
            <p:spPr>
              <a:xfrm>
                <a:off x="2543869" y="4244304"/>
                <a:ext cx="36190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𝜉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17D1C4E-01DF-5AEB-240D-417583CC9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869" y="4244304"/>
                <a:ext cx="3619004" cy="369332"/>
              </a:xfrm>
              <a:prstGeom prst="rect">
                <a:avLst/>
              </a:prstGeom>
              <a:blipFill>
                <a:blip r:embed="rId8"/>
                <a:stretch>
                  <a:fillRect l="-2189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5FA4ADA-E4A3-953D-2260-086280E2329F}"/>
                  </a:ext>
                </a:extLst>
              </p:cNvPr>
              <p:cNvSpPr txBox="1"/>
              <p:nvPr/>
            </p:nvSpPr>
            <p:spPr>
              <a:xfrm>
                <a:off x="8108950" y="3679500"/>
                <a:ext cx="3889276" cy="9668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16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ja-JP" altLang="en-US" sz="1600" dirty="0"/>
                  <a:t>（制約条件に満たす場合）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5FA4ADA-E4A3-953D-2260-086280E23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950" y="3679500"/>
                <a:ext cx="3889276" cy="966803"/>
              </a:xfrm>
              <a:prstGeom prst="rect">
                <a:avLst/>
              </a:prstGeom>
              <a:blipFill>
                <a:blip r:embed="rId9"/>
                <a:stretch>
                  <a:fillRect b="-37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66AC6B3-F059-E138-BECE-1CEE0ED1E314}"/>
              </a:ext>
            </a:extLst>
          </p:cNvPr>
          <p:cNvCxnSpPr>
            <a:cxnSpLocks/>
          </p:cNvCxnSpPr>
          <p:nvPr/>
        </p:nvCxnSpPr>
        <p:spPr>
          <a:xfrm>
            <a:off x="203003" y="2476500"/>
            <a:ext cx="721143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969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C3242-CA20-0979-6D91-6A68BADF2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41B5EC6-2B03-B50B-64D4-2EDD0FE9F0A0}"/>
              </a:ext>
            </a:extLst>
          </p:cNvPr>
          <p:cNvSpPr/>
          <p:nvPr/>
        </p:nvSpPr>
        <p:spPr>
          <a:xfrm>
            <a:off x="600365" y="7953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E19C0D9E-DA33-D2EE-6EE8-44B703F72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0690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</a:t>
            </a:r>
            <a:r>
              <a:rPr kumimoji="1" lang="ja-JP" altLang="en-US" b="1" dirty="0"/>
              <a:t> ：不等式制約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B2E43B9-5545-73FF-EDBE-FF6DCF271A90}"/>
                  </a:ext>
                </a:extLst>
              </p:cNvPr>
              <p:cNvSpPr txBox="1"/>
              <p:nvPr/>
            </p:nvSpPr>
            <p:spPr>
              <a:xfrm>
                <a:off x="1503705" y="890517"/>
                <a:ext cx="2316345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B2E43B9-5545-73FF-EDBE-FF6DCF271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705" y="890517"/>
                <a:ext cx="2316345" cy="764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3A9E0A4-12AA-33EE-DEC9-C00622B91F3C}"/>
                  </a:ext>
                </a:extLst>
              </p:cNvPr>
              <p:cNvSpPr txBox="1"/>
              <p:nvPr/>
            </p:nvSpPr>
            <p:spPr>
              <a:xfrm>
                <a:off x="8525012" y="993967"/>
                <a:ext cx="3223126" cy="15696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(0,1)</m:t>
                    </m:r>
                  </m:oMath>
                </a14:m>
                <a:r>
                  <a:rPr lang="ja-JP" altLang="en-US" sz="1600" dirty="0"/>
                  <a:t>   バイナリ変数</a:t>
                </a:r>
                <a:endParaRPr lang="en-US" altLang="ja-JP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1600" dirty="0"/>
                  <a:t>　係数（整数）</a:t>
                </a:r>
                <a:endParaRPr lang="en-US" altLang="ja-JP" sz="1600" dirty="0"/>
              </a:p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と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ja-JP" sz="1600" dirty="0"/>
                  <a:t>     </a:t>
                </a:r>
                <a:r>
                  <a:rPr lang="ja-JP" altLang="en-US" sz="1600" dirty="0"/>
                  <a:t>定数</a:t>
                </a:r>
                <a:r>
                  <a:rPr lang="en-US" altLang="ja-JP" sz="1600" dirty="0"/>
                  <a:t>  </a:t>
                </a:r>
              </a:p>
              <a:p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1600" dirty="0"/>
                  <a:t>   </a:t>
                </a:r>
                <a:r>
                  <a:rPr lang="ja-JP" altLang="en-US" sz="1600" dirty="0"/>
                  <a:t>ペナルティー係数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1600" dirty="0"/>
                  <a:t>        </a:t>
                </a:r>
                <a:r>
                  <a:rPr lang="en-US" altLang="zh-CN" sz="1600" dirty="0"/>
                  <a:t>QUBO</a:t>
                </a:r>
                <a:r>
                  <a:rPr lang="ja-JP" altLang="en-US" sz="1600" dirty="0"/>
                  <a:t>行列 </a:t>
                </a:r>
                <a:endParaRPr lang="en-US" altLang="ja-JP" sz="1600" dirty="0"/>
              </a:p>
              <a:p>
                <a:r>
                  <a:rPr lang="en-US" altLang="ja-JP" sz="1600" b="0" dirty="0"/>
                  <a:t>     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600" dirty="0"/>
                  <a:t>        </a:t>
                </a:r>
                <a:r>
                  <a:rPr lang="ja-JP" altLang="en-US" sz="1600" dirty="0"/>
                  <a:t>バイナリ変数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の個数</a:t>
                </a:r>
                <a:r>
                  <a:rPr lang="en-US" altLang="ja-JP" sz="1600" dirty="0"/>
                  <a:t>   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3A9E0A4-12AA-33EE-DEC9-C00622B91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012" y="993967"/>
                <a:ext cx="3223126" cy="1569660"/>
              </a:xfrm>
              <a:prstGeom prst="rect">
                <a:avLst/>
              </a:prstGeom>
              <a:blipFill>
                <a:blip r:embed="rId4"/>
                <a:stretch>
                  <a:fillRect t="-769" b="-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0DE9140F-AC1A-E692-F627-A4F1BAF885E8}"/>
              </a:ext>
            </a:extLst>
          </p:cNvPr>
          <p:cNvSpPr txBox="1"/>
          <p:nvPr/>
        </p:nvSpPr>
        <p:spPr>
          <a:xfrm>
            <a:off x="366546" y="1088135"/>
            <a:ext cx="1490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>
                <a:latin typeface="YakuHanJPs"/>
              </a:rPr>
              <a:t>不等式制約</a:t>
            </a:r>
            <a:endParaRPr lang="en-US" altLang="ja-JP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33A6068-C3CE-DBD9-EED3-CB66B30610D0}"/>
                  </a:ext>
                </a:extLst>
              </p:cNvPr>
              <p:cNvSpPr txBox="1"/>
              <p:nvPr/>
            </p:nvSpPr>
            <p:spPr>
              <a:xfrm>
                <a:off x="221514" y="1798282"/>
                <a:ext cx="8179536" cy="2862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dirty="0"/>
                  <a:t>①</a:t>
                </a:r>
                <a:r>
                  <a:rPr lang="en-US" altLang="ja-JP" dirty="0"/>
                  <a:t>unbalanced penalization</a:t>
                </a:r>
                <a:r>
                  <a:rPr lang="ja-JP" altLang="en-US" dirty="0"/>
                  <a:t>方法</a:t>
                </a:r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ja-JP" altLang="en-US" dirty="0"/>
                  <a:t>の時（制約条件に満たす）、</a:t>
                </a:r>
                <a:endParaRPr lang="en-US" altLang="ja-JP" dirty="0"/>
              </a:p>
              <a:p>
                <a:r>
                  <a:rPr lang="zh-CN" altLang="en-US" dirty="0"/>
                  <a:t>                    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ja-JP" altLang="en-US" dirty="0"/>
                  <a:t>はより小さい（目的関数の増加は小さい）</a:t>
                </a: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ja-JP" altLang="en-US" dirty="0"/>
                  <a:t>の時（制約条件に満たさない）、</a:t>
                </a:r>
                <a:endParaRPr lang="en-US" altLang="ja-JP" dirty="0"/>
              </a:p>
              <a:p>
                <a:r>
                  <a:rPr lang="en-US" altLang="zh-CN" dirty="0"/>
                  <a:t>                    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ja-JP" altLang="en-US" dirty="0"/>
                  <a:t>はより大きい（目的関数の増加は大きい）</a:t>
                </a:r>
                <a:endParaRPr lang="zh-CN" altLang="en-US" dirty="0"/>
              </a:p>
              <a:p>
                <a:endParaRPr lang="en-US" altLang="ja-JP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33A6068-C3CE-DBD9-EED3-CB66B3061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14" y="1798282"/>
                <a:ext cx="8179536" cy="2862322"/>
              </a:xfrm>
              <a:prstGeom prst="rect">
                <a:avLst/>
              </a:prstGeom>
              <a:blipFill>
                <a:blip r:embed="rId5"/>
                <a:stretch>
                  <a:fillRect l="-596" t="-1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D4BEF85-DFC9-B6D6-30A2-B6989B6755C7}"/>
                  </a:ext>
                </a:extLst>
              </p:cNvPr>
              <p:cNvSpPr txBox="1"/>
              <p:nvPr/>
            </p:nvSpPr>
            <p:spPr>
              <a:xfrm>
                <a:off x="656857" y="2464370"/>
                <a:ext cx="36190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𝜉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D4BEF85-DFC9-B6D6-30A2-B6989B675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57" y="2464370"/>
                <a:ext cx="3619004" cy="369332"/>
              </a:xfrm>
              <a:prstGeom prst="rect">
                <a:avLst/>
              </a:prstGeom>
              <a:blipFill>
                <a:blip r:embed="rId6"/>
                <a:stretch>
                  <a:fillRect l="-2361" r="-169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31930E7-E52E-E7B9-746A-9A96EBA229CE}"/>
                  </a:ext>
                </a:extLst>
              </p:cNvPr>
              <p:cNvSpPr txBox="1"/>
              <p:nvPr/>
            </p:nvSpPr>
            <p:spPr>
              <a:xfrm>
                <a:off x="3773837" y="1098321"/>
                <a:ext cx="3889276" cy="9668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16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ja-JP" altLang="en-US" sz="1600" dirty="0"/>
                  <a:t>（制約条件に満たす場合）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31930E7-E52E-E7B9-746A-9A96EBA22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837" y="1098321"/>
                <a:ext cx="3889276" cy="966803"/>
              </a:xfrm>
              <a:prstGeom prst="rect">
                <a:avLst/>
              </a:prstGeom>
              <a:blipFill>
                <a:blip r:embed="rId7"/>
                <a:stretch>
                  <a:fillRect b="-31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B21A5473-97FD-6882-7866-6556F9A9948B}"/>
              </a:ext>
            </a:extLst>
          </p:cNvPr>
          <p:cNvSpPr txBox="1"/>
          <p:nvPr/>
        </p:nvSpPr>
        <p:spPr>
          <a:xfrm>
            <a:off x="221514" y="4886505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目的関数</a:t>
            </a:r>
            <a:r>
              <a:rPr lang="en-US" altLang="ja-JP" dirty="0"/>
              <a:t>+</a:t>
            </a:r>
            <a:r>
              <a:rPr lang="ja-JP" altLang="en-US" dirty="0"/>
              <a:t>制約条件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D4F0567-429D-967B-D5FC-B51140CEEC1B}"/>
                  </a:ext>
                </a:extLst>
              </p:cNvPr>
              <p:cNvSpPr txBox="1"/>
              <p:nvPr/>
            </p:nvSpPr>
            <p:spPr>
              <a:xfrm>
                <a:off x="72657" y="5234958"/>
                <a:ext cx="6756400" cy="9269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D4F0567-429D-967B-D5FC-B51140CEE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7" y="5234958"/>
                <a:ext cx="6756400" cy="9269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5C8FC808-B87E-C3F9-DEE6-B553CAEA4D3D}"/>
              </a:ext>
            </a:extLst>
          </p:cNvPr>
          <p:cNvSpPr txBox="1"/>
          <p:nvPr/>
        </p:nvSpPr>
        <p:spPr>
          <a:xfrm>
            <a:off x="656857" y="62110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目的関数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F8488E0-1DD2-6FE4-0039-50CBE6E42E38}"/>
              </a:ext>
            </a:extLst>
          </p:cNvPr>
          <p:cNvSpPr txBox="1"/>
          <p:nvPr/>
        </p:nvSpPr>
        <p:spPr>
          <a:xfrm>
            <a:off x="2974607" y="61618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等式制約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7583DF6-F6A4-1513-996F-59A42BA08F56}"/>
              </a:ext>
            </a:extLst>
          </p:cNvPr>
          <p:cNvSpPr txBox="1"/>
          <p:nvPr/>
        </p:nvSpPr>
        <p:spPr>
          <a:xfrm>
            <a:off x="4906029" y="61618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不等式制約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D9563AE-CB17-1F66-B4E0-59B01933CF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057" y="2771431"/>
            <a:ext cx="5274551" cy="321737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8C151FD-419D-C04E-6D1A-09B627FE2B7C}"/>
              </a:ext>
            </a:extLst>
          </p:cNvPr>
          <p:cNvSpPr txBox="1"/>
          <p:nvPr/>
        </p:nvSpPr>
        <p:spPr>
          <a:xfrm>
            <a:off x="10413461" y="32107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満たす</a:t>
            </a:r>
            <a:endParaRPr lang="zh-CN" alt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86C20B2-A55C-323C-5940-93B92589AD8F}"/>
              </a:ext>
            </a:extLst>
          </p:cNvPr>
          <p:cNvSpPr txBox="1"/>
          <p:nvPr/>
        </p:nvSpPr>
        <p:spPr>
          <a:xfrm>
            <a:off x="8628807" y="320502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満たさない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53247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CBF02-4B36-A7CD-9726-0ADB3F029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094B244-C8E1-1FEE-2423-790912D5284A}"/>
              </a:ext>
            </a:extLst>
          </p:cNvPr>
          <p:cNvSpPr/>
          <p:nvPr/>
        </p:nvSpPr>
        <p:spPr>
          <a:xfrm>
            <a:off x="600365" y="7953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569D6688-22D4-6BF2-FB84-90524DA9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0690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</a:t>
            </a:r>
            <a:r>
              <a:rPr kumimoji="1" lang="ja-JP" altLang="en-US" b="1" dirty="0"/>
              <a:t> ：不等式制約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812D41B-2B80-BA23-5D7D-17775B1137C1}"/>
                  </a:ext>
                </a:extLst>
              </p:cNvPr>
              <p:cNvSpPr txBox="1"/>
              <p:nvPr/>
            </p:nvSpPr>
            <p:spPr>
              <a:xfrm>
                <a:off x="1578677" y="844258"/>
                <a:ext cx="2316345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812D41B-2B80-BA23-5D7D-17775B113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677" y="844258"/>
                <a:ext cx="2316345" cy="764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9179C2A-6ABB-F2C0-869D-FC1A7F2CB8F3}"/>
                  </a:ext>
                </a:extLst>
              </p:cNvPr>
              <p:cNvSpPr txBox="1"/>
              <p:nvPr/>
            </p:nvSpPr>
            <p:spPr>
              <a:xfrm>
                <a:off x="9069654" y="1124462"/>
                <a:ext cx="2250424" cy="1077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(0,1)</m:t>
                    </m:r>
                  </m:oMath>
                </a14:m>
                <a:r>
                  <a:rPr lang="ja-JP" altLang="en-US" sz="1600" dirty="0"/>
                  <a:t>   バイナリ変数</a:t>
                </a:r>
                <a:endParaRPr lang="en-US" altLang="ja-JP" sz="1600" dirty="0"/>
              </a:p>
              <a:p>
                <a:r>
                  <a:rPr lang="en-US" altLang="ja-JP" sz="16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　係数（整数）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ja-JP" sz="1600" dirty="0"/>
                  <a:t>     </a:t>
                </a:r>
                <a:r>
                  <a:rPr lang="ja-JP" altLang="en-US" sz="1600" dirty="0"/>
                  <a:t>定数</a:t>
                </a:r>
                <a:r>
                  <a:rPr lang="en-US" altLang="ja-JP" sz="1600" dirty="0"/>
                  <a:t>  </a:t>
                </a:r>
              </a:p>
              <a:p>
                <a:r>
                  <a:rPr lang="en-US" altLang="zh-CN" sz="1600" b="0" dirty="0"/>
                  <a:t>  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ja-JP" sz="1600" dirty="0"/>
                  <a:t>      </a:t>
                </a:r>
                <a:r>
                  <a:rPr lang="ja-JP" altLang="en-US" sz="1600" dirty="0"/>
                  <a:t>補助変数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9179C2A-6ABB-F2C0-869D-FC1A7F2CB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654" y="1124462"/>
                <a:ext cx="2250424" cy="1077218"/>
              </a:xfrm>
              <a:prstGeom prst="rect">
                <a:avLst/>
              </a:prstGeom>
              <a:blipFill>
                <a:blip r:embed="rId4"/>
                <a:stretch>
                  <a:fillRect t="-1117" b="-5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0956B689-C84A-B07F-7455-E6B00F5E93B8}"/>
              </a:ext>
            </a:extLst>
          </p:cNvPr>
          <p:cNvSpPr txBox="1"/>
          <p:nvPr/>
        </p:nvSpPr>
        <p:spPr>
          <a:xfrm>
            <a:off x="193774" y="1003298"/>
            <a:ext cx="1490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>
                <a:latin typeface="YakuHanJPs"/>
              </a:rPr>
              <a:t>不等式制約</a:t>
            </a:r>
            <a:endParaRPr lang="en-US" altLang="ja-JP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7ACB48D-F423-CFBD-3392-232B99DF2AB9}"/>
                  </a:ext>
                </a:extLst>
              </p:cNvPr>
              <p:cNvSpPr txBox="1"/>
              <p:nvPr/>
            </p:nvSpPr>
            <p:spPr>
              <a:xfrm>
                <a:off x="193774" y="1555349"/>
                <a:ext cx="462587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dirty="0"/>
                  <a:t>②補助変数</a:t>
                </a:r>
                <a:r>
                  <a:rPr lang="en-US" altLang="ja-JP" dirty="0"/>
                  <a:t>(slack variables)</a:t>
                </a:r>
              </a:p>
              <a:p>
                <a:r>
                  <a:rPr lang="ja-JP" altLang="en-US" dirty="0"/>
                  <a:t>補助変数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dirty="0"/>
                  <a:t>を導入：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7ACB48D-F423-CFBD-3392-232B99DF2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74" y="1555349"/>
                <a:ext cx="4625876" cy="646331"/>
              </a:xfrm>
              <a:prstGeom prst="rect">
                <a:avLst/>
              </a:prstGeom>
              <a:blipFill>
                <a:blip r:embed="rId5"/>
                <a:stretch>
                  <a:fillRect l="-1186" t="-4717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EA95752-4EED-28C7-EBC7-003F85F7410E}"/>
                  </a:ext>
                </a:extLst>
              </p:cNvPr>
              <p:cNvSpPr txBox="1"/>
              <p:nvPr/>
            </p:nvSpPr>
            <p:spPr>
              <a:xfrm>
                <a:off x="895018" y="2257127"/>
                <a:ext cx="3562548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EA95752-4EED-28C7-EBC7-003F85F74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18" y="2257127"/>
                <a:ext cx="3562548" cy="7645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E6C7BC6-29E3-F04B-74D3-CC0BE165D694}"/>
                  </a:ext>
                </a:extLst>
              </p:cNvPr>
              <p:cNvSpPr txBox="1"/>
              <p:nvPr/>
            </p:nvSpPr>
            <p:spPr>
              <a:xfrm>
                <a:off x="869618" y="3454022"/>
                <a:ext cx="3562548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E6C7BC6-29E3-F04B-74D3-CC0BE165D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18" y="3454022"/>
                <a:ext cx="3562548" cy="7645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EB6F4F5E-0916-B85E-4E77-CA260C8BA332}"/>
              </a:ext>
            </a:extLst>
          </p:cNvPr>
          <p:cNvSpPr txBox="1"/>
          <p:nvPr/>
        </p:nvSpPr>
        <p:spPr>
          <a:xfrm>
            <a:off x="2695342" y="29659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移項</a:t>
            </a:r>
            <a:endParaRPr lang="zh-CN" altLang="en-US" sz="1400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0D269F68-F7E7-4365-E589-7849CB729F3E}"/>
              </a:ext>
            </a:extLst>
          </p:cNvPr>
          <p:cNvSpPr/>
          <p:nvPr/>
        </p:nvSpPr>
        <p:spPr>
          <a:xfrm rot="5400000">
            <a:off x="2397515" y="3084489"/>
            <a:ext cx="605412" cy="9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161C9B3-035E-920B-CD0D-F3BF3EECFEE6}"/>
                  </a:ext>
                </a:extLst>
              </p:cNvPr>
              <p:cNvSpPr txBox="1"/>
              <p:nvPr/>
            </p:nvSpPr>
            <p:spPr>
              <a:xfrm>
                <a:off x="342900" y="4332025"/>
                <a:ext cx="6096000" cy="9239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dirty="0"/>
                  <a:t>制約条件を満たす場合、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dirty="0"/>
                  <a:t>制約条件を満たさない場合、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161C9B3-035E-920B-CD0D-F3BF3EECF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4332025"/>
                <a:ext cx="6096000" cy="923971"/>
              </a:xfrm>
              <a:prstGeom prst="rect">
                <a:avLst/>
              </a:prstGeom>
              <a:blipFill>
                <a:blip r:embed="rId8"/>
                <a:stretch>
                  <a:fillRect l="-600" t="-48344" b="-44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EBB8CA2-9F4E-7426-341C-C370D8D7E486}"/>
                  </a:ext>
                </a:extLst>
              </p:cNvPr>
              <p:cNvSpPr txBox="1"/>
              <p:nvPr/>
            </p:nvSpPr>
            <p:spPr>
              <a:xfrm>
                <a:off x="342900" y="5010995"/>
                <a:ext cx="22201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なので、</a:t>
                </a:r>
                <a:r>
                  <a:rPr lang="en-US" altLang="ja-JP" b="0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dirty="0"/>
                  <a:t>の範囲は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EBB8CA2-9F4E-7426-341C-C370D8D7E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5010995"/>
                <a:ext cx="2220160" cy="369332"/>
              </a:xfrm>
              <a:prstGeom prst="rect">
                <a:avLst/>
              </a:prstGeom>
              <a:blipFill>
                <a:blip r:embed="rId9"/>
                <a:stretch>
                  <a:fillRect l="-2198" t="-6557" r="-2198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5D0E35F-78D9-6D03-FD47-D6EF62FAB344}"/>
                  </a:ext>
                </a:extLst>
              </p:cNvPr>
              <p:cNvSpPr txBox="1"/>
              <p:nvPr/>
            </p:nvSpPr>
            <p:spPr>
              <a:xfrm>
                <a:off x="1639154" y="5322749"/>
                <a:ext cx="3077958" cy="7365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5D0E35F-78D9-6D03-FD47-D6EF62FAB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154" y="5322749"/>
                <a:ext cx="3077958" cy="7365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CA9CFF6-ECDE-794A-15F4-006B8312649C}"/>
                  </a:ext>
                </a:extLst>
              </p:cNvPr>
              <p:cNvSpPr txBox="1"/>
              <p:nvPr/>
            </p:nvSpPr>
            <p:spPr>
              <a:xfrm>
                <a:off x="5257567" y="5444129"/>
                <a:ext cx="2591604" cy="6151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CA9CFF6-ECDE-794A-15F4-006B83126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567" y="5444129"/>
                <a:ext cx="2591604" cy="615168"/>
              </a:xfrm>
              <a:prstGeom prst="rect">
                <a:avLst/>
              </a:prstGeom>
              <a:blipFill>
                <a:blip r:embed="rId11"/>
                <a:stretch>
                  <a:fillRect t="-112621" b="-1621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797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5DCBB1E-76B6-01FC-FD65-FC501CDD2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7C5786F3-E21A-C855-B179-D2DE5CA09573}"/>
              </a:ext>
            </a:extLst>
          </p:cNvPr>
          <p:cNvSpPr/>
          <p:nvPr/>
        </p:nvSpPr>
        <p:spPr>
          <a:xfrm>
            <a:off x="600365" y="7953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9728F2A8-D277-90FE-308F-84E5BED51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0690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</a:t>
            </a:r>
            <a:r>
              <a:rPr kumimoji="1" lang="ja-JP" altLang="en-US" b="1" dirty="0"/>
              <a:t> ：不等式制約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FF94900-BDF3-B517-5AF6-4EB13F3864DE}"/>
                  </a:ext>
                </a:extLst>
              </p:cNvPr>
              <p:cNvSpPr txBox="1"/>
              <p:nvPr/>
            </p:nvSpPr>
            <p:spPr>
              <a:xfrm>
                <a:off x="1578677" y="844258"/>
                <a:ext cx="2316345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812D41B-2B80-BA23-5D7D-17775B113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677" y="844258"/>
                <a:ext cx="2316345" cy="764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723051C-2CBB-2215-F642-286FB5886C3F}"/>
                  </a:ext>
                </a:extLst>
              </p:cNvPr>
              <p:cNvSpPr txBox="1"/>
              <p:nvPr/>
            </p:nvSpPr>
            <p:spPr>
              <a:xfrm>
                <a:off x="9088704" y="966830"/>
                <a:ext cx="2250424" cy="1077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(0,1)</m:t>
                    </m:r>
                  </m:oMath>
                </a14:m>
                <a:r>
                  <a:rPr lang="ja-JP" altLang="en-US" sz="1600" dirty="0"/>
                  <a:t>   バイナリ変数</a:t>
                </a:r>
                <a:endParaRPr lang="en-US" altLang="ja-JP" sz="1600" dirty="0"/>
              </a:p>
              <a:p>
                <a:r>
                  <a:rPr lang="en-US" altLang="ja-JP" sz="16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　係数（整数）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ja-JP" sz="1600" dirty="0"/>
                  <a:t>     </a:t>
                </a:r>
                <a:r>
                  <a:rPr lang="ja-JP" altLang="en-US" sz="1600" dirty="0"/>
                  <a:t>定数</a:t>
                </a:r>
                <a:r>
                  <a:rPr lang="en-US" altLang="ja-JP" sz="1600" dirty="0"/>
                  <a:t>  </a:t>
                </a:r>
              </a:p>
              <a:p>
                <a:r>
                  <a:rPr lang="en-US" altLang="zh-CN" sz="1600" b="0" dirty="0"/>
                  <a:t>  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ja-JP" sz="1600" dirty="0"/>
                  <a:t>      </a:t>
                </a:r>
                <a:r>
                  <a:rPr lang="ja-JP" altLang="en-US" sz="1600" dirty="0"/>
                  <a:t>補助変数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9179C2A-6ABB-F2C0-869D-FC1A7F2CB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704" y="966830"/>
                <a:ext cx="2250424" cy="1077218"/>
              </a:xfrm>
              <a:prstGeom prst="rect">
                <a:avLst/>
              </a:prstGeom>
              <a:blipFill>
                <a:blip r:embed="rId4"/>
                <a:stretch>
                  <a:fillRect t="-1124" b="-618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E8239667-5CD8-2CFB-FE59-15A37E4D5308}"/>
              </a:ext>
            </a:extLst>
          </p:cNvPr>
          <p:cNvSpPr txBox="1"/>
          <p:nvPr/>
        </p:nvSpPr>
        <p:spPr>
          <a:xfrm>
            <a:off x="193774" y="1003298"/>
            <a:ext cx="1490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>
                <a:latin typeface="YakuHanJPs"/>
              </a:rPr>
              <a:t>不等式制約</a:t>
            </a:r>
            <a:endParaRPr lang="en-US" altLang="ja-JP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F8040D9-60E0-D80C-3D45-B9E61BA4CB84}"/>
                  </a:ext>
                </a:extLst>
              </p:cNvPr>
              <p:cNvSpPr txBox="1"/>
              <p:nvPr/>
            </p:nvSpPr>
            <p:spPr>
              <a:xfrm>
                <a:off x="193774" y="1555349"/>
                <a:ext cx="462587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dirty="0"/>
                  <a:t>②補助変数</a:t>
                </a:r>
                <a:r>
                  <a:rPr lang="en-US" altLang="ja-JP" dirty="0"/>
                  <a:t>(slack variables)</a:t>
                </a:r>
              </a:p>
              <a:p>
                <a:r>
                  <a:rPr lang="ja-JP" altLang="en-US" dirty="0"/>
                  <a:t>補助変数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dirty="0"/>
                  <a:t>を導入：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7ACB48D-F423-CFBD-3392-232B99DF2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74" y="1555349"/>
                <a:ext cx="4625876" cy="646331"/>
              </a:xfrm>
              <a:prstGeom prst="rect">
                <a:avLst/>
              </a:prstGeom>
              <a:blipFill>
                <a:blip r:embed="rId5"/>
                <a:stretch>
                  <a:fillRect l="-1186" t="-4717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1C289A4-1E87-7E1A-15F0-192FCEDFF710}"/>
                  </a:ext>
                </a:extLst>
              </p:cNvPr>
              <p:cNvSpPr txBox="1"/>
              <p:nvPr/>
            </p:nvSpPr>
            <p:spPr>
              <a:xfrm>
                <a:off x="895018" y="2257127"/>
                <a:ext cx="3562548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EA95752-4EED-28C7-EBC7-003F85F74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18" y="2257127"/>
                <a:ext cx="3562548" cy="7645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6D68D51-CD5C-DCAF-EB62-06DF9254F646}"/>
                  </a:ext>
                </a:extLst>
              </p:cNvPr>
              <p:cNvSpPr txBox="1"/>
              <p:nvPr/>
            </p:nvSpPr>
            <p:spPr>
              <a:xfrm>
                <a:off x="869618" y="3454022"/>
                <a:ext cx="3562548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E6C7BC6-29E3-F04B-74D3-CC0BE165D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18" y="3454022"/>
                <a:ext cx="3562548" cy="7645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647C8574-FC89-3F56-6633-3629B3D0B3BC}"/>
              </a:ext>
            </a:extLst>
          </p:cNvPr>
          <p:cNvSpPr txBox="1"/>
          <p:nvPr/>
        </p:nvSpPr>
        <p:spPr>
          <a:xfrm>
            <a:off x="2695342" y="29659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移項</a:t>
            </a:r>
            <a:endParaRPr lang="zh-CN" altLang="en-US" sz="1400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249CF307-F1C1-5389-2401-E41B170375CC}"/>
              </a:ext>
            </a:extLst>
          </p:cNvPr>
          <p:cNvSpPr/>
          <p:nvPr/>
        </p:nvSpPr>
        <p:spPr>
          <a:xfrm rot="5400000">
            <a:off x="2397515" y="3084489"/>
            <a:ext cx="605412" cy="98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8051B27-441E-0B1D-5A71-3A5D868C0BCF}"/>
                  </a:ext>
                </a:extLst>
              </p:cNvPr>
              <p:cNvSpPr txBox="1"/>
              <p:nvPr/>
            </p:nvSpPr>
            <p:spPr>
              <a:xfrm>
                <a:off x="342900" y="4332025"/>
                <a:ext cx="6096000" cy="9239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dirty="0"/>
                  <a:t>制約条件を満たす場合、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dirty="0"/>
                  <a:t>制約条件を満たさない場合、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161C9B3-035E-920B-CD0D-F3BF3EECF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4332025"/>
                <a:ext cx="6096000" cy="923971"/>
              </a:xfrm>
              <a:prstGeom prst="rect">
                <a:avLst/>
              </a:prstGeom>
              <a:blipFill>
                <a:blip r:embed="rId8"/>
                <a:stretch>
                  <a:fillRect l="-600" t="-48344" b="-44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DCDA5FC-870F-0FAE-8D1A-80306A0B9659}"/>
                  </a:ext>
                </a:extLst>
              </p:cNvPr>
              <p:cNvSpPr txBox="1"/>
              <p:nvPr/>
            </p:nvSpPr>
            <p:spPr>
              <a:xfrm>
                <a:off x="342900" y="5010995"/>
                <a:ext cx="22201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なので、</a:t>
                </a:r>
                <a:r>
                  <a:rPr lang="en-US" altLang="ja-JP" b="0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dirty="0"/>
                  <a:t>の範囲は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EBB8CA2-9F4E-7426-341C-C370D8D7E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5010995"/>
                <a:ext cx="2220160" cy="369332"/>
              </a:xfrm>
              <a:prstGeom prst="rect">
                <a:avLst/>
              </a:prstGeom>
              <a:blipFill>
                <a:blip r:embed="rId9"/>
                <a:stretch>
                  <a:fillRect l="-2198" t="-6557" r="-2198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45E30AA-B505-BF16-7226-AF0A6A049C8F}"/>
                  </a:ext>
                </a:extLst>
              </p:cNvPr>
              <p:cNvSpPr txBox="1"/>
              <p:nvPr/>
            </p:nvSpPr>
            <p:spPr>
              <a:xfrm>
                <a:off x="1639154" y="5322749"/>
                <a:ext cx="3077958" cy="7365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5D0E35F-78D9-6D03-FD47-D6EF62FAB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154" y="5322749"/>
                <a:ext cx="3077958" cy="7365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DE59133-B4A8-9AB3-0121-A228CEEB506C}"/>
              </a:ext>
            </a:extLst>
          </p:cNvPr>
          <p:cNvSpPr/>
          <p:nvPr/>
        </p:nvSpPr>
        <p:spPr>
          <a:xfrm>
            <a:off x="7819337" y="3371569"/>
            <a:ext cx="2409687" cy="1469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0C82D65-E109-61AF-1ED1-16644C139F28}"/>
              </a:ext>
            </a:extLst>
          </p:cNvPr>
          <p:cNvSpPr/>
          <p:nvPr/>
        </p:nvSpPr>
        <p:spPr>
          <a:xfrm>
            <a:off x="10230002" y="3371568"/>
            <a:ext cx="1224809" cy="1469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50D99E6-5661-F935-B52F-90E5CBA406BE}"/>
                  </a:ext>
                </a:extLst>
              </p:cNvPr>
              <p:cNvSpPr txBox="1"/>
              <p:nvPr/>
            </p:nvSpPr>
            <p:spPr>
              <a:xfrm>
                <a:off x="7733460" y="3589130"/>
                <a:ext cx="1312641" cy="5404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F393161-8850-1AEF-796D-772DE6DD0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460" y="3589130"/>
                <a:ext cx="1312641" cy="540469"/>
              </a:xfrm>
              <a:prstGeom prst="rect">
                <a:avLst/>
              </a:prstGeom>
              <a:blipFill>
                <a:blip r:embed="rId11"/>
                <a:stretch>
                  <a:fillRect l="-14884" t="-117045" r="-32558" b="-165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1150415-ECF5-F299-A167-1829C776CDFD}"/>
                  </a:ext>
                </a:extLst>
              </p:cNvPr>
              <p:cNvSpPr txBox="1"/>
              <p:nvPr/>
            </p:nvSpPr>
            <p:spPr>
              <a:xfrm>
                <a:off x="10100750" y="3692047"/>
                <a:ext cx="3683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31FD093-FA86-65CC-4D9A-822DBD4E9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750" y="3692047"/>
                <a:ext cx="3683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047E06C-EAAB-936C-8FA4-DF163DDBE878}"/>
              </a:ext>
            </a:extLst>
          </p:cNvPr>
          <p:cNvCxnSpPr>
            <a:cxnSpLocks/>
          </p:cNvCxnSpPr>
          <p:nvPr/>
        </p:nvCxnSpPr>
        <p:spPr>
          <a:xfrm>
            <a:off x="7820314" y="2783391"/>
            <a:ext cx="0" cy="349675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47A31D7-42CC-94BC-A9AE-A3380DDF7219}"/>
              </a:ext>
            </a:extLst>
          </p:cNvPr>
          <p:cNvCxnSpPr>
            <a:cxnSpLocks/>
          </p:cNvCxnSpPr>
          <p:nvPr/>
        </p:nvCxnSpPr>
        <p:spPr>
          <a:xfrm>
            <a:off x="11455788" y="2783390"/>
            <a:ext cx="0" cy="349675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66F18CE-3FA4-4E5A-06CF-F12A059749CB}"/>
              </a:ext>
            </a:extLst>
          </p:cNvPr>
          <p:cNvCxnSpPr>
            <a:cxnSpLocks/>
          </p:cNvCxnSpPr>
          <p:nvPr/>
        </p:nvCxnSpPr>
        <p:spPr>
          <a:xfrm>
            <a:off x="9833264" y="2946863"/>
            <a:ext cx="1622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1735DC9-E3E2-5507-AD2D-4EA9A1B84B14}"/>
              </a:ext>
            </a:extLst>
          </p:cNvPr>
          <p:cNvCxnSpPr>
            <a:cxnSpLocks/>
          </p:cNvCxnSpPr>
          <p:nvPr/>
        </p:nvCxnSpPr>
        <p:spPr>
          <a:xfrm flipH="1">
            <a:off x="7820314" y="2946863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93A0A54-CAE5-2AD2-22AA-43D7EA7A3CCB}"/>
                  </a:ext>
                </a:extLst>
              </p:cNvPr>
              <p:cNvSpPr txBox="1"/>
              <p:nvPr/>
            </p:nvSpPr>
            <p:spPr>
              <a:xfrm>
                <a:off x="9284792" y="2783390"/>
                <a:ext cx="6444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3AD74F96-6CD6-F73F-57E3-C72A057B8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792" y="2783390"/>
                <a:ext cx="64442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D2EB00CC-5799-E41C-0A8F-ED466455E63E}"/>
                  </a:ext>
                </a:extLst>
              </p:cNvPr>
              <p:cNvSpPr txBox="1"/>
              <p:nvPr/>
            </p:nvSpPr>
            <p:spPr>
              <a:xfrm>
                <a:off x="6677687" y="4250741"/>
                <a:ext cx="108593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400" dirty="0"/>
                  <a:t>が最小</a:t>
                </a:r>
                <a:r>
                  <a:rPr lang="en-US" altLang="ja-JP" sz="1400" dirty="0"/>
                  <a:t>(0)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7CA8F9F-FCB4-7C6A-AA49-3CB9DF19B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687" y="4250741"/>
                <a:ext cx="1085939" cy="307777"/>
              </a:xfrm>
              <a:prstGeom prst="rect">
                <a:avLst/>
              </a:prstGeom>
              <a:blipFill>
                <a:blip r:embed="rId14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D8ABB3A7-620D-2395-EBD4-5FED9B4249CC}"/>
              </a:ext>
            </a:extLst>
          </p:cNvPr>
          <p:cNvSpPr/>
          <p:nvPr/>
        </p:nvSpPr>
        <p:spPr>
          <a:xfrm>
            <a:off x="7830315" y="4283619"/>
            <a:ext cx="3625473" cy="1799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E3C0712-7BED-C1CD-1B01-8E440CA1BD94}"/>
                  </a:ext>
                </a:extLst>
              </p:cNvPr>
              <p:cNvSpPr txBox="1"/>
              <p:nvPr/>
            </p:nvSpPr>
            <p:spPr>
              <a:xfrm>
                <a:off x="9038393" y="4404630"/>
                <a:ext cx="1312641" cy="5404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CD3828C-C187-5390-00CB-A048C3179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393" y="4404630"/>
                <a:ext cx="1312641" cy="540469"/>
              </a:xfrm>
              <a:prstGeom prst="rect">
                <a:avLst/>
              </a:prstGeom>
              <a:blipFill>
                <a:blip r:embed="rId11"/>
                <a:stretch>
                  <a:fillRect l="-14884" t="-117045" r="-32558" b="-165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C10F2EA6-0AD5-8FB1-7612-637B5EF691AC}"/>
                  </a:ext>
                </a:extLst>
              </p:cNvPr>
              <p:cNvSpPr txBox="1"/>
              <p:nvPr/>
            </p:nvSpPr>
            <p:spPr>
              <a:xfrm>
                <a:off x="6779546" y="5302651"/>
                <a:ext cx="88221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400" dirty="0"/>
                  <a:t>が最大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364533D-CE6F-EABB-A879-0D6ABAB38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546" y="5302651"/>
                <a:ext cx="882219" cy="307777"/>
              </a:xfrm>
              <a:prstGeom prst="rect">
                <a:avLst/>
              </a:prstGeom>
              <a:blipFill>
                <a:blip r:embed="rId15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CACF5FEB-98CA-39A3-37C2-3CBA2CE0B607}"/>
              </a:ext>
            </a:extLst>
          </p:cNvPr>
          <p:cNvSpPr/>
          <p:nvPr/>
        </p:nvSpPr>
        <p:spPr>
          <a:xfrm>
            <a:off x="8628865" y="5372925"/>
            <a:ext cx="2816914" cy="17997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8E867D25-9846-F644-D479-E5B975FEA005}"/>
              </a:ext>
            </a:extLst>
          </p:cNvPr>
          <p:cNvSpPr/>
          <p:nvPr/>
        </p:nvSpPr>
        <p:spPr>
          <a:xfrm>
            <a:off x="7837257" y="5372925"/>
            <a:ext cx="791608" cy="1672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5317A05-10C0-CFB7-618F-17DA38B50F8D}"/>
                  </a:ext>
                </a:extLst>
              </p:cNvPr>
              <p:cNvSpPr txBox="1"/>
              <p:nvPr/>
            </p:nvSpPr>
            <p:spPr>
              <a:xfrm>
                <a:off x="7642864" y="5552895"/>
                <a:ext cx="1312641" cy="5404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BA473E2-AC53-44AD-51CF-BB847EA00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864" y="5552895"/>
                <a:ext cx="1312641" cy="540469"/>
              </a:xfrm>
              <a:prstGeom prst="rect">
                <a:avLst/>
              </a:prstGeom>
              <a:blipFill>
                <a:blip r:embed="rId11"/>
                <a:stretch>
                  <a:fillRect l="-14884" t="-115730" r="-32558" b="-162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9F34D3F-5749-60DD-D7ED-512740975571}"/>
                  </a:ext>
                </a:extLst>
              </p:cNvPr>
              <p:cNvSpPr txBox="1"/>
              <p:nvPr/>
            </p:nvSpPr>
            <p:spPr>
              <a:xfrm>
                <a:off x="9968619" y="5638463"/>
                <a:ext cx="3683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85142745-FE7E-23BA-6095-0CB124166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8619" y="5638463"/>
                <a:ext cx="36830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273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01807-19A9-C8EC-384A-CD526A0FD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019AF5F-DA9D-368A-D32B-B6BF73C53DD2}"/>
              </a:ext>
            </a:extLst>
          </p:cNvPr>
          <p:cNvSpPr/>
          <p:nvPr/>
        </p:nvSpPr>
        <p:spPr>
          <a:xfrm>
            <a:off x="651165" y="714110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4C60403-5A73-1FDC-CF5D-D685F2FC4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0690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</a:t>
            </a:r>
            <a:r>
              <a:rPr kumimoji="1" lang="ja-JP" altLang="en-US" b="1" dirty="0"/>
              <a:t> ：不等式制約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2386C10-2F70-35D3-7A9C-0BC7896A7123}"/>
                  </a:ext>
                </a:extLst>
              </p:cNvPr>
              <p:cNvSpPr txBox="1"/>
              <p:nvPr/>
            </p:nvSpPr>
            <p:spPr>
              <a:xfrm>
                <a:off x="1578677" y="844258"/>
                <a:ext cx="2316345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2386C10-2F70-35D3-7A9C-0BC7896A7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677" y="844258"/>
                <a:ext cx="2316345" cy="764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72A7579-861A-F732-1F40-5C41CFF1A621}"/>
                  </a:ext>
                </a:extLst>
              </p:cNvPr>
              <p:cNvSpPr txBox="1"/>
              <p:nvPr/>
            </p:nvSpPr>
            <p:spPr>
              <a:xfrm>
                <a:off x="8861562" y="947106"/>
                <a:ext cx="2511457" cy="13234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ja-JP" altLang="en-US" sz="1600" dirty="0"/>
                  <a:t>   バイナリ変数</a:t>
                </a:r>
                <a:endParaRPr lang="en-US" altLang="ja-JP" sz="1600" dirty="0"/>
              </a:p>
              <a:p>
                <a:r>
                  <a:rPr lang="en-US" altLang="ja-JP" sz="16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　係数（整数）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ja-JP" sz="1600" dirty="0"/>
                  <a:t>     </a:t>
                </a:r>
                <a:r>
                  <a:rPr lang="ja-JP" altLang="en-US" sz="1600" dirty="0"/>
                  <a:t>定数</a:t>
                </a:r>
                <a:r>
                  <a:rPr lang="en-US" altLang="ja-JP" sz="1600" dirty="0"/>
                  <a:t>  </a:t>
                </a:r>
              </a:p>
              <a:p>
                <a:r>
                  <a:rPr lang="en-US" altLang="zh-CN" sz="1600" b="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ja-JP" sz="1600" dirty="0"/>
                  <a:t>       </a:t>
                </a:r>
                <a:r>
                  <a:rPr lang="ja-JP" altLang="en-US" sz="1600" dirty="0"/>
                  <a:t>補助変数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ja-JP" sz="1600" dirty="0"/>
                  <a:t>      </a:t>
                </a:r>
                <a:r>
                  <a:rPr lang="ja-JP" altLang="en-US" sz="1600" dirty="0"/>
                  <a:t>必要の桁数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72A7579-861A-F732-1F40-5C41CFF1A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562" y="947106"/>
                <a:ext cx="2511457" cy="1323439"/>
              </a:xfrm>
              <a:prstGeom prst="rect">
                <a:avLst/>
              </a:prstGeom>
              <a:blipFill>
                <a:blip r:embed="rId4"/>
                <a:stretch>
                  <a:fillRect t="-913" b="-45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B9AE9CDB-929C-7F22-1369-5BFA2756D252}"/>
              </a:ext>
            </a:extLst>
          </p:cNvPr>
          <p:cNvSpPr txBox="1"/>
          <p:nvPr/>
        </p:nvSpPr>
        <p:spPr>
          <a:xfrm>
            <a:off x="193774" y="1003298"/>
            <a:ext cx="1490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>
                <a:latin typeface="YakuHanJPs"/>
              </a:rPr>
              <a:t>不等式制約</a:t>
            </a:r>
            <a:endParaRPr lang="en-US" altLang="ja-JP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882F6AE-6C17-ABF3-A3CD-320E98A36425}"/>
                  </a:ext>
                </a:extLst>
              </p:cNvPr>
              <p:cNvSpPr txBox="1"/>
              <p:nvPr/>
            </p:nvSpPr>
            <p:spPr>
              <a:xfrm>
                <a:off x="193774" y="1555349"/>
                <a:ext cx="450522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dirty="0"/>
                  <a:t>②補助変数</a:t>
                </a:r>
                <a:r>
                  <a:rPr lang="en-US" altLang="ja-JP" dirty="0"/>
                  <a:t>(slack variables)</a:t>
                </a:r>
              </a:p>
              <a:p>
                <a:r>
                  <a:rPr lang="ja-JP" altLang="en-US" dirty="0"/>
                  <a:t>補助変数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dirty="0"/>
                  <a:t>を導入する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dirty="0"/>
                  <a:t>の範囲は</a:t>
                </a:r>
                <a:endParaRPr lang="zh-CN" altLang="en-US" dirty="0"/>
              </a:p>
              <a:p>
                <a:endParaRPr lang="en-US" altLang="ja-JP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882F6AE-6C17-ABF3-A3CD-320E98A36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74" y="1555349"/>
                <a:ext cx="4505226" cy="1200329"/>
              </a:xfrm>
              <a:prstGeom prst="rect">
                <a:avLst/>
              </a:prstGeom>
              <a:blipFill>
                <a:blip r:embed="rId5"/>
                <a:stretch>
                  <a:fillRect l="-1218" t="-2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F6898C3-474E-AC92-D542-1AAD13A51F6E}"/>
                  </a:ext>
                </a:extLst>
              </p:cNvPr>
              <p:cNvSpPr txBox="1"/>
              <p:nvPr/>
            </p:nvSpPr>
            <p:spPr>
              <a:xfrm>
                <a:off x="886914" y="2439999"/>
                <a:ext cx="3077958" cy="7365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F6898C3-474E-AC92-D542-1AAD13A51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914" y="2439999"/>
                <a:ext cx="3077958" cy="7365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3069C21-3C45-7435-2E3D-03350FCF0458}"/>
                  </a:ext>
                </a:extLst>
              </p:cNvPr>
              <p:cNvSpPr txBox="1"/>
              <p:nvPr/>
            </p:nvSpPr>
            <p:spPr>
              <a:xfrm>
                <a:off x="193774" y="3346566"/>
                <a:ext cx="539493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バイナリ変数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ja-JP" altLang="en-US" dirty="0"/>
                  <a:t>で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dirty="0"/>
                  <a:t>を表現する</a:t>
                </a:r>
                <a:r>
                  <a:rPr lang="en-US" altLang="ja-JP" b="1" dirty="0"/>
                  <a:t>(log encoding)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は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dirty="0"/>
                  <a:t>を表現するために</a:t>
                </a:r>
                <a:r>
                  <a:rPr lang="ja-JP" altLang="en-US" sz="1800" dirty="0"/>
                  <a:t>必要の桁数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3069C21-3C45-7435-2E3D-03350FCF0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74" y="3346566"/>
                <a:ext cx="5394938" cy="923330"/>
              </a:xfrm>
              <a:prstGeom prst="rect">
                <a:avLst/>
              </a:prstGeom>
              <a:blipFill>
                <a:blip r:embed="rId7"/>
                <a:stretch>
                  <a:fillRect l="-1017" t="-3974" r="-339" b="-10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F6C622F-3853-D8BE-2A52-9D333A88CED6}"/>
                  </a:ext>
                </a:extLst>
              </p:cNvPr>
              <p:cNvSpPr txBox="1"/>
              <p:nvPr/>
            </p:nvSpPr>
            <p:spPr>
              <a:xfrm>
                <a:off x="886914" y="4229100"/>
                <a:ext cx="3742307" cy="737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F6C622F-3853-D8BE-2A52-9D333A88C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914" y="4229100"/>
                <a:ext cx="3742307" cy="7377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8A5325B-2363-4C3B-A5C2-ECD0F49A20E5}"/>
                  </a:ext>
                </a:extLst>
              </p:cNvPr>
              <p:cNvSpPr txBox="1"/>
              <p:nvPr/>
            </p:nvSpPr>
            <p:spPr>
              <a:xfrm>
                <a:off x="886914" y="5346718"/>
                <a:ext cx="1342995" cy="779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8A5325B-2363-4C3B-A5C2-ECD0F49A2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914" y="5346718"/>
                <a:ext cx="1342995" cy="7791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6E9D398-3A16-4552-2BFE-E240A6D52DBE}"/>
                  </a:ext>
                </a:extLst>
              </p:cNvPr>
              <p:cNvSpPr txBox="1"/>
              <p:nvPr/>
            </p:nvSpPr>
            <p:spPr>
              <a:xfrm>
                <a:off x="6678816" y="2215311"/>
                <a:ext cx="3890809" cy="2685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例：</a:t>
                </a:r>
                <a:endParaRPr lang="en-US" altLang="ja-JP" dirty="0"/>
              </a:p>
              <a:p>
                <a:r>
                  <a:rPr lang="ja-JP" altLang="en-US" dirty="0"/>
                  <a:t>その最大値を</a:t>
                </a:r>
                <a:r>
                  <a:rPr lang="en-US" altLang="ja-JP" dirty="0"/>
                  <a:t>10</a:t>
                </a:r>
                <a:r>
                  <a:rPr lang="ja-JP" altLang="en-US" dirty="0"/>
                  <a:t>とすると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ja-JP" dirty="0"/>
                  <a:t>10</a:t>
                </a:r>
                <a:r>
                  <a:rPr lang="ja-JP" altLang="en-US" dirty="0"/>
                  <a:t>をバイナリ変数で表現するために</a:t>
                </a:r>
                <a:endParaRPr lang="en-US" altLang="ja-JP" dirty="0"/>
              </a:p>
              <a:p>
                <a:r>
                  <a:rPr lang="ja-JP" altLang="en-US" dirty="0"/>
                  <a:t>必要の桁数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ja-JP" altLang="en-US" dirty="0"/>
                  <a:t>は</a:t>
                </a:r>
                <a:endParaRPr lang="en-US" altLang="ja-JP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+1=3+1=4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6E9D398-3A16-4552-2BFE-E240A6D52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816" y="2215311"/>
                <a:ext cx="3890809" cy="2685992"/>
              </a:xfrm>
              <a:prstGeom prst="rect">
                <a:avLst/>
              </a:prstGeom>
              <a:blipFill>
                <a:blip r:embed="rId10"/>
                <a:stretch>
                  <a:fillRect l="-1411" t="-907" r="-784" b="-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表格 20">
                <a:extLst>
                  <a:ext uri="{FF2B5EF4-FFF2-40B4-BE49-F238E27FC236}">
                    <a16:creationId xmlns:a16="http://schemas.microsoft.com/office/drawing/2014/main" id="{49A64B75-8050-C50B-E783-AB99C86E54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3839044"/>
                  </p:ext>
                </p:extLst>
              </p:nvPr>
            </p:nvGraphicFramePr>
            <p:xfrm>
              <a:off x="5898612" y="4966866"/>
              <a:ext cx="5137150" cy="919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7430">
                      <a:extLst>
                        <a:ext uri="{9D8B030D-6E8A-4147-A177-3AD203B41FA5}">
                          <a16:colId xmlns:a16="http://schemas.microsoft.com/office/drawing/2014/main" val="807326645"/>
                        </a:ext>
                      </a:extLst>
                    </a:gridCol>
                    <a:gridCol w="1027430">
                      <a:extLst>
                        <a:ext uri="{9D8B030D-6E8A-4147-A177-3AD203B41FA5}">
                          <a16:colId xmlns:a16="http://schemas.microsoft.com/office/drawing/2014/main" val="1543902098"/>
                        </a:ext>
                      </a:extLst>
                    </a:gridCol>
                    <a:gridCol w="1027430">
                      <a:extLst>
                        <a:ext uri="{9D8B030D-6E8A-4147-A177-3AD203B41FA5}">
                          <a16:colId xmlns:a16="http://schemas.microsoft.com/office/drawing/2014/main" val="1297370373"/>
                        </a:ext>
                      </a:extLst>
                    </a:gridCol>
                    <a:gridCol w="1027430">
                      <a:extLst>
                        <a:ext uri="{9D8B030D-6E8A-4147-A177-3AD203B41FA5}">
                          <a16:colId xmlns:a16="http://schemas.microsoft.com/office/drawing/2014/main" val="34878276"/>
                        </a:ext>
                      </a:extLst>
                    </a:gridCol>
                    <a:gridCol w="1027430">
                      <a:extLst>
                        <a:ext uri="{9D8B030D-6E8A-4147-A177-3AD203B41FA5}">
                          <a16:colId xmlns:a16="http://schemas.microsoft.com/office/drawing/2014/main" val="40444989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pPr algn="ctr"/>
                          <a:r>
                            <a:rPr lang="en-US" altLang="zh-CN" sz="1200" dirty="0"/>
                            <a:t>(integer)</a:t>
                          </a:r>
                          <a:endParaRPr lang="zh-CN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18267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10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0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1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0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1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39715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表格 20">
                <a:extLst>
                  <a:ext uri="{FF2B5EF4-FFF2-40B4-BE49-F238E27FC236}">
                    <a16:creationId xmlns:a16="http://schemas.microsoft.com/office/drawing/2014/main" id="{49A64B75-8050-C50B-E783-AB99C86E54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3839044"/>
                  </p:ext>
                </p:extLst>
              </p:nvPr>
            </p:nvGraphicFramePr>
            <p:xfrm>
              <a:off x="5898612" y="4966866"/>
              <a:ext cx="5137150" cy="919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7430">
                      <a:extLst>
                        <a:ext uri="{9D8B030D-6E8A-4147-A177-3AD203B41FA5}">
                          <a16:colId xmlns:a16="http://schemas.microsoft.com/office/drawing/2014/main" val="807326645"/>
                        </a:ext>
                      </a:extLst>
                    </a:gridCol>
                    <a:gridCol w="1027430">
                      <a:extLst>
                        <a:ext uri="{9D8B030D-6E8A-4147-A177-3AD203B41FA5}">
                          <a16:colId xmlns:a16="http://schemas.microsoft.com/office/drawing/2014/main" val="1543902098"/>
                        </a:ext>
                      </a:extLst>
                    </a:gridCol>
                    <a:gridCol w="1027430">
                      <a:extLst>
                        <a:ext uri="{9D8B030D-6E8A-4147-A177-3AD203B41FA5}">
                          <a16:colId xmlns:a16="http://schemas.microsoft.com/office/drawing/2014/main" val="1297370373"/>
                        </a:ext>
                      </a:extLst>
                    </a:gridCol>
                    <a:gridCol w="1027430">
                      <a:extLst>
                        <a:ext uri="{9D8B030D-6E8A-4147-A177-3AD203B41FA5}">
                          <a16:colId xmlns:a16="http://schemas.microsoft.com/office/drawing/2014/main" val="34878276"/>
                        </a:ext>
                      </a:extLst>
                    </a:gridCol>
                    <a:gridCol w="1027430">
                      <a:extLst>
                        <a:ext uri="{9D8B030D-6E8A-4147-A177-3AD203B41FA5}">
                          <a16:colId xmlns:a16="http://schemas.microsoft.com/office/drawing/2014/main" val="4044498943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592" t="-1099" r="-401775" b="-83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592" t="-1099" r="-301775" b="-83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01786" t="-1099" r="-203571" b="-83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0000" t="-1099" r="-102367" b="-83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400000" t="-1099" r="-2367" b="-83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8267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10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0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1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0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1</a:t>
                          </a:r>
                          <a:endParaRPr lang="zh-CN" alt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39715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2231069-561E-0A8E-634F-9178DE283F3A}"/>
                  </a:ext>
                </a:extLst>
              </p:cNvPr>
              <p:cNvSpPr txBox="1"/>
              <p:nvPr/>
            </p:nvSpPr>
            <p:spPr>
              <a:xfrm>
                <a:off x="5422900" y="6125842"/>
                <a:ext cx="66357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2231069-561E-0A8E-634F-9178DE283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900" y="6125842"/>
                <a:ext cx="663575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943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0C35A-4334-CC30-F5F8-7C4257D53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B62CB8A-1E61-0ED0-ED12-290421BF076D}"/>
              </a:ext>
            </a:extLst>
          </p:cNvPr>
          <p:cNvSpPr/>
          <p:nvPr/>
        </p:nvSpPr>
        <p:spPr>
          <a:xfrm>
            <a:off x="651165" y="714110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AF065FBA-74CF-D266-D352-5D8FBA8B7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0690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</a:t>
            </a:r>
            <a:r>
              <a:rPr kumimoji="1" lang="ja-JP" altLang="en-US" b="1" dirty="0"/>
              <a:t> ：不等式制約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115065A-5EAE-DE9B-8857-7D22782BA510}"/>
                  </a:ext>
                </a:extLst>
              </p:cNvPr>
              <p:cNvSpPr txBox="1"/>
              <p:nvPr/>
            </p:nvSpPr>
            <p:spPr>
              <a:xfrm>
                <a:off x="1578677" y="844258"/>
                <a:ext cx="2316345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115065A-5EAE-DE9B-8857-7D22782BA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677" y="844258"/>
                <a:ext cx="2316345" cy="764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3EF1B88-85EE-18F3-7976-CE205D6CC2DC}"/>
                  </a:ext>
                </a:extLst>
              </p:cNvPr>
              <p:cNvSpPr txBox="1"/>
              <p:nvPr/>
            </p:nvSpPr>
            <p:spPr>
              <a:xfrm>
                <a:off x="8861562" y="947106"/>
                <a:ext cx="3110210" cy="1815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ja-JP" altLang="en-US" sz="1600" dirty="0"/>
                  <a:t>   バイナリ変数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　係数（整数）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と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ja-JP" sz="1600" dirty="0"/>
                  <a:t>     </a:t>
                </a:r>
                <a:r>
                  <a:rPr lang="ja-JP" altLang="en-US" sz="1600" dirty="0"/>
                  <a:t>定数</a:t>
                </a:r>
                <a:r>
                  <a:rPr lang="en-US" altLang="ja-JP" sz="1600" dirty="0"/>
                  <a:t>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/>
                  <a:t> </a:t>
                </a:r>
                <a:r>
                  <a:rPr lang="ja-JP" altLang="en-US" sz="1600" dirty="0"/>
                  <a:t>ペナルティー係数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ja-JP" sz="1600" dirty="0"/>
                  <a:t>          </a:t>
                </a:r>
                <a:r>
                  <a:rPr lang="ja-JP" altLang="en-US" sz="1600" dirty="0"/>
                  <a:t>補助変数</a:t>
                </a:r>
                <a:endParaRPr lang="en-US" altLang="ja-JP" sz="1600" dirty="0"/>
              </a:p>
              <a:p>
                <a:r>
                  <a:rPr lang="en-US" altLang="ja-JP" sz="1600" b="0" dirty="0"/>
                  <a:t>   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600" dirty="0"/>
                  <a:t>          </a:t>
                </a:r>
                <a:r>
                  <a:rPr lang="ja-JP" altLang="en-US" sz="1600" dirty="0"/>
                  <a:t>バイナリ変数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の個数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ja-JP" altLang="en-US" sz="1600" dirty="0"/>
                  <a:t>          バイナリ変数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ja-JP" altLang="en-US" sz="1600" dirty="0"/>
                  <a:t>の個数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3EF1B88-85EE-18F3-7976-CE205D6CC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562" y="947106"/>
                <a:ext cx="3110210" cy="1815882"/>
              </a:xfrm>
              <a:prstGeom prst="rect">
                <a:avLst/>
              </a:prstGeom>
              <a:blipFill>
                <a:blip r:embed="rId4"/>
                <a:stretch>
                  <a:fillRect t="-667" b="-3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D17D70C5-7B09-DA69-1093-F69F5ADC9500}"/>
              </a:ext>
            </a:extLst>
          </p:cNvPr>
          <p:cNvSpPr txBox="1"/>
          <p:nvPr/>
        </p:nvSpPr>
        <p:spPr>
          <a:xfrm>
            <a:off x="193774" y="1003298"/>
            <a:ext cx="1490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>
                <a:latin typeface="YakuHanJPs"/>
              </a:rPr>
              <a:t>不等式制約</a:t>
            </a:r>
            <a:endParaRPr lang="en-US" altLang="ja-JP" sz="18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A52024A-7F24-D626-05DE-221F72E48696}"/>
              </a:ext>
            </a:extLst>
          </p:cNvPr>
          <p:cNvSpPr txBox="1"/>
          <p:nvPr/>
        </p:nvSpPr>
        <p:spPr>
          <a:xfrm>
            <a:off x="193774" y="1555349"/>
            <a:ext cx="45052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②補助変数</a:t>
            </a:r>
            <a:r>
              <a:rPr lang="en-US" altLang="ja-JP" dirty="0"/>
              <a:t>(slack variables)</a:t>
            </a:r>
          </a:p>
          <a:p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740D28E-D9FD-0D70-7B93-DF2CC47987DD}"/>
                  </a:ext>
                </a:extLst>
              </p:cNvPr>
              <p:cNvSpPr txBox="1"/>
              <p:nvPr/>
            </p:nvSpPr>
            <p:spPr>
              <a:xfrm>
                <a:off x="2116152" y="2933885"/>
                <a:ext cx="1342995" cy="779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740D28E-D9FD-0D70-7B93-DF2CC4798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152" y="2933885"/>
                <a:ext cx="1342995" cy="7791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EAEBAF9-1E3F-7202-0456-15D945CEDAAB}"/>
                  </a:ext>
                </a:extLst>
              </p:cNvPr>
              <p:cNvSpPr txBox="1"/>
              <p:nvPr/>
            </p:nvSpPr>
            <p:spPr>
              <a:xfrm>
                <a:off x="651165" y="2018641"/>
                <a:ext cx="2613926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EAEBAF9-1E3F-7202-0456-15D945CED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65" y="2018641"/>
                <a:ext cx="2613926" cy="7645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箭头: 右 9">
            <a:extLst>
              <a:ext uri="{FF2B5EF4-FFF2-40B4-BE49-F238E27FC236}">
                <a16:creationId xmlns:a16="http://schemas.microsoft.com/office/drawing/2014/main" id="{D4CDBB2A-1021-10D1-6446-960811F59E6D}"/>
              </a:ext>
            </a:extLst>
          </p:cNvPr>
          <p:cNvSpPr/>
          <p:nvPr/>
        </p:nvSpPr>
        <p:spPr>
          <a:xfrm rot="5400000">
            <a:off x="1324926" y="3344225"/>
            <a:ext cx="965014" cy="1443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ED74B19-181E-3AFC-9C9A-FDB4D3397871}"/>
                  </a:ext>
                </a:extLst>
              </p:cNvPr>
              <p:cNvSpPr txBox="1"/>
              <p:nvPr/>
            </p:nvSpPr>
            <p:spPr>
              <a:xfrm>
                <a:off x="359064" y="4074792"/>
                <a:ext cx="3774785" cy="871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ED74B19-181E-3AFC-9C9A-FDB4D3397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64" y="4074792"/>
                <a:ext cx="3774785" cy="8714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4D1A48B-B4DB-0AD0-B153-02D28C8E7EF1}"/>
                  </a:ext>
                </a:extLst>
              </p:cNvPr>
              <p:cNvSpPr txBox="1"/>
              <p:nvPr/>
            </p:nvSpPr>
            <p:spPr>
              <a:xfrm>
                <a:off x="689987" y="3193024"/>
                <a:ext cx="10223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dirty="0"/>
                  <a:t>を代入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4D1A48B-B4DB-0AD0-B153-02D28C8E7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87" y="3193024"/>
                <a:ext cx="1022350" cy="369332"/>
              </a:xfrm>
              <a:prstGeom prst="rect">
                <a:avLst/>
              </a:prstGeom>
              <a:blipFill>
                <a:blip r:embed="rId8"/>
                <a:stretch>
                  <a:fillRect t="-8333" r="-3571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1D472C3B-A0DF-3DB1-F776-012BBD4C6394}"/>
              </a:ext>
            </a:extLst>
          </p:cNvPr>
          <p:cNvSpPr txBox="1"/>
          <p:nvPr/>
        </p:nvSpPr>
        <p:spPr>
          <a:xfrm>
            <a:off x="161146" y="4946249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それで、不等式制約から等式制約に変わる</a:t>
            </a:r>
            <a:endParaRPr lang="en-US" altLang="ja-JP" dirty="0"/>
          </a:p>
          <a:p>
            <a:r>
              <a:rPr lang="ja-JP" altLang="en-US" dirty="0"/>
              <a:t>対応するペナルティー項：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0C4DDF0-1A8E-2D0E-BFCB-07912E36400D}"/>
                  </a:ext>
                </a:extLst>
              </p:cNvPr>
              <p:cNvSpPr txBox="1"/>
              <p:nvPr/>
            </p:nvSpPr>
            <p:spPr>
              <a:xfrm>
                <a:off x="746414" y="5527778"/>
                <a:ext cx="3774785" cy="1038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0C4DDF0-1A8E-2D0E-BFCB-07912E364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14" y="5527778"/>
                <a:ext cx="3774785" cy="10387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41516E7C-5FB2-B5E2-BE93-13F3296E4C24}"/>
              </a:ext>
            </a:extLst>
          </p:cNvPr>
          <p:cNvSpPr txBox="1"/>
          <p:nvPr/>
        </p:nvSpPr>
        <p:spPr>
          <a:xfrm>
            <a:off x="4731628" y="2372050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目的関数</a:t>
            </a:r>
            <a:r>
              <a:rPr lang="en-US" altLang="ja-JP" dirty="0"/>
              <a:t>+</a:t>
            </a:r>
            <a:r>
              <a:rPr lang="ja-JP" altLang="en-US" dirty="0"/>
              <a:t>制約条件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01964B7-39F3-8BFE-35B2-AAA55EC688C2}"/>
                  </a:ext>
                </a:extLst>
              </p:cNvPr>
              <p:cNvSpPr txBox="1"/>
              <p:nvPr/>
            </p:nvSpPr>
            <p:spPr>
              <a:xfrm>
                <a:off x="4390736" y="2860154"/>
                <a:ext cx="7909214" cy="1038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01964B7-39F3-8BFE-35B2-AAA55EC68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736" y="2860154"/>
                <a:ext cx="7909214" cy="103874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2F4117D0-3FC9-5663-1812-8DF90A7EB392}"/>
              </a:ext>
            </a:extLst>
          </p:cNvPr>
          <p:cNvSpPr txBox="1"/>
          <p:nvPr/>
        </p:nvSpPr>
        <p:spPr>
          <a:xfrm>
            <a:off x="5133686" y="40747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目的関数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E147D3E-04E1-2662-3039-7685EB39404D}"/>
              </a:ext>
            </a:extLst>
          </p:cNvPr>
          <p:cNvSpPr txBox="1"/>
          <p:nvPr/>
        </p:nvSpPr>
        <p:spPr>
          <a:xfrm>
            <a:off x="7241519" y="40610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等式制約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6F3B5F1-E5AF-F9EC-D413-F4E7ED7C2881}"/>
              </a:ext>
            </a:extLst>
          </p:cNvPr>
          <p:cNvSpPr txBox="1"/>
          <p:nvPr/>
        </p:nvSpPr>
        <p:spPr>
          <a:xfrm>
            <a:off x="9712036" y="406100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不等式制約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664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098B2-7E7C-3CF0-28A2-FA32C84B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7DBE7FF9-1F71-654B-2DEF-46A4EC704140}"/>
              </a:ext>
            </a:extLst>
          </p:cNvPr>
          <p:cNvSpPr/>
          <p:nvPr/>
        </p:nvSpPr>
        <p:spPr>
          <a:xfrm>
            <a:off x="651165" y="714110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4C32D48A-982E-7021-956A-2E0DF8A27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0690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</a:t>
            </a:r>
            <a:r>
              <a:rPr kumimoji="1" lang="ja-JP" altLang="en-US" b="1" dirty="0"/>
              <a:t>：</a:t>
            </a:r>
            <a:r>
              <a:rPr kumimoji="1" lang="en-US" altLang="ja-JP" b="1" dirty="0" err="1"/>
              <a:t>Ising</a:t>
            </a:r>
            <a:r>
              <a:rPr kumimoji="1" lang="ja-JP" altLang="en-US" b="1" dirty="0"/>
              <a:t>モデル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228DDD1-F395-BB61-B0FC-FF9CB9AD1E7B}"/>
              </a:ext>
            </a:extLst>
          </p:cNvPr>
          <p:cNvSpPr/>
          <p:nvPr/>
        </p:nvSpPr>
        <p:spPr>
          <a:xfrm>
            <a:off x="2972332" y="1588683"/>
            <a:ext cx="1612900" cy="8572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QUBO</a:t>
            </a:r>
            <a:r>
              <a:rPr lang="ja-JP" altLang="en-US" dirty="0"/>
              <a:t>モデル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BAD64A8-F7FC-0843-D3BB-A24A2F549DC2}"/>
              </a:ext>
            </a:extLst>
          </p:cNvPr>
          <p:cNvSpPr/>
          <p:nvPr/>
        </p:nvSpPr>
        <p:spPr>
          <a:xfrm>
            <a:off x="6904633" y="1621265"/>
            <a:ext cx="1612900" cy="8572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Ising</a:t>
            </a:r>
            <a:r>
              <a:rPr lang="ja-JP" altLang="en-US" dirty="0"/>
              <a:t>モデル</a:t>
            </a:r>
            <a:endParaRPr lang="zh-CN" altLang="en-US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761B3791-E6B0-C7B0-CB74-91E9C75FD153}"/>
              </a:ext>
            </a:extLst>
          </p:cNvPr>
          <p:cNvSpPr/>
          <p:nvPr/>
        </p:nvSpPr>
        <p:spPr>
          <a:xfrm>
            <a:off x="4932552" y="2017309"/>
            <a:ext cx="1684148" cy="1543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2CF4DCA-D568-7635-BDFC-D66FC34220E6}"/>
                  </a:ext>
                </a:extLst>
              </p:cNvPr>
              <p:cNvSpPr txBox="1"/>
              <p:nvPr/>
            </p:nvSpPr>
            <p:spPr>
              <a:xfrm>
                <a:off x="2114550" y="2958905"/>
                <a:ext cx="6587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変数　 　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ja-JP" altLang="en-US" dirty="0"/>
                  <a:t>　　　　                         　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−1,+1</m:t>
                        </m:r>
                      </m:e>
                    </m:d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2CF4DCA-D568-7635-BDFC-D66FC3422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550" y="2958905"/>
                <a:ext cx="6587444" cy="369332"/>
              </a:xfrm>
              <a:prstGeom prst="rect">
                <a:avLst/>
              </a:prstGeom>
              <a:blipFill>
                <a:blip r:embed="rId3"/>
                <a:stretch>
                  <a:fillRect l="-833" t="-655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EF87267-06E3-FB90-99B9-65CC4243FFD4}"/>
                  </a:ext>
                </a:extLst>
              </p:cNvPr>
              <p:cNvSpPr txBox="1"/>
              <p:nvPr/>
            </p:nvSpPr>
            <p:spPr>
              <a:xfrm>
                <a:off x="4931603" y="1626726"/>
                <a:ext cx="15785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EF87267-06E3-FB90-99B9-65CC4243F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603" y="1626726"/>
                <a:ext cx="1578509" cy="276999"/>
              </a:xfrm>
              <a:prstGeom prst="rect">
                <a:avLst/>
              </a:prstGeom>
              <a:blipFill>
                <a:blip r:embed="rId4"/>
                <a:stretch>
                  <a:fillRect l="-1544" t="-2222" r="-3089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23E733D6-27BA-59F3-FF20-9E74012CEF1D}"/>
              </a:ext>
            </a:extLst>
          </p:cNvPr>
          <p:cNvSpPr txBox="1"/>
          <p:nvPr/>
        </p:nvSpPr>
        <p:spPr>
          <a:xfrm>
            <a:off x="2114550" y="11731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Ising</a:t>
            </a:r>
            <a:r>
              <a:rPr lang="ja-JP" altLang="en-US" dirty="0"/>
              <a:t>　</a:t>
            </a:r>
            <a:r>
              <a:rPr lang="en-US" altLang="zh-CN" dirty="0"/>
              <a:t>Hamiltonian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38178AD-7EDE-FDFB-A77B-315CB5CEA520}"/>
                  </a:ext>
                </a:extLst>
              </p:cNvPr>
              <p:cNvSpPr txBox="1"/>
              <p:nvPr/>
            </p:nvSpPr>
            <p:spPr>
              <a:xfrm>
                <a:off x="2031420" y="4167702"/>
                <a:ext cx="4475468" cy="12039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dirty="0" err="1"/>
                  <a:t>Ising</a:t>
                </a:r>
                <a:r>
                  <a:rPr lang="ja-JP" altLang="en-US" dirty="0"/>
                  <a:t>モデル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zh-CN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𝑜𝑓𝑓𝑠𝑒𝑡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38178AD-7EDE-FDFB-A77B-315CB5CEA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420" y="4167702"/>
                <a:ext cx="4475468" cy="1203919"/>
              </a:xfrm>
              <a:prstGeom prst="rect">
                <a:avLst/>
              </a:prstGeom>
              <a:blipFill>
                <a:blip r:embed="rId5"/>
                <a:stretch>
                  <a:fillRect l="-1090" t="-3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F2AB198-240C-4B2F-1857-A02C8FDF321B}"/>
                  </a:ext>
                </a:extLst>
              </p:cNvPr>
              <p:cNvSpPr txBox="1"/>
              <p:nvPr/>
            </p:nvSpPr>
            <p:spPr>
              <a:xfrm>
                <a:off x="6673146" y="4388242"/>
                <a:ext cx="2325508" cy="10970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        バイナリ変数</a:t>
                </a:r>
                <a:endParaRPr lang="en-US" altLang="ja-JP" sz="1600" dirty="0"/>
              </a:p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𝑜𝑓𝑓𝑠𝑒𝑡</m:t>
                    </m:r>
                  </m:oMath>
                </a14:m>
                <a:r>
                  <a:rPr lang="en-US" altLang="ja-JP" sz="1600" dirty="0"/>
                  <a:t>     </a:t>
                </a:r>
                <a:r>
                  <a:rPr lang="ja-JP" altLang="en-US" sz="1600" dirty="0"/>
                  <a:t>定数項</a:t>
                </a:r>
                <a:r>
                  <a:rPr lang="en-US" altLang="ja-JP" sz="1600" dirty="0"/>
                  <a:t>  </a:t>
                </a:r>
              </a:p>
              <a:p>
                <a:r>
                  <a:rPr lang="en-US" altLang="zh-CN" sz="16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          一次項の係数</a:t>
                </a:r>
                <a:endParaRPr lang="en-US" altLang="ja-JP" sz="1600" dirty="0"/>
              </a:p>
              <a:p>
                <a:r>
                  <a:rPr lang="en-US" altLang="zh-CN" sz="16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ja-JP" altLang="en-US" sz="1600" dirty="0"/>
                  <a:t>         二次項の係数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F2AB198-240C-4B2F-1857-A02C8FDF3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146" y="4388242"/>
                <a:ext cx="2325508" cy="1097032"/>
              </a:xfrm>
              <a:prstGeom prst="rect">
                <a:avLst/>
              </a:prstGeom>
              <a:blipFill>
                <a:blip r:embed="rId6"/>
                <a:stretch>
                  <a:fillRect t="-1099" b="-439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297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449B6-8154-8116-54D4-9E0F78615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A971DCB-051E-FDA5-C298-C21EF5E48FBF}"/>
              </a:ext>
            </a:extLst>
          </p:cNvPr>
          <p:cNvSpPr/>
          <p:nvPr/>
        </p:nvSpPr>
        <p:spPr>
          <a:xfrm>
            <a:off x="651165" y="714110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A9A828B7-AF0B-F438-DE55-AB4A2802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0690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 : TSP</a:t>
            </a:r>
            <a:r>
              <a:rPr kumimoji="1" lang="ja-JP" altLang="en-US" b="1" dirty="0"/>
              <a:t>問題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0412953-B883-45B3-F2F8-55FC5DEAC471}"/>
              </a:ext>
            </a:extLst>
          </p:cNvPr>
          <p:cNvGrpSpPr/>
          <p:nvPr/>
        </p:nvGrpSpPr>
        <p:grpSpPr>
          <a:xfrm>
            <a:off x="860118" y="1948489"/>
            <a:ext cx="4455046" cy="4000766"/>
            <a:chOff x="1733105" y="3429000"/>
            <a:chExt cx="3296094" cy="2798673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64809D6-D416-21B7-989F-07837F2B2431}"/>
                </a:ext>
              </a:extLst>
            </p:cNvPr>
            <p:cNvSpPr/>
            <p:nvPr/>
          </p:nvSpPr>
          <p:spPr>
            <a:xfrm>
              <a:off x="1733105" y="3429000"/>
              <a:ext cx="967563" cy="9675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E8ADE71-9375-C595-7CC7-4C4344E67A42}"/>
                </a:ext>
              </a:extLst>
            </p:cNvPr>
            <p:cNvSpPr/>
            <p:nvPr/>
          </p:nvSpPr>
          <p:spPr>
            <a:xfrm>
              <a:off x="1733106" y="5260110"/>
              <a:ext cx="967563" cy="9675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651B4F9-3B33-27BE-000C-16FB886C85F5}"/>
                </a:ext>
              </a:extLst>
            </p:cNvPr>
            <p:cNvSpPr/>
            <p:nvPr/>
          </p:nvSpPr>
          <p:spPr>
            <a:xfrm>
              <a:off x="4061636" y="5260110"/>
              <a:ext cx="967563" cy="9675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41542A1-26D9-07E8-D20A-850A6FE23373}"/>
                </a:ext>
              </a:extLst>
            </p:cNvPr>
            <p:cNvSpPr/>
            <p:nvPr/>
          </p:nvSpPr>
          <p:spPr>
            <a:xfrm>
              <a:off x="4061636" y="3429000"/>
              <a:ext cx="967563" cy="9675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FDA036C-7B4E-7587-1DA5-2756FAE9BBFA}"/>
              </a:ext>
            </a:extLst>
          </p:cNvPr>
          <p:cNvCxnSpPr>
            <a:stCxn id="8" idx="6"/>
            <a:endCxn id="16" idx="2"/>
          </p:cNvCxnSpPr>
          <p:nvPr/>
        </p:nvCxnSpPr>
        <p:spPr>
          <a:xfrm>
            <a:off x="2167889" y="2640066"/>
            <a:ext cx="1839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D7518D5-2E0B-9D1D-FEE2-16432E50C9BA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1514004" y="3331642"/>
            <a:ext cx="1" cy="123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D4C2096-68EF-D712-F9A7-4A3F2C4ED7FB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2167890" y="5257679"/>
            <a:ext cx="18395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5ACBFDF-E168-91AC-4D6C-5C5BB0D3994F}"/>
              </a:ext>
            </a:extLst>
          </p:cNvPr>
          <p:cNvCxnSpPr>
            <a:stCxn id="12" idx="0"/>
            <a:endCxn id="16" idx="4"/>
          </p:cNvCxnSpPr>
          <p:nvPr/>
        </p:nvCxnSpPr>
        <p:spPr>
          <a:xfrm flipV="1">
            <a:off x="4661279" y="3331642"/>
            <a:ext cx="0" cy="123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5241943-8F0A-BC3F-D275-B544275138E0}"/>
              </a:ext>
            </a:extLst>
          </p:cNvPr>
          <p:cNvCxnSpPr>
            <a:stCxn id="16" idx="3"/>
            <a:endCxn id="11" idx="7"/>
          </p:cNvCxnSpPr>
          <p:nvPr/>
        </p:nvCxnSpPr>
        <p:spPr>
          <a:xfrm flipH="1">
            <a:off x="1976371" y="3129084"/>
            <a:ext cx="2222541" cy="1639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A8BAF22-190E-A4CD-57BC-AE5BCDC2E3D7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1976370" y="3129084"/>
            <a:ext cx="2222542" cy="1639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FD948311-B76C-F198-F5E7-02204E5E0D4E}"/>
              </a:ext>
            </a:extLst>
          </p:cNvPr>
          <p:cNvSpPr txBox="1"/>
          <p:nvPr/>
        </p:nvSpPr>
        <p:spPr>
          <a:xfrm>
            <a:off x="2934394" y="22707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720ED22-2DD0-BE48-8DD2-5FD9AF99A704}"/>
              </a:ext>
            </a:extLst>
          </p:cNvPr>
          <p:cNvSpPr txBox="1"/>
          <p:nvPr/>
        </p:nvSpPr>
        <p:spPr>
          <a:xfrm>
            <a:off x="1251885" y="36777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B94BEA0-DBC5-A201-B336-9C4D054DFD7F}"/>
              </a:ext>
            </a:extLst>
          </p:cNvPr>
          <p:cNvSpPr txBox="1"/>
          <p:nvPr/>
        </p:nvSpPr>
        <p:spPr>
          <a:xfrm>
            <a:off x="2934394" y="52576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11A0DEF-7AD5-882E-1A7B-08076888E8DF}"/>
              </a:ext>
            </a:extLst>
          </p:cNvPr>
          <p:cNvSpPr txBox="1"/>
          <p:nvPr/>
        </p:nvSpPr>
        <p:spPr>
          <a:xfrm>
            <a:off x="4680693" y="37642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00ED0FD-1447-0437-6565-3700EF9B0CE5}"/>
              </a:ext>
            </a:extLst>
          </p:cNvPr>
          <p:cNvSpPr txBox="1"/>
          <p:nvPr/>
        </p:nvSpPr>
        <p:spPr>
          <a:xfrm>
            <a:off x="3547652" y="30459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C9B97FA-93A2-EB8C-4A47-C4DE2E7204F9}"/>
              </a:ext>
            </a:extLst>
          </p:cNvPr>
          <p:cNvSpPr txBox="1"/>
          <p:nvPr/>
        </p:nvSpPr>
        <p:spPr>
          <a:xfrm>
            <a:off x="3528999" y="43814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25571EB-5E4D-9991-09A1-925C34C1C1FC}"/>
              </a:ext>
            </a:extLst>
          </p:cNvPr>
          <p:cNvSpPr txBox="1"/>
          <p:nvPr/>
        </p:nvSpPr>
        <p:spPr>
          <a:xfrm>
            <a:off x="6686764" y="1948489"/>
            <a:ext cx="410881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ある経路を探して</a:t>
            </a:r>
            <a:endParaRPr lang="en-US" altLang="ja-JP" dirty="0"/>
          </a:p>
          <a:p>
            <a:endParaRPr lang="en-US" altLang="zh-CN" dirty="0"/>
          </a:p>
          <a:p>
            <a:r>
              <a:rPr lang="ja-JP" altLang="en-US" dirty="0"/>
              <a:t>その経路は全ての町を</a:t>
            </a:r>
            <a:r>
              <a:rPr lang="ja-JP" altLang="en-US" b="1" dirty="0"/>
              <a:t>一度だけ</a:t>
            </a:r>
            <a:r>
              <a:rPr lang="ja-JP" altLang="en-US" dirty="0"/>
              <a:t>回って</a:t>
            </a:r>
            <a:endParaRPr lang="en-US" altLang="ja-JP" dirty="0"/>
          </a:p>
          <a:p>
            <a:r>
              <a:rPr lang="ja-JP" altLang="en-US" dirty="0"/>
              <a:t>最後は出発点に戻る</a:t>
            </a:r>
            <a:endParaRPr lang="en-US" altLang="ja-JP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ja-JP" altLang="en-US" dirty="0"/>
              <a:t>経路の距離を最小化する問題である</a:t>
            </a:r>
            <a:endParaRPr lang="en-US" altLang="zh-CN" dirty="0"/>
          </a:p>
          <a:p>
            <a:endParaRPr lang="en-US" altLang="zh-CN" dirty="0"/>
          </a:p>
          <a:p>
            <a:r>
              <a:rPr lang="ja-JP" altLang="en-US" dirty="0"/>
              <a:t>最短経路は</a:t>
            </a:r>
            <a:endParaRPr lang="en-US" altLang="ja-JP" dirty="0"/>
          </a:p>
          <a:p>
            <a:r>
              <a:rPr lang="en-US" altLang="zh-CN" dirty="0"/>
              <a:t>1-2-3-4-1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F0859BB-2D48-61BA-7B11-4877BF482CFA}"/>
              </a:ext>
            </a:extLst>
          </p:cNvPr>
          <p:cNvSpPr txBox="1"/>
          <p:nvPr/>
        </p:nvSpPr>
        <p:spPr>
          <a:xfrm>
            <a:off x="600364" y="1054100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Söhne"/>
              </a:rPr>
              <a:t>TSP</a:t>
            </a:r>
            <a:r>
              <a:rPr lang="ja-JP" altLang="en-US" dirty="0"/>
              <a:t>問題：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670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443EF-A904-146F-BBA3-EA9E7E356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6F17A12-DAE6-A170-1914-69867D766242}"/>
              </a:ext>
            </a:extLst>
          </p:cNvPr>
          <p:cNvSpPr/>
          <p:nvPr/>
        </p:nvSpPr>
        <p:spPr>
          <a:xfrm>
            <a:off x="651165" y="714110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F9EEFDFF-F4A0-9F41-2488-A748E69F5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0690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 : TSP</a:t>
            </a:r>
            <a:r>
              <a:rPr kumimoji="1" lang="ja-JP" altLang="en-US" b="1" dirty="0"/>
              <a:t>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9DB8DA6-AFEA-A90F-6A6D-CD7FF80A4E5F}"/>
                  </a:ext>
                </a:extLst>
              </p:cNvPr>
              <p:cNvSpPr txBox="1"/>
              <p:nvPr/>
            </p:nvSpPr>
            <p:spPr>
              <a:xfrm>
                <a:off x="536864" y="939800"/>
                <a:ext cx="4152355" cy="5220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Söhne"/>
                  </a:rPr>
                  <a:t>DFJ</a:t>
                </a:r>
                <a:r>
                  <a:rPr lang="ja-JP" altLang="en-US" dirty="0">
                    <a:latin typeface="Söhne"/>
                  </a:rPr>
                  <a:t>形式の</a:t>
                </a:r>
                <a:r>
                  <a:rPr lang="en-US" altLang="zh-CN" dirty="0">
                    <a:latin typeface="Söhne"/>
                  </a:rPr>
                  <a:t>TSP</a:t>
                </a:r>
                <a:r>
                  <a:rPr lang="ja-JP" altLang="en-US" dirty="0"/>
                  <a:t>問題：</a:t>
                </a:r>
                <a:endParaRPr lang="en-US" altLang="ja-JP" dirty="0"/>
              </a:p>
              <a:p>
                <a:endParaRPr lang="en-US" altLang="zh-CN" dirty="0"/>
              </a:p>
              <a:p>
                <a:r>
                  <a:rPr lang="ja-JP" altLang="en-US" b="0" dirty="0"/>
                  <a:t>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dirty="0"/>
                  <a:t>個ある</a:t>
                </a:r>
                <a:r>
                  <a:rPr lang="en-US" altLang="ja-JP" dirty="0"/>
                  <a:t>TSP</a:t>
                </a:r>
                <a:r>
                  <a:rPr lang="ja-JP" altLang="en-US" dirty="0"/>
                  <a:t>問題に対して</a:t>
                </a:r>
                <a:endParaRPr lang="en-US" altLang="ja-JP" dirty="0"/>
              </a:p>
              <a:p>
                <a:endParaRPr lang="en-US" altLang="zh-CN" dirty="0"/>
              </a:p>
              <a:p>
                <a:r>
                  <a:rPr lang="ja-JP" altLang="en-US" dirty="0"/>
                  <a:t>完全グラフの辺の個数：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∗(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ja-JP" altLang="en-US" dirty="0"/>
                  <a:t>各辺に対して、バイナリ変数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ja-JP" altLang="en-US" dirty="0"/>
                  <a:t>を定義</a:t>
                </a:r>
                <a:endParaRPr lang="en-US" altLang="ja-JP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begChr m:val="{"/>
                          <m:endChr m:val="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1    ,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町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  <m:t>と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町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  <m:t>間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の</m:t>
                              </m:r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  <m:t>辺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を</m:t>
                              </m:r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  <m:t>選ぶ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   0  ,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町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と町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間の辺を選</m:t>
                              </m:r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  <m:t>ばない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ja-JP" altLang="en-US" dirty="0"/>
                  <a:t>バイナリ変数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ja-JP" altLang="en-US" dirty="0"/>
                  <a:t>の個数：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∗(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ja-JP" altLang="en-US" dirty="0"/>
                  <a:t>目的関数：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9DB8DA6-AFEA-A90F-6A6D-CD7FF80A4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64" y="939800"/>
                <a:ext cx="4152355" cy="5220147"/>
              </a:xfrm>
              <a:prstGeom prst="rect">
                <a:avLst/>
              </a:prstGeom>
              <a:blipFill>
                <a:blip r:embed="rId3"/>
                <a:stretch>
                  <a:fillRect l="-1175" t="-584" r="-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CF03CEC-9249-6D62-9CEB-755AD7AEB99D}"/>
                  </a:ext>
                </a:extLst>
              </p:cNvPr>
              <p:cNvSpPr txBox="1"/>
              <p:nvPr/>
            </p:nvSpPr>
            <p:spPr>
              <a:xfrm>
                <a:off x="8002533" y="939800"/>
                <a:ext cx="3652603" cy="875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600" dirty="0"/>
                  <a:t>             </a:t>
                </a:r>
                <a:r>
                  <a:rPr lang="ja-JP" altLang="en-US" sz="1600" dirty="0"/>
                  <a:t>町の個数</a:t>
                </a:r>
                <a:endParaRPr lang="en-US" altLang="zh-CN" sz="1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{0,1}</m:t>
                    </m:r>
                  </m:oMath>
                </a14:m>
                <a:r>
                  <a:rPr lang="ja-JP" altLang="en-US" sz="1600" dirty="0"/>
                  <a:t>   バイナリ変数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町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と町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間のユクリッド距離</m:t>
                    </m:r>
                  </m:oMath>
                </a14:m>
                <a:endParaRPr lang="en-US" altLang="ja-JP" sz="16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CF03CEC-9249-6D62-9CEB-755AD7AEB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533" y="939800"/>
                <a:ext cx="3652603" cy="875240"/>
              </a:xfrm>
              <a:prstGeom prst="rect">
                <a:avLst/>
              </a:prstGeom>
              <a:blipFill>
                <a:blip r:embed="rId4"/>
                <a:stretch>
                  <a:fillRect t="-1370" b="-137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A504F11F-E03A-5ADC-9DE8-BFB5CF279EBF}"/>
              </a:ext>
            </a:extLst>
          </p:cNvPr>
          <p:cNvSpPr txBox="1"/>
          <p:nvPr/>
        </p:nvSpPr>
        <p:spPr>
          <a:xfrm>
            <a:off x="6096000" y="2317750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制約条件：</a:t>
            </a:r>
            <a:endParaRPr lang="en-US" altLang="ja-JP" dirty="0"/>
          </a:p>
          <a:p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20228A7-898D-EF42-D031-7223EA0E8C74}"/>
                  </a:ext>
                </a:extLst>
              </p:cNvPr>
              <p:cNvSpPr txBox="1"/>
              <p:nvPr/>
            </p:nvSpPr>
            <p:spPr>
              <a:xfrm>
                <a:off x="6350000" y="2740356"/>
                <a:ext cx="3684855" cy="8095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𝑠𝑜𝑟𝑡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   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20228A7-898D-EF42-D031-7223EA0E8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0" y="2740356"/>
                <a:ext cx="3684855" cy="8095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4E897A86-0759-53E8-C700-DC1367E87742}"/>
              </a:ext>
            </a:extLst>
          </p:cNvPr>
          <p:cNvSpPr txBox="1"/>
          <p:nvPr/>
        </p:nvSpPr>
        <p:spPr>
          <a:xfrm>
            <a:off x="6165850" y="3981730"/>
            <a:ext cx="516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各町</a:t>
            </a:r>
            <a:r>
              <a:rPr lang="en-US" altLang="ja-JP" dirty="0"/>
              <a:t>(</a:t>
            </a:r>
            <a:r>
              <a:rPr lang="ja-JP" altLang="en-US" dirty="0"/>
              <a:t>頂点</a:t>
            </a:r>
            <a:r>
              <a:rPr lang="en-US" altLang="ja-JP" dirty="0"/>
              <a:t>)</a:t>
            </a:r>
            <a:r>
              <a:rPr lang="ja-JP" altLang="en-US" dirty="0"/>
              <a:t>と繋がっている</a:t>
            </a:r>
            <a:r>
              <a:rPr lang="ja-JP" altLang="en-US" b="1" dirty="0"/>
              <a:t>辺の個数（度数）</a:t>
            </a:r>
            <a:r>
              <a:rPr lang="ja-JP" altLang="en-US" dirty="0"/>
              <a:t>は２</a:t>
            </a:r>
            <a:endParaRPr lang="zh-CN" altLang="en-US" dirty="0"/>
          </a:p>
        </p:txBody>
      </p:sp>
      <p:sp>
        <p:nvSpPr>
          <p:cNvPr id="90" name="object 124">
            <a:extLst>
              <a:ext uri="{FF2B5EF4-FFF2-40B4-BE49-F238E27FC236}">
                <a16:creationId xmlns:a16="http://schemas.microsoft.com/office/drawing/2014/main" id="{8C354446-3A74-7842-0074-21A3EC0ACC73}"/>
              </a:ext>
            </a:extLst>
          </p:cNvPr>
          <p:cNvSpPr/>
          <p:nvPr/>
        </p:nvSpPr>
        <p:spPr>
          <a:xfrm>
            <a:off x="5982639" y="5930738"/>
            <a:ext cx="772160" cy="654685"/>
          </a:xfrm>
          <a:custGeom>
            <a:avLst/>
            <a:gdLst/>
            <a:ahLst/>
            <a:cxnLst/>
            <a:rect l="l" t="t" r="r" b="b"/>
            <a:pathLst>
              <a:path w="772160" h="654685">
                <a:moveTo>
                  <a:pt x="47069" y="277464"/>
                </a:moveTo>
                <a:lnTo>
                  <a:pt x="32714" y="282278"/>
                </a:lnTo>
                <a:lnTo>
                  <a:pt x="22107" y="290304"/>
                </a:lnTo>
                <a:lnTo>
                  <a:pt x="5973" y="304033"/>
                </a:lnTo>
                <a:lnTo>
                  <a:pt x="0" y="314553"/>
                </a:lnTo>
                <a:lnTo>
                  <a:pt x="3651" y="327214"/>
                </a:lnTo>
                <a:lnTo>
                  <a:pt x="16392" y="347365"/>
                </a:lnTo>
                <a:lnTo>
                  <a:pt x="216125" y="615564"/>
                </a:lnTo>
                <a:lnTo>
                  <a:pt x="243048" y="644453"/>
                </a:lnTo>
                <a:lnTo>
                  <a:pt x="260343" y="654083"/>
                </a:lnTo>
                <a:lnTo>
                  <a:pt x="275500" y="644453"/>
                </a:lnTo>
                <a:lnTo>
                  <a:pt x="296008" y="615564"/>
                </a:lnTo>
                <a:lnTo>
                  <a:pt x="450080" y="432963"/>
                </a:lnTo>
                <a:lnTo>
                  <a:pt x="261769" y="432963"/>
                </a:lnTo>
                <a:lnTo>
                  <a:pt x="84870" y="290304"/>
                </a:lnTo>
                <a:lnTo>
                  <a:pt x="64634" y="279070"/>
                </a:lnTo>
                <a:lnTo>
                  <a:pt x="47069" y="277464"/>
                </a:lnTo>
                <a:close/>
              </a:path>
              <a:path w="772160" h="654685">
                <a:moveTo>
                  <a:pt x="735401" y="0"/>
                </a:moveTo>
                <a:lnTo>
                  <a:pt x="723809" y="5971"/>
                </a:lnTo>
                <a:lnTo>
                  <a:pt x="706866" y="22105"/>
                </a:lnTo>
                <a:lnTo>
                  <a:pt x="261769" y="432963"/>
                </a:lnTo>
                <a:lnTo>
                  <a:pt x="450080" y="432963"/>
                </a:lnTo>
                <a:lnTo>
                  <a:pt x="758224" y="67762"/>
                </a:lnTo>
                <a:lnTo>
                  <a:pt x="769540" y="48500"/>
                </a:lnTo>
                <a:lnTo>
                  <a:pt x="771767" y="33520"/>
                </a:lnTo>
                <a:lnTo>
                  <a:pt x="768649" y="22821"/>
                </a:lnTo>
                <a:lnTo>
                  <a:pt x="763927" y="16403"/>
                </a:lnTo>
                <a:lnTo>
                  <a:pt x="746990" y="3655"/>
                </a:lnTo>
                <a:lnTo>
                  <a:pt x="735401" y="0"/>
                </a:lnTo>
                <a:close/>
              </a:path>
            </a:pathLst>
          </a:custGeom>
          <a:solidFill>
            <a:srgbClr val="3C71B8"/>
          </a:solidFill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35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207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8105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04141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80176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5621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32246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08281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1" name="object 60">
            <a:extLst>
              <a:ext uri="{FF2B5EF4-FFF2-40B4-BE49-F238E27FC236}">
                <a16:creationId xmlns:a16="http://schemas.microsoft.com/office/drawing/2014/main" id="{7A08D0D9-4D1D-0780-109D-848B47244F64}"/>
              </a:ext>
            </a:extLst>
          </p:cNvPr>
          <p:cNvSpPr/>
          <p:nvPr/>
        </p:nvSpPr>
        <p:spPr>
          <a:xfrm>
            <a:off x="8592978" y="5907408"/>
            <a:ext cx="793115" cy="793115"/>
          </a:xfrm>
          <a:custGeom>
            <a:avLst/>
            <a:gdLst/>
            <a:ahLst/>
            <a:cxnLst/>
            <a:rect l="l" t="t" r="r" b="b"/>
            <a:pathLst>
              <a:path w="793115" h="793114">
                <a:moveTo>
                  <a:pt x="132079" y="0"/>
                </a:moveTo>
                <a:lnTo>
                  <a:pt x="0" y="132079"/>
                </a:lnTo>
                <a:lnTo>
                  <a:pt x="264172" y="396252"/>
                </a:lnTo>
                <a:lnTo>
                  <a:pt x="0" y="660438"/>
                </a:lnTo>
                <a:lnTo>
                  <a:pt x="132079" y="792530"/>
                </a:lnTo>
                <a:lnTo>
                  <a:pt x="396265" y="528345"/>
                </a:lnTo>
                <a:lnTo>
                  <a:pt x="660431" y="528345"/>
                </a:lnTo>
                <a:lnTo>
                  <a:pt x="528345" y="396265"/>
                </a:lnTo>
                <a:lnTo>
                  <a:pt x="660438" y="264172"/>
                </a:lnTo>
                <a:lnTo>
                  <a:pt x="396265" y="264172"/>
                </a:lnTo>
                <a:lnTo>
                  <a:pt x="132079" y="0"/>
                </a:lnTo>
                <a:close/>
              </a:path>
              <a:path w="793115" h="793114">
                <a:moveTo>
                  <a:pt x="660431" y="528345"/>
                </a:moveTo>
                <a:lnTo>
                  <a:pt x="396265" y="528345"/>
                </a:lnTo>
                <a:lnTo>
                  <a:pt x="660450" y="792518"/>
                </a:lnTo>
                <a:lnTo>
                  <a:pt x="792530" y="660438"/>
                </a:lnTo>
                <a:lnTo>
                  <a:pt x="660431" y="528345"/>
                </a:lnTo>
                <a:close/>
              </a:path>
              <a:path w="793115" h="793114">
                <a:moveTo>
                  <a:pt x="660450" y="0"/>
                </a:moveTo>
                <a:lnTo>
                  <a:pt x="396265" y="264172"/>
                </a:lnTo>
                <a:lnTo>
                  <a:pt x="660438" y="264172"/>
                </a:lnTo>
                <a:lnTo>
                  <a:pt x="792530" y="132079"/>
                </a:lnTo>
                <a:lnTo>
                  <a:pt x="660450" y="0"/>
                </a:lnTo>
                <a:close/>
              </a:path>
            </a:pathLst>
          </a:custGeom>
          <a:solidFill>
            <a:srgbClr val="3C71B8"/>
          </a:solidFill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35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207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8105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04141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80176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5621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32246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08281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2" name="object 60">
            <a:extLst>
              <a:ext uri="{FF2B5EF4-FFF2-40B4-BE49-F238E27FC236}">
                <a16:creationId xmlns:a16="http://schemas.microsoft.com/office/drawing/2014/main" id="{7A08D0D9-4D1D-0780-109D-848B47244F64}"/>
              </a:ext>
            </a:extLst>
          </p:cNvPr>
          <p:cNvSpPr/>
          <p:nvPr/>
        </p:nvSpPr>
        <p:spPr>
          <a:xfrm>
            <a:off x="10658558" y="5919254"/>
            <a:ext cx="793115" cy="793115"/>
          </a:xfrm>
          <a:custGeom>
            <a:avLst/>
            <a:gdLst/>
            <a:ahLst/>
            <a:cxnLst/>
            <a:rect l="l" t="t" r="r" b="b"/>
            <a:pathLst>
              <a:path w="793115" h="793114">
                <a:moveTo>
                  <a:pt x="132079" y="0"/>
                </a:moveTo>
                <a:lnTo>
                  <a:pt x="0" y="132079"/>
                </a:lnTo>
                <a:lnTo>
                  <a:pt x="264172" y="396252"/>
                </a:lnTo>
                <a:lnTo>
                  <a:pt x="0" y="660438"/>
                </a:lnTo>
                <a:lnTo>
                  <a:pt x="132079" y="792530"/>
                </a:lnTo>
                <a:lnTo>
                  <a:pt x="396265" y="528345"/>
                </a:lnTo>
                <a:lnTo>
                  <a:pt x="660431" y="528345"/>
                </a:lnTo>
                <a:lnTo>
                  <a:pt x="528345" y="396265"/>
                </a:lnTo>
                <a:lnTo>
                  <a:pt x="660438" y="264172"/>
                </a:lnTo>
                <a:lnTo>
                  <a:pt x="396265" y="264172"/>
                </a:lnTo>
                <a:lnTo>
                  <a:pt x="132079" y="0"/>
                </a:lnTo>
                <a:close/>
              </a:path>
              <a:path w="793115" h="793114">
                <a:moveTo>
                  <a:pt x="660431" y="528345"/>
                </a:moveTo>
                <a:lnTo>
                  <a:pt x="396265" y="528345"/>
                </a:lnTo>
                <a:lnTo>
                  <a:pt x="660450" y="792518"/>
                </a:lnTo>
                <a:lnTo>
                  <a:pt x="792530" y="660438"/>
                </a:lnTo>
                <a:lnTo>
                  <a:pt x="660431" y="528345"/>
                </a:lnTo>
                <a:close/>
              </a:path>
              <a:path w="793115" h="793114">
                <a:moveTo>
                  <a:pt x="660450" y="0"/>
                </a:moveTo>
                <a:lnTo>
                  <a:pt x="396265" y="264172"/>
                </a:lnTo>
                <a:lnTo>
                  <a:pt x="660438" y="264172"/>
                </a:lnTo>
                <a:lnTo>
                  <a:pt x="792530" y="132079"/>
                </a:lnTo>
                <a:lnTo>
                  <a:pt x="660450" y="0"/>
                </a:lnTo>
                <a:close/>
              </a:path>
            </a:pathLst>
          </a:custGeom>
          <a:solidFill>
            <a:srgbClr val="3C71B8"/>
          </a:solidFill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35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207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8105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04141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80176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5621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32246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08281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6DF40649-BFA6-FBE2-FAFC-B44D26F08097}"/>
              </a:ext>
            </a:extLst>
          </p:cNvPr>
          <p:cNvGrpSpPr/>
          <p:nvPr/>
        </p:nvGrpSpPr>
        <p:grpSpPr>
          <a:xfrm>
            <a:off x="5538734" y="4589530"/>
            <a:ext cx="1891458" cy="786897"/>
            <a:chOff x="5538734" y="4589530"/>
            <a:chExt cx="1891458" cy="786897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64081E3C-0909-9A34-AC94-5C34AA7E143B}"/>
                </a:ext>
              </a:extLst>
            </p:cNvPr>
            <p:cNvGrpSpPr/>
            <p:nvPr/>
          </p:nvGrpSpPr>
          <p:grpSpPr>
            <a:xfrm>
              <a:off x="5538734" y="4589530"/>
              <a:ext cx="1891458" cy="786897"/>
              <a:chOff x="7172548" y="4934909"/>
              <a:chExt cx="1891458" cy="7868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椭圆 62">
                    <a:extLst>
                      <a:ext uri="{FF2B5EF4-FFF2-40B4-BE49-F238E27FC236}">
                        <a16:creationId xmlns:a16="http://schemas.microsoft.com/office/drawing/2014/main" id="{FCCF883D-EE93-469F-725B-2D4D54102C47}"/>
                      </a:ext>
                    </a:extLst>
                  </p:cNvPr>
                  <p:cNvSpPr/>
                  <p:nvPr/>
                </p:nvSpPr>
                <p:spPr>
                  <a:xfrm>
                    <a:off x="8002533" y="5407770"/>
                    <a:ext cx="314036" cy="31403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3" name="椭圆 62">
                    <a:extLst>
                      <a:ext uri="{FF2B5EF4-FFF2-40B4-BE49-F238E27FC236}">
                        <a16:creationId xmlns:a16="http://schemas.microsoft.com/office/drawing/2014/main" id="{FCCF883D-EE93-469F-725B-2D4D54102C4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2533" y="5407770"/>
                    <a:ext cx="314036" cy="314036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文本框 69">
                    <a:extLst>
                      <a:ext uri="{FF2B5EF4-FFF2-40B4-BE49-F238E27FC236}">
                        <a16:creationId xmlns:a16="http://schemas.microsoft.com/office/drawing/2014/main" id="{5EE1AC8A-5C43-E6EB-4084-3120CEE1D893}"/>
                      </a:ext>
                    </a:extLst>
                  </p:cNvPr>
                  <p:cNvSpPr txBox="1"/>
                  <p:nvPr/>
                </p:nvSpPr>
                <p:spPr>
                  <a:xfrm>
                    <a:off x="7172548" y="4934909"/>
                    <a:ext cx="2356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0" name="文本框 69">
                    <a:extLst>
                      <a:ext uri="{FF2B5EF4-FFF2-40B4-BE49-F238E27FC236}">
                        <a16:creationId xmlns:a16="http://schemas.microsoft.com/office/drawing/2014/main" id="{5EE1AC8A-5C43-E6EB-4084-3120CEE1D8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72548" y="4934909"/>
                    <a:ext cx="235642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文本框 70">
                    <a:extLst>
                      <a:ext uri="{FF2B5EF4-FFF2-40B4-BE49-F238E27FC236}">
                        <a16:creationId xmlns:a16="http://schemas.microsoft.com/office/drawing/2014/main" id="{59A8090E-9A65-DB04-17D2-5BDE21670698}"/>
                      </a:ext>
                    </a:extLst>
                  </p:cNvPr>
                  <p:cNvSpPr txBox="1"/>
                  <p:nvPr/>
                </p:nvSpPr>
                <p:spPr>
                  <a:xfrm>
                    <a:off x="8828364" y="4934909"/>
                    <a:ext cx="2356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1" name="文本框 70">
                    <a:extLst>
                      <a:ext uri="{FF2B5EF4-FFF2-40B4-BE49-F238E27FC236}">
                        <a16:creationId xmlns:a16="http://schemas.microsoft.com/office/drawing/2014/main" id="{59A8090E-9A65-DB04-17D2-5BDE216706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28364" y="4934909"/>
                    <a:ext cx="235642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585F441D-F93E-8DAC-8073-5B3987B57034}"/>
                </a:ext>
              </a:extLst>
            </p:cNvPr>
            <p:cNvCxnSpPr>
              <a:cxnSpLocks/>
              <a:stCxn id="70" idx="2"/>
              <a:endCxn id="63" idx="2"/>
            </p:cNvCxnSpPr>
            <p:nvPr/>
          </p:nvCxnSpPr>
          <p:spPr>
            <a:xfrm>
              <a:off x="5656555" y="4866529"/>
              <a:ext cx="712164" cy="3528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CB210266-CB6C-6C23-57B3-0CC968C654D7}"/>
                </a:ext>
              </a:extLst>
            </p:cNvPr>
            <p:cNvCxnSpPr>
              <a:cxnSpLocks/>
              <a:stCxn id="63" idx="6"/>
              <a:endCxn id="71" idx="2"/>
            </p:cNvCxnSpPr>
            <p:nvPr/>
          </p:nvCxnSpPr>
          <p:spPr>
            <a:xfrm flipV="1">
              <a:off x="6682755" y="4866529"/>
              <a:ext cx="629616" cy="3528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5E793EA2-64BF-EB43-9DCD-2648BA69DD64}"/>
              </a:ext>
            </a:extLst>
          </p:cNvPr>
          <p:cNvGrpSpPr/>
          <p:nvPr/>
        </p:nvGrpSpPr>
        <p:grpSpPr>
          <a:xfrm>
            <a:off x="8002533" y="4589530"/>
            <a:ext cx="1891458" cy="1127033"/>
            <a:chOff x="8002533" y="4589530"/>
            <a:chExt cx="1891458" cy="1127033"/>
          </a:xfrm>
        </p:grpSpPr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E04CD285-91B5-45B1-CC59-5F862A137B82}"/>
                </a:ext>
              </a:extLst>
            </p:cNvPr>
            <p:cNvGrpSpPr/>
            <p:nvPr/>
          </p:nvGrpSpPr>
          <p:grpSpPr>
            <a:xfrm>
              <a:off x="8002533" y="4589530"/>
              <a:ext cx="1891458" cy="1127033"/>
              <a:chOff x="8007169" y="4929666"/>
              <a:chExt cx="1891458" cy="1127033"/>
            </a:xfrm>
          </p:grpSpPr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077A02CD-6E34-787E-317F-7A93ACC133E3}"/>
                  </a:ext>
                </a:extLst>
              </p:cNvPr>
              <p:cNvGrpSpPr/>
              <p:nvPr/>
            </p:nvGrpSpPr>
            <p:grpSpPr>
              <a:xfrm>
                <a:off x="8007169" y="4929666"/>
                <a:ext cx="1891458" cy="786897"/>
                <a:chOff x="7172548" y="4934909"/>
                <a:chExt cx="1891458" cy="78689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椭圆 73">
                      <a:extLst>
                        <a:ext uri="{FF2B5EF4-FFF2-40B4-BE49-F238E27FC236}">
                          <a16:creationId xmlns:a16="http://schemas.microsoft.com/office/drawing/2014/main" id="{7E611DC4-D9DE-00F2-57EB-9B866AA61F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02533" y="5407770"/>
                      <a:ext cx="314036" cy="314036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74" name="椭圆 73">
                      <a:extLst>
                        <a:ext uri="{FF2B5EF4-FFF2-40B4-BE49-F238E27FC236}">
                          <a16:creationId xmlns:a16="http://schemas.microsoft.com/office/drawing/2014/main" id="{7E611DC4-D9DE-00F2-57EB-9B866AA61F1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02533" y="5407770"/>
                      <a:ext cx="314036" cy="314036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文本框 76">
                      <a:extLst>
                        <a:ext uri="{FF2B5EF4-FFF2-40B4-BE49-F238E27FC236}">
                          <a16:creationId xmlns:a16="http://schemas.microsoft.com/office/drawing/2014/main" id="{E69E9159-7A88-B9E3-44E3-CFEDE6810D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72548" y="4934909"/>
                      <a:ext cx="23564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77" name="文本框 76">
                      <a:extLst>
                        <a:ext uri="{FF2B5EF4-FFF2-40B4-BE49-F238E27FC236}">
                          <a16:creationId xmlns:a16="http://schemas.microsoft.com/office/drawing/2014/main" id="{E69E9159-7A88-B9E3-44E3-CFEDE6810D5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72548" y="4934909"/>
                      <a:ext cx="235642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文本框 77">
                      <a:extLst>
                        <a:ext uri="{FF2B5EF4-FFF2-40B4-BE49-F238E27FC236}">
                          <a16:creationId xmlns:a16="http://schemas.microsoft.com/office/drawing/2014/main" id="{88E4304C-E73E-86CE-E4B8-C201CB4985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28364" y="4934909"/>
                      <a:ext cx="23564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78" name="文本框 77">
                      <a:extLst>
                        <a:ext uri="{FF2B5EF4-FFF2-40B4-BE49-F238E27FC236}">
                          <a16:creationId xmlns:a16="http://schemas.microsoft.com/office/drawing/2014/main" id="{88E4304C-E73E-86CE-E4B8-C201CB4985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28364" y="4934909"/>
                      <a:ext cx="23564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文本框 87">
                    <a:extLst>
                      <a:ext uri="{FF2B5EF4-FFF2-40B4-BE49-F238E27FC236}">
                        <a16:creationId xmlns:a16="http://schemas.microsoft.com/office/drawing/2014/main" id="{132A6E6E-0E69-D430-560E-CD1C7925CB3A}"/>
                      </a:ext>
                    </a:extLst>
                  </p:cNvPr>
                  <p:cNvSpPr txBox="1"/>
                  <p:nvPr/>
                </p:nvSpPr>
                <p:spPr>
                  <a:xfrm>
                    <a:off x="8074606" y="5779700"/>
                    <a:ext cx="2356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8" name="文本框 87">
                    <a:extLst>
                      <a:ext uri="{FF2B5EF4-FFF2-40B4-BE49-F238E27FC236}">
                        <a16:creationId xmlns:a16="http://schemas.microsoft.com/office/drawing/2014/main" id="{132A6E6E-0E69-D430-560E-CD1C7925CB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4606" y="5779700"/>
                    <a:ext cx="235642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F555B963-2AC9-EB1B-A1ED-A9370E7AFB6A}"/>
                </a:ext>
              </a:extLst>
            </p:cNvPr>
            <p:cNvCxnSpPr>
              <a:cxnSpLocks/>
              <a:stCxn id="77" idx="2"/>
              <a:endCxn id="74" idx="2"/>
            </p:cNvCxnSpPr>
            <p:nvPr/>
          </p:nvCxnSpPr>
          <p:spPr>
            <a:xfrm>
              <a:off x="8120354" y="4866529"/>
              <a:ext cx="712164" cy="3528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FD0F340C-B822-7DAB-7574-F911A189F257}"/>
                </a:ext>
              </a:extLst>
            </p:cNvPr>
            <p:cNvCxnSpPr>
              <a:cxnSpLocks/>
              <a:stCxn id="88" idx="3"/>
              <a:endCxn id="74" idx="2"/>
            </p:cNvCxnSpPr>
            <p:nvPr/>
          </p:nvCxnSpPr>
          <p:spPr>
            <a:xfrm flipV="1">
              <a:off x="8305612" y="5219409"/>
              <a:ext cx="526906" cy="35865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92B70FAB-293F-BE88-4874-81D41A7A5478}"/>
                </a:ext>
              </a:extLst>
            </p:cNvPr>
            <p:cNvCxnSpPr>
              <a:cxnSpLocks/>
              <a:stCxn id="78" idx="2"/>
              <a:endCxn id="74" idx="6"/>
            </p:cNvCxnSpPr>
            <p:nvPr/>
          </p:nvCxnSpPr>
          <p:spPr>
            <a:xfrm flipH="1">
              <a:off x="9146554" y="4866529"/>
              <a:ext cx="629616" cy="3528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6F7A79A6-A49F-0994-9063-AA7FDFFC2C42}"/>
              </a:ext>
            </a:extLst>
          </p:cNvPr>
          <p:cNvGrpSpPr/>
          <p:nvPr/>
        </p:nvGrpSpPr>
        <p:grpSpPr>
          <a:xfrm>
            <a:off x="10695282" y="4560736"/>
            <a:ext cx="1061473" cy="786897"/>
            <a:chOff x="10695282" y="4560736"/>
            <a:chExt cx="1061473" cy="786897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FD65E75B-E069-9FF2-8EB8-1888C2453C5C}"/>
                </a:ext>
              </a:extLst>
            </p:cNvPr>
            <p:cNvGrpSpPr/>
            <p:nvPr/>
          </p:nvGrpSpPr>
          <p:grpSpPr>
            <a:xfrm>
              <a:off x="10695282" y="4560736"/>
              <a:ext cx="1061473" cy="786897"/>
              <a:chOff x="8002533" y="4934909"/>
              <a:chExt cx="1061473" cy="7868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椭圆 79">
                    <a:extLst>
                      <a:ext uri="{FF2B5EF4-FFF2-40B4-BE49-F238E27FC236}">
                        <a16:creationId xmlns:a16="http://schemas.microsoft.com/office/drawing/2014/main" id="{C191D471-0F62-C8F5-7D90-76455750C01A}"/>
                      </a:ext>
                    </a:extLst>
                  </p:cNvPr>
                  <p:cNvSpPr/>
                  <p:nvPr/>
                </p:nvSpPr>
                <p:spPr>
                  <a:xfrm>
                    <a:off x="8002533" y="5407770"/>
                    <a:ext cx="314036" cy="31403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0" name="椭圆 79">
                    <a:extLst>
                      <a:ext uri="{FF2B5EF4-FFF2-40B4-BE49-F238E27FC236}">
                        <a16:creationId xmlns:a16="http://schemas.microsoft.com/office/drawing/2014/main" id="{C191D471-0F62-C8F5-7D90-76455750C01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2533" y="5407770"/>
                    <a:ext cx="314036" cy="314036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91B7E68C-6B03-6136-4FFF-22B437A1C2DA}"/>
                      </a:ext>
                    </a:extLst>
                  </p:cNvPr>
                  <p:cNvSpPr txBox="1"/>
                  <p:nvPr/>
                </p:nvSpPr>
                <p:spPr>
                  <a:xfrm>
                    <a:off x="8828364" y="4934909"/>
                    <a:ext cx="2356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91B7E68C-6B03-6136-4FFF-22B437A1C2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28364" y="4934909"/>
                    <a:ext cx="235642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8D5D5099-7232-F593-F654-FD1CF9F43248}"/>
                </a:ext>
              </a:extLst>
            </p:cNvPr>
            <p:cNvCxnSpPr>
              <a:cxnSpLocks/>
              <a:stCxn id="84" idx="2"/>
              <a:endCxn id="80" idx="6"/>
            </p:cNvCxnSpPr>
            <p:nvPr/>
          </p:nvCxnSpPr>
          <p:spPr>
            <a:xfrm flipH="1">
              <a:off x="11009318" y="4837735"/>
              <a:ext cx="629616" cy="3528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6560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750B9-E6C6-B4D2-44BF-6501DE5E0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7BB100C-D37E-0007-1E3E-40991D350BDB}"/>
              </a:ext>
            </a:extLst>
          </p:cNvPr>
          <p:cNvSpPr/>
          <p:nvPr/>
        </p:nvSpPr>
        <p:spPr>
          <a:xfrm>
            <a:off x="651165" y="714110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2791FA96-D04C-0B02-2DCA-F62D096F3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0690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 : TSP</a:t>
            </a:r>
            <a:r>
              <a:rPr kumimoji="1" lang="ja-JP" altLang="en-US" b="1" dirty="0"/>
              <a:t>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CA08BCF-8152-49C5-F6C9-B3A488134C8E}"/>
                  </a:ext>
                </a:extLst>
              </p:cNvPr>
              <p:cNvSpPr txBox="1"/>
              <p:nvPr/>
            </p:nvSpPr>
            <p:spPr>
              <a:xfrm>
                <a:off x="457200" y="777760"/>
                <a:ext cx="3647409" cy="1858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Söhne"/>
                  </a:rPr>
                  <a:t>DFJ</a:t>
                </a:r>
                <a:r>
                  <a:rPr lang="ja-JP" altLang="en-US" dirty="0">
                    <a:latin typeface="Söhne"/>
                  </a:rPr>
                  <a:t>形式の</a:t>
                </a:r>
                <a:r>
                  <a:rPr lang="en-US" altLang="zh-CN" dirty="0">
                    <a:latin typeface="Söhne"/>
                  </a:rPr>
                  <a:t>TSP</a:t>
                </a:r>
                <a:r>
                  <a:rPr lang="ja-JP" altLang="en-US" dirty="0"/>
                  <a:t>問題：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sz="1600" dirty="0"/>
                  <a:t>制約条件：</a:t>
                </a:r>
                <a:endParaRPr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𝑠𝑜𝑟𝑡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=2         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sz="1600" dirty="0"/>
              </a:p>
              <a:p>
                <a:r>
                  <a:rPr lang="ja-JP" altLang="en-US" sz="1600" dirty="0"/>
                  <a:t>各頂点の度数は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CA08BCF-8152-49C5-F6C9-B3A488134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77760"/>
                <a:ext cx="3647409" cy="1858329"/>
              </a:xfrm>
              <a:prstGeom prst="rect">
                <a:avLst/>
              </a:prstGeom>
              <a:blipFill>
                <a:blip r:embed="rId3"/>
                <a:stretch>
                  <a:fillRect l="-1338" t="-1974" b="-3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F5900D1-B5A2-4237-B1E1-C85582C260FC}"/>
                  </a:ext>
                </a:extLst>
              </p:cNvPr>
              <p:cNvSpPr txBox="1"/>
              <p:nvPr/>
            </p:nvSpPr>
            <p:spPr>
              <a:xfrm>
                <a:off x="7395447" y="856777"/>
                <a:ext cx="4142160" cy="13676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600" dirty="0"/>
                  <a:t>             </a:t>
                </a:r>
                <a:r>
                  <a:rPr lang="ja-JP" altLang="en-US" sz="1600" dirty="0"/>
                  <a:t>町の個数</a:t>
                </a:r>
                <a:endParaRPr lang="en-US" altLang="zh-CN" sz="1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{0,1}</m:t>
                    </m:r>
                  </m:oMath>
                </a14:m>
                <a:r>
                  <a:rPr lang="ja-JP" altLang="en-US" sz="1600" dirty="0"/>
                  <a:t>   バイナリ変数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町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と町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間のユクリッド距離</m:t>
                    </m:r>
                  </m:oMath>
                </a14:m>
                <a:endParaRPr lang="en-US" altLang="ja-JP" sz="1600" dirty="0"/>
              </a:p>
              <a:p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ja-JP" sz="1600" dirty="0"/>
                  <a:t>       </a:t>
                </a:r>
                <a:r>
                  <a:rPr lang="ja-JP" altLang="en-US" sz="1600" dirty="0"/>
                  <a:t>サブツアーの集合</a:t>
                </a:r>
                <a:endParaRPr lang="en-US" altLang="ja-JP" sz="16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ja-JP" altLang="en-US" sz="1600" dirty="0"/>
                  <a:t>     サブツアーの集合のサイズ</a:t>
                </a:r>
                <a:r>
                  <a:rPr lang="en-US" altLang="ja-JP" sz="1600" dirty="0"/>
                  <a:t>(</a:t>
                </a:r>
                <a:r>
                  <a:rPr lang="ja-JP" altLang="en-US" sz="1600" dirty="0"/>
                  <a:t>町の個数</a:t>
                </a:r>
                <a:r>
                  <a:rPr lang="en-US" altLang="ja-JP" sz="1600" dirty="0"/>
                  <a:t>)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F5900D1-B5A2-4237-B1E1-C85582C26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447" y="856777"/>
                <a:ext cx="4142160" cy="1367682"/>
              </a:xfrm>
              <a:prstGeom prst="rect">
                <a:avLst/>
              </a:prstGeom>
              <a:blipFill>
                <a:blip r:embed="rId4"/>
                <a:stretch>
                  <a:fillRect t="-885" b="-44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02B1E270-56F2-5C43-1A6A-BEB6B3E54733}"/>
              </a:ext>
            </a:extLst>
          </p:cNvPr>
          <p:cNvSpPr txBox="1"/>
          <p:nvPr/>
        </p:nvSpPr>
        <p:spPr>
          <a:xfrm>
            <a:off x="6096000" y="231775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87DC44A-F8E8-7231-2CB4-C479FE4A7A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29" y="2714300"/>
            <a:ext cx="5267555" cy="3203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348E383-D974-C812-D8B9-388D30B362CD}"/>
                  </a:ext>
                </a:extLst>
              </p:cNvPr>
              <p:cNvSpPr txBox="1"/>
              <p:nvPr/>
            </p:nvSpPr>
            <p:spPr>
              <a:xfrm>
                <a:off x="457200" y="5861050"/>
                <a:ext cx="262443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400" dirty="0"/>
                  <a:t>サブツアー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ja-JP" sz="1400" b="0" i="0" smtClean="0">
                            <a:latin typeface="Cambria Math" panose="02040503050406030204" pitchFamily="18" charset="0"/>
                          </a:rPr>
                          <m:t>2,5,7</m:t>
                        </m:r>
                      </m:e>
                    </m:d>
                  </m:oMath>
                </a14:m>
                <a:r>
                  <a:rPr lang="ja-JP" altLang="en-US" sz="1400" dirty="0"/>
                  <a:t>が存在する</a:t>
                </a:r>
                <a:endParaRPr lang="en-US" altLang="ja-JP" sz="1400" dirty="0"/>
              </a:p>
              <a:p>
                <a:r>
                  <a:rPr lang="ja-JP" altLang="en-US" sz="1400" dirty="0"/>
                  <a:t>上記の制約条件を満たすが</a:t>
                </a:r>
                <a:endParaRPr lang="en-US" altLang="ja-JP" sz="1400" dirty="0"/>
              </a:p>
              <a:p>
                <a:r>
                  <a:rPr lang="en-US" altLang="ja-JP" sz="1400" dirty="0"/>
                  <a:t>TSP</a:t>
                </a:r>
                <a:r>
                  <a:rPr lang="ja-JP" altLang="en-US" sz="1400" dirty="0"/>
                  <a:t>問題の実行可能解ではない</a:t>
                </a:r>
                <a:endParaRPr lang="en-US" altLang="ja-JP" sz="1400" dirty="0"/>
              </a:p>
              <a:p>
                <a:r>
                  <a:rPr lang="ja-JP" altLang="en-US" sz="1400" dirty="0"/>
                  <a:t>なので、他の制約条件が必要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348E383-D974-C812-D8B9-388D30B36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861050"/>
                <a:ext cx="2624436" cy="954107"/>
              </a:xfrm>
              <a:prstGeom prst="rect">
                <a:avLst/>
              </a:prstGeom>
              <a:blipFill>
                <a:blip r:embed="rId6"/>
                <a:stretch>
                  <a:fillRect l="-696" t="-637" b="-5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B8D7F7B-5B18-69AE-355C-76D02E9CAB01}"/>
                  </a:ext>
                </a:extLst>
              </p:cNvPr>
              <p:cNvSpPr txBox="1"/>
              <p:nvPr/>
            </p:nvSpPr>
            <p:spPr>
              <a:xfrm>
                <a:off x="6096000" y="2535558"/>
                <a:ext cx="5557740" cy="1456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dirty="0"/>
                  <a:t>サブツアー</a:t>
                </a:r>
                <a:r>
                  <a:rPr lang="en-US" altLang="ja-JP" sz="1600" dirty="0"/>
                  <a:t>(sub-tour)</a:t>
                </a:r>
                <a:r>
                  <a:rPr lang="ja-JP" altLang="en-US" sz="1600" dirty="0"/>
                  <a:t>を回避するために</a:t>
                </a:r>
                <a:endParaRPr lang="en-US" altLang="ja-JP" sz="1600" dirty="0"/>
              </a:p>
              <a:p>
                <a:r>
                  <a:rPr lang="ja-JP" altLang="en-US" sz="1600" dirty="0"/>
                  <a:t>一つの手法として全てのサブツアーを考慮する</a:t>
                </a:r>
                <a:endParaRPr lang="en-US" altLang="ja-JP" sz="1600" dirty="0"/>
              </a:p>
              <a:p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nary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⊊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0,…,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B8D7F7B-5B18-69AE-355C-76D02E9CA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35558"/>
                <a:ext cx="5557740" cy="1456361"/>
              </a:xfrm>
              <a:prstGeom prst="rect">
                <a:avLst/>
              </a:prstGeom>
              <a:blipFill>
                <a:blip r:embed="rId7"/>
                <a:stretch>
                  <a:fillRect l="-548" t="-1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C2D4E6E-C666-574E-270E-3BFB8A59ADF2}"/>
                  </a:ext>
                </a:extLst>
              </p:cNvPr>
              <p:cNvSpPr txBox="1"/>
              <p:nvPr/>
            </p:nvSpPr>
            <p:spPr>
              <a:xfrm>
                <a:off x="7435887" y="4205303"/>
                <a:ext cx="4019114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可能なサブツアー</a:t>
                </a:r>
                <a14:m>
                  <m:oMath xmlns:m="http://schemas.openxmlformats.org/officeDocument/2006/math"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ja-JP" altLang="en-US" dirty="0"/>
                  <a:t>：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6,1,2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6,1,3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6,1,4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6,1,5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6,2,3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6,2,4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6,2,5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6,3,4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6,3,5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,{6,4,5}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3,4,5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2,4,5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2,3,5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2,3,4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1,4,5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1,3,5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1,3,4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1,2,5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1,2,4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,{1,2,3}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C2D4E6E-C666-574E-270E-3BFB8A59A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887" y="4205303"/>
                <a:ext cx="4019114" cy="2031325"/>
              </a:xfrm>
              <a:prstGeom prst="rect">
                <a:avLst/>
              </a:prstGeom>
              <a:blipFill>
                <a:blip r:embed="rId8"/>
                <a:stretch>
                  <a:fillRect l="-1366" t="-1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0214324-4FA1-40AB-40CE-4C09449C6055}"/>
                  </a:ext>
                </a:extLst>
              </p:cNvPr>
              <p:cNvSpPr txBox="1"/>
              <p:nvPr/>
            </p:nvSpPr>
            <p:spPr>
              <a:xfrm>
                <a:off x="7435887" y="6173013"/>
                <a:ext cx="2602636" cy="3769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個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サブツアー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0214324-4FA1-40AB-40CE-4C09449C6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887" y="6173013"/>
                <a:ext cx="2602636" cy="376963"/>
              </a:xfrm>
              <a:prstGeom prst="rect">
                <a:avLst/>
              </a:prstGeom>
              <a:blipFill>
                <a:blip r:embed="rId9"/>
                <a:stretch>
                  <a:fillRect l="-2108" t="-6557" b="-27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组合 55">
            <a:extLst>
              <a:ext uri="{FF2B5EF4-FFF2-40B4-BE49-F238E27FC236}">
                <a16:creationId xmlns:a16="http://schemas.microsoft.com/office/drawing/2014/main" id="{7FE42094-8960-0091-1F0F-EBFB0CD6090A}"/>
              </a:ext>
            </a:extLst>
          </p:cNvPr>
          <p:cNvGrpSpPr/>
          <p:nvPr/>
        </p:nvGrpSpPr>
        <p:grpSpPr>
          <a:xfrm>
            <a:off x="5470488" y="4145292"/>
            <a:ext cx="1817723" cy="1862555"/>
            <a:chOff x="5573398" y="4578250"/>
            <a:chExt cx="1817723" cy="1862555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3A09B0D8-3173-6E72-061B-073FB25BE55A}"/>
                </a:ext>
              </a:extLst>
            </p:cNvPr>
            <p:cNvGrpSpPr/>
            <p:nvPr/>
          </p:nvGrpSpPr>
          <p:grpSpPr>
            <a:xfrm>
              <a:off x="5797849" y="4578250"/>
              <a:ext cx="1593272" cy="1862555"/>
              <a:chOff x="1200727" y="3441643"/>
              <a:chExt cx="1593272" cy="1862555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B0573978-570F-AC39-E101-F9958A4E8120}"/>
                  </a:ext>
                </a:extLst>
              </p:cNvPr>
              <p:cNvSpPr/>
              <p:nvPr/>
            </p:nvSpPr>
            <p:spPr>
              <a:xfrm>
                <a:off x="1200727" y="3441643"/>
                <a:ext cx="314036" cy="31403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BDBEEB99-C3C6-90D8-7783-87D9F8671A8C}"/>
                  </a:ext>
                </a:extLst>
              </p:cNvPr>
              <p:cNvSpPr/>
              <p:nvPr/>
            </p:nvSpPr>
            <p:spPr>
              <a:xfrm>
                <a:off x="1943871" y="4990162"/>
                <a:ext cx="314036" cy="31403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E4C27AD2-7530-348B-A623-1D5E314F1963}"/>
                  </a:ext>
                </a:extLst>
              </p:cNvPr>
              <p:cNvSpPr/>
              <p:nvPr/>
            </p:nvSpPr>
            <p:spPr>
              <a:xfrm>
                <a:off x="2211917" y="3552671"/>
                <a:ext cx="314036" cy="31403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6153B3A7-94C6-36EA-0D77-3761E12899F5}"/>
                  </a:ext>
                </a:extLst>
              </p:cNvPr>
              <p:cNvSpPr/>
              <p:nvPr/>
            </p:nvSpPr>
            <p:spPr>
              <a:xfrm>
                <a:off x="2479963" y="4582219"/>
                <a:ext cx="314036" cy="31403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7716696A-3963-99C9-0F58-6687C473529A}"/>
                  </a:ext>
                </a:extLst>
              </p:cNvPr>
              <p:cNvSpPr/>
              <p:nvPr/>
            </p:nvSpPr>
            <p:spPr>
              <a:xfrm>
                <a:off x="1261412" y="4833144"/>
                <a:ext cx="314036" cy="31403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3CDCB253-780F-47E3-DDB8-0D26A9D3A7FE}"/>
                  </a:ext>
                </a:extLst>
              </p:cNvPr>
              <p:cNvCxnSpPr>
                <a:cxnSpLocks/>
                <a:stCxn id="32" idx="5"/>
                <a:endCxn id="34" idx="3"/>
              </p:cNvCxnSpPr>
              <p:nvPr/>
            </p:nvCxnSpPr>
            <p:spPr>
              <a:xfrm>
                <a:off x="1468773" y="3709689"/>
                <a:ext cx="789134" cy="11102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81F649F7-9EEE-544C-4092-749962989401}"/>
                  </a:ext>
                </a:extLst>
              </p:cNvPr>
              <p:cNvCxnSpPr>
                <a:stCxn id="32" idx="5"/>
                <a:endCxn id="35" idx="1"/>
              </p:cNvCxnSpPr>
              <p:nvPr/>
            </p:nvCxnSpPr>
            <p:spPr>
              <a:xfrm>
                <a:off x="1468773" y="3709689"/>
                <a:ext cx="1057180" cy="91852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4B3918F6-9D04-4461-E80C-18EA59838EB7}"/>
                  </a:ext>
                </a:extLst>
              </p:cNvPr>
              <p:cNvCxnSpPr>
                <a:cxnSpLocks/>
                <a:stCxn id="32" idx="5"/>
                <a:endCxn id="33" idx="0"/>
              </p:cNvCxnSpPr>
              <p:nvPr/>
            </p:nvCxnSpPr>
            <p:spPr>
              <a:xfrm>
                <a:off x="1468773" y="3709689"/>
                <a:ext cx="632116" cy="128047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A2CF0010-9AF1-46E5-30A0-6CEEDD72165C}"/>
                  </a:ext>
                </a:extLst>
              </p:cNvPr>
              <p:cNvCxnSpPr>
                <a:stCxn id="32" idx="5"/>
                <a:endCxn id="36" idx="7"/>
              </p:cNvCxnSpPr>
              <p:nvPr/>
            </p:nvCxnSpPr>
            <p:spPr>
              <a:xfrm>
                <a:off x="1468773" y="3709689"/>
                <a:ext cx="60685" cy="116944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313CA2AA-E7B0-A490-DEFF-5971C940B924}"/>
                  </a:ext>
                </a:extLst>
              </p:cNvPr>
              <p:cNvCxnSpPr>
                <a:stCxn id="34" idx="3"/>
                <a:endCxn id="35" idx="1"/>
              </p:cNvCxnSpPr>
              <p:nvPr/>
            </p:nvCxnSpPr>
            <p:spPr>
              <a:xfrm>
                <a:off x="2257907" y="3820717"/>
                <a:ext cx="268046" cy="80749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D76F3669-0F26-2264-FF10-31AB17424AC1}"/>
                  </a:ext>
                </a:extLst>
              </p:cNvPr>
              <p:cNvCxnSpPr>
                <a:cxnSpLocks/>
                <a:stCxn id="34" idx="3"/>
                <a:endCxn id="33" idx="0"/>
              </p:cNvCxnSpPr>
              <p:nvPr/>
            </p:nvCxnSpPr>
            <p:spPr>
              <a:xfrm flipH="1">
                <a:off x="2100889" y="3820717"/>
                <a:ext cx="157018" cy="116944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B8D85D96-D67F-35A1-7960-A9B122AAE256}"/>
                  </a:ext>
                </a:extLst>
              </p:cNvPr>
              <p:cNvCxnSpPr>
                <a:stCxn id="34" idx="3"/>
                <a:endCxn id="36" idx="7"/>
              </p:cNvCxnSpPr>
              <p:nvPr/>
            </p:nvCxnSpPr>
            <p:spPr>
              <a:xfrm flipH="1">
                <a:off x="1529458" y="3820717"/>
                <a:ext cx="728449" cy="10584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40C7D2AD-6D25-B737-E4F1-612C4E9F1967}"/>
                  </a:ext>
                </a:extLst>
              </p:cNvPr>
              <p:cNvCxnSpPr>
                <a:cxnSpLocks/>
                <a:stCxn id="35" idx="1"/>
                <a:endCxn id="33" idx="0"/>
              </p:cNvCxnSpPr>
              <p:nvPr/>
            </p:nvCxnSpPr>
            <p:spPr>
              <a:xfrm flipH="1">
                <a:off x="2100889" y="4628209"/>
                <a:ext cx="425064" cy="36195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1372C65D-85EE-4449-3359-EA6ED0CE52A7}"/>
                  </a:ext>
                </a:extLst>
              </p:cNvPr>
              <p:cNvCxnSpPr>
                <a:stCxn id="35" idx="1"/>
                <a:endCxn id="36" idx="7"/>
              </p:cNvCxnSpPr>
              <p:nvPr/>
            </p:nvCxnSpPr>
            <p:spPr>
              <a:xfrm flipH="1">
                <a:off x="1529458" y="4628209"/>
                <a:ext cx="996495" cy="25092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4A01A234-E2C5-6B70-A761-EEAD61FA453E}"/>
                  </a:ext>
                </a:extLst>
              </p:cNvPr>
              <p:cNvCxnSpPr>
                <a:cxnSpLocks/>
                <a:stCxn id="33" idx="0"/>
                <a:endCxn id="36" idx="7"/>
              </p:cNvCxnSpPr>
              <p:nvPr/>
            </p:nvCxnSpPr>
            <p:spPr>
              <a:xfrm flipH="1" flipV="1">
                <a:off x="1529458" y="4879134"/>
                <a:ext cx="571431" cy="11102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E8317CDA-091E-9CA1-D8FD-3E4DF348DECF}"/>
                </a:ext>
              </a:extLst>
            </p:cNvPr>
            <p:cNvSpPr/>
            <p:nvPr/>
          </p:nvSpPr>
          <p:spPr>
            <a:xfrm>
              <a:off x="5573398" y="5329514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48D5483-76EF-596C-0326-28B75B5671EB}"/>
                </a:ext>
              </a:extLst>
            </p:cNvPr>
            <p:cNvCxnSpPr>
              <a:cxnSpLocks/>
              <a:stCxn id="32" idx="5"/>
              <a:endCxn id="22" idx="6"/>
            </p:cNvCxnSpPr>
            <p:nvPr/>
          </p:nvCxnSpPr>
          <p:spPr>
            <a:xfrm flipH="1">
              <a:off x="5887434" y="4846296"/>
              <a:ext cx="178461" cy="6402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59A105B7-62D8-DCF7-8BD4-26C1657CF281}"/>
                </a:ext>
              </a:extLst>
            </p:cNvPr>
            <p:cNvCxnSpPr>
              <a:cxnSpLocks/>
              <a:stCxn id="34" idx="3"/>
              <a:endCxn id="22" idx="6"/>
            </p:cNvCxnSpPr>
            <p:nvPr/>
          </p:nvCxnSpPr>
          <p:spPr>
            <a:xfrm flipH="1">
              <a:off x="5887434" y="4957324"/>
              <a:ext cx="967595" cy="5292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6A129405-789D-E512-11FF-7FEE4AF8B052}"/>
                </a:ext>
              </a:extLst>
            </p:cNvPr>
            <p:cNvCxnSpPr>
              <a:cxnSpLocks/>
              <a:stCxn id="35" idx="1"/>
              <a:endCxn id="22" idx="6"/>
            </p:cNvCxnSpPr>
            <p:nvPr/>
          </p:nvCxnSpPr>
          <p:spPr>
            <a:xfrm flipH="1" flipV="1">
              <a:off x="5887434" y="5486532"/>
              <a:ext cx="1235641" cy="2782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771F79EA-13B0-DC3A-B999-69C06CC361BA}"/>
                </a:ext>
              </a:extLst>
            </p:cNvPr>
            <p:cNvCxnSpPr>
              <a:cxnSpLocks/>
              <a:stCxn id="33" idx="0"/>
              <a:endCxn id="22" idx="6"/>
            </p:cNvCxnSpPr>
            <p:nvPr/>
          </p:nvCxnSpPr>
          <p:spPr>
            <a:xfrm flipH="1" flipV="1">
              <a:off x="5887434" y="5486532"/>
              <a:ext cx="810577" cy="6402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6721D6E7-E418-765A-8FAC-F2AF4438B346}"/>
                </a:ext>
              </a:extLst>
            </p:cNvPr>
            <p:cNvCxnSpPr>
              <a:cxnSpLocks/>
              <a:stCxn id="36" idx="7"/>
              <a:endCxn id="22" idx="6"/>
            </p:cNvCxnSpPr>
            <p:nvPr/>
          </p:nvCxnSpPr>
          <p:spPr>
            <a:xfrm flipH="1" flipV="1">
              <a:off x="5887434" y="5486532"/>
              <a:ext cx="239146" cy="52920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550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6E63BE0-41B0-D57E-83CC-FD72E86CDDD2}"/>
              </a:ext>
            </a:extLst>
          </p:cNvPr>
          <p:cNvSpPr/>
          <p:nvPr/>
        </p:nvSpPr>
        <p:spPr>
          <a:xfrm>
            <a:off x="600365" y="830339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63F05CBC-F035-ABE3-FD33-789197C7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21911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/>
              <a:t>もくじ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E95D66-F50E-FE40-7960-D2AD707F480B}"/>
              </a:ext>
            </a:extLst>
          </p:cNvPr>
          <p:cNvSpPr txBox="1"/>
          <p:nvPr/>
        </p:nvSpPr>
        <p:spPr>
          <a:xfrm>
            <a:off x="682914" y="1443841"/>
            <a:ext cx="50447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ABSTRACT</a:t>
            </a:r>
          </a:p>
          <a:p>
            <a:endParaRPr lang="en-US" altLang="zh-CN" sz="1400" dirty="0"/>
          </a:p>
          <a:p>
            <a:r>
              <a:rPr lang="en-US" altLang="zh-CN" sz="1400" dirty="0"/>
              <a:t>Ⅰ. INTRODUCTION</a:t>
            </a:r>
          </a:p>
          <a:p>
            <a:endParaRPr lang="en-US" altLang="zh-CN" sz="1400" dirty="0"/>
          </a:p>
          <a:p>
            <a:r>
              <a:rPr lang="en-US" altLang="zh-CN" sz="1400" dirty="0"/>
              <a:t>Ⅱ. METHOD</a:t>
            </a:r>
          </a:p>
          <a:p>
            <a:r>
              <a:rPr lang="en-US" altLang="zh-CN" sz="1400" dirty="0"/>
              <a:t>    A. The QUBO formulation</a:t>
            </a:r>
          </a:p>
          <a:p>
            <a:r>
              <a:rPr lang="en-US" altLang="zh-CN" sz="1400" dirty="0"/>
              <a:t>    B. Unbalanced penalization</a:t>
            </a:r>
          </a:p>
          <a:p>
            <a:r>
              <a:rPr lang="en-US" altLang="zh-CN" sz="1400" dirty="0"/>
              <a:t>    C. Slack variables</a:t>
            </a:r>
          </a:p>
          <a:p>
            <a:r>
              <a:rPr lang="en-US" altLang="zh-CN" sz="1400" dirty="0"/>
              <a:t>    D. </a:t>
            </a:r>
            <a:r>
              <a:rPr lang="en-US" altLang="zh-CN" sz="1400" dirty="0" err="1"/>
              <a:t>Ising</a:t>
            </a:r>
            <a:r>
              <a:rPr lang="en-US" altLang="zh-CN" sz="1400" dirty="0"/>
              <a:t> Hamiltonian </a:t>
            </a:r>
          </a:p>
          <a:p>
            <a:r>
              <a:rPr lang="en-US" altLang="zh-CN" sz="1400" dirty="0"/>
              <a:t>    E. The traveling sales man problem</a:t>
            </a:r>
          </a:p>
          <a:p>
            <a:endParaRPr lang="en-US" altLang="zh-CN" sz="1400" dirty="0"/>
          </a:p>
          <a:p>
            <a:r>
              <a:rPr lang="en-US" altLang="zh-CN" sz="1400" dirty="0"/>
              <a:t>Ⅲ. RESULTS</a:t>
            </a:r>
          </a:p>
          <a:p>
            <a:r>
              <a:rPr lang="en-US" altLang="zh-CN" sz="1400" dirty="0"/>
              <a:t>    A. Quantum Annealer: D-Wave Advantage</a:t>
            </a:r>
          </a:p>
          <a:p>
            <a:r>
              <a:rPr lang="en-US" altLang="zh-CN" sz="1400" dirty="0"/>
              <a:t>    B. Hybrid Solver</a:t>
            </a:r>
          </a:p>
          <a:p>
            <a:r>
              <a:rPr lang="en-US" altLang="zh-CN" sz="1400" dirty="0"/>
              <a:t>    C. Unbalanced penalization using different solvers</a:t>
            </a:r>
          </a:p>
          <a:p>
            <a:endParaRPr lang="en-US" altLang="zh-CN" sz="1400" dirty="0"/>
          </a:p>
          <a:p>
            <a:r>
              <a:rPr lang="en-US" altLang="zh-CN" sz="1400" dirty="0"/>
              <a:t>Ⅳ. CONCLUSIONS</a:t>
            </a:r>
          </a:p>
          <a:p>
            <a:r>
              <a:rPr lang="en-US" altLang="zh-CN" sz="1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787571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0EE28FD-9728-BCC4-FAA6-F0CD39786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1FFF7EA-2726-E048-A133-886F7D6367DE}"/>
              </a:ext>
            </a:extLst>
          </p:cNvPr>
          <p:cNvSpPr/>
          <p:nvPr/>
        </p:nvSpPr>
        <p:spPr>
          <a:xfrm>
            <a:off x="651165" y="714110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C6CAFBED-7BBD-D668-FCA4-514D841F1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0690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 : TSP</a:t>
            </a:r>
            <a:r>
              <a:rPr kumimoji="1" lang="ja-JP" altLang="en-US" b="1" dirty="0"/>
              <a:t>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BF25C78-35A9-BAEA-7073-F76C145BD145}"/>
                  </a:ext>
                </a:extLst>
              </p:cNvPr>
              <p:cNvSpPr txBox="1"/>
              <p:nvPr/>
            </p:nvSpPr>
            <p:spPr>
              <a:xfrm>
                <a:off x="457200" y="777760"/>
                <a:ext cx="3647409" cy="1858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Söhne"/>
                  </a:rPr>
                  <a:t>DFJ</a:t>
                </a:r>
                <a:r>
                  <a:rPr lang="ja-JP" altLang="en-US" dirty="0">
                    <a:latin typeface="Söhne"/>
                  </a:rPr>
                  <a:t>形式の</a:t>
                </a:r>
                <a:r>
                  <a:rPr lang="en-US" altLang="zh-CN" dirty="0">
                    <a:latin typeface="Söhne"/>
                  </a:rPr>
                  <a:t>TSP</a:t>
                </a:r>
                <a:r>
                  <a:rPr lang="ja-JP" altLang="en-US" dirty="0"/>
                  <a:t>問題：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sz="1600" dirty="0"/>
                  <a:t>制約条件：</a:t>
                </a:r>
                <a:endParaRPr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𝑠𝑜𝑟𝑡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=2         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sz="1600" dirty="0"/>
              </a:p>
              <a:p>
                <a:r>
                  <a:rPr lang="ja-JP" altLang="en-US" sz="1600" dirty="0"/>
                  <a:t>各頂点の度数は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CA08BCF-8152-49C5-F6C9-B3A488134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77760"/>
                <a:ext cx="3647409" cy="1858329"/>
              </a:xfrm>
              <a:prstGeom prst="rect">
                <a:avLst/>
              </a:prstGeom>
              <a:blipFill>
                <a:blip r:embed="rId3"/>
                <a:stretch>
                  <a:fillRect l="-1338" t="-1974" b="-3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9C51508-C48E-CB10-1DB7-982013EEF30B}"/>
                  </a:ext>
                </a:extLst>
              </p:cNvPr>
              <p:cNvSpPr txBox="1"/>
              <p:nvPr/>
            </p:nvSpPr>
            <p:spPr>
              <a:xfrm>
                <a:off x="7395447" y="856777"/>
                <a:ext cx="4142160" cy="13676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600" dirty="0"/>
                  <a:t>             </a:t>
                </a:r>
                <a:r>
                  <a:rPr lang="ja-JP" altLang="en-US" sz="1600" dirty="0"/>
                  <a:t>町の個数</a:t>
                </a:r>
                <a:endParaRPr lang="en-US" altLang="zh-CN" sz="1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{0,1}</m:t>
                    </m:r>
                  </m:oMath>
                </a14:m>
                <a:r>
                  <a:rPr lang="ja-JP" altLang="en-US" sz="1600" dirty="0"/>
                  <a:t>   バイナリ変数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町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と町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間のユクリッド距離</m:t>
                    </m:r>
                  </m:oMath>
                </a14:m>
                <a:endParaRPr lang="en-US" altLang="ja-JP" sz="1600" dirty="0"/>
              </a:p>
              <a:p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ja-JP" sz="1600" dirty="0"/>
                  <a:t>       </a:t>
                </a:r>
                <a:r>
                  <a:rPr lang="ja-JP" altLang="en-US" sz="1600" dirty="0"/>
                  <a:t>サブツアーの集合</a:t>
                </a:r>
                <a:endParaRPr lang="en-US" altLang="ja-JP" sz="16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ja-JP" altLang="en-US" sz="1600" dirty="0"/>
                  <a:t>     サブツアーの集合のサイズ</a:t>
                </a:r>
                <a:r>
                  <a:rPr lang="en-US" altLang="ja-JP" sz="1600" dirty="0"/>
                  <a:t>(</a:t>
                </a:r>
                <a:r>
                  <a:rPr lang="ja-JP" altLang="en-US" sz="1600" dirty="0"/>
                  <a:t>町の個数</a:t>
                </a:r>
                <a:r>
                  <a:rPr lang="en-US" altLang="ja-JP" sz="1600" dirty="0"/>
                  <a:t>)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F5900D1-B5A2-4237-B1E1-C85582C26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447" y="856777"/>
                <a:ext cx="4142160" cy="1367682"/>
              </a:xfrm>
              <a:prstGeom prst="rect">
                <a:avLst/>
              </a:prstGeom>
              <a:blipFill>
                <a:blip r:embed="rId4"/>
                <a:stretch>
                  <a:fillRect t="-885" b="-44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298F7F42-1185-EDE2-34E7-704796B22F67}"/>
              </a:ext>
            </a:extLst>
          </p:cNvPr>
          <p:cNvSpPr txBox="1"/>
          <p:nvPr/>
        </p:nvSpPr>
        <p:spPr>
          <a:xfrm>
            <a:off x="6096000" y="231775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9FB3184-7D7E-BF40-6CDD-20107B07C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29" y="2714300"/>
            <a:ext cx="5267555" cy="3203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92638E7-D16D-429B-C4A3-7B5A517AAD9C}"/>
                  </a:ext>
                </a:extLst>
              </p:cNvPr>
              <p:cNvSpPr txBox="1"/>
              <p:nvPr/>
            </p:nvSpPr>
            <p:spPr>
              <a:xfrm>
                <a:off x="457200" y="5861050"/>
                <a:ext cx="262443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400" dirty="0"/>
                  <a:t>サブツアー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ja-JP" sz="1400" b="0" i="0" smtClean="0">
                            <a:latin typeface="Cambria Math" panose="02040503050406030204" pitchFamily="18" charset="0"/>
                          </a:rPr>
                          <m:t>2,5,7</m:t>
                        </m:r>
                      </m:e>
                    </m:d>
                  </m:oMath>
                </a14:m>
                <a:r>
                  <a:rPr lang="ja-JP" altLang="en-US" sz="1400" dirty="0"/>
                  <a:t>が存在する</a:t>
                </a:r>
                <a:endParaRPr lang="en-US" altLang="ja-JP" sz="1400" dirty="0"/>
              </a:p>
              <a:p>
                <a:r>
                  <a:rPr lang="ja-JP" altLang="en-US" sz="1400" dirty="0"/>
                  <a:t>上記の制約条件を満たすが</a:t>
                </a:r>
                <a:endParaRPr lang="en-US" altLang="ja-JP" sz="1400" dirty="0"/>
              </a:p>
              <a:p>
                <a:r>
                  <a:rPr lang="en-US" altLang="ja-JP" sz="1400" dirty="0"/>
                  <a:t>TSP</a:t>
                </a:r>
                <a:r>
                  <a:rPr lang="ja-JP" altLang="en-US" sz="1400" dirty="0"/>
                  <a:t>問題の実行可能解ではない</a:t>
                </a:r>
                <a:endParaRPr lang="en-US" altLang="ja-JP" sz="1400" dirty="0"/>
              </a:p>
              <a:p>
                <a:r>
                  <a:rPr lang="ja-JP" altLang="en-US" sz="1400" dirty="0"/>
                  <a:t>なので、他の制約条件が必要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348E383-D974-C812-D8B9-388D30B36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861050"/>
                <a:ext cx="2624436" cy="954107"/>
              </a:xfrm>
              <a:prstGeom prst="rect">
                <a:avLst/>
              </a:prstGeom>
              <a:blipFill>
                <a:blip r:embed="rId6"/>
                <a:stretch>
                  <a:fillRect l="-696" t="-637" b="-5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BE78E94-7267-DDCC-F111-6C7A3CAE8063}"/>
                  </a:ext>
                </a:extLst>
              </p:cNvPr>
              <p:cNvSpPr txBox="1"/>
              <p:nvPr/>
            </p:nvSpPr>
            <p:spPr>
              <a:xfrm>
                <a:off x="6096000" y="2535558"/>
                <a:ext cx="5557740" cy="1456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dirty="0"/>
                  <a:t>サブツアー</a:t>
                </a:r>
                <a:r>
                  <a:rPr lang="en-US" altLang="ja-JP" sz="1600" dirty="0"/>
                  <a:t>(sub-tour)</a:t>
                </a:r>
                <a:r>
                  <a:rPr lang="ja-JP" altLang="en-US" sz="1600" dirty="0"/>
                  <a:t>を回避するために</a:t>
                </a:r>
                <a:endParaRPr lang="en-US" altLang="ja-JP" sz="1600" dirty="0"/>
              </a:p>
              <a:p>
                <a:r>
                  <a:rPr lang="ja-JP" altLang="en-US" sz="1600" dirty="0"/>
                  <a:t>一つの手法として全てのサブツアーを考慮する</a:t>
                </a:r>
                <a:endParaRPr lang="en-US" altLang="ja-JP" sz="1600" dirty="0"/>
              </a:p>
              <a:p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nary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⊊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0,…,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B8D7F7B-5B18-69AE-355C-76D02E9CA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35558"/>
                <a:ext cx="5557740" cy="1456361"/>
              </a:xfrm>
              <a:prstGeom prst="rect">
                <a:avLst/>
              </a:prstGeom>
              <a:blipFill>
                <a:blip r:embed="rId7"/>
                <a:stretch>
                  <a:fillRect l="-548" t="-1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3015425-6CAB-2B33-03F8-D01D4B948FC0}"/>
                  </a:ext>
                </a:extLst>
              </p:cNvPr>
              <p:cNvSpPr txBox="1"/>
              <p:nvPr/>
            </p:nvSpPr>
            <p:spPr>
              <a:xfrm>
                <a:off x="7395447" y="4029779"/>
                <a:ext cx="4774192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可能なサブツアー</a:t>
                </a:r>
                <a14:m>
                  <m:oMath xmlns:m="http://schemas.openxmlformats.org/officeDocument/2006/math"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ja-JP" altLang="en-US" dirty="0"/>
                  <a:t>：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3,4,5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2,4,5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2,3,5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2,3,4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1,4,5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1,3,5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1,3,4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1,2,5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1,2,4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,{1,2,3}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2,3,4,5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1,3,4,5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1,2,4,5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1,2,3,5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,{1,2,3,4}</m:t>
                      </m:r>
                    </m:oMath>
                  </m:oMathPara>
                </a14:m>
                <a:endParaRPr lang="en-US" altLang="ja-JP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3015425-6CAB-2B33-03F8-D01D4B948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447" y="4029779"/>
                <a:ext cx="4774192" cy="2308324"/>
              </a:xfrm>
              <a:prstGeom prst="rect">
                <a:avLst/>
              </a:prstGeom>
              <a:blipFill>
                <a:blip r:embed="rId8"/>
                <a:stretch>
                  <a:fillRect l="-1022" t="-10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组合 30">
            <a:extLst>
              <a:ext uri="{FF2B5EF4-FFF2-40B4-BE49-F238E27FC236}">
                <a16:creationId xmlns:a16="http://schemas.microsoft.com/office/drawing/2014/main" id="{309E4456-F469-B84B-0CCA-BB605664F302}"/>
              </a:ext>
            </a:extLst>
          </p:cNvPr>
          <p:cNvGrpSpPr/>
          <p:nvPr/>
        </p:nvGrpSpPr>
        <p:grpSpPr>
          <a:xfrm>
            <a:off x="5327077" y="4295410"/>
            <a:ext cx="1907308" cy="1565640"/>
            <a:chOff x="886691" y="3441643"/>
            <a:chExt cx="1907308" cy="1565640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19A481FA-5849-9CC1-6967-F8E9074F8B5C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A83A1D78-A17E-CF55-235D-0643332B74B5}"/>
                </a:ext>
              </a:extLst>
            </p:cNvPr>
            <p:cNvSpPr/>
            <p:nvPr/>
          </p:nvSpPr>
          <p:spPr>
            <a:xfrm>
              <a:off x="1311755" y="4693247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79892AE-1DB5-C25B-CCB1-327B8CF1A5F4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C511831C-68DD-BD3B-0826-1053DF8F28AF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C25E82A0-0F22-486E-A4A5-7ACC22CA35D7}"/>
                </a:ext>
              </a:extLst>
            </p:cNvPr>
            <p:cNvSpPr/>
            <p:nvPr/>
          </p:nvSpPr>
          <p:spPr>
            <a:xfrm>
              <a:off x="886691" y="4136680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1B2E69D3-F4DC-8783-AB88-B927B5DF4A75}"/>
                </a:ext>
              </a:extLst>
            </p:cNvPr>
            <p:cNvCxnSpPr>
              <a:cxnSpLocks/>
              <a:stCxn id="32" idx="5"/>
              <a:endCxn id="34" idx="3"/>
            </p:cNvCxnSpPr>
            <p:nvPr/>
          </p:nvCxnSpPr>
          <p:spPr>
            <a:xfrm>
              <a:off x="1468773" y="3709689"/>
              <a:ext cx="789134" cy="1110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49AD616E-09C7-CEA3-9DD5-F731C952DFF0}"/>
                </a:ext>
              </a:extLst>
            </p:cNvPr>
            <p:cNvCxnSpPr>
              <a:stCxn id="32" idx="5"/>
              <a:endCxn id="35" idx="1"/>
            </p:cNvCxnSpPr>
            <p:nvPr/>
          </p:nvCxnSpPr>
          <p:spPr>
            <a:xfrm>
              <a:off x="1468773" y="3709689"/>
              <a:ext cx="1057180" cy="918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3BC245F2-3E68-A197-3A8B-4C1DCA5FCFD6}"/>
                </a:ext>
              </a:extLst>
            </p:cNvPr>
            <p:cNvCxnSpPr>
              <a:stCxn id="32" idx="5"/>
              <a:endCxn id="33" idx="0"/>
            </p:cNvCxnSpPr>
            <p:nvPr/>
          </p:nvCxnSpPr>
          <p:spPr>
            <a:xfrm>
              <a:off x="1468773" y="3709689"/>
              <a:ext cx="0" cy="983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3C94FF2B-46DC-F2D4-FCB8-9326295CB631}"/>
                </a:ext>
              </a:extLst>
            </p:cNvPr>
            <p:cNvCxnSpPr>
              <a:stCxn id="32" idx="5"/>
              <a:endCxn id="36" idx="7"/>
            </p:cNvCxnSpPr>
            <p:nvPr/>
          </p:nvCxnSpPr>
          <p:spPr>
            <a:xfrm flipH="1">
              <a:off x="1154737" y="3709689"/>
              <a:ext cx="314036" cy="4729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31860F13-031B-49D4-E23E-0DFAF5BCBF89}"/>
                </a:ext>
              </a:extLst>
            </p:cNvPr>
            <p:cNvCxnSpPr>
              <a:stCxn id="34" idx="3"/>
              <a:endCxn id="35" idx="1"/>
            </p:cNvCxnSpPr>
            <p:nvPr/>
          </p:nvCxnSpPr>
          <p:spPr>
            <a:xfrm>
              <a:off x="2257907" y="3820717"/>
              <a:ext cx="268046" cy="8074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AD3D87A5-28B0-B99D-9642-012F92E5E731}"/>
                </a:ext>
              </a:extLst>
            </p:cNvPr>
            <p:cNvCxnSpPr>
              <a:stCxn id="34" idx="3"/>
              <a:endCxn id="33" idx="0"/>
            </p:cNvCxnSpPr>
            <p:nvPr/>
          </p:nvCxnSpPr>
          <p:spPr>
            <a:xfrm flipH="1">
              <a:off x="1468773" y="3820717"/>
              <a:ext cx="789134" cy="8725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E65C8AC9-06ED-C926-F21A-9A7B90C031BB}"/>
                </a:ext>
              </a:extLst>
            </p:cNvPr>
            <p:cNvCxnSpPr>
              <a:stCxn id="34" idx="3"/>
              <a:endCxn id="36" idx="7"/>
            </p:cNvCxnSpPr>
            <p:nvPr/>
          </p:nvCxnSpPr>
          <p:spPr>
            <a:xfrm flipH="1">
              <a:off x="1154737" y="3820717"/>
              <a:ext cx="1103170" cy="36195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E8B29E33-3635-74CF-36E8-F9D4C37C2097}"/>
                </a:ext>
              </a:extLst>
            </p:cNvPr>
            <p:cNvCxnSpPr>
              <a:stCxn id="35" idx="1"/>
              <a:endCxn id="33" idx="0"/>
            </p:cNvCxnSpPr>
            <p:nvPr/>
          </p:nvCxnSpPr>
          <p:spPr>
            <a:xfrm flipH="1">
              <a:off x="1468773" y="4628209"/>
              <a:ext cx="1057180" cy="6503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009BE3D1-34E0-4F50-9DEC-D244124A5B77}"/>
                </a:ext>
              </a:extLst>
            </p:cNvPr>
            <p:cNvCxnSpPr>
              <a:stCxn id="35" idx="1"/>
              <a:endCxn id="36" idx="7"/>
            </p:cNvCxnSpPr>
            <p:nvPr/>
          </p:nvCxnSpPr>
          <p:spPr>
            <a:xfrm flipH="1" flipV="1">
              <a:off x="1154737" y="4182670"/>
              <a:ext cx="1371216" cy="4455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996FC3C9-71D6-B491-AB32-2781CF0550C2}"/>
                </a:ext>
              </a:extLst>
            </p:cNvPr>
            <p:cNvCxnSpPr>
              <a:stCxn id="33" idx="0"/>
              <a:endCxn id="36" idx="7"/>
            </p:cNvCxnSpPr>
            <p:nvPr/>
          </p:nvCxnSpPr>
          <p:spPr>
            <a:xfrm flipH="1" flipV="1">
              <a:off x="1154737" y="4182670"/>
              <a:ext cx="314036" cy="5105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CC7676B-C432-B215-6694-93D4E6F6018B}"/>
                  </a:ext>
                </a:extLst>
              </p:cNvPr>
              <p:cNvSpPr txBox="1"/>
              <p:nvPr/>
            </p:nvSpPr>
            <p:spPr>
              <a:xfrm>
                <a:off x="7395447" y="6188796"/>
                <a:ext cx="3004349" cy="374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総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10+5=15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個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サブツアー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0214324-4FA1-40AB-40CE-4C09449C6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447" y="6188796"/>
                <a:ext cx="3004349" cy="374333"/>
              </a:xfrm>
              <a:prstGeom prst="rect">
                <a:avLst/>
              </a:prstGeom>
              <a:blipFill>
                <a:blip r:embed="rId9"/>
                <a:stretch>
                  <a:fillRect l="-1623" t="-4839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627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98DD8-7480-1219-152A-167E04D30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表格 81">
            <a:extLst>
              <a:ext uri="{FF2B5EF4-FFF2-40B4-BE49-F238E27FC236}">
                <a16:creationId xmlns:a16="http://schemas.microsoft.com/office/drawing/2014/main" id="{7F7E4095-1258-4755-A091-D011F1F9618E}"/>
              </a:ext>
            </a:extLst>
          </p:cNvPr>
          <p:cNvGraphicFramePr>
            <a:graphicFrameLocks noGrp="1"/>
          </p:cNvGraphicFramePr>
          <p:nvPr/>
        </p:nvGraphicFramePr>
        <p:xfrm>
          <a:off x="6687536" y="2294052"/>
          <a:ext cx="5226810" cy="4405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270">
                  <a:extLst>
                    <a:ext uri="{9D8B030D-6E8A-4147-A177-3AD203B41FA5}">
                      <a16:colId xmlns:a16="http://schemas.microsoft.com/office/drawing/2014/main" val="1353490767"/>
                    </a:ext>
                  </a:extLst>
                </a:gridCol>
                <a:gridCol w="1742270">
                  <a:extLst>
                    <a:ext uri="{9D8B030D-6E8A-4147-A177-3AD203B41FA5}">
                      <a16:colId xmlns:a16="http://schemas.microsoft.com/office/drawing/2014/main" val="360119126"/>
                    </a:ext>
                  </a:extLst>
                </a:gridCol>
                <a:gridCol w="1742270">
                  <a:extLst>
                    <a:ext uri="{9D8B030D-6E8A-4147-A177-3AD203B41FA5}">
                      <a16:colId xmlns:a16="http://schemas.microsoft.com/office/drawing/2014/main" val="2592730495"/>
                    </a:ext>
                  </a:extLst>
                </a:gridCol>
              </a:tblGrid>
              <a:tr h="146839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01073"/>
                  </a:ext>
                </a:extLst>
              </a:tr>
              <a:tr h="146839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072876"/>
                  </a:ext>
                </a:extLst>
              </a:tr>
              <a:tr h="146839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758784"/>
                  </a:ext>
                </a:extLst>
              </a:tr>
            </a:tbl>
          </a:graphicData>
        </a:graphic>
      </p:graphicFrame>
      <p:sp>
        <p:nvSpPr>
          <p:cNvPr id="4" name="矩形: 圆角 3">
            <a:extLst>
              <a:ext uri="{FF2B5EF4-FFF2-40B4-BE49-F238E27FC236}">
                <a16:creationId xmlns:a16="http://schemas.microsoft.com/office/drawing/2014/main" id="{2E8C412C-8B30-2BAB-0203-987B6C497D5E}"/>
              </a:ext>
            </a:extLst>
          </p:cNvPr>
          <p:cNvSpPr/>
          <p:nvPr/>
        </p:nvSpPr>
        <p:spPr>
          <a:xfrm>
            <a:off x="656089" y="6009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057A795E-B495-0E74-6822-4C282BE02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53" y="36623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 : TSP</a:t>
            </a:r>
            <a:r>
              <a:rPr kumimoji="1" lang="ja-JP" altLang="en-US" b="1" dirty="0"/>
              <a:t>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1BA2328-3B06-CB0D-5EC9-DB4C307D1BB9}"/>
                  </a:ext>
                </a:extLst>
              </p:cNvPr>
              <p:cNvSpPr txBox="1"/>
              <p:nvPr/>
            </p:nvSpPr>
            <p:spPr>
              <a:xfrm>
                <a:off x="226101" y="4341802"/>
                <a:ext cx="4142160" cy="10970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600" dirty="0"/>
                  <a:t>             </a:t>
                </a:r>
                <a:r>
                  <a:rPr lang="ja-JP" altLang="en-US" sz="1600" dirty="0"/>
                  <a:t>町の個数</a:t>
                </a:r>
                <a:endParaRPr lang="en-US" altLang="zh-CN" sz="1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{0,1}</m:t>
                    </m:r>
                  </m:oMath>
                </a14:m>
                <a:r>
                  <a:rPr lang="ja-JP" altLang="en-US" sz="1600" dirty="0"/>
                  <a:t>   バイナリ変数</a:t>
                </a:r>
                <a:endParaRPr lang="en-US" altLang="ja-JP" sz="1600" dirty="0"/>
              </a:p>
              <a:p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ja-JP" sz="1600" dirty="0"/>
                  <a:t>       </a:t>
                </a:r>
                <a:r>
                  <a:rPr lang="ja-JP" altLang="en-US" sz="1600" dirty="0"/>
                  <a:t>サブツアーの集合</a:t>
                </a:r>
                <a:endParaRPr lang="en-US" altLang="ja-JP" sz="16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ja-JP" altLang="en-US" sz="1600" dirty="0"/>
                  <a:t>     サブツアーの集合のサイズ</a:t>
                </a:r>
                <a:r>
                  <a:rPr lang="en-US" altLang="ja-JP" sz="1600" dirty="0"/>
                  <a:t>(</a:t>
                </a:r>
                <a:r>
                  <a:rPr lang="ja-JP" altLang="en-US" sz="1600" dirty="0"/>
                  <a:t>町の個数</a:t>
                </a:r>
                <a:r>
                  <a:rPr lang="en-US" altLang="ja-JP" sz="1600" dirty="0"/>
                  <a:t>)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2AB0E40-FC6D-25F1-0006-94435D51B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01" y="4341802"/>
                <a:ext cx="4142160" cy="1097032"/>
              </a:xfrm>
              <a:prstGeom prst="rect">
                <a:avLst/>
              </a:prstGeom>
              <a:blipFill>
                <a:blip r:embed="rId3"/>
                <a:stretch>
                  <a:fillRect t="-1099" b="-54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C2C3BF03-6DE0-7892-60D0-1C21C2A5E1ED}"/>
              </a:ext>
            </a:extLst>
          </p:cNvPr>
          <p:cNvSpPr txBox="1"/>
          <p:nvPr/>
        </p:nvSpPr>
        <p:spPr>
          <a:xfrm>
            <a:off x="6096000" y="231775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18784EC-085B-26B4-1B64-A381AD2D74B3}"/>
                  </a:ext>
                </a:extLst>
              </p:cNvPr>
              <p:cNvSpPr txBox="1"/>
              <p:nvPr/>
            </p:nvSpPr>
            <p:spPr>
              <a:xfrm>
                <a:off x="383119" y="698361"/>
                <a:ext cx="5253361" cy="1285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400" dirty="0"/>
                  <a:t>サブツアー</a:t>
                </a:r>
                <a:r>
                  <a:rPr lang="en-US" altLang="ja-JP" sz="1400" dirty="0"/>
                  <a:t>(sub-tour)</a:t>
                </a:r>
                <a:r>
                  <a:rPr lang="ja-JP" altLang="en-US" sz="1400" dirty="0"/>
                  <a:t>を回避するために</a:t>
                </a:r>
                <a:endParaRPr lang="en-US" altLang="ja-JP" sz="1400" dirty="0"/>
              </a:p>
              <a:p>
                <a:r>
                  <a:rPr lang="ja-JP" altLang="en-US" sz="1400" dirty="0"/>
                  <a:t>一つの手法として全てのサブツアーを考慮する</a:t>
                </a:r>
                <a:endParaRPr lang="en-US" altLang="ja-JP" sz="1400" dirty="0"/>
              </a:p>
              <a:p>
                <a:endParaRPr lang="en-US" altLang="zh-CN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nary>
                        </m:e>
                      </m:nary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⊊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0,…,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 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6007583-D416-E295-2417-E40831682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19" y="698361"/>
                <a:ext cx="5253361" cy="1285865"/>
              </a:xfrm>
              <a:prstGeom prst="rect">
                <a:avLst/>
              </a:prstGeom>
              <a:blipFill>
                <a:blip r:embed="rId4"/>
                <a:stretch>
                  <a:fillRect l="-6381" t="-5714" b="-780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D071368-54C5-8C64-D6D8-F53E499B135B}"/>
                  </a:ext>
                </a:extLst>
              </p:cNvPr>
              <p:cNvSpPr txBox="1"/>
              <p:nvPr/>
            </p:nvSpPr>
            <p:spPr>
              <a:xfrm>
                <a:off x="75661" y="6431730"/>
                <a:ext cx="6611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ja-JP" altLang="en-US" dirty="0"/>
                  <a:t>町の個数</a:t>
                </a:r>
                <a14:m>
                  <m:oMath xmlns:m="http://schemas.openxmlformats.org/officeDocument/2006/math"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dirty="0"/>
                  <a:t>の増加につれて制約条件の個数も爆発的に増える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E42EDE7-40B5-5322-920B-C226DB087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1" y="6431730"/>
                <a:ext cx="6611875" cy="369332"/>
              </a:xfrm>
              <a:prstGeom prst="rect">
                <a:avLst/>
              </a:prstGeom>
              <a:blipFill>
                <a:blip r:embed="rId6"/>
                <a:stretch>
                  <a:fillRect l="-553" t="-6557" r="-92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0D44C28-1EA3-31CD-43A5-3264BE141944}"/>
                  </a:ext>
                </a:extLst>
              </p:cNvPr>
              <p:cNvSpPr txBox="1"/>
              <p:nvPr/>
            </p:nvSpPr>
            <p:spPr>
              <a:xfrm>
                <a:off x="7139984" y="690095"/>
                <a:ext cx="2664116" cy="1501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サブツアー</a:t>
                </a:r>
                <a14:m>
                  <m:oMath xmlns:m="http://schemas.openxmlformats.org/officeDocument/2006/math"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{1,2,3}</m:t>
                    </m:r>
                  </m:oMath>
                </a14:m>
                <a:r>
                  <a:rPr lang="ja-JP" altLang="en-US" sz="1400" dirty="0"/>
                  <a:t>を例として：</a:t>
                </a:r>
                <a:endParaRPr lang="en-US" altLang="ja-JP" sz="1400" dirty="0"/>
              </a:p>
              <a:p>
                <a:endParaRPr lang="en-US" altLang="ja-JP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ja-JP" sz="1400" dirty="0"/>
              </a:p>
              <a:p>
                <a:endParaRPr lang="en-US" altLang="zh-CN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≤3−1=2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0D44C28-1EA3-31CD-43A5-3264BE141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984" y="690095"/>
                <a:ext cx="2664116" cy="1501308"/>
              </a:xfrm>
              <a:prstGeom prst="rect">
                <a:avLst/>
              </a:prstGeom>
              <a:blipFill>
                <a:blip r:embed="rId8"/>
                <a:stretch>
                  <a:fillRect l="-8238" t="-19106" b="-378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AD17E1E8-70CE-82B8-8DCC-F1E80679F201}"/>
              </a:ext>
            </a:extLst>
          </p:cNvPr>
          <p:cNvGrpSpPr/>
          <p:nvPr/>
        </p:nvGrpSpPr>
        <p:grpSpPr>
          <a:xfrm>
            <a:off x="9868452" y="5534044"/>
            <a:ext cx="1201606" cy="1097032"/>
            <a:chOff x="1200727" y="3441643"/>
            <a:chExt cx="1593272" cy="1454612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16A078F-C928-A3A6-6C3C-857291614865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AB0A0527-1A56-E24D-B1C3-D25BCD038FC3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A7E070F-C755-2468-0BCB-25059B04900D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E0999E3B-9AD4-03B4-0872-4DBC5305A75F}"/>
                </a:ext>
              </a:extLst>
            </p:cNvPr>
            <p:cNvCxnSpPr>
              <a:cxnSpLocks/>
              <a:stCxn id="12" idx="5"/>
              <a:endCxn id="14" idx="3"/>
            </p:cNvCxnSpPr>
            <p:nvPr/>
          </p:nvCxnSpPr>
          <p:spPr>
            <a:xfrm>
              <a:off x="1468773" y="3709689"/>
              <a:ext cx="789134" cy="1110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820948C-7842-BF5C-F16B-4675424A09CE}"/>
                </a:ext>
              </a:extLst>
            </p:cNvPr>
            <p:cNvCxnSpPr>
              <a:stCxn id="12" idx="5"/>
              <a:endCxn id="15" idx="1"/>
            </p:cNvCxnSpPr>
            <p:nvPr/>
          </p:nvCxnSpPr>
          <p:spPr>
            <a:xfrm>
              <a:off x="1468773" y="3709689"/>
              <a:ext cx="1057180" cy="918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61BF33CC-149C-4B80-2A06-F7AB4030B1CD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>
              <a:off x="2257907" y="3820717"/>
              <a:ext cx="268046" cy="8074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bject 60">
            <a:extLst>
              <a:ext uri="{FF2B5EF4-FFF2-40B4-BE49-F238E27FC236}">
                <a16:creationId xmlns:a16="http://schemas.microsoft.com/office/drawing/2014/main" id="{67C4769C-713D-EA5A-0564-9955051FF922}"/>
              </a:ext>
            </a:extLst>
          </p:cNvPr>
          <p:cNvSpPr/>
          <p:nvPr/>
        </p:nvSpPr>
        <p:spPr>
          <a:xfrm>
            <a:off x="11105348" y="5900716"/>
            <a:ext cx="531014" cy="531014"/>
          </a:xfrm>
          <a:custGeom>
            <a:avLst/>
            <a:gdLst/>
            <a:ahLst/>
            <a:cxnLst/>
            <a:rect l="l" t="t" r="r" b="b"/>
            <a:pathLst>
              <a:path w="793115" h="793114">
                <a:moveTo>
                  <a:pt x="132079" y="0"/>
                </a:moveTo>
                <a:lnTo>
                  <a:pt x="0" y="132079"/>
                </a:lnTo>
                <a:lnTo>
                  <a:pt x="264172" y="396252"/>
                </a:lnTo>
                <a:lnTo>
                  <a:pt x="0" y="660438"/>
                </a:lnTo>
                <a:lnTo>
                  <a:pt x="132079" y="792530"/>
                </a:lnTo>
                <a:lnTo>
                  <a:pt x="396265" y="528345"/>
                </a:lnTo>
                <a:lnTo>
                  <a:pt x="660431" y="528345"/>
                </a:lnTo>
                <a:lnTo>
                  <a:pt x="528345" y="396265"/>
                </a:lnTo>
                <a:lnTo>
                  <a:pt x="660438" y="264172"/>
                </a:lnTo>
                <a:lnTo>
                  <a:pt x="396265" y="264172"/>
                </a:lnTo>
                <a:lnTo>
                  <a:pt x="132079" y="0"/>
                </a:lnTo>
                <a:close/>
              </a:path>
              <a:path w="793115" h="793114">
                <a:moveTo>
                  <a:pt x="660431" y="528345"/>
                </a:moveTo>
                <a:lnTo>
                  <a:pt x="396265" y="528345"/>
                </a:lnTo>
                <a:lnTo>
                  <a:pt x="660450" y="792518"/>
                </a:lnTo>
                <a:lnTo>
                  <a:pt x="792530" y="660438"/>
                </a:lnTo>
                <a:lnTo>
                  <a:pt x="660431" y="528345"/>
                </a:lnTo>
                <a:close/>
              </a:path>
              <a:path w="793115" h="793114">
                <a:moveTo>
                  <a:pt x="660450" y="0"/>
                </a:moveTo>
                <a:lnTo>
                  <a:pt x="396265" y="264172"/>
                </a:lnTo>
                <a:lnTo>
                  <a:pt x="660438" y="264172"/>
                </a:lnTo>
                <a:lnTo>
                  <a:pt x="792530" y="132079"/>
                </a:lnTo>
                <a:lnTo>
                  <a:pt x="660450" y="0"/>
                </a:lnTo>
                <a:close/>
              </a:path>
            </a:pathLst>
          </a:custGeom>
          <a:solidFill>
            <a:srgbClr val="3C71B8"/>
          </a:solidFill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35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207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8105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04141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80176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5621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32246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08281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6164CFD-BD01-0D94-4013-32832BDD0708}"/>
              </a:ext>
            </a:extLst>
          </p:cNvPr>
          <p:cNvGrpSpPr/>
          <p:nvPr/>
        </p:nvGrpSpPr>
        <p:grpSpPr>
          <a:xfrm>
            <a:off x="6966049" y="2446664"/>
            <a:ext cx="1294994" cy="1182293"/>
            <a:chOff x="1200727" y="3441643"/>
            <a:chExt cx="1593272" cy="1454612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865CD9DC-CBB2-EB90-4F8D-2630E01B18AD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2E0C475C-48C5-4EEB-D37E-719B03E7DE7E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C6EF3A4C-9131-6943-E45C-43163805FB8F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734C890D-E306-49DC-D9A9-8A15C54276F4}"/>
                </a:ext>
              </a:extLst>
            </p:cNvPr>
            <p:cNvCxnSpPr>
              <a:stCxn id="48" idx="5"/>
              <a:endCxn id="50" idx="1"/>
            </p:cNvCxnSpPr>
            <p:nvPr/>
          </p:nvCxnSpPr>
          <p:spPr>
            <a:xfrm>
              <a:off x="1468773" y="3709689"/>
              <a:ext cx="1057180" cy="918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432C22D9-E563-3F77-5ADF-FE02672FE7B4}"/>
                </a:ext>
              </a:extLst>
            </p:cNvPr>
            <p:cNvCxnSpPr>
              <a:stCxn id="49" idx="3"/>
              <a:endCxn id="50" idx="1"/>
            </p:cNvCxnSpPr>
            <p:nvPr/>
          </p:nvCxnSpPr>
          <p:spPr>
            <a:xfrm>
              <a:off x="2257907" y="3820717"/>
              <a:ext cx="268046" cy="8074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1146655-7CE0-E443-D468-9518F2BB5474}"/>
              </a:ext>
            </a:extLst>
          </p:cNvPr>
          <p:cNvGrpSpPr/>
          <p:nvPr/>
        </p:nvGrpSpPr>
        <p:grpSpPr>
          <a:xfrm>
            <a:off x="8612198" y="2457411"/>
            <a:ext cx="1282144" cy="1170561"/>
            <a:chOff x="1200727" y="3441643"/>
            <a:chExt cx="1593272" cy="1454612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F1AAE4E6-CB5D-DF89-4EDA-DBC4EA16A34F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7287E4D9-3B16-EFE3-BCC8-E1B7D0F817D9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5E07EF82-C0D5-0F52-D852-C3D8D27D4867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79766BF9-10A3-6F03-D7B5-2D6CE00A3463}"/>
                </a:ext>
              </a:extLst>
            </p:cNvPr>
            <p:cNvCxnSpPr>
              <a:cxnSpLocks/>
              <a:stCxn id="55" idx="5"/>
              <a:endCxn id="56" idx="3"/>
            </p:cNvCxnSpPr>
            <p:nvPr/>
          </p:nvCxnSpPr>
          <p:spPr>
            <a:xfrm>
              <a:off x="1468773" y="3709689"/>
              <a:ext cx="789134" cy="1110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BE2CBE93-9A06-E1EE-377B-EA4E25AE1C35}"/>
                </a:ext>
              </a:extLst>
            </p:cNvPr>
            <p:cNvCxnSpPr>
              <a:stCxn id="55" idx="5"/>
              <a:endCxn id="57" idx="1"/>
            </p:cNvCxnSpPr>
            <p:nvPr/>
          </p:nvCxnSpPr>
          <p:spPr>
            <a:xfrm>
              <a:off x="1468773" y="3709689"/>
              <a:ext cx="1057180" cy="918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078CE7F4-9435-9BE7-B47E-BF8492BC0797}"/>
              </a:ext>
            </a:extLst>
          </p:cNvPr>
          <p:cNvGrpSpPr/>
          <p:nvPr/>
        </p:nvGrpSpPr>
        <p:grpSpPr>
          <a:xfrm>
            <a:off x="10391558" y="2497650"/>
            <a:ext cx="1282144" cy="1170561"/>
            <a:chOff x="8967044" y="4241789"/>
            <a:chExt cx="1282144" cy="1170561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CF2AB25E-CA96-CFC7-5533-9015B2B223C7}"/>
                </a:ext>
              </a:extLst>
            </p:cNvPr>
            <p:cNvGrpSpPr/>
            <p:nvPr/>
          </p:nvGrpSpPr>
          <p:grpSpPr>
            <a:xfrm>
              <a:off x="8967044" y="4241789"/>
              <a:ext cx="1282144" cy="1170561"/>
              <a:chOff x="1200727" y="3441643"/>
              <a:chExt cx="1593272" cy="1454612"/>
            </a:xfrm>
          </p:grpSpPr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70157D3A-FC7B-3415-47B2-F12932DAB986}"/>
                  </a:ext>
                </a:extLst>
              </p:cNvPr>
              <p:cNvSpPr/>
              <p:nvPr/>
            </p:nvSpPr>
            <p:spPr>
              <a:xfrm>
                <a:off x="1200727" y="3441643"/>
                <a:ext cx="314036" cy="31403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3CC5D0E0-C263-FD37-E5BD-14EA44DB1D00}"/>
                  </a:ext>
                </a:extLst>
              </p:cNvPr>
              <p:cNvSpPr/>
              <p:nvPr/>
            </p:nvSpPr>
            <p:spPr>
              <a:xfrm>
                <a:off x="2211917" y="3552671"/>
                <a:ext cx="314036" cy="31403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872491E7-6E12-9F01-0BA2-B9BF0C9477A8}"/>
                  </a:ext>
                </a:extLst>
              </p:cNvPr>
              <p:cNvSpPr/>
              <p:nvPr/>
            </p:nvSpPr>
            <p:spPr>
              <a:xfrm>
                <a:off x="2479963" y="4582219"/>
                <a:ext cx="314036" cy="31403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0CB14D7F-8F30-7D4E-9A3C-06999D72F0F8}"/>
                  </a:ext>
                </a:extLst>
              </p:cNvPr>
              <p:cNvCxnSpPr>
                <a:cxnSpLocks/>
                <a:stCxn id="62" idx="5"/>
                <a:endCxn id="63" idx="3"/>
              </p:cNvCxnSpPr>
              <p:nvPr/>
            </p:nvCxnSpPr>
            <p:spPr>
              <a:xfrm>
                <a:off x="1468773" y="3709689"/>
                <a:ext cx="789134" cy="11102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5F6B3B13-3D4B-6EE9-21EE-097E2FFEC1BE}"/>
                </a:ext>
              </a:extLst>
            </p:cNvPr>
            <p:cNvCxnSpPr>
              <a:cxnSpLocks/>
              <a:stCxn id="63" idx="3"/>
              <a:endCxn id="64" idx="1"/>
            </p:cNvCxnSpPr>
            <p:nvPr/>
          </p:nvCxnSpPr>
          <p:spPr>
            <a:xfrm>
              <a:off x="9817782" y="4546839"/>
              <a:ext cx="215703" cy="6498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F3D642BF-B2AB-0942-A367-59C6886FA111}"/>
              </a:ext>
            </a:extLst>
          </p:cNvPr>
          <p:cNvGrpSpPr/>
          <p:nvPr/>
        </p:nvGrpSpPr>
        <p:grpSpPr>
          <a:xfrm>
            <a:off x="6984485" y="3832762"/>
            <a:ext cx="1294994" cy="1182293"/>
            <a:chOff x="1200727" y="3441643"/>
            <a:chExt cx="1593272" cy="1454612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08B95E6F-1FD0-BB24-5283-4ABEA2D7DC2B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25AF7E07-9F6A-2ED6-CD40-46C20D3BF5DB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633A7FCF-010F-180F-63A7-5BC275ECA636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3AB20733-4E73-575A-65DD-1969779CD4F7}"/>
                </a:ext>
              </a:extLst>
            </p:cNvPr>
            <p:cNvCxnSpPr>
              <a:stCxn id="73" idx="3"/>
              <a:endCxn id="74" idx="1"/>
            </p:cNvCxnSpPr>
            <p:nvPr/>
          </p:nvCxnSpPr>
          <p:spPr>
            <a:xfrm>
              <a:off x="2257907" y="3820717"/>
              <a:ext cx="268046" cy="8074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BC9DEF78-C2D2-9035-A246-41A56A30FDBF}"/>
              </a:ext>
            </a:extLst>
          </p:cNvPr>
          <p:cNvGrpSpPr/>
          <p:nvPr/>
        </p:nvGrpSpPr>
        <p:grpSpPr>
          <a:xfrm>
            <a:off x="8726971" y="3915125"/>
            <a:ext cx="1294994" cy="1182293"/>
            <a:chOff x="1200727" y="3441643"/>
            <a:chExt cx="1593272" cy="1454612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A0156C08-9C1F-C082-C928-BAFFD38C6D54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B50A1C87-7264-FB8D-39D5-20D2B6DC5FB5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D39B52C5-2FBB-82DF-8853-CE0C20B0E02D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7B2850D0-0AD4-BF5C-9F49-4F3460EB19BA}"/>
                </a:ext>
              </a:extLst>
            </p:cNvPr>
            <p:cNvCxnSpPr>
              <a:cxnSpLocks/>
              <a:stCxn id="78" idx="6"/>
              <a:endCxn id="79" idx="2"/>
            </p:cNvCxnSpPr>
            <p:nvPr/>
          </p:nvCxnSpPr>
          <p:spPr>
            <a:xfrm>
              <a:off x="1514763" y="3598662"/>
              <a:ext cx="697154" cy="1110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4C63CE8C-1E6C-87CC-330D-2BDEF52A2ED4}"/>
              </a:ext>
            </a:extLst>
          </p:cNvPr>
          <p:cNvGrpSpPr/>
          <p:nvPr/>
        </p:nvGrpSpPr>
        <p:grpSpPr>
          <a:xfrm>
            <a:off x="10458521" y="3945176"/>
            <a:ext cx="1282144" cy="1170561"/>
            <a:chOff x="1200727" y="3441643"/>
            <a:chExt cx="1593272" cy="1454612"/>
          </a:xfrm>
        </p:grpSpPr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50357EB0-33BE-0669-0D36-3694944F70E3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FC9AEEC4-C11D-170B-4EDF-63B806DB1267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6FB03844-DAC0-DC7A-05DF-4C18EA2D9904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43180718-C890-B54C-1F40-5934BDAAC7B3}"/>
                </a:ext>
              </a:extLst>
            </p:cNvPr>
            <p:cNvCxnSpPr>
              <a:cxnSpLocks/>
              <a:stCxn id="95" idx="5"/>
              <a:endCxn id="97" idx="2"/>
            </p:cNvCxnSpPr>
            <p:nvPr/>
          </p:nvCxnSpPr>
          <p:spPr>
            <a:xfrm>
              <a:off x="1468773" y="3709689"/>
              <a:ext cx="1011190" cy="10295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06D2F9E2-ED1B-237A-8893-34231F92A33C}"/>
              </a:ext>
            </a:extLst>
          </p:cNvPr>
          <p:cNvGrpSpPr/>
          <p:nvPr/>
        </p:nvGrpSpPr>
        <p:grpSpPr>
          <a:xfrm>
            <a:off x="6950262" y="5369717"/>
            <a:ext cx="1294994" cy="1182293"/>
            <a:chOff x="1200727" y="3441643"/>
            <a:chExt cx="1593272" cy="1454612"/>
          </a:xfrm>
        </p:grpSpPr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46E67A4B-F6BA-D290-A3B2-C3AFB27CDB6C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F1FF47D0-93B1-3DD3-86E8-E753447736D5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835D33A5-1969-6DC5-D6A9-21141A6FEAD6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sp>
        <p:nvSpPr>
          <p:cNvPr id="105" name="文本框 104">
            <a:extLst>
              <a:ext uri="{FF2B5EF4-FFF2-40B4-BE49-F238E27FC236}">
                <a16:creationId xmlns:a16="http://schemas.microsoft.com/office/drawing/2014/main" id="{273D0172-17E1-6C6B-9423-3C75C9088D78}"/>
              </a:ext>
            </a:extLst>
          </p:cNvPr>
          <p:cNvSpPr txBox="1"/>
          <p:nvPr/>
        </p:nvSpPr>
        <p:spPr>
          <a:xfrm>
            <a:off x="9958044" y="1815083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回路にならないために</a:t>
            </a:r>
            <a:endParaRPr lang="zh-CN" altLang="en-US" sz="1400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25AF570-E6A5-F956-DEA6-7E70B9E97CC4}"/>
              </a:ext>
            </a:extLst>
          </p:cNvPr>
          <p:cNvGrpSpPr/>
          <p:nvPr/>
        </p:nvGrpSpPr>
        <p:grpSpPr>
          <a:xfrm>
            <a:off x="277654" y="2060449"/>
            <a:ext cx="1817723" cy="1862555"/>
            <a:chOff x="5573398" y="4578250"/>
            <a:chExt cx="1817723" cy="1862555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B80BE20-5C0F-163E-F2A2-FB2EF1023CB5}"/>
                </a:ext>
              </a:extLst>
            </p:cNvPr>
            <p:cNvGrpSpPr/>
            <p:nvPr/>
          </p:nvGrpSpPr>
          <p:grpSpPr>
            <a:xfrm>
              <a:off x="5797849" y="4578250"/>
              <a:ext cx="1593272" cy="1862555"/>
              <a:chOff x="1200727" y="3441643"/>
              <a:chExt cx="1593272" cy="1862555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28E9288A-A14D-26B1-7B18-5483B312FE01}"/>
                  </a:ext>
                </a:extLst>
              </p:cNvPr>
              <p:cNvSpPr/>
              <p:nvPr/>
            </p:nvSpPr>
            <p:spPr>
              <a:xfrm>
                <a:off x="1200727" y="3441643"/>
                <a:ext cx="314036" cy="31403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6F57332D-569E-314A-6340-708CF1EC633B}"/>
                  </a:ext>
                </a:extLst>
              </p:cNvPr>
              <p:cNvSpPr/>
              <p:nvPr/>
            </p:nvSpPr>
            <p:spPr>
              <a:xfrm>
                <a:off x="1943871" y="4990162"/>
                <a:ext cx="314036" cy="31403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508D6859-D305-15CB-4203-21CEC22427B2}"/>
                  </a:ext>
                </a:extLst>
              </p:cNvPr>
              <p:cNvSpPr/>
              <p:nvPr/>
            </p:nvSpPr>
            <p:spPr>
              <a:xfrm>
                <a:off x="2211917" y="3552671"/>
                <a:ext cx="314036" cy="31403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D9DD6B7E-4318-050E-87CD-BC3DF39554E5}"/>
                  </a:ext>
                </a:extLst>
              </p:cNvPr>
              <p:cNvSpPr/>
              <p:nvPr/>
            </p:nvSpPr>
            <p:spPr>
              <a:xfrm>
                <a:off x="2479963" y="4582219"/>
                <a:ext cx="314036" cy="31403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95E15052-A069-CEE7-31E0-769381406637}"/>
                  </a:ext>
                </a:extLst>
              </p:cNvPr>
              <p:cNvSpPr/>
              <p:nvPr/>
            </p:nvSpPr>
            <p:spPr>
              <a:xfrm>
                <a:off x="1261412" y="4833144"/>
                <a:ext cx="314036" cy="31403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E5A27F4D-9B22-7E21-13A5-8A2989DD5818}"/>
                  </a:ext>
                </a:extLst>
              </p:cNvPr>
              <p:cNvCxnSpPr>
                <a:cxnSpLocks/>
                <a:stCxn id="24" idx="5"/>
                <a:endCxn id="26" idx="3"/>
              </p:cNvCxnSpPr>
              <p:nvPr/>
            </p:nvCxnSpPr>
            <p:spPr>
              <a:xfrm>
                <a:off x="1468773" y="3709689"/>
                <a:ext cx="789134" cy="11102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B53F1538-10B9-C2F5-FF18-32CCB4AA84B5}"/>
                  </a:ext>
                </a:extLst>
              </p:cNvPr>
              <p:cNvCxnSpPr>
                <a:stCxn id="24" idx="5"/>
                <a:endCxn id="30" idx="1"/>
              </p:cNvCxnSpPr>
              <p:nvPr/>
            </p:nvCxnSpPr>
            <p:spPr>
              <a:xfrm>
                <a:off x="1468773" y="3709689"/>
                <a:ext cx="1057180" cy="91852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F27785B8-E558-2D39-D3D5-3811DEE0A806}"/>
                  </a:ext>
                </a:extLst>
              </p:cNvPr>
              <p:cNvCxnSpPr>
                <a:cxnSpLocks/>
                <a:stCxn id="24" idx="5"/>
                <a:endCxn id="25" idx="0"/>
              </p:cNvCxnSpPr>
              <p:nvPr/>
            </p:nvCxnSpPr>
            <p:spPr>
              <a:xfrm>
                <a:off x="1468773" y="3709689"/>
                <a:ext cx="632116" cy="128047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C6FA1742-0098-AEC6-7700-902C2DFD3925}"/>
                  </a:ext>
                </a:extLst>
              </p:cNvPr>
              <p:cNvCxnSpPr>
                <a:stCxn id="24" idx="5"/>
                <a:endCxn id="51" idx="7"/>
              </p:cNvCxnSpPr>
              <p:nvPr/>
            </p:nvCxnSpPr>
            <p:spPr>
              <a:xfrm>
                <a:off x="1468773" y="3709689"/>
                <a:ext cx="60685" cy="116944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AE6891BB-5B55-34C0-E5F7-4F25620B33D7}"/>
                  </a:ext>
                </a:extLst>
              </p:cNvPr>
              <p:cNvCxnSpPr>
                <a:stCxn id="26" idx="3"/>
                <a:endCxn id="30" idx="1"/>
              </p:cNvCxnSpPr>
              <p:nvPr/>
            </p:nvCxnSpPr>
            <p:spPr>
              <a:xfrm>
                <a:off x="2257907" y="3820717"/>
                <a:ext cx="268046" cy="80749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251D18DE-6974-75DE-8226-C452D102BBC7}"/>
                  </a:ext>
                </a:extLst>
              </p:cNvPr>
              <p:cNvCxnSpPr>
                <a:cxnSpLocks/>
                <a:stCxn id="26" idx="3"/>
                <a:endCxn id="25" idx="0"/>
              </p:cNvCxnSpPr>
              <p:nvPr/>
            </p:nvCxnSpPr>
            <p:spPr>
              <a:xfrm flipH="1">
                <a:off x="2100889" y="3820717"/>
                <a:ext cx="157018" cy="116944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BB72D7B7-350F-F715-6F9B-CEE856902404}"/>
                  </a:ext>
                </a:extLst>
              </p:cNvPr>
              <p:cNvCxnSpPr>
                <a:stCxn id="26" idx="3"/>
                <a:endCxn id="51" idx="7"/>
              </p:cNvCxnSpPr>
              <p:nvPr/>
            </p:nvCxnSpPr>
            <p:spPr>
              <a:xfrm flipH="1">
                <a:off x="1529458" y="3820717"/>
                <a:ext cx="728449" cy="10584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5920D2BF-7954-E619-A5C0-6A982824F2DC}"/>
                  </a:ext>
                </a:extLst>
              </p:cNvPr>
              <p:cNvCxnSpPr>
                <a:cxnSpLocks/>
                <a:stCxn id="30" idx="1"/>
                <a:endCxn id="25" idx="0"/>
              </p:cNvCxnSpPr>
              <p:nvPr/>
            </p:nvCxnSpPr>
            <p:spPr>
              <a:xfrm flipH="1">
                <a:off x="2100889" y="4628209"/>
                <a:ext cx="425064" cy="36195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3035CA3F-F1FA-9E7B-C0CD-E7EBF1FB12E2}"/>
                  </a:ext>
                </a:extLst>
              </p:cNvPr>
              <p:cNvCxnSpPr>
                <a:stCxn id="30" idx="1"/>
                <a:endCxn id="51" idx="7"/>
              </p:cNvCxnSpPr>
              <p:nvPr/>
            </p:nvCxnSpPr>
            <p:spPr>
              <a:xfrm flipH="1">
                <a:off x="1529458" y="4628209"/>
                <a:ext cx="996495" cy="25092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B5DB9CEF-4147-F369-BE4F-C75B5034DE22}"/>
                  </a:ext>
                </a:extLst>
              </p:cNvPr>
              <p:cNvCxnSpPr>
                <a:cxnSpLocks/>
                <a:stCxn id="25" idx="0"/>
                <a:endCxn id="51" idx="7"/>
              </p:cNvCxnSpPr>
              <p:nvPr/>
            </p:nvCxnSpPr>
            <p:spPr>
              <a:xfrm flipH="1" flipV="1">
                <a:off x="1529458" y="4879134"/>
                <a:ext cx="571431" cy="11102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508A592-4E8E-F073-3BEF-7F99B7CF7C67}"/>
                </a:ext>
              </a:extLst>
            </p:cNvPr>
            <p:cNvSpPr/>
            <p:nvPr/>
          </p:nvSpPr>
          <p:spPr>
            <a:xfrm>
              <a:off x="5573398" y="5329514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A53B9AD-65A5-8E59-3F3B-74A30CA1846B}"/>
                </a:ext>
              </a:extLst>
            </p:cNvPr>
            <p:cNvCxnSpPr>
              <a:cxnSpLocks/>
              <a:stCxn id="24" idx="5"/>
              <a:endCxn id="13" idx="6"/>
            </p:cNvCxnSpPr>
            <p:nvPr/>
          </p:nvCxnSpPr>
          <p:spPr>
            <a:xfrm flipH="1">
              <a:off x="5887434" y="4846296"/>
              <a:ext cx="178461" cy="6402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4ECC0B8-1F1A-68CE-081F-095369B70DB4}"/>
                </a:ext>
              </a:extLst>
            </p:cNvPr>
            <p:cNvCxnSpPr>
              <a:cxnSpLocks/>
              <a:stCxn id="26" idx="3"/>
              <a:endCxn id="13" idx="6"/>
            </p:cNvCxnSpPr>
            <p:nvPr/>
          </p:nvCxnSpPr>
          <p:spPr>
            <a:xfrm flipH="1">
              <a:off x="5887434" y="4957324"/>
              <a:ext cx="967595" cy="5292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413A776-5F98-0AE8-1827-41FACDD1FE70}"/>
                </a:ext>
              </a:extLst>
            </p:cNvPr>
            <p:cNvCxnSpPr>
              <a:cxnSpLocks/>
              <a:stCxn id="30" idx="1"/>
              <a:endCxn id="13" idx="6"/>
            </p:cNvCxnSpPr>
            <p:nvPr/>
          </p:nvCxnSpPr>
          <p:spPr>
            <a:xfrm flipH="1" flipV="1">
              <a:off x="5887434" y="5486532"/>
              <a:ext cx="1235641" cy="2782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ED322B2D-FDAE-5C5F-D5D1-718F523CFACC}"/>
                </a:ext>
              </a:extLst>
            </p:cNvPr>
            <p:cNvCxnSpPr>
              <a:cxnSpLocks/>
              <a:stCxn id="25" idx="0"/>
              <a:endCxn id="13" idx="6"/>
            </p:cNvCxnSpPr>
            <p:nvPr/>
          </p:nvCxnSpPr>
          <p:spPr>
            <a:xfrm flipH="1" flipV="1">
              <a:off x="5887434" y="5486532"/>
              <a:ext cx="810577" cy="6402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2979E8D-B662-0D47-2DEF-91C012488731}"/>
                </a:ext>
              </a:extLst>
            </p:cNvPr>
            <p:cNvCxnSpPr>
              <a:cxnSpLocks/>
              <a:stCxn id="51" idx="7"/>
              <a:endCxn id="13" idx="6"/>
            </p:cNvCxnSpPr>
            <p:nvPr/>
          </p:nvCxnSpPr>
          <p:spPr>
            <a:xfrm flipH="1" flipV="1">
              <a:off x="5887434" y="5486532"/>
              <a:ext cx="239146" cy="52920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6DADD7A1-7623-A744-0CC4-18F1B8F6BE32}"/>
                  </a:ext>
                </a:extLst>
              </p:cNvPr>
              <p:cNvSpPr txBox="1"/>
              <p:nvPr/>
            </p:nvSpPr>
            <p:spPr>
              <a:xfrm>
                <a:off x="2054336" y="1801437"/>
                <a:ext cx="4019114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可能なサブツアー</a:t>
                </a:r>
                <a14:m>
                  <m:oMath xmlns:m="http://schemas.openxmlformats.org/officeDocument/2006/math"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ja-JP" altLang="en-US" dirty="0"/>
                  <a:t>：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6,1,2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6,1,3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6,1,4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6,1,5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6,2,3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6,2,4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6,2,5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6,3,4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6,3,5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,{6,4,5}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3,4,5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2,4,5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2,3,5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2,3,4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1,4,5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1,3,5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1,3,4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1,2,5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1,2,4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6DADD7A1-7623-A744-0CC4-18F1B8F6B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336" y="1801437"/>
                <a:ext cx="4019114" cy="2031325"/>
              </a:xfrm>
              <a:prstGeom prst="rect">
                <a:avLst/>
              </a:prstGeom>
              <a:blipFill>
                <a:blip r:embed="rId9"/>
                <a:stretch>
                  <a:fillRect l="-1366" t="-1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403E794-A39E-68FE-017D-78D9FC8AF7AE}"/>
                  </a:ext>
                </a:extLst>
              </p:cNvPr>
              <p:cNvSpPr txBox="1"/>
              <p:nvPr/>
            </p:nvSpPr>
            <p:spPr>
              <a:xfrm>
                <a:off x="2148260" y="3598422"/>
                <a:ext cx="2602636" cy="3769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個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サブツアー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403E794-A39E-68FE-017D-78D9FC8AF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260" y="3598422"/>
                <a:ext cx="2602636" cy="376963"/>
              </a:xfrm>
              <a:prstGeom prst="rect">
                <a:avLst/>
              </a:prstGeom>
              <a:blipFill>
                <a:blip r:embed="rId10"/>
                <a:stretch>
                  <a:fillRect l="-1874" t="-4839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981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BA06F9F-3451-094E-D493-935B5D491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表格 81">
            <a:extLst>
              <a:ext uri="{FF2B5EF4-FFF2-40B4-BE49-F238E27FC236}">
                <a16:creationId xmlns:a16="http://schemas.microsoft.com/office/drawing/2014/main" id="{F79483F0-2CB0-4ABA-D5E2-3C60295EF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387859"/>
              </p:ext>
            </p:extLst>
          </p:nvPr>
        </p:nvGraphicFramePr>
        <p:xfrm>
          <a:off x="6687536" y="2294052"/>
          <a:ext cx="5226810" cy="4405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270">
                  <a:extLst>
                    <a:ext uri="{9D8B030D-6E8A-4147-A177-3AD203B41FA5}">
                      <a16:colId xmlns:a16="http://schemas.microsoft.com/office/drawing/2014/main" val="1353490767"/>
                    </a:ext>
                  </a:extLst>
                </a:gridCol>
                <a:gridCol w="1742270">
                  <a:extLst>
                    <a:ext uri="{9D8B030D-6E8A-4147-A177-3AD203B41FA5}">
                      <a16:colId xmlns:a16="http://schemas.microsoft.com/office/drawing/2014/main" val="360119126"/>
                    </a:ext>
                  </a:extLst>
                </a:gridCol>
                <a:gridCol w="1742270">
                  <a:extLst>
                    <a:ext uri="{9D8B030D-6E8A-4147-A177-3AD203B41FA5}">
                      <a16:colId xmlns:a16="http://schemas.microsoft.com/office/drawing/2014/main" val="2592730495"/>
                    </a:ext>
                  </a:extLst>
                </a:gridCol>
              </a:tblGrid>
              <a:tr h="146839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01073"/>
                  </a:ext>
                </a:extLst>
              </a:tr>
              <a:tr h="146839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072876"/>
                  </a:ext>
                </a:extLst>
              </a:tr>
              <a:tr h="146839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758784"/>
                  </a:ext>
                </a:extLst>
              </a:tr>
            </a:tbl>
          </a:graphicData>
        </a:graphic>
      </p:graphicFrame>
      <p:sp>
        <p:nvSpPr>
          <p:cNvPr id="4" name="矩形: 圆角 3">
            <a:extLst>
              <a:ext uri="{FF2B5EF4-FFF2-40B4-BE49-F238E27FC236}">
                <a16:creationId xmlns:a16="http://schemas.microsoft.com/office/drawing/2014/main" id="{A055B428-9913-66B4-9BF9-7EA3DFB66D07}"/>
              </a:ext>
            </a:extLst>
          </p:cNvPr>
          <p:cNvSpPr/>
          <p:nvPr/>
        </p:nvSpPr>
        <p:spPr>
          <a:xfrm>
            <a:off x="656089" y="6009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B693EE78-278D-B66D-E8B5-ECE6C272F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53" y="36623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 : TSP</a:t>
            </a:r>
            <a:r>
              <a:rPr kumimoji="1" lang="ja-JP" altLang="en-US" b="1" dirty="0"/>
              <a:t>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2AB0E40-FC6D-25F1-0006-94435D51BA34}"/>
                  </a:ext>
                </a:extLst>
              </p:cNvPr>
              <p:cNvSpPr txBox="1"/>
              <p:nvPr/>
            </p:nvSpPr>
            <p:spPr>
              <a:xfrm>
                <a:off x="226101" y="4341802"/>
                <a:ext cx="4142160" cy="10970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600" dirty="0"/>
                  <a:t>             </a:t>
                </a:r>
                <a:r>
                  <a:rPr lang="ja-JP" altLang="en-US" sz="1600" dirty="0"/>
                  <a:t>町の個数</a:t>
                </a:r>
                <a:endParaRPr lang="en-US" altLang="zh-CN" sz="1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{0,1}</m:t>
                    </m:r>
                  </m:oMath>
                </a14:m>
                <a:r>
                  <a:rPr lang="ja-JP" altLang="en-US" sz="1600" dirty="0"/>
                  <a:t>   バイナリ変数</a:t>
                </a:r>
                <a:endParaRPr lang="en-US" altLang="ja-JP" sz="1600" dirty="0"/>
              </a:p>
              <a:p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ja-JP" sz="1600" dirty="0"/>
                  <a:t>       </a:t>
                </a:r>
                <a:r>
                  <a:rPr lang="ja-JP" altLang="en-US" sz="1600" dirty="0"/>
                  <a:t>サブツアーの集合</a:t>
                </a:r>
                <a:endParaRPr lang="en-US" altLang="ja-JP" sz="16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ja-JP" altLang="en-US" sz="1600" dirty="0"/>
                  <a:t>     サブツアーの集合のサイズ</a:t>
                </a:r>
                <a:r>
                  <a:rPr lang="en-US" altLang="ja-JP" sz="1600" dirty="0"/>
                  <a:t>(</a:t>
                </a:r>
                <a:r>
                  <a:rPr lang="ja-JP" altLang="en-US" sz="1600" dirty="0"/>
                  <a:t>町の個数</a:t>
                </a:r>
                <a:r>
                  <a:rPr lang="en-US" altLang="ja-JP" sz="1600" dirty="0"/>
                  <a:t>)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2AB0E40-FC6D-25F1-0006-94435D51B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01" y="4341802"/>
                <a:ext cx="4142160" cy="1097032"/>
              </a:xfrm>
              <a:prstGeom prst="rect">
                <a:avLst/>
              </a:prstGeom>
              <a:blipFill>
                <a:blip r:embed="rId3"/>
                <a:stretch>
                  <a:fillRect t="-1099" b="-54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A8DF9024-6A2B-E716-5689-6BF406D5437C}"/>
              </a:ext>
            </a:extLst>
          </p:cNvPr>
          <p:cNvSpPr txBox="1"/>
          <p:nvPr/>
        </p:nvSpPr>
        <p:spPr>
          <a:xfrm>
            <a:off x="6096000" y="231775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6007583-D416-E295-2417-E40831682F08}"/>
                  </a:ext>
                </a:extLst>
              </p:cNvPr>
              <p:cNvSpPr txBox="1"/>
              <p:nvPr/>
            </p:nvSpPr>
            <p:spPr>
              <a:xfrm>
                <a:off x="383119" y="698361"/>
                <a:ext cx="5253361" cy="1285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400" dirty="0"/>
                  <a:t>サブツアー</a:t>
                </a:r>
                <a:r>
                  <a:rPr lang="en-US" altLang="ja-JP" sz="1400" dirty="0"/>
                  <a:t>(sub-tour)</a:t>
                </a:r>
                <a:r>
                  <a:rPr lang="ja-JP" altLang="en-US" sz="1400" dirty="0"/>
                  <a:t>を回避するために</a:t>
                </a:r>
                <a:endParaRPr lang="en-US" altLang="ja-JP" sz="1400" dirty="0"/>
              </a:p>
              <a:p>
                <a:r>
                  <a:rPr lang="ja-JP" altLang="en-US" sz="1400" dirty="0"/>
                  <a:t>一つの手法として全てのサブツアーを考慮する</a:t>
                </a:r>
                <a:endParaRPr lang="en-US" altLang="ja-JP" sz="1400" dirty="0"/>
              </a:p>
              <a:p>
                <a:endParaRPr lang="en-US" altLang="zh-CN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nary>
                        </m:e>
                      </m:nary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⊊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0,…,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 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6007583-D416-E295-2417-E40831682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19" y="698361"/>
                <a:ext cx="5253361" cy="1285865"/>
              </a:xfrm>
              <a:prstGeom prst="rect">
                <a:avLst/>
              </a:prstGeom>
              <a:blipFill>
                <a:blip r:embed="rId4"/>
                <a:stretch>
                  <a:fillRect l="-6381" t="-5714" b="-780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1B16F89-84B4-BA8F-5E48-61C3699E8ADD}"/>
                  </a:ext>
                </a:extLst>
              </p:cNvPr>
              <p:cNvSpPr txBox="1"/>
              <p:nvPr/>
            </p:nvSpPr>
            <p:spPr>
              <a:xfrm>
                <a:off x="2228409" y="1924161"/>
                <a:ext cx="4241482" cy="2092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dirty="0"/>
                  <a:t>可能なサブツアー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ja-JP" altLang="en-US" sz="1600" dirty="0"/>
                  <a:t>：</a:t>
                </a:r>
                <a:endParaRPr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3,4,5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2,4,5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2,3,5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2,3,4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1,4,5</m:t>
                          </m:r>
                        </m:e>
                      </m:d>
                    </m:oMath>
                  </m:oMathPara>
                </a14:m>
                <a:endParaRPr lang="en-US" altLang="zh-CN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1,3,5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1,3,4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1,2,5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1,2,4</m:t>
                          </m:r>
                        </m:e>
                      </m:d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altLang="zh-CN" sz="1600" dirty="0">
                  <a:solidFill>
                    <a:srgbClr val="FF0000"/>
                  </a:solidFill>
                </a:endParaRPr>
              </a:p>
              <a:p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2,3,4,5</m:t>
                          </m:r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1,3,4,5</m:t>
                          </m:r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1,2,4,5</m:t>
                          </m:r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1,2,3,5</m:t>
                          </m:r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,{1,2,3,4}</m:t>
                      </m:r>
                    </m:oMath>
                  </m:oMathPara>
                </a14:m>
                <a:endParaRPr lang="en-US" altLang="ja-JP" sz="1600" dirty="0"/>
              </a:p>
              <a:p>
                <a:endParaRPr lang="zh-CN" altLang="en-US" sz="16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1B16F89-84B4-BA8F-5E48-61C3699E8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09" y="1924161"/>
                <a:ext cx="4241482" cy="2092881"/>
              </a:xfrm>
              <a:prstGeom prst="rect">
                <a:avLst/>
              </a:prstGeom>
              <a:blipFill>
                <a:blip r:embed="rId5"/>
                <a:stretch>
                  <a:fillRect l="-863" t="-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组合 30">
            <a:extLst>
              <a:ext uri="{FF2B5EF4-FFF2-40B4-BE49-F238E27FC236}">
                <a16:creationId xmlns:a16="http://schemas.microsoft.com/office/drawing/2014/main" id="{6B0FA082-9EF7-27BA-5B1E-416D6B1CF821}"/>
              </a:ext>
            </a:extLst>
          </p:cNvPr>
          <p:cNvGrpSpPr/>
          <p:nvPr/>
        </p:nvGrpSpPr>
        <p:grpSpPr>
          <a:xfrm>
            <a:off x="226101" y="2097302"/>
            <a:ext cx="1907308" cy="1565640"/>
            <a:chOff x="886691" y="3441643"/>
            <a:chExt cx="1907308" cy="1565640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F486BCF-F34B-8D2B-D9FE-67BFE6C05652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BA106ED2-79A4-6831-9819-771E2B5B4B87}"/>
                </a:ext>
              </a:extLst>
            </p:cNvPr>
            <p:cNvSpPr/>
            <p:nvPr/>
          </p:nvSpPr>
          <p:spPr>
            <a:xfrm>
              <a:off x="1311755" y="4693247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5410EB95-53DE-C36A-4446-FE5083DFBA34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6B40B3B-68A6-58F6-6768-8A9FBC03A6C2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B272FF84-F4D4-536A-F801-634E9C6F337B}"/>
                </a:ext>
              </a:extLst>
            </p:cNvPr>
            <p:cNvSpPr/>
            <p:nvPr/>
          </p:nvSpPr>
          <p:spPr>
            <a:xfrm>
              <a:off x="886691" y="4136680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CB35B0B8-BF64-0EF7-6FE7-B8DC828C4703}"/>
                </a:ext>
              </a:extLst>
            </p:cNvPr>
            <p:cNvCxnSpPr>
              <a:cxnSpLocks/>
              <a:stCxn id="32" idx="5"/>
              <a:endCxn id="34" idx="3"/>
            </p:cNvCxnSpPr>
            <p:nvPr/>
          </p:nvCxnSpPr>
          <p:spPr>
            <a:xfrm>
              <a:off x="1468773" y="3709689"/>
              <a:ext cx="789134" cy="1110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E328EF6A-1DAC-00B4-03C6-975298AA703E}"/>
                </a:ext>
              </a:extLst>
            </p:cNvPr>
            <p:cNvCxnSpPr>
              <a:stCxn id="32" idx="5"/>
              <a:endCxn id="35" idx="1"/>
            </p:cNvCxnSpPr>
            <p:nvPr/>
          </p:nvCxnSpPr>
          <p:spPr>
            <a:xfrm>
              <a:off x="1468773" y="3709689"/>
              <a:ext cx="1057180" cy="918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4A4D8DAE-FF9A-9F61-08F5-0A1D1F31E89C}"/>
                </a:ext>
              </a:extLst>
            </p:cNvPr>
            <p:cNvCxnSpPr>
              <a:stCxn id="32" idx="5"/>
              <a:endCxn id="33" idx="0"/>
            </p:cNvCxnSpPr>
            <p:nvPr/>
          </p:nvCxnSpPr>
          <p:spPr>
            <a:xfrm>
              <a:off x="1468773" y="3709689"/>
              <a:ext cx="0" cy="983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DF25C10C-E704-03C3-674F-3CA92C0917E3}"/>
                </a:ext>
              </a:extLst>
            </p:cNvPr>
            <p:cNvCxnSpPr>
              <a:stCxn id="32" idx="5"/>
              <a:endCxn id="36" idx="7"/>
            </p:cNvCxnSpPr>
            <p:nvPr/>
          </p:nvCxnSpPr>
          <p:spPr>
            <a:xfrm flipH="1">
              <a:off x="1154737" y="3709689"/>
              <a:ext cx="314036" cy="4729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E97BB790-6282-EFF8-6F36-3838931974F5}"/>
                </a:ext>
              </a:extLst>
            </p:cNvPr>
            <p:cNvCxnSpPr>
              <a:stCxn id="34" idx="3"/>
              <a:endCxn id="35" idx="1"/>
            </p:cNvCxnSpPr>
            <p:nvPr/>
          </p:nvCxnSpPr>
          <p:spPr>
            <a:xfrm>
              <a:off x="2257907" y="3820717"/>
              <a:ext cx="268046" cy="8074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AFE9BB7D-4321-A663-520F-59A5175C86E6}"/>
                </a:ext>
              </a:extLst>
            </p:cNvPr>
            <p:cNvCxnSpPr>
              <a:stCxn id="34" idx="3"/>
              <a:endCxn id="33" idx="0"/>
            </p:cNvCxnSpPr>
            <p:nvPr/>
          </p:nvCxnSpPr>
          <p:spPr>
            <a:xfrm flipH="1">
              <a:off x="1468773" y="3820717"/>
              <a:ext cx="789134" cy="8725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2B97A301-0032-772A-A9AA-9050AAB1269E}"/>
                </a:ext>
              </a:extLst>
            </p:cNvPr>
            <p:cNvCxnSpPr>
              <a:stCxn id="34" idx="3"/>
              <a:endCxn id="36" idx="7"/>
            </p:cNvCxnSpPr>
            <p:nvPr/>
          </p:nvCxnSpPr>
          <p:spPr>
            <a:xfrm flipH="1">
              <a:off x="1154737" y="3820717"/>
              <a:ext cx="1103170" cy="36195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2E9BCF43-E808-83C1-606B-B81C3476932C}"/>
                </a:ext>
              </a:extLst>
            </p:cNvPr>
            <p:cNvCxnSpPr>
              <a:stCxn id="35" idx="1"/>
              <a:endCxn id="33" idx="0"/>
            </p:cNvCxnSpPr>
            <p:nvPr/>
          </p:nvCxnSpPr>
          <p:spPr>
            <a:xfrm flipH="1">
              <a:off x="1468773" y="4628209"/>
              <a:ext cx="1057180" cy="6503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9592387E-BBA8-A38B-F1CF-F3A658906658}"/>
                </a:ext>
              </a:extLst>
            </p:cNvPr>
            <p:cNvCxnSpPr>
              <a:stCxn id="35" idx="1"/>
              <a:endCxn id="36" idx="7"/>
            </p:cNvCxnSpPr>
            <p:nvPr/>
          </p:nvCxnSpPr>
          <p:spPr>
            <a:xfrm flipH="1" flipV="1">
              <a:off x="1154737" y="4182670"/>
              <a:ext cx="1371216" cy="4455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42DCCC5F-7B6D-19E8-7292-0283888F343B}"/>
                </a:ext>
              </a:extLst>
            </p:cNvPr>
            <p:cNvCxnSpPr>
              <a:stCxn id="33" idx="0"/>
              <a:endCxn id="36" idx="7"/>
            </p:cNvCxnSpPr>
            <p:nvPr/>
          </p:nvCxnSpPr>
          <p:spPr>
            <a:xfrm flipH="1" flipV="1">
              <a:off x="1154737" y="4182670"/>
              <a:ext cx="314036" cy="5105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E42EDE7-40B5-5322-920B-C226DB087CB2}"/>
                  </a:ext>
                </a:extLst>
              </p:cNvPr>
              <p:cNvSpPr txBox="1"/>
              <p:nvPr/>
            </p:nvSpPr>
            <p:spPr>
              <a:xfrm>
                <a:off x="75661" y="6431730"/>
                <a:ext cx="6611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ja-JP" altLang="en-US" dirty="0"/>
                  <a:t>町の個数</a:t>
                </a:r>
                <a14:m>
                  <m:oMath xmlns:m="http://schemas.openxmlformats.org/officeDocument/2006/math"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dirty="0"/>
                  <a:t>の増加につれて制約条件の個数も爆発的に増える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E42EDE7-40B5-5322-920B-C226DB087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1" y="6431730"/>
                <a:ext cx="6611875" cy="369332"/>
              </a:xfrm>
              <a:prstGeom prst="rect">
                <a:avLst/>
              </a:prstGeom>
              <a:blipFill>
                <a:blip r:embed="rId6"/>
                <a:stretch>
                  <a:fillRect l="-553" t="-6557" r="-92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B887400-2BE9-543E-4E8E-D6211D49046A}"/>
                  </a:ext>
                </a:extLst>
              </p:cNvPr>
              <p:cNvSpPr txBox="1"/>
              <p:nvPr/>
            </p:nvSpPr>
            <p:spPr>
              <a:xfrm>
                <a:off x="2228409" y="3783447"/>
                <a:ext cx="2690160" cy="343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dirty="0"/>
                  <a:t>総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10+5=15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個</m:t>
                    </m:r>
                    <m:r>
                      <a:rPr lang="ja-JP" altLang="en-US" sz="1600" i="1" smtClean="0">
                        <a:latin typeface="Cambria Math" panose="02040503050406030204" pitchFamily="18" charset="0"/>
                      </a:rPr>
                      <m:t>サブツアー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B887400-2BE9-543E-4E8E-D6211D490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09" y="3783447"/>
                <a:ext cx="2690160" cy="343043"/>
              </a:xfrm>
              <a:prstGeom prst="rect">
                <a:avLst/>
              </a:prstGeom>
              <a:blipFill>
                <a:blip r:embed="rId7"/>
                <a:stretch>
                  <a:fillRect l="-1361" t="-3571" b="-2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0DA8935-F520-1114-D5E3-928ADE80C2CC}"/>
                  </a:ext>
                </a:extLst>
              </p:cNvPr>
              <p:cNvSpPr txBox="1"/>
              <p:nvPr/>
            </p:nvSpPr>
            <p:spPr>
              <a:xfrm>
                <a:off x="7139984" y="690095"/>
                <a:ext cx="2350393" cy="1501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サブツアー</a:t>
                </a:r>
                <a14:m>
                  <m:oMath xmlns:m="http://schemas.openxmlformats.org/officeDocument/2006/math"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{1,2,3}</m:t>
                    </m:r>
                  </m:oMath>
                </a14:m>
                <a:r>
                  <a:rPr lang="ja-JP" altLang="en-US" sz="1400" dirty="0"/>
                  <a:t>を例：</a:t>
                </a:r>
                <a:endParaRPr lang="en-US" altLang="ja-JP" sz="1400" dirty="0"/>
              </a:p>
              <a:p>
                <a:endParaRPr lang="en-US" altLang="ja-JP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ja-JP" sz="1400" dirty="0"/>
              </a:p>
              <a:p>
                <a:endParaRPr lang="en-US" altLang="zh-CN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≤3−1=2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0DA8935-F520-1114-D5E3-928ADE80C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984" y="690095"/>
                <a:ext cx="2350393" cy="1501308"/>
              </a:xfrm>
              <a:prstGeom prst="rect">
                <a:avLst/>
              </a:prstGeom>
              <a:blipFill>
                <a:blip r:embed="rId8"/>
                <a:stretch>
                  <a:fillRect l="-16062" t="-19106" b="-378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6B68CF55-2E10-9CDD-9EA3-FB5A5BDAE01E}"/>
              </a:ext>
            </a:extLst>
          </p:cNvPr>
          <p:cNvGrpSpPr/>
          <p:nvPr/>
        </p:nvGrpSpPr>
        <p:grpSpPr>
          <a:xfrm>
            <a:off x="9868452" y="5534044"/>
            <a:ext cx="1201606" cy="1097032"/>
            <a:chOff x="1200727" y="3441643"/>
            <a:chExt cx="1593272" cy="1454612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975CF9B7-C419-CD77-5E80-F5B06AF1DD6B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5C158BB-A977-7BEF-5497-158D6C4FCCA2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7928029-8762-0B03-FD5F-18B9F089C242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D6B9CDA-C554-CFB8-8790-801AFA87B497}"/>
                </a:ext>
              </a:extLst>
            </p:cNvPr>
            <p:cNvCxnSpPr>
              <a:cxnSpLocks/>
              <a:stCxn id="12" idx="5"/>
              <a:endCxn id="14" idx="3"/>
            </p:cNvCxnSpPr>
            <p:nvPr/>
          </p:nvCxnSpPr>
          <p:spPr>
            <a:xfrm>
              <a:off x="1468773" y="3709689"/>
              <a:ext cx="789134" cy="1110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8C67FDD-67DE-C3F6-54B6-EE3D33AD916D}"/>
                </a:ext>
              </a:extLst>
            </p:cNvPr>
            <p:cNvCxnSpPr>
              <a:stCxn id="12" idx="5"/>
              <a:endCxn id="15" idx="1"/>
            </p:cNvCxnSpPr>
            <p:nvPr/>
          </p:nvCxnSpPr>
          <p:spPr>
            <a:xfrm>
              <a:off x="1468773" y="3709689"/>
              <a:ext cx="1057180" cy="918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55B93151-0BF8-DD60-8FEA-B44EC4765631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>
              <a:off x="2257907" y="3820717"/>
              <a:ext cx="268046" cy="8074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bject 60">
            <a:extLst>
              <a:ext uri="{FF2B5EF4-FFF2-40B4-BE49-F238E27FC236}">
                <a16:creationId xmlns:a16="http://schemas.microsoft.com/office/drawing/2014/main" id="{D79ABC62-8E27-2090-F925-6B8B96C22C7D}"/>
              </a:ext>
            </a:extLst>
          </p:cNvPr>
          <p:cNvSpPr/>
          <p:nvPr/>
        </p:nvSpPr>
        <p:spPr>
          <a:xfrm>
            <a:off x="11105348" y="5900716"/>
            <a:ext cx="531014" cy="531014"/>
          </a:xfrm>
          <a:custGeom>
            <a:avLst/>
            <a:gdLst/>
            <a:ahLst/>
            <a:cxnLst/>
            <a:rect l="l" t="t" r="r" b="b"/>
            <a:pathLst>
              <a:path w="793115" h="793114">
                <a:moveTo>
                  <a:pt x="132079" y="0"/>
                </a:moveTo>
                <a:lnTo>
                  <a:pt x="0" y="132079"/>
                </a:lnTo>
                <a:lnTo>
                  <a:pt x="264172" y="396252"/>
                </a:lnTo>
                <a:lnTo>
                  <a:pt x="0" y="660438"/>
                </a:lnTo>
                <a:lnTo>
                  <a:pt x="132079" y="792530"/>
                </a:lnTo>
                <a:lnTo>
                  <a:pt x="396265" y="528345"/>
                </a:lnTo>
                <a:lnTo>
                  <a:pt x="660431" y="528345"/>
                </a:lnTo>
                <a:lnTo>
                  <a:pt x="528345" y="396265"/>
                </a:lnTo>
                <a:lnTo>
                  <a:pt x="660438" y="264172"/>
                </a:lnTo>
                <a:lnTo>
                  <a:pt x="396265" y="264172"/>
                </a:lnTo>
                <a:lnTo>
                  <a:pt x="132079" y="0"/>
                </a:lnTo>
                <a:close/>
              </a:path>
              <a:path w="793115" h="793114">
                <a:moveTo>
                  <a:pt x="660431" y="528345"/>
                </a:moveTo>
                <a:lnTo>
                  <a:pt x="396265" y="528345"/>
                </a:lnTo>
                <a:lnTo>
                  <a:pt x="660450" y="792518"/>
                </a:lnTo>
                <a:lnTo>
                  <a:pt x="792530" y="660438"/>
                </a:lnTo>
                <a:lnTo>
                  <a:pt x="660431" y="528345"/>
                </a:lnTo>
                <a:close/>
              </a:path>
              <a:path w="793115" h="793114">
                <a:moveTo>
                  <a:pt x="660450" y="0"/>
                </a:moveTo>
                <a:lnTo>
                  <a:pt x="396265" y="264172"/>
                </a:lnTo>
                <a:lnTo>
                  <a:pt x="660438" y="264172"/>
                </a:lnTo>
                <a:lnTo>
                  <a:pt x="792530" y="132079"/>
                </a:lnTo>
                <a:lnTo>
                  <a:pt x="660450" y="0"/>
                </a:lnTo>
                <a:close/>
              </a:path>
            </a:pathLst>
          </a:custGeom>
          <a:solidFill>
            <a:srgbClr val="3C71B8"/>
          </a:solidFill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35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207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8105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04141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80176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5621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32246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08281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89EF8C7-CDC0-1A0D-FCAC-F83D8B565B5C}"/>
              </a:ext>
            </a:extLst>
          </p:cNvPr>
          <p:cNvGrpSpPr/>
          <p:nvPr/>
        </p:nvGrpSpPr>
        <p:grpSpPr>
          <a:xfrm>
            <a:off x="6966049" y="2446664"/>
            <a:ext cx="1294994" cy="1182293"/>
            <a:chOff x="1200727" y="3441643"/>
            <a:chExt cx="1593272" cy="1454612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3F8F290E-9E53-7E96-3000-A7886057A75F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F113BF85-A2CA-028D-7B72-EE5D7139A4FB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65E5624D-DC62-1785-14A6-2CEE8A004AF8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DC8E77D4-4A1E-5DA4-F860-EF4C093B8E09}"/>
                </a:ext>
              </a:extLst>
            </p:cNvPr>
            <p:cNvCxnSpPr>
              <a:stCxn id="48" idx="5"/>
              <a:endCxn id="50" idx="1"/>
            </p:cNvCxnSpPr>
            <p:nvPr/>
          </p:nvCxnSpPr>
          <p:spPr>
            <a:xfrm>
              <a:off x="1468773" y="3709689"/>
              <a:ext cx="1057180" cy="918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461A6785-28AB-DC5F-DB72-2ABD84F6C3B7}"/>
                </a:ext>
              </a:extLst>
            </p:cNvPr>
            <p:cNvCxnSpPr>
              <a:stCxn id="49" idx="3"/>
              <a:endCxn id="50" idx="1"/>
            </p:cNvCxnSpPr>
            <p:nvPr/>
          </p:nvCxnSpPr>
          <p:spPr>
            <a:xfrm>
              <a:off x="2257907" y="3820717"/>
              <a:ext cx="268046" cy="8074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8333CC36-CE83-000C-0864-94A0E9976170}"/>
              </a:ext>
            </a:extLst>
          </p:cNvPr>
          <p:cNvGrpSpPr/>
          <p:nvPr/>
        </p:nvGrpSpPr>
        <p:grpSpPr>
          <a:xfrm>
            <a:off x="8612198" y="2457411"/>
            <a:ext cx="1282144" cy="1170561"/>
            <a:chOff x="1200727" y="3441643"/>
            <a:chExt cx="1593272" cy="1454612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B575C41F-D088-A968-1E2A-3D6B4655E723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5826F65-0773-A4A1-E0C6-6A9DEFA41794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F849C844-4BEE-26E4-E2F0-23063E991377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FCB7117C-628A-1F89-6F9B-06AE55145228}"/>
                </a:ext>
              </a:extLst>
            </p:cNvPr>
            <p:cNvCxnSpPr>
              <a:cxnSpLocks/>
              <a:stCxn id="55" idx="5"/>
              <a:endCxn id="56" idx="3"/>
            </p:cNvCxnSpPr>
            <p:nvPr/>
          </p:nvCxnSpPr>
          <p:spPr>
            <a:xfrm>
              <a:off x="1468773" y="3709689"/>
              <a:ext cx="789134" cy="1110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3753E9F8-F036-C942-2284-23CE1114530E}"/>
                </a:ext>
              </a:extLst>
            </p:cNvPr>
            <p:cNvCxnSpPr>
              <a:stCxn id="55" idx="5"/>
              <a:endCxn id="57" idx="1"/>
            </p:cNvCxnSpPr>
            <p:nvPr/>
          </p:nvCxnSpPr>
          <p:spPr>
            <a:xfrm>
              <a:off x="1468773" y="3709689"/>
              <a:ext cx="1057180" cy="918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95A17CB5-E016-BC3A-C20F-89EAED637523}"/>
              </a:ext>
            </a:extLst>
          </p:cNvPr>
          <p:cNvGrpSpPr/>
          <p:nvPr/>
        </p:nvGrpSpPr>
        <p:grpSpPr>
          <a:xfrm>
            <a:off x="10391558" y="2497650"/>
            <a:ext cx="1282144" cy="1170561"/>
            <a:chOff x="8967044" y="4241789"/>
            <a:chExt cx="1282144" cy="1170561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C93D5C7C-C3B1-9B87-6CEC-EDB90A2A5E46}"/>
                </a:ext>
              </a:extLst>
            </p:cNvPr>
            <p:cNvGrpSpPr/>
            <p:nvPr/>
          </p:nvGrpSpPr>
          <p:grpSpPr>
            <a:xfrm>
              <a:off x="8967044" y="4241789"/>
              <a:ext cx="1282144" cy="1170561"/>
              <a:chOff x="1200727" y="3441643"/>
              <a:chExt cx="1593272" cy="1454612"/>
            </a:xfrm>
          </p:grpSpPr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42EEFE58-3FD4-64D0-4638-FFF8DD241B88}"/>
                  </a:ext>
                </a:extLst>
              </p:cNvPr>
              <p:cNvSpPr/>
              <p:nvPr/>
            </p:nvSpPr>
            <p:spPr>
              <a:xfrm>
                <a:off x="1200727" y="3441643"/>
                <a:ext cx="314036" cy="31403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A4003849-B642-2505-17AF-F1A7D2D7577D}"/>
                  </a:ext>
                </a:extLst>
              </p:cNvPr>
              <p:cNvSpPr/>
              <p:nvPr/>
            </p:nvSpPr>
            <p:spPr>
              <a:xfrm>
                <a:off x="2211917" y="3552671"/>
                <a:ext cx="314036" cy="31403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30EF5DF6-972E-7EA6-544B-E12DCF73458A}"/>
                  </a:ext>
                </a:extLst>
              </p:cNvPr>
              <p:cNvSpPr/>
              <p:nvPr/>
            </p:nvSpPr>
            <p:spPr>
              <a:xfrm>
                <a:off x="2479963" y="4582219"/>
                <a:ext cx="314036" cy="31403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097CE603-628B-5A95-B5B2-A5BF6E3F4285}"/>
                  </a:ext>
                </a:extLst>
              </p:cNvPr>
              <p:cNvCxnSpPr>
                <a:cxnSpLocks/>
                <a:stCxn id="62" idx="5"/>
                <a:endCxn id="63" idx="3"/>
              </p:cNvCxnSpPr>
              <p:nvPr/>
            </p:nvCxnSpPr>
            <p:spPr>
              <a:xfrm>
                <a:off x="1468773" y="3709689"/>
                <a:ext cx="789134" cy="11102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2E1E0041-E782-4564-0D38-692C2A53CE27}"/>
                </a:ext>
              </a:extLst>
            </p:cNvPr>
            <p:cNvCxnSpPr>
              <a:cxnSpLocks/>
              <a:stCxn id="63" idx="3"/>
              <a:endCxn id="64" idx="1"/>
            </p:cNvCxnSpPr>
            <p:nvPr/>
          </p:nvCxnSpPr>
          <p:spPr>
            <a:xfrm>
              <a:off x="9817782" y="4546839"/>
              <a:ext cx="215703" cy="6498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B72A451C-8E32-620B-1FDB-FAD6C3CE5B68}"/>
              </a:ext>
            </a:extLst>
          </p:cNvPr>
          <p:cNvGrpSpPr/>
          <p:nvPr/>
        </p:nvGrpSpPr>
        <p:grpSpPr>
          <a:xfrm>
            <a:off x="6984485" y="3832762"/>
            <a:ext cx="1294994" cy="1182293"/>
            <a:chOff x="1200727" y="3441643"/>
            <a:chExt cx="1593272" cy="1454612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EE83776B-7922-E401-0A88-1DB251882172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EB2D6651-4CE6-E2E2-A740-1055DDF938B2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628FB16A-D93F-6842-9656-1DF436DD5659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0A95E4FE-AE02-3697-7ED4-90674DA891EC}"/>
                </a:ext>
              </a:extLst>
            </p:cNvPr>
            <p:cNvCxnSpPr>
              <a:stCxn id="73" idx="3"/>
              <a:endCxn id="74" idx="1"/>
            </p:cNvCxnSpPr>
            <p:nvPr/>
          </p:nvCxnSpPr>
          <p:spPr>
            <a:xfrm>
              <a:off x="2257907" y="3820717"/>
              <a:ext cx="268046" cy="8074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9B1C9068-827B-1B92-0403-789B24F1E7AD}"/>
              </a:ext>
            </a:extLst>
          </p:cNvPr>
          <p:cNvGrpSpPr/>
          <p:nvPr/>
        </p:nvGrpSpPr>
        <p:grpSpPr>
          <a:xfrm>
            <a:off x="8726971" y="3915125"/>
            <a:ext cx="1294994" cy="1182293"/>
            <a:chOff x="1200727" y="3441643"/>
            <a:chExt cx="1593272" cy="1454612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79543A53-FEC0-CD63-E5BF-4A60AFA9E2DD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A26CE1F-A2BC-40C9-39FA-59A93B70E920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BB2488C7-9DFF-0D57-3238-77E0556AE5E3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BB6138CC-CC77-E599-D339-B0EA97D22EB4}"/>
                </a:ext>
              </a:extLst>
            </p:cNvPr>
            <p:cNvCxnSpPr>
              <a:cxnSpLocks/>
              <a:stCxn id="78" idx="6"/>
              <a:endCxn id="79" idx="2"/>
            </p:cNvCxnSpPr>
            <p:nvPr/>
          </p:nvCxnSpPr>
          <p:spPr>
            <a:xfrm>
              <a:off x="1514763" y="3598662"/>
              <a:ext cx="697154" cy="1110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E798C423-805F-D3AE-4619-166E8C44811F}"/>
              </a:ext>
            </a:extLst>
          </p:cNvPr>
          <p:cNvGrpSpPr/>
          <p:nvPr/>
        </p:nvGrpSpPr>
        <p:grpSpPr>
          <a:xfrm>
            <a:off x="10458521" y="3945176"/>
            <a:ext cx="1282144" cy="1170561"/>
            <a:chOff x="1200727" y="3441643"/>
            <a:chExt cx="1593272" cy="1454612"/>
          </a:xfrm>
        </p:grpSpPr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FD6462AA-734C-299C-D8E8-D0DB5B8DB4AD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7B505B25-951D-BEFC-F9BB-A10F68DBB584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5F412BD7-E2C2-0DC1-A5C4-80C140CA5620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3536C8F-2EE8-B888-1CBF-34E1306AAD91}"/>
                </a:ext>
              </a:extLst>
            </p:cNvPr>
            <p:cNvCxnSpPr>
              <a:cxnSpLocks/>
              <a:stCxn id="95" idx="5"/>
              <a:endCxn id="97" idx="2"/>
            </p:cNvCxnSpPr>
            <p:nvPr/>
          </p:nvCxnSpPr>
          <p:spPr>
            <a:xfrm>
              <a:off x="1468773" y="3709689"/>
              <a:ext cx="1011190" cy="10295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15275BE9-6D67-0181-EE48-03DB045CD058}"/>
              </a:ext>
            </a:extLst>
          </p:cNvPr>
          <p:cNvGrpSpPr/>
          <p:nvPr/>
        </p:nvGrpSpPr>
        <p:grpSpPr>
          <a:xfrm>
            <a:off x="6950262" y="5369717"/>
            <a:ext cx="1294994" cy="1182293"/>
            <a:chOff x="1200727" y="3441643"/>
            <a:chExt cx="1593272" cy="1454612"/>
          </a:xfrm>
        </p:grpSpPr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CA3EED7A-3D8A-366F-76E1-01CB4306C7DF}"/>
                </a:ext>
              </a:extLst>
            </p:cNvPr>
            <p:cNvSpPr/>
            <p:nvPr/>
          </p:nvSpPr>
          <p:spPr>
            <a:xfrm>
              <a:off x="1200727" y="3441643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6B804782-DEF4-F9F7-E248-B99C0B11427F}"/>
                </a:ext>
              </a:extLst>
            </p:cNvPr>
            <p:cNvSpPr/>
            <p:nvPr/>
          </p:nvSpPr>
          <p:spPr>
            <a:xfrm>
              <a:off x="2211917" y="3552671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E230876E-844F-34BC-260C-BCF932965ACF}"/>
                </a:ext>
              </a:extLst>
            </p:cNvPr>
            <p:cNvSpPr/>
            <p:nvPr/>
          </p:nvSpPr>
          <p:spPr>
            <a:xfrm>
              <a:off x="2479963" y="4582219"/>
              <a:ext cx="314036" cy="3140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5D4F5E7-7F38-CE24-46DA-9B682461B0AB}"/>
              </a:ext>
            </a:extLst>
          </p:cNvPr>
          <p:cNvSpPr txBox="1"/>
          <p:nvPr/>
        </p:nvSpPr>
        <p:spPr>
          <a:xfrm>
            <a:off x="9958044" y="1815083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回路にならないために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65901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BAD28-3F8E-2446-7F12-2225AD82C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E83BD14-3856-330C-CB66-36D95F8465C9}"/>
              </a:ext>
            </a:extLst>
          </p:cNvPr>
          <p:cNvSpPr/>
          <p:nvPr/>
        </p:nvSpPr>
        <p:spPr>
          <a:xfrm>
            <a:off x="656089" y="6009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570D0D2-BA0A-195F-29B8-F03EC0A1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53" y="36623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 : TSP</a:t>
            </a:r>
            <a:r>
              <a:rPr kumimoji="1" lang="ja-JP" altLang="en-US" b="1" dirty="0"/>
              <a:t>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A3C3427-7079-15D1-8440-B8F006079CAC}"/>
                  </a:ext>
                </a:extLst>
              </p:cNvPr>
              <p:cNvSpPr txBox="1"/>
              <p:nvPr/>
            </p:nvSpPr>
            <p:spPr>
              <a:xfrm>
                <a:off x="88901" y="932198"/>
                <a:ext cx="5568949" cy="4657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ja-JP" altLang="en-US" sz="1600" dirty="0"/>
                  <a:t>町の個数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sz="1600" dirty="0"/>
                  <a:t>の増加につれて制約条件の個数も爆発的に増える</a:t>
                </a:r>
                <a:endParaRPr lang="en-US" altLang="ja-JP" sz="1600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sz="1600" dirty="0"/>
              </a:p>
              <a:p>
                <a:r>
                  <a:rPr lang="en-US" altLang="zh-CN" sz="1600" dirty="0"/>
                  <a:t>    </a:t>
                </a:r>
                <a:r>
                  <a:rPr lang="en-US" altLang="zh-CN" sz="1600" b="1" dirty="0"/>
                  <a:t>finger in the dike</a:t>
                </a:r>
                <a:r>
                  <a:rPr lang="en-US" altLang="zh-CN" sz="1600" b="1" baseline="30000" dirty="0"/>
                  <a:t>[8] </a:t>
                </a:r>
                <a:r>
                  <a:rPr lang="ja-JP" altLang="en-US" sz="1600" dirty="0"/>
                  <a:t>という手法が提案された</a:t>
                </a:r>
                <a:endParaRPr lang="en-US" altLang="ja-JP" sz="1600" dirty="0"/>
              </a:p>
              <a:p>
                <a:endParaRPr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nary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⊊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0,…,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lang="zh-CN" altLang="en-US" sz="1600" dirty="0"/>
              </a:p>
              <a:p>
                <a:endParaRPr lang="en-US" altLang="ja-JP" sz="1600" dirty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altLang="zh-CN" sz="1600" dirty="0"/>
                  <a:t>    </a:t>
                </a:r>
                <a:r>
                  <a:rPr lang="ja-JP" altLang="en-US" sz="1600" dirty="0"/>
                  <a:t>上記の全部の制約条件を加えることではなく</a:t>
                </a:r>
                <a:endParaRPr lang="en-US" altLang="ja-JP" sz="1600" dirty="0"/>
              </a:p>
              <a:p>
                <a:endParaRPr lang="en-US" altLang="ja-JP" sz="1600" dirty="0"/>
              </a:p>
              <a:p>
                <a:r>
                  <a:rPr lang="en-US" altLang="zh-CN" sz="1600" b="1" dirty="0"/>
                  <a:t>finger in the dike</a:t>
                </a:r>
                <a:r>
                  <a:rPr lang="ja-JP" altLang="en-US" sz="1600" dirty="0"/>
                  <a:t>の内容：</a:t>
                </a:r>
                <a:endParaRPr lang="en-US" altLang="ja-JP" sz="1600" dirty="0"/>
              </a:p>
              <a:p>
                <a:r>
                  <a:rPr lang="ja-JP" altLang="en-US" sz="1600" dirty="0"/>
                  <a:t>各イテレーションで現在の解</a:t>
                </a:r>
                <a:r>
                  <a:rPr lang="en-US" altLang="ja-JP" sz="1600" dirty="0"/>
                  <a:t>(current solution)</a:t>
                </a:r>
                <a:r>
                  <a:rPr lang="ja-JP" altLang="en-US" sz="1600" dirty="0"/>
                  <a:t>を得て</a:t>
                </a:r>
                <a:r>
                  <a:rPr lang="en-US" altLang="ja-JP" sz="1600" dirty="0"/>
                  <a:t>(sub-tour</a:t>
                </a:r>
                <a:r>
                  <a:rPr lang="ja-JP" altLang="en-US" sz="1600" dirty="0"/>
                  <a:t>回路が含まれるかもしれない</a:t>
                </a:r>
                <a:r>
                  <a:rPr lang="en-US" altLang="ja-JP" sz="1600" dirty="0"/>
                  <a:t>)</a:t>
                </a:r>
              </a:p>
              <a:p>
                <a:endParaRPr lang="en-US" altLang="ja-JP" sz="1600" dirty="0"/>
              </a:p>
              <a:p>
                <a:r>
                  <a:rPr lang="en-US" altLang="zh-CN" sz="1600" dirty="0"/>
                  <a:t>current solution</a:t>
                </a:r>
                <a:r>
                  <a:rPr lang="ja-JP" altLang="en-US" sz="1600" dirty="0"/>
                  <a:t>に含まれる</a:t>
                </a:r>
                <a:r>
                  <a:rPr lang="ja-JP" altLang="en-US" sz="1600" b="1" dirty="0"/>
                  <a:t>最小</a:t>
                </a:r>
                <a:r>
                  <a:rPr lang="zh-CN" altLang="en-US" sz="1600" b="1" dirty="0"/>
                  <a:t> </a:t>
                </a:r>
                <a:r>
                  <a:rPr lang="en-US" altLang="ja-JP" sz="1600" b="1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ja-JP" altLang="en-US" sz="1600" b="1" dirty="0"/>
                  <a:t>が最小</a:t>
                </a:r>
                <a:r>
                  <a:rPr lang="en-US" altLang="ja-JP" sz="1600" b="1" dirty="0"/>
                  <a:t>) </a:t>
                </a:r>
                <a:r>
                  <a:rPr lang="ja-JP" altLang="en-US" sz="1600" dirty="0"/>
                  <a:t>の</a:t>
                </a:r>
                <a:r>
                  <a:rPr lang="en-US" altLang="ja-JP" sz="1600" dirty="0"/>
                  <a:t>sub-tour</a:t>
                </a:r>
                <a:r>
                  <a:rPr lang="ja-JP" altLang="en-US" sz="1600" dirty="0"/>
                  <a:t>回路に対応する制約条件を加える</a:t>
                </a:r>
                <a:endParaRPr lang="en-US" altLang="ja-JP" sz="1600" dirty="0"/>
              </a:p>
              <a:p>
                <a:endParaRPr lang="en-US" altLang="ja-JP" sz="1600" dirty="0"/>
              </a:p>
              <a:p>
                <a:r>
                  <a:rPr lang="en-US" altLang="ja-JP" sz="1600" dirty="0"/>
                  <a:t>TSP</a:t>
                </a:r>
                <a:r>
                  <a:rPr lang="ja-JP" altLang="en-US" sz="1600" dirty="0"/>
                  <a:t>問題の実行可能解を得るまでイテレーションを回す</a:t>
                </a:r>
                <a:endParaRPr lang="en-US" altLang="zh-CN" sz="16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A3C3427-7079-15D1-8440-B8F006079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1" y="932198"/>
                <a:ext cx="5568949" cy="4657237"/>
              </a:xfrm>
              <a:prstGeom prst="rect">
                <a:avLst/>
              </a:prstGeom>
              <a:blipFill>
                <a:blip r:embed="rId3"/>
                <a:stretch>
                  <a:fillRect l="-657" t="-393" b="-6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EBED35AD-79D5-B318-EDBF-3923792CC3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328" y="1463350"/>
            <a:ext cx="5478122" cy="3331974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B314D11-AB61-EC86-E24E-0F1C3E3B07B6}"/>
              </a:ext>
            </a:extLst>
          </p:cNvPr>
          <p:cNvSpPr txBox="1"/>
          <p:nvPr/>
        </p:nvSpPr>
        <p:spPr>
          <a:xfrm>
            <a:off x="6534152" y="9321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例：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DB8ACC1-A2C5-C3BC-6169-0E2B072CFB61}"/>
              </a:ext>
            </a:extLst>
          </p:cNvPr>
          <p:cNvSpPr txBox="1"/>
          <p:nvPr/>
        </p:nvSpPr>
        <p:spPr>
          <a:xfrm>
            <a:off x="6026227" y="4847660"/>
            <a:ext cx="1771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/>
              <a:t>current solution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8B6678F-A0D0-20F8-8A20-3CE899B822A1}"/>
              </a:ext>
            </a:extLst>
          </p:cNvPr>
          <p:cNvSpPr txBox="1"/>
          <p:nvPr/>
        </p:nvSpPr>
        <p:spPr>
          <a:xfrm>
            <a:off x="9258300" y="48989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もう一回回す</a:t>
            </a:r>
            <a:endParaRPr lang="zh-CN" altLang="en-US" dirty="0"/>
          </a:p>
        </p:txBody>
      </p:sp>
      <p:sp>
        <p:nvSpPr>
          <p:cNvPr id="24" name="箭头: 下弧形 23">
            <a:extLst>
              <a:ext uri="{FF2B5EF4-FFF2-40B4-BE49-F238E27FC236}">
                <a16:creationId xmlns:a16="http://schemas.microsoft.com/office/drawing/2014/main" id="{686630FD-49D3-B531-E769-88095250993E}"/>
              </a:ext>
            </a:extLst>
          </p:cNvPr>
          <p:cNvSpPr/>
          <p:nvPr/>
        </p:nvSpPr>
        <p:spPr>
          <a:xfrm>
            <a:off x="7004378" y="5316771"/>
            <a:ext cx="2736850" cy="552450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3E23D2B-5F89-5DAF-95DE-E4D9932A0D40}"/>
                  </a:ext>
                </a:extLst>
              </p:cNvPr>
              <p:cNvSpPr txBox="1"/>
              <p:nvPr/>
            </p:nvSpPr>
            <p:spPr>
              <a:xfrm>
                <a:off x="6657198" y="6029402"/>
                <a:ext cx="444815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1600" dirty="0"/>
                  <a:t>最小の</a:t>
                </a:r>
                <a:r>
                  <a:rPr lang="en-US" altLang="ja-JP" sz="1600" dirty="0"/>
                  <a:t>sub-tour</a:t>
                </a:r>
                <a:r>
                  <a:rPr lang="ja-JP" altLang="en-US" sz="1600" dirty="0"/>
                  <a:t>回路：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{2,5,7}</m:t>
                    </m:r>
                  </m:oMath>
                </a14:m>
                <a:endParaRPr lang="en-US" altLang="zh-CN" sz="1600" dirty="0"/>
              </a:p>
              <a:p>
                <a:r>
                  <a:rPr lang="ja-JP" altLang="en-US" sz="1600" b="0" dirty="0"/>
                  <a:t>サブツアー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{2,5,7}</m:t>
                    </m:r>
                  </m:oMath>
                </a14:m>
                <a:r>
                  <a:rPr lang="ja-JP" altLang="en-US" sz="1600" dirty="0"/>
                  <a:t>に対応する制約条件を加える</a:t>
                </a:r>
                <a:endParaRPr lang="en-US" altLang="zh-CN" sz="16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3E23D2B-5F89-5DAF-95DE-E4D9932A0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198" y="6029402"/>
                <a:ext cx="4448150" cy="584775"/>
              </a:xfrm>
              <a:prstGeom prst="rect">
                <a:avLst/>
              </a:prstGeom>
              <a:blipFill>
                <a:blip r:embed="rId5"/>
                <a:stretch>
                  <a:fillRect l="-685" t="-312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文本框 59">
            <a:extLst>
              <a:ext uri="{FF2B5EF4-FFF2-40B4-BE49-F238E27FC236}">
                <a16:creationId xmlns:a16="http://schemas.microsoft.com/office/drawing/2014/main" id="{E058FD82-F02B-2265-5BFD-98C70E84FF16}"/>
              </a:ext>
            </a:extLst>
          </p:cNvPr>
          <p:cNvSpPr txBox="1"/>
          <p:nvPr/>
        </p:nvSpPr>
        <p:spPr>
          <a:xfrm>
            <a:off x="-69773" y="639633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[8] G Dantzig, R Fulkerson, and S Johnson. Technical Report P-510. Technical report, RAND Corporation, Santa Monica, 1954.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14071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017CF-010F-4B7E-A8DB-801D5D5D5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14CEF93-C942-3FEC-D5D5-5BCBECDDC2B9}"/>
              </a:ext>
            </a:extLst>
          </p:cNvPr>
          <p:cNvSpPr/>
          <p:nvPr/>
        </p:nvSpPr>
        <p:spPr>
          <a:xfrm>
            <a:off x="261203" y="585935"/>
            <a:ext cx="4290561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79913BEE-0957-3155-3B0F-59602A3A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03" y="37825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 : TSP</a:t>
            </a:r>
            <a:r>
              <a:rPr kumimoji="1" lang="ja-JP" altLang="en-US" b="1" dirty="0"/>
              <a:t>問題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660088-36BE-FB23-2A2F-C828591933BB}"/>
              </a:ext>
            </a:extLst>
          </p:cNvPr>
          <p:cNvSpPr txBox="1"/>
          <p:nvPr/>
        </p:nvSpPr>
        <p:spPr>
          <a:xfrm>
            <a:off x="16895" y="672224"/>
            <a:ext cx="386930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著者は</a:t>
            </a:r>
            <a:r>
              <a:rPr lang="en-US" altLang="zh-CN" sz="1400" dirty="0"/>
              <a:t> </a:t>
            </a:r>
          </a:p>
          <a:p>
            <a:endParaRPr lang="en-US" altLang="zh-CN" sz="1400" dirty="0"/>
          </a:p>
          <a:p>
            <a:r>
              <a:rPr lang="en-US" altLang="zh-CN" sz="1400" dirty="0"/>
              <a:t>Sub-tour</a:t>
            </a:r>
            <a:r>
              <a:rPr lang="ja-JP" altLang="en-US" sz="1400" dirty="0"/>
              <a:t>制約条件があるかどうかに関わらず</a:t>
            </a:r>
            <a:endParaRPr lang="en-US" altLang="ja-JP" sz="1400" dirty="0"/>
          </a:p>
          <a:p>
            <a:r>
              <a:rPr lang="ja-JP" altLang="en-US" sz="1400" dirty="0"/>
              <a:t>各イテレーションでいくつかの局所最適解が得られるかもしれない</a:t>
            </a:r>
            <a:endParaRPr lang="en-US" altLang="ja-JP" sz="1400" dirty="0"/>
          </a:p>
          <a:p>
            <a:endParaRPr lang="en-US" altLang="zh-CN" sz="1400" dirty="0"/>
          </a:p>
          <a:p>
            <a:endParaRPr lang="en-US" altLang="zh-CN" sz="1400" b="1" dirty="0"/>
          </a:p>
          <a:p>
            <a:r>
              <a:rPr lang="en-US" altLang="zh-CN" sz="1400" b="1" dirty="0"/>
              <a:t>finger in the dike</a:t>
            </a:r>
            <a:r>
              <a:rPr lang="en-US" altLang="zh-CN" sz="1400" b="1" baseline="30000" dirty="0"/>
              <a:t> </a:t>
            </a:r>
            <a:r>
              <a:rPr lang="ja-JP" altLang="en-US" sz="1400" dirty="0"/>
              <a:t>という手法を改善した</a:t>
            </a:r>
            <a:endParaRPr lang="en-US" altLang="ja-JP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ja-JP" altLang="en-US" sz="1400" dirty="0"/>
              <a:t>目標として</a:t>
            </a:r>
            <a:endParaRPr lang="en-US" altLang="ja-JP" sz="1400" dirty="0"/>
          </a:p>
          <a:p>
            <a:r>
              <a:rPr lang="ja-JP" altLang="en-US" sz="1400" dirty="0"/>
              <a:t>加える</a:t>
            </a:r>
            <a:r>
              <a:rPr lang="en-US" altLang="zh-CN" sz="1400" dirty="0"/>
              <a:t>Sub-tour</a:t>
            </a:r>
            <a:r>
              <a:rPr lang="ja-JP" altLang="en-US" sz="1400" dirty="0"/>
              <a:t>制約条件の個数　　　　　　　　　　</a:t>
            </a:r>
            <a:endParaRPr lang="en-US" altLang="ja-JP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Sub-tour</a:t>
            </a:r>
            <a:r>
              <a:rPr lang="ja-JP" altLang="en-US" sz="1400" dirty="0"/>
              <a:t>制約条件なしで</a:t>
            </a:r>
            <a:r>
              <a:rPr lang="en-US" altLang="ja-JP" sz="1400" dirty="0"/>
              <a:t>TSP</a:t>
            </a:r>
            <a:r>
              <a:rPr lang="ja-JP" altLang="en-US" sz="1400" dirty="0"/>
              <a:t>問題の実行可能解を得る</a:t>
            </a:r>
            <a:endParaRPr lang="zh-CN" altLang="en-US" sz="1400" dirty="0"/>
          </a:p>
        </p:txBody>
      </p:sp>
      <p:sp>
        <p:nvSpPr>
          <p:cNvPr id="5" name="箭头: 上下 4">
            <a:extLst>
              <a:ext uri="{FF2B5EF4-FFF2-40B4-BE49-F238E27FC236}">
                <a16:creationId xmlns:a16="http://schemas.microsoft.com/office/drawing/2014/main" id="{82B07810-986D-64D4-E91E-1432B4A7362E}"/>
              </a:ext>
            </a:extLst>
          </p:cNvPr>
          <p:cNvSpPr/>
          <p:nvPr/>
        </p:nvSpPr>
        <p:spPr>
          <a:xfrm>
            <a:off x="906973" y="3340401"/>
            <a:ext cx="203200" cy="69850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CFA09A-4D07-EC56-73DB-52D493F19511}"/>
              </a:ext>
            </a:extLst>
          </p:cNvPr>
          <p:cNvSpPr txBox="1"/>
          <p:nvPr/>
        </p:nvSpPr>
        <p:spPr>
          <a:xfrm>
            <a:off x="1046137" y="3535762"/>
            <a:ext cx="2249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バランスを取る</a:t>
            </a:r>
            <a:r>
              <a:rPr lang="en-US" altLang="ja-JP" sz="1400" dirty="0"/>
              <a:t>(trade-off)</a:t>
            </a:r>
            <a:endParaRPr lang="zh-CN" altLang="en-US" sz="1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3EA0912-BD71-4AB5-A0EA-1496A5385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764" y="0"/>
            <a:ext cx="4641963" cy="6782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7F341A8-5297-C3ED-F8A1-C5608219CCCB}"/>
                  </a:ext>
                </a:extLst>
              </p:cNvPr>
              <p:cNvSpPr txBox="1"/>
              <p:nvPr/>
            </p:nvSpPr>
            <p:spPr>
              <a:xfrm>
                <a:off x="9023142" y="614193"/>
                <a:ext cx="2907655" cy="86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200" dirty="0"/>
                  <a:t>入力：全</a:t>
                </a:r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sz="1200" dirty="0"/>
                  <a:t>個町間の距離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ja-JP" altLang="en-US" sz="1200" dirty="0"/>
                  <a:t>（距離行列）</a:t>
                </a:r>
                <a:endParaRPr lang="en-US" altLang="zh-CN" sz="1200" dirty="0"/>
              </a:p>
              <a:p>
                <a:r>
                  <a:rPr lang="zh-CN" altLang="en-US" sz="1200" dirty="0"/>
                  <a:t>           </a:t>
                </a:r>
                <a:r>
                  <a:rPr lang="ja-JP" altLang="en-US" sz="1200" dirty="0"/>
                  <a:t>ペナルティー</a:t>
                </a:r>
                <a14:m>
                  <m:oMath xmlns:m="http://schemas.openxmlformats.org/officeDocument/2006/math">
                    <m:r>
                      <a:rPr lang="ja-JP" altLang="en-US" sz="1200" i="1" dirty="0">
                        <a:latin typeface="Cambria Math" panose="02040503050406030204" pitchFamily="18" charset="0"/>
                      </a:rPr>
                      <m:t>係数</m:t>
                    </m:r>
                    <m:r>
                      <a:rPr lang="ja-JP" altLang="en-US" sz="12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CN" sz="1200" dirty="0"/>
              </a:p>
              <a:p>
                <a:r>
                  <a:rPr lang="en-US" altLang="zh-CN" sz="1200" dirty="0"/>
                  <a:t>           </a:t>
                </a:r>
                <a:r>
                  <a:rPr lang="ja-JP" altLang="en-US" sz="1200" dirty="0"/>
                  <a:t>イテレーション回数</a:t>
                </a:r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sz="1200" dirty="0"/>
              </a:p>
              <a:p>
                <a:r>
                  <a:rPr lang="ja-JP" altLang="en-US" sz="1200" dirty="0"/>
                  <a:t>出力：バイナリ変数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ja-JP" altLang="en-US" sz="1200" dirty="0"/>
                  <a:t>の値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7F341A8-5297-C3ED-F8A1-C5608219C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142" y="614193"/>
                <a:ext cx="2907655" cy="860748"/>
              </a:xfrm>
              <a:prstGeom prst="rect">
                <a:avLst/>
              </a:prstGeom>
              <a:blipFill>
                <a:blip r:embed="rId4"/>
                <a:stretch>
                  <a:fillRect b="-35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5C867B6-6E93-3AA4-A70C-437089B7E90A}"/>
                  </a:ext>
                </a:extLst>
              </p:cNvPr>
              <p:cNvSpPr txBox="1"/>
              <p:nvPr/>
            </p:nvSpPr>
            <p:spPr>
              <a:xfrm>
                <a:off x="8722033" y="2479686"/>
                <a:ext cx="3208764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200" dirty="0"/>
                  <a:t>各イテレーションで</a:t>
                </a:r>
                <a:endParaRPr lang="en-US" altLang="ja-JP" sz="1200" dirty="0"/>
              </a:p>
              <a:p>
                <a:r>
                  <a:rPr lang="ja-JP" altLang="en-US" sz="1200" dirty="0"/>
                  <a:t>現在の</a:t>
                </a:r>
                <a:r>
                  <a:rPr lang="en-US" altLang="ja-JP" sz="1200" dirty="0"/>
                  <a:t>QUBO</a:t>
                </a:r>
                <a:r>
                  <a:rPr lang="ja-JP" altLang="en-US" sz="1200" dirty="0"/>
                  <a:t>モデルを構築する</a:t>
                </a:r>
                <a:endParaRPr lang="en-US" altLang="ja-JP" sz="1200" dirty="0"/>
              </a:p>
              <a:p>
                <a:r>
                  <a:rPr lang="en-US" altLang="zh-CN" sz="1200" dirty="0"/>
                  <a:t>sub-tour</a:t>
                </a:r>
                <a:r>
                  <a:rPr lang="ja-JP" altLang="en-US" sz="1200" dirty="0"/>
                  <a:t>制約条件を加える</a:t>
                </a:r>
                <a:r>
                  <a:rPr lang="en-US" altLang="ja-JP" sz="1200" dirty="0"/>
                  <a:t>(</a:t>
                </a:r>
                <a:r>
                  <a:rPr lang="ja-JP" altLang="en-US" sz="1200" dirty="0"/>
                  <a:t>一回目はなし</a:t>
                </a:r>
                <a:r>
                  <a:rPr lang="en-US" altLang="ja-JP" sz="1200" dirty="0"/>
                  <a:t>)</a:t>
                </a:r>
              </a:p>
              <a:p>
                <a:r>
                  <a:rPr lang="ja-JP" altLang="en-US" sz="1200" dirty="0"/>
                  <a:t>ソルバー</a:t>
                </a:r>
                <a:r>
                  <a:rPr lang="en-US" altLang="ja-JP" sz="1200" dirty="0"/>
                  <a:t>(quantum annealing / CPLEX)</a:t>
                </a:r>
                <a:r>
                  <a:rPr lang="ja-JP" altLang="en-US" sz="1200" dirty="0"/>
                  <a:t>で解く</a:t>
                </a:r>
                <a:endParaRPr lang="en-US" altLang="ja-JP" sz="1200" dirty="0"/>
              </a:p>
              <a:p>
                <a:r>
                  <a:rPr lang="ja-JP" altLang="en-US" sz="1200" dirty="0"/>
                  <a:t>解集合</a:t>
                </a:r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̅"/>
                        <m:ctrlP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ja-JP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1200" dirty="0"/>
              </a:p>
              <a:p>
                <a:endParaRPr lang="en-US" altLang="zh-CN" sz="1200" dirty="0"/>
              </a:p>
              <a:p>
                <a:endParaRPr lang="en-US" altLang="zh-CN" sz="1200" dirty="0"/>
              </a:p>
              <a:p>
                <a:r>
                  <a:rPr lang="ja-JP" altLang="en-US" sz="1200" dirty="0"/>
                  <a:t>各解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ja-JP" altLang="en-US" sz="1200" dirty="0"/>
                  <a:t>に対して、</a:t>
                </a:r>
                <a:endParaRPr lang="en-US" altLang="ja-JP" sz="1200" dirty="0"/>
              </a:p>
              <a:p>
                <a:r>
                  <a:rPr lang="ja-JP" altLang="en-US" sz="1200" dirty="0"/>
                  <a:t>各頂点の度数は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ja-JP" altLang="en-US" sz="1200" dirty="0"/>
                  <a:t>という条件を満たす場合：</a:t>
                </a:r>
                <a:endParaRPr lang="en-US" altLang="ja-JP" sz="1200" dirty="0"/>
              </a:p>
              <a:p>
                <a:r>
                  <a:rPr lang="zh-CN" altLang="en-US" sz="1200" dirty="0"/>
                  <a:t>        </a:t>
                </a:r>
                <a:r>
                  <a:rPr lang="ja-JP" altLang="en-US" sz="1200" dirty="0"/>
                  <a:t>解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ja-JP" altLang="en-US" sz="1200" dirty="0"/>
                  <a:t>で</a:t>
                </a:r>
                <a:r>
                  <a:rPr lang="en-US" altLang="zh-CN" sz="1200" dirty="0"/>
                  <a:t>sub-tour</a:t>
                </a:r>
                <a:r>
                  <a:rPr lang="ja-JP" altLang="en-US" sz="1200" dirty="0"/>
                  <a:t>が</a:t>
                </a:r>
                <a:r>
                  <a:rPr lang="ja-JP" altLang="en-US" sz="1200" b="1" dirty="0"/>
                  <a:t>含まれない</a:t>
                </a:r>
                <a:r>
                  <a:rPr lang="ja-JP" altLang="en-US" sz="1200" dirty="0"/>
                  <a:t>場合：</a:t>
                </a:r>
                <a:endParaRPr lang="en-US" altLang="ja-JP" sz="1200" dirty="0"/>
              </a:p>
              <a:p>
                <a:r>
                  <a:rPr lang="zh-CN" altLang="en-US" sz="1200" dirty="0"/>
                  <a:t>              </a:t>
                </a:r>
                <a:r>
                  <a:rPr lang="ja-JP" altLang="en-US" sz="1200" dirty="0"/>
                  <a:t>解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ja-JP" altLang="en-US" sz="1200" dirty="0"/>
                  <a:t>を記録する</a:t>
                </a:r>
                <a:endParaRPr lang="en-US" altLang="ja-JP" sz="1200" dirty="0"/>
              </a:p>
              <a:p>
                <a:r>
                  <a:rPr lang="en-US" altLang="zh-CN" sz="1200" b="0" dirty="0"/>
                  <a:t>             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𝑐𝑢𝑟𝑟𝑒𝑛𝑡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𝑑𝑖𝑠𝑡𝑎𝑛𝑐𝑒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200" dirty="0"/>
              </a:p>
              <a:p>
                <a:r>
                  <a:rPr lang="en-US" altLang="zh-CN" sz="1200" dirty="0"/>
                  <a:t>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⁡_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</m:oMath>
                </a14:m>
                <a:r>
                  <a:rPr lang="ja-JP" altLang="en-US" sz="1200" dirty="0"/>
                  <a:t>を更新</a:t>
                </a:r>
                <a:endParaRPr lang="en-US" altLang="ja-JP" sz="1200" dirty="0"/>
              </a:p>
              <a:p>
                <a:r>
                  <a:rPr lang="ja-JP" altLang="en-US" sz="1200" dirty="0"/>
                  <a:t>        解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ja-JP" altLang="en-US" sz="1200" dirty="0"/>
                  <a:t>で</a:t>
                </a:r>
                <a:r>
                  <a:rPr lang="en-US" altLang="zh-CN" sz="1200" dirty="0"/>
                  <a:t>sub-tour</a:t>
                </a:r>
                <a:r>
                  <a:rPr lang="ja-JP" altLang="en-US" sz="1200" dirty="0"/>
                  <a:t>が</a:t>
                </a:r>
                <a:r>
                  <a:rPr lang="ja-JP" altLang="en-US" sz="1200" b="1" dirty="0"/>
                  <a:t>含まれる</a:t>
                </a:r>
                <a:r>
                  <a:rPr lang="ja-JP" altLang="en-US" sz="1200" dirty="0"/>
                  <a:t>場合：</a:t>
                </a:r>
                <a:endParaRPr lang="en-US" altLang="ja-JP" sz="1200" dirty="0"/>
              </a:p>
              <a:p>
                <a:r>
                  <a:rPr lang="ja-JP" altLang="en-US" sz="1200" dirty="0"/>
                  <a:t>              解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ja-JP" altLang="en-US" sz="1200" dirty="0"/>
                  <a:t>を</a:t>
                </a:r>
                <a14:m>
                  <m:oMath xmlns:m="http://schemas.openxmlformats.org/officeDocument/2006/math">
                    <m:r>
                      <a:rPr lang="en-US" altLang="ja-JP" sz="1200" b="0" i="1" dirty="0" smtClean="0">
                        <a:latin typeface="Cambria Math" panose="02040503050406030204" pitchFamily="18" charset="0"/>
                      </a:rPr>
                      <m:t>𝑟𝑒𝑙𝑎𝑥𝑎𝑡𝑖𝑜𝑛</m:t>
                    </m:r>
                    <m:r>
                      <a:rPr lang="en-US" altLang="ja-JP" sz="1200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ja-JP" sz="1200" b="0" i="1" dirty="0" smtClean="0">
                        <a:latin typeface="Cambria Math" panose="02040503050406030204" pitchFamily="18" charset="0"/>
                      </a:rPr>
                      <m:t>𝑠𝑜𝑙𝑢𝑡𝑖𝑜𝑛𝑠</m:t>
                    </m:r>
                  </m:oMath>
                </a14:m>
                <a:r>
                  <a:rPr lang="ja-JP" altLang="en-US" sz="1200" dirty="0"/>
                  <a:t>に加える</a:t>
                </a:r>
                <a:endParaRPr lang="en-US" altLang="ja-JP" sz="12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5C867B6-6E93-3AA4-A70C-437089B7E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2033" y="2479686"/>
                <a:ext cx="3208764" cy="2862322"/>
              </a:xfrm>
              <a:prstGeom prst="rect">
                <a:avLst/>
              </a:prstGeom>
              <a:blipFill>
                <a:blip r:embed="rId5"/>
                <a:stretch>
                  <a:fillRect l="-190" t="-213" b="-8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3B00A87-46CF-1B8E-13E2-C8E9D955CE5D}"/>
                  </a:ext>
                </a:extLst>
              </p:cNvPr>
              <p:cNvSpPr txBox="1"/>
              <p:nvPr/>
            </p:nvSpPr>
            <p:spPr>
              <a:xfrm>
                <a:off x="25343" y="4765600"/>
                <a:ext cx="3258449" cy="11528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i="1" dirty="0">
                    <a:latin typeface="Cambria Math" panose="02040503050406030204" pitchFamily="18" charset="0"/>
                  </a:rPr>
                  <a:t>Eq.(14)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𝑠𝑜𝑟𝑡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=2            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sz="1400" dirty="0"/>
              </a:p>
              <a:p>
                <a:r>
                  <a:rPr lang="ja-JP" altLang="en-US" sz="1400" dirty="0"/>
                  <a:t>各頂点の度数は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3B00A87-46CF-1B8E-13E2-C8E9D955C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3" y="4765600"/>
                <a:ext cx="3258449" cy="1152816"/>
              </a:xfrm>
              <a:prstGeom prst="rect">
                <a:avLst/>
              </a:prstGeom>
              <a:blipFill>
                <a:blip r:embed="rId6"/>
                <a:stretch>
                  <a:fillRect l="-561" t="-1587" b="-4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422A4D7-FB9E-AA4D-D46F-1368E69CA1B2}"/>
                  </a:ext>
                </a:extLst>
              </p:cNvPr>
              <p:cNvSpPr txBox="1"/>
              <p:nvPr/>
            </p:nvSpPr>
            <p:spPr>
              <a:xfrm>
                <a:off x="8371649" y="5618334"/>
                <a:ext cx="3909532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100" dirty="0"/>
                  <a:t>各</a:t>
                </a:r>
                <a:r>
                  <a:rPr lang="en-US" altLang="zh-CN" sz="1100" dirty="0"/>
                  <a:t>sub-tour</a:t>
                </a:r>
                <a:r>
                  <a:rPr lang="ja-JP" altLang="en-US" sz="1100" dirty="0"/>
                  <a:t>が</a:t>
                </a:r>
                <a:r>
                  <a:rPr lang="ja-JP" altLang="en-US" sz="1100" b="1" dirty="0"/>
                  <a:t>含まれる</a:t>
                </a:r>
                <a:r>
                  <a:rPr lang="ja-JP" altLang="en-US" sz="1100" dirty="0"/>
                  <a:t>解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ja-JP" altLang="en-US" sz="11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ja-JP" altLang="en-US" sz="1100" dirty="0"/>
                  <a:t>に対して、</a:t>
                </a:r>
                <a:endParaRPr lang="en-US" altLang="ja-JP" sz="1100" dirty="0"/>
              </a:p>
              <a:p>
                <a:r>
                  <a:rPr lang="en-US" altLang="zh-CN" sz="1100" b="0" dirty="0"/>
                  <a:t>        </a:t>
                </a:r>
                <a14:m>
                  <m:oMath xmlns:m="http://schemas.openxmlformats.org/officeDocument/2006/math"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⁡_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𝑑𝑖𝑠𝑡𝑎𝑛𝑐𝑒</m:t>
                    </m:r>
                  </m:oMath>
                </a14:m>
                <a:r>
                  <a:rPr lang="ja-JP" altLang="en-US" sz="1100" dirty="0"/>
                  <a:t>の場合：</a:t>
                </a:r>
                <a:endParaRPr lang="en-US" altLang="ja-JP" sz="1100" dirty="0"/>
              </a:p>
              <a:p>
                <a:r>
                  <a:rPr lang="zh-CN" altLang="en-US" sz="1100" dirty="0"/>
                  <a:t>               </a:t>
                </a:r>
                <a:r>
                  <a:rPr lang="ja-JP" altLang="en-US" sz="1100" dirty="0"/>
                  <a:t>解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ja-JP" altLang="en-US" sz="11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ja-JP" altLang="en-US" sz="1100" dirty="0"/>
                  <a:t>の</a:t>
                </a:r>
                <a:r>
                  <a:rPr lang="ja-JP" altLang="en-US" sz="1100" b="1" dirty="0"/>
                  <a:t>最小</a:t>
                </a:r>
                <a:r>
                  <a:rPr lang="ja-JP" altLang="en-US" sz="1100" dirty="0"/>
                  <a:t>の</a:t>
                </a:r>
                <a:r>
                  <a:rPr lang="en-US" altLang="ja-JP" sz="1100" dirty="0"/>
                  <a:t>sub-tour</a:t>
                </a:r>
                <a:r>
                  <a:rPr lang="ja-JP" altLang="en-US" sz="1100" dirty="0"/>
                  <a:t>に対応する制約条件を加える</a:t>
                </a:r>
                <a:endParaRPr lang="zh-CN" altLang="en-US" sz="11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422A4D7-FB9E-AA4D-D46F-1368E69CA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649" y="5618334"/>
                <a:ext cx="3909532" cy="600164"/>
              </a:xfrm>
              <a:prstGeom prst="rect">
                <a:avLst/>
              </a:prstGeom>
              <a:blipFill>
                <a:blip r:embed="rId7"/>
                <a:stretch>
                  <a:fillRect t="-1020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箭头: 下 1">
            <a:extLst>
              <a:ext uri="{FF2B5EF4-FFF2-40B4-BE49-F238E27FC236}">
                <a16:creationId xmlns:a16="http://schemas.microsoft.com/office/drawing/2014/main" id="{CE698995-0340-F0FA-5D60-D4AC715E0B31}"/>
              </a:ext>
            </a:extLst>
          </p:cNvPr>
          <p:cNvSpPr/>
          <p:nvPr/>
        </p:nvSpPr>
        <p:spPr>
          <a:xfrm>
            <a:off x="1956492" y="1724417"/>
            <a:ext cx="81144" cy="4091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775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CAAD5-CC66-FE58-0FB3-EAEF48495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DAA5F6F-1C51-AF07-9A70-3F52F7BA1FD2}"/>
              </a:ext>
            </a:extLst>
          </p:cNvPr>
          <p:cNvSpPr/>
          <p:nvPr/>
        </p:nvSpPr>
        <p:spPr>
          <a:xfrm>
            <a:off x="656089" y="6009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4FDD429B-FA03-4BEB-3E37-71BFC46F4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53" y="36623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 : </a:t>
            </a:r>
            <a:r>
              <a:rPr kumimoji="1" lang="ja-JP" altLang="en-US" b="1" dirty="0"/>
              <a:t>ソルバー</a:t>
            </a: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30842E9C-237F-43F4-AC7D-32627FAF19E9}"/>
              </a:ext>
            </a:extLst>
          </p:cNvPr>
          <p:cNvSpPr/>
          <p:nvPr/>
        </p:nvSpPr>
        <p:spPr>
          <a:xfrm>
            <a:off x="1769648" y="2459037"/>
            <a:ext cx="425450" cy="24225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4EA7F1-56DA-816E-E062-7C11318A5F61}"/>
              </a:ext>
            </a:extLst>
          </p:cNvPr>
          <p:cNvSpPr txBox="1"/>
          <p:nvPr/>
        </p:nvSpPr>
        <p:spPr>
          <a:xfrm>
            <a:off x="572353" y="3485634"/>
            <a:ext cx="1339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ソルバー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C0C53D8-72F3-7E9C-5EEB-DA331C101706}"/>
              </a:ext>
            </a:extLst>
          </p:cNvPr>
          <p:cNvSpPr txBox="1"/>
          <p:nvPr/>
        </p:nvSpPr>
        <p:spPr>
          <a:xfrm>
            <a:off x="2330450" y="22743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Classical methods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BB8F0C-7D53-27AE-C72B-0E7C7881D87D}"/>
              </a:ext>
            </a:extLst>
          </p:cNvPr>
          <p:cNvSpPr txBox="1"/>
          <p:nvPr/>
        </p:nvSpPr>
        <p:spPr>
          <a:xfrm>
            <a:off x="2330450" y="46630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Quantum methods</a:t>
            </a:r>
            <a:endParaRPr lang="zh-CN" altLang="en-US" dirty="0"/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1EAAF091-6B52-07AA-1906-BFB6533F1686}"/>
              </a:ext>
            </a:extLst>
          </p:cNvPr>
          <p:cNvSpPr/>
          <p:nvPr/>
        </p:nvSpPr>
        <p:spPr>
          <a:xfrm>
            <a:off x="4227098" y="1590531"/>
            <a:ext cx="425450" cy="14447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DBD435ED-6BC2-A605-D3B1-01F74917B01D}"/>
              </a:ext>
            </a:extLst>
          </p:cNvPr>
          <p:cNvSpPr/>
          <p:nvPr/>
        </p:nvSpPr>
        <p:spPr>
          <a:xfrm>
            <a:off x="4328698" y="4077037"/>
            <a:ext cx="425450" cy="17370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3EFA090-800A-59F3-8934-DDBB5968767D}"/>
              </a:ext>
            </a:extLst>
          </p:cNvPr>
          <p:cNvSpPr txBox="1"/>
          <p:nvPr/>
        </p:nvSpPr>
        <p:spPr>
          <a:xfrm>
            <a:off x="4754148" y="1383015"/>
            <a:ext cx="694255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simulated annealing(SA)</a:t>
            </a:r>
          </a:p>
          <a:p>
            <a:r>
              <a:rPr lang="en-US" altLang="zh-CN" dirty="0"/>
              <a:t>     D-Wave Ocean SDK</a:t>
            </a:r>
            <a:r>
              <a:rPr lang="ja-JP" altLang="en-US" dirty="0"/>
              <a:t>の</a:t>
            </a:r>
            <a:r>
              <a:rPr lang="en-US" altLang="ja-JP" dirty="0"/>
              <a:t>SA</a:t>
            </a:r>
            <a:r>
              <a:rPr lang="ja-JP" altLang="en-US" dirty="0"/>
              <a:t>を使用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Branch and bound</a:t>
            </a:r>
            <a:endParaRPr lang="zh-CN" altLang="en-US" dirty="0"/>
          </a:p>
          <a:p>
            <a:r>
              <a:rPr lang="ja-JP" altLang="en-US" dirty="0"/>
              <a:t>本来の</a:t>
            </a:r>
            <a:r>
              <a:rPr lang="en-US" altLang="ja-JP" dirty="0"/>
              <a:t>QUBO</a:t>
            </a:r>
            <a:r>
              <a:rPr lang="ja-JP" altLang="en-US" dirty="0"/>
              <a:t>モデルを分割し、子問題の解で探索範囲を縮める</a:t>
            </a:r>
            <a:endParaRPr lang="en-US" altLang="ja-JP" dirty="0"/>
          </a:p>
          <a:p>
            <a:r>
              <a:rPr lang="ja-JP" altLang="en-US" dirty="0"/>
              <a:t>本論文は</a:t>
            </a:r>
            <a:r>
              <a:rPr lang="en-US" altLang="ja-JP" dirty="0"/>
              <a:t>IBM</a:t>
            </a:r>
            <a:r>
              <a:rPr lang="ja-JP" altLang="en-US" dirty="0"/>
              <a:t>社の</a:t>
            </a:r>
            <a:r>
              <a:rPr lang="en-US" altLang="ja-JP" dirty="0"/>
              <a:t>CPLEX</a:t>
            </a:r>
            <a:r>
              <a:rPr lang="ja-JP" altLang="en-US" dirty="0"/>
              <a:t>を使用</a:t>
            </a:r>
            <a:endParaRPr lang="en-US" altLang="ja-JP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DC542E9-9F6C-8315-C71B-5A2E6E1DD05C}"/>
              </a:ext>
            </a:extLst>
          </p:cNvPr>
          <p:cNvSpPr txBox="1"/>
          <p:nvPr/>
        </p:nvSpPr>
        <p:spPr>
          <a:xfrm>
            <a:off x="4792248" y="387880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Quantum annealing(QA)</a:t>
            </a:r>
          </a:p>
          <a:p>
            <a:r>
              <a:rPr lang="en-US" altLang="zh-CN" dirty="0"/>
              <a:t>D-Wave Advantage 5.3 System</a:t>
            </a:r>
            <a:r>
              <a:rPr lang="ja-JP" altLang="en-US" dirty="0"/>
              <a:t>に基づく</a:t>
            </a:r>
            <a:endParaRPr lang="en-US" altLang="ja-JP" dirty="0"/>
          </a:p>
          <a:p>
            <a:r>
              <a:rPr lang="en-US" altLang="ja-JP" dirty="0"/>
              <a:t>5000+</a:t>
            </a:r>
            <a:r>
              <a:rPr lang="ja-JP" altLang="en-US" dirty="0"/>
              <a:t>量子ビット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D-Wave hybrid method</a:t>
            </a:r>
            <a:endParaRPr lang="zh-CN" altLang="en-US" dirty="0"/>
          </a:p>
          <a:p>
            <a:r>
              <a:rPr lang="ja-JP" altLang="en-US" dirty="0"/>
              <a:t>量子と</a:t>
            </a:r>
            <a:r>
              <a:rPr lang="en-US" altLang="ja-JP" dirty="0"/>
              <a:t>classical</a:t>
            </a:r>
            <a:r>
              <a:rPr lang="ja-JP" altLang="en-US" dirty="0"/>
              <a:t>両方を使用する手法</a:t>
            </a:r>
            <a:endParaRPr lang="en-US" altLang="ja-JP" dirty="0"/>
          </a:p>
          <a:p>
            <a:r>
              <a:rPr lang="ja-JP" altLang="en-US" dirty="0"/>
              <a:t>単なるの</a:t>
            </a:r>
            <a:r>
              <a:rPr lang="en-US" altLang="ja-JP" dirty="0"/>
              <a:t>QA</a:t>
            </a:r>
            <a:r>
              <a:rPr lang="ja-JP" altLang="en-US" dirty="0"/>
              <a:t>より効率と精度がよい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6908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A72A1-DD8C-F331-90FF-F7A663B64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BF631D9-595C-1536-78B5-7853F076BA01}"/>
              </a:ext>
            </a:extLst>
          </p:cNvPr>
          <p:cNvSpPr/>
          <p:nvPr/>
        </p:nvSpPr>
        <p:spPr>
          <a:xfrm>
            <a:off x="600365" y="830339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1A9A9C0D-7820-9000-3E23-150A16769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21911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/>
              <a:t>もくじ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1611C1-0DB1-EF8D-B937-73660A32F20E}"/>
              </a:ext>
            </a:extLst>
          </p:cNvPr>
          <p:cNvSpPr txBox="1"/>
          <p:nvPr/>
        </p:nvSpPr>
        <p:spPr>
          <a:xfrm>
            <a:off x="600364" y="1335891"/>
            <a:ext cx="50447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ABSTRACT</a:t>
            </a:r>
          </a:p>
          <a:p>
            <a:endParaRPr lang="en-US" altLang="zh-CN" sz="1400" dirty="0"/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Ⅰ. INTRODUCTION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Ⅱ. METHOD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A. The QUBO formulation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B. Unbalanced penalization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C. Slack variables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D. </a:t>
            </a:r>
            <a:r>
              <a:rPr lang="en-US" altLang="zh-CN" sz="1400" dirty="0" err="1">
                <a:solidFill>
                  <a:schemeClr val="bg1">
                    <a:lumMod val="75000"/>
                  </a:schemeClr>
                </a:solidFill>
              </a:rPr>
              <a:t>Ising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Hamiltonian 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E. The traveling sales man problem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/>
              <a:t>Ⅲ. RESULTS</a:t>
            </a:r>
          </a:p>
          <a:p>
            <a:r>
              <a:rPr lang="en-US" altLang="zh-CN" sz="1400" dirty="0"/>
              <a:t>    A. Quantum Annealer: D-Wave Advantage</a:t>
            </a:r>
          </a:p>
          <a:p>
            <a:r>
              <a:rPr lang="en-US" altLang="zh-CN" sz="1400" dirty="0"/>
              <a:t>    B. Hybrid Solver</a:t>
            </a:r>
          </a:p>
          <a:p>
            <a:r>
              <a:rPr lang="en-US" altLang="zh-CN" sz="1400" dirty="0"/>
              <a:t>    C. Unbalanced penalization using different solvers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Ⅳ. CONCLUSIONS</a:t>
            </a:r>
          </a:p>
          <a:p>
            <a:r>
              <a:rPr lang="en-US" altLang="zh-CN" sz="1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421101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331AA-8133-7093-DE0D-238DA58FC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FFC33CA-B6A2-F154-9891-6CE6053AAC2C}"/>
              </a:ext>
            </a:extLst>
          </p:cNvPr>
          <p:cNvSpPr/>
          <p:nvPr/>
        </p:nvSpPr>
        <p:spPr>
          <a:xfrm>
            <a:off x="656089" y="6009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6B876F16-8EC5-3284-101A-DBD44945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53" y="36623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RESULTS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0AD2AE0-DF48-DCAB-0154-A42BA4EB503C}"/>
                  </a:ext>
                </a:extLst>
              </p:cNvPr>
              <p:cNvSpPr txBox="1"/>
              <p:nvPr/>
            </p:nvSpPr>
            <p:spPr>
              <a:xfrm>
                <a:off x="656088" y="849610"/>
                <a:ext cx="1025956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dirty="0"/>
                  <a:t>ベンチマーク用の問題：</a:t>
                </a:r>
                <a:r>
                  <a:rPr lang="en-US" altLang="zh-CN" dirty="0"/>
                  <a:t> Dantzig-Fulkerson-Johnson(DFJ) </a:t>
                </a:r>
                <a:r>
                  <a:rPr lang="ja-JP" altLang="en-US" dirty="0"/>
                  <a:t>形式の</a:t>
                </a:r>
                <a:r>
                  <a:rPr lang="en-US" altLang="ja-JP" dirty="0"/>
                  <a:t>TSP</a:t>
                </a:r>
                <a:r>
                  <a:rPr lang="ja-JP" altLang="en-US" dirty="0"/>
                  <a:t>問題</a:t>
                </a:r>
                <a:endParaRPr lang="en-US" altLang="ja-JP" dirty="0"/>
              </a:p>
              <a:p>
                <a:r>
                  <a:rPr lang="ja-JP" altLang="en-US" dirty="0"/>
                  <a:t>問題のサイズ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町の個数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：</a:t>
                </a:r>
                <a:r>
                  <a:rPr lang="en-US" altLang="ja-JP" b="1" dirty="0"/>
                  <a:t>6</a:t>
                </a:r>
                <a:r>
                  <a:rPr lang="ja-JP" altLang="en-US" dirty="0"/>
                  <a:t>から</a:t>
                </a:r>
                <a:r>
                  <a:rPr lang="en-US" altLang="ja-JP" b="1" dirty="0"/>
                  <a:t>45</a:t>
                </a:r>
              </a:p>
              <a:p>
                <a:r>
                  <a:rPr lang="ja-JP" altLang="en-US" dirty="0"/>
                  <a:t>町の座標：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[−1,+1]</m:t>
                    </m:r>
                  </m:oMath>
                </a14:m>
                <a:endParaRPr lang="en-US" altLang="ja-JP" dirty="0"/>
              </a:p>
              <a:p>
                <a:r>
                  <a:rPr lang="ja-JP" altLang="en-US" dirty="0"/>
                  <a:t>距離：</a:t>
                </a:r>
                <a14:m>
                  <m:oMath xmlns:m="http://schemas.openxmlformats.org/officeDocument/2006/math"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ユクリッド距離</m:t>
                    </m:r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0AD2AE0-DF48-DCAB-0154-A42BA4EB5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88" y="849610"/>
                <a:ext cx="10259561" cy="1200329"/>
              </a:xfrm>
              <a:prstGeom prst="rect">
                <a:avLst/>
              </a:prstGeom>
              <a:blipFill>
                <a:blip r:embed="rId3"/>
                <a:stretch>
                  <a:fillRect l="-535" t="-2538" b="-7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DE5A6CB-2272-02FE-CF4F-5149F3BE2329}"/>
                  </a:ext>
                </a:extLst>
              </p:cNvPr>
              <p:cNvSpPr txBox="1"/>
              <p:nvPr/>
            </p:nvSpPr>
            <p:spPr>
              <a:xfrm>
                <a:off x="572353" y="2098383"/>
                <a:ext cx="8314472" cy="4527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ja-JP" dirty="0"/>
                  <a:t>unbalanced penalization</a:t>
                </a:r>
                <a:r>
                  <a:rPr lang="ja-JP" altLang="en-US" dirty="0"/>
                  <a:t>方法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                         </a:t>
                </a:r>
                <a:r>
                  <a:rPr lang="ja-JP" altLang="en-US" dirty="0"/>
                  <a:t>目的関数　　　　　　等式制約　　　　　不等式制約</a:t>
                </a:r>
                <a:endParaRPr lang="zh-CN" altLang="en-US" dirty="0"/>
              </a:p>
              <a:p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1600" dirty="0"/>
                  <a:t>を確定するために、サイズが</a:t>
                </a:r>
                <a:r>
                  <a:rPr lang="en-US" altLang="ja-JP" sz="1600" dirty="0"/>
                  <a:t>12</a:t>
                </a:r>
                <a:r>
                  <a:rPr lang="ja-JP" altLang="en-US" sz="1600" dirty="0"/>
                  <a:t>の</a:t>
                </a:r>
                <a:r>
                  <a:rPr lang="en-US" altLang="ja-JP" sz="1600" dirty="0"/>
                  <a:t>TSP</a:t>
                </a:r>
                <a:r>
                  <a:rPr lang="ja-JP" altLang="en-US" sz="1600" dirty="0"/>
                  <a:t>問題を利用する</a:t>
                </a:r>
                <a:endParaRPr lang="en-US" altLang="ja-JP" sz="1600" dirty="0"/>
              </a:p>
              <a:p>
                <a:r>
                  <a:rPr lang="en-US" altLang="zh-CN" sz="1600" dirty="0"/>
                  <a:t>    </a:t>
                </a:r>
                <a:r>
                  <a:rPr lang="ja-JP" altLang="en-US" sz="1600" dirty="0"/>
                  <a:t>①著者が提案されたアルゴリズム１で</a:t>
                </a:r>
                <a:r>
                  <a:rPr lang="en-US" altLang="ja-JP" sz="1600" dirty="0"/>
                  <a:t>(</a:t>
                </a:r>
                <a:r>
                  <a:rPr lang="en-US" altLang="ja-JP" sz="1600" b="1" dirty="0"/>
                  <a:t>CPLEX</a:t>
                </a:r>
                <a:r>
                  <a:rPr lang="ja-JP" altLang="en-US" sz="1600" b="1" dirty="0"/>
                  <a:t>利用</a:t>
                </a:r>
                <a:r>
                  <a:rPr lang="en-US" altLang="ja-JP" sz="1600" dirty="0"/>
                  <a:t>)</a:t>
                </a:r>
                <a:r>
                  <a:rPr lang="ja-JP" altLang="en-US" sz="1600" dirty="0"/>
                  <a:t>インスタンス</a:t>
                </a:r>
                <a:r>
                  <a:rPr lang="en-US" altLang="ja-JP" sz="1600" dirty="0"/>
                  <a:t>(</a:t>
                </a:r>
                <a:r>
                  <a:rPr lang="ja-JP" altLang="en-US" sz="1600" dirty="0"/>
                  <a:t>サイズが</a:t>
                </a:r>
                <a:r>
                  <a:rPr lang="en-US" altLang="ja-JP" sz="1600" dirty="0"/>
                  <a:t>12)</a:t>
                </a:r>
                <a:r>
                  <a:rPr lang="ja-JP" altLang="en-US" sz="1600" dirty="0"/>
                  <a:t>の</a:t>
                </a:r>
                <a:r>
                  <a:rPr lang="en-US" altLang="ja-JP" sz="1600" dirty="0"/>
                  <a:t>sub-tour</a:t>
                </a:r>
                <a:r>
                  <a:rPr lang="ja-JP" altLang="en-US" sz="1600" dirty="0"/>
                  <a:t>制約を見つける</a:t>
                </a:r>
                <a:r>
                  <a:rPr lang="en-US" altLang="ja-JP" sz="1600" dirty="0"/>
                  <a:t>(</a:t>
                </a:r>
                <a:r>
                  <a:rPr lang="ja-JP" altLang="en-US" sz="1600" b="1" dirty="0"/>
                  <a:t>サイズが</a:t>
                </a:r>
                <a:r>
                  <a:rPr lang="en-US" altLang="ja-JP" sz="1600" b="1" dirty="0"/>
                  <a:t>4</a:t>
                </a:r>
                <a:r>
                  <a:rPr lang="ja-JP" altLang="en-US" sz="1600" b="1" dirty="0"/>
                  <a:t>の</a:t>
                </a:r>
                <a:r>
                  <a:rPr lang="en-US" altLang="ja-JP" sz="1600" b="1" dirty="0"/>
                  <a:t>sub-tour</a:t>
                </a:r>
                <a:r>
                  <a:rPr lang="en-US" altLang="ja-JP" sz="1600" dirty="0"/>
                  <a:t>)</a:t>
                </a:r>
              </a:p>
              <a:p>
                <a:r>
                  <a:rPr lang="en-US" altLang="zh-CN" sz="1600" dirty="0"/>
                  <a:t>    </a:t>
                </a:r>
                <a:r>
                  <a:rPr lang="ja-JP" altLang="en-US" sz="1600" dirty="0"/>
                  <a:t>②</a:t>
                </a:r>
                <a:r>
                  <a:rPr lang="en-US" altLang="ja-JP" sz="1600" dirty="0"/>
                  <a:t> sub-tour</a:t>
                </a:r>
                <a:r>
                  <a:rPr lang="ja-JP" altLang="en-US" sz="1600" dirty="0"/>
                  <a:t>制約を目的関数に加えて</a:t>
                </a:r>
                <a:r>
                  <a:rPr lang="en-US" altLang="ja-JP" sz="1600" dirty="0"/>
                  <a:t>QUBO</a:t>
                </a:r>
                <a:r>
                  <a:rPr lang="ja-JP" altLang="en-US" sz="1600" dirty="0"/>
                  <a:t>モデルを構築する</a:t>
                </a:r>
                <a:endParaRPr lang="en-US" altLang="ja-JP" sz="1600" dirty="0"/>
              </a:p>
              <a:p>
                <a:r>
                  <a:rPr lang="en-US" altLang="zh-CN" sz="1600" dirty="0"/>
                  <a:t>    </a:t>
                </a:r>
                <a:r>
                  <a:rPr lang="ja-JP" altLang="en-US" sz="1600" dirty="0"/>
                  <a:t>③</a:t>
                </a:r>
                <a:r>
                  <a:rPr lang="en-US" altLang="zh-CN" sz="1600" dirty="0"/>
                  <a:t> D-Wave Advantage</a:t>
                </a:r>
                <a:r>
                  <a:rPr lang="ja-JP" altLang="en-US" sz="1600" dirty="0"/>
                  <a:t>で</a:t>
                </a:r>
                <a:r>
                  <a:rPr lang="en-US" altLang="ja-JP" sz="1600" dirty="0"/>
                  <a:t>5000</a:t>
                </a:r>
                <a:r>
                  <a:rPr lang="ja-JP" altLang="en-US" sz="1600" dirty="0"/>
                  <a:t>回サンプリング</a:t>
                </a:r>
                <a:r>
                  <a:rPr lang="en-US" altLang="ja-JP" sz="1600" dirty="0"/>
                  <a:t>(sampling)</a:t>
                </a:r>
                <a:r>
                  <a:rPr lang="ja-JP" altLang="en-US" sz="1600" dirty="0"/>
                  <a:t>する</a:t>
                </a:r>
                <a:endParaRPr lang="en-US" altLang="ja-JP" sz="1600" dirty="0"/>
              </a:p>
              <a:p>
                <a:r>
                  <a:rPr lang="en-US" altLang="zh-CN" sz="1600" dirty="0"/>
                  <a:t>    </a:t>
                </a:r>
                <a:r>
                  <a:rPr lang="ja-JP" altLang="en-US" sz="1600" dirty="0"/>
                  <a:t>④その中の実行可能解の</a:t>
                </a:r>
                <a:r>
                  <a:rPr lang="ja-JP" altLang="en-US" sz="1600" b="1" dirty="0"/>
                  <a:t>平均エネルギー</a:t>
                </a:r>
                <a:r>
                  <a:rPr lang="ja-JP" altLang="en-US" sz="1600" dirty="0"/>
                  <a:t>を計算して目的関数の値として使用</a:t>
                </a:r>
                <a:endParaRPr lang="en-US" altLang="ja-JP" sz="1600" dirty="0"/>
              </a:p>
              <a:p>
                <a:r>
                  <a:rPr lang="en-US" altLang="ja-JP" sz="1600" dirty="0"/>
                  <a:t>    </a:t>
                </a:r>
                <a:r>
                  <a:rPr lang="ja-JP" altLang="en-US" sz="1600" dirty="0"/>
                  <a:t>⑤目的関数の最小値を見つける</a:t>
                </a:r>
                <a:endParaRPr lang="en-US" altLang="ja-JP" sz="1600" dirty="0"/>
              </a:p>
              <a:p>
                <a:endParaRPr lang="en-US" altLang="zh-CN" dirty="0"/>
              </a:p>
              <a:p>
                <a:r>
                  <a:rPr lang="en-US" altLang="zh-CN" dirty="0"/>
                  <a:t>                                       </a:t>
                </a:r>
                <a:r>
                  <a:rPr lang="en-US" altLang="zh-CN" sz="1600" b="1" dirty="0"/>
                  <a:t>COBYLA</a:t>
                </a:r>
                <a:r>
                  <a:rPr lang="en-US" altLang="zh-CN" sz="1600" b="1" baseline="30000" dirty="0"/>
                  <a:t>[29]</a:t>
                </a:r>
                <a:r>
                  <a:rPr lang="ja-JP" altLang="en-US" sz="1600" b="1" dirty="0"/>
                  <a:t>ソルバー利用</a:t>
                </a:r>
                <a:endParaRPr lang="en-US" altLang="zh-CN" sz="1600" b="1" dirty="0"/>
              </a:p>
              <a:p>
                <a:r>
                  <a:rPr lang="ja-JP" altLang="en-US" sz="1600" dirty="0"/>
                  <a:t>結果：</a:t>
                </a:r>
                <a:endParaRPr lang="en-US" altLang="ja-JP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1600" dirty="0"/>
                  <a:t>は初期値の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1,1,0.1</m:t>
                        </m:r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→{0.88,0.46,0.54}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DE5A6CB-2272-02FE-CF4F-5149F3BE2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53" y="2098383"/>
                <a:ext cx="8314472" cy="4527906"/>
              </a:xfrm>
              <a:prstGeom prst="rect">
                <a:avLst/>
              </a:prstGeom>
              <a:blipFill>
                <a:blip r:embed="rId4"/>
                <a:stretch>
                  <a:fillRect l="-513" t="-673" b="-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4C3714C-82B8-37E1-A405-9C9C44E615EC}"/>
                  </a:ext>
                </a:extLst>
              </p:cNvPr>
              <p:cNvSpPr txBox="1"/>
              <p:nvPr/>
            </p:nvSpPr>
            <p:spPr>
              <a:xfrm>
                <a:off x="8106512" y="2557161"/>
                <a:ext cx="3889276" cy="9668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16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ja-JP" altLang="en-US" sz="1600" dirty="0"/>
                  <a:t>（制約条件に満たす場合）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4C3714C-82B8-37E1-A405-9C9C44E61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512" y="2557161"/>
                <a:ext cx="3889276" cy="966803"/>
              </a:xfrm>
              <a:prstGeom prst="rect">
                <a:avLst/>
              </a:prstGeom>
              <a:blipFill>
                <a:blip r:embed="rId5"/>
                <a:stretch>
                  <a:fillRect b="-31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C0B0DCB-5EC0-D9BF-C25B-96C380F69AEE}"/>
                  </a:ext>
                </a:extLst>
              </p:cNvPr>
              <p:cNvSpPr txBox="1"/>
              <p:nvPr/>
            </p:nvSpPr>
            <p:spPr>
              <a:xfrm>
                <a:off x="8772662" y="801166"/>
                <a:ext cx="3223126" cy="15696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(0,1)</m:t>
                    </m:r>
                  </m:oMath>
                </a14:m>
                <a:r>
                  <a:rPr lang="ja-JP" altLang="en-US" sz="1600" dirty="0"/>
                  <a:t>   バイナリ変数</a:t>
                </a:r>
                <a:endParaRPr lang="en-US" altLang="ja-JP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1600" dirty="0"/>
                  <a:t>　係数（整数）</a:t>
                </a:r>
                <a:endParaRPr lang="en-US" altLang="ja-JP" sz="1600" dirty="0"/>
              </a:p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と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ja-JP" sz="1600" dirty="0"/>
                  <a:t>     </a:t>
                </a:r>
                <a:r>
                  <a:rPr lang="ja-JP" altLang="en-US" sz="1600" dirty="0"/>
                  <a:t>定数</a:t>
                </a:r>
                <a:r>
                  <a:rPr lang="en-US" altLang="ja-JP" sz="1600" dirty="0"/>
                  <a:t>  </a:t>
                </a:r>
              </a:p>
              <a:p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1600" dirty="0"/>
                  <a:t>   </a:t>
                </a:r>
                <a:r>
                  <a:rPr lang="ja-JP" altLang="en-US" sz="1600" dirty="0"/>
                  <a:t>ペナルティー係数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1600" dirty="0"/>
                  <a:t>        </a:t>
                </a:r>
                <a:r>
                  <a:rPr lang="en-US" altLang="zh-CN" sz="1600" dirty="0"/>
                  <a:t>QUBO</a:t>
                </a:r>
                <a:r>
                  <a:rPr lang="ja-JP" altLang="en-US" sz="1600" dirty="0"/>
                  <a:t>行列 </a:t>
                </a:r>
                <a:endParaRPr lang="en-US" altLang="ja-JP" sz="1600" dirty="0"/>
              </a:p>
              <a:p>
                <a:r>
                  <a:rPr lang="en-US" altLang="ja-JP" sz="1600" b="0" dirty="0"/>
                  <a:t>     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600" dirty="0"/>
                  <a:t>        </a:t>
                </a:r>
                <a:r>
                  <a:rPr lang="ja-JP" altLang="en-US" sz="1600" dirty="0"/>
                  <a:t>バイナリ変数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の個数</a:t>
                </a:r>
                <a:r>
                  <a:rPr lang="en-US" altLang="ja-JP" sz="1600" dirty="0"/>
                  <a:t>   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C0B0DCB-5EC0-D9BF-C25B-96C380F69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662" y="801166"/>
                <a:ext cx="3223126" cy="1569660"/>
              </a:xfrm>
              <a:prstGeom prst="rect">
                <a:avLst/>
              </a:prstGeom>
              <a:blipFill>
                <a:blip r:embed="rId6"/>
                <a:stretch>
                  <a:fillRect t="-769" b="-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箭头: 上 1">
            <a:extLst>
              <a:ext uri="{FF2B5EF4-FFF2-40B4-BE49-F238E27FC236}">
                <a16:creationId xmlns:a16="http://schemas.microsoft.com/office/drawing/2014/main" id="{F3E82034-B8D0-43A6-755A-C99D62ADFC14}"/>
              </a:ext>
            </a:extLst>
          </p:cNvPr>
          <p:cNvSpPr/>
          <p:nvPr/>
        </p:nvSpPr>
        <p:spPr>
          <a:xfrm>
            <a:off x="3429000" y="5485582"/>
            <a:ext cx="76200" cy="31514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47B929-4748-0AA8-A7C5-F0ED52DF1577}"/>
              </a:ext>
            </a:extLst>
          </p:cNvPr>
          <p:cNvSpPr txBox="1"/>
          <p:nvPr/>
        </p:nvSpPr>
        <p:spPr>
          <a:xfrm>
            <a:off x="7575499" y="6218902"/>
            <a:ext cx="4722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0" i="0" dirty="0">
                <a:solidFill>
                  <a:srgbClr val="000000"/>
                </a:solidFill>
                <a:effectLst/>
                <a:latin typeface="NimbusRomNo9L-Regu"/>
              </a:rPr>
              <a:t>[29]  M.J.D. Powell. A direct search optimization method that models the</a:t>
            </a:r>
            <a:br>
              <a:rPr lang="en-US" altLang="zh-CN" sz="1200" b="0" i="0" dirty="0">
                <a:solidFill>
                  <a:srgbClr val="000000"/>
                </a:solidFill>
                <a:effectLst/>
                <a:latin typeface="NimbusRomNo9L-Regu"/>
              </a:rPr>
            </a:br>
            <a:r>
              <a:rPr lang="en-US" altLang="zh-CN" sz="1200" b="0" i="0" dirty="0">
                <a:solidFill>
                  <a:srgbClr val="000000"/>
                </a:solidFill>
                <a:effectLst/>
                <a:latin typeface="NimbusRomNo9L-Regu"/>
              </a:rPr>
              <a:t>objective and constraint functions by linear interpolation. </a:t>
            </a:r>
            <a:r>
              <a:rPr lang="en-US" altLang="zh-CN" sz="1200" b="0" i="1" dirty="0">
                <a:solidFill>
                  <a:srgbClr val="000000"/>
                </a:solidFill>
                <a:effectLst/>
                <a:latin typeface="NimbusRomNo9L-ReguItal"/>
              </a:rPr>
              <a:t>Advances in</a:t>
            </a:r>
            <a:br>
              <a:rPr lang="en-US" altLang="zh-CN" sz="1200" b="0" i="1" dirty="0">
                <a:solidFill>
                  <a:srgbClr val="000000"/>
                </a:solidFill>
                <a:effectLst/>
                <a:latin typeface="NimbusRomNo9L-ReguItal"/>
              </a:rPr>
            </a:br>
            <a:r>
              <a:rPr lang="en-US" altLang="zh-CN" sz="1200" b="0" i="1" dirty="0">
                <a:solidFill>
                  <a:srgbClr val="000000"/>
                </a:solidFill>
                <a:effectLst/>
                <a:latin typeface="NimbusRomNo9L-ReguItal"/>
              </a:rPr>
              <a:t>Optimization and Numerical Analysis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NimbusRomNo9L-Regu"/>
              </a:rPr>
              <a:t>, 275:51–67, 1994.</a:t>
            </a:r>
            <a:r>
              <a:rPr lang="en-US" altLang="zh-CN" sz="1200" dirty="0"/>
              <a:t>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35835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93C83-E42A-FABF-08ED-26340CAF3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D5D0234-E094-2D1E-DBFB-559BDEDCFC10}"/>
              </a:ext>
            </a:extLst>
          </p:cNvPr>
          <p:cNvSpPr/>
          <p:nvPr/>
        </p:nvSpPr>
        <p:spPr>
          <a:xfrm>
            <a:off x="656089" y="6009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BC5CF45C-CEA8-F951-2C08-ECB3F2208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53" y="36623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RESULTS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C1A61F0-EF7E-134E-E2B5-98C11EA20AB5}"/>
                  </a:ext>
                </a:extLst>
              </p:cNvPr>
              <p:cNvSpPr txBox="1"/>
              <p:nvPr/>
            </p:nvSpPr>
            <p:spPr>
              <a:xfrm>
                <a:off x="127853" y="1199930"/>
                <a:ext cx="8430762" cy="4920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ja-JP" dirty="0"/>
                  <a:t>unbalanced penalization</a:t>
                </a:r>
                <a:r>
                  <a:rPr lang="ja-JP" altLang="en-US" dirty="0"/>
                  <a:t>方法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                         </a:t>
                </a:r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18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/>
                  <a:t>は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{0.88,0.46,0.54}</m:t>
                    </m:r>
                  </m:oMath>
                </a14:m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ja-JP" altLang="en-US" i="1" dirty="0">
                    <a:latin typeface="Cambria Math" panose="02040503050406030204" pitchFamily="18" charset="0"/>
                  </a:rPr>
                  <a:t>著者は</a:t>
                </a:r>
                <a:endParaRPr lang="en-US" altLang="ja-JP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0.88</m:t>
                    </m:r>
                  </m:oMath>
                </a14:m>
                <a:r>
                  <a:rPr lang="ja-JP" altLang="en-US" i="1" dirty="0">
                    <a:latin typeface="Cambria Math" panose="02040503050406030204" pitchFamily="18" charset="0"/>
                  </a:rPr>
                  <a:t>は等式制約のペナルティー係数としてよいと書いてある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dirty="0"/>
                  <a:t>補助変数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  <a:p>
                <a:r>
                  <a:rPr lang="ja-JP" altLang="en-US" dirty="0"/>
                  <a:t>　　　　　</a:t>
                </a:r>
                <a:endParaRPr lang="en-US" altLang="zh-CN" sz="1800" dirty="0"/>
              </a:p>
              <a:p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dirty="0"/>
                  <a:t> </a:t>
                </a:r>
                <a:r>
                  <a:rPr lang="ja-JP" altLang="en-US" dirty="0"/>
                  <a:t>は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{0.88,0.88}</m:t>
                    </m:r>
                  </m:oMath>
                </a14:m>
                <a:endParaRPr lang="en-US" altLang="zh-CN" sz="1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C1A61F0-EF7E-134E-E2B5-98C11EA20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53" y="1199930"/>
                <a:ext cx="8430762" cy="4920321"/>
              </a:xfrm>
              <a:prstGeom prst="rect">
                <a:avLst/>
              </a:prstGeom>
              <a:blipFill>
                <a:blip r:embed="rId3"/>
                <a:stretch>
                  <a:fillRect l="-651" t="-743" b="-1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8B5862B-C1A0-F48D-E0EB-89AA294B7B19}"/>
                  </a:ext>
                </a:extLst>
              </p:cNvPr>
              <p:cNvSpPr txBox="1"/>
              <p:nvPr/>
            </p:nvSpPr>
            <p:spPr>
              <a:xfrm>
                <a:off x="8174166" y="737297"/>
                <a:ext cx="3889276" cy="9668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16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ja-JP" altLang="en-US" sz="1600" dirty="0"/>
                  <a:t>（制約条件に満たす場合）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8B5862B-C1A0-F48D-E0EB-89AA294B7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166" y="737297"/>
                <a:ext cx="3889276" cy="966803"/>
              </a:xfrm>
              <a:prstGeom prst="rect">
                <a:avLst/>
              </a:prstGeom>
              <a:blipFill>
                <a:blip r:embed="rId4"/>
                <a:stretch>
                  <a:fillRect b="-31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2C3F1C7-41D1-A148-8E9E-2A956A596BD6}"/>
                  </a:ext>
                </a:extLst>
              </p:cNvPr>
              <p:cNvSpPr txBox="1"/>
              <p:nvPr/>
            </p:nvSpPr>
            <p:spPr>
              <a:xfrm>
                <a:off x="8764821" y="2727236"/>
                <a:ext cx="3222421" cy="1815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ja-JP" altLang="en-US" sz="1600" dirty="0"/>
                  <a:t>   バイナリ変数</a:t>
                </a:r>
                <a:endParaRPr lang="en-US" altLang="ja-JP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1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1600" dirty="0"/>
                  <a:t>　係数（整数）</a:t>
                </a:r>
                <a:endParaRPr lang="en-US" altLang="ja-JP" sz="1600" dirty="0"/>
              </a:p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ja-JP" altLang="en-US" sz="1600" i="1">
                        <a:latin typeface="Cambria Math" panose="02040503050406030204" pitchFamily="18" charset="0"/>
                      </a:rPr>
                      <m:t>と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ja-JP" sz="1600" dirty="0"/>
                  <a:t>     </a:t>
                </a:r>
                <a:r>
                  <a:rPr lang="ja-JP" altLang="en-US" sz="1600" dirty="0"/>
                  <a:t>定数</a:t>
                </a:r>
                <a:r>
                  <a:rPr lang="en-US" altLang="ja-JP" sz="1600" dirty="0"/>
                  <a:t>  </a:t>
                </a:r>
              </a:p>
              <a:p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1600" dirty="0"/>
                  <a:t>   </a:t>
                </a:r>
                <a:r>
                  <a:rPr lang="ja-JP" altLang="en-US" sz="1600" dirty="0"/>
                  <a:t>ペナルティー係数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1600" dirty="0"/>
                  <a:t>        </a:t>
                </a:r>
                <a:r>
                  <a:rPr lang="en-US" altLang="zh-CN" sz="1600" dirty="0"/>
                  <a:t>QUBO</a:t>
                </a:r>
                <a:r>
                  <a:rPr lang="ja-JP" altLang="en-US" sz="1600" dirty="0"/>
                  <a:t>行列 </a:t>
                </a:r>
                <a:endParaRPr lang="en-US" altLang="ja-JP" sz="1600" dirty="0"/>
              </a:p>
              <a:p>
                <a:r>
                  <a:rPr lang="en-US" altLang="ja-JP" sz="1600" b="0" dirty="0"/>
                  <a:t>     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600" dirty="0"/>
                  <a:t>        </a:t>
                </a:r>
                <a:r>
                  <a:rPr lang="ja-JP" altLang="en-US" sz="1600" dirty="0"/>
                  <a:t>バイナリ変数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/>
                  <a:t>の個数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ja-JP" altLang="en-US" sz="1600" dirty="0"/>
                  <a:t>          バイナリ変数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ja-JP" altLang="en-US" sz="1600" dirty="0"/>
                  <a:t>の個数</a:t>
                </a:r>
                <a:endParaRPr lang="en-US" altLang="ja-JP" sz="16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2C3F1C7-41D1-A148-8E9E-2A956A596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821" y="2727236"/>
                <a:ext cx="3222421" cy="1815882"/>
              </a:xfrm>
              <a:prstGeom prst="rect">
                <a:avLst/>
              </a:prstGeom>
              <a:blipFill>
                <a:blip r:embed="rId5"/>
                <a:stretch>
                  <a:fillRect t="-667" b="-3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72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57BEA-0FDE-BAA6-4722-E20D78966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56FDB94-40C4-7196-B8BA-C7E2FB7E7BF2}"/>
              </a:ext>
            </a:extLst>
          </p:cNvPr>
          <p:cNvSpPr/>
          <p:nvPr/>
        </p:nvSpPr>
        <p:spPr>
          <a:xfrm>
            <a:off x="656089" y="6009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C7ED1AA5-D9F1-AC31-FBC8-85A1E146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53" y="36623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RESULTS</a:t>
            </a:r>
            <a:endParaRPr kumimoji="1" lang="ja-JP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4D20C1-9CBB-1777-0FD5-D41FD5AE011E}"/>
              </a:ext>
            </a:extLst>
          </p:cNvPr>
          <p:cNvSpPr txBox="1"/>
          <p:nvPr/>
        </p:nvSpPr>
        <p:spPr>
          <a:xfrm>
            <a:off x="184150" y="745609"/>
            <a:ext cx="524629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ソルバー：</a:t>
            </a:r>
            <a:r>
              <a:rPr lang="en-US" altLang="zh-CN" dirty="0"/>
              <a:t>D-Wave Advantage</a:t>
            </a:r>
          </a:p>
          <a:p>
            <a:r>
              <a:rPr lang="ja-JP" altLang="en-US" dirty="0"/>
              <a:t>手法：不等式制約は</a:t>
            </a:r>
            <a:r>
              <a:rPr lang="en-US" altLang="ja-JP" dirty="0">
                <a:solidFill>
                  <a:srgbClr val="FFC400"/>
                </a:solidFill>
              </a:rPr>
              <a:t>unbalanced penalization</a:t>
            </a:r>
            <a:r>
              <a:rPr lang="ja-JP" altLang="en-US" dirty="0"/>
              <a:t>方法</a:t>
            </a:r>
            <a:endParaRPr lang="en-US" altLang="ja-JP" dirty="0"/>
          </a:p>
          <a:p>
            <a:r>
              <a:rPr lang="en-US" altLang="zh-CN" dirty="0"/>
              <a:t>           </a:t>
            </a:r>
            <a:r>
              <a:rPr lang="en-US" altLang="zh-CN" dirty="0">
                <a:solidFill>
                  <a:srgbClr val="0081FF"/>
                </a:solidFill>
              </a:rPr>
              <a:t>relaxation</a:t>
            </a:r>
            <a:r>
              <a:rPr lang="en-US" altLang="zh-CN" dirty="0"/>
              <a:t>(sub-tour</a:t>
            </a:r>
            <a:r>
              <a:rPr lang="ja-JP" altLang="en-US" dirty="0"/>
              <a:t>制約を加えない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           </a:t>
            </a:r>
            <a:r>
              <a:rPr lang="ja-JP" altLang="en-US" dirty="0"/>
              <a:t>不等式制約は</a:t>
            </a:r>
            <a:r>
              <a:rPr lang="en-US" altLang="ja-JP" dirty="0">
                <a:solidFill>
                  <a:srgbClr val="FF4A00"/>
                </a:solidFill>
              </a:rPr>
              <a:t>slack variables</a:t>
            </a:r>
            <a:r>
              <a:rPr lang="ja-JP" altLang="en-US" dirty="0"/>
              <a:t>方法</a:t>
            </a:r>
            <a:endParaRPr lang="en-US" altLang="ja-JP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B4CE5DF-9B1F-96A3-7CEC-AD088AD6C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47"/>
          <a:stretch/>
        </p:blipFill>
        <p:spPr>
          <a:xfrm>
            <a:off x="304799" y="2384427"/>
            <a:ext cx="5246296" cy="343852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F5C6024-2385-B998-358A-46942F0FC783}"/>
              </a:ext>
            </a:extLst>
          </p:cNvPr>
          <p:cNvSpPr txBox="1"/>
          <p:nvPr/>
        </p:nvSpPr>
        <p:spPr>
          <a:xfrm>
            <a:off x="1578860" y="2140150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図：得られた解が実行可能解の確率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069E85C-8DF5-72F4-ED92-2C55458ED5DC}"/>
              </a:ext>
            </a:extLst>
          </p:cNvPr>
          <p:cNvSpPr txBox="1"/>
          <p:nvPr/>
        </p:nvSpPr>
        <p:spPr>
          <a:xfrm>
            <a:off x="304799" y="5850781"/>
            <a:ext cx="5181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町</a:t>
            </a:r>
            <a:r>
              <a:rPr lang="en-US" altLang="ja-JP" sz="1400" dirty="0"/>
              <a:t>7</a:t>
            </a:r>
            <a:r>
              <a:rPr lang="ja-JP" altLang="en-US" sz="1400" dirty="0"/>
              <a:t>と</a:t>
            </a:r>
            <a:r>
              <a:rPr lang="en-US" altLang="ja-JP" sz="1400" dirty="0"/>
              <a:t>9</a:t>
            </a:r>
            <a:r>
              <a:rPr lang="ja-JP" altLang="en-US" sz="1400" dirty="0"/>
              <a:t>は排除する</a:t>
            </a:r>
            <a:endParaRPr lang="en-US" altLang="ja-JP" sz="1400" dirty="0"/>
          </a:p>
          <a:p>
            <a:r>
              <a:rPr lang="en-US" altLang="zh-CN" sz="1400" dirty="0">
                <a:solidFill>
                  <a:srgbClr val="0081FF"/>
                </a:solidFill>
              </a:rPr>
              <a:t>Relaxation</a:t>
            </a:r>
            <a:r>
              <a:rPr lang="en-US" altLang="zh-CN" sz="1400" dirty="0"/>
              <a:t>(sub-tour</a:t>
            </a:r>
            <a:r>
              <a:rPr lang="ja-JP" altLang="en-US" sz="1400" dirty="0"/>
              <a:t>制約を加えない</a:t>
            </a:r>
            <a:r>
              <a:rPr lang="en-US" altLang="zh-CN" sz="1400" dirty="0"/>
              <a:t>)</a:t>
            </a:r>
            <a:r>
              <a:rPr lang="ja-JP" altLang="en-US" sz="1400" dirty="0"/>
              <a:t>はいつも最適解が得られる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69FDA6-035A-DA42-C17C-70E329A2DB7C}"/>
              </a:ext>
            </a:extLst>
          </p:cNvPr>
          <p:cNvSpPr txBox="1"/>
          <p:nvPr/>
        </p:nvSpPr>
        <p:spPr>
          <a:xfrm>
            <a:off x="6635902" y="656370"/>
            <a:ext cx="4836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4A00"/>
                </a:solidFill>
              </a:rPr>
              <a:t>Slack</a:t>
            </a:r>
            <a:r>
              <a:rPr lang="ja-JP" altLang="en-US" sz="1400" dirty="0"/>
              <a:t>の結果は最大</a:t>
            </a:r>
            <a:r>
              <a:rPr lang="en-US" altLang="ja-JP" sz="1400" dirty="0"/>
              <a:t>12</a:t>
            </a:r>
            <a:r>
              <a:rPr lang="ja-JP" altLang="en-US" sz="1400" dirty="0"/>
              <a:t>まで</a:t>
            </a:r>
            <a:endParaRPr lang="en-US" altLang="ja-JP" sz="1400" dirty="0"/>
          </a:p>
          <a:p>
            <a:r>
              <a:rPr lang="ja-JP" altLang="en-US" sz="1400" dirty="0"/>
              <a:t>このサイズ以上だと、</a:t>
            </a:r>
            <a:r>
              <a:rPr lang="en-US" altLang="zh-CN" sz="1400" dirty="0"/>
              <a:t> Advantage</a:t>
            </a:r>
            <a:r>
              <a:rPr lang="ja-JP" altLang="en-US" sz="1400" dirty="0"/>
              <a:t>の量子ビットが足りない</a:t>
            </a:r>
            <a:endParaRPr lang="zh-CN" altLang="en-US" sz="14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FEAF54D-BC53-270E-6746-C393F8EF98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002" y="1461540"/>
            <a:ext cx="5487762" cy="241481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F968D17-F217-0963-5845-E1782469D8A8}"/>
              </a:ext>
            </a:extLst>
          </p:cNvPr>
          <p:cNvSpPr txBox="1"/>
          <p:nvPr/>
        </p:nvSpPr>
        <p:spPr>
          <a:xfrm>
            <a:off x="6433600" y="1327696"/>
            <a:ext cx="4134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表：各インスタンスが必要の量子ビットと二次項</a:t>
            </a:r>
            <a:endParaRPr lang="zh-CN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C521EEB-495A-AADB-D31E-9C6E26F69E7D}"/>
              </a:ext>
            </a:extLst>
          </p:cNvPr>
          <p:cNvSpPr/>
          <p:nvPr/>
        </p:nvSpPr>
        <p:spPr>
          <a:xfrm>
            <a:off x="8899358" y="3274017"/>
            <a:ext cx="1066800" cy="5397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650BB7B-072A-53F6-C719-F3FB4452C7AF}"/>
              </a:ext>
            </a:extLst>
          </p:cNvPr>
          <p:cNvSpPr txBox="1"/>
          <p:nvPr/>
        </p:nvSpPr>
        <p:spPr>
          <a:xfrm>
            <a:off x="9186536" y="384992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急増</a:t>
            </a:r>
            <a:endParaRPr lang="zh-CN" altLang="en-US" sz="12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B68AC0-291F-0BDD-0446-2AA6F265A047}"/>
              </a:ext>
            </a:extLst>
          </p:cNvPr>
          <p:cNvSpPr txBox="1"/>
          <p:nvPr/>
        </p:nvSpPr>
        <p:spPr>
          <a:xfrm>
            <a:off x="5838850" y="4010197"/>
            <a:ext cx="602599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町の個数は</a:t>
            </a:r>
            <a:r>
              <a:rPr lang="en-US" altLang="ja-JP" sz="1400" dirty="0"/>
              <a:t>12</a:t>
            </a:r>
            <a:r>
              <a:rPr lang="ja-JP" altLang="en-US" sz="1400" dirty="0"/>
              <a:t>までは</a:t>
            </a:r>
            <a:endParaRPr lang="en-US" altLang="ja-JP" sz="1400" dirty="0"/>
          </a:p>
          <a:p>
            <a:r>
              <a:rPr lang="en-US" altLang="ja-JP" sz="1400" dirty="0">
                <a:solidFill>
                  <a:srgbClr val="FFC400"/>
                </a:solidFill>
              </a:rPr>
              <a:t>unbalanced penalization</a:t>
            </a:r>
            <a:r>
              <a:rPr lang="en-US" altLang="zh-CN" sz="1400" dirty="0">
                <a:solidFill>
                  <a:srgbClr val="0081FF"/>
                </a:solidFill>
              </a:rPr>
              <a:t> </a:t>
            </a:r>
            <a:r>
              <a:rPr lang="ja-JP" altLang="en-US" sz="1400" dirty="0"/>
              <a:t>と</a:t>
            </a:r>
            <a:r>
              <a:rPr lang="en-US" altLang="zh-CN" sz="1400" dirty="0">
                <a:solidFill>
                  <a:srgbClr val="0081FF"/>
                </a:solidFill>
              </a:rPr>
              <a:t>relaxation</a:t>
            </a:r>
            <a:r>
              <a:rPr lang="ja-JP" altLang="en-US" sz="1400" dirty="0"/>
              <a:t>の表現が近い</a:t>
            </a:r>
            <a:endParaRPr lang="en-US" altLang="ja-JP" sz="1400" dirty="0"/>
          </a:p>
          <a:p>
            <a:endParaRPr lang="en-US" altLang="zh-CN" sz="1400" dirty="0"/>
          </a:p>
          <a:p>
            <a:r>
              <a:rPr lang="ja-JP" altLang="en-US" sz="1400" dirty="0"/>
              <a:t>サイズが</a:t>
            </a:r>
            <a:r>
              <a:rPr lang="en-US" altLang="ja-JP" sz="1400" dirty="0"/>
              <a:t>12</a:t>
            </a:r>
            <a:r>
              <a:rPr lang="ja-JP" altLang="en-US" sz="1400" dirty="0"/>
              <a:t>を超えると</a:t>
            </a:r>
            <a:endParaRPr lang="en-US" altLang="ja-JP" sz="1400" dirty="0"/>
          </a:p>
          <a:p>
            <a:r>
              <a:rPr lang="en-US" altLang="zh-CN" sz="1400" dirty="0">
                <a:solidFill>
                  <a:srgbClr val="0081FF"/>
                </a:solidFill>
              </a:rPr>
              <a:t>Relaxation</a:t>
            </a:r>
            <a:r>
              <a:rPr lang="ja-JP" altLang="en-US" sz="1400" dirty="0"/>
              <a:t>法の表現は急に下がる</a:t>
            </a:r>
            <a:endParaRPr lang="en-US" altLang="ja-JP" sz="1400" dirty="0"/>
          </a:p>
          <a:p>
            <a:endParaRPr lang="en-US" altLang="zh-CN" sz="1400" dirty="0"/>
          </a:p>
          <a:p>
            <a:r>
              <a:rPr lang="ja-JP" altLang="en-US" sz="1400" dirty="0"/>
              <a:t>分析：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小規模の問題に対して、</a:t>
            </a:r>
            <a:endParaRPr lang="en-US" altLang="ja-JP" sz="1400" dirty="0"/>
          </a:p>
          <a:p>
            <a:r>
              <a:rPr lang="en-US" altLang="ja-JP" sz="1400" dirty="0"/>
              <a:t>sub-tour</a:t>
            </a:r>
            <a:r>
              <a:rPr lang="ja-JP" altLang="en-US" sz="1400" dirty="0"/>
              <a:t>制約の必要数はまだ少ない、</a:t>
            </a:r>
            <a:r>
              <a:rPr lang="en-US" altLang="zh-CN" sz="1400" dirty="0">
                <a:solidFill>
                  <a:srgbClr val="0081FF"/>
                </a:solidFill>
              </a:rPr>
              <a:t>Relaxation</a:t>
            </a:r>
            <a:r>
              <a:rPr lang="ja-JP" altLang="en-US" sz="1400" dirty="0"/>
              <a:t>法は十分だと書いてある</a:t>
            </a:r>
            <a:endParaRPr lang="en-US" altLang="ja-JP" sz="1400" dirty="0"/>
          </a:p>
          <a:p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サイズが３</a:t>
            </a:r>
            <a:r>
              <a:rPr lang="en-US" altLang="ja-JP" sz="1400" dirty="0"/>
              <a:t>(</a:t>
            </a:r>
            <a:r>
              <a:rPr lang="ja-JP" altLang="en-US" sz="1400" dirty="0"/>
              <a:t>町３個</a:t>
            </a:r>
            <a:r>
              <a:rPr lang="en-US" altLang="ja-JP" sz="1400" dirty="0"/>
              <a:t>)</a:t>
            </a:r>
            <a:r>
              <a:rPr lang="ja-JP" altLang="en-US" sz="1400" dirty="0"/>
              <a:t>の</a:t>
            </a:r>
            <a:r>
              <a:rPr lang="en-US" altLang="ja-JP" sz="1400" dirty="0"/>
              <a:t>sub-tour</a:t>
            </a:r>
            <a:r>
              <a:rPr lang="ja-JP" altLang="en-US" sz="1400" dirty="0"/>
              <a:t>制約は</a:t>
            </a:r>
            <a:r>
              <a:rPr lang="en-US" altLang="ja-JP" sz="1400" dirty="0">
                <a:solidFill>
                  <a:srgbClr val="FFC400"/>
                </a:solidFill>
              </a:rPr>
              <a:t>unbalanced</a:t>
            </a:r>
            <a:r>
              <a:rPr lang="ja-JP" altLang="en-US" sz="1400" dirty="0"/>
              <a:t>の手法で目的関数に加えると必要のリソース</a:t>
            </a:r>
            <a:r>
              <a:rPr lang="en-US" altLang="ja-JP" sz="1400" dirty="0"/>
              <a:t>(</a:t>
            </a:r>
            <a:r>
              <a:rPr lang="ja-JP" altLang="en-US" sz="1400" dirty="0"/>
              <a:t>量子ビット、二次項</a:t>
            </a:r>
            <a:r>
              <a:rPr lang="en-US" altLang="ja-JP" sz="1400" dirty="0"/>
              <a:t>)</a:t>
            </a:r>
            <a:r>
              <a:rPr lang="ja-JP" altLang="en-US" sz="1400" dirty="0"/>
              <a:t>が変わらない</a:t>
            </a:r>
            <a:r>
              <a:rPr lang="en-US" altLang="ja-JP" sz="1400" dirty="0"/>
              <a:t>(</a:t>
            </a:r>
            <a:r>
              <a:rPr lang="ja-JP" altLang="en-US" sz="1400" dirty="0"/>
              <a:t>二次項が既に等式制約に存在</a:t>
            </a:r>
            <a:r>
              <a:rPr lang="en-US" altLang="ja-JP" sz="1400" dirty="0"/>
              <a:t>)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0982A607-4B24-8A84-9B4F-858321D7FC55}"/>
              </a:ext>
            </a:extLst>
          </p:cNvPr>
          <p:cNvGrpSpPr/>
          <p:nvPr/>
        </p:nvGrpSpPr>
        <p:grpSpPr>
          <a:xfrm>
            <a:off x="10840796" y="2243599"/>
            <a:ext cx="289840" cy="952134"/>
            <a:chOff x="11514137" y="2098675"/>
            <a:chExt cx="289840" cy="952134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F425DE81-4953-809C-C045-0019950CA440}"/>
                </a:ext>
              </a:extLst>
            </p:cNvPr>
            <p:cNvSpPr/>
            <p:nvPr/>
          </p:nvSpPr>
          <p:spPr>
            <a:xfrm>
              <a:off x="11514138" y="2098675"/>
              <a:ext cx="289839" cy="28983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5890E47C-27D8-4791-4F04-2D9193AE3CD9}"/>
                </a:ext>
              </a:extLst>
            </p:cNvPr>
            <p:cNvSpPr/>
            <p:nvPr/>
          </p:nvSpPr>
          <p:spPr>
            <a:xfrm>
              <a:off x="11514137" y="2760970"/>
              <a:ext cx="289839" cy="28983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D79609BC-CB29-1650-768F-85256A264E60}"/>
              </a:ext>
            </a:extLst>
          </p:cNvPr>
          <p:cNvCxnSpPr>
            <a:cxnSpLocks/>
            <a:stCxn id="30" idx="6"/>
            <a:endCxn id="29" idx="6"/>
          </p:cNvCxnSpPr>
          <p:nvPr/>
        </p:nvCxnSpPr>
        <p:spPr>
          <a:xfrm flipV="1">
            <a:off x="11130635" y="2388519"/>
            <a:ext cx="1" cy="662295"/>
          </a:xfrm>
          <a:prstGeom prst="curvedConnector3">
            <a:avLst>
              <a:gd name="adj1" fmla="val 228601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1FE43599-EFE5-01FB-E955-AFEEBBC30065}"/>
              </a:ext>
            </a:extLst>
          </p:cNvPr>
          <p:cNvSpPr txBox="1"/>
          <p:nvPr/>
        </p:nvSpPr>
        <p:spPr>
          <a:xfrm>
            <a:off x="11388052" y="2404482"/>
            <a:ext cx="619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必要の</a:t>
            </a:r>
            <a:endParaRPr lang="en-US" altLang="ja-JP" sz="800" dirty="0"/>
          </a:p>
          <a:p>
            <a:r>
              <a:rPr lang="ja-JP" altLang="en-US" sz="800" dirty="0"/>
              <a:t>リソース</a:t>
            </a:r>
            <a:endParaRPr lang="en-US" altLang="ja-JP" sz="800" dirty="0"/>
          </a:p>
          <a:p>
            <a:r>
              <a:rPr lang="ja-JP" altLang="en-US" sz="800" dirty="0"/>
              <a:t>が近い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59607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6E63BE0-41B0-D57E-83CC-FD72E86CDDD2}"/>
              </a:ext>
            </a:extLst>
          </p:cNvPr>
          <p:cNvSpPr/>
          <p:nvPr/>
        </p:nvSpPr>
        <p:spPr>
          <a:xfrm>
            <a:off x="600365" y="830339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63F05CBC-F035-ABE3-FD33-789197C7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21911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/>
              <a:t>もくじ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68855BA-E174-A162-0F52-FC6ACFAE7C84}"/>
              </a:ext>
            </a:extLst>
          </p:cNvPr>
          <p:cNvSpPr txBox="1"/>
          <p:nvPr/>
        </p:nvSpPr>
        <p:spPr>
          <a:xfrm>
            <a:off x="600364" y="1227941"/>
            <a:ext cx="50447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ABSTRACT</a:t>
            </a:r>
          </a:p>
          <a:p>
            <a:endParaRPr lang="en-US" altLang="zh-CN" sz="1400" dirty="0"/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Ⅰ. INTRODUCTION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Ⅱ. METHOD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A. The QUBO formulation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B. Unbalanced penalization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C. Slack variables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D. </a:t>
            </a:r>
            <a:r>
              <a:rPr lang="en-US" altLang="zh-CN" sz="1400" dirty="0" err="1">
                <a:solidFill>
                  <a:schemeClr val="bg1">
                    <a:lumMod val="75000"/>
                  </a:schemeClr>
                </a:solidFill>
              </a:rPr>
              <a:t>Ising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Hamiltonian 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E. The traveling sales man problem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Ⅲ. RESULTS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A. Quantum Annealer: D-Wave Advantage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B. Hybrid Solver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C. Unbalanced penalization using different solvers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Ⅳ. CONCLUSIONS</a:t>
            </a:r>
          </a:p>
          <a:p>
            <a:r>
              <a:rPr lang="en-US" altLang="zh-CN" sz="1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48052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E6B9C-8B94-3345-1AF6-82CA54410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ACCBB98-14E2-F7F2-EB3F-3EF71201A33C}"/>
              </a:ext>
            </a:extLst>
          </p:cNvPr>
          <p:cNvSpPr/>
          <p:nvPr/>
        </p:nvSpPr>
        <p:spPr>
          <a:xfrm>
            <a:off x="656089" y="6009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7DBFF56A-5BA4-FB58-E1DA-6DAD46232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53" y="36623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RESULTS</a:t>
            </a:r>
            <a:endParaRPr kumimoji="1" lang="ja-JP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BE4059-82A3-3999-D3AC-D3FF69462E13}"/>
              </a:ext>
            </a:extLst>
          </p:cNvPr>
          <p:cNvSpPr txBox="1"/>
          <p:nvPr/>
        </p:nvSpPr>
        <p:spPr>
          <a:xfrm>
            <a:off x="134584" y="789490"/>
            <a:ext cx="692785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400" dirty="0"/>
              <a:t>ソルバー：</a:t>
            </a:r>
            <a:r>
              <a:rPr lang="en-US" altLang="zh-CN" sz="1400" dirty="0"/>
              <a:t>D-Wave Advantage</a:t>
            </a:r>
          </a:p>
          <a:p>
            <a:r>
              <a:rPr lang="ja-JP" altLang="en-US" sz="1400" dirty="0"/>
              <a:t>手法：不等式制約は</a:t>
            </a:r>
            <a:r>
              <a:rPr lang="en-US" altLang="ja-JP" sz="1400" dirty="0">
                <a:solidFill>
                  <a:srgbClr val="FFC400"/>
                </a:solidFill>
              </a:rPr>
              <a:t>unbalanced penalization</a:t>
            </a:r>
            <a:r>
              <a:rPr lang="ja-JP" altLang="en-US" sz="1400" dirty="0"/>
              <a:t>方法</a:t>
            </a:r>
            <a:endParaRPr lang="en-US" altLang="ja-JP" sz="1400" dirty="0"/>
          </a:p>
          <a:p>
            <a:r>
              <a:rPr lang="en-US" altLang="zh-CN" sz="1400" dirty="0"/>
              <a:t>           </a:t>
            </a:r>
            <a:r>
              <a:rPr lang="en-US" altLang="zh-CN" sz="1400" dirty="0">
                <a:solidFill>
                  <a:srgbClr val="0081FF"/>
                </a:solidFill>
              </a:rPr>
              <a:t>relaxation</a:t>
            </a:r>
            <a:r>
              <a:rPr lang="en-US" altLang="zh-CN" sz="1400" dirty="0"/>
              <a:t>(sub-tour</a:t>
            </a:r>
            <a:r>
              <a:rPr lang="ja-JP" altLang="en-US" sz="1400" dirty="0"/>
              <a:t>制約を加えない</a:t>
            </a:r>
            <a:r>
              <a:rPr lang="en-US" altLang="zh-CN" sz="1400" dirty="0"/>
              <a:t>)</a:t>
            </a:r>
          </a:p>
          <a:p>
            <a:r>
              <a:rPr lang="zh-CN" altLang="en-US" sz="1400" dirty="0"/>
              <a:t>           </a:t>
            </a:r>
            <a:r>
              <a:rPr lang="ja-JP" altLang="en-US" sz="1400" dirty="0"/>
              <a:t>不等式制約は</a:t>
            </a:r>
            <a:r>
              <a:rPr lang="en-US" altLang="ja-JP" sz="1400" dirty="0">
                <a:solidFill>
                  <a:srgbClr val="FF4A00"/>
                </a:solidFill>
              </a:rPr>
              <a:t>slack variables</a:t>
            </a:r>
            <a:r>
              <a:rPr lang="ja-JP" altLang="en-US" sz="1400" dirty="0"/>
              <a:t>方法</a:t>
            </a:r>
            <a:endParaRPr lang="en-US" altLang="ja-JP" sz="1400" dirty="0"/>
          </a:p>
          <a:p>
            <a:r>
              <a:rPr lang="en-US" altLang="ja-JP" sz="1400" dirty="0"/>
              <a:t>           CPLEX (reference) (LP</a:t>
            </a:r>
            <a:r>
              <a:rPr lang="ja-JP" altLang="en-US" sz="1400" dirty="0"/>
              <a:t>形式の</a:t>
            </a:r>
            <a:r>
              <a:rPr lang="en-US" altLang="ja-JP" sz="1400" dirty="0"/>
              <a:t>TSP</a:t>
            </a:r>
            <a:r>
              <a:rPr lang="ja-JP" altLang="en-US" sz="1400" dirty="0"/>
              <a:t>問題を解く、</a:t>
            </a:r>
            <a:r>
              <a:rPr lang="en-US" altLang="ja-JP" sz="1400" dirty="0"/>
              <a:t>QUBO</a:t>
            </a:r>
            <a:r>
              <a:rPr lang="ja-JP" altLang="en-US" sz="1400" dirty="0"/>
              <a:t>に変換する必要がない</a:t>
            </a:r>
            <a:r>
              <a:rPr lang="en-US" altLang="ja-JP" sz="1400" dirty="0"/>
              <a:t>)</a:t>
            </a:r>
          </a:p>
          <a:p>
            <a:r>
              <a:rPr lang="ja-JP" altLang="en-US" sz="1400" dirty="0"/>
              <a:t>　　　　　　　</a:t>
            </a:r>
            <a:r>
              <a:rPr lang="ja-JP" altLang="en-US" sz="1200" dirty="0"/>
              <a:t>最適解と見なしてもよいと思う</a:t>
            </a:r>
            <a:endParaRPr lang="en-US" altLang="ja-JP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EC096F-BE17-46E5-F512-6075856DF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2817016"/>
            <a:ext cx="4845937" cy="348801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9E10A43-5645-7822-35DE-27709C9C2D1C}"/>
              </a:ext>
            </a:extLst>
          </p:cNvPr>
          <p:cNvSpPr txBox="1"/>
          <p:nvPr/>
        </p:nvSpPr>
        <p:spPr>
          <a:xfrm>
            <a:off x="1024674" y="2623897"/>
            <a:ext cx="3595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図：得られた全ての実行可能解の平均距離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80D979-EDFE-595F-C7D4-BE13F5DF4418}"/>
              </a:ext>
            </a:extLst>
          </p:cNvPr>
          <p:cNvSpPr txBox="1"/>
          <p:nvPr/>
        </p:nvSpPr>
        <p:spPr>
          <a:xfrm>
            <a:off x="572353" y="6305026"/>
            <a:ext cx="3740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Error bar</a:t>
            </a:r>
            <a:r>
              <a:rPr lang="ja-JP" altLang="en-US" sz="1600" dirty="0"/>
              <a:t>は</a:t>
            </a:r>
            <a:r>
              <a:rPr lang="zh-CN" altLang="en-US" sz="1600" dirty="0"/>
              <a:t>標準偏差</a:t>
            </a:r>
            <a:r>
              <a:rPr lang="en-US" altLang="zh-CN" sz="1600" dirty="0"/>
              <a:t>(</a:t>
            </a:r>
            <a:r>
              <a:rPr lang="en-US" altLang="ja-JP" sz="1600" dirty="0"/>
              <a:t>standard deviation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5C9A067-BF40-1BD2-7F8D-FFE0C3B729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915" y="1100223"/>
            <a:ext cx="4803214" cy="362136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6DF46FD-C0B6-FCAE-C719-B0A9238509C3}"/>
              </a:ext>
            </a:extLst>
          </p:cNvPr>
          <p:cNvSpPr txBox="1"/>
          <p:nvPr/>
        </p:nvSpPr>
        <p:spPr>
          <a:xfrm>
            <a:off x="7654074" y="967103"/>
            <a:ext cx="3595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図：得られた全ての実行可能解の最小距離</a:t>
            </a:r>
            <a:endParaRPr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4445D19-6740-34D1-BDC7-1BA16C4AC81E}"/>
              </a:ext>
            </a:extLst>
          </p:cNvPr>
          <p:cNvSpPr txBox="1"/>
          <p:nvPr/>
        </p:nvSpPr>
        <p:spPr>
          <a:xfrm>
            <a:off x="7610793" y="4742357"/>
            <a:ext cx="36824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インスタンス</a:t>
            </a:r>
            <a:r>
              <a:rPr lang="en-US" altLang="ja-JP" sz="1600" dirty="0"/>
              <a:t>6</a:t>
            </a:r>
            <a:r>
              <a:rPr lang="ja-JP" altLang="en-US" sz="1600" dirty="0"/>
              <a:t>と</a:t>
            </a:r>
            <a:r>
              <a:rPr lang="en-US" altLang="ja-JP" sz="1600" dirty="0"/>
              <a:t>8</a:t>
            </a:r>
            <a:r>
              <a:rPr lang="ja-JP" altLang="en-US" sz="1600" dirty="0"/>
              <a:t>は全部最適解に到達</a:t>
            </a:r>
            <a:endParaRPr lang="en-US" altLang="ja-JP" sz="1600" dirty="0"/>
          </a:p>
          <a:p>
            <a:endParaRPr lang="en-US" altLang="zh-CN" sz="1600" dirty="0"/>
          </a:p>
          <a:p>
            <a:r>
              <a:rPr lang="ja-JP" altLang="en-US" sz="1600" dirty="0"/>
              <a:t>インスタンスのサイズが</a:t>
            </a:r>
            <a:r>
              <a:rPr lang="en-US" altLang="ja-JP" sz="1600" dirty="0"/>
              <a:t>10</a:t>
            </a:r>
            <a:r>
              <a:rPr lang="ja-JP" altLang="en-US" sz="1600" dirty="0"/>
              <a:t>以上だと</a:t>
            </a:r>
            <a:endParaRPr lang="en-US" altLang="ja-JP" sz="1600" dirty="0"/>
          </a:p>
          <a:p>
            <a:r>
              <a:rPr lang="ja-JP" altLang="en-US" sz="1600" dirty="0"/>
              <a:t>より小さい最小距離を得られるため</a:t>
            </a:r>
            <a:endParaRPr lang="en-US" altLang="ja-JP" sz="1600" dirty="0"/>
          </a:p>
          <a:p>
            <a:r>
              <a:rPr lang="en-US" altLang="ja-JP" sz="1600" dirty="0">
                <a:solidFill>
                  <a:srgbClr val="FFC400"/>
                </a:solidFill>
              </a:rPr>
              <a:t>unbalanced penalization</a:t>
            </a:r>
            <a:r>
              <a:rPr lang="ja-JP" altLang="en-US" sz="1600" dirty="0"/>
              <a:t>方法がよい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01401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6F786-DC0E-E645-0B6E-E32079A47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C9BA9DA3-ADEF-0BDF-80D0-578C5286ED81}"/>
              </a:ext>
            </a:extLst>
          </p:cNvPr>
          <p:cNvSpPr/>
          <p:nvPr/>
        </p:nvSpPr>
        <p:spPr>
          <a:xfrm>
            <a:off x="656089" y="6009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9FA3281-150D-41E9-258E-3AA90B1D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53" y="36623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RESULTS</a:t>
            </a:r>
            <a:endParaRPr kumimoji="1" lang="ja-JP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A2A272-C199-2175-CB5A-26AC999A6290}"/>
              </a:ext>
            </a:extLst>
          </p:cNvPr>
          <p:cNvSpPr txBox="1"/>
          <p:nvPr/>
        </p:nvSpPr>
        <p:spPr>
          <a:xfrm>
            <a:off x="184150" y="745609"/>
            <a:ext cx="763905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600" dirty="0"/>
              <a:t>ソルバー：</a:t>
            </a:r>
            <a:r>
              <a:rPr lang="en-US" altLang="zh-CN" sz="1600" dirty="0"/>
              <a:t>D-Wave Hybrid Solver</a:t>
            </a:r>
          </a:p>
          <a:p>
            <a:r>
              <a:rPr lang="ja-JP" altLang="en-US" sz="1600" dirty="0"/>
              <a:t>手法：不等式制約は</a:t>
            </a:r>
            <a:r>
              <a:rPr lang="en-US" altLang="ja-JP" sz="1600" dirty="0">
                <a:solidFill>
                  <a:srgbClr val="FFC400"/>
                </a:solidFill>
              </a:rPr>
              <a:t>unbalanced penalization</a:t>
            </a:r>
            <a:r>
              <a:rPr lang="ja-JP" altLang="en-US" sz="1600" dirty="0"/>
              <a:t>方法</a:t>
            </a:r>
            <a:endParaRPr lang="en-US" altLang="ja-JP" sz="1600" dirty="0"/>
          </a:p>
          <a:p>
            <a:r>
              <a:rPr lang="zh-CN" altLang="en-US" sz="1600" dirty="0"/>
              <a:t>           </a:t>
            </a:r>
            <a:r>
              <a:rPr lang="ja-JP" altLang="en-US" sz="1600" dirty="0"/>
              <a:t>不等式制約は</a:t>
            </a:r>
            <a:r>
              <a:rPr lang="en-US" altLang="ja-JP" sz="1600" dirty="0">
                <a:solidFill>
                  <a:srgbClr val="FF4A00"/>
                </a:solidFill>
              </a:rPr>
              <a:t>slack variables</a:t>
            </a:r>
            <a:r>
              <a:rPr lang="ja-JP" altLang="en-US" sz="1600" dirty="0"/>
              <a:t>方法</a:t>
            </a:r>
            <a:endParaRPr lang="en-US" altLang="ja-JP" sz="1600" dirty="0"/>
          </a:p>
          <a:p>
            <a:r>
              <a:rPr lang="en-US" altLang="ja-JP" sz="1600" dirty="0"/>
              <a:t>           CPLEX (reference) (LP</a:t>
            </a:r>
            <a:r>
              <a:rPr lang="ja-JP" altLang="en-US" sz="1600" dirty="0"/>
              <a:t>形式の</a:t>
            </a:r>
            <a:r>
              <a:rPr lang="en-US" altLang="ja-JP" sz="1600" dirty="0"/>
              <a:t>TSP</a:t>
            </a:r>
            <a:r>
              <a:rPr lang="ja-JP" altLang="en-US" sz="1600" dirty="0"/>
              <a:t>問題を解く、</a:t>
            </a:r>
            <a:r>
              <a:rPr lang="en-US" altLang="ja-JP" sz="1600" dirty="0"/>
              <a:t>QUBO</a:t>
            </a:r>
            <a:r>
              <a:rPr lang="ja-JP" altLang="en-US" sz="1600" dirty="0"/>
              <a:t>に変換する必要がない</a:t>
            </a:r>
            <a:r>
              <a:rPr lang="en-US" altLang="ja-JP" sz="1600" dirty="0"/>
              <a:t>)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8D3016EF-1ED5-0DBF-A9F4-E41C227E8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18" y="2413000"/>
            <a:ext cx="5369190" cy="37846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D6BADE5-4FF7-9EFB-F454-A2741E5DFE20}"/>
              </a:ext>
            </a:extLst>
          </p:cNvPr>
          <p:cNvSpPr txBox="1"/>
          <p:nvPr/>
        </p:nvSpPr>
        <p:spPr>
          <a:xfrm>
            <a:off x="1217417" y="2259111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図：</a:t>
            </a:r>
            <a:r>
              <a:rPr lang="ja-JP" altLang="en-US" sz="1400" b="1" dirty="0"/>
              <a:t>異なる手法</a:t>
            </a:r>
            <a:r>
              <a:rPr lang="ja-JP" altLang="en-US" sz="1400" dirty="0"/>
              <a:t>で得られた実行可能解の距離</a:t>
            </a:r>
            <a:endParaRPr lang="zh-CN" altLang="en-US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7FB24A-5703-5B19-65B1-8A4942936350}"/>
              </a:ext>
            </a:extLst>
          </p:cNvPr>
          <p:cNvSpPr txBox="1"/>
          <p:nvPr/>
        </p:nvSpPr>
        <p:spPr>
          <a:xfrm>
            <a:off x="5713036" y="2690911"/>
            <a:ext cx="636103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600" dirty="0"/>
              <a:t>問題のサイズが</a:t>
            </a:r>
            <a:r>
              <a:rPr lang="en-US" altLang="ja-JP" sz="1600" dirty="0"/>
              <a:t>18</a:t>
            </a:r>
            <a:r>
              <a:rPr lang="ja-JP" altLang="en-US" sz="1600" dirty="0"/>
              <a:t>までは</a:t>
            </a:r>
            <a:endParaRPr lang="en-US" altLang="ja-JP" sz="1600" dirty="0"/>
          </a:p>
          <a:p>
            <a:r>
              <a:rPr lang="en-US" altLang="ja-JP" sz="1600" dirty="0">
                <a:solidFill>
                  <a:srgbClr val="FFC400"/>
                </a:solidFill>
              </a:rPr>
              <a:t>Unbalanced</a:t>
            </a:r>
            <a:r>
              <a:rPr lang="ja-JP" altLang="en-US" sz="1600" dirty="0"/>
              <a:t>手法と</a:t>
            </a:r>
            <a:r>
              <a:rPr lang="en-US" altLang="ja-JP" sz="1600" dirty="0">
                <a:solidFill>
                  <a:srgbClr val="FF4A00"/>
                </a:solidFill>
              </a:rPr>
              <a:t>slack variables</a:t>
            </a:r>
            <a:r>
              <a:rPr lang="ja-JP" altLang="en-US" sz="1600" dirty="0"/>
              <a:t>手法大体同じ効果</a:t>
            </a:r>
            <a:endParaRPr lang="en-US" altLang="ja-JP" sz="1600" dirty="0"/>
          </a:p>
          <a:p>
            <a:endParaRPr lang="en-US" altLang="zh-CN" sz="1600" dirty="0"/>
          </a:p>
          <a:p>
            <a:r>
              <a:rPr lang="ja-JP" altLang="en-US" sz="1600" dirty="0"/>
              <a:t>サイズが</a:t>
            </a:r>
            <a:r>
              <a:rPr lang="en-US" altLang="ja-JP" sz="1600" dirty="0"/>
              <a:t>18</a:t>
            </a:r>
            <a:r>
              <a:rPr lang="ja-JP" altLang="en-US" sz="1600" dirty="0"/>
              <a:t>を超えると</a:t>
            </a:r>
            <a:endParaRPr lang="en-US" altLang="ja-JP" sz="1600" dirty="0"/>
          </a:p>
          <a:p>
            <a:r>
              <a:rPr lang="en-US" altLang="ja-JP" sz="1600" dirty="0">
                <a:solidFill>
                  <a:srgbClr val="FFC400"/>
                </a:solidFill>
              </a:rPr>
              <a:t>Unbalanced</a:t>
            </a:r>
            <a:r>
              <a:rPr lang="ja-JP" altLang="en-US" sz="1600" dirty="0"/>
              <a:t>手法のほうが優れている</a:t>
            </a:r>
            <a:endParaRPr lang="en-US" altLang="ja-JP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sz="1600" dirty="0"/>
              <a:t>なお、</a:t>
            </a:r>
            <a:endParaRPr lang="en-US" altLang="ja-JP" sz="1600" dirty="0"/>
          </a:p>
          <a:p>
            <a:r>
              <a:rPr lang="ja-JP" altLang="en-US" sz="1600" dirty="0"/>
              <a:t>問題のサイズが</a:t>
            </a:r>
            <a:r>
              <a:rPr lang="en-US" altLang="ja-JP" sz="1600" dirty="0"/>
              <a:t>27</a:t>
            </a:r>
            <a:r>
              <a:rPr lang="ja-JP" altLang="en-US" sz="1600" dirty="0"/>
              <a:t>を超えると</a:t>
            </a:r>
            <a:endParaRPr lang="en-US" altLang="ja-JP" sz="1600" dirty="0"/>
          </a:p>
          <a:p>
            <a:r>
              <a:rPr lang="en-US" altLang="ja-JP" sz="1600" dirty="0">
                <a:solidFill>
                  <a:srgbClr val="FF4A00"/>
                </a:solidFill>
              </a:rPr>
              <a:t>slack variables</a:t>
            </a:r>
            <a:r>
              <a:rPr lang="ja-JP" altLang="en-US" sz="1600" dirty="0"/>
              <a:t>手法は実行可能解を一つも見つからない</a:t>
            </a:r>
            <a:endParaRPr lang="en-US" altLang="ja-JP" sz="1600" dirty="0"/>
          </a:p>
          <a:p>
            <a:r>
              <a:rPr lang="ja-JP" altLang="en-US" sz="1600" dirty="0"/>
              <a:t>その一方で</a:t>
            </a:r>
            <a:endParaRPr lang="en-US" altLang="ja-JP" sz="1600" dirty="0"/>
          </a:p>
          <a:p>
            <a:r>
              <a:rPr lang="en-US" altLang="ja-JP" sz="1600" dirty="0">
                <a:solidFill>
                  <a:srgbClr val="FFC400"/>
                </a:solidFill>
              </a:rPr>
              <a:t>Unbalanced</a:t>
            </a:r>
            <a:r>
              <a:rPr lang="ja-JP" altLang="en-US" sz="1600" dirty="0"/>
              <a:t>手法は全インスタンスに対して、実行可能解を得られた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94210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14764-09C7-61A0-26F0-B639136B8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001A9BB-5A56-17D8-5116-689E296ED3DD}"/>
              </a:ext>
            </a:extLst>
          </p:cNvPr>
          <p:cNvSpPr/>
          <p:nvPr/>
        </p:nvSpPr>
        <p:spPr>
          <a:xfrm>
            <a:off x="656089" y="6009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1D0C7F47-FBAA-9A53-25C6-E527CCCB1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53" y="36623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RESULTS</a:t>
            </a:r>
            <a:endParaRPr kumimoji="1" lang="ja-JP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BE670BA-6FC7-CE1B-1D8F-D8B9FB35541C}"/>
              </a:ext>
            </a:extLst>
          </p:cNvPr>
          <p:cNvSpPr txBox="1"/>
          <p:nvPr/>
        </p:nvSpPr>
        <p:spPr>
          <a:xfrm>
            <a:off x="184150" y="745609"/>
            <a:ext cx="81407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600" dirty="0"/>
              <a:t>手法：不等式制約は</a:t>
            </a:r>
            <a:r>
              <a:rPr lang="en-US" altLang="ja-JP" sz="1600" b="1" dirty="0"/>
              <a:t>unbalanced penalization</a:t>
            </a:r>
            <a:r>
              <a:rPr lang="ja-JP" altLang="en-US" sz="1600" dirty="0"/>
              <a:t>方法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ja-JP" altLang="en-US" sz="1600" dirty="0"/>
              <a:t>ソルバー：</a:t>
            </a:r>
            <a:r>
              <a:rPr lang="en-US" altLang="zh-CN" sz="1600" dirty="0">
                <a:solidFill>
                  <a:srgbClr val="FFC900"/>
                </a:solidFill>
              </a:rPr>
              <a:t>D-Wave hybrid solver</a:t>
            </a:r>
          </a:p>
          <a:p>
            <a:r>
              <a:rPr lang="en-US" altLang="zh-CN" sz="1600" dirty="0">
                <a:solidFill>
                  <a:srgbClr val="FFC900"/>
                </a:solidFill>
              </a:rPr>
              <a:t>                  </a:t>
            </a:r>
            <a:r>
              <a:rPr lang="en-US" altLang="zh-CN" sz="1600" dirty="0">
                <a:solidFill>
                  <a:srgbClr val="E80000"/>
                </a:solidFill>
              </a:rPr>
              <a:t>Simulate annealing(SA)</a:t>
            </a:r>
          </a:p>
          <a:p>
            <a:r>
              <a:rPr lang="en-US" altLang="zh-CN" sz="1600" dirty="0">
                <a:solidFill>
                  <a:srgbClr val="FFC900"/>
                </a:solidFill>
              </a:rPr>
              <a:t>                  </a:t>
            </a:r>
            <a:r>
              <a:rPr lang="en-US" altLang="zh-CN" sz="1600" dirty="0">
                <a:solidFill>
                  <a:srgbClr val="00E5F8"/>
                </a:solidFill>
              </a:rPr>
              <a:t>CPLEX (</a:t>
            </a:r>
            <a:r>
              <a:rPr lang="en-US" altLang="zh-CN" sz="1600" dirty="0" err="1">
                <a:solidFill>
                  <a:srgbClr val="00E5F8"/>
                </a:solidFill>
              </a:rPr>
              <a:t>Ising</a:t>
            </a:r>
            <a:r>
              <a:rPr lang="en-US" altLang="zh-CN" sz="1600" dirty="0">
                <a:solidFill>
                  <a:srgbClr val="00E5F8"/>
                </a:solidFill>
              </a:rPr>
              <a:t>)   </a:t>
            </a:r>
            <a:r>
              <a:rPr lang="en-US" altLang="zh-CN" sz="1600" dirty="0"/>
              <a:t>(CPLEX</a:t>
            </a:r>
            <a:r>
              <a:rPr lang="ja-JP" altLang="en-US" sz="1600" dirty="0"/>
              <a:t>で</a:t>
            </a:r>
            <a:r>
              <a:rPr lang="en-US" altLang="ja-JP" sz="1600" dirty="0" err="1"/>
              <a:t>ising</a:t>
            </a:r>
            <a:r>
              <a:rPr lang="ja-JP" altLang="en-US" sz="1600" dirty="0"/>
              <a:t>形式の</a:t>
            </a:r>
            <a:r>
              <a:rPr lang="en-US" altLang="ja-JP" sz="1600" dirty="0"/>
              <a:t>TSP</a:t>
            </a:r>
            <a:r>
              <a:rPr lang="ja-JP" altLang="en-US" sz="1600" dirty="0"/>
              <a:t>問題を解く</a:t>
            </a:r>
            <a:r>
              <a:rPr lang="en-US" altLang="zh-CN" sz="1600" dirty="0"/>
              <a:t>)</a:t>
            </a:r>
          </a:p>
          <a:p>
            <a:r>
              <a:rPr lang="en-US" altLang="ja-JP" sz="1600" dirty="0"/>
              <a:t>                  CPLEX (reference) (LP</a:t>
            </a:r>
            <a:r>
              <a:rPr lang="ja-JP" altLang="en-US" sz="1600" dirty="0"/>
              <a:t>形式の</a:t>
            </a:r>
            <a:r>
              <a:rPr lang="en-US" altLang="ja-JP" sz="1600" dirty="0"/>
              <a:t>TSP</a:t>
            </a:r>
            <a:r>
              <a:rPr lang="ja-JP" altLang="en-US" sz="1600" dirty="0"/>
              <a:t>問題を解く、</a:t>
            </a:r>
            <a:r>
              <a:rPr lang="en-US" altLang="ja-JP" sz="1600" dirty="0"/>
              <a:t>QUBO</a:t>
            </a:r>
            <a:r>
              <a:rPr lang="ja-JP" altLang="en-US" sz="1600" dirty="0"/>
              <a:t>に変換する必要がない</a:t>
            </a:r>
            <a:r>
              <a:rPr lang="en-US" altLang="ja-JP" sz="1600" dirty="0"/>
              <a:t>)</a:t>
            </a:r>
            <a:endParaRPr lang="en-US" altLang="zh-CN" sz="1600" dirty="0">
              <a:solidFill>
                <a:srgbClr val="FFC9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2BF16D7-10D7-6A50-035B-00EE6E6A8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2727197"/>
            <a:ext cx="4993300" cy="373709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E8A3480-507B-CADF-961D-8891FEE6E5A8}"/>
              </a:ext>
            </a:extLst>
          </p:cNvPr>
          <p:cNvSpPr txBox="1"/>
          <p:nvPr/>
        </p:nvSpPr>
        <p:spPr>
          <a:xfrm>
            <a:off x="656089" y="2573308"/>
            <a:ext cx="4493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図：</a:t>
            </a:r>
            <a:r>
              <a:rPr lang="ja-JP" altLang="en-US" sz="1400" b="1" dirty="0"/>
              <a:t>異なるソルバー</a:t>
            </a:r>
            <a:r>
              <a:rPr lang="ja-JP" altLang="en-US" sz="1400" dirty="0"/>
              <a:t>で得られた最小実行可能解の距離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C6F9A6-1A5F-0A2D-AE33-1B9D9121ADBD}"/>
              </a:ext>
            </a:extLst>
          </p:cNvPr>
          <p:cNvSpPr txBox="1"/>
          <p:nvPr/>
        </p:nvSpPr>
        <p:spPr>
          <a:xfrm>
            <a:off x="8458200" y="745609"/>
            <a:ext cx="34676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制限時間：</a:t>
            </a:r>
            <a:endParaRPr lang="en-US" altLang="ja-JP" sz="1600" dirty="0"/>
          </a:p>
          <a:p>
            <a:r>
              <a:rPr lang="en-US" altLang="ja-JP" sz="1400" dirty="0">
                <a:solidFill>
                  <a:srgbClr val="00E5F8"/>
                </a:solidFill>
              </a:rPr>
              <a:t>CPLEX</a:t>
            </a:r>
            <a:r>
              <a:rPr lang="ja-JP" altLang="en-US" sz="1600" dirty="0"/>
              <a:t>：</a:t>
            </a:r>
            <a:r>
              <a:rPr lang="en-US" altLang="ja-JP" sz="1600" dirty="0"/>
              <a:t>10s</a:t>
            </a:r>
          </a:p>
          <a:p>
            <a:r>
              <a:rPr lang="en-US" altLang="zh-CN" sz="1600" dirty="0">
                <a:solidFill>
                  <a:srgbClr val="FFC900"/>
                </a:solidFill>
              </a:rPr>
              <a:t>hybrid solver</a:t>
            </a:r>
            <a:r>
              <a:rPr lang="ja-JP" altLang="en-US" sz="1600" dirty="0"/>
              <a:t>：</a:t>
            </a:r>
            <a:r>
              <a:rPr lang="en-US" altLang="ja-JP" sz="1600" dirty="0"/>
              <a:t>3s</a:t>
            </a:r>
          </a:p>
          <a:p>
            <a:endParaRPr lang="en-US" altLang="zh-CN" sz="1600" dirty="0"/>
          </a:p>
          <a:p>
            <a:r>
              <a:rPr lang="ja-JP" altLang="en-US" sz="1600" dirty="0"/>
              <a:t>各インスタンスを</a:t>
            </a:r>
            <a:r>
              <a:rPr lang="en-US" altLang="ja-JP" sz="1600" dirty="0"/>
              <a:t>10</a:t>
            </a:r>
            <a:r>
              <a:rPr lang="ja-JP" altLang="en-US" sz="1600" dirty="0"/>
              <a:t>回解いて</a:t>
            </a:r>
            <a:endParaRPr lang="en-US" altLang="ja-JP" sz="1600" dirty="0"/>
          </a:p>
          <a:p>
            <a:r>
              <a:rPr lang="ja-JP" altLang="en-US" sz="1600" dirty="0"/>
              <a:t>その中の</a:t>
            </a:r>
            <a:r>
              <a:rPr lang="ja-JP" altLang="en-US" sz="1600" b="1" dirty="0"/>
              <a:t>最小実行可能解</a:t>
            </a:r>
            <a:r>
              <a:rPr lang="ja-JP" altLang="en-US" sz="1600" dirty="0"/>
              <a:t>を記録する</a:t>
            </a:r>
            <a:endParaRPr lang="zh-CN" altLang="en-US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87FBDF3-4ED8-C6AB-C595-66B2B0EDB04F}"/>
              </a:ext>
            </a:extLst>
          </p:cNvPr>
          <p:cNvSpPr txBox="1"/>
          <p:nvPr/>
        </p:nvSpPr>
        <p:spPr>
          <a:xfrm>
            <a:off x="5454650" y="3090446"/>
            <a:ext cx="66929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E5F8"/>
                </a:solidFill>
              </a:rPr>
              <a:t>CPLEX (</a:t>
            </a:r>
            <a:r>
              <a:rPr lang="en-US" altLang="zh-CN" sz="1600" dirty="0" err="1">
                <a:solidFill>
                  <a:srgbClr val="00E5F8"/>
                </a:solidFill>
              </a:rPr>
              <a:t>Ising</a:t>
            </a:r>
            <a:r>
              <a:rPr lang="en-US" altLang="zh-CN" sz="1600" dirty="0">
                <a:solidFill>
                  <a:srgbClr val="00E5F8"/>
                </a:solidFill>
              </a:rPr>
              <a:t>) </a:t>
            </a:r>
            <a:r>
              <a:rPr lang="ja-JP" altLang="en-US" sz="1600" dirty="0"/>
              <a:t>で解の品質が</a:t>
            </a:r>
            <a:r>
              <a:rPr lang="en-US" altLang="ja-JP" sz="1600" b="1" dirty="0"/>
              <a:t>CPLEX (reference) </a:t>
            </a:r>
            <a:r>
              <a:rPr lang="ja-JP" altLang="en-US" sz="1600" dirty="0"/>
              <a:t>と比べると大幅に下がる</a:t>
            </a:r>
            <a:endParaRPr lang="en-US" altLang="ja-JP" sz="1600" dirty="0"/>
          </a:p>
          <a:p>
            <a:r>
              <a:rPr lang="en-US" altLang="ja-JP" sz="1600" dirty="0"/>
              <a:t>10</a:t>
            </a:r>
            <a:r>
              <a:rPr lang="ja-JP" altLang="en-US" sz="1600" dirty="0"/>
              <a:t>回解いても実行可能解が得られない場合もある</a:t>
            </a:r>
            <a:endParaRPr lang="en-US" altLang="ja-JP" sz="1600" dirty="0"/>
          </a:p>
          <a:p>
            <a:endParaRPr lang="en-US" altLang="zh-CN" sz="1600" dirty="0"/>
          </a:p>
          <a:p>
            <a:r>
              <a:rPr lang="en-US" altLang="zh-CN" sz="1600" dirty="0">
                <a:solidFill>
                  <a:srgbClr val="FFC900"/>
                </a:solidFill>
              </a:rPr>
              <a:t>D-Wave hybrid solver</a:t>
            </a:r>
            <a:r>
              <a:rPr lang="ja-JP" altLang="en-US" sz="1600" dirty="0"/>
              <a:t>で解の品質が一番良い</a:t>
            </a:r>
            <a:endParaRPr lang="en-US" altLang="ja-JP" sz="1600" dirty="0"/>
          </a:p>
          <a:p>
            <a:endParaRPr lang="en-US" altLang="zh-CN" sz="1600" dirty="0"/>
          </a:p>
          <a:p>
            <a:r>
              <a:rPr lang="ja-JP" altLang="en-US" sz="1600" dirty="0"/>
              <a:t>なお</a:t>
            </a:r>
            <a:endParaRPr lang="en-US" altLang="ja-JP" sz="1600" dirty="0"/>
          </a:p>
          <a:p>
            <a:r>
              <a:rPr lang="ja-JP" altLang="en-US" sz="1600" dirty="0"/>
              <a:t>ほとんどの場合、どのソルバーを用いても</a:t>
            </a:r>
            <a:endParaRPr lang="en-US" altLang="ja-JP" sz="1600" dirty="0"/>
          </a:p>
          <a:p>
            <a:r>
              <a:rPr lang="en-US" altLang="ja-JP" sz="1600" b="1" dirty="0"/>
              <a:t>unbalanced penalization</a:t>
            </a:r>
            <a:r>
              <a:rPr lang="ja-JP" altLang="en-US" sz="1600" dirty="0"/>
              <a:t>手法は実行可能解が得られる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ja-JP" altLang="en-US" sz="1600" dirty="0"/>
              <a:t>なので、</a:t>
            </a:r>
            <a:endParaRPr lang="en-US" altLang="ja-JP" sz="1600" dirty="0"/>
          </a:p>
          <a:p>
            <a:r>
              <a:rPr lang="en-US" altLang="ja-JP" sz="1600" b="1" dirty="0"/>
              <a:t>Slack variables</a:t>
            </a:r>
            <a:r>
              <a:rPr lang="ja-JP" altLang="en-US" sz="1600" dirty="0"/>
              <a:t>手法に比べて</a:t>
            </a:r>
            <a:endParaRPr lang="en-US" altLang="ja-JP" sz="1600" dirty="0"/>
          </a:p>
          <a:p>
            <a:r>
              <a:rPr lang="en-US" altLang="ja-JP" sz="1600" b="1" dirty="0"/>
              <a:t>unbalanced penalization</a:t>
            </a:r>
            <a:r>
              <a:rPr lang="ja-JP" altLang="en-US" sz="1600" dirty="0"/>
              <a:t>のほうが優れている</a:t>
            </a:r>
            <a:endParaRPr lang="en-US" altLang="zh-CN" sz="1600" dirty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158927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507CF-878E-CBD9-1C8A-E49ECF46B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B3893CF-1700-5D81-CDF7-5376EA056B4E}"/>
              </a:ext>
            </a:extLst>
          </p:cNvPr>
          <p:cNvSpPr/>
          <p:nvPr/>
        </p:nvSpPr>
        <p:spPr>
          <a:xfrm>
            <a:off x="600365" y="830339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B5578AA7-610A-48B2-C9AD-79FC19ECB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21911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/>
              <a:t>もくじ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881426-7D8E-A570-843B-0C4C20DF23F1}"/>
              </a:ext>
            </a:extLst>
          </p:cNvPr>
          <p:cNvSpPr txBox="1"/>
          <p:nvPr/>
        </p:nvSpPr>
        <p:spPr>
          <a:xfrm>
            <a:off x="600364" y="1335891"/>
            <a:ext cx="50447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ABSTRACT</a:t>
            </a:r>
          </a:p>
          <a:p>
            <a:endParaRPr lang="en-US" altLang="zh-CN" sz="1400" dirty="0"/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Ⅰ. INTRODUCTION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Ⅱ. METHOD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A. The QUBO formulation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B. Unbalanced penalization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C. Slack variables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D. </a:t>
            </a:r>
            <a:r>
              <a:rPr lang="en-US" altLang="zh-CN" sz="1400" dirty="0" err="1">
                <a:solidFill>
                  <a:schemeClr val="bg1">
                    <a:lumMod val="75000"/>
                  </a:schemeClr>
                </a:solidFill>
              </a:rPr>
              <a:t>Ising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Hamiltonian 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E. The traveling sales man problem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Ⅲ. RESULTS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A. Quantum Annealer: D-Wave Advantage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B. Hybrid Solver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C. Unbalanced penalization using different solvers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/>
              <a:t>Ⅳ. CONCLUSIONS</a:t>
            </a:r>
          </a:p>
          <a:p>
            <a:r>
              <a:rPr lang="en-US" altLang="zh-CN" sz="1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486610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7FE81-6E03-C0AC-8C3F-4D5B58D0A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A5EB82B-D0FF-B444-13BF-C1C3BD09D878}"/>
              </a:ext>
            </a:extLst>
          </p:cNvPr>
          <p:cNvSpPr/>
          <p:nvPr/>
        </p:nvSpPr>
        <p:spPr>
          <a:xfrm>
            <a:off x="656089" y="6009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7496A95A-FC26-18E2-A3BA-B47804A09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53" y="36623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CONCLUTIONS</a:t>
            </a:r>
            <a:endParaRPr kumimoji="1" lang="ja-JP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CC279E-1262-AB07-256D-EBA51E047D73}"/>
              </a:ext>
            </a:extLst>
          </p:cNvPr>
          <p:cNvSpPr txBox="1"/>
          <p:nvPr/>
        </p:nvSpPr>
        <p:spPr>
          <a:xfrm>
            <a:off x="929139" y="1385799"/>
            <a:ext cx="748313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本論文では</a:t>
            </a:r>
            <a:endParaRPr lang="en-US" altLang="ja-JP" dirty="0"/>
          </a:p>
          <a:p>
            <a:r>
              <a:rPr lang="en-US" altLang="ja-JP" dirty="0"/>
              <a:t>TSP</a:t>
            </a:r>
            <a:r>
              <a:rPr lang="ja-JP" altLang="en-US" dirty="0"/>
              <a:t>問題を例として</a:t>
            </a:r>
            <a:endParaRPr lang="en-US" altLang="ja-JP" dirty="0"/>
          </a:p>
          <a:p>
            <a:r>
              <a:rPr lang="ja-JP" altLang="en-US" dirty="0"/>
              <a:t>不等式制約の</a:t>
            </a:r>
            <a:r>
              <a:rPr lang="en-US" altLang="ja-JP" b="1" dirty="0"/>
              <a:t>slack variables</a:t>
            </a:r>
            <a:r>
              <a:rPr lang="ja-JP" altLang="en-US" dirty="0"/>
              <a:t>と</a:t>
            </a:r>
            <a:r>
              <a:rPr lang="en-US" altLang="ja-JP" sz="1800" b="1" dirty="0"/>
              <a:t>unbalanced penalization</a:t>
            </a:r>
            <a:r>
              <a:rPr lang="ja-JP" altLang="en-US" sz="1800" dirty="0"/>
              <a:t>手法を研究し、</a:t>
            </a:r>
            <a:endParaRPr lang="en-US" altLang="ja-JP" sz="1800" dirty="0"/>
          </a:p>
          <a:p>
            <a:r>
              <a:rPr lang="ja-JP" altLang="en-US" dirty="0"/>
              <a:t>ぞれぞれの手法で異なるソルバーで解の品質を分析した</a:t>
            </a:r>
            <a:endParaRPr lang="en-US" altLang="ja-JP" dirty="0"/>
          </a:p>
          <a:p>
            <a:endParaRPr lang="en-US" altLang="zh-CN" dirty="0"/>
          </a:p>
          <a:p>
            <a:r>
              <a:rPr lang="ja-JP" altLang="en-US" dirty="0"/>
              <a:t>結論として</a:t>
            </a:r>
            <a:endParaRPr lang="en-US" altLang="ja-JP" dirty="0"/>
          </a:p>
          <a:p>
            <a:r>
              <a:rPr lang="en-US" altLang="ja-JP" sz="1800" b="1" dirty="0"/>
              <a:t>Slack variables</a:t>
            </a:r>
            <a:r>
              <a:rPr lang="ja-JP" altLang="en-US" sz="1800" dirty="0"/>
              <a:t>手法に比べて</a:t>
            </a:r>
            <a:endParaRPr lang="en-US" altLang="ja-JP" sz="1800" dirty="0"/>
          </a:p>
          <a:p>
            <a:r>
              <a:rPr lang="en-US" altLang="ja-JP" sz="1800" b="1" dirty="0"/>
              <a:t>unbalanced penalization</a:t>
            </a:r>
            <a:r>
              <a:rPr lang="ja-JP" altLang="en-US" sz="1800" dirty="0"/>
              <a:t>のほうが優れている</a:t>
            </a:r>
            <a:endParaRPr lang="en-US" altLang="zh-CN" sz="1800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ja-JP" altLang="en-US" dirty="0"/>
              <a:t>現在の</a:t>
            </a:r>
            <a:r>
              <a:rPr lang="en-US" altLang="ja-JP" dirty="0"/>
              <a:t>QPU</a:t>
            </a:r>
            <a:r>
              <a:rPr lang="ja-JP" altLang="en-US" dirty="0"/>
              <a:t>は保有する量子ビットはまだ少なくて、連結性も足りない</a:t>
            </a:r>
            <a:endParaRPr lang="en-US" altLang="ja-JP" dirty="0"/>
          </a:p>
          <a:p>
            <a:r>
              <a:rPr lang="ja-JP" altLang="en-US" dirty="0"/>
              <a:t>モデル簡易化の研究も必要だと書いてある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6082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3F505-9741-574E-9738-17282F80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8582"/>
            <a:ext cx="9144000" cy="151490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Thanks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A3BA17-AE87-314A-9817-A038BCA7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/>
          <a:p>
            <a:r>
              <a:rPr lang="en-US" altLang="ja-JP" dirty="0"/>
              <a:t>M230641</a:t>
            </a:r>
            <a:r>
              <a:rPr kumimoji="1" lang="en-US" altLang="ja-JP" dirty="0"/>
              <a:t>	</a:t>
            </a:r>
            <a:r>
              <a:rPr kumimoji="1" lang="ja-JP" altLang="en-US" dirty="0"/>
              <a:t>劉　崇玖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19D484C-F25C-8FE4-9801-8F43039125C7}"/>
              </a:ext>
            </a:extLst>
          </p:cNvPr>
          <p:cNvSpPr/>
          <p:nvPr/>
        </p:nvSpPr>
        <p:spPr>
          <a:xfrm>
            <a:off x="1911928" y="3396673"/>
            <a:ext cx="8525164" cy="64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21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6E63BE0-41B0-D57E-83CC-FD72E86CDDD2}"/>
              </a:ext>
            </a:extLst>
          </p:cNvPr>
          <p:cNvSpPr/>
          <p:nvPr/>
        </p:nvSpPr>
        <p:spPr>
          <a:xfrm>
            <a:off x="600364" y="99220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63F05CBC-F035-ABE3-FD33-789197C7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20215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ABSTRACT</a:t>
            </a:r>
            <a:endParaRPr kumimoji="1" lang="ja-JP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7D51B0-20EF-504F-BCDD-C113319F3F95}"/>
              </a:ext>
            </a:extLst>
          </p:cNvPr>
          <p:cNvSpPr txBox="1"/>
          <p:nvPr/>
        </p:nvSpPr>
        <p:spPr>
          <a:xfrm>
            <a:off x="600364" y="1429769"/>
            <a:ext cx="1053299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Quadratic Unconstrained Binary Optimization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二次制約なしバイナリ最適化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(QUBO) 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は組み合わせ最適化問題、近年量子計算技術</a:t>
            </a:r>
            <a:r>
              <a:rPr lang="ja-JP" altLang="en-US" dirty="0">
                <a:solidFill>
                  <a:srgbClr val="374151"/>
                </a:solidFill>
                <a:latin typeface="Söhne"/>
              </a:rPr>
              <a:t>の進展によって注目される</a:t>
            </a:r>
            <a:endParaRPr lang="en-US" altLang="ja-JP" dirty="0">
              <a:solidFill>
                <a:srgbClr val="374151"/>
              </a:solidFill>
              <a:latin typeface="Söhne"/>
            </a:endParaRPr>
          </a:p>
          <a:p>
            <a:endParaRPr lang="en-US" altLang="ja-JP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374151"/>
                </a:solidFill>
                <a:latin typeface="Söhne"/>
              </a:rPr>
              <a:t>多くの問題で不等式制約が必要で</a:t>
            </a:r>
            <a:endParaRPr lang="en-US" altLang="ja-JP" dirty="0">
              <a:solidFill>
                <a:srgbClr val="374151"/>
              </a:solidFill>
              <a:latin typeface="Söhne"/>
            </a:endParaRPr>
          </a:p>
          <a:p>
            <a:r>
              <a:rPr lang="ja-JP" altLang="en-US" dirty="0">
                <a:solidFill>
                  <a:srgbClr val="374151"/>
                </a:solidFill>
                <a:latin typeface="Söhne"/>
              </a:rPr>
              <a:t>     通常は補助変数</a:t>
            </a:r>
            <a:r>
              <a:rPr lang="en-US" altLang="ja-JP" dirty="0">
                <a:solidFill>
                  <a:srgbClr val="374151"/>
                </a:solidFill>
                <a:latin typeface="Söhne"/>
              </a:rPr>
              <a:t>(slack variables)</a:t>
            </a:r>
            <a:r>
              <a:rPr lang="ja-JP" altLang="en-US" dirty="0">
                <a:solidFill>
                  <a:srgbClr val="374151"/>
                </a:solidFill>
                <a:latin typeface="Söhne"/>
              </a:rPr>
              <a:t>を用いて等式制約に変換する</a:t>
            </a:r>
            <a:endParaRPr lang="en-US" altLang="ja-JP" dirty="0">
              <a:solidFill>
                <a:srgbClr val="374151"/>
              </a:solidFill>
              <a:latin typeface="Söhne"/>
            </a:endParaRPr>
          </a:p>
          <a:p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374151"/>
                </a:solidFill>
                <a:latin typeface="Söhne"/>
              </a:rPr>
              <a:t>補助変数のデメリット：</a:t>
            </a:r>
            <a:endParaRPr lang="en-US" altLang="ja-JP" dirty="0">
              <a:solidFill>
                <a:srgbClr val="374151"/>
              </a:solidFill>
              <a:latin typeface="Söhne"/>
            </a:endParaRPr>
          </a:p>
          <a:p>
            <a:r>
              <a:rPr lang="ja-JP" altLang="en-US" dirty="0">
                <a:solidFill>
                  <a:srgbClr val="374151"/>
                </a:solidFill>
                <a:latin typeface="Söhne"/>
              </a:rPr>
              <a:t>     探索範囲の拡大と必要の量子ビットの増加</a:t>
            </a:r>
            <a:endParaRPr lang="en-US" altLang="ja-JP" dirty="0">
              <a:solidFill>
                <a:srgbClr val="374151"/>
              </a:solidFill>
              <a:latin typeface="Söhne"/>
            </a:endParaRPr>
          </a:p>
          <a:p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374151"/>
                </a:solidFill>
                <a:latin typeface="Söhne"/>
              </a:rPr>
              <a:t>最近は不等式制約に対して、</a:t>
            </a:r>
            <a:r>
              <a:rPr lang="en-US" altLang="ja-JP" dirty="0"/>
              <a:t> </a:t>
            </a:r>
            <a:r>
              <a:rPr lang="en-US" altLang="ja-JP" b="1" dirty="0"/>
              <a:t>unbalanced penalization</a:t>
            </a:r>
            <a:r>
              <a:rPr lang="ja-JP" altLang="en-US" dirty="0"/>
              <a:t>手法を提案された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>
                <a:solidFill>
                  <a:srgbClr val="374151"/>
                </a:solidFill>
                <a:latin typeface="Söhne"/>
              </a:rPr>
              <a:t>本論文では</a:t>
            </a:r>
            <a:endParaRPr lang="en-US" altLang="ja-JP" dirty="0">
              <a:solidFill>
                <a:srgbClr val="374151"/>
              </a:solidFill>
              <a:latin typeface="Söhne"/>
            </a:endParaRPr>
          </a:p>
          <a:p>
            <a:r>
              <a:rPr lang="en-US" altLang="ja-JP" dirty="0">
                <a:solidFill>
                  <a:srgbClr val="374151"/>
                </a:solidFill>
                <a:latin typeface="Söhne"/>
              </a:rPr>
              <a:t>TSP</a:t>
            </a:r>
            <a:r>
              <a:rPr lang="ja-JP" altLang="en-US" dirty="0">
                <a:solidFill>
                  <a:srgbClr val="374151"/>
                </a:solidFill>
                <a:latin typeface="Söhne"/>
              </a:rPr>
              <a:t>問題をベンチマーク問題として異なるソルバーを用いて</a:t>
            </a:r>
            <a:endParaRPr lang="en-US" altLang="ja-JP" dirty="0">
              <a:solidFill>
                <a:srgbClr val="374151"/>
              </a:solidFill>
              <a:latin typeface="Söhne"/>
            </a:endParaRPr>
          </a:p>
          <a:p>
            <a:r>
              <a:rPr lang="en-US" altLang="ja-JP" b="1" dirty="0">
                <a:solidFill>
                  <a:srgbClr val="374151"/>
                </a:solidFill>
                <a:latin typeface="Söhne"/>
              </a:rPr>
              <a:t>slack variables</a:t>
            </a:r>
            <a:r>
              <a:rPr lang="ja-JP" altLang="en-US" dirty="0">
                <a:solidFill>
                  <a:srgbClr val="374151"/>
                </a:solidFill>
                <a:latin typeface="Söhne"/>
              </a:rPr>
              <a:t>と</a:t>
            </a:r>
            <a:r>
              <a:rPr lang="en-US" altLang="ja-JP" b="1" dirty="0">
                <a:solidFill>
                  <a:srgbClr val="374151"/>
                </a:solidFill>
                <a:latin typeface="Söhne"/>
              </a:rPr>
              <a:t>unbalanced penalization</a:t>
            </a:r>
            <a:r>
              <a:rPr lang="ja-JP" altLang="en-US" dirty="0"/>
              <a:t>手法を比較した</a:t>
            </a:r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445462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6E63BE0-41B0-D57E-83CC-FD72E86CDDD2}"/>
              </a:ext>
            </a:extLst>
          </p:cNvPr>
          <p:cNvSpPr/>
          <p:nvPr/>
        </p:nvSpPr>
        <p:spPr>
          <a:xfrm>
            <a:off x="600365" y="830339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63F05CBC-F035-ABE3-FD33-789197C7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21911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/>
              <a:t>もくじ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5862C5-DC89-9243-F108-F7EC51638506}"/>
              </a:ext>
            </a:extLst>
          </p:cNvPr>
          <p:cNvSpPr txBox="1"/>
          <p:nvPr/>
        </p:nvSpPr>
        <p:spPr>
          <a:xfrm>
            <a:off x="600364" y="1335891"/>
            <a:ext cx="50447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ABSTRACT</a:t>
            </a:r>
          </a:p>
          <a:p>
            <a:endParaRPr lang="en-US" altLang="zh-CN" sz="1400" dirty="0"/>
          </a:p>
          <a:p>
            <a:r>
              <a:rPr lang="en-US" altLang="zh-CN" sz="1400" dirty="0"/>
              <a:t>Ⅰ. INTRODUCTION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Ⅱ. METHOD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A. The QUBO formulation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B. Unbalanced penalization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C. Slack variables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D. </a:t>
            </a:r>
            <a:r>
              <a:rPr lang="en-US" altLang="zh-CN" sz="1400" dirty="0" err="1">
                <a:solidFill>
                  <a:schemeClr val="bg1">
                    <a:lumMod val="75000"/>
                  </a:schemeClr>
                </a:solidFill>
              </a:rPr>
              <a:t>Ising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Hamiltonian 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E. The traveling sales man problem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Ⅲ. RESULTS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A. Quantum Annealer: D-Wave Advantage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B. Hybrid Solver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C. Unbalanced penalization using different solvers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Ⅳ. CONCLUSIONS</a:t>
            </a:r>
          </a:p>
          <a:p>
            <a:r>
              <a:rPr lang="en-US" altLang="zh-CN" sz="1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92308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6E63BE0-41B0-D57E-83CC-FD72E86CDDD2}"/>
              </a:ext>
            </a:extLst>
          </p:cNvPr>
          <p:cNvSpPr/>
          <p:nvPr/>
        </p:nvSpPr>
        <p:spPr>
          <a:xfrm>
            <a:off x="600364" y="99220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63F05CBC-F035-ABE3-FD33-789197C7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20215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zh-CN" b="1" dirty="0"/>
              <a:t>INTRODUCTION</a:t>
            </a:r>
            <a:endParaRPr kumimoji="1" lang="ja-JP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7D51B0-20EF-504F-BCDD-C113319F3F95}"/>
              </a:ext>
            </a:extLst>
          </p:cNvPr>
          <p:cNvSpPr txBox="1"/>
          <p:nvPr/>
        </p:nvSpPr>
        <p:spPr>
          <a:xfrm>
            <a:off x="1192547" y="1320666"/>
            <a:ext cx="105329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6"/>
              </a:buClr>
            </a:pPr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392A68-3709-6B74-D3DB-B3B1B646F1A9}"/>
              </a:ext>
            </a:extLst>
          </p:cNvPr>
          <p:cNvSpPr txBox="1"/>
          <p:nvPr/>
        </p:nvSpPr>
        <p:spPr>
          <a:xfrm>
            <a:off x="406400" y="1232551"/>
            <a:ext cx="115760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組合せ最適化問題とは、</a:t>
            </a:r>
            <a:endParaRPr lang="en-US" altLang="ja-JP" dirty="0"/>
          </a:p>
          <a:p>
            <a:r>
              <a:rPr lang="ja-JP" altLang="en-US" dirty="0"/>
              <a:t>様々な</a:t>
            </a:r>
            <a:r>
              <a:rPr lang="ja-JP" altLang="en-US" b="1" dirty="0"/>
              <a:t>制約</a:t>
            </a:r>
            <a:r>
              <a:rPr lang="ja-JP" altLang="en-US" dirty="0"/>
              <a:t>の下で多くの選択肢の中から、ある指標（価値）を最も良くする変数の値（組合せ）を求める問題</a:t>
            </a:r>
            <a:endParaRPr lang="en-US" altLang="ja-JP" dirty="0"/>
          </a:p>
          <a:p>
            <a:endParaRPr lang="en-US" altLang="zh-CN" dirty="0"/>
          </a:p>
          <a:p>
            <a:r>
              <a:rPr lang="ja-JP" altLang="en-US" dirty="0"/>
              <a:t>近年、量子計算機の発展によって</a:t>
            </a:r>
            <a:endParaRPr lang="en-US" altLang="ja-JP" dirty="0"/>
          </a:p>
          <a:p>
            <a:r>
              <a:rPr lang="ja-JP" altLang="en-US" dirty="0"/>
              <a:t>量子計算機で組み合わせ問題を解くことが注目されている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F6670CD-1DDB-1E5C-8814-8372B7A2C260}"/>
              </a:ext>
            </a:extLst>
          </p:cNvPr>
          <p:cNvSpPr txBox="1"/>
          <p:nvPr/>
        </p:nvSpPr>
        <p:spPr>
          <a:xfrm>
            <a:off x="355456" y="27979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流れ：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D7555E3-4794-EA1B-3536-1AA37A9B0129}"/>
              </a:ext>
            </a:extLst>
          </p:cNvPr>
          <p:cNvSpPr/>
          <p:nvPr/>
        </p:nvSpPr>
        <p:spPr>
          <a:xfrm>
            <a:off x="455803" y="3464350"/>
            <a:ext cx="1612900" cy="8572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組み合わせ問題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153B9EC-FB4C-09A5-089D-DCE1911A8E06}"/>
              </a:ext>
            </a:extLst>
          </p:cNvPr>
          <p:cNvSpPr/>
          <p:nvPr/>
        </p:nvSpPr>
        <p:spPr>
          <a:xfrm>
            <a:off x="3618103" y="3464350"/>
            <a:ext cx="1612900" cy="8572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QUBO</a:t>
            </a:r>
            <a:r>
              <a:rPr lang="ja-JP" altLang="en-US" dirty="0"/>
              <a:t>モデル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3B895F7-0A36-6E6C-E2A1-73129ECECD4E}"/>
              </a:ext>
            </a:extLst>
          </p:cNvPr>
          <p:cNvSpPr/>
          <p:nvPr/>
        </p:nvSpPr>
        <p:spPr>
          <a:xfrm>
            <a:off x="6459044" y="3457834"/>
            <a:ext cx="1612900" cy="8572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Ising</a:t>
            </a:r>
            <a:r>
              <a:rPr lang="ja-JP" altLang="en-US" dirty="0"/>
              <a:t>モデル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043C91B-F067-A161-4DC4-11EE9FAB8026}"/>
              </a:ext>
            </a:extLst>
          </p:cNvPr>
          <p:cNvSpPr/>
          <p:nvPr/>
        </p:nvSpPr>
        <p:spPr>
          <a:xfrm>
            <a:off x="9510903" y="3329988"/>
            <a:ext cx="1892300" cy="11259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QPU</a:t>
            </a:r>
          </a:p>
          <a:p>
            <a:pPr algn="ctr"/>
            <a:r>
              <a:rPr lang="en-US" altLang="ja-JP" dirty="0"/>
              <a:t>(quantum processing units)</a:t>
            </a:r>
            <a:endParaRPr lang="zh-CN" altLang="en-US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B06E2B3F-CFF7-BEFB-A47A-6CBD78BD2F23}"/>
              </a:ext>
            </a:extLst>
          </p:cNvPr>
          <p:cNvSpPr/>
          <p:nvPr/>
        </p:nvSpPr>
        <p:spPr>
          <a:xfrm>
            <a:off x="2442100" y="3847512"/>
            <a:ext cx="1062956" cy="1601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BAAFD9BC-DE29-8368-EE3C-1B176B358CFA}"/>
              </a:ext>
            </a:extLst>
          </p:cNvPr>
          <p:cNvSpPr/>
          <p:nvPr/>
        </p:nvSpPr>
        <p:spPr>
          <a:xfrm>
            <a:off x="5358002" y="3866563"/>
            <a:ext cx="863601" cy="1410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3776041B-3CB7-2E96-8CF2-53CDFD95471E}"/>
              </a:ext>
            </a:extLst>
          </p:cNvPr>
          <p:cNvSpPr/>
          <p:nvPr/>
        </p:nvSpPr>
        <p:spPr>
          <a:xfrm>
            <a:off x="8129299" y="3822448"/>
            <a:ext cx="1271253" cy="1280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223B726-9BD5-1582-E914-9C0DD7F84F30}"/>
              </a:ext>
            </a:extLst>
          </p:cNvPr>
          <p:cNvSpPr txBox="1"/>
          <p:nvPr/>
        </p:nvSpPr>
        <p:spPr>
          <a:xfrm>
            <a:off x="2358959" y="345311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目的関数</a:t>
            </a:r>
            <a:endParaRPr lang="zh-CN" altLang="en-US" sz="16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D172607-6705-D5DD-1E33-D5F04C3359BA}"/>
              </a:ext>
            </a:extLst>
          </p:cNvPr>
          <p:cNvSpPr txBox="1"/>
          <p:nvPr/>
        </p:nvSpPr>
        <p:spPr>
          <a:xfrm>
            <a:off x="2419580" y="403268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制約条件</a:t>
            </a:r>
            <a:endParaRPr lang="zh-CN" altLang="en-US" sz="16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30099A0-F51F-10A1-4244-AD9516EEF52F}"/>
              </a:ext>
            </a:extLst>
          </p:cNvPr>
          <p:cNvSpPr txBox="1"/>
          <p:nvPr/>
        </p:nvSpPr>
        <p:spPr>
          <a:xfrm>
            <a:off x="5240607" y="3443931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変数の変換</a:t>
            </a:r>
            <a:endParaRPr lang="zh-CN" altLang="en-US" sz="16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B8B999D-BB50-18EB-A72D-E4487AD34442}"/>
              </a:ext>
            </a:extLst>
          </p:cNvPr>
          <p:cNvSpPr txBox="1"/>
          <p:nvPr/>
        </p:nvSpPr>
        <p:spPr>
          <a:xfrm>
            <a:off x="8182205" y="344393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埋め込み</a:t>
            </a:r>
            <a:endParaRPr lang="zh-CN" altLang="en-US" sz="16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6E1EA1A-A44F-51DE-8135-279BBB96A5EE}"/>
              </a:ext>
            </a:extLst>
          </p:cNvPr>
          <p:cNvSpPr txBox="1"/>
          <p:nvPr/>
        </p:nvSpPr>
        <p:spPr>
          <a:xfrm>
            <a:off x="355456" y="4737804"/>
            <a:ext cx="83744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制約条件：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等式制約</a:t>
            </a:r>
            <a:r>
              <a:rPr lang="zh-CN" altLang="en-US" dirty="0"/>
              <a:t>      →      </a:t>
            </a:r>
            <a:r>
              <a:rPr lang="ja-JP" altLang="en-US" dirty="0"/>
              <a:t>ペナルティー項として目的関数に加える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不等式制約</a:t>
            </a:r>
            <a:r>
              <a:rPr lang="zh-CN" altLang="en-US" dirty="0"/>
              <a:t>  →      </a:t>
            </a:r>
            <a:r>
              <a:rPr lang="ja-JP" altLang="en-US" dirty="0"/>
              <a:t>補助変数</a:t>
            </a:r>
            <a:r>
              <a:rPr lang="zh-CN" altLang="en-US" dirty="0"/>
              <a:t>（</a:t>
            </a:r>
            <a:r>
              <a:rPr lang="en-US" altLang="zh-CN" b="1" dirty="0"/>
              <a:t>slack variables</a:t>
            </a:r>
            <a:r>
              <a:rPr lang="zh-CN" altLang="en-US" dirty="0"/>
              <a:t>）</a:t>
            </a:r>
            <a:r>
              <a:rPr lang="ja-JP" altLang="en-US" dirty="0"/>
              <a:t>を利用する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ja-JP" altLang="en-US" dirty="0"/>
              <a:t>補助変数のデメリットに対して、</a:t>
            </a:r>
            <a:r>
              <a:rPr lang="en-US" altLang="ja-JP" dirty="0"/>
              <a:t> </a:t>
            </a:r>
            <a:r>
              <a:rPr lang="en-US" altLang="ja-JP" b="1" dirty="0"/>
              <a:t>unbalanced penalization</a:t>
            </a:r>
            <a:r>
              <a:rPr lang="en-US" altLang="ja-JP" baseline="30000" dirty="0"/>
              <a:t>[25]</a:t>
            </a:r>
            <a:r>
              <a:rPr lang="ja-JP" altLang="en-US" dirty="0"/>
              <a:t>方法が提案された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3BBEACD-52B2-EF6B-A6D0-5D55FDAAE974}"/>
              </a:ext>
            </a:extLst>
          </p:cNvPr>
          <p:cNvSpPr txBox="1"/>
          <p:nvPr/>
        </p:nvSpPr>
        <p:spPr>
          <a:xfrm>
            <a:off x="6096000" y="6293159"/>
            <a:ext cx="6096000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[25] Alejandro Montanez-Barrera, Alberto Maldonado-Romo, Dennis </a:t>
            </a:r>
            <a:r>
              <a:rPr lang="en-US" altLang="zh-CN" sz="1050" dirty="0" err="1"/>
              <a:t>Willsch</a:t>
            </a:r>
            <a:r>
              <a:rPr lang="en-US" altLang="zh-CN" sz="1050" dirty="0"/>
              <a:t>, and Kristel </a:t>
            </a:r>
            <a:r>
              <a:rPr lang="en-US" altLang="zh-CN" sz="1050" dirty="0" err="1"/>
              <a:t>Michielsen</a:t>
            </a:r>
            <a:r>
              <a:rPr lang="en-US" altLang="zh-CN" sz="1050" dirty="0"/>
              <a:t>. Unbalanced penalization: A new approach to encode inequality constraints of combinatorial problems for quantum optimization algorithms. pages 18–20, 2022.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15050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09892-4C52-C2BB-AAE1-BFFB5A3B8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C9C5FB2F-D3F9-CFD1-2936-DDB8E38FD330}"/>
              </a:ext>
            </a:extLst>
          </p:cNvPr>
          <p:cNvSpPr/>
          <p:nvPr/>
        </p:nvSpPr>
        <p:spPr>
          <a:xfrm>
            <a:off x="600364" y="99220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ECB928BF-D6EA-0548-24B9-B48FBCCC6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20215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zh-CN" b="1" dirty="0"/>
              <a:t>INTRODUCTION</a:t>
            </a:r>
            <a:endParaRPr kumimoji="1" lang="ja-JP" altLang="en-US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CA7074-F579-57BE-E208-78BE032729F4}"/>
              </a:ext>
            </a:extLst>
          </p:cNvPr>
          <p:cNvSpPr txBox="1"/>
          <p:nvPr/>
        </p:nvSpPr>
        <p:spPr>
          <a:xfrm>
            <a:off x="742950" y="1536700"/>
            <a:ext cx="790312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本論文では：</a:t>
            </a:r>
            <a:endParaRPr lang="en-US" altLang="ja-JP" dirty="0"/>
          </a:p>
          <a:p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不等式制約に対して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ベンチマーク用の問題：</a:t>
            </a:r>
            <a:r>
              <a:rPr lang="en-US" altLang="zh-CN" dirty="0"/>
              <a:t> Dantzig-Fulkerson-Johnson</a:t>
            </a:r>
            <a:r>
              <a:rPr lang="en-US" altLang="zh-CN" b="1" dirty="0"/>
              <a:t>(DFJ) </a:t>
            </a:r>
            <a:r>
              <a:rPr lang="ja-JP" altLang="en-US" dirty="0"/>
              <a:t>形式の</a:t>
            </a:r>
            <a:r>
              <a:rPr lang="en-US" altLang="ja-JP" dirty="0"/>
              <a:t>TSP</a:t>
            </a:r>
            <a:r>
              <a:rPr lang="ja-JP" altLang="en-US" dirty="0"/>
              <a:t>問題</a:t>
            </a:r>
            <a:endParaRPr lang="en-US" altLang="ja-JP" dirty="0"/>
          </a:p>
          <a:p>
            <a:r>
              <a:rPr lang="ja-JP" altLang="en-US" dirty="0"/>
              <a:t>問題のサイズ</a:t>
            </a:r>
            <a:r>
              <a:rPr lang="en-US" altLang="ja-JP" dirty="0"/>
              <a:t>(</a:t>
            </a:r>
            <a:r>
              <a:rPr lang="ja-JP" altLang="en-US" dirty="0"/>
              <a:t>町の個数</a:t>
            </a:r>
            <a:r>
              <a:rPr lang="en-US" altLang="ja-JP" dirty="0"/>
              <a:t>)</a:t>
            </a:r>
            <a:r>
              <a:rPr lang="ja-JP" altLang="en-US" dirty="0"/>
              <a:t>は</a:t>
            </a:r>
            <a:r>
              <a:rPr lang="en-US" altLang="ja-JP" dirty="0"/>
              <a:t>6</a:t>
            </a:r>
            <a:r>
              <a:rPr lang="ja-JP" altLang="en-US" dirty="0"/>
              <a:t>から</a:t>
            </a:r>
            <a:r>
              <a:rPr lang="en-US" altLang="ja-JP" dirty="0"/>
              <a:t>45</a:t>
            </a:r>
          </a:p>
          <a:p>
            <a:endParaRPr lang="en-US" altLang="ja-JP" dirty="0"/>
          </a:p>
          <a:p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ソルバー：</a:t>
            </a:r>
            <a:endParaRPr lang="en-US" altLang="ja-JP" dirty="0"/>
          </a:p>
          <a:p>
            <a:r>
              <a:rPr lang="en-US" altLang="zh-CN" dirty="0"/>
              <a:t>D-wave </a:t>
            </a:r>
            <a:r>
              <a:rPr lang="ja-JP" altLang="en-US" dirty="0"/>
              <a:t>の</a:t>
            </a:r>
            <a:r>
              <a:rPr lang="en-US" altLang="zh-CN" dirty="0"/>
              <a:t>Quantum annealing </a:t>
            </a:r>
            <a:r>
              <a:rPr lang="ja-JP" altLang="en-US" dirty="0"/>
              <a:t>と </a:t>
            </a:r>
            <a:r>
              <a:rPr lang="en-US" altLang="zh-CN" dirty="0"/>
              <a:t>classical solvers</a:t>
            </a:r>
            <a:endParaRPr lang="en-US" altLang="ja-JP" dirty="0"/>
          </a:p>
          <a:p>
            <a:r>
              <a:rPr lang="en-US" altLang="zh-CN" dirty="0"/>
              <a:t>     </a:t>
            </a:r>
            <a:endParaRPr lang="zh-CN" altLang="en-US" dirty="0"/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456544BE-7BF4-05E2-F142-8ED8EDC7FB18}"/>
              </a:ext>
            </a:extLst>
          </p:cNvPr>
          <p:cNvSpPr/>
          <p:nvPr/>
        </p:nvSpPr>
        <p:spPr>
          <a:xfrm>
            <a:off x="3293648" y="1676400"/>
            <a:ext cx="425450" cy="12128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BDC6C0-023E-9132-A160-37D816D3A098}"/>
              </a:ext>
            </a:extLst>
          </p:cNvPr>
          <p:cNvSpPr txBox="1"/>
          <p:nvPr/>
        </p:nvSpPr>
        <p:spPr>
          <a:xfrm>
            <a:off x="4114800" y="1536700"/>
            <a:ext cx="4370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補助変数</a:t>
            </a:r>
            <a:r>
              <a:rPr lang="en-US" altLang="ja-JP" b="1" dirty="0"/>
              <a:t>(</a:t>
            </a:r>
            <a:r>
              <a:rPr lang="en-US" altLang="zh-CN" b="1" dirty="0"/>
              <a:t>slack variables)</a:t>
            </a:r>
            <a:r>
              <a:rPr lang="ja-JP" altLang="en-US" dirty="0"/>
              <a:t>を利用する方法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D2BF2D-1DA5-BB10-B4C7-E20F423BF498}"/>
              </a:ext>
            </a:extLst>
          </p:cNvPr>
          <p:cNvSpPr txBox="1"/>
          <p:nvPr/>
        </p:nvSpPr>
        <p:spPr>
          <a:xfrm>
            <a:off x="4114800" y="26537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unbalanced penalization</a:t>
            </a:r>
            <a:r>
              <a:rPr lang="ja-JP" altLang="en-US" dirty="0"/>
              <a:t>方法</a:t>
            </a:r>
            <a:endParaRPr lang="zh-CN" altLang="en-US" dirty="0"/>
          </a:p>
        </p:txBody>
      </p:sp>
      <p:sp>
        <p:nvSpPr>
          <p:cNvPr id="10" name="箭头: 上下 9">
            <a:extLst>
              <a:ext uri="{FF2B5EF4-FFF2-40B4-BE49-F238E27FC236}">
                <a16:creationId xmlns:a16="http://schemas.microsoft.com/office/drawing/2014/main" id="{D0CCA9C4-6929-FAAD-D729-3A856EB412D1}"/>
              </a:ext>
            </a:extLst>
          </p:cNvPr>
          <p:cNvSpPr/>
          <p:nvPr/>
        </p:nvSpPr>
        <p:spPr>
          <a:xfrm>
            <a:off x="8646076" y="2008443"/>
            <a:ext cx="88900" cy="598785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89E976C-4639-4616-60AB-8435FF49687C}"/>
              </a:ext>
            </a:extLst>
          </p:cNvPr>
          <p:cNvSpPr txBox="1"/>
          <p:nvPr/>
        </p:nvSpPr>
        <p:spPr>
          <a:xfrm>
            <a:off x="9394825" y="214140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二つの方法を比較する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25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75E74-6909-84FD-7664-036D2A58B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1414059-E806-40EA-6AE8-939FF02DCCCB}"/>
              </a:ext>
            </a:extLst>
          </p:cNvPr>
          <p:cNvSpPr/>
          <p:nvPr/>
        </p:nvSpPr>
        <p:spPr>
          <a:xfrm>
            <a:off x="600365" y="830339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ACCD88C4-D9DC-9A35-ECAE-70F9F9291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21911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/>
              <a:t>もくじ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975931-8497-E9DC-02DE-5927009B9174}"/>
              </a:ext>
            </a:extLst>
          </p:cNvPr>
          <p:cNvSpPr txBox="1"/>
          <p:nvPr/>
        </p:nvSpPr>
        <p:spPr>
          <a:xfrm>
            <a:off x="600364" y="1335891"/>
            <a:ext cx="50447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ABSTRACT</a:t>
            </a:r>
          </a:p>
          <a:p>
            <a:endParaRPr lang="en-US" altLang="zh-CN" sz="1400" dirty="0"/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Ⅰ. INTRODUCTION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/>
              <a:t>Ⅱ. METHOD</a:t>
            </a:r>
          </a:p>
          <a:p>
            <a:r>
              <a:rPr lang="en-US" altLang="zh-CN" sz="1400" dirty="0"/>
              <a:t>    A. The QUBO formulation</a:t>
            </a:r>
          </a:p>
          <a:p>
            <a:r>
              <a:rPr lang="en-US" altLang="zh-CN" sz="1400" dirty="0"/>
              <a:t>    B. Unbalanced penalization</a:t>
            </a:r>
          </a:p>
          <a:p>
            <a:r>
              <a:rPr lang="en-US" altLang="zh-CN" sz="1400" dirty="0"/>
              <a:t>    C. Slack variables</a:t>
            </a:r>
          </a:p>
          <a:p>
            <a:r>
              <a:rPr lang="en-US" altLang="zh-CN" sz="1400" dirty="0"/>
              <a:t>    D. </a:t>
            </a:r>
            <a:r>
              <a:rPr lang="en-US" altLang="zh-CN" sz="1400" dirty="0" err="1"/>
              <a:t>Ising</a:t>
            </a:r>
            <a:r>
              <a:rPr lang="en-US" altLang="zh-CN" sz="1400" dirty="0"/>
              <a:t> Hamiltonian </a:t>
            </a:r>
          </a:p>
          <a:p>
            <a:r>
              <a:rPr lang="en-US" altLang="zh-CN" sz="1400" dirty="0"/>
              <a:t>    E. The traveling sales man problem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Ⅲ. RESULTS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A. Quantum Annealer: D-Wave Advantage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B. Hybrid Solver</a:t>
            </a: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    C. Unbalanced penalization using different solvers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Ⅳ. CONCLUSIONS</a:t>
            </a:r>
          </a:p>
          <a:p>
            <a:r>
              <a:rPr lang="en-US" altLang="zh-CN" sz="1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93440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C2454-AEDF-141B-3CA7-8602DFAD3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1B60AF1-8660-186D-5D93-E139BA408852}"/>
              </a:ext>
            </a:extLst>
          </p:cNvPr>
          <p:cNvSpPr/>
          <p:nvPr/>
        </p:nvSpPr>
        <p:spPr>
          <a:xfrm>
            <a:off x="600365" y="79535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15430BF8-F581-50B0-5D08-37C0764B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106900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/>
              <a:t>METHOD</a:t>
            </a:r>
            <a:r>
              <a:rPr lang="en-US" altLang="zh-CN" sz="4400" dirty="0"/>
              <a:t> </a:t>
            </a:r>
            <a:r>
              <a:rPr lang="ja-JP" altLang="en-US" sz="4400" dirty="0"/>
              <a:t>：</a:t>
            </a:r>
            <a:r>
              <a:rPr lang="en-US" altLang="zh-CN" sz="4400" dirty="0"/>
              <a:t>The QUBO formulation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1">
                <a:extLst>
                  <a:ext uri="{FF2B5EF4-FFF2-40B4-BE49-F238E27FC236}">
                    <a16:creationId xmlns:a16="http://schemas.microsoft.com/office/drawing/2014/main" id="{B2CF3C9F-A343-0A7F-C4B9-8BC0B07CD11F}"/>
                  </a:ext>
                </a:extLst>
              </p:cNvPr>
              <p:cNvSpPr txBox="1"/>
              <p:nvPr/>
            </p:nvSpPr>
            <p:spPr>
              <a:xfrm>
                <a:off x="301086" y="1058860"/>
                <a:ext cx="9199419" cy="354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ja-JP" sz="1600" b="1" i="0" dirty="0">
                    <a:effectLst/>
                    <a:latin typeface="YakuHanJPs"/>
                  </a:rPr>
                  <a:t>QUBO </a:t>
                </a:r>
                <a:r>
                  <a:rPr lang="en-US" altLang="ja-JP" sz="1600" b="1" dirty="0">
                    <a:latin typeface="YakuHanJPs"/>
                  </a:rPr>
                  <a:t>(</a:t>
                </a:r>
                <a:r>
                  <a:rPr lang="en-US" altLang="zh-CN" sz="1600" b="1" i="0" dirty="0">
                    <a:effectLst/>
                    <a:latin typeface="YakuHanJPs"/>
                  </a:rPr>
                  <a:t>Quadratic Unconstrained Binary Optimization</a:t>
                </a:r>
                <a:r>
                  <a:rPr lang="en-US" altLang="ja-JP" sz="1600" b="1" dirty="0">
                    <a:latin typeface="YakuHanJPs"/>
                  </a:rPr>
                  <a:t>)</a:t>
                </a:r>
                <a:r>
                  <a:rPr lang="ja-JP" altLang="en-US" sz="1600" b="1" dirty="0">
                    <a:latin typeface="YakuHanJPs"/>
                  </a:rPr>
                  <a:t>問題</a:t>
                </a:r>
                <a:endParaRPr lang="en-US" altLang="zh-CN" sz="1600" b="1" i="0" dirty="0">
                  <a:effectLst/>
                  <a:latin typeface="YakuHanJPs"/>
                </a:endParaRPr>
              </a:p>
              <a:p>
                <a:r>
                  <a:rPr lang="ja-JP" altLang="en-US" sz="1600" dirty="0"/>
                  <a:t>二次形式の制約なし二値変数最適化問題</a:t>
                </a:r>
                <a:endParaRPr lang="en-US" altLang="ja-JP" sz="1600" dirty="0"/>
              </a:p>
              <a:p>
                <a:endParaRPr lang="en-US" altLang="ja-JP" sz="1600" dirty="0"/>
              </a:p>
              <a:p>
                <a:r>
                  <a:rPr lang="ja-JP" altLang="en-US" sz="1600" dirty="0"/>
                  <a:t>入力：</a:t>
                </a:r>
                <a:r>
                  <a:rPr lang="en-US" altLang="ja-JP" sz="1600" dirty="0"/>
                  <a:t>QUBO</a:t>
                </a:r>
                <a:r>
                  <a:rPr lang="ja-JP" altLang="en-US" sz="1600" dirty="0"/>
                  <a:t>行列</a:t>
                </a:r>
                <a:endParaRPr lang="en-US" altLang="ja-JP" sz="1600" dirty="0"/>
              </a:p>
              <a:p>
                <a:r>
                  <a:rPr lang="ja-JP" altLang="en-US" sz="1600" dirty="0"/>
                  <a:t>出力：変数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 sz="1600" dirty="0"/>
                  <a:t>のベクトル</a:t>
                </a:r>
                <a:endParaRPr lang="en-US" altLang="ja-JP" sz="1600" dirty="0"/>
              </a:p>
              <a:p>
                <a:r>
                  <a:rPr lang="ja-JP" altLang="en-US" sz="1600" dirty="0"/>
                  <a:t>与えられた数式を最小値にするベクトル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 sz="1600" dirty="0"/>
                  <a:t>を求める</a:t>
                </a:r>
                <a:endParaRPr lang="en-US" altLang="ja-JP" sz="1600" dirty="0"/>
              </a:p>
              <a:p>
                <a:endParaRPr lang="en-US" altLang="zh-CN" sz="1600" dirty="0"/>
              </a:p>
              <a:p>
                <a:r>
                  <a:rPr lang="en-US" altLang="ja-JP" sz="1600" dirty="0"/>
                  <a:t>QUBO</a:t>
                </a:r>
                <a:r>
                  <a:rPr lang="ja-JP" altLang="en-US" sz="1600" dirty="0"/>
                  <a:t>の一般的な数式：</a:t>
                </a:r>
                <a:endParaRPr lang="en-US" altLang="ja-JP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zh-CN" sz="1600" dirty="0"/>
              </a:p>
              <a:p>
                <a:endParaRPr lang="en-US" altLang="ja-JP" sz="1600" dirty="0"/>
              </a:p>
            </p:txBody>
          </p:sp>
        </mc:Choice>
        <mc:Fallback xmlns="">
          <p:sp>
            <p:nvSpPr>
              <p:cNvPr id="5" name="文本框 1">
                <a:extLst>
                  <a:ext uri="{FF2B5EF4-FFF2-40B4-BE49-F238E27FC236}">
                    <a16:creationId xmlns:a16="http://schemas.microsoft.com/office/drawing/2014/main" id="{B2CF3C9F-A343-0A7F-C4B9-8BC0B07CD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86" y="1058860"/>
                <a:ext cx="9199419" cy="3542636"/>
              </a:xfrm>
              <a:prstGeom prst="rect">
                <a:avLst/>
              </a:prstGeom>
              <a:blipFill>
                <a:blip r:embed="rId3"/>
                <a:stretch>
                  <a:fillRect l="-331" t="-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6415537-5FA2-BCDC-2978-4F8635A63A08}"/>
                  </a:ext>
                </a:extLst>
              </p:cNvPr>
              <p:cNvSpPr txBox="1"/>
              <p:nvPr/>
            </p:nvSpPr>
            <p:spPr>
              <a:xfrm>
                <a:off x="6904569" y="3199996"/>
                <a:ext cx="5191871" cy="8508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(0,1)</m:t>
                    </m:r>
                  </m:oMath>
                </a14:m>
                <a:r>
                  <a:rPr lang="ja-JP" altLang="en-US" sz="1600" dirty="0"/>
                  <a:t>   バイナリ変数</a:t>
                </a:r>
                <a:endParaRPr lang="en-US" altLang="ja-JP" sz="1600" dirty="0"/>
              </a:p>
              <a:p>
                <a:r>
                  <a:rPr lang="en-US" altLang="zh-CN" sz="1600" b="0" dirty="0"/>
                  <a:t>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1600" dirty="0"/>
                  <a:t>        </a:t>
                </a:r>
                <a:r>
                  <a:rPr lang="en-US" altLang="zh-CN" sz="1600" dirty="0"/>
                  <a:t>QUBO</a:t>
                </a:r>
                <a:r>
                  <a:rPr lang="ja-JP" altLang="en-US" sz="1600" dirty="0"/>
                  <a:t>行列 </a:t>
                </a:r>
                <a:r>
                  <a:rPr lang="en-US" altLang="ja-JP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ja-JP" altLang="en-US" sz="1600" dirty="0"/>
                  <a:t>一次項の係数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ja-JP" altLang="en-US" sz="1600" dirty="0"/>
                  <a:t>二次項の係数</a:t>
                </a:r>
                <a:r>
                  <a:rPr lang="en-US" altLang="ja-JP" sz="1600" dirty="0"/>
                  <a:t>)</a:t>
                </a:r>
              </a:p>
              <a:p>
                <a:r>
                  <a:rPr lang="en-US" altLang="ja-JP" sz="1600" b="0" dirty="0"/>
                  <a:t>    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600" dirty="0"/>
                  <a:t>         </a:t>
                </a:r>
                <a:r>
                  <a:rPr lang="ja-JP" altLang="en-US" sz="1600" dirty="0"/>
                  <a:t>バイナリ変数の個数</a:t>
                </a:r>
                <a:r>
                  <a:rPr lang="en-US" altLang="ja-JP" sz="1600" dirty="0"/>
                  <a:t>   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6415537-5FA2-BCDC-2978-4F8635A63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569" y="3199996"/>
                <a:ext cx="5191871" cy="850810"/>
              </a:xfrm>
              <a:prstGeom prst="rect">
                <a:avLst/>
              </a:prstGeom>
              <a:blipFill>
                <a:blip r:embed="rId4"/>
                <a:stretch>
                  <a:fillRect t="-1408" b="-70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27B1BA9-64BF-9AE1-C568-4B56DD931527}"/>
              </a:ext>
            </a:extLst>
          </p:cNvPr>
          <p:cNvGraphicFramePr>
            <a:graphicFrameLocks noGrp="1"/>
          </p:cNvGraphicFramePr>
          <p:nvPr/>
        </p:nvGraphicFramePr>
        <p:xfrm>
          <a:off x="863292" y="4968394"/>
          <a:ext cx="1728000" cy="15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8820237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61326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4334582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77412032"/>
                    </a:ext>
                  </a:extLst>
                </a:gridCol>
              </a:tblGrid>
              <a:tr h="37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718715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</a:rPr>
                        <a:t>-2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</a:rPr>
                        <a:t>-4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182015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4142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-3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940471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E200341C-FD3C-C276-CD5B-90EF7FD90C80}"/>
              </a:ext>
            </a:extLst>
          </p:cNvPr>
          <p:cNvSpPr txBox="1"/>
          <p:nvPr/>
        </p:nvSpPr>
        <p:spPr>
          <a:xfrm>
            <a:off x="337127" y="4004767"/>
            <a:ext cx="3209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例えば：</a:t>
            </a:r>
            <a:endParaRPr lang="en-US" altLang="ja-JP" sz="1600" dirty="0"/>
          </a:p>
          <a:p>
            <a:r>
              <a:rPr lang="ja-JP" altLang="en-US" sz="1600" dirty="0"/>
              <a:t>バイナリ変数四つある</a:t>
            </a:r>
            <a:r>
              <a:rPr lang="en-US" altLang="ja-JP" sz="1600" dirty="0"/>
              <a:t>QUBO</a:t>
            </a:r>
            <a:r>
              <a:rPr lang="ja-JP" altLang="en-US" sz="1600" dirty="0"/>
              <a:t>問題</a:t>
            </a:r>
            <a:endParaRPr lang="zh-CN" altLang="en-US" sz="1600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16EEE42-70CF-85EB-0960-393F99878F7E}"/>
              </a:ext>
            </a:extLst>
          </p:cNvPr>
          <p:cNvGrpSpPr/>
          <p:nvPr/>
        </p:nvGrpSpPr>
        <p:grpSpPr>
          <a:xfrm>
            <a:off x="495050" y="4488588"/>
            <a:ext cx="2057679" cy="1879151"/>
            <a:chOff x="1302739" y="4488588"/>
            <a:chExt cx="2057679" cy="18791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9E1ADEC0-1B26-B851-8D7E-5BFB023304F1}"/>
                    </a:ext>
                  </a:extLst>
                </p:cNvPr>
                <p:cNvSpPr txBox="1"/>
                <p:nvPr/>
              </p:nvSpPr>
              <p:spPr>
                <a:xfrm>
                  <a:off x="1302739" y="4828856"/>
                  <a:ext cx="291042" cy="1538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ts val="3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  <a:p>
                  <a:pPr>
                    <a:lnSpc>
                      <a:spcPts val="3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  <a:p>
                  <a:pPr>
                    <a:lnSpc>
                      <a:spcPts val="3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  <a:p>
                  <a:pPr>
                    <a:lnSpc>
                      <a:spcPts val="3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9DDB27DD-0D12-E99F-7353-42E802578A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2739" y="4828856"/>
                  <a:ext cx="291042" cy="153888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863A35D-A4DD-A08D-E27C-CABF7D8CF49B}"/>
                    </a:ext>
                  </a:extLst>
                </p:cNvPr>
                <p:cNvSpPr txBox="1"/>
                <p:nvPr/>
              </p:nvSpPr>
              <p:spPr>
                <a:xfrm>
                  <a:off x="1670981" y="4488588"/>
                  <a:ext cx="1689437" cy="384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ts val="3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68164620-79B5-CF7F-A0A3-AA0711FAD0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0981" y="4488588"/>
                  <a:ext cx="1689437" cy="3847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36425F1-F2FA-0E5A-23A6-7BE979D0BC83}"/>
                  </a:ext>
                </a:extLst>
              </p:cNvPr>
              <p:cNvSpPr txBox="1"/>
              <p:nvPr/>
            </p:nvSpPr>
            <p:spPr>
              <a:xfrm>
                <a:off x="3213922" y="4770773"/>
                <a:ext cx="6942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36425F1-F2FA-0E5A-23A6-7BE979D0B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922" y="4770773"/>
                <a:ext cx="694238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414BAA4E-B334-D9A6-3DB0-29A9C242AB04}"/>
              </a:ext>
            </a:extLst>
          </p:cNvPr>
          <p:cNvSpPr txBox="1"/>
          <p:nvPr/>
        </p:nvSpPr>
        <p:spPr>
          <a:xfrm>
            <a:off x="5498546" y="51502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一次項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91724DB-FD36-9D6E-EA30-FBA941EF8CC8}"/>
              </a:ext>
            </a:extLst>
          </p:cNvPr>
          <p:cNvSpPr txBox="1"/>
          <p:nvPr/>
        </p:nvSpPr>
        <p:spPr>
          <a:xfrm>
            <a:off x="7599529" y="51401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0070C0"/>
                </a:solidFill>
              </a:rPr>
              <a:t>二次項</a:t>
            </a:r>
            <a:endParaRPr lang="zh-CN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01FC6D9-D7AB-06CC-C4A5-640A7D6C3D5D}"/>
                  </a:ext>
                </a:extLst>
              </p:cNvPr>
              <p:cNvSpPr txBox="1"/>
              <p:nvPr/>
            </p:nvSpPr>
            <p:spPr>
              <a:xfrm>
                <a:off x="3296581" y="5644628"/>
                <a:ext cx="813803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=(0,1,1,1)</m:t>
                    </m:r>
                  </m:oMath>
                </a14:m>
                <a:r>
                  <a:rPr lang="ja-JP" altLang="en-US" dirty="0"/>
                  <a:t>のとき，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=−7</m:t>
                    </m:r>
                  </m:oMath>
                </a14:m>
                <a:r>
                  <a:rPr lang="ja-JP" altLang="en-US" dirty="0"/>
                  <a:t>，最小になるなので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最適解は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=(0,1,1,1)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01FC6D9-D7AB-06CC-C4A5-640A7D6C3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581" y="5644628"/>
                <a:ext cx="8138038" cy="923330"/>
              </a:xfrm>
              <a:prstGeom prst="rect">
                <a:avLst/>
              </a:prstGeom>
              <a:blipFill>
                <a:blip r:embed="rId8"/>
                <a:stretch>
                  <a:fillRect l="-674" t="-3311" b="-10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17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13541</TotalTime>
  <Words>4768</Words>
  <Application>Microsoft Office PowerPoint</Application>
  <PresentationFormat>宽屏</PresentationFormat>
  <Paragraphs>887</Paragraphs>
  <Slides>35</Slides>
  <Notes>26</Notes>
  <HiddenSlides>3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HelveticaNeueLTStd-LtIt</vt:lpstr>
      <vt:lpstr>LinLibertineT</vt:lpstr>
      <vt:lpstr>NimbusRomNo9L-Regu</vt:lpstr>
      <vt:lpstr>NimbusRomNo9L-ReguItal</vt:lpstr>
      <vt:lpstr>Söhne</vt:lpstr>
      <vt:lpstr>YakuHanJPs</vt:lpstr>
      <vt:lpstr>等线</vt:lpstr>
      <vt:lpstr>等线 Light</vt:lpstr>
      <vt:lpstr>Arial</vt:lpstr>
      <vt:lpstr>Cambria Math</vt:lpstr>
      <vt:lpstr>Wingdings</vt:lpstr>
      <vt:lpstr>Office 主题​​</vt:lpstr>
      <vt:lpstr>Improving Performance in Combinatorial Optimization Problems with Inequality Constraints: An Evaluation of the Unbalanced Penalization Method on D-Wave Advantage</vt:lpstr>
      <vt:lpstr>もくじ</vt:lpstr>
      <vt:lpstr>もくじ</vt:lpstr>
      <vt:lpstr>ABSTRACT</vt:lpstr>
      <vt:lpstr>もくじ</vt:lpstr>
      <vt:lpstr>INTRODUCTION</vt:lpstr>
      <vt:lpstr>INTRODUCTION</vt:lpstr>
      <vt:lpstr>もくじ</vt:lpstr>
      <vt:lpstr>METHOD ：The QUBO formulation</vt:lpstr>
      <vt:lpstr>METHOD：不等式制約</vt:lpstr>
      <vt:lpstr>METHOD ：不等式制約</vt:lpstr>
      <vt:lpstr>METHOD ：不等式制約</vt:lpstr>
      <vt:lpstr>METHOD ：不等式制約</vt:lpstr>
      <vt:lpstr>METHOD ：不等式制約</vt:lpstr>
      <vt:lpstr>METHOD ：不等式制約</vt:lpstr>
      <vt:lpstr>METHOD：Isingモデル</vt:lpstr>
      <vt:lpstr>METHOD : TSP問題</vt:lpstr>
      <vt:lpstr>METHOD : TSP問題</vt:lpstr>
      <vt:lpstr>METHOD : TSP問題</vt:lpstr>
      <vt:lpstr>METHOD : TSP問題</vt:lpstr>
      <vt:lpstr>METHOD : TSP問題</vt:lpstr>
      <vt:lpstr>METHOD : TSP問題</vt:lpstr>
      <vt:lpstr>METHOD : TSP問題</vt:lpstr>
      <vt:lpstr>METHOD : TSP問題</vt:lpstr>
      <vt:lpstr>METHOD : ソルバー</vt:lpstr>
      <vt:lpstr>もくじ</vt:lpstr>
      <vt:lpstr>RESULTS</vt:lpstr>
      <vt:lpstr>RESULTS</vt:lpstr>
      <vt:lpstr>RESULTS</vt:lpstr>
      <vt:lpstr>RESULTS</vt:lpstr>
      <vt:lpstr>RESULTS</vt:lpstr>
      <vt:lpstr>RESULTS</vt:lpstr>
      <vt:lpstr>もくじ</vt:lpstr>
      <vt:lpstr>CONCLUTIONS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meeting</dc:title>
  <dc:creator>劉　崇玖</dc:creator>
  <cp:lastModifiedBy>崇玖 刘</cp:lastModifiedBy>
  <cp:revision>481</cp:revision>
  <dcterms:created xsi:type="dcterms:W3CDTF">2023-04-18T06:26:34Z</dcterms:created>
  <dcterms:modified xsi:type="dcterms:W3CDTF">2025-01-09T13:19:21Z</dcterms:modified>
</cp:coreProperties>
</file>