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94" r:id="rId3"/>
    <p:sldId id="305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2" r:id="rId21"/>
    <p:sldId id="314" r:id="rId22"/>
    <p:sldId id="315" r:id="rId23"/>
    <p:sldId id="316" r:id="rId24"/>
    <p:sldId id="317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305570" y="651187"/>
            <a:ext cx="4557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Python</a:t>
            </a:r>
            <a:r>
              <a:rPr lang="ja-JP" altLang="en-US" sz="1200" dirty="0"/>
              <a:t>には</a:t>
            </a:r>
            <a:r>
              <a:rPr lang="en-US" altLang="ja-JP" sz="1200" dirty="0"/>
              <a:t>GIL(Global Interpreter Lock)</a:t>
            </a:r>
            <a:r>
              <a:rPr lang="ja-JP" altLang="en-US" sz="1200" dirty="0"/>
              <a:t>がある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GIL</a:t>
            </a:r>
            <a:r>
              <a:rPr lang="ja-JP" altLang="en-US" sz="1200" dirty="0"/>
              <a:t>を取得したスレッドのみが</a:t>
            </a:r>
            <a:r>
              <a:rPr lang="en-US" altLang="ja-JP" sz="1200" dirty="0"/>
              <a:t>Python</a:t>
            </a:r>
            <a:r>
              <a:rPr lang="ja-JP" altLang="en-US" sz="1200" dirty="0"/>
              <a:t>コードを実行できるため、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200" dirty="0"/>
              <a:t>複数のスレッドを作っても</a:t>
            </a:r>
            <a:endParaRPr lang="en-US" altLang="ja-JP" sz="1200" dirty="0"/>
          </a:p>
          <a:p>
            <a:r>
              <a:rPr lang="ja-JP" altLang="en-US" sz="1200" dirty="0"/>
              <a:t>実際には任意の時点で実行中のスレッドは</a:t>
            </a:r>
            <a:r>
              <a:rPr lang="en-US" altLang="ja-JP" sz="1200" dirty="0"/>
              <a:t>1</a:t>
            </a:r>
            <a:r>
              <a:rPr lang="ja-JP" altLang="en-US" sz="1200" dirty="0"/>
              <a:t>つだけです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並列</a:t>
            </a:r>
            <a:r>
              <a:rPr lang="en-US" altLang="ja-JP" sz="1200" dirty="0"/>
              <a:t>(parallel) </a:t>
            </a:r>
            <a:r>
              <a:rPr lang="ja-JP" altLang="en-US" sz="1200" dirty="0"/>
              <a:t>：タスクは真に同時に実行する</a:t>
            </a:r>
            <a:endParaRPr lang="en-US" altLang="ja-JP" sz="1200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：タスクを切り替えながら実行する</a:t>
            </a:r>
            <a:endParaRPr lang="en-US" altLang="ja-JP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214286" y="2176080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401215" y="2220847"/>
            <a:ext cx="8736741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01215" y="4428815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asyncio</a:t>
            </a:r>
            <a:r>
              <a:rPr lang="ja-JP" altLang="en-US" sz="1200" dirty="0"/>
              <a:t>モジュールを使っても</a:t>
            </a:r>
            <a:endParaRPr lang="en-US" altLang="ja-JP" sz="1200" dirty="0"/>
          </a:p>
          <a:p>
            <a:r>
              <a:rPr lang="en-US" altLang="ja-JP" sz="1200" dirty="0"/>
              <a:t>GIL</a:t>
            </a:r>
            <a:r>
              <a:rPr lang="ja-JP" altLang="en-US" sz="1200" dirty="0"/>
              <a:t>を避けることができなくて、タスクの実行が</a:t>
            </a:r>
            <a:r>
              <a:rPr lang="ja-JP" altLang="en-US" sz="1200" b="1" dirty="0"/>
              <a:t>並行</a:t>
            </a:r>
            <a:r>
              <a:rPr lang="ja-JP" altLang="en-US" sz="1200" dirty="0"/>
              <a:t>です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D7521-B0F8-A216-5680-E004D6E89B29}"/>
              </a:ext>
            </a:extLst>
          </p:cNvPr>
          <p:cNvSpPr txBox="1"/>
          <p:nvPr/>
        </p:nvSpPr>
        <p:spPr>
          <a:xfrm>
            <a:off x="12783" y="5272408"/>
            <a:ext cx="745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の違い：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非ブロッキングのコルーチンであ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のように呼び出した時、制御フローを呼び出し元の関数に戻します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  <a:r>
              <a:rPr lang="ja-JP" altLang="en-US" sz="1200" dirty="0"/>
              <a:t>ブロッキング関数である</a:t>
            </a:r>
            <a:endParaRPr lang="en-US" altLang="ja-JP" sz="1200" dirty="0"/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プログラムの実行フローはその場で停止し、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が完了するまで戻りません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0CFCF1-521F-DB2E-DEB1-CD32B893B8BC}"/>
              </a:ext>
            </a:extLst>
          </p:cNvPr>
          <p:cNvSpPr txBox="1"/>
          <p:nvPr/>
        </p:nvSpPr>
        <p:spPr>
          <a:xfrm>
            <a:off x="6096000" y="4633911"/>
            <a:ext cx="6097554" cy="61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I/O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に負荷をかける処理を扱う場合、</a:t>
            </a:r>
            <a:r>
              <a:rPr lang="en-US" altLang="ja-JP" sz="12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asnycio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がおすすめ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に負荷がかかる計算処理は、 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multiprocessing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がおすすめ</a:t>
            </a:r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Chapter 54: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r>
              <a:rPr lang="en-US" altLang="zh-CN" dirty="0">
                <a:solidFill>
                  <a:schemeClr val="bg2"/>
                </a:solidFill>
              </a:rPr>
              <a:t>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54.2: Asynchronous Executors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54.3: Using </a:t>
            </a:r>
            <a:r>
              <a:rPr lang="en-US" altLang="zh-CN" dirty="0" err="1">
                <a:solidFill>
                  <a:schemeClr val="bg2"/>
                </a:solidFill>
              </a:rPr>
              <a:t>UVLoop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54.3: Synchronization Primitive: Event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54.4: A Simple </a:t>
            </a:r>
            <a:r>
              <a:rPr lang="en-US" altLang="zh-CN" dirty="0" err="1">
                <a:solidFill>
                  <a:schemeClr val="bg2"/>
                </a:solidFill>
              </a:rPr>
              <a:t>Websocket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54.5: Common Misconception about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4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0" y="738663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ja-JP" altLang="en-US" sz="1400" dirty="0"/>
              <a:t>を利用してランダムのパスワードを生成できる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D256-5FF4-13B7-4081-5113A1158B58}"/>
              </a:ext>
            </a:extLst>
          </p:cNvPr>
          <p:cNvSpPr txBox="1"/>
          <p:nvPr/>
        </p:nvSpPr>
        <p:spPr>
          <a:xfrm>
            <a:off x="37173" y="1110633"/>
            <a:ext cx="596188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句読点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パスワード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いる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化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のパスワードを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F0636-1336-E21F-5A15-7C560C369698}"/>
              </a:ext>
            </a:extLst>
          </p:cNvPr>
          <p:cNvSpPr txBox="1"/>
          <p:nvPr/>
        </p:nvSpPr>
        <p:spPr>
          <a:xfrm>
            <a:off x="6423858" y="1046440"/>
            <a:ext cx="6190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注意すべき：</a:t>
            </a:r>
            <a:endParaRPr lang="en-US" altLang="ja-JP" sz="1200" dirty="0"/>
          </a:p>
          <a:p>
            <a:r>
              <a:rPr lang="ja-JP" altLang="en-US" sz="1200" dirty="0"/>
              <a:t>パスワードを生成するのに</a:t>
            </a:r>
            <a:endParaRPr lang="en-US" altLang="ja-JP" sz="1200" dirty="0"/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などの関数を使用すべきではない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を使用すべきである</a:t>
            </a:r>
            <a:endParaRPr lang="en-US" altLang="ja-JP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原因：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PRNG(pseudo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シード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(seed)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と呼ばれる開始値に基づいて予測可能な数列を生成する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アルゴリズムのことである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システムのエントロピーを利用することで生成する数列を予測不可能そうです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91494-7B79-B5A6-B30C-81B984399BDA}"/>
              </a:ext>
            </a:extLst>
          </p:cNvPr>
          <p:cNvSpPr txBox="1"/>
          <p:nvPr/>
        </p:nvSpPr>
        <p:spPr>
          <a:xfrm>
            <a:off x="37173" y="5201846"/>
            <a:ext cx="52229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ja-JP" sz="1400" dirty="0"/>
              <a:t>!"#$%&amp;'()*+,-./:;&lt;=&gt;?@[\]^_`{|}~</a:t>
            </a:r>
          </a:p>
          <a:p>
            <a:r>
              <a:rPr lang="en-US" altLang="ja-JP" sz="1400" dirty="0" err="1"/>
              <a:t>abcdefghijklmnopqrstuvwxyzABCDEFGHIJKLMNOPQRSTUVWXYZ</a:t>
            </a:r>
            <a:endParaRPr lang="en-US" altLang="ja-JP" sz="1400" dirty="0"/>
          </a:p>
          <a:p>
            <a:r>
              <a:rPr lang="en-US" altLang="ja-JP" sz="1400" dirty="0"/>
              <a:t>0123456789</a:t>
            </a:r>
          </a:p>
          <a:p>
            <a:r>
              <a:rPr lang="en-US" altLang="ja-JP" sz="1400" dirty="0"/>
              <a:t>t|*)q;$C&lt;5</a:t>
            </a:r>
          </a:p>
        </p:txBody>
      </p:sp>
    </p:spTree>
    <p:extLst>
      <p:ext uri="{BB962C8B-B14F-4D97-AF65-F5344CB8AC3E}">
        <p14:creationId xmlns:p14="http://schemas.microsoft.com/office/powerpoint/2010/main" val="10293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305570" y="664018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Version &gt; 3.6</a:t>
            </a:r>
          </a:p>
          <a:p>
            <a:r>
              <a:rPr lang="ja-JP" altLang="en-US" sz="1400" dirty="0"/>
              <a:t>暗号的に安全な機能を提供するモジュール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ja-JP" altLang="en-US" sz="1400" dirty="0"/>
              <a:t>を利用できる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b="1" dirty="0"/>
              <a:t>アルファベット</a:t>
            </a:r>
            <a:r>
              <a:rPr lang="ja-JP" altLang="en-US" sz="1400" dirty="0"/>
              <a:t>と</a:t>
            </a:r>
            <a:r>
              <a:rPr lang="ja-JP" altLang="en-US" sz="1400" b="1" dirty="0"/>
              <a:t>数字</a:t>
            </a:r>
            <a:r>
              <a:rPr lang="ja-JP" altLang="en-US" sz="1400" dirty="0"/>
              <a:t>からなって</a:t>
            </a:r>
            <a:r>
              <a:rPr lang="en-US" altLang="ja-JP" sz="1400" b="1" dirty="0"/>
              <a:t>10</a:t>
            </a:r>
            <a:r>
              <a:rPr lang="ja-JP" altLang="en-US" sz="1400" dirty="0"/>
              <a:t>文字が含まれるパスワードを生成する</a:t>
            </a:r>
            <a:endParaRPr lang="en-US" altLang="ja-JP" sz="1400" dirty="0"/>
          </a:p>
          <a:p>
            <a:r>
              <a:rPr lang="ja-JP" altLang="en-US" sz="1400" dirty="0"/>
              <a:t>三つの条件：</a:t>
            </a:r>
            <a:endParaRPr lang="en-US" altLang="ja-JP" sz="1400" dirty="0"/>
          </a:p>
          <a:p>
            <a:r>
              <a:rPr lang="ja-JP" altLang="en-US" sz="1400" dirty="0"/>
              <a:t>少なくとも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の小文字のアルファベット、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の大文字アルファベットと</a:t>
            </a:r>
            <a:r>
              <a:rPr lang="ja-JP" altLang="en-US" sz="1400" b="1" dirty="0"/>
              <a:t>三つ</a:t>
            </a:r>
            <a:r>
              <a:rPr lang="ja-JP" altLang="en-US" sz="1400" dirty="0"/>
              <a:t>の数字があること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9A9A67-7167-29C2-84AD-1CA29B8D86EF}"/>
              </a:ext>
            </a:extLst>
          </p:cNvPr>
          <p:cNvSpPr txBox="1"/>
          <p:nvPr/>
        </p:nvSpPr>
        <p:spPr>
          <a:xfrm>
            <a:off x="305569" y="2716107"/>
            <a:ext cx="9165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アルファベットと数字の文字列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4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1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条件を満たすまでパスワードを繰り返し生成する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islower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一つの小文字のアルファベット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isupper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一つの大文字アルファベット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isdigit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三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つの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FE0F5-B080-2EB4-075B-C6849C12777F}"/>
              </a:ext>
            </a:extLst>
          </p:cNvPr>
          <p:cNvSpPr txBox="1"/>
          <p:nvPr/>
        </p:nvSpPr>
        <p:spPr>
          <a:xfrm>
            <a:off x="9769151" y="5654351"/>
            <a:ext cx="11705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U77wvmiG9r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44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3571-D7B8-2B39-50E9-F7E328C7210D}"/>
              </a:ext>
            </a:extLst>
          </p:cNvPr>
          <p:cNvSpPr txBox="1"/>
          <p:nvPr/>
        </p:nvSpPr>
        <p:spPr>
          <a:xfrm>
            <a:off x="305570" y="771751"/>
            <a:ext cx="6711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860D2-823E-38E9-E143-360C84CB0BC2}"/>
              </a:ext>
            </a:extLst>
          </p:cNvPr>
          <p:cNvSpPr txBox="1"/>
          <p:nvPr/>
        </p:nvSpPr>
        <p:spPr>
          <a:xfrm>
            <a:off x="305570" y="3015115"/>
            <a:ext cx="112363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の使用方法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 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D99F8-79C0-A16D-C5E0-014837C5A0AC}"/>
              </a:ext>
            </a:extLst>
          </p:cNvPr>
          <p:cNvSpPr txBox="1"/>
          <p:nvPr/>
        </p:nvSpPr>
        <p:spPr>
          <a:xfrm>
            <a:off x="305570" y="5273445"/>
            <a:ext cx="47436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出力：</a:t>
            </a:r>
            <a:endParaRPr lang="en-US" altLang="ja-JP" dirty="0"/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[10, 1, 9, 17, 7, 20, 17, 11, 16, 6]</a:t>
            </a:r>
          </a:p>
          <a:p>
            <a:r>
              <a:rPr lang="en-US" altLang="zh-CN" sz="1800" dirty="0"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002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94F45-7FBE-BC3D-A45D-D34A925F1188}"/>
              </a:ext>
            </a:extLst>
          </p:cNvPr>
          <p:cNvSpPr txBox="1"/>
          <p:nvPr/>
        </p:nvSpPr>
        <p:spPr>
          <a:xfrm>
            <a:off x="305570" y="1212799"/>
            <a:ext cx="60975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バイトを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五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random_bytes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B4F64-0A4E-568C-6791-240F1331ED1F}"/>
              </a:ext>
            </a:extLst>
          </p:cNvPr>
          <p:cNvSpPr txBox="1"/>
          <p:nvPr/>
        </p:nvSpPr>
        <p:spPr>
          <a:xfrm>
            <a:off x="305570" y="741301"/>
            <a:ext cx="574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モジュール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ja-JP" altLang="en-US" sz="1600" dirty="0"/>
              <a:t>で暗号的に安全なランダムバイトを生成できる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89E871-6D98-87DC-DAB6-4B0B27293500}"/>
              </a:ext>
            </a:extLst>
          </p:cNvPr>
          <p:cNvSpPr txBox="1"/>
          <p:nvPr/>
        </p:nvSpPr>
        <p:spPr>
          <a:xfrm>
            <a:off x="305570" y="2749459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b'_:)\x7f\xd5'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B4A0A5-25DB-BFF4-165F-9329EA5B0623}"/>
              </a:ext>
            </a:extLst>
          </p:cNvPr>
          <p:cNvSpPr txBox="1"/>
          <p:nvPr/>
        </p:nvSpPr>
        <p:spPr>
          <a:xfrm>
            <a:off x="1845122" y="2749459"/>
            <a:ext cx="10564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説明：</a:t>
            </a:r>
            <a:endParaRPr lang="en-US" altLang="zh-CN" sz="1600" dirty="0"/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b'_:)\x7f\xd5’</a:t>
            </a:r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    byte</a:t>
            </a:r>
            <a:r>
              <a:rPr lang="ja-JP" altLang="en-US" sz="1600" dirty="0"/>
              <a:t>の意味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一番目：</a:t>
            </a:r>
            <a:r>
              <a:rPr lang="en-US" altLang="ja-JP" sz="1600" dirty="0"/>
              <a:t>_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95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\x5F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二番目：</a:t>
            </a:r>
            <a:r>
              <a:rPr lang="en-US" altLang="ja-JP" sz="1600" dirty="0"/>
              <a:t>: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58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三番目：</a:t>
            </a:r>
            <a:r>
              <a:rPr lang="en-US" altLang="ja-JP" sz="1600" dirty="0"/>
              <a:t>)           </a:t>
            </a:r>
            <a:r>
              <a:rPr lang="en-US" altLang="zh-CN" sz="1600" dirty="0"/>
              <a:t>ascii</a:t>
            </a:r>
            <a:r>
              <a:rPr lang="ja-JP" altLang="en-US" sz="1600" dirty="0"/>
              <a:t>コード：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41</a:t>
            </a:r>
            <a:r>
              <a:rPr lang="ja-JP" altLang="en-US" sz="1600" dirty="0"/>
              <a:t>、</a:t>
            </a:r>
            <a:r>
              <a:rPr lang="en-US" altLang="ja-JP" sz="1600" dirty="0"/>
              <a:t>16</a:t>
            </a:r>
            <a:r>
              <a:rPr lang="ja-JP" altLang="en-US" sz="1600" dirty="0"/>
              <a:t>進数：</a:t>
            </a:r>
            <a:r>
              <a:rPr lang="en-US" altLang="ja-JP" sz="1600" dirty="0"/>
              <a:t>\x29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四番目：</a:t>
            </a:r>
            <a:r>
              <a:rPr lang="en-US" altLang="ja-JP" sz="1600" dirty="0"/>
              <a:t>\x7f 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127    </a:t>
            </a:r>
            <a:r>
              <a:rPr lang="ja-JP" altLang="en-US" sz="1600" dirty="0"/>
              <a:t>対応する符号：</a:t>
            </a:r>
            <a:r>
              <a:rPr lang="en-US" altLang="ja-JP" sz="1600" dirty="0"/>
              <a:t>DEL  </a:t>
            </a:r>
            <a:r>
              <a:rPr lang="ja-JP" altLang="en-US" sz="1600" dirty="0"/>
              <a:t>制御文字　印字されない　</a:t>
            </a:r>
            <a:r>
              <a:rPr lang="en-US" altLang="ja-JP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五番目：</a:t>
            </a:r>
            <a:r>
              <a:rPr lang="en-US" altLang="ja-JP" sz="1600" dirty="0"/>
              <a:t>\xd5     \x</a:t>
            </a:r>
            <a:r>
              <a:rPr lang="ja-JP" altLang="en-US" sz="1600" dirty="0"/>
              <a:t>：</a:t>
            </a:r>
            <a:r>
              <a:rPr lang="en-US" altLang="ja-JP" sz="1600" dirty="0"/>
              <a:t>16</a:t>
            </a:r>
            <a:r>
              <a:rPr lang="ja-JP" altLang="en-US" sz="1600" dirty="0"/>
              <a:t>進数の意味　対応する</a:t>
            </a:r>
            <a:r>
              <a:rPr lang="en-US" altLang="ja-JP" sz="1600" dirty="0"/>
              <a:t>10</a:t>
            </a:r>
            <a:r>
              <a:rPr lang="ja-JP" altLang="en-US" sz="1600" dirty="0"/>
              <a:t>進数：</a:t>
            </a:r>
            <a:r>
              <a:rPr lang="en-US" altLang="ja-JP" sz="1600" dirty="0"/>
              <a:t>213   ascii</a:t>
            </a:r>
            <a:r>
              <a:rPr lang="ja-JP" altLang="en-US" sz="1600" dirty="0"/>
              <a:t>コード表の範囲を超える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0422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017D4-3D8E-524D-A02F-2F10A14CE47B}"/>
              </a:ext>
            </a:extLst>
          </p:cNvPr>
          <p:cNvSpPr txBox="1"/>
          <p:nvPr/>
        </p:nvSpPr>
        <p:spPr>
          <a:xfrm>
            <a:off x="305570" y="723274"/>
            <a:ext cx="1015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関数でミュータブル（変更可能）、インデクスでアクセスできるオブジェクト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の要素の順番をランダムに変える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67A0A-1827-7920-3DC8-F0B80FD0F008}"/>
              </a:ext>
            </a:extLst>
          </p:cNvPr>
          <p:cNvSpPr txBox="1"/>
          <p:nvPr/>
        </p:nvSpPr>
        <p:spPr>
          <a:xfrm>
            <a:off x="305570" y="1125232"/>
            <a:ext cx="6097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AD3D5-E27D-822E-815C-27567A4A0F55}"/>
              </a:ext>
            </a:extLst>
          </p:cNvPr>
          <p:cNvSpPr txBox="1"/>
          <p:nvPr/>
        </p:nvSpPr>
        <p:spPr>
          <a:xfrm>
            <a:off x="305570" y="2280804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['Ho', 'Hi', 'He']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C543C5-6F8A-2D19-E8DD-B0B7477B7CA5}"/>
              </a:ext>
            </a:extLst>
          </p:cNvPr>
          <p:cNvSpPr txBox="1"/>
          <p:nvPr/>
        </p:nvSpPr>
        <p:spPr>
          <a:xfrm>
            <a:off x="6403124" y="1046440"/>
            <a:ext cx="5926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注意すべき：</a:t>
            </a:r>
            <a:endParaRPr lang="en-US" altLang="ja-JP" sz="1400" dirty="0"/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shuffle()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関数は与えられたオブジェクトを直接シャッフルするなので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新しいオブジェクトを返さない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.shuffle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None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このように書くべきではない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42234-E080-98F4-9665-F5E95235FC90}"/>
              </a:ext>
            </a:extLst>
          </p:cNvPr>
          <p:cNvSpPr txBox="1"/>
          <p:nvPr/>
        </p:nvSpPr>
        <p:spPr>
          <a:xfrm>
            <a:off x="305570" y="4039998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EADF9-8B2A-D441-6CC1-34F40E6F8BF7}"/>
              </a:ext>
            </a:extLst>
          </p:cNvPr>
          <p:cNvSpPr txBox="1"/>
          <p:nvPr/>
        </p:nvSpPr>
        <p:spPr>
          <a:xfrm>
            <a:off x="305570" y="3732221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シーケンスからランダムに要素を一つ選択する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9A671-CCB4-FCE0-72CA-7552E20C7D9F}"/>
              </a:ext>
            </a:extLst>
          </p:cNvPr>
          <p:cNvSpPr txBox="1"/>
          <p:nvPr/>
        </p:nvSpPr>
        <p:spPr>
          <a:xfrm>
            <a:off x="305570" y="4921799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Ho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83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55.3: Random and sequences: shuffle, choice and sample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F830F-BC19-48D8-2AEA-FD8114931E3D}"/>
              </a:ext>
            </a:extLst>
          </p:cNvPr>
          <p:cNvSpPr txBox="1"/>
          <p:nvPr/>
        </p:nvSpPr>
        <p:spPr>
          <a:xfrm>
            <a:off x="305570" y="723274"/>
            <a:ext cx="654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sample()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関数でシーケンスからランダムに指定された個数でサンプリングする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57A7F2-F6F6-B6F1-A8AA-B4D024730B58}"/>
              </a:ext>
            </a:extLst>
          </p:cNvPr>
          <p:cNvSpPr txBox="1"/>
          <p:nvPr/>
        </p:nvSpPr>
        <p:spPr>
          <a:xfrm>
            <a:off x="305570" y="1298524"/>
            <a:ext cx="79613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sample(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オブジェクト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指定された個数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F4E-D7CB-F778-D97D-F3178473291F}"/>
              </a:ext>
            </a:extLst>
          </p:cNvPr>
          <p:cNvSpPr txBox="1"/>
          <p:nvPr/>
        </p:nvSpPr>
        <p:spPr>
          <a:xfrm>
            <a:off x="305570" y="2304661"/>
            <a:ext cx="9332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['Hi', 'Ho']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46616B-49CA-A7F0-56CF-00DCC0BB1976}"/>
              </a:ext>
            </a:extLst>
          </p:cNvPr>
          <p:cNvSpPr txBox="1"/>
          <p:nvPr/>
        </p:nvSpPr>
        <p:spPr>
          <a:xfrm>
            <a:off x="305570" y="3185578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一つの要素を二回選択されたことがない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A7E26E-55DA-22E3-0741-D74669E5735C}"/>
              </a:ext>
            </a:extLst>
          </p:cNvPr>
          <p:cNvSpPr txBox="1"/>
          <p:nvPr/>
        </p:nvSpPr>
        <p:spPr>
          <a:xfrm>
            <a:off x="305570" y="4163737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['He', 'Hi', 'Ho']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EEA40-9DA5-C1B5-4395-99CC7E96DB47}"/>
              </a:ext>
            </a:extLst>
          </p:cNvPr>
          <p:cNvSpPr txBox="1"/>
          <p:nvPr/>
        </p:nvSpPr>
        <p:spPr>
          <a:xfrm>
            <a:off x="1949709" y="421758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元のリストと比べると要素の順番が変わるかもしれない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F9B497-943C-F753-4A35-D4D55ACA06B1}"/>
              </a:ext>
            </a:extLst>
          </p:cNvPr>
          <p:cNvSpPr txBox="1"/>
          <p:nvPr/>
        </p:nvSpPr>
        <p:spPr>
          <a:xfrm>
            <a:off x="305570" y="5223721"/>
            <a:ext cx="85305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.sample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laughs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US" altLang="zh-CN" sz="14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指定された個数はリストの長さより大きい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4732FB-849C-812F-A77A-8243BFF7AF82}"/>
              </a:ext>
            </a:extLst>
          </p:cNvPr>
          <p:cNvSpPr txBox="1"/>
          <p:nvPr/>
        </p:nvSpPr>
        <p:spPr>
          <a:xfrm>
            <a:off x="305570" y="6134726"/>
            <a:ext cx="45159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 err="1"/>
              <a:t>ValueError</a:t>
            </a:r>
            <a:r>
              <a:rPr lang="en-US" altLang="zh-CN" sz="1400" dirty="0"/>
              <a:t>: Sample larger than population or is negative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52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6C0B90-CC11-1169-A816-124C99C163B9}"/>
              </a:ext>
            </a:extLst>
          </p:cNvPr>
          <p:cNvSpPr txBox="1"/>
          <p:nvPr/>
        </p:nvSpPr>
        <p:spPr>
          <a:xfrm>
            <a:off x="305570" y="1538882"/>
            <a:ext cx="6097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つランダムに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3C10C-BB16-EE07-7B85-755DC52743C9}"/>
              </a:ext>
            </a:extLst>
          </p:cNvPr>
          <p:cNvSpPr txBox="1"/>
          <p:nvPr/>
        </p:nvSpPr>
        <p:spPr>
          <a:xfrm>
            <a:off x="6790345" y="1538882"/>
            <a:ext cx="7232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4DC5DB-213F-A893-770A-B7A5035F186B}"/>
              </a:ext>
            </a:extLst>
          </p:cNvPr>
          <p:cNvSpPr txBox="1"/>
          <p:nvPr/>
        </p:nvSpPr>
        <p:spPr>
          <a:xfrm>
            <a:off x="305569" y="1124702"/>
            <a:ext cx="9407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randint(x, y)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が含む</a:t>
            </a:r>
            <a:r>
              <a:rPr lang="zh-CN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≤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0E7E2A-65B4-7CE6-6554-2D28FC789C5B}"/>
              </a:ext>
            </a:extLst>
          </p:cNvPr>
          <p:cNvSpPr txBox="1"/>
          <p:nvPr/>
        </p:nvSpPr>
        <p:spPr>
          <a:xfrm>
            <a:off x="305569" y="2807322"/>
            <a:ext cx="114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指定された範囲で（</a:t>
            </a:r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と同じ書き方、末尾の値が含まれない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）整数を整数を一つランダムに生成する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C54DC-BF56-CE4B-8F29-F7F4EE820FA2}"/>
              </a:ext>
            </a:extLst>
          </p:cNvPr>
          <p:cNvSpPr txBox="1"/>
          <p:nvPr/>
        </p:nvSpPr>
        <p:spPr>
          <a:xfrm>
            <a:off x="305569" y="3429000"/>
            <a:ext cx="410781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20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で、ステップは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10,13,16,19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2AF07-CE31-CD43-0612-A0A89D12C133}"/>
              </a:ext>
            </a:extLst>
          </p:cNvPr>
          <p:cNvSpPr txBox="1"/>
          <p:nvPr/>
        </p:nvSpPr>
        <p:spPr>
          <a:xfrm>
            <a:off x="4945994" y="3429000"/>
            <a:ext cx="7232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9</a:t>
            </a:r>
          </a:p>
          <a:p>
            <a:r>
              <a:rPr lang="en-US" altLang="zh-CN" sz="1400" dirty="0"/>
              <a:t>36</a:t>
            </a:r>
          </a:p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96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954107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965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55.4: Creating random integers and floats: </a:t>
            </a:r>
          </a:p>
          <a:p>
            <a:r>
              <a:rPr lang="en-US" altLang="zh-CN" sz="2800" dirty="0" err="1"/>
              <a:t>randint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randrange</a:t>
            </a:r>
            <a:r>
              <a:rPr lang="en-US" altLang="zh-CN" sz="2800" dirty="0"/>
              <a:t>, random, and uniform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52670-7709-BC15-D4A0-2ECF7BFE19D6}"/>
              </a:ext>
            </a:extLst>
          </p:cNvPr>
          <p:cNvSpPr txBox="1"/>
          <p:nvPr/>
        </p:nvSpPr>
        <p:spPr>
          <a:xfrm>
            <a:off x="566833" y="2386948"/>
            <a:ext cx="667372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≤number&lt;1.0)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≤number≤8.0)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つ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浮動小数点数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.uniform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37757-EA8B-50C9-2C0D-0A490A4B1DB2}"/>
              </a:ext>
            </a:extLst>
          </p:cNvPr>
          <p:cNvSpPr txBox="1"/>
          <p:nvPr/>
        </p:nvSpPr>
        <p:spPr>
          <a:xfrm>
            <a:off x="566833" y="1333292"/>
            <a:ext cx="114510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の範囲で小数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(float)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を一つランダムに生成する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uniform(x, y) 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指定された範囲で小数を一つランダムに生成する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どちらも一様分布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79AC86-FD3D-1A19-C5B2-27FF193CE760}"/>
              </a:ext>
            </a:extLst>
          </p:cNvPr>
          <p:cNvSpPr txBox="1"/>
          <p:nvPr/>
        </p:nvSpPr>
        <p:spPr>
          <a:xfrm>
            <a:off x="7354935" y="2386948"/>
            <a:ext cx="18325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0.6862443452247661</a:t>
            </a:r>
          </a:p>
          <a:p>
            <a:r>
              <a:rPr lang="zh-CN" altLang="en-US" sz="1400" dirty="0"/>
              <a:t>3.3548494946443084</a:t>
            </a:r>
          </a:p>
        </p:txBody>
      </p:sp>
    </p:spTree>
    <p:extLst>
      <p:ext uri="{BB962C8B-B14F-4D97-AF65-F5344CB8AC3E}">
        <p14:creationId xmlns:p14="http://schemas.microsoft.com/office/powerpoint/2010/main" val="328375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C7568-D99B-3732-6303-7B7D37D0DB9A}"/>
              </a:ext>
            </a:extLst>
          </p:cNvPr>
          <p:cNvSpPr txBox="1"/>
          <p:nvPr/>
        </p:nvSpPr>
        <p:spPr>
          <a:xfrm>
            <a:off x="0" y="133944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seed()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関数で乱数生成器の状態を初期化できる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同じ数値で初期化した後、生成された数値のシーケンスはいつも同じである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A0AFF-9B38-F73D-D6D8-6277854917D3}"/>
              </a:ext>
            </a:extLst>
          </p:cNvPr>
          <p:cNvSpPr txBox="1"/>
          <p:nvPr/>
        </p:nvSpPr>
        <p:spPr>
          <a:xfrm>
            <a:off x="193720" y="2091052"/>
            <a:ext cx="398651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7C2F15-B71D-2B0B-88D8-77ACA5CEAF33}"/>
              </a:ext>
            </a:extLst>
          </p:cNvPr>
          <p:cNvSpPr txBox="1"/>
          <p:nvPr/>
        </p:nvSpPr>
        <p:spPr>
          <a:xfrm>
            <a:off x="4345778" y="2091052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  <a:p>
            <a:r>
              <a:rPr lang="zh-CN" altLang="en-US" sz="1400" dirty="0"/>
              <a:t>9</a:t>
            </a:r>
          </a:p>
          <a:p>
            <a:r>
              <a:rPr lang="zh-CN" altLang="en-US" sz="1400" dirty="0"/>
              <a:t>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BBCFE4-584C-3925-0488-88482065179F}"/>
              </a:ext>
            </a:extLst>
          </p:cNvPr>
          <p:cNvSpPr txBox="1"/>
          <p:nvPr/>
        </p:nvSpPr>
        <p:spPr>
          <a:xfrm>
            <a:off x="6879042" y="2198773"/>
            <a:ext cx="33761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現在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取得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最初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状態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にリセットする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save_state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範囲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で、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整数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F0B30-3E39-4214-69B3-8E5826B633D6}"/>
              </a:ext>
            </a:extLst>
          </p:cNvPr>
          <p:cNvSpPr txBox="1"/>
          <p:nvPr/>
        </p:nvSpPr>
        <p:spPr>
          <a:xfrm>
            <a:off x="10656382" y="2198773"/>
            <a:ext cx="7232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D84740-52E6-4B63-F26F-0AF4F36DB4E0}"/>
              </a:ext>
            </a:extLst>
          </p:cNvPr>
          <p:cNvSpPr txBox="1"/>
          <p:nvPr/>
        </p:nvSpPr>
        <p:spPr>
          <a:xfrm>
            <a:off x="6802085" y="1344848"/>
            <a:ext cx="5519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getstate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関数は現在乱数生成器の状態を取得できる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setstate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関数は乱数生成器を特定の状態に戻すことができる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3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52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55.5: Reproducible random numbers: Seed and State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B60BC-EEED-FB8D-81E3-495DC37F16DE}"/>
              </a:ext>
            </a:extLst>
          </p:cNvPr>
          <p:cNvSpPr txBox="1"/>
          <p:nvPr/>
        </p:nvSpPr>
        <p:spPr>
          <a:xfrm>
            <a:off x="1219970" y="741301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</a:t>
            </a:r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に指定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     # 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シードを指定しない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新しい乱数の生成結果が得られる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12F530-36A4-5FBF-902A-36BC54C2C132}"/>
              </a:ext>
            </a:extLst>
          </p:cNvPr>
          <p:cNvSpPr txBox="1"/>
          <p:nvPr/>
        </p:nvSpPr>
        <p:spPr>
          <a:xfrm>
            <a:off x="1219970" y="1911547"/>
            <a:ext cx="354797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リセット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3DC154-0E91-0D24-FBF7-0141EFABA660}"/>
              </a:ext>
            </a:extLst>
          </p:cNvPr>
          <p:cNvSpPr txBox="1"/>
          <p:nvPr/>
        </p:nvSpPr>
        <p:spPr>
          <a:xfrm>
            <a:off x="5270971" y="1915222"/>
            <a:ext cx="72327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3</a:t>
            </a:r>
          </a:p>
          <a:p>
            <a:r>
              <a:rPr lang="zh-CN" altLang="en-US" sz="1400" dirty="0"/>
              <a:t>8</a:t>
            </a:r>
          </a:p>
          <a:p>
            <a:r>
              <a:rPr lang="zh-CN" altLang="en-US" sz="1400" dirty="0"/>
              <a:t>1</a:t>
            </a:r>
          </a:p>
          <a:p>
            <a:r>
              <a:rPr lang="zh-CN" alt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971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55.6: Random Binary Decision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85BE5-B1D2-3098-74D6-99BF66ADA3CF}"/>
              </a:ext>
            </a:extLst>
          </p:cNvPr>
          <p:cNvSpPr txBox="1"/>
          <p:nvPr/>
        </p:nvSpPr>
        <p:spPr>
          <a:xfrm>
            <a:off x="482859" y="2105141"/>
            <a:ext cx="654309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確率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指定</a:t>
            </a:r>
            <a:endParaRPr lang="zh-CN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ランダムに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まで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小数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する</a:t>
            </a:r>
            <a:endParaRPr lang="ja-JP" alt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probability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#print("Decision_1 with probability 0.3")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#print("Decision_2 with probability 0.7")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decision_1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decision_2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5A29C5-76DE-3017-2072-53A4669F6948}"/>
              </a:ext>
            </a:extLst>
          </p:cNvPr>
          <p:cNvSpPr txBox="1"/>
          <p:nvPr/>
        </p:nvSpPr>
        <p:spPr>
          <a:xfrm>
            <a:off x="482859" y="99837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指定された確率でどの選択をしようかという仕組み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30</a:t>
            </a:r>
            <a:r>
              <a:rPr lang="ja-JP" altLang="en-US" dirty="0"/>
              <a:t>％</a:t>
            </a:r>
            <a:endParaRPr lang="en-US" altLang="ja-JP" dirty="0"/>
          </a:p>
          <a:p>
            <a:r>
              <a:rPr lang="ja-JP" altLang="en-US" dirty="0"/>
              <a:t>選択肢</a:t>
            </a:r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en-US" altLang="ja-JP" dirty="0"/>
              <a:t>70</a:t>
            </a:r>
            <a:r>
              <a:rPr lang="ja-JP" altLang="en-US" dirty="0"/>
              <a:t>％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48562-66EE-FC4A-E7AE-256D64A19848}"/>
              </a:ext>
            </a:extLst>
          </p:cNvPr>
          <p:cNvSpPr txBox="1"/>
          <p:nvPr/>
        </p:nvSpPr>
        <p:spPr>
          <a:xfrm>
            <a:off x="7696930" y="2105141"/>
            <a:ext cx="9909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zh-CN" sz="1400" dirty="0"/>
          </a:p>
          <a:p>
            <a:r>
              <a:rPr lang="zh-CN" altLang="en-US" sz="1400" dirty="0"/>
              <a:t>3072 6928</a:t>
            </a:r>
          </a:p>
        </p:txBody>
      </p:sp>
    </p:spTree>
    <p:extLst>
      <p:ext uri="{BB962C8B-B14F-4D97-AF65-F5344CB8AC3E}">
        <p14:creationId xmlns:p14="http://schemas.microsoft.com/office/powerpoint/2010/main" val="40949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Chapter 55: Random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55.1: Creating a random user password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55.2: Create cryptographically secure random numbers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55.3: Random and sequences: shuffle, choice and sample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55.4: Creating random integers and floats: </a:t>
            </a:r>
            <a:r>
              <a:rPr lang="en-US" altLang="zh-CN" dirty="0" err="1">
                <a:solidFill>
                  <a:schemeClr val="bg2"/>
                </a:solidFill>
              </a:rPr>
              <a:t>randint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randrange</a:t>
            </a:r>
            <a:r>
              <a:rPr lang="en-US" altLang="zh-CN" dirty="0">
                <a:solidFill>
                  <a:schemeClr val="bg2"/>
                </a:solidFill>
              </a:rPr>
              <a:t>, random, and uniform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55.5: Reproducible random numbers: Seed and State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55.6: Random Binary Decision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13508</TotalTime>
  <Words>4702</Words>
  <Application>Microsoft Office PowerPoint</Application>
  <PresentationFormat>宽屏</PresentationFormat>
  <Paragraphs>669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Lucida Grande</vt:lpstr>
      <vt:lpstr>RobotoMono-Regular</vt:lpstr>
      <vt:lpstr>等线</vt:lpstr>
      <vt:lpstr>等线 Light</vt:lpstr>
      <vt:lpstr>新宋体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626</cp:revision>
  <dcterms:created xsi:type="dcterms:W3CDTF">2023-04-18T06:26:34Z</dcterms:created>
  <dcterms:modified xsi:type="dcterms:W3CDTF">2024-08-23T05:15:27Z</dcterms:modified>
</cp:coreProperties>
</file>