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94" r:id="rId3"/>
    <p:sldId id="305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5" r:id="rId23"/>
    <p:sldId id="316" r:id="rId24"/>
    <p:sldId id="317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三つのモジュールを導入することで簡単な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（サービスが終了するらしい）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305570" y="2834182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server.py 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2AF9E-F86E-2B25-7F74-F3EDA92AEF19}"/>
              </a:ext>
            </a:extLst>
          </p:cNvPr>
          <p:cNvSpPr txBox="1"/>
          <p:nvPr/>
        </p:nvSpPr>
        <p:spPr>
          <a:xfrm>
            <a:off x="305570" y="690049"/>
            <a:ext cx="676703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client.py 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ユーザー側</a:t>
            </a:r>
            <a:endParaRPr lang="en-US" altLang="zh-CN" sz="12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のプロトコールで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アドレスが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ポートに接続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ws_connect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://127.0.0.1:8888"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send_str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サーバーからのメッセージを受け取る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39617-D8B9-ED64-A32B-AC34F57D4336}"/>
              </a:ext>
            </a:extLst>
          </p:cNvPr>
          <p:cNvSpPr txBox="1"/>
          <p:nvPr/>
        </p:nvSpPr>
        <p:spPr>
          <a:xfrm>
            <a:off x="8112023" y="690049"/>
            <a:ext cx="39748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main coroutine</a:t>
            </a:r>
            <a:endParaRPr lang="en-US" altLang="zh-CN" sz="12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インスタンス化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サーバーに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サーバーにメッセージを送る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サーバーからの確認メッセージを受け取る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確認メッセージを出力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"Hello World!"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を閉じる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71C104-CA0C-A31A-5FF1-AA395087968F}"/>
              </a:ext>
            </a:extLst>
          </p:cNvPr>
          <p:cNvGrpSpPr/>
          <p:nvPr/>
        </p:nvGrpSpPr>
        <p:grpSpPr>
          <a:xfrm>
            <a:off x="7206736" y="690049"/>
            <a:ext cx="876300" cy="280791"/>
            <a:chOff x="4981575" y="833634"/>
            <a:chExt cx="876300" cy="28079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7A5E90-3E85-FA27-9297-E3286857ED52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CD3C6-28E9-962C-6FFB-5E35A3632AA3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7D597F-3884-E8DE-0DB7-C875033EE52A}"/>
              </a:ext>
            </a:extLst>
          </p:cNvPr>
          <p:cNvSpPr txBox="1"/>
          <p:nvPr/>
        </p:nvSpPr>
        <p:spPr>
          <a:xfrm>
            <a:off x="305570" y="5844785"/>
            <a:ext cx="3700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実行順序：</a:t>
            </a:r>
            <a:endParaRPr lang="en-US" altLang="ja-JP" sz="1200" dirty="0"/>
          </a:p>
          <a:p>
            <a:r>
              <a:rPr lang="ja-JP" altLang="en-US" sz="1200" dirty="0"/>
              <a:t>１．まず</a:t>
            </a:r>
            <a:r>
              <a:rPr lang="en-US" altLang="zh-CN" sz="1200" dirty="0"/>
              <a:t>server.py</a:t>
            </a:r>
            <a:r>
              <a:rPr lang="ja-JP" altLang="en-US" sz="1200" dirty="0"/>
              <a:t>を実行させる（サーバーを起動）</a:t>
            </a:r>
            <a:endParaRPr lang="en-US" altLang="ja-JP" sz="1200" dirty="0"/>
          </a:p>
          <a:p>
            <a:r>
              <a:rPr lang="ja-JP" altLang="en-US" sz="1200" dirty="0"/>
              <a:t>２．そして </a:t>
            </a:r>
            <a:r>
              <a:rPr lang="en-US" altLang="ja-JP" sz="1200" dirty="0"/>
              <a:t>client.py</a:t>
            </a:r>
            <a:r>
              <a:rPr lang="ja-JP" altLang="en-US" sz="1200" dirty="0"/>
              <a:t>を実行させる</a:t>
            </a:r>
            <a:endParaRPr lang="en-US" altLang="ja-JP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6688D-9EF7-FF13-9551-9ED4BFDA3AE7}"/>
              </a:ext>
            </a:extLst>
          </p:cNvPr>
          <p:cNvGrpSpPr/>
          <p:nvPr/>
        </p:nvGrpSpPr>
        <p:grpSpPr>
          <a:xfrm>
            <a:off x="8112023" y="5059955"/>
            <a:ext cx="2618181" cy="1569660"/>
            <a:chOff x="8112023" y="4782955"/>
            <a:chExt cx="261818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65DE68-2152-160C-AB11-31FF622AFAE8}"/>
                </a:ext>
              </a:extLst>
            </p:cNvPr>
            <p:cNvSpPr txBox="1"/>
            <p:nvPr/>
          </p:nvSpPr>
          <p:spPr>
            <a:xfrm>
              <a:off x="8112023" y="4782955"/>
              <a:ext cx="261818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出力：</a:t>
              </a:r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4DAE77-C23C-E2E0-C8A3-504BF35638BC}"/>
                </a:ext>
              </a:extLst>
            </p:cNvPr>
            <p:cNvSpPr txBox="1"/>
            <p:nvPr/>
          </p:nvSpPr>
          <p:spPr>
            <a:xfrm>
              <a:off x="8201609" y="5122031"/>
              <a:ext cx="22958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サーバー側：</a:t>
              </a:r>
              <a:endParaRPr lang="en-US" altLang="ja-JP" sz="1200" dirty="0"/>
            </a:p>
            <a:p>
              <a:r>
                <a:rPr lang="en-US" altLang="zh-CN" sz="1200" dirty="0"/>
                <a:t>Received message: Hello World!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E483A16-70D6-6BB0-5540-F580FD28CB12}"/>
                </a:ext>
              </a:extLst>
            </p:cNvPr>
            <p:cNvSpPr txBox="1"/>
            <p:nvPr/>
          </p:nvSpPr>
          <p:spPr>
            <a:xfrm>
              <a:off x="8201609" y="5788283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ユーザー側：</a:t>
              </a:r>
              <a:endParaRPr lang="en-US" altLang="ja-JP" sz="1200" dirty="0"/>
            </a:p>
            <a:p>
              <a:r>
                <a:rPr lang="en-US" altLang="zh-CN" sz="1200" dirty="0"/>
                <a:t>Hello World!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54.5: Common Misconception about </a:t>
            </a:r>
            <a:r>
              <a:rPr lang="en-US" altLang="zh-CN" sz="2800" dirty="0" err="1"/>
              <a:t>asyncio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B59D-FCB1-ACB2-CDB5-BD3CFFF7E555}"/>
              </a:ext>
            </a:extLst>
          </p:cNvPr>
          <p:cNvSpPr txBox="1"/>
          <p:nvPr/>
        </p:nvSpPr>
        <p:spPr>
          <a:xfrm>
            <a:off x="297189" y="858001"/>
            <a:ext cx="52854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には</a:t>
            </a:r>
            <a:r>
              <a:rPr lang="en-US" altLang="ja-JP" sz="1400" dirty="0"/>
              <a:t>GIL(Global Interpreter Lock)</a:t>
            </a:r>
            <a:r>
              <a:rPr lang="ja-JP" altLang="en-US" sz="1400" dirty="0"/>
              <a:t>がある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を取得したスレッドのみが</a:t>
            </a:r>
            <a:r>
              <a:rPr lang="en-US" altLang="ja-JP" sz="1400" dirty="0"/>
              <a:t>Python</a:t>
            </a:r>
            <a:r>
              <a:rPr lang="ja-JP" altLang="en-US" sz="1400" dirty="0"/>
              <a:t>コードを実行できるため、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hreading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モジュールを使って</a:t>
            </a:r>
            <a:r>
              <a:rPr lang="ja-JP" altLang="en-US" sz="1400" dirty="0"/>
              <a:t>複数のスレッドを作っても</a:t>
            </a:r>
            <a:endParaRPr lang="en-US" altLang="ja-JP" sz="1400" dirty="0"/>
          </a:p>
          <a:p>
            <a:r>
              <a:rPr lang="ja-JP" altLang="en-US" sz="1400" dirty="0"/>
              <a:t>実際には任意の時点で実行中のスレッドは</a:t>
            </a:r>
            <a:r>
              <a:rPr lang="en-US" altLang="ja-JP" sz="1400" dirty="0"/>
              <a:t>1</a:t>
            </a:r>
            <a:r>
              <a:rPr lang="ja-JP" altLang="en-US" sz="1400" dirty="0"/>
              <a:t>つだけです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並列</a:t>
            </a:r>
            <a:r>
              <a:rPr lang="en-US" altLang="ja-JP" sz="1400" dirty="0"/>
              <a:t>(parallel) </a:t>
            </a:r>
            <a:r>
              <a:rPr lang="ja-JP" altLang="en-US" sz="1400" dirty="0"/>
              <a:t>：タスクは真に同時に実行する</a:t>
            </a:r>
            <a:endParaRPr lang="en-US" altLang="ja-JP" sz="1400" dirty="0"/>
          </a:p>
          <a:p>
            <a:r>
              <a:rPr lang="zh-CN" altLang="en-US" sz="1400" dirty="0"/>
              <a:t>並行</a:t>
            </a:r>
            <a:r>
              <a:rPr lang="en-US" altLang="zh-CN" sz="1400" dirty="0"/>
              <a:t>(</a:t>
            </a:r>
            <a:r>
              <a:rPr lang="en-US" altLang="ja-JP" sz="1400" dirty="0"/>
              <a:t>concurrent)</a:t>
            </a:r>
            <a:r>
              <a:rPr lang="ja-JP" altLang="en-US" sz="1400" dirty="0"/>
              <a:t>：タスクを切り替えながら実行する</a:t>
            </a:r>
            <a:endParaRPr lang="en-US" altLang="ja-JP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76E319-E07A-4CD4-A1BB-6E9820C72E17}"/>
              </a:ext>
            </a:extLst>
          </p:cNvPr>
          <p:cNvSpPr txBox="1"/>
          <p:nvPr/>
        </p:nvSpPr>
        <p:spPr>
          <a:xfrm>
            <a:off x="9524621" y="3029592"/>
            <a:ext cx="2750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スレッドが </a:t>
            </a:r>
            <a:r>
              <a:rPr lang="en-US" altLang="ja-JP" sz="1200" dirty="0"/>
              <a:t>IO </a:t>
            </a:r>
            <a:r>
              <a:rPr lang="ja-JP" altLang="en-US" sz="1200" dirty="0"/>
              <a:t>タスクに遭遇するか、</a:t>
            </a:r>
            <a:endParaRPr lang="en-US" altLang="ja-JP" sz="1200" dirty="0"/>
          </a:p>
          <a:p>
            <a:r>
              <a:rPr lang="ja-JP" altLang="en-US" sz="1200" dirty="0"/>
              <a:t>スレッドタスクが終了するときに、</a:t>
            </a:r>
            <a:endParaRPr lang="en-US" altLang="ja-JP" sz="1200" dirty="0"/>
          </a:p>
          <a:p>
            <a:r>
              <a:rPr lang="en-US" altLang="ja-JP" sz="1200" dirty="0"/>
              <a:t>GIL </a:t>
            </a:r>
            <a:r>
              <a:rPr lang="ja-JP" altLang="en-US" sz="1200" dirty="0"/>
              <a:t>を自発的に解放します</a:t>
            </a:r>
            <a:endParaRPr lang="en-US" altLang="ja-JP" sz="1200" dirty="0"/>
          </a:p>
          <a:p>
            <a:endParaRPr lang="en-US" altLang="zh-CN" sz="1200" dirty="0"/>
          </a:p>
          <a:p>
            <a:r>
              <a:rPr lang="ja-JP" altLang="en-US" sz="1200" dirty="0"/>
              <a:t>三つのスレッドが</a:t>
            </a:r>
            <a:endParaRPr lang="en-US" altLang="ja-JP" sz="1200" dirty="0"/>
          </a:p>
          <a:p>
            <a:r>
              <a:rPr lang="zh-CN" altLang="en-US" sz="1200" dirty="0"/>
              <a:t>並列</a:t>
            </a:r>
            <a:r>
              <a:rPr lang="en-US" altLang="zh-CN" sz="1200" dirty="0"/>
              <a:t>(parallel)</a:t>
            </a:r>
            <a:r>
              <a:rPr lang="ja-JP" altLang="en-US" sz="1200" dirty="0"/>
              <a:t> </a:t>
            </a:r>
            <a:r>
              <a:rPr lang="ja-JP" altLang="en-US" sz="1200" b="1" dirty="0"/>
              <a:t>ではなく</a:t>
            </a:r>
            <a:endParaRPr lang="en-US" altLang="ja-JP" sz="1200" b="1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で実行する</a:t>
            </a:r>
            <a:endParaRPr lang="en-US" altLang="ja-JP" sz="1200" dirty="0"/>
          </a:p>
          <a:p>
            <a:endParaRPr lang="zh-CN" altLang="en-US" sz="12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FEAD65-8F93-FFF9-221A-289FEB24D2B4}"/>
              </a:ext>
            </a:extLst>
          </p:cNvPr>
          <p:cNvGrpSpPr/>
          <p:nvPr/>
        </p:nvGrpSpPr>
        <p:grpSpPr>
          <a:xfrm>
            <a:off x="305570" y="2944471"/>
            <a:ext cx="9067436" cy="2127207"/>
            <a:chOff x="252826" y="2632913"/>
            <a:chExt cx="9067436" cy="21272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F9041BF-8651-6246-70E9-AB929FD34000}"/>
                </a:ext>
              </a:extLst>
            </p:cNvPr>
            <p:cNvGrpSpPr/>
            <p:nvPr/>
          </p:nvGrpSpPr>
          <p:grpSpPr>
            <a:xfrm>
              <a:off x="252826" y="2632913"/>
              <a:ext cx="9067436" cy="2127207"/>
              <a:chOff x="141879" y="1968932"/>
              <a:chExt cx="9067436" cy="212720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A940E9E-B764-143A-1333-9400134FE559}"/>
                  </a:ext>
                </a:extLst>
              </p:cNvPr>
              <p:cNvGrpSpPr/>
              <p:nvPr/>
            </p:nvGrpSpPr>
            <p:grpSpPr>
              <a:xfrm>
                <a:off x="305570" y="2096899"/>
                <a:ext cx="8374886" cy="1806014"/>
                <a:chOff x="541173" y="2078238"/>
                <a:chExt cx="8374886" cy="180601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75DEB-14AF-321B-3737-EEE434FD9DBF}"/>
                    </a:ext>
                  </a:extLst>
                </p:cNvPr>
                <p:cNvSpPr txBox="1"/>
                <p:nvPr/>
              </p:nvSpPr>
              <p:spPr>
                <a:xfrm>
                  <a:off x="541173" y="216416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thread_1</a:t>
                  </a:r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17CEBB-CBCC-42C2-79AB-573B40E14D14}"/>
                    </a:ext>
                  </a:extLst>
                </p:cNvPr>
                <p:cNvSpPr txBox="1"/>
                <p:nvPr/>
              </p:nvSpPr>
              <p:spPr>
                <a:xfrm>
                  <a:off x="541173" y="279658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EDFB132-BD25-5D56-1428-5AA54EF7A119}"/>
                    </a:ext>
                  </a:extLst>
                </p:cNvPr>
                <p:cNvSpPr txBox="1"/>
                <p:nvPr/>
              </p:nvSpPr>
              <p:spPr>
                <a:xfrm>
                  <a:off x="541174" y="342900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thread_3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7798EA18-1E19-169F-0A09-15D38F9564BB}"/>
                    </a:ext>
                  </a:extLst>
                </p:cNvPr>
                <p:cNvCxnSpPr>
                  <a:stCxn id="3" idx="3"/>
                </p:cNvCxnSpPr>
                <p:nvPr/>
              </p:nvCxnSpPr>
              <p:spPr>
                <a:xfrm>
                  <a:off x="1589858" y="2348826"/>
                  <a:ext cx="72413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574A8DB-A001-FA83-BA89-FB862C1D890A}"/>
                    </a:ext>
                  </a:extLst>
                </p:cNvPr>
                <p:cNvSpPr/>
                <p:nvPr/>
              </p:nvSpPr>
              <p:spPr>
                <a:xfrm>
                  <a:off x="2313992" y="207823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93D21B7-F575-3422-AF72-F20D8F4B4EAA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89858" y="2981246"/>
                  <a:ext cx="72413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1266AEA8-2420-B168-52B9-D3D765221439}"/>
                    </a:ext>
                  </a:extLst>
                </p:cNvPr>
                <p:cNvSpPr/>
                <p:nvPr/>
              </p:nvSpPr>
              <p:spPr>
                <a:xfrm>
                  <a:off x="3767784" y="271065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C6B5DB5-0C18-8C7A-BDF3-FE6C5238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3992" y="2981868"/>
                  <a:ext cx="14462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D7348E83-164C-27A2-3FD8-1517C8B9716E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1589859" y="3613665"/>
                  <a:ext cx="2177925" cy="1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1710C8F-470D-620D-AE53-C787E5819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7784" y="3613665"/>
                  <a:ext cx="22264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603F1EA-AD8A-1FA8-CC26-AB2A8A352B21}"/>
                    </a:ext>
                  </a:extLst>
                </p:cNvPr>
                <p:cNvSpPr/>
                <p:nvPr/>
              </p:nvSpPr>
              <p:spPr>
                <a:xfrm>
                  <a:off x="5994246" y="3343077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BC472DD-554C-5FC9-FBDD-0BB3EFE8E3A5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2976465" y="2348826"/>
                  <a:ext cx="3017781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0439980-746A-03B5-8E33-2289AF75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246" y="2348825"/>
                  <a:ext cx="10970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6776ADF-10C1-CE62-2C8A-A95EAB2D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8699" y="2976939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ACE3A81-E5FC-FE4B-9361-DF1CB2F1DFB3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4430257" y="2976939"/>
                  <a:ext cx="2661009" cy="4307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A7853E99-DEF3-0EB5-E704-7BBA6060CBDC}"/>
                    </a:ext>
                  </a:extLst>
                </p:cNvPr>
                <p:cNvCxnSpPr>
                  <a:stCxn id="21" idx="1"/>
                </p:cNvCxnSpPr>
                <p:nvPr/>
              </p:nvCxnSpPr>
              <p:spPr>
                <a:xfrm>
                  <a:off x="2313992" y="2348826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CF0BD15B-025D-1231-7D71-8117ECA20F59}"/>
                    </a:ext>
                  </a:extLst>
                </p:cNvPr>
                <p:cNvCxnSpPr/>
                <p:nvPr/>
              </p:nvCxnSpPr>
              <p:spPr>
                <a:xfrm>
                  <a:off x="3760237" y="2985551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4050AA87-563B-6324-1D25-A58FD3CCA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9980" y="2348825"/>
                  <a:ext cx="4266" cy="1264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573992FD-7890-4DD2-D384-101591A86DC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6656719" y="3613665"/>
                  <a:ext cx="132095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1C5E4FC-7CB0-B6EE-31AD-5526A35F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1006" y="3613664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EB8AAC4C-F3AF-303D-901E-B0084FF04360}"/>
                    </a:ext>
                  </a:extLst>
                </p:cNvPr>
                <p:cNvCxnSpPr/>
                <p:nvPr/>
              </p:nvCxnSpPr>
              <p:spPr>
                <a:xfrm>
                  <a:off x="7091266" y="2379568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E6F09C9-7CAE-8622-732A-E2C87ACCCDDA}"/>
                    </a:ext>
                  </a:extLst>
                </p:cNvPr>
                <p:cNvCxnSpPr/>
                <p:nvPr/>
              </p:nvCxnSpPr>
              <p:spPr>
                <a:xfrm>
                  <a:off x="7941006" y="2976939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7997464-DF7D-A21F-0075-E7BBFC7E0765}"/>
                    </a:ext>
                  </a:extLst>
                </p:cNvPr>
                <p:cNvSpPr/>
                <p:nvPr/>
              </p:nvSpPr>
              <p:spPr>
                <a:xfrm>
                  <a:off x="7073732" y="2302165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9F281BE-C806-97B4-3972-E12D84ABDC2D}"/>
                    </a:ext>
                  </a:extLst>
                </p:cNvPr>
                <p:cNvSpPr/>
                <p:nvPr/>
              </p:nvSpPr>
              <p:spPr>
                <a:xfrm>
                  <a:off x="7941005" y="2922939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C1338795-E2A3-8BB6-0048-EEB50B901D0B}"/>
                    </a:ext>
                  </a:extLst>
                </p:cNvPr>
                <p:cNvSpPr/>
                <p:nvPr/>
              </p:nvSpPr>
              <p:spPr>
                <a:xfrm>
                  <a:off x="8808059" y="3551052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B1190AA-34F8-16CD-2202-30921D5F0744}"/>
                  </a:ext>
                </a:extLst>
              </p:cNvPr>
              <p:cNvSpPr/>
              <p:nvPr/>
            </p:nvSpPr>
            <p:spPr>
              <a:xfrm>
                <a:off x="141879" y="1968932"/>
                <a:ext cx="9067436" cy="2127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CD527-07B2-E8E6-EA4C-2F2B688CA4CC}"/>
                </a:ext>
              </a:extLst>
            </p:cNvPr>
            <p:cNvSpPr txBox="1"/>
            <p:nvPr/>
          </p:nvSpPr>
          <p:spPr>
            <a:xfrm>
              <a:off x="7089420" y="29187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DC9901-CA2D-32AC-8B6C-5EDB06B79A2C}"/>
                </a:ext>
              </a:extLst>
            </p:cNvPr>
            <p:cNvSpPr txBox="1"/>
            <p:nvPr/>
          </p:nvSpPr>
          <p:spPr>
            <a:xfrm>
              <a:off x="8757847" y="41578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EF439AE-DEB9-0E4D-9C79-0D7C4FA26E1B}"/>
                </a:ext>
              </a:extLst>
            </p:cNvPr>
            <p:cNvSpPr txBox="1"/>
            <p:nvPr/>
          </p:nvSpPr>
          <p:spPr>
            <a:xfrm>
              <a:off x="8017805" y="35486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3CACC7B-3CEA-66D4-0FBD-979EF306C200}"/>
              </a:ext>
            </a:extLst>
          </p:cNvPr>
          <p:cNvSpPr txBox="1"/>
          <p:nvPr/>
        </p:nvSpPr>
        <p:spPr>
          <a:xfrm>
            <a:off x="448667" y="5539895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Asyncio</a:t>
            </a:r>
            <a:r>
              <a:rPr lang="ja-JP" altLang="en-US" sz="1400" dirty="0"/>
              <a:t>モジュールを使っても</a:t>
            </a:r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を避けることができなくて、タスクの実行が</a:t>
            </a:r>
            <a:r>
              <a:rPr lang="ja-JP" altLang="en-US" sz="1400" b="1" dirty="0"/>
              <a:t>並行</a:t>
            </a:r>
            <a:r>
              <a:rPr lang="ja-JP" altLang="en-US" sz="1400" dirty="0"/>
              <a:t>です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825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Chapter 54: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r>
              <a:rPr lang="en-US" altLang="zh-CN" dirty="0">
                <a:solidFill>
                  <a:schemeClr val="bg2"/>
                </a:solidFill>
              </a:rPr>
              <a:t>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54.2: Asynchronous Executors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54.3: Using </a:t>
            </a:r>
            <a:r>
              <a:rPr lang="en-US" altLang="zh-CN" dirty="0" err="1">
                <a:solidFill>
                  <a:schemeClr val="bg2"/>
                </a:solidFill>
              </a:rPr>
              <a:t>UVLoop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54.3: Synchronization Primitive: Event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54.4: A Simple </a:t>
            </a:r>
            <a:r>
              <a:rPr lang="en-US" altLang="zh-CN" dirty="0" err="1">
                <a:solidFill>
                  <a:schemeClr val="bg2"/>
                </a:solidFill>
              </a:rPr>
              <a:t>Websocket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54.5: Common Misconception about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4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0" y="738663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ja-JP" altLang="en-US" sz="1400" dirty="0"/>
              <a:t>を利用してランダムのパスワードを生成できる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3D256-5FF4-13B7-4081-5113A1158B58}"/>
              </a:ext>
            </a:extLst>
          </p:cNvPr>
          <p:cNvSpPr txBox="1"/>
          <p:nvPr/>
        </p:nvSpPr>
        <p:spPr>
          <a:xfrm>
            <a:off x="37173" y="1110633"/>
            <a:ext cx="596188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句読点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パスワード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いる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化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のパスワードを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F0636-1336-E21F-5A15-7C560C369698}"/>
              </a:ext>
            </a:extLst>
          </p:cNvPr>
          <p:cNvSpPr txBox="1"/>
          <p:nvPr/>
        </p:nvSpPr>
        <p:spPr>
          <a:xfrm>
            <a:off x="6423858" y="1046440"/>
            <a:ext cx="6190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注意すべき：</a:t>
            </a:r>
            <a:endParaRPr lang="en-US" altLang="ja-JP" sz="1200" dirty="0"/>
          </a:p>
          <a:p>
            <a:r>
              <a:rPr lang="ja-JP" altLang="en-US" sz="1200" dirty="0"/>
              <a:t>パスワードを生成するのに</a:t>
            </a:r>
            <a:endParaRPr lang="en-US" altLang="ja-JP" sz="1200" dirty="0"/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などの関数を使用すべきではない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を使用すべきである</a:t>
            </a:r>
            <a:endParaRPr lang="en-US" altLang="ja-JP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原因：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PRNG(pseudo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シード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(seed)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と呼ばれる開始値に基づいて予測可能な数列を生成する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アルゴリズムのことである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システムのエントロピーを利用することで生成する数列を予測不可能そうです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91494-7B79-B5A6-B30C-81B984399BDA}"/>
              </a:ext>
            </a:extLst>
          </p:cNvPr>
          <p:cNvSpPr txBox="1"/>
          <p:nvPr/>
        </p:nvSpPr>
        <p:spPr>
          <a:xfrm>
            <a:off x="37173" y="5201846"/>
            <a:ext cx="52229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ja-JP" sz="1400" dirty="0"/>
              <a:t>!"#$%&amp;'()*+,-./:;&lt;=&gt;?@[\]^_`{|}~</a:t>
            </a:r>
          </a:p>
          <a:p>
            <a:r>
              <a:rPr lang="en-US" altLang="ja-JP" sz="1400" dirty="0" err="1"/>
              <a:t>abcdefghijklmnopqrstuvwxyzABCDEFGHIJKLMNOPQRSTUVWXYZ</a:t>
            </a:r>
            <a:endParaRPr lang="en-US" altLang="ja-JP" sz="1400" dirty="0"/>
          </a:p>
          <a:p>
            <a:r>
              <a:rPr lang="en-US" altLang="ja-JP" sz="1400" dirty="0"/>
              <a:t>0123456789</a:t>
            </a:r>
          </a:p>
          <a:p>
            <a:r>
              <a:rPr lang="en-US" altLang="ja-JP" sz="1400" dirty="0"/>
              <a:t>t|*)q;$C&lt;5</a:t>
            </a:r>
          </a:p>
        </p:txBody>
      </p:sp>
    </p:spTree>
    <p:extLst>
      <p:ext uri="{BB962C8B-B14F-4D97-AF65-F5344CB8AC3E}">
        <p14:creationId xmlns:p14="http://schemas.microsoft.com/office/powerpoint/2010/main" val="102938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305570" y="664018"/>
            <a:ext cx="808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Version &gt; 3.6</a:t>
            </a:r>
          </a:p>
          <a:p>
            <a:r>
              <a:rPr lang="ja-JP" altLang="en-US" sz="1400" dirty="0"/>
              <a:t>暗号的に安全な機能を提供するモジュール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ja-JP" altLang="en-US" sz="1400" dirty="0"/>
              <a:t>を利用できる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b="1" dirty="0"/>
              <a:t>アルファベット</a:t>
            </a:r>
            <a:r>
              <a:rPr lang="ja-JP" altLang="en-US" sz="1400" dirty="0"/>
              <a:t>と</a:t>
            </a:r>
            <a:r>
              <a:rPr lang="ja-JP" altLang="en-US" sz="1400" b="1" dirty="0"/>
              <a:t>数字</a:t>
            </a:r>
            <a:r>
              <a:rPr lang="ja-JP" altLang="en-US" sz="1400" dirty="0"/>
              <a:t>からなって</a:t>
            </a:r>
            <a:r>
              <a:rPr lang="en-US" altLang="ja-JP" sz="1400" b="1" dirty="0"/>
              <a:t>10</a:t>
            </a:r>
            <a:r>
              <a:rPr lang="ja-JP" altLang="en-US" sz="1400" dirty="0"/>
              <a:t>文字が含まれるパスワードを生成する</a:t>
            </a:r>
            <a:endParaRPr lang="en-US" altLang="ja-JP" sz="1400" dirty="0"/>
          </a:p>
          <a:p>
            <a:r>
              <a:rPr lang="ja-JP" altLang="en-US" sz="1400" dirty="0"/>
              <a:t>三つの条件：</a:t>
            </a:r>
            <a:endParaRPr lang="en-US" altLang="ja-JP" sz="1400" dirty="0"/>
          </a:p>
          <a:p>
            <a:r>
              <a:rPr lang="ja-JP" altLang="en-US" sz="1400" dirty="0"/>
              <a:t>少なくとも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の小文字のアルファベット、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の大文字アルファベットと</a:t>
            </a:r>
            <a:r>
              <a:rPr lang="ja-JP" altLang="en-US" sz="1400" b="1" dirty="0"/>
              <a:t>三つ</a:t>
            </a:r>
            <a:r>
              <a:rPr lang="ja-JP" altLang="en-US" sz="1400" dirty="0"/>
              <a:t>の数字があること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9A9A67-7167-29C2-84AD-1CA29B8D86EF}"/>
              </a:ext>
            </a:extLst>
          </p:cNvPr>
          <p:cNvSpPr txBox="1"/>
          <p:nvPr/>
        </p:nvSpPr>
        <p:spPr>
          <a:xfrm>
            <a:off x="305569" y="2716107"/>
            <a:ext cx="9165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アルファベットと数字の文字列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4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1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条件を満たすまでパスワードを繰り返し生成する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islower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一つの小文字のアルファベット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isupper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一つの大文字アルファベット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isdigit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三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つの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FE0F5-B080-2EB4-075B-C6849C12777F}"/>
              </a:ext>
            </a:extLst>
          </p:cNvPr>
          <p:cNvSpPr txBox="1"/>
          <p:nvPr/>
        </p:nvSpPr>
        <p:spPr>
          <a:xfrm>
            <a:off x="9769151" y="5654351"/>
            <a:ext cx="11705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U77wvmiG9r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44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73571-D7B8-2B39-50E9-F7E328C7210D}"/>
              </a:ext>
            </a:extLst>
          </p:cNvPr>
          <p:cNvSpPr txBox="1"/>
          <p:nvPr/>
        </p:nvSpPr>
        <p:spPr>
          <a:xfrm>
            <a:off x="305570" y="771751"/>
            <a:ext cx="6711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860D2-823E-38E9-E143-360C84CB0BC2}"/>
              </a:ext>
            </a:extLst>
          </p:cNvPr>
          <p:cNvSpPr txBox="1"/>
          <p:nvPr/>
        </p:nvSpPr>
        <p:spPr>
          <a:xfrm>
            <a:off x="305570" y="3015115"/>
            <a:ext cx="112363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の使用方法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 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D99F8-79C0-A16D-C5E0-014837C5A0AC}"/>
              </a:ext>
            </a:extLst>
          </p:cNvPr>
          <p:cNvSpPr txBox="1"/>
          <p:nvPr/>
        </p:nvSpPr>
        <p:spPr>
          <a:xfrm>
            <a:off x="305570" y="5273445"/>
            <a:ext cx="47436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出力：</a:t>
            </a:r>
            <a:endParaRPr lang="en-US" altLang="ja-JP" dirty="0"/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[10, 1, 9, 17, 7, 20, 17, 11, 16, 6]</a:t>
            </a:r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002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94F45-7FBE-BC3D-A45D-D34A925F1188}"/>
              </a:ext>
            </a:extLst>
          </p:cNvPr>
          <p:cNvSpPr txBox="1"/>
          <p:nvPr/>
        </p:nvSpPr>
        <p:spPr>
          <a:xfrm>
            <a:off x="305570" y="1212799"/>
            <a:ext cx="609755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バイトを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五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B4F64-0A4E-568C-6791-240F1331ED1F}"/>
              </a:ext>
            </a:extLst>
          </p:cNvPr>
          <p:cNvSpPr txBox="1"/>
          <p:nvPr/>
        </p:nvSpPr>
        <p:spPr>
          <a:xfrm>
            <a:off x="305570" y="741301"/>
            <a:ext cx="574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モジュール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ja-JP" altLang="en-US" sz="1600" dirty="0"/>
              <a:t>で暗号的に安全なランダムバイトを生成できる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89E871-6D98-87DC-DAB6-4B0B27293500}"/>
              </a:ext>
            </a:extLst>
          </p:cNvPr>
          <p:cNvSpPr txBox="1"/>
          <p:nvPr/>
        </p:nvSpPr>
        <p:spPr>
          <a:xfrm>
            <a:off x="305570" y="2749459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b'_:)\x7f\xd5'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B4A0A5-25DB-BFF4-165F-9329EA5B0623}"/>
              </a:ext>
            </a:extLst>
          </p:cNvPr>
          <p:cNvSpPr txBox="1"/>
          <p:nvPr/>
        </p:nvSpPr>
        <p:spPr>
          <a:xfrm>
            <a:off x="1845122" y="2749459"/>
            <a:ext cx="10564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説明：</a:t>
            </a:r>
            <a:endParaRPr lang="en-US" altLang="zh-CN" sz="1600" dirty="0"/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b'_:)\x7f\xd5’</a:t>
            </a:r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    byte</a:t>
            </a:r>
            <a:r>
              <a:rPr lang="ja-JP" altLang="en-US" sz="1600" dirty="0"/>
              <a:t>の意味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一番目：</a:t>
            </a:r>
            <a:r>
              <a:rPr lang="en-US" altLang="ja-JP" sz="1600" dirty="0"/>
              <a:t>_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95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\x5F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二番目：</a:t>
            </a:r>
            <a:r>
              <a:rPr lang="en-US" altLang="ja-JP" sz="1600" dirty="0"/>
              <a:t>: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58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三番目：</a:t>
            </a:r>
            <a:r>
              <a:rPr lang="en-US" altLang="ja-JP" sz="1600" dirty="0"/>
              <a:t>)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41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四番目：</a:t>
            </a:r>
            <a:r>
              <a:rPr lang="en-US" altLang="ja-JP" sz="1600" dirty="0"/>
              <a:t>\x7f 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127    </a:t>
            </a:r>
            <a:r>
              <a:rPr lang="ja-JP" altLang="en-US" sz="1600" dirty="0"/>
              <a:t>対応する符号：</a:t>
            </a:r>
            <a:r>
              <a:rPr lang="en-US" altLang="ja-JP" sz="1600" dirty="0"/>
              <a:t>DEL  </a:t>
            </a:r>
            <a:r>
              <a:rPr lang="ja-JP" altLang="en-US" sz="1600" dirty="0"/>
              <a:t>制御文字　印字されない　</a:t>
            </a:r>
            <a:r>
              <a:rPr lang="en-US" altLang="ja-JP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五番目：</a:t>
            </a:r>
            <a:r>
              <a:rPr lang="en-US" altLang="ja-JP" sz="1600" dirty="0"/>
              <a:t>\xd5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213   ascii</a:t>
            </a:r>
            <a:r>
              <a:rPr lang="ja-JP" altLang="en-US" sz="1600" dirty="0"/>
              <a:t>コード表の範囲を超える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60422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017D4-3D8E-524D-A02F-2F10A14CE47B}"/>
              </a:ext>
            </a:extLst>
          </p:cNvPr>
          <p:cNvSpPr txBox="1"/>
          <p:nvPr/>
        </p:nvSpPr>
        <p:spPr>
          <a:xfrm>
            <a:off x="305570" y="723274"/>
            <a:ext cx="1015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関数でミュータブル（変更可能）、インデクスでアクセスできるオブジェクト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の要素の順番をランダムに変える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67A0A-1827-7920-3DC8-F0B80FD0F008}"/>
              </a:ext>
            </a:extLst>
          </p:cNvPr>
          <p:cNvSpPr txBox="1"/>
          <p:nvPr/>
        </p:nvSpPr>
        <p:spPr>
          <a:xfrm>
            <a:off x="305570" y="1125232"/>
            <a:ext cx="6097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AD3D5-E27D-822E-815C-27567A4A0F55}"/>
              </a:ext>
            </a:extLst>
          </p:cNvPr>
          <p:cNvSpPr txBox="1"/>
          <p:nvPr/>
        </p:nvSpPr>
        <p:spPr>
          <a:xfrm>
            <a:off x="305570" y="2280804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['Ho', 'Hi', 'He']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C543C5-6F8A-2D19-E8DD-B0B7477B7CA5}"/>
              </a:ext>
            </a:extLst>
          </p:cNvPr>
          <p:cNvSpPr txBox="1"/>
          <p:nvPr/>
        </p:nvSpPr>
        <p:spPr>
          <a:xfrm>
            <a:off x="6403124" y="1046440"/>
            <a:ext cx="59266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注意すべき：</a:t>
            </a:r>
            <a:endParaRPr lang="en-US" altLang="ja-JP" sz="1400" dirty="0"/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関数は与えられたオブジェクトを直接シャッフルするなので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新しいオブジェクトを返さない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None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このように書くべきではない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742234-E080-98F4-9665-F5E95235FC90}"/>
              </a:ext>
            </a:extLst>
          </p:cNvPr>
          <p:cNvSpPr txBox="1"/>
          <p:nvPr/>
        </p:nvSpPr>
        <p:spPr>
          <a:xfrm>
            <a:off x="305570" y="4039998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EADF9-8B2A-D441-6CC1-34F40E6F8BF7}"/>
              </a:ext>
            </a:extLst>
          </p:cNvPr>
          <p:cNvSpPr txBox="1"/>
          <p:nvPr/>
        </p:nvSpPr>
        <p:spPr>
          <a:xfrm>
            <a:off x="305570" y="3732221"/>
            <a:ext cx="5288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シーケンスからランダムに要素を一つ選択する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9A671-CCB4-FCE0-72CA-7552E20C7D9F}"/>
              </a:ext>
            </a:extLst>
          </p:cNvPr>
          <p:cNvSpPr txBox="1"/>
          <p:nvPr/>
        </p:nvSpPr>
        <p:spPr>
          <a:xfrm>
            <a:off x="305570" y="4921799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Ho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83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8F830F-BC19-48D8-2AEA-FD8114931E3D}"/>
              </a:ext>
            </a:extLst>
          </p:cNvPr>
          <p:cNvSpPr txBox="1"/>
          <p:nvPr/>
        </p:nvSpPr>
        <p:spPr>
          <a:xfrm>
            <a:off x="305570" y="723274"/>
            <a:ext cx="6545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sample()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関数でシーケンスからランダムに指定された個数でサンプリングする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57A7F2-F6F6-B6F1-A8AA-B4D024730B58}"/>
              </a:ext>
            </a:extLst>
          </p:cNvPr>
          <p:cNvSpPr txBox="1"/>
          <p:nvPr/>
        </p:nvSpPr>
        <p:spPr>
          <a:xfrm>
            <a:off x="305570" y="1298524"/>
            <a:ext cx="7961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sample(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オブジェクト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指定された個数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BBF4E-D7CB-F778-D97D-F3178473291F}"/>
              </a:ext>
            </a:extLst>
          </p:cNvPr>
          <p:cNvSpPr txBox="1"/>
          <p:nvPr/>
        </p:nvSpPr>
        <p:spPr>
          <a:xfrm>
            <a:off x="305570" y="2304661"/>
            <a:ext cx="9332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['Hi', 'Ho']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46616B-49CA-A7F0-56CF-00DCC0BB1976}"/>
              </a:ext>
            </a:extLst>
          </p:cNvPr>
          <p:cNvSpPr txBox="1"/>
          <p:nvPr/>
        </p:nvSpPr>
        <p:spPr>
          <a:xfrm>
            <a:off x="305570" y="3185578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一つの要素を二回選択されたことがない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A7E26E-55DA-22E3-0741-D74669E5735C}"/>
              </a:ext>
            </a:extLst>
          </p:cNvPr>
          <p:cNvSpPr txBox="1"/>
          <p:nvPr/>
        </p:nvSpPr>
        <p:spPr>
          <a:xfrm>
            <a:off x="305570" y="4163737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['He', 'Hi', 'Ho']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4EEA40-9DA5-C1B5-4395-99CC7E96DB47}"/>
              </a:ext>
            </a:extLst>
          </p:cNvPr>
          <p:cNvSpPr txBox="1"/>
          <p:nvPr/>
        </p:nvSpPr>
        <p:spPr>
          <a:xfrm>
            <a:off x="1949709" y="4217584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元のリストと比べると要素の順番が変わるかもしれない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F9B497-943C-F753-4A35-D4D55ACA06B1}"/>
              </a:ext>
            </a:extLst>
          </p:cNvPr>
          <p:cNvSpPr txBox="1"/>
          <p:nvPr/>
        </p:nvSpPr>
        <p:spPr>
          <a:xfrm>
            <a:off x="305570" y="5223721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指定された個数はリストの長さより大きい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4732FB-849C-812F-A77A-8243BFF7AF82}"/>
              </a:ext>
            </a:extLst>
          </p:cNvPr>
          <p:cNvSpPr txBox="1"/>
          <p:nvPr/>
        </p:nvSpPr>
        <p:spPr>
          <a:xfrm>
            <a:off x="305570" y="6134726"/>
            <a:ext cx="45159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 err="1"/>
              <a:t>ValueError</a:t>
            </a:r>
            <a:r>
              <a:rPr lang="en-US" altLang="zh-CN" sz="1400" dirty="0"/>
              <a:t>: Sample larger than population or is negative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52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954107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55.4: Creating random integers and floats: </a:t>
            </a:r>
          </a:p>
          <a:p>
            <a:r>
              <a:rPr lang="en-US" altLang="zh-CN" sz="2800" dirty="0" err="1"/>
              <a:t>randint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randrange</a:t>
            </a:r>
            <a:r>
              <a:rPr lang="en-US" altLang="zh-CN" sz="2800" dirty="0"/>
              <a:t>, random, and uniform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C0B90-CC11-1169-A816-124C99C163B9}"/>
              </a:ext>
            </a:extLst>
          </p:cNvPr>
          <p:cNvSpPr txBox="1"/>
          <p:nvPr/>
        </p:nvSpPr>
        <p:spPr>
          <a:xfrm>
            <a:off x="305570" y="1538882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まで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つランダムに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3C10C-BB16-EE07-7B85-755DC52743C9}"/>
              </a:ext>
            </a:extLst>
          </p:cNvPr>
          <p:cNvSpPr txBox="1"/>
          <p:nvPr/>
        </p:nvSpPr>
        <p:spPr>
          <a:xfrm>
            <a:off x="6790345" y="1538882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4DC5DB-213F-A893-770A-B7A5035F186B}"/>
              </a:ext>
            </a:extLst>
          </p:cNvPr>
          <p:cNvSpPr txBox="1"/>
          <p:nvPr/>
        </p:nvSpPr>
        <p:spPr>
          <a:xfrm>
            <a:off x="305569" y="1124702"/>
            <a:ext cx="9407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randint(x, y)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指定された範囲で（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が含む</a:t>
            </a:r>
            <a:r>
              <a:rPr lang="zh-CN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≤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≤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）整数を整数を一つランダムに生成する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0E7E2A-65B4-7CE6-6554-2D28FC789C5B}"/>
              </a:ext>
            </a:extLst>
          </p:cNvPr>
          <p:cNvSpPr txBox="1"/>
          <p:nvPr/>
        </p:nvSpPr>
        <p:spPr>
          <a:xfrm>
            <a:off x="305569" y="2807322"/>
            <a:ext cx="1145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指定された範囲で（</a:t>
            </a:r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と同じ書き方、末尾の値が含まれない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）整数を整数を一つランダムに生成する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3C54DC-BF56-CE4B-8F29-F7F4EE820FA2}"/>
              </a:ext>
            </a:extLst>
          </p:cNvPr>
          <p:cNvSpPr txBox="1"/>
          <p:nvPr/>
        </p:nvSpPr>
        <p:spPr>
          <a:xfrm>
            <a:off x="305569" y="3429000"/>
            <a:ext cx="410781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20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で、ステップは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10,13,16,19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12AF07-CE31-CD43-0612-A0A89D12C133}"/>
              </a:ext>
            </a:extLst>
          </p:cNvPr>
          <p:cNvSpPr txBox="1"/>
          <p:nvPr/>
        </p:nvSpPr>
        <p:spPr>
          <a:xfrm>
            <a:off x="4945994" y="3429000"/>
            <a:ext cx="7232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9</a:t>
            </a:r>
          </a:p>
          <a:p>
            <a:r>
              <a:rPr lang="en-US" altLang="zh-CN" sz="1400" dirty="0"/>
              <a:t>36</a:t>
            </a:r>
          </a:p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96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954107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55.4: Creating random integers and floats: </a:t>
            </a:r>
          </a:p>
          <a:p>
            <a:r>
              <a:rPr lang="en-US" altLang="zh-CN" sz="2800" dirty="0" err="1"/>
              <a:t>randint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randrange</a:t>
            </a:r>
            <a:r>
              <a:rPr lang="en-US" altLang="zh-CN" sz="2800" dirty="0"/>
              <a:t>, random, and uniform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52670-7709-BC15-D4A0-2ECF7BFE19D6}"/>
              </a:ext>
            </a:extLst>
          </p:cNvPr>
          <p:cNvSpPr txBox="1"/>
          <p:nvPr/>
        </p:nvSpPr>
        <p:spPr>
          <a:xfrm>
            <a:off x="566833" y="2386948"/>
            <a:ext cx="667372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≤number&lt;1.0)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浮動小数点数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≤number≤8.0)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浮動小数点数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.uniform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37757-EA8B-50C9-2C0D-0A490A4B1DB2}"/>
              </a:ext>
            </a:extLst>
          </p:cNvPr>
          <p:cNvSpPr txBox="1"/>
          <p:nvPr/>
        </p:nvSpPr>
        <p:spPr>
          <a:xfrm>
            <a:off x="566833" y="1333292"/>
            <a:ext cx="114510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の範囲で小数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を一つランダムに生成する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uniform(x, y) 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指定された範囲で小数を一つランダムに生成する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どちらも一様分布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79AC86-FD3D-1A19-C5B2-27FF193CE760}"/>
              </a:ext>
            </a:extLst>
          </p:cNvPr>
          <p:cNvSpPr txBox="1"/>
          <p:nvPr/>
        </p:nvSpPr>
        <p:spPr>
          <a:xfrm>
            <a:off x="7354935" y="2386948"/>
            <a:ext cx="18325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0.6862443452247661</a:t>
            </a:r>
          </a:p>
          <a:p>
            <a:r>
              <a:rPr lang="zh-CN" altLang="en-US" sz="1400" dirty="0"/>
              <a:t>3.3548494946443084</a:t>
            </a:r>
          </a:p>
        </p:txBody>
      </p:sp>
    </p:spTree>
    <p:extLst>
      <p:ext uri="{BB962C8B-B14F-4D97-AF65-F5344CB8AC3E}">
        <p14:creationId xmlns:p14="http://schemas.microsoft.com/office/powerpoint/2010/main" val="328375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52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55.5: Reproducible random numbers: Seed and State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C7568-D99B-3732-6303-7B7D37D0DB9A}"/>
              </a:ext>
            </a:extLst>
          </p:cNvPr>
          <p:cNvSpPr txBox="1"/>
          <p:nvPr/>
        </p:nvSpPr>
        <p:spPr>
          <a:xfrm>
            <a:off x="0" y="133944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seed()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関数で乱数生成器の状態を初期化できる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同じ数値で初期化した後、生成された数値のシーケンスはいつも同じである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A0AFF-9B38-F73D-D6D8-6277854917D3}"/>
              </a:ext>
            </a:extLst>
          </p:cNvPr>
          <p:cNvSpPr txBox="1"/>
          <p:nvPr/>
        </p:nvSpPr>
        <p:spPr>
          <a:xfrm>
            <a:off x="193720" y="2091052"/>
            <a:ext cx="398651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7C2F15-B71D-2B0B-88D8-77ACA5CEAF33}"/>
              </a:ext>
            </a:extLst>
          </p:cNvPr>
          <p:cNvSpPr txBox="1"/>
          <p:nvPr/>
        </p:nvSpPr>
        <p:spPr>
          <a:xfrm>
            <a:off x="4345778" y="2091052"/>
            <a:ext cx="7232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9</a:t>
            </a:r>
          </a:p>
          <a:p>
            <a:r>
              <a:rPr lang="zh-CN" altLang="en-US" sz="1400" dirty="0"/>
              <a:t>4</a:t>
            </a:r>
          </a:p>
          <a:p>
            <a:r>
              <a:rPr lang="zh-CN" altLang="en-US" sz="1400" dirty="0"/>
              <a:t>9</a:t>
            </a:r>
          </a:p>
          <a:p>
            <a:r>
              <a:rPr lang="zh-CN" altLang="en-US" sz="1400" dirty="0"/>
              <a:t>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BBCFE4-584C-3925-0488-88482065179F}"/>
              </a:ext>
            </a:extLst>
          </p:cNvPr>
          <p:cNvSpPr txBox="1"/>
          <p:nvPr/>
        </p:nvSpPr>
        <p:spPr>
          <a:xfrm>
            <a:off x="6879042" y="2198773"/>
            <a:ext cx="33761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現在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状態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取得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save_state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最初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状態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にリセットする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save_state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F0B30-3E39-4214-69B3-8E5826B633D6}"/>
              </a:ext>
            </a:extLst>
          </p:cNvPr>
          <p:cNvSpPr txBox="1"/>
          <p:nvPr/>
        </p:nvSpPr>
        <p:spPr>
          <a:xfrm>
            <a:off x="10656382" y="2198773"/>
            <a:ext cx="7232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1</a:t>
            </a:r>
            <a:endParaRPr lang="zh-CN" altLang="en-US" sz="1400" dirty="0"/>
          </a:p>
          <a:p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D84740-52E6-4B63-F26F-0AF4F36DB4E0}"/>
              </a:ext>
            </a:extLst>
          </p:cNvPr>
          <p:cNvSpPr txBox="1"/>
          <p:nvPr/>
        </p:nvSpPr>
        <p:spPr>
          <a:xfrm>
            <a:off x="6802085" y="1344848"/>
            <a:ext cx="5519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関数は現在乱数生成器の状態を取得できる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setstate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関数は乱数生成器を特定の状態に戻すことができる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3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52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55.5: Reproducible random numbers: Seed and State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B60BC-EEED-FB8D-81E3-495DC37F16DE}"/>
              </a:ext>
            </a:extLst>
          </p:cNvPr>
          <p:cNvSpPr txBox="1"/>
          <p:nvPr/>
        </p:nvSpPr>
        <p:spPr>
          <a:xfrm>
            <a:off x="1219970" y="741301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シードを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に指定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     # 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シードを指定しない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新しい乱数の生成結果が得られる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12F530-36A4-5FBF-902A-36BC54C2C132}"/>
              </a:ext>
            </a:extLst>
          </p:cNvPr>
          <p:cNvSpPr txBox="1"/>
          <p:nvPr/>
        </p:nvSpPr>
        <p:spPr>
          <a:xfrm>
            <a:off x="1219970" y="1911547"/>
            <a:ext cx="354797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3DC154-0E91-0D24-FBF7-0141EFABA660}"/>
              </a:ext>
            </a:extLst>
          </p:cNvPr>
          <p:cNvSpPr txBox="1"/>
          <p:nvPr/>
        </p:nvSpPr>
        <p:spPr>
          <a:xfrm>
            <a:off x="5270971" y="1915222"/>
            <a:ext cx="72327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1</a:t>
            </a:r>
          </a:p>
          <a:p>
            <a:r>
              <a:rPr lang="zh-CN" altLang="en-US" sz="1400" dirty="0"/>
              <a:t>8</a:t>
            </a:r>
          </a:p>
          <a:p>
            <a:r>
              <a:rPr lang="zh-CN" altLang="en-US" sz="1400" dirty="0"/>
              <a:t>3</a:t>
            </a:r>
          </a:p>
          <a:p>
            <a:r>
              <a:rPr lang="zh-CN" altLang="en-US" sz="1400" dirty="0"/>
              <a:t>8</a:t>
            </a:r>
          </a:p>
          <a:p>
            <a:r>
              <a:rPr lang="zh-CN" altLang="en-US" sz="1400" dirty="0"/>
              <a:t>1</a:t>
            </a:r>
          </a:p>
          <a:p>
            <a:r>
              <a:rPr lang="zh-CN" alt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971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55.6: Random Binary Decision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785BE5-B1D2-3098-74D6-99BF66ADA3CF}"/>
              </a:ext>
            </a:extLst>
          </p:cNvPr>
          <p:cNvSpPr txBox="1"/>
          <p:nvPr/>
        </p:nvSpPr>
        <p:spPr>
          <a:xfrm>
            <a:off x="482859" y="2105141"/>
            <a:ext cx="654309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確率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probability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ランダムに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まで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小数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probability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#print("Decision_1 with probability 0.3")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#print("Decision_2 with probability 0.7")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5A29C5-76DE-3017-2072-53A4669F6948}"/>
              </a:ext>
            </a:extLst>
          </p:cNvPr>
          <p:cNvSpPr txBox="1"/>
          <p:nvPr/>
        </p:nvSpPr>
        <p:spPr>
          <a:xfrm>
            <a:off x="482859" y="99837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指定された確率でどの選択をしようかという仕組み</a:t>
            </a:r>
            <a:endParaRPr lang="en-US" altLang="ja-JP" dirty="0"/>
          </a:p>
          <a:p>
            <a:r>
              <a:rPr lang="ja-JP" altLang="en-US" dirty="0"/>
              <a:t>選択肢</a:t>
            </a:r>
            <a:r>
              <a:rPr lang="en-US" altLang="ja-JP" dirty="0"/>
              <a:t>1</a:t>
            </a:r>
            <a:r>
              <a:rPr lang="ja-JP" altLang="en-US" dirty="0"/>
              <a:t>　</a:t>
            </a:r>
            <a:r>
              <a:rPr lang="en-US" altLang="ja-JP" dirty="0"/>
              <a:t>30</a:t>
            </a:r>
            <a:r>
              <a:rPr lang="ja-JP" altLang="en-US" dirty="0"/>
              <a:t>％</a:t>
            </a:r>
            <a:endParaRPr lang="en-US" altLang="ja-JP" dirty="0"/>
          </a:p>
          <a:p>
            <a:r>
              <a:rPr lang="ja-JP" altLang="en-US" dirty="0"/>
              <a:t>選択肢</a:t>
            </a:r>
            <a:r>
              <a:rPr lang="en-US" altLang="ja-JP" dirty="0"/>
              <a:t>2</a:t>
            </a:r>
            <a:r>
              <a:rPr lang="ja-JP" altLang="en-US" dirty="0"/>
              <a:t>　</a:t>
            </a:r>
            <a:r>
              <a:rPr lang="en-US" altLang="ja-JP" dirty="0"/>
              <a:t>70</a:t>
            </a:r>
            <a:r>
              <a:rPr lang="ja-JP" altLang="en-US" dirty="0"/>
              <a:t>％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48562-66EE-FC4A-E7AE-256D64A19848}"/>
              </a:ext>
            </a:extLst>
          </p:cNvPr>
          <p:cNvSpPr txBox="1"/>
          <p:nvPr/>
        </p:nvSpPr>
        <p:spPr>
          <a:xfrm>
            <a:off x="7696930" y="2105141"/>
            <a:ext cx="9909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3072 6928</a:t>
            </a:r>
          </a:p>
        </p:txBody>
      </p:sp>
    </p:spTree>
    <p:extLst>
      <p:ext uri="{BB962C8B-B14F-4D97-AF65-F5344CB8AC3E}">
        <p14:creationId xmlns:p14="http://schemas.microsoft.com/office/powerpoint/2010/main" val="40949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Chapter 55: Random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55.1: Creating a random user password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55.2: Create cryptographically secure random numbers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55.3: Random and sequences: shuffle, choice and sample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55.4: Creating random integers and floats: </a:t>
            </a:r>
            <a:r>
              <a:rPr lang="en-US" altLang="zh-CN" dirty="0" err="1">
                <a:solidFill>
                  <a:schemeClr val="bg2"/>
                </a:solidFill>
              </a:rPr>
              <a:t>randint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en-US" altLang="zh-CN" dirty="0" err="1">
                <a:solidFill>
                  <a:schemeClr val="bg2"/>
                </a:solidFill>
              </a:rPr>
              <a:t>randrange</a:t>
            </a:r>
            <a:r>
              <a:rPr lang="en-US" altLang="zh-CN" dirty="0">
                <a:solidFill>
                  <a:schemeClr val="bg2"/>
                </a:solidFill>
              </a:rPr>
              <a:t>, random, and uniform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55.5: Reproducible random numbers: Seed and State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55.6: Random Binary Decision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13474</TotalTime>
  <Words>4604</Words>
  <Application>Microsoft Office PowerPoint</Application>
  <PresentationFormat>宽屏</PresentationFormat>
  <Paragraphs>661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Lucida Grande</vt:lpstr>
      <vt:lpstr>RobotoMono-Regular</vt:lpstr>
      <vt:lpstr>等线</vt:lpstr>
      <vt:lpstr>等线 Light</vt:lpstr>
      <vt:lpstr>新宋体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624</cp:revision>
  <dcterms:created xsi:type="dcterms:W3CDTF">2023-04-18T06:26:34Z</dcterms:created>
  <dcterms:modified xsi:type="dcterms:W3CDTF">2024-08-14T07:52:59Z</dcterms:modified>
</cp:coreProperties>
</file>