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60" r:id="rId2"/>
    <p:sldId id="398" r:id="rId3"/>
    <p:sldId id="425" r:id="rId4"/>
    <p:sldId id="424" r:id="rId5"/>
    <p:sldId id="426" r:id="rId6"/>
    <p:sldId id="427" r:id="rId7"/>
    <p:sldId id="477" r:id="rId8"/>
    <p:sldId id="478" r:id="rId9"/>
    <p:sldId id="479" r:id="rId10"/>
    <p:sldId id="480" r:id="rId11"/>
    <p:sldId id="481" r:id="rId12"/>
    <p:sldId id="482" r:id="rId13"/>
    <p:sldId id="483" r:id="rId14"/>
    <p:sldId id="484" r:id="rId15"/>
    <p:sldId id="485" r:id="rId16"/>
    <p:sldId id="486" r:id="rId17"/>
    <p:sldId id="487" r:id="rId18"/>
    <p:sldId id="488" r:id="rId19"/>
    <p:sldId id="476" r:id="rId20"/>
    <p:sldId id="258" r:id="rId21"/>
    <p:sldId id="305" r:id="rId22"/>
    <p:sldId id="270" r:id="rId23"/>
    <p:sldId id="271" r:id="rId24"/>
    <p:sldId id="428" r:id="rId25"/>
    <p:sldId id="429" r:id="rId26"/>
    <p:sldId id="430" r:id="rId27"/>
    <p:sldId id="431" r:id="rId28"/>
    <p:sldId id="432" r:id="rId29"/>
    <p:sldId id="433" r:id="rId30"/>
    <p:sldId id="434" r:id="rId31"/>
    <p:sldId id="436" r:id="rId32"/>
    <p:sldId id="437" r:id="rId33"/>
    <p:sldId id="438" r:id="rId34"/>
    <p:sldId id="440" r:id="rId35"/>
    <p:sldId id="443" r:id="rId36"/>
    <p:sldId id="445" r:id="rId37"/>
    <p:sldId id="446" r:id="rId38"/>
    <p:sldId id="447" r:id="rId39"/>
    <p:sldId id="474" r:id="rId40"/>
    <p:sldId id="450" r:id="rId41"/>
    <p:sldId id="452" r:id="rId42"/>
    <p:sldId id="453" r:id="rId43"/>
    <p:sldId id="475" r:id="rId44"/>
    <p:sldId id="448" r:id="rId45"/>
    <p:sldId id="454" r:id="rId46"/>
    <p:sldId id="455" r:id="rId47"/>
    <p:sldId id="456" r:id="rId48"/>
    <p:sldId id="470" r:id="rId49"/>
    <p:sldId id="457" r:id="rId50"/>
    <p:sldId id="471" r:id="rId51"/>
    <p:sldId id="458" r:id="rId52"/>
    <p:sldId id="459" r:id="rId53"/>
    <p:sldId id="460" r:id="rId54"/>
    <p:sldId id="472" r:id="rId55"/>
    <p:sldId id="473" r:id="rId56"/>
    <p:sldId id="461" r:id="rId57"/>
    <p:sldId id="462" r:id="rId58"/>
    <p:sldId id="463" r:id="rId59"/>
    <p:sldId id="464" r:id="rId60"/>
    <p:sldId id="466" r:id="rId61"/>
    <p:sldId id="467" r:id="rId62"/>
    <p:sldId id="468" r:id="rId63"/>
    <p:sldId id="469" r:id="rId64"/>
    <p:sldId id="293"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453A7-2DBD-A14B-7EB1-BCC3A3AE9A59}" name="Legolas" initials="L" userId="Legola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472C4"/>
    <a:srgbClr val="BA2121"/>
    <a:srgbClr val="0000FF"/>
    <a:srgbClr val="B3D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4" autoAdjust="0"/>
    <p:restoredTop sz="90777" autoAdjust="0"/>
  </p:normalViewPr>
  <p:slideViewPr>
    <p:cSldViewPr snapToGrid="0">
      <p:cViewPr>
        <p:scale>
          <a:sx n="100" d="100"/>
          <a:sy n="100" d="100"/>
        </p:scale>
        <p:origin x="4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a:t>
            </a:fld>
            <a:endParaRPr lang="zh-CN" altLang="en-US"/>
          </a:p>
        </p:txBody>
      </p:sp>
    </p:spTree>
    <p:extLst>
      <p:ext uri="{BB962C8B-B14F-4D97-AF65-F5344CB8AC3E}">
        <p14:creationId xmlns:p14="http://schemas.microsoft.com/office/powerpoint/2010/main" val="37387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93C5E-94A3-7D8F-2B01-73607B6480D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99E50B-527A-2508-3EFA-1BAED187903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B07F87C-3103-3001-9480-24173458E145}"/>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D1950694-750B-585B-21B6-5A34966520C0}"/>
              </a:ext>
            </a:extLst>
          </p:cNvPr>
          <p:cNvSpPr>
            <a:spLocks noGrp="1"/>
          </p:cNvSpPr>
          <p:nvPr>
            <p:ph type="sldNum" sz="quarter" idx="5"/>
          </p:nvPr>
        </p:nvSpPr>
        <p:spPr/>
        <p:txBody>
          <a:bodyPr/>
          <a:lstStyle/>
          <a:p>
            <a:fld id="{BD836B6F-14B4-4120-BEBA-063A15FB1891}" type="slidenum">
              <a:rPr lang="zh-CN" altLang="en-US" smtClean="0"/>
              <a:t>16</a:t>
            </a:fld>
            <a:endParaRPr lang="zh-CN" altLang="en-US"/>
          </a:p>
        </p:txBody>
      </p:sp>
    </p:spTree>
    <p:extLst>
      <p:ext uri="{BB962C8B-B14F-4D97-AF65-F5344CB8AC3E}">
        <p14:creationId xmlns:p14="http://schemas.microsoft.com/office/powerpoint/2010/main" val="128135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CE097-BCA8-E1AB-B044-EB52DDDDFB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968D435-F2D9-0D38-3505-9D22595E3F2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2656E5-EA44-3301-B640-5CC076C24563}"/>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4BA52FA1-607E-DCCD-97BB-E3ABE4073907}"/>
              </a:ext>
            </a:extLst>
          </p:cNvPr>
          <p:cNvSpPr>
            <a:spLocks noGrp="1"/>
          </p:cNvSpPr>
          <p:nvPr>
            <p:ph type="sldNum" sz="quarter" idx="5"/>
          </p:nvPr>
        </p:nvSpPr>
        <p:spPr/>
        <p:txBody>
          <a:bodyPr/>
          <a:lstStyle/>
          <a:p>
            <a:fld id="{BD836B6F-14B4-4120-BEBA-063A15FB1891}" type="slidenum">
              <a:rPr lang="zh-CN" altLang="en-US" smtClean="0"/>
              <a:t>17</a:t>
            </a:fld>
            <a:endParaRPr lang="zh-CN" altLang="en-US"/>
          </a:p>
        </p:txBody>
      </p:sp>
    </p:spTree>
    <p:extLst>
      <p:ext uri="{BB962C8B-B14F-4D97-AF65-F5344CB8AC3E}">
        <p14:creationId xmlns:p14="http://schemas.microsoft.com/office/powerpoint/2010/main" val="674264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1F1BA-CC4A-9890-F01D-8C21905507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7DCF803-FA35-F39A-066D-7E62C851D1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938569-46BD-A0A7-D31D-2C0998F8A34D}"/>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3D7D6DFF-9AB7-55BC-C8C2-185DBEE3DD2E}"/>
              </a:ext>
            </a:extLst>
          </p:cNvPr>
          <p:cNvSpPr>
            <a:spLocks noGrp="1"/>
          </p:cNvSpPr>
          <p:nvPr>
            <p:ph type="sldNum" sz="quarter" idx="5"/>
          </p:nvPr>
        </p:nvSpPr>
        <p:spPr/>
        <p:txBody>
          <a:bodyPr/>
          <a:lstStyle/>
          <a:p>
            <a:fld id="{BD836B6F-14B4-4120-BEBA-063A15FB1891}" type="slidenum">
              <a:rPr lang="zh-CN" altLang="en-US" smtClean="0"/>
              <a:t>18</a:t>
            </a:fld>
            <a:endParaRPr lang="zh-CN" altLang="en-US"/>
          </a:p>
        </p:txBody>
      </p:sp>
    </p:spTree>
    <p:extLst>
      <p:ext uri="{BB962C8B-B14F-4D97-AF65-F5344CB8AC3E}">
        <p14:creationId xmlns:p14="http://schemas.microsoft.com/office/powerpoint/2010/main" val="395415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75A71-6018-D232-14BF-032B3412B0F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A0612FA-E03B-C05E-AA85-7179E342D2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3263A6D-2FB2-9778-695A-5B5C9A3A760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E88B5E4-2826-B36D-1BAC-D1DA2883F7E3}"/>
              </a:ext>
            </a:extLst>
          </p:cNvPr>
          <p:cNvSpPr>
            <a:spLocks noGrp="1"/>
          </p:cNvSpPr>
          <p:nvPr>
            <p:ph type="sldNum" sz="quarter" idx="5"/>
          </p:nvPr>
        </p:nvSpPr>
        <p:spPr/>
        <p:txBody>
          <a:bodyPr/>
          <a:lstStyle/>
          <a:p>
            <a:fld id="{BD836B6F-14B4-4120-BEBA-063A15FB1891}" type="slidenum">
              <a:rPr lang="zh-CN" altLang="en-US" smtClean="0"/>
              <a:t>19</a:t>
            </a:fld>
            <a:endParaRPr lang="zh-CN" altLang="en-US"/>
          </a:p>
        </p:txBody>
      </p:sp>
    </p:spTree>
    <p:extLst>
      <p:ext uri="{BB962C8B-B14F-4D97-AF65-F5344CB8AC3E}">
        <p14:creationId xmlns:p14="http://schemas.microsoft.com/office/powerpoint/2010/main" val="1468467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最小有效惩罚权重的上限</a:t>
            </a:r>
          </a:p>
        </p:txBody>
      </p:sp>
      <p:sp>
        <p:nvSpPr>
          <p:cNvPr id="4" name="灯片编号占位符 3"/>
          <p:cNvSpPr>
            <a:spLocks noGrp="1"/>
          </p:cNvSpPr>
          <p:nvPr>
            <p:ph type="sldNum" sz="quarter" idx="5"/>
          </p:nvPr>
        </p:nvSpPr>
        <p:spPr/>
        <p:txBody>
          <a:bodyPr/>
          <a:lstStyle/>
          <a:p>
            <a:fld id="{BD836B6F-14B4-4120-BEBA-063A15FB1891}" type="slidenum">
              <a:rPr lang="zh-CN" altLang="en-US" smtClean="0"/>
              <a:t>28</a:t>
            </a:fld>
            <a:endParaRPr lang="zh-CN" altLang="en-US"/>
          </a:p>
        </p:txBody>
      </p:sp>
    </p:spTree>
    <p:extLst>
      <p:ext uri="{BB962C8B-B14F-4D97-AF65-F5344CB8AC3E}">
        <p14:creationId xmlns:p14="http://schemas.microsoft.com/office/powerpoint/2010/main" val="390180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31</a:t>
            </a:fld>
            <a:endParaRPr lang="zh-CN" altLang="en-US"/>
          </a:p>
        </p:txBody>
      </p:sp>
    </p:spTree>
    <p:extLst>
      <p:ext uri="{BB962C8B-B14F-4D97-AF65-F5344CB8AC3E}">
        <p14:creationId xmlns:p14="http://schemas.microsoft.com/office/powerpoint/2010/main" val="203178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33</a:t>
            </a:fld>
            <a:endParaRPr lang="zh-CN" altLang="en-US"/>
          </a:p>
        </p:txBody>
      </p:sp>
    </p:spTree>
    <p:extLst>
      <p:ext uri="{BB962C8B-B14F-4D97-AF65-F5344CB8AC3E}">
        <p14:creationId xmlns:p14="http://schemas.microsoft.com/office/powerpoint/2010/main" val="245251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35</a:t>
            </a:fld>
            <a:endParaRPr lang="zh-CN" altLang="en-US"/>
          </a:p>
        </p:txBody>
      </p:sp>
    </p:spTree>
    <p:extLst>
      <p:ext uri="{BB962C8B-B14F-4D97-AF65-F5344CB8AC3E}">
        <p14:creationId xmlns:p14="http://schemas.microsoft.com/office/powerpoint/2010/main" val="3725614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36</a:t>
            </a:fld>
            <a:endParaRPr lang="zh-CN" altLang="en-US"/>
          </a:p>
        </p:txBody>
      </p:sp>
    </p:spTree>
    <p:extLst>
      <p:ext uri="{BB962C8B-B14F-4D97-AF65-F5344CB8AC3E}">
        <p14:creationId xmlns:p14="http://schemas.microsoft.com/office/powerpoint/2010/main" val="630551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37</a:t>
            </a:fld>
            <a:endParaRPr lang="zh-CN" altLang="en-US"/>
          </a:p>
        </p:txBody>
      </p:sp>
    </p:spTree>
    <p:extLst>
      <p:ext uri="{BB962C8B-B14F-4D97-AF65-F5344CB8AC3E}">
        <p14:creationId xmlns:p14="http://schemas.microsoft.com/office/powerpoint/2010/main" val="419612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92E03-2C1F-539E-366A-C543EBBC1E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4DE0C91-BFE2-FFE6-9564-763889369C3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1EC916C-F320-B406-0603-B94DFA45B35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5E2B032-BF49-AAE9-2E80-82A04B611730}"/>
              </a:ext>
            </a:extLst>
          </p:cNvPr>
          <p:cNvSpPr>
            <a:spLocks noGrp="1"/>
          </p:cNvSpPr>
          <p:nvPr>
            <p:ph type="sldNum" sz="quarter" idx="5"/>
          </p:nvPr>
        </p:nvSpPr>
        <p:spPr/>
        <p:txBody>
          <a:bodyPr/>
          <a:lstStyle/>
          <a:p>
            <a:fld id="{BD836B6F-14B4-4120-BEBA-063A15FB1891}" type="slidenum">
              <a:rPr lang="zh-CN" altLang="en-US" smtClean="0"/>
              <a:t>7</a:t>
            </a:fld>
            <a:endParaRPr lang="zh-CN" altLang="en-US"/>
          </a:p>
        </p:txBody>
      </p:sp>
    </p:spTree>
    <p:extLst>
      <p:ext uri="{BB962C8B-B14F-4D97-AF65-F5344CB8AC3E}">
        <p14:creationId xmlns:p14="http://schemas.microsoft.com/office/powerpoint/2010/main" val="960812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C4D85-E277-20BC-3C11-1BA90D1C79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AD9F3F-32DB-22B1-9349-AA8A6045455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F67FFC3-955F-FAB9-607B-9525F76C390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C9A5525-0614-0186-3D77-7353BDF8049E}"/>
              </a:ext>
            </a:extLst>
          </p:cNvPr>
          <p:cNvSpPr>
            <a:spLocks noGrp="1"/>
          </p:cNvSpPr>
          <p:nvPr>
            <p:ph type="sldNum" sz="quarter" idx="5"/>
          </p:nvPr>
        </p:nvSpPr>
        <p:spPr/>
        <p:txBody>
          <a:bodyPr/>
          <a:lstStyle/>
          <a:p>
            <a:fld id="{BD836B6F-14B4-4120-BEBA-063A15FB1891}" type="slidenum">
              <a:rPr lang="zh-CN" altLang="en-US" smtClean="0"/>
              <a:t>39</a:t>
            </a:fld>
            <a:endParaRPr lang="zh-CN" altLang="en-US"/>
          </a:p>
        </p:txBody>
      </p:sp>
    </p:spTree>
    <p:extLst>
      <p:ext uri="{BB962C8B-B14F-4D97-AF65-F5344CB8AC3E}">
        <p14:creationId xmlns:p14="http://schemas.microsoft.com/office/powerpoint/2010/main" val="2761725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40</a:t>
            </a:fld>
            <a:endParaRPr lang="zh-CN" altLang="en-US"/>
          </a:p>
        </p:txBody>
      </p:sp>
    </p:spTree>
    <p:extLst>
      <p:ext uri="{BB962C8B-B14F-4D97-AF65-F5344CB8AC3E}">
        <p14:creationId xmlns:p14="http://schemas.microsoft.com/office/powerpoint/2010/main" val="269254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41</a:t>
            </a:fld>
            <a:endParaRPr lang="zh-CN" altLang="en-US"/>
          </a:p>
        </p:txBody>
      </p:sp>
    </p:spTree>
    <p:extLst>
      <p:ext uri="{BB962C8B-B14F-4D97-AF65-F5344CB8AC3E}">
        <p14:creationId xmlns:p14="http://schemas.microsoft.com/office/powerpoint/2010/main" val="2041559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42</a:t>
            </a:fld>
            <a:endParaRPr lang="zh-CN" altLang="en-US"/>
          </a:p>
        </p:txBody>
      </p:sp>
    </p:spTree>
    <p:extLst>
      <p:ext uri="{BB962C8B-B14F-4D97-AF65-F5344CB8AC3E}">
        <p14:creationId xmlns:p14="http://schemas.microsoft.com/office/powerpoint/2010/main" val="1066052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B6160-D275-B45C-2483-DFC68A147B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BC3535-52B1-D265-03A6-76EC05FCD0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16ABD04-8CF1-9C11-6F9D-607E8A98ADB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30EB8F5-4768-0CE3-9429-1D71061936C6}"/>
              </a:ext>
            </a:extLst>
          </p:cNvPr>
          <p:cNvSpPr>
            <a:spLocks noGrp="1"/>
          </p:cNvSpPr>
          <p:nvPr>
            <p:ph type="sldNum" sz="quarter" idx="5"/>
          </p:nvPr>
        </p:nvSpPr>
        <p:spPr/>
        <p:txBody>
          <a:bodyPr/>
          <a:lstStyle/>
          <a:p>
            <a:fld id="{BD836B6F-14B4-4120-BEBA-063A15FB1891}" type="slidenum">
              <a:rPr lang="zh-CN" altLang="en-US" smtClean="0"/>
              <a:t>43</a:t>
            </a:fld>
            <a:endParaRPr lang="zh-CN" altLang="en-US"/>
          </a:p>
        </p:txBody>
      </p:sp>
    </p:spTree>
    <p:extLst>
      <p:ext uri="{BB962C8B-B14F-4D97-AF65-F5344CB8AC3E}">
        <p14:creationId xmlns:p14="http://schemas.microsoft.com/office/powerpoint/2010/main" val="2639986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44</a:t>
            </a:fld>
            <a:endParaRPr lang="zh-CN" altLang="en-US"/>
          </a:p>
        </p:txBody>
      </p:sp>
    </p:spTree>
    <p:extLst>
      <p:ext uri="{BB962C8B-B14F-4D97-AF65-F5344CB8AC3E}">
        <p14:creationId xmlns:p14="http://schemas.microsoft.com/office/powerpoint/2010/main" val="3539261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46</a:t>
            </a:fld>
            <a:endParaRPr lang="zh-CN" altLang="en-US"/>
          </a:p>
        </p:txBody>
      </p:sp>
    </p:spTree>
    <p:extLst>
      <p:ext uri="{BB962C8B-B14F-4D97-AF65-F5344CB8AC3E}">
        <p14:creationId xmlns:p14="http://schemas.microsoft.com/office/powerpoint/2010/main" val="4091290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47</a:t>
            </a:fld>
            <a:endParaRPr lang="zh-CN" altLang="en-US"/>
          </a:p>
        </p:txBody>
      </p:sp>
    </p:spTree>
    <p:extLst>
      <p:ext uri="{BB962C8B-B14F-4D97-AF65-F5344CB8AC3E}">
        <p14:creationId xmlns:p14="http://schemas.microsoft.com/office/powerpoint/2010/main" val="124846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49</a:t>
            </a:fld>
            <a:endParaRPr lang="zh-CN" altLang="en-US"/>
          </a:p>
        </p:txBody>
      </p:sp>
    </p:spTree>
    <p:extLst>
      <p:ext uri="{BB962C8B-B14F-4D97-AF65-F5344CB8AC3E}">
        <p14:creationId xmlns:p14="http://schemas.microsoft.com/office/powerpoint/2010/main" val="4206038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C03E8-1BD9-AD50-F4D2-0BEC31776A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F03804-F1AD-35FC-9602-EA37FC2134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7A57E3-6DF3-609B-0E2D-4C7A09E142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9B7FDA2-148D-3A33-1555-B83F391B75B6}"/>
              </a:ext>
            </a:extLst>
          </p:cNvPr>
          <p:cNvSpPr>
            <a:spLocks noGrp="1"/>
          </p:cNvSpPr>
          <p:nvPr>
            <p:ph type="sldNum" sz="quarter" idx="5"/>
          </p:nvPr>
        </p:nvSpPr>
        <p:spPr/>
        <p:txBody>
          <a:bodyPr/>
          <a:lstStyle/>
          <a:p>
            <a:fld id="{BD836B6F-14B4-4120-BEBA-063A15FB1891}" type="slidenum">
              <a:rPr lang="zh-CN" altLang="en-US" smtClean="0"/>
              <a:t>50</a:t>
            </a:fld>
            <a:endParaRPr lang="zh-CN" altLang="en-US"/>
          </a:p>
        </p:txBody>
      </p:sp>
    </p:spTree>
    <p:extLst>
      <p:ext uri="{BB962C8B-B14F-4D97-AF65-F5344CB8AC3E}">
        <p14:creationId xmlns:p14="http://schemas.microsoft.com/office/powerpoint/2010/main" val="219150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F11C8-D05B-228F-D4ED-88A3FF2AC4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9708A5-F01A-33C7-23F7-FC71FCD79F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8281EE-3B32-6DDB-8956-10A1F90862D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7AB185B-2254-65E2-E05F-E25F641AD1AC}"/>
              </a:ext>
            </a:extLst>
          </p:cNvPr>
          <p:cNvSpPr>
            <a:spLocks noGrp="1"/>
          </p:cNvSpPr>
          <p:nvPr>
            <p:ph type="sldNum" sz="quarter" idx="5"/>
          </p:nvPr>
        </p:nvSpPr>
        <p:spPr/>
        <p:txBody>
          <a:bodyPr/>
          <a:lstStyle/>
          <a:p>
            <a:fld id="{BD836B6F-14B4-4120-BEBA-063A15FB1891}" type="slidenum">
              <a:rPr lang="zh-CN" altLang="en-US" smtClean="0"/>
              <a:t>9</a:t>
            </a:fld>
            <a:endParaRPr lang="zh-CN" altLang="en-US"/>
          </a:p>
        </p:txBody>
      </p:sp>
    </p:spTree>
    <p:extLst>
      <p:ext uri="{BB962C8B-B14F-4D97-AF65-F5344CB8AC3E}">
        <p14:creationId xmlns:p14="http://schemas.microsoft.com/office/powerpoint/2010/main" val="3165517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51</a:t>
            </a:fld>
            <a:endParaRPr lang="zh-CN" altLang="en-US"/>
          </a:p>
        </p:txBody>
      </p:sp>
    </p:spTree>
    <p:extLst>
      <p:ext uri="{BB962C8B-B14F-4D97-AF65-F5344CB8AC3E}">
        <p14:creationId xmlns:p14="http://schemas.microsoft.com/office/powerpoint/2010/main" val="1671570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53</a:t>
            </a:fld>
            <a:endParaRPr lang="zh-CN" altLang="en-US"/>
          </a:p>
        </p:txBody>
      </p:sp>
    </p:spTree>
    <p:extLst>
      <p:ext uri="{BB962C8B-B14F-4D97-AF65-F5344CB8AC3E}">
        <p14:creationId xmlns:p14="http://schemas.microsoft.com/office/powerpoint/2010/main" val="3160639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3E8F1-87AB-7BF8-A01C-C6A1E0CB022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B1B369-532C-CBB2-94D1-A55D68C367B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47B87B6-17E2-8FC5-4FDC-14E64AEDF0F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B8211F-8A5A-4E49-262E-DE15A64DE8F6}"/>
              </a:ext>
            </a:extLst>
          </p:cNvPr>
          <p:cNvSpPr>
            <a:spLocks noGrp="1"/>
          </p:cNvSpPr>
          <p:nvPr>
            <p:ph type="sldNum" sz="quarter" idx="5"/>
          </p:nvPr>
        </p:nvSpPr>
        <p:spPr/>
        <p:txBody>
          <a:bodyPr/>
          <a:lstStyle/>
          <a:p>
            <a:fld id="{BD836B6F-14B4-4120-BEBA-063A15FB1891}" type="slidenum">
              <a:rPr lang="zh-CN" altLang="en-US" smtClean="0"/>
              <a:t>54</a:t>
            </a:fld>
            <a:endParaRPr lang="zh-CN" altLang="en-US"/>
          </a:p>
        </p:txBody>
      </p:sp>
    </p:spTree>
    <p:extLst>
      <p:ext uri="{BB962C8B-B14F-4D97-AF65-F5344CB8AC3E}">
        <p14:creationId xmlns:p14="http://schemas.microsoft.com/office/powerpoint/2010/main" val="2377960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42A08-F7CC-833F-2054-4C6E9150EF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AE2B99-E67C-77C7-CEC4-9BF887614E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D6F55A-E547-EEA2-3588-C54BF3AAF6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A9CE677-4253-95BF-054B-7990D290BED1}"/>
              </a:ext>
            </a:extLst>
          </p:cNvPr>
          <p:cNvSpPr>
            <a:spLocks noGrp="1"/>
          </p:cNvSpPr>
          <p:nvPr>
            <p:ph type="sldNum" sz="quarter" idx="5"/>
          </p:nvPr>
        </p:nvSpPr>
        <p:spPr/>
        <p:txBody>
          <a:bodyPr/>
          <a:lstStyle/>
          <a:p>
            <a:fld id="{BD836B6F-14B4-4120-BEBA-063A15FB1891}" type="slidenum">
              <a:rPr lang="zh-CN" altLang="en-US" smtClean="0"/>
              <a:t>55</a:t>
            </a:fld>
            <a:endParaRPr lang="zh-CN" altLang="en-US"/>
          </a:p>
        </p:txBody>
      </p:sp>
    </p:spTree>
    <p:extLst>
      <p:ext uri="{BB962C8B-B14F-4D97-AF65-F5344CB8AC3E}">
        <p14:creationId xmlns:p14="http://schemas.microsoft.com/office/powerpoint/2010/main" val="3808821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57</a:t>
            </a:fld>
            <a:endParaRPr lang="zh-CN" altLang="en-US"/>
          </a:p>
        </p:txBody>
      </p:sp>
    </p:spTree>
    <p:extLst>
      <p:ext uri="{BB962C8B-B14F-4D97-AF65-F5344CB8AC3E}">
        <p14:creationId xmlns:p14="http://schemas.microsoft.com/office/powerpoint/2010/main" val="3901990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58</a:t>
            </a:fld>
            <a:endParaRPr lang="zh-CN" altLang="en-US"/>
          </a:p>
        </p:txBody>
      </p:sp>
    </p:spTree>
    <p:extLst>
      <p:ext uri="{BB962C8B-B14F-4D97-AF65-F5344CB8AC3E}">
        <p14:creationId xmlns:p14="http://schemas.microsoft.com/office/powerpoint/2010/main" val="27299756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59</a:t>
            </a:fld>
            <a:endParaRPr lang="zh-CN" altLang="en-US"/>
          </a:p>
        </p:txBody>
      </p:sp>
    </p:spTree>
    <p:extLst>
      <p:ext uri="{BB962C8B-B14F-4D97-AF65-F5344CB8AC3E}">
        <p14:creationId xmlns:p14="http://schemas.microsoft.com/office/powerpoint/2010/main" val="3575751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60</a:t>
            </a:fld>
            <a:endParaRPr lang="zh-CN" altLang="en-US"/>
          </a:p>
        </p:txBody>
      </p:sp>
    </p:spTree>
    <p:extLst>
      <p:ext uri="{BB962C8B-B14F-4D97-AF65-F5344CB8AC3E}">
        <p14:creationId xmlns:p14="http://schemas.microsoft.com/office/powerpoint/2010/main" val="322063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61</a:t>
            </a:fld>
            <a:endParaRPr lang="zh-CN" altLang="en-US"/>
          </a:p>
        </p:txBody>
      </p:sp>
    </p:spTree>
    <p:extLst>
      <p:ext uri="{BB962C8B-B14F-4D97-AF65-F5344CB8AC3E}">
        <p14:creationId xmlns:p14="http://schemas.microsoft.com/office/powerpoint/2010/main" val="3188337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63</a:t>
            </a:fld>
            <a:endParaRPr lang="zh-CN" altLang="en-US"/>
          </a:p>
        </p:txBody>
      </p:sp>
    </p:spTree>
    <p:extLst>
      <p:ext uri="{BB962C8B-B14F-4D97-AF65-F5344CB8AC3E}">
        <p14:creationId xmlns:p14="http://schemas.microsoft.com/office/powerpoint/2010/main" val="231136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0DAC3-8A88-54F7-B6EA-4B33374E4F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B669D58-56AE-E9A9-8BBF-06A382BF377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DE337F-48DE-6BBB-F9AA-BF4A078A4BDB}"/>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109333B7-FD9A-3DE4-8F54-D27E85331401}"/>
              </a:ext>
            </a:extLst>
          </p:cNvPr>
          <p:cNvSpPr>
            <a:spLocks noGrp="1"/>
          </p:cNvSpPr>
          <p:nvPr>
            <p:ph type="sldNum" sz="quarter" idx="5"/>
          </p:nvPr>
        </p:nvSpPr>
        <p:spPr/>
        <p:txBody>
          <a:bodyPr/>
          <a:lstStyle/>
          <a:p>
            <a:fld id="{BD836B6F-14B4-4120-BEBA-063A15FB1891}" type="slidenum">
              <a:rPr lang="zh-CN" altLang="en-US" smtClean="0"/>
              <a:t>10</a:t>
            </a:fld>
            <a:endParaRPr lang="zh-CN" altLang="en-US"/>
          </a:p>
        </p:txBody>
      </p:sp>
    </p:spTree>
    <p:extLst>
      <p:ext uri="{BB962C8B-B14F-4D97-AF65-F5344CB8AC3E}">
        <p14:creationId xmlns:p14="http://schemas.microsoft.com/office/powerpoint/2010/main" val="2669509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9745C-2A09-A82B-610F-1893C3CF4B3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64A4C8C-540A-D899-0479-452C1B45C53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F8ADBC-F85A-9FA7-4783-1E66EE9ED468}"/>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22CCADDD-8CB0-7214-90A4-BACDDC07C4FD}"/>
              </a:ext>
            </a:extLst>
          </p:cNvPr>
          <p:cNvSpPr>
            <a:spLocks noGrp="1"/>
          </p:cNvSpPr>
          <p:nvPr>
            <p:ph type="sldNum" sz="quarter" idx="5"/>
          </p:nvPr>
        </p:nvSpPr>
        <p:spPr/>
        <p:txBody>
          <a:bodyPr/>
          <a:lstStyle/>
          <a:p>
            <a:fld id="{BD836B6F-14B4-4120-BEBA-063A15FB1891}" type="slidenum">
              <a:rPr lang="zh-CN" altLang="en-US" smtClean="0"/>
              <a:t>11</a:t>
            </a:fld>
            <a:endParaRPr lang="zh-CN" altLang="en-US"/>
          </a:p>
        </p:txBody>
      </p:sp>
    </p:spTree>
    <p:extLst>
      <p:ext uri="{BB962C8B-B14F-4D97-AF65-F5344CB8AC3E}">
        <p14:creationId xmlns:p14="http://schemas.microsoft.com/office/powerpoint/2010/main" val="384544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BC0A4-BA99-6C78-05CD-067E7428B7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9D69EA-6212-0E98-9297-40E5ADE31C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FA57176-7953-CA53-8C03-92FEB51A438D}"/>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2A889AFF-0038-1966-4E69-DC95C05E1CBE}"/>
              </a:ext>
            </a:extLst>
          </p:cNvPr>
          <p:cNvSpPr>
            <a:spLocks noGrp="1"/>
          </p:cNvSpPr>
          <p:nvPr>
            <p:ph type="sldNum" sz="quarter" idx="5"/>
          </p:nvPr>
        </p:nvSpPr>
        <p:spPr/>
        <p:txBody>
          <a:bodyPr/>
          <a:lstStyle/>
          <a:p>
            <a:fld id="{BD836B6F-14B4-4120-BEBA-063A15FB1891}" type="slidenum">
              <a:rPr lang="zh-CN" altLang="en-US" smtClean="0"/>
              <a:t>12</a:t>
            </a:fld>
            <a:endParaRPr lang="zh-CN" altLang="en-US"/>
          </a:p>
        </p:txBody>
      </p:sp>
    </p:spTree>
    <p:extLst>
      <p:ext uri="{BB962C8B-B14F-4D97-AF65-F5344CB8AC3E}">
        <p14:creationId xmlns:p14="http://schemas.microsoft.com/office/powerpoint/2010/main" val="3788562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1E888-F97B-CD2D-47B1-2ADE40FA0F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21C0FB3-A654-ACAE-EEA3-E4A6163FD6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5361E1-848F-AF81-1DCF-02AC43BC486D}"/>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B861C0E5-C1A8-8AEC-2CC7-54E0B625BB16}"/>
              </a:ext>
            </a:extLst>
          </p:cNvPr>
          <p:cNvSpPr>
            <a:spLocks noGrp="1"/>
          </p:cNvSpPr>
          <p:nvPr>
            <p:ph type="sldNum" sz="quarter" idx="5"/>
          </p:nvPr>
        </p:nvSpPr>
        <p:spPr/>
        <p:txBody>
          <a:bodyPr/>
          <a:lstStyle/>
          <a:p>
            <a:fld id="{BD836B6F-14B4-4120-BEBA-063A15FB1891}" type="slidenum">
              <a:rPr lang="zh-CN" altLang="en-US" smtClean="0"/>
              <a:t>13</a:t>
            </a:fld>
            <a:endParaRPr lang="zh-CN" altLang="en-US"/>
          </a:p>
        </p:txBody>
      </p:sp>
    </p:spTree>
    <p:extLst>
      <p:ext uri="{BB962C8B-B14F-4D97-AF65-F5344CB8AC3E}">
        <p14:creationId xmlns:p14="http://schemas.microsoft.com/office/powerpoint/2010/main" val="3914165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8E6E2-9611-36C0-BD7D-D8D7843E31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348EF1D-BAF3-920A-1FD8-44A5185EA9E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482EC9-DDC6-3523-A96D-84EDDD85914F}"/>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A03228AE-3FCC-B00D-158A-AC2E2DADF429}"/>
              </a:ext>
            </a:extLst>
          </p:cNvPr>
          <p:cNvSpPr>
            <a:spLocks noGrp="1"/>
          </p:cNvSpPr>
          <p:nvPr>
            <p:ph type="sldNum" sz="quarter" idx="5"/>
          </p:nvPr>
        </p:nvSpPr>
        <p:spPr/>
        <p:txBody>
          <a:bodyPr/>
          <a:lstStyle/>
          <a:p>
            <a:fld id="{BD836B6F-14B4-4120-BEBA-063A15FB1891}" type="slidenum">
              <a:rPr lang="zh-CN" altLang="en-US" smtClean="0"/>
              <a:t>14</a:t>
            </a:fld>
            <a:endParaRPr lang="zh-CN" altLang="en-US"/>
          </a:p>
        </p:txBody>
      </p:sp>
    </p:spTree>
    <p:extLst>
      <p:ext uri="{BB962C8B-B14F-4D97-AF65-F5344CB8AC3E}">
        <p14:creationId xmlns:p14="http://schemas.microsoft.com/office/powerpoint/2010/main" val="76899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5A193-8C69-D2D0-E722-A86E7D8B2D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B15F07-68CC-94F1-2687-101417EC0C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C0FC92F-7C01-38A4-1652-20272C3E9BB8}"/>
              </a:ext>
            </a:extLst>
          </p:cNvPr>
          <p:cNvSpPr>
            <a:spLocks noGrp="1"/>
          </p:cNvSpPr>
          <p:nvPr>
            <p:ph type="body" idx="1"/>
          </p:nvPr>
        </p:nvSpPr>
        <p:spPr/>
        <p:txBody>
          <a:bodyPr/>
          <a:lstStyle/>
          <a:p>
            <a:r>
              <a:rPr lang="ja-JP" altLang="en-US" dirty="0"/>
              <a:t>グザイ</a:t>
            </a:r>
            <a:r>
              <a:rPr lang="en-US" altLang="ja-JP" dirty="0"/>
              <a:t>ξ</a:t>
            </a:r>
            <a:endParaRPr lang="zh-CN" altLang="en-US" dirty="0"/>
          </a:p>
        </p:txBody>
      </p:sp>
      <p:sp>
        <p:nvSpPr>
          <p:cNvPr id="4" name="灯片编号占位符 3">
            <a:extLst>
              <a:ext uri="{FF2B5EF4-FFF2-40B4-BE49-F238E27FC236}">
                <a16:creationId xmlns:a16="http://schemas.microsoft.com/office/drawing/2014/main" id="{0499F36F-6C9E-38BF-4FB8-2221CDACC70E}"/>
              </a:ext>
            </a:extLst>
          </p:cNvPr>
          <p:cNvSpPr>
            <a:spLocks noGrp="1"/>
          </p:cNvSpPr>
          <p:nvPr>
            <p:ph type="sldNum" sz="quarter" idx="5"/>
          </p:nvPr>
        </p:nvSpPr>
        <p:spPr/>
        <p:txBody>
          <a:bodyPr/>
          <a:lstStyle/>
          <a:p>
            <a:fld id="{BD836B6F-14B4-4120-BEBA-063A15FB1891}" type="slidenum">
              <a:rPr lang="zh-CN" altLang="en-US" smtClean="0"/>
              <a:t>15</a:t>
            </a:fld>
            <a:endParaRPr lang="zh-CN" altLang="en-US"/>
          </a:p>
        </p:txBody>
      </p:sp>
    </p:spTree>
    <p:extLst>
      <p:ext uri="{BB962C8B-B14F-4D97-AF65-F5344CB8AC3E}">
        <p14:creationId xmlns:p14="http://schemas.microsoft.com/office/powerpoint/2010/main" val="312889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2024/12/15</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6.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1.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1.png"/><Relationship Id="rId7"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s>
</file>

<file path=ppt/slides/_rels/slide18.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3.png"/></Relationships>
</file>

<file path=ppt/slides/_rels/slide1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0.png"/><Relationship Id="rId2" Type="http://schemas.openxmlformats.org/officeDocument/2006/relationships/image" Target="../media/image210.png"/><Relationship Id="rId1" Type="http://schemas.openxmlformats.org/officeDocument/2006/relationships/slideLayout" Target="../slideLayouts/slideLayout1.xml"/><Relationship Id="rId6" Type="http://schemas.openxmlformats.org/officeDocument/2006/relationships/image" Target="../media/image611.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40.png"/><Relationship Id="rId7" Type="http://schemas.openxmlformats.org/officeDocument/2006/relationships/image" Target="../media/image130.png"/><Relationship Id="rId2" Type="http://schemas.openxmlformats.org/officeDocument/2006/relationships/image" Target="../media/image810.png"/><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3.png"/><Relationship Id="rId4" Type="http://schemas.openxmlformats.org/officeDocument/2006/relationships/image" Target="../media/image1010.png"/><Relationship Id="rId9" Type="http://schemas.openxmlformats.org/officeDocument/2006/relationships/image" Target="../media/image910.png"/></Relationships>
</file>

<file path=ppt/slides/_rels/slide23.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11" Type="http://schemas.openxmlformats.org/officeDocument/2006/relationships/image" Target="../media/image240.png"/><Relationship Id="rId5" Type="http://schemas.openxmlformats.org/officeDocument/2006/relationships/image" Target="../media/image180.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s>
</file>

<file path=ppt/slides/_rels/slide24.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260.png"/><Relationship Id="rId7" Type="http://schemas.openxmlformats.org/officeDocument/2006/relationships/image" Target="../media/image27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311.png"/><Relationship Id="rId5" Type="http://schemas.openxmlformats.org/officeDocument/2006/relationships/image" Target="../media/image90.png"/><Relationship Id="rId10" Type="http://schemas.openxmlformats.org/officeDocument/2006/relationships/image" Target="../media/image300.png"/><Relationship Id="rId4" Type="http://schemas.openxmlformats.org/officeDocument/2006/relationships/image" Target="../media/image80.png"/><Relationship Id="rId9" Type="http://schemas.openxmlformats.org/officeDocument/2006/relationships/image" Target="../media/image290.png"/></Relationships>
</file>

<file path=ppt/slides/_rels/slide25.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image" Target="../media/image321.png"/><Relationship Id="rId1" Type="http://schemas.openxmlformats.org/officeDocument/2006/relationships/slideLayout" Target="../slideLayouts/slideLayout2.xml"/><Relationship Id="rId4" Type="http://schemas.openxmlformats.org/officeDocument/2006/relationships/image" Target="../media/image341.png"/></Relationships>
</file>

<file path=ppt/slides/_rels/slide26.xml.rels><?xml version="1.0" encoding="UTF-8" standalone="yes"?>
<Relationships xmlns="http://schemas.openxmlformats.org/package/2006/relationships"><Relationship Id="rId3" Type="http://schemas.openxmlformats.org/officeDocument/2006/relationships/image" Target="../media/image362.pn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40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20.png"/><Relationship Id="rId7" Type="http://schemas.openxmlformats.org/officeDocument/2006/relationships/image" Target="../media/image38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1.png"/><Relationship Id="rId11" Type="http://schemas.openxmlformats.org/officeDocument/2006/relationships/image" Target="../media/image490.png"/><Relationship Id="rId5" Type="http://schemas.openxmlformats.org/officeDocument/2006/relationships/image" Target="../media/image440.png"/><Relationship Id="rId10" Type="http://schemas.openxmlformats.org/officeDocument/2006/relationships/image" Target="../media/image480.png"/><Relationship Id="rId4" Type="http://schemas.openxmlformats.org/officeDocument/2006/relationships/image" Target="../media/image75.png"/><Relationship Id="rId9" Type="http://schemas.openxmlformats.org/officeDocument/2006/relationships/image" Target="../media/image470.png"/></Relationships>
</file>

<file path=ppt/slides/_rels/slide34.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550.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35.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560.png"/><Relationship Id="rId7" Type="http://schemas.openxmlformats.org/officeDocument/2006/relationships/image" Target="../media/image3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91.png"/><Relationship Id="rId5" Type="http://schemas.openxmlformats.org/officeDocument/2006/relationships/image" Target="../media/image581.png"/><Relationship Id="rId4" Type="http://schemas.openxmlformats.org/officeDocument/2006/relationships/image" Target="../media/image570.png"/></Relationships>
</file>

<file path=ppt/slides/_rels/slide36.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0.png"/></Relationships>
</file>

<file path=ppt/slides/_rels/slide37.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6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30.png"/><Relationship Id="rId5" Type="http://schemas.openxmlformats.org/officeDocument/2006/relationships/image" Target="../media/image621.png"/><Relationship Id="rId4" Type="http://schemas.openxmlformats.org/officeDocument/2006/relationships/image" Target="../media/image6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70.png"/><Relationship Id="rId9" Type="http://schemas.openxmlformats.org/officeDocument/2006/relationships/image" Target="../media/image450.png"/></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11.png"/><Relationship Id="rId5" Type="http://schemas.openxmlformats.org/officeDocument/2006/relationships/image" Target="../media/image700.png"/><Relationship Id="rId4" Type="http://schemas.openxmlformats.org/officeDocument/2006/relationships/image" Target="../media/image690.png"/></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11.png"/><Relationship Id="rId4" Type="http://schemas.openxmlformats.org/officeDocument/2006/relationships/image" Target="../media/image730.png"/></Relationships>
</file>

<file path=ppt/slides/_rels/slide43.xml.rels><?xml version="1.0" encoding="UTF-8" standalone="yes"?>
<Relationships xmlns="http://schemas.openxmlformats.org/package/2006/relationships"><Relationship Id="rId3" Type="http://schemas.openxmlformats.org/officeDocument/2006/relationships/image" Target="../media/image7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77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60.png"/><Relationship Id="rId5" Type="http://schemas.openxmlformats.org/officeDocument/2006/relationships/image" Target="../media/image750.png"/><Relationship Id="rId4" Type="http://schemas.openxmlformats.org/officeDocument/2006/relationships/image" Target="../media/image740.png"/></Relationships>
</file>

<file path=ppt/slides/_rels/slide47.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590.png"/><Relationship Id="rId7" Type="http://schemas.openxmlformats.org/officeDocument/2006/relationships/image" Target="../media/image7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610.png"/><Relationship Id="rId10" Type="http://schemas.openxmlformats.org/officeDocument/2006/relationships/image" Target="../media/image83.png"/><Relationship Id="rId4" Type="http://schemas.openxmlformats.org/officeDocument/2006/relationships/image" Target="../media/image780.png"/><Relationship Id="rId9" Type="http://schemas.openxmlformats.org/officeDocument/2006/relationships/image" Target="../media/image82.png"/></Relationships>
</file>

<file path=ppt/slides/_rels/slide4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341.png"/></Relationships>
</file>

<file path=ppt/slides/_rels/slide49.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79.jpg"/><Relationship Id="rId7" Type="http://schemas.openxmlformats.org/officeDocument/2006/relationships/image" Target="../media/image86.png"/><Relationship Id="rId12" Type="http://schemas.openxmlformats.org/officeDocument/2006/relationships/image" Target="../media/image9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4.png"/><Relationship Id="rId5" Type="http://schemas.openxmlformats.org/officeDocument/2006/relationships/image" Target="../media/image81.jpg"/><Relationship Id="rId10" Type="http://schemas.openxmlformats.org/officeDocument/2006/relationships/image" Target="../media/image93.png"/><Relationship Id="rId4" Type="http://schemas.openxmlformats.org/officeDocument/2006/relationships/image" Target="../media/image80.jpg"/><Relationship Id="rId9" Type="http://schemas.openxmlformats.org/officeDocument/2006/relationships/image" Target="../media/image9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5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9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89.png"/></Relationships>
</file>

<file path=ppt/slides/_rels/slide5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6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885552" y="1072598"/>
            <a:ext cx="10093598" cy="2010962"/>
          </a:xfrm>
        </p:spPr>
        <p:txBody>
          <a:bodyPr>
            <a:noAutofit/>
          </a:bodyPr>
          <a:lstStyle/>
          <a:p>
            <a:r>
              <a:rPr kumimoji="1" lang="en-US" altLang="zh-CN" sz="4000" dirty="0"/>
              <a:t>Improving Performance in Combinatorial Optimization Problems with Inequality Constraints: An Evaluation of the Unbalanced Penalization Method on D-Wave Advantage</a:t>
            </a:r>
            <a:endParaRPr kumimoji="1" lang="ja-JP" altLang="en-US" sz="4000"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9518469" y="6353469"/>
            <a:ext cx="2553725" cy="365126"/>
          </a:xfrm>
        </p:spPr>
        <p:txBody>
          <a:bodyPr>
            <a:normAutofit/>
          </a:bodyPr>
          <a:lstStyle/>
          <a:p>
            <a:r>
              <a:rPr lang="en-US" altLang="ja-JP" sz="1600" dirty="0"/>
              <a:t>M230641</a:t>
            </a:r>
            <a:r>
              <a:rPr kumimoji="1" lang="en-US" altLang="ja-JP" sz="1600" dirty="0"/>
              <a:t>	</a:t>
            </a:r>
            <a:r>
              <a:rPr kumimoji="1" lang="ja-JP" altLang="en-US" sz="1600" dirty="0"/>
              <a:t>劉　崇玖</a:t>
            </a:r>
          </a:p>
        </p:txBody>
      </p:sp>
      <p:sp>
        <p:nvSpPr>
          <p:cNvPr id="6" name="文本框 5">
            <a:extLst>
              <a:ext uri="{FF2B5EF4-FFF2-40B4-BE49-F238E27FC236}">
                <a16:creationId xmlns:a16="http://schemas.microsoft.com/office/drawing/2014/main" id="{4369A5FA-B2AD-736A-2457-631092DB70C6}"/>
              </a:ext>
            </a:extLst>
          </p:cNvPr>
          <p:cNvSpPr txBox="1"/>
          <p:nvPr/>
        </p:nvSpPr>
        <p:spPr>
          <a:xfrm>
            <a:off x="789757" y="3664676"/>
            <a:ext cx="11345093" cy="2339102"/>
          </a:xfrm>
          <a:prstGeom prst="rect">
            <a:avLst/>
          </a:prstGeom>
          <a:noFill/>
        </p:spPr>
        <p:txBody>
          <a:bodyPr wrap="square" rtlCol="0">
            <a:spAutoFit/>
          </a:bodyPr>
          <a:lstStyle/>
          <a:p>
            <a:r>
              <a:rPr lang="ja-JP" altLang="en-US" b="1" dirty="0"/>
              <a:t>著者</a:t>
            </a:r>
            <a:r>
              <a:rPr lang="ja-JP" altLang="en-US" dirty="0"/>
              <a:t>：</a:t>
            </a:r>
            <a:r>
              <a:rPr lang="en-US" altLang="ja-JP" i="1" dirty="0">
                <a:solidFill>
                  <a:srgbClr val="242021"/>
                </a:solidFill>
                <a:latin typeface="HelveticaNeueLTStd-LtIt"/>
              </a:rPr>
              <a:t>J. A. </a:t>
            </a:r>
            <a:r>
              <a:rPr lang="en-US" altLang="ja-JP" i="1" dirty="0" err="1">
                <a:solidFill>
                  <a:srgbClr val="242021"/>
                </a:solidFill>
                <a:latin typeface="HelveticaNeueLTStd-LtIt"/>
              </a:rPr>
              <a:t>Montañez</a:t>
            </a:r>
            <a:r>
              <a:rPr lang="en-US" altLang="ja-JP" i="1" dirty="0">
                <a:solidFill>
                  <a:srgbClr val="242021"/>
                </a:solidFill>
                <a:latin typeface="HelveticaNeueLTStd-LtIt"/>
              </a:rPr>
              <a:t>-Barrera</a:t>
            </a:r>
          </a:p>
          <a:p>
            <a:r>
              <a:rPr lang="en-US" altLang="zh-CN" i="1" dirty="0">
                <a:solidFill>
                  <a:srgbClr val="242021"/>
                </a:solidFill>
                <a:latin typeface="HelveticaNeueLTStd-LtIt"/>
              </a:rPr>
              <a:t>           Pim van den Heuvel</a:t>
            </a:r>
          </a:p>
          <a:p>
            <a:r>
              <a:rPr lang="en-US" altLang="zh-CN" i="1" dirty="0">
                <a:solidFill>
                  <a:srgbClr val="242021"/>
                </a:solidFill>
                <a:latin typeface="HelveticaNeueLTStd-LtIt"/>
              </a:rPr>
              <a:t>           Dennis </a:t>
            </a:r>
            <a:r>
              <a:rPr lang="en-US" altLang="zh-CN" i="1" dirty="0" err="1">
                <a:solidFill>
                  <a:srgbClr val="242021"/>
                </a:solidFill>
                <a:latin typeface="HelveticaNeueLTStd-LtIt"/>
              </a:rPr>
              <a:t>Willsch</a:t>
            </a:r>
            <a:endParaRPr lang="en-US" altLang="zh-CN" i="1" dirty="0">
              <a:solidFill>
                <a:srgbClr val="242021"/>
              </a:solidFill>
              <a:latin typeface="HelveticaNeueLTStd-LtIt"/>
            </a:endParaRPr>
          </a:p>
          <a:p>
            <a:r>
              <a:rPr lang="en-US" altLang="zh-CN" i="1" dirty="0">
                <a:solidFill>
                  <a:srgbClr val="242021"/>
                </a:solidFill>
                <a:latin typeface="HelveticaNeueLTStd-LtIt"/>
              </a:rPr>
              <a:t>           Kristel </a:t>
            </a:r>
            <a:r>
              <a:rPr lang="en-US" altLang="zh-CN" i="1" dirty="0" err="1">
                <a:solidFill>
                  <a:srgbClr val="242021"/>
                </a:solidFill>
                <a:latin typeface="HelveticaNeueLTStd-LtIt"/>
              </a:rPr>
              <a:t>Michielsen</a:t>
            </a:r>
            <a:br>
              <a:rPr lang="en-US" altLang="zh-CN" i="1" dirty="0">
                <a:solidFill>
                  <a:srgbClr val="242021"/>
                </a:solidFill>
                <a:latin typeface="HelveticaNeueLTStd-LtIt"/>
              </a:rPr>
            </a:br>
            <a:endParaRPr lang="en-US" altLang="zh-CN" i="1" dirty="0">
              <a:solidFill>
                <a:srgbClr val="242021"/>
              </a:solidFill>
              <a:latin typeface="HelveticaNeueLTStd-LtIt"/>
            </a:endParaRPr>
          </a:p>
          <a:p>
            <a:r>
              <a:rPr lang="ja-JP" altLang="en-US" b="1" dirty="0"/>
              <a:t>出典</a:t>
            </a:r>
            <a:r>
              <a:rPr lang="ja-JP" altLang="en-US" dirty="0"/>
              <a:t>：</a:t>
            </a:r>
            <a:r>
              <a:rPr lang="en-US" altLang="ja-JP" sz="2000" dirty="0">
                <a:solidFill>
                  <a:srgbClr val="000000"/>
                </a:solidFill>
                <a:latin typeface="LinLibertineT"/>
              </a:rPr>
              <a:t>2023 IEEE International Conference on Quantum Computing and Engineering (QCE)</a:t>
            </a:r>
          </a:p>
          <a:p>
            <a:r>
              <a:rPr lang="fr-FR" altLang="zh-CN" i="1" dirty="0">
                <a:solidFill>
                  <a:srgbClr val="242021"/>
                </a:solidFill>
                <a:latin typeface="HelveticaNeueLTStd-LtIt"/>
              </a:rPr>
              <a:t>           Year: 2023, Volume: 1, Pages: 535-542</a:t>
            </a:r>
            <a:br>
              <a:rPr lang="en-US" altLang="zh-CN" i="1" dirty="0">
                <a:solidFill>
                  <a:srgbClr val="242021"/>
                </a:solidFill>
                <a:latin typeface="HelveticaNeueLTStd-LtIt"/>
              </a:rPr>
            </a:br>
            <a:endParaRPr lang="zh-CN" altLang="en-US" i="1" dirty="0">
              <a:solidFill>
                <a:srgbClr val="242021"/>
              </a:solidFill>
              <a:latin typeface="HelveticaNeueLTStd-LtIt"/>
            </a:endParaRPr>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E0C2C-6096-8ACB-FEDE-69D4C174CB51}"/>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976E43CE-0400-31EF-CE06-86DFA08D4541}"/>
              </a:ext>
            </a:extLst>
          </p:cNvPr>
          <p:cNvSpPr/>
          <p:nvPr/>
        </p:nvSpPr>
        <p:spPr>
          <a:xfrm>
            <a:off x="600365" y="79535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43C483-ACFA-8839-FCF5-B6D71202A85C}"/>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p:sp>
        <p:nvSpPr>
          <p:cNvPr id="5" name="文本框 1">
            <a:extLst>
              <a:ext uri="{FF2B5EF4-FFF2-40B4-BE49-F238E27FC236}">
                <a16:creationId xmlns:a16="http://schemas.microsoft.com/office/drawing/2014/main" id="{7B4B3D75-1489-BBC5-35D5-5D64743990DA}"/>
              </a:ext>
            </a:extLst>
          </p:cNvPr>
          <p:cNvSpPr txBox="1"/>
          <p:nvPr/>
        </p:nvSpPr>
        <p:spPr>
          <a:xfrm>
            <a:off x="153959" y="1058860"/>
            <a:ext cx="919941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600" b="1" i="0" dirty="0">
                <a:effectLst/>
                <a:latin typeface="YakuHanJPs"/>
              </a:rPr>
              <a:t>制約条件</a:t>
            </a:r>
            <a:r>
              <a:rPr lang="ja-JP" altLang="en-US" sz="1600" b="1" dirty="0">
                <a:latin typeface="YakuHanJPs"/>
              </a:rPr>
              <a:t>：</a:t>
            </a:r>
            <a:endParaRPr lang="en-US" altLang="ja-JP" sz="1600" b="1" i="0" dirty="0">
              <a:effectLst/>
              <a:latin typeface="YakuHanJPs"/>
            </a:endParaRPr>
          </a:p>
          <a:p>
            <a:endParaRPr lang="en-US" altLang="ja-JP" sz="1600" b="1" dirty="0">
              <a:latin typeface="YakuHanJPs"/>
            </a:endParaRPr>
          </a:p>
          <a:p>
            <a:r>
              <a:rPr lang="ja-JP" altLang="en-US" sz="1600" b="1" dirty="0">
                <a:latin typeface="YakuHanJPs"/>
              </a:rPr>
              <a:t>等式制約</a:t>
            </a:r>
            <a:endParaRPr lang="en-US" altLang="ja-JP" sz="1600" b="1" dirty="0">
              <a:latin typeface="YakuHanJP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4B55FE7-F0B9-983E-4D8A-81D6EABE1369}"/>
                  </a:ext>
                </a:extLst>
              </p:cNvPr>
              <p:cNvSpPr txBox="1"/>
              <p:nvPr/>
            </p:nvSpPr>
            <p:spPr>
              <a:xfrm>
                <a:off x="1930400" y="1301439"/>
                <a:ext cx="1226939"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m:oMathPara>
                </a14:m>
                <a:endParaRPr lang="zh-CN" altLang="en-US" dirty="0"/>
              </a:p>
            </p:txBody>
          </p:sp>
        </mc:Choice>
        <mc:Fallback xmlns="">
          <p:sp>
            <p:nvSpPr>
              <p:cNvPr id="2" name="文本框 1">
                <a:extLst>
                  <a:ext uri="{FF2B5EF4-FFF2-40B4-BE49-F238E27FC236}">
                    <a16:creationId xmlns:a16="http://schemas.microsoft.com/office/drawing/2014/main" id="{C4B55FE7-F0B9-983E-4D8A-81D6EABE1369}"/>
                  </a:ext>
                </a:extLst>
              </p:cNvPr>
              <p:cNvSpPr txBox="1">
                <a:spLocks noRot="1" noChangeAspect="1" noMove="1" noResize="1" noEditPoints="1" noAdjustHandles="1" noChangeArrowheads="1" noChangeShapeType="1" noTextEdit="1"/>
              </p:cNvSpPr>
              <p:nvPr/>
            </p:nvSpPr>
            <p:spPr>
              <a:xfrm>
                <a:off x="1930400" y="1301439"/>
                <a:ext cx="1226939" cy="67223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56D38A2-28AC-04AE-DA75-7EB4AAB2E02B}"/>
                  </a:ext>
                </a:extLst>
              </p:cNvPr>
              <p:cNvSpPr txBox="1"/>
              <p:nvPr/>
            </p:nvSpPr>
            <p:spPr>
              <a:xfrm>
                <a:off x="1484655" y="2726705"/>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xmlns="">
          <p:sp>
            <p:nvSpPr>
              <p:cNvPr id="7" name="文本框 6">
                <a:extLst>
                  <a:ext uri="{FF2B5EF4-FFF2-40B4-BE49-F238E27FC236}">
                    <a16:creationId xmlns:a16="http://schemas.microsoft.com/office/drawing/2014/main" id="{F56D38A2-28AC-04AE-DA75-7EB4AAB2E02B}"/>
                  </a:ext>
                </a:extLst>
              </p:cNvPr>
              <p:cNvSpPr txBox="1">
                <a:spLocks noRot="1" noChangeAspect="1" noMove="1" noResize="1" noEditPoints="1" noAdjustHandles="1" noChangeArrowheads="1" noChangeShapeType="1" noTextEdit="1"/>
              </p:cNvSpPr>
              <p:nvPr/>
            </p:nvSpPr>
            <p:spPr>
              <a:xfrm>
                <a:off x="1484655" y="2726705"/>
                <a:ext cx="2316345" cy="76456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2587F77-74B0-5A3D-F676-E7EEF7BC9D56}"/>
                  </a:ext>
                </a:extLst>
              </p:cNvPr>
              <p:cNvSpPr txBox="1"/>
              <p:nvPr/>
            </p:nvSpPr>
            <p:spPr>
              <a:xfrm>
                <a:off x="9064762" y="1134480"/>
                <a:ext cx="2760692" cy="1077218"/>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𝐶</m:t>
                    </m:r>
                    <m:r>
                      <a:rPr lang="ja-JP" altLang="en-US" sz="1600" i="1">
                        <a:latin typeface="Cambria Math" panose="02040503050406030204" pitchFamily="18" charset="0"/>
                      </a:rPr>
                      <m:t>と</m:t>
                    </m:r>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𝜆</m:t>
                        </m:r>
                      </m:e>
                      <m:sub>
                        <m:r>
                          <a:rPr lang="en-US" altLang="zh-CN" sz="1600" b="0" i="1" smtClean="0">
                            <a:latin typeface="Cambria Math" panose="02040503050406030204" pitchFamily="18" charset="0"/>
                          </a:rPr>
                          <m:t>0</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1</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2</m:t>
                        </m:r>
                      </m:sub>
                    </m:sSub>
                  </m:oMath>
                </a14:m>
                <a:r>
                  <a:rPr lang="en-US" altLang="ja-JP" sz="1600" dirty="0"/>
                  <a:t>    </a:t>
                </a:r>
                <a:r>
                  <a:rPr lang="ja-JP" altLang="en-US" sz="1600" dirty="0"/>
                  <a:t>ペナルティー係数</a:t>
                </a:r>
                <a:endParaRPr lang="en-US" altLang="ja-JP" sz="1600" dirty="0"/>
              </a:p>
            </p:txBody>
          </p:sp>
        </mc:Choice>
        <mc:Fallback xmlns="">
          <p:sp>
            <p:nvSpPr>
              <p:cNvPr id="9" name="文本框 8">
                <a:extLst>
                  <a:ext uri="{FF2B5EF4-FFF2-40B4-BE49-F238E27FC236}">
                    <a16:creationId xmlns:a16="http://schemas.microsoft.com/office/drawing/2014/main" id="{B2587F77-74B0-5A3D-F676-E7EEF7BC9D56}"/>
                  </a:ext>
                </a:extLst>
              </p:cNvPr>
              <p:cNvSpPr txBox="1">
                <a:spLocks noRot="1" noChangeAspect="1" noMove="1" noResize="1" noEditPoints="1" noAdjustHandles="1" noChangeArrowheads="1" noChangeShapeType="1" noTextEdit="1"/>
              </p:cNvSpPr>
              <p:nvPr/>
            </p:nvSpPr>
            <p:spPr>
              <a:xfrm>
                <a:off x="9064762" y="1134480"/>
                <a:ext cx="2760692" cy="1077218"/>
              </a:xfrm>
              <a:prstGeom prst="rect">
                <a:avLst/>
              </a:prstGeom>
              <a:blipFill>
                <a:blip r:embed="rId5"/>
                <a:stretch>
                  <a:fillRect t="-1117" b="-5587"/>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AE9C155-EADD-4754-F1A7-91145E0292A9}"/>
              </a:ext>
            </a:extLst>
          </p:cNvPr>
          <p:cNvSpPr txBox="1"/>
          <p:nvPr/>
        </p:nvSpPr>
        <p:spPr>
          <a:xfrm>
            <a:off x="153959" y="2924323"/>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p:sp>
        <p:nvSpPr>
          <p:cNvPr id="21" name="箭头: 右 20">
            <a:extLst>
              <a:ext uri="{FF2B5EF4-FFF2-40B4-BE49-F238E27FC236}">
                <a16:creationId xmlns:a16="http://schemas.microsoft.com/office/drawing/2014/main" id="{BD66B2D9-9D83-FC7E-E09D-D554DB11C246}"/>
              </a:ext>
            </a:extLst>
          </p:cNvPr>
          <p:cNvSpPr/>
          <p:nvPr/>
        </p:nvSpPr>
        <p:spPr>
          <a:xfrm>
            <a:off x="3801000" y="1557503"/>
            <a:ext cx="1062956" cy="160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C9B4A9BF-15A4-01D0-BDD4-215C52D4DB7B}"/>
              </a:ext>
            </a:extLst>
          </p:cNvPr>
          <p:cNvSpPr txBox="1"/>
          <p:nvPr/>
        </p:nvSpPr>
        <p:spPr>
          <a:xfrm>
            <a:off x="4009312" y="1138786"/>
            <a:ext cx="646331" cy="369332"/>
          </a:xfrm>
          <a:prstGeom prst="rect">
            <a:avLst/>
          </a:prstGeom>
          <a:noFill/>
        </p:spPr>
        <p:txBody>
          <a:bodyPr wrap="none" rtlCol="0">
            <a:spAutoFit/>
          </a:bodyPr>
          <a:lstStyle/>
          <a:p>
            <a:r>
              <a:rPr lang="ja-JP" altLang="en-US" dirty="0"/>
              <a:t>移項</a:t>
            </a:r>
            <a:endParaRPr lang="zh-CN" altLang="en-US" dirty="0"/>
          </a:p>
        </p:txBody>
      </p:sp>
      <p:sp>
        <p:nvSpPr>
          <p:cNvPr id="23" name="文本框 22">
            <a:extLst>
              <a:ext uri="{FF2B5EF4-FFF2-40B4-BE49-F238E27FC236}">
                <a16:creationId xmlns:a16="http://schemas.microsoft.com/office/drawing/2014/main" id="{C9FED921-E13A-7F63-D59B-E6DF18D0D964}"/>
              </a:ext>
            </a:extLst>
          </p:cNvPr>
          <p:cNvSpPr txBox="1"/>
          <p:nvPr/>
        </p:nvSpPr>
        <p:spPr>
          <a:xfrm>
            <a:off x="4060112" y="1757472"/>
            <a:ext cx="646331" cy="369332"/>
          </a:xfrm>
          <a:prstGeom prst="rect">
            <a:avLst/>
          </a:prstGeom>
          <a:noFill/>
        </p:spPr>
        <p:txBody>
          <a:bodyPr wrap="none" rtlCol="0">
            <a:spAutoFit/>
          </a:bodyPr>
          <a:lstStyle/>
          <a:p>
            <a:r>
              <a:rPr lang="ja-JP" altLang="en-US" dirty="0"/>
              <a:t>二乗</a:t>
            </a:r>
            <a:endParaRPr lang="zh-CN" altLang="en-US" dirty="0"/>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F3CF043-AB13-5704-9AD9-09ED179B215D}"/>
                  </a:ext>
                </a:extLst>
              </p:cNvPr>
              <p:cNvSpPr txBox="1"/>
              <p:nvPr/>
            </p:nvSpPr>
            <p:spPr>
              <a:xfrm>
                <a:off x="5558416" y="1209414"/>
                <a:ext cx="1856021" cy="7912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0</m:t>
                              </m:r>
                            </m:sub>
                          </m:sSub>
                          <m:d>
                            <m:dPr>
                              <m:ctrlPr>
                                <a:rPr lang="en-US" altLang="zh-CN"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24" name="文本框 23">
                <a:extLst>
                  <a:ext uri="{FF2B5EF4-FFF2-40B4-BE49-F238E27FC236}">
                    <a16:creationId xmlns:a16="http://schemas.microsoft.com/office/drawing/2014/main" id="{8F3CF043-AB13-5704-9AD9-09ED179B215D}"/>
                  </a:ext>
                </a:extLst>
              </p:cNvPr>
              <p:cNvSpPr txBox="1">
                <a:spLocks noRot="1" noChangeAspect="1" noMove="1" noResize="1" noEditPoints="1" noAdjustHandles="1" noChangeArrowheads="1" noChangeShapeType="1" noTextEdit="1"/>
              </p:cNvSpPr>
              <p:nvPr/>
            </p:nvSpPr>
            <p:spPr>
              <a:xfrm>
                <a:off x="5558416" y="1209414"/>
                <a:ext cx="1856021" cy="7912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31F8667-3BA1-8AA8-B7A9-3B2787455436}"/>
                  </a:ext>
                </a:extLst>
              </p:cNvPr>
              <p:cNvSpPr txBox="1"/>
              <p:nvPr/>
            </p:nvSpPr>
            <p:spPr>
              <a:xfrm>
                <a:off x="444500" y="3695525"/>
                <a:ext cx="10769600" cy="2585323"/>
              </a:xfrm>
              <a:prstGeom prst="rect">
                <a:avLst/>
              </a:prstGeom>
              <a:noFill/>
            </p:spPr>
            <p:txBody>
              <a:bodyPr wrap="square">
                <a:spAutoFit/>
              </a:bodyPr>
              <a:lstStyle/>
              <a:p>
                <a:r>
                  <a:rPr lang="ja-JP" altLang="en-US" dirty="0"/>
                  <a:t>①</a:t>
                </a:r>
                <a:r>
                  <a:rPr lang="en-US" altLang="ja-JP" dirty="0"/>
                  <a:t>unbalanced penalization</a:t>
                </a:r>
                <a:r>
                  <a:rPr lang="ja-JP" altLang="en-US" dirty="0"/>
                  <a:t>方法</a:t>
                </a:r>
                <a:endParaRPr lang="en-US" altLang="ja-JP" dirty="0"/>
              </a:p>
              <a:p>
                <a:endParaRPr lang="en-US" altLang="zh-CN" dirty="0"/>
              </a:p>
              <a:p>
                <a:endParaRPr lang="en-US" altLang="zh-CN" dirty="0"/>
              </a:p>
              <a:p>
                <a:endParaRPr lang="en-US" altLang="zh-CN" dirty="0"/>
              </a:p>
              <a:p>
                <a14:m>
                  <m:oMath xmlns:m="http://schemas.openxmlformats.org/officeDocument/2006/math">
                    <m:r>
                      <a:rPr lang="zh-CN" altLang="en-US" sz="1800" i="1" smtClean="0">
                        <a:latin typeface="Cambria Math" panose="02040503050406030204" pitchFamily="18" charset="0"/>
                      </a:rPr>
                      <m:t>𝜉</m:t>
                    </m:r>
                    <m:d>
                      <m:dPr>
                        <m:ctrlPr>
                          <a:rPr lang="en-US" altLang="zh-CN" sz="1800" i="1" smtClean="0">
                            <a:latin typeface="Cambria Math" panose="02040503050406030204" pitchFamily="18" charset="0"/>
                          </a:rPr>
                        </m:ctrlPr>
                      </m:dPr>
                      <m:e>
                        <m:r>
                          <a:rPr lang="en-US" altLang="zh-CN" sz="1800" b="0" i="1" smtClean="0">
                            <a:latin typeface="Cambria Math" panose="02040503050406030204" pitchFamily="18" charset="0"/>
                          </a:rPr>
                          <m:t>𝑥</m:t>
                        </m:r>
                      </m:e>
                    </m:d>
                  </m:oMath>
                </a14:m>
                <a:r>
                  <a:rPr lang="ja-JP" altLang="en-US" dirty="0"/>
                  <a:t>はペナルティー項として目的関数に加える</a:t>
                </a:r>
                <a:endParaRPr lang="en-US" altLang="ja-JP" dirty="0"/>
              </a:p>
              <a:p>
                <a:endParaRPr lang="en-US" altLang="zh-CN"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≥0</m:t>
                    </m:r>
                  </m:oMath>
                </a14:m>
                <a:r>
                  <a:rPr lang="ja-JP" altLang="en-US" dirty="0"/>
                  <a:t>の時（制約条件を満たす）、</a:t>
                </a:r>
                <a14:m>
                  <m:oMath xmlns:m="http://schemas.openxmlformats.org/officeDocument/2006/math">
                    <m:r>
                      <a:rPr lang="zh-CN" altLang="en-US" i="1">
                        <a:latin typeface="Cambria Math" panose="02040503050406030204" pitchFamily="18" charset="0"/>
                      </a:rPr>
                      <m:t>𝜉</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ja-JP" altLang="en-US" dirty="0"/>
                  <a:t>はより小さい（目的関数の増加は小さい）</a:t>
                </a:r>
                <a:endParaRPr lang="zh-CN" altLang="en-US"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0</m:t>
                    </m:r>
                  </m:oMath>
                </a14:m>
                <a:r>
                  <a:rPr lang="ja-JP" altLang="en-US" dirty="0"/>
                  <a:t>の時（制約条件を満たさない）、</a:t>
                </a:r>
                <a14:m>
                  <m:oMath xmlns:m="http://schemas.openxmlformats.org/officeDocument/2006/math">
                    <m:r>
                      <a:rPr lang="zh-CN" altLang="en-US" i="1">
                        <a:latin typeface="Cambria Math" panose="02040503050406030204" pitchFamily="18" charset="0"/>
                      </a:rPr>
                      <m:t>𝜉</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ja-JP" altLang="en-US" dirty="0"/>
                  <a:t>はより大きい（目的関数の増加は大きい）</a:t>
                </a:r>
                <a:endParaRPr lang="zh-CN" altLang="en-US" dirty="0"/>
              </a:p>
              <a:p>
                <a:pPr marL="285750" indent="-285750">
                  <a:buFont typeface="Arial" panose="020B0604020202020204" pitchFamily="34" charset="0"/>
                  <a:buChar char="•"/>
                </a:pPr>
                <a:endParaRPr lang="zh-CN" altLang="en-US" dirty="0"/>
              </a:p>
            </p:txBody>
          </p:sp>
        </mc:Choice>
        <mc:Fallback xmlns="">
          <p:sp>
            <p:nvSpPr>
              <p:cNvPr id="28" name="文本框 27">
                <a:extLst>
                  <a:ext uri="{FF2B5EF4-FFF2-40B4-BE49-F238E27FC236}">
                    <a16:creationId xmlns:a16="http://schemas.microsoft.com/office/drawing/2014/main" id="{431F8667-3BA1-8AA8-B7A9-3B2787455436}"/>
                  </a:ext>
                </a:extLst>
              </p:cNvPr>
              <p:cNvSpPr txBox="1">
                <a:spLocks noRot="1" noChangeAspect="1" noMove="1" noResize="1" noEditPoints="1" noAdjustHandles="1" noChangeArrowheads="1" noChangeShapeType="1" noTextEdit="1"/>
              </p:cNvSpPr>
              <p:nvPr/>
            </p:nvSpPr>
            <p:spPr>
              <a:xfrm>
                <a:off x="444500" y="3695525"/>
                <a:ext cx="10769600" cy="2585323"/>
              </a:xfrm>
              <a:prstGeom prst="rect">
                <a:avLst/>
              </a:prstGeom>
              <a:blipFill>
                <a:blip r:embed="rId7"/>
                <a:stretch>
                  <a:fillRect l="-509" t="-11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17D1C4E-01DF-5AEB-240D-417583CC9035}"/>
                  </a:ext>
                </a:extLst>
              </p:cNvPr>
              <p:cNvSpPr txBox="1"/>
              <p:nvPr/>
            </p:nvSpPr>
            <p:spPr>
              <a:xfrm>
                <a:off x="2543869" y="4244304"/>
                <a:ext cx="36190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𝜉</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𝜆</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h</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𝜆</m:t>
                          </m:r>
                        </m:e>
                        <m:sub>
                          <m:r>
                            <a:rPr lang="en-US" altLang="zh-CN" sz="2400" b="0" i="1" smtClean="0">
                              <a:latin typeface="Cambria Math" panose="02040503050406030204" pitchFamily="18" charset="0"/>
                            </a:rPr>
                            <m:t>2</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2</m:t>
                          </m:r>
                        </m:sup>
                      </m:sSup>
                    </m:oMath>
                  </m:oMathPara>
                </a14:m>
                <a:endParaRPr lang="zh-CN" altLang="en-US" sz="2400" dirty="0"/>
              </a:p>
            </p:txBody>
          </p:sp>
        </mc:Choice>
        <mc:Fallback xmlns="">
          <p:sp>
            <p:nvSpPr>
              <p:cNvPr id="29" name="文本框 28">
                <a:extLst>
                  <a:ext uri="{FF2B5EF4-FFF2-40B4-BE49-F238E27FC236}">
                    <a16:creationId xmlns:a16="http://schemas.microsoft.com/office/drawing/2014/main" id="{B17D1C4E-01DF-5AEB-240D-417583CC9035}"/>
                  </a:ext>
                </a:extLst>
              </p:cNvPr>
              <p:cNvSpPr txBox="1">
                <a:spLocks noRot="1" noChangeAspect="1" noMove="1" noResize="1" noEditPoints="1" noAdjustHandles="1" noChangeArrowheads="1" noChangeShapeType="1" noTextEdit="1"/>
              </p:cNvSpPr>
              <p:nvPr/>
            </p:nvSpPr>
            <p:spPr>
              <a:xfrm>
                <a:off x="2543869" y="4244304"/>
                <a:ext cx="3619004" cy="369332"/>
              </a:xfrm>
              <a:prstGeom prst="rect">
                <a:avLst/>
              </a:prstGeom>
              <a:blipFill>
                <a:blip r:embed="rId8"/>
                <a:stretch>
                  <a:fillRect l="-218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A5FA4ADA-E4A3-953D-2260-086280E2329F}"/>
                  </a:ext>
                </a:extLst>
              </p:cNvPr>
              <p:cNvSpPr txBox="1"/>
              <p:nvPr/>
            </p:nvSpPr>
            <p:spPr>
              <a:xfrm>
                <a:off x="8108950" y="3679500"/>
                <a:ext cx="3889276" cy="966803"/>
              </a:xfrm>
              <a:prstGeom prst="rect">
                <a:avLst/>
              </a:prstGeom>
              <a:no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𝑖</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oMath>
                  </m:oMathPara>
                </a14:m>
                <a:endParaRPr lang="en-US" altLang="zh-CN" sz="1600" dirty="0"/>
              </a:p>
              <a:p>
                <a:pPr algn="ctr"/>
                <a14:m>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ea typeface="Cambria Math" panose="02040503050406030204" pitchFamily="18" charset="0"/>
                      </a:rPr>
                      <m:t>≥0</m:t>
                    </m:r>
                  </m:oMath>
                </a14:m>
                <a:r>
                  <a:rPr lang="ja-JP" altLang="en-US" sz="1600" dirty="0"/>
                  <a:t>（制約条件に満たす場合）</a:t>
                </a:r>
                <a:endParaRPr lang="zh-CN" altLang="en-US" sz="1600" dirty="0"/>
              </a:p>
            </p:txBody>
          </p:sp>
        </mc:Choice>
        <mc:Fallback xmlns="">
          <p:sp>
            <p:nvSpPr>
              <p:cNvPr id="31" name="文本框 30">
                <a:extLst>
                  <a:ext uri="{FF2B5EF4-FFF2-40B4-BE49-F238E27FC236}">
                    <a16:creationId xmlns:a16="http://schemas.microsoft.com/office/drawing/2014/main" id="{A5FA4ADA-E4A3-953D-2260-086280E2329F}"/>
                  </a:ext>
                </a:extLst>
              </p:cNvPr>
              <p:cNvSpPr txBox="1">
                <a:spLocks noRot="1" noChangeAspect="1" noMove="1" noResize="1" noEditPoints="1" noAdjustHandles="1" noChangeArrowheads="1" noChangeShapeType="1" noTextEdit="1"/>
              </p:cNvSpPr>
              <p:nvPr/>
            </p:nvSpPr>
            <p:spPr>
              <a:xfrm>
                <a:off x="8108950" y="3679500"/>
                <a:ext cx="3889276" cy="966803"/>
              </a:xfrm>
              <a:prstGeom prst="rect">
                <a:avLst/>
              </a:prstGeom>
              <a:blipFill>
                <a:blip r:embed="rId9"/>
                <a:stretch>
                  <a:fillRect b="-3750"/>
                </a:stretch>
              </a:blipFill>
              <a:ln>
                <a:solidFill>
                  <a:schemeClr val="tx1"/>
                </a:solidFill>
              </a:ln>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E66AC6B3-F059-E138-BECE-1CEE0ED1E314}"/>
              </a:ext>
            </a:extLst>
          </p:cNvPr>
          <p:cNvCxnSpPr>
            <a:cxnSpLocks/>
          </p:cNvCxnSpPr>
          <p:nvPr/>
        </p:nvCxnSpPr>
        <p:spPr>
          <a:xfrm>
            <a:off x="203003" y="2476500"/>
            <a:ext cx="721143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96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C3242-CA20-0979-6D91-6A68BADF2734}"/>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941B5EC6-2B03-B50B-64D4-2EDD0FE9F0A0}"/>
              </a:ext>
            </a:extLst>
          </p:cNvPr>
          <p:cNvSpPr/>
          <p:nvPr/>
        </p:nvSpPr>
        <p:spPr>
          <a:xfrm>
            <a:off x="600365" y="79535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E19C0D9E-DA33-D2EE-6EE8-44B703F72230}"/>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B2E43B9-5545-73FF-EDBE-FF6DCF271A90}"/>
                  </a:ext>
                </a:extLst>
              </p:cNvPr>
              <p:cNvSpPr txBox="1"/>
              <p:nvPr/>
            </p:nvSpPr>
            <p:spPr>
              <a:xfrm>
                <a:off x="1503705" y="890517"/>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xmlns="">
          <p:sp>
            <p:nvSpPr>
              <p:cNvPr id="7" name="文本框 6">
                <a:extLst>
                  <a:ext uri="{FF2B5EF4-FFF2-40B4-BE49-F238E27FC236}">
                    <a16:creationId xmlns:a16="http://schemas.microsoft.com/office/drawing/2014/main" id="{AB2E43B9-5545-73FF-EDBE-FF6DCF271A90}"/>
                  </a:ext>
                </a:extLst>
              </p:cNvPr>
              <p:cNvSpPr txBox="1">
                <a:spLocks noRot="1" noChangeAspect="1" noMove="1" noResize="1" noEditPoints="1" noAdjustHandles="1" noChangeArrowheads="1" noChangeShapeType="1" noTextEdit="1"/>
              </p:cNvSpPr>
              <p:nvPr/>
            </p:nvSpPr>
            <p:spPr>
              <a:xfrm>
                <a:off x="1503705" y="890517"/>
                <a:ext cx="2316345" cy="7645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3A9E0A4-12AA-33EE-DEC9-C00622B91F3C}"/>
                  </a:ext>
                </a:extLst>
              </p:cNvPr>
              <p:cNvSpPr txBox="1"/>
              <p:nvPr/>
            </p:nvSpPr>
            <p:spPr>
              <a:xfrm>
                <a:off x="8525012" y="993967"/>
                <a:ext cx="3223126" cy="156966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1</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2</m:t>
                        </m:r>
                      </m:sub>
                    </m:sSub>
                  </m:oMath>
                </a14:m>
                <a:r>
                  <a:rPr lang="en-US" altLang="ja-JP" sz="1600" dirty="0"/>
                  <a:t>   </a:t>
                </a:r>
                <a:r>
                  <a:rPr lang="ja-JP" altLang="en-US" sz="1600" dirty="0"/>
                  <a:t>ペナルティー係数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endParaRPr lang="en-US" altLang="ja-JP" sz="1600" dirty="0"/>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oMath>
                </a14:m>
                <a:r>
                  <a:rPr lang="ja-JP" altLang="en-US" sz="1600" dirty="0"/>
                  <a:t>の個数</a:t>
                </a:r>
                <a:r>
                  <a:rPr lang="en-US" altLang="ja-JP" sz="1600" dirty="0"/>
                  <a:t>   </a:t>
                </a:r>
              </a:p>
            </p:txBody>
          </p:sp>
        </mc:Choice>
        <mc:Fallback xmlns="">
          <p:sp>
            <p:nvSpPr>
              <p:cNvPr id="9" name="文本框 8">
                <a:extLst>
                  <a:ext uri="{FF2B5EF4-FFF2-40B4-BE49-F238E27FC236}">
                    <a16:creationId xmlns:a16="http://schemas.microsoft.com/office/drawing/2014/main" id="{43A9E0A4-12AA-33EE-DEC9-C00622B91F3C}"/>
                  </a:ext>
                </a:extLst>
              </p:cNvPr>
              <p:cNvSpPr txBox="1">
                <a:spLocks noRot="1" noChangeAspect="1" noMove="1" noResize="1" noEditPoints="1" noAdjustHandles="1" noChangeArrowheads="1" noChangeShapeType="1" noTextEdit="1"/>
              </p:cNvSpPr>
              <p:nvPr/>
            </p:nvSpPr>
            <p:spPr>
              <a:xfrm>
                <a:off x="8525012" y="993967"/>
                <a:ext cx="3223126" cy="1569660"/>
              </a:xfrm>
              <a:prstGeom prst="rect">
                <a:avLst/>
              </a:prstGeom>
              <a:blipFill>
                <a:blip r:embed="rId4"/>
                <a:stretch>
                  <a:fillRect t="-769" b="-3462"/>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DE9140F-AC1A-E692-F627-A4F1BAF885E8}"/>
              </a:ext>
            </a:extLst>
          </p:cNvPr>
          <p:cNvSpPr txBox="1"/>
          <p:nvPr/>
        </p:nvSpPr>
        <p:spPr>
          <a:xfrm>
            <a:off x="366546" y="1088135"/>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33A6068-C3CE-DBD9-EED3-CB66B30610D0}"/>
                  </a:ext>
                </a:extLst>
              </p:cNvPr>
              <p:cNvSpPr txBox="1"/>
              <p:nvPr/>
            </p:nvSpPr>
            <p:spPr>
              <a:xfrm>
                <a:off x="221514" y="1798282"/>
                <a:ext cx="8179536" cy="2862322"/>
              </a:xfrm>
              <a:prstGeom prst="rect">
                <a:avLst/>
              </a:prstGeom>
              <a:noFill/>
            </p:spPr>
            <p:txBody>
              <a:bodyPr wrap="square">
                <a:spAutoFit/>
              </a:bodyPr>
              <a:lstStyle/>
              <a:p>
                <a:r>
                  <a:rPr lang="ja-JP" altLang="en-US" dirty="0"/>
                  <a:t>①</a:t>
                </a:r>
                <a:r>
                  <a:rPr lang="en-US" altLang="ja-JP" dirty="0"/>
                  <a:t>unbalanced penalization</a:t>
                </a:r>
                <a:r>
                  <a:rPr lang="ja-JP" altLang="en-US" dirty="0"/>
                  <a:t>方法</a:t>
                </a:r>
                <a:endParaRPr lang="en-US" altLang="ja-JP" dirty="0"/>
              </a:p>
              <a:p>
                <a:endParaRPr lang="en-US" altLang="ja-JP" dirty="0"/>
              </a:p>
              <a:p>
                <a:endParaRPr lang="en-US" altLang="ja-JP" dirty="0"/>
              </a:p>
              <a:p>
                <a:endParaRPr lang="en-US" altLang="ja-JP" dirty="0"/>
              </a:p>
              <a:p>
                <a:endParaRPr lang="en-US" altLang="ja-JP"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≥0</m:t>
                    </m:r>
                  </m:oMath>
                </a14:m>
                <a:r>
                  <a:rPr lang="ja-JP" altLang="en-US" dirty="0"/>
                  <a:t>の時（制約条件に満たす）、</a:t>
                </a:r>
                <a:endParaRPr lang="en-US" altLang="ja-JP" dirty="0"/>
              </a:p>
              <a:p>
                <a:r>
                  <a:rPr lang="zh-CN" altLang="en-US" dirty="0"/>
                  <a:t>                     </a:t>
                </a:r>
                <a14:m>
                  <m:oMath xmlns:m="http://schemas.openxmlformats.org/officeDocument/2006/math">
                    <m:r>
                      <a:rPr lang="zh-CN" altLang="en-US" i="1">
                        <a:latin typeface="Cambria Math" panose="02040503050406030204" pitchFamily="18" charset="0"/>
                      </a:rPr>
                      <m:t>𝜉</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ja-JP" altLang="en-US" dirty="0"/>
                  <a:t>はより小さい（目的関数の増加は小さい）</a:t>
                </a:r>
                <a:endParaRPr lang="zh-CN" altLang="en-US" dirty="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0</m:t>
                    </m:r>
                  </m:oMath>
                </a14:m>
                <a:r>
                  <a:rPr lang="ja-JP" altLang="en-US" dirty="0"/>
                  <a:t>の時（制約条件に満たさない）、</a:t>
                </a:r>
                <a:endParaRPr lang="en-US" altLang="ja-JP" dirty="0"/>
              </a:p>
              <a:p>
                <a:r>
                  <a:rPr lang="en-US" altLang="zh-CN" dirty="0"/>
                  <a:t>                     </a:t>
                </a:r>
                <a14:m>
                  <m:oMath xmlns:m="http://schemas.openxmlformats.org/officeDocument/2006/math">
                    <m:r>
                      <a:rPr lang="zh-CN" altLang="en-US" i="1">
                        <a:latin typeface="Cambria Math" panose="02040503050406030204" pitchFamily="18" charset="0"/>
                      </a:rPr>
                      <m:t>𝜉</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ja-JP" altLang="en-US" dirty="0"/>
                  <a:t>はより大きい（目的関数の増加は大きい）</a:t>
                </a:r>
                <a:endParaRPr lang="zh-CN" altLang="en-US" dirty="0"/>
              </a:p>
              <a:p>
                <a:endParaRPr lang="en-US" altLang="ja-JP" dirty="0"/>
              </a:p>
            </p:txBody>
          </p:sp>
        </mc:Choice>
        <mc:Fallback xmlns="">
          <p:sp>
            <p:nvSpPr>
              <p:cNvPr id="28" name="文本框 27">
                <a:extLst>
                  <a:ext uri="{FF2B5EF4-FFF2-40B4-BE49-F238E27FC236}">
                    <a16:creationId xmlns:a16="http://schemas.microsoft.com/office/drawing/2014/main" id="{A33A6068-C3CE-DBD9-EED3-CB66B30610D0}"/>
                  </a:ext>
                </a:extLst>
              </p:cNvPr>
              <p:cNvSpPr txBox="1">
                <a:spLocks noRot="1" noChangeAspect="1" noMove="1" noResize="1" noEditPoints="1" noAdjustHandles="1" noChangeArrowheads="1" noChangeShapeType="1" noTextEdit="1"/>
              </p:cNvSpPr>
              <p:nvPr/>
            </p:nvSpPr>
            <p:spPr>
              <a:xfrm>
                <a:off x="221514" y="1798282"/>
                <a:ext cx="8179536" cy="2862322"/>
              </a:xfrm>
              <a:prstGeom prst="rect">
                <a:avLst/>
              </a:prstGeom>
              <a:blipFill>
                <a:blip r:embed="rId5"/>
                <a:stretch>
                  <a:fillRect l="-596" t="-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D4BEF85-DFC9-B6D6-30A2-B6989B6755C7}"/>
                  </a:ext>
                </a:extLst>
              </p:cNvPr>
              <p:cNvSpPr txBox="1"/>
              <p:nvPr/>
            </p:nvSpPr>
            <p:spPr>
              <a:xfrm>
                <a:off x="656857" y="2464370"/>
                <a:ext cx="36190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𝜉</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𝜆</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h</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𝜆</m:t>
                          </m:r>
                        </m:e>
                        <m:sub>
                          <m:r>
                            <a:rPr lang="en-US" altLang="zh-CN" sz="2400" b="0" i="1" smtClean="0">
                              <a:latin typeface="Cambria Math" panose="02040503050406030204" pitchFamily="18" charset="0"/>
                            </a:rPr>
                            <m:t>2</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2</m:t>
                          </m:r>
                        </m:sup>
                      </m:sSup>
                    </m:oMath>
                  </m:oMathPara>
                </a14:m>
                <a:endParaRPr lang="zh-CN" altLang="en-US" sz="2400" dirty="0"/>
              </a:p>
            </p:txBody>
          </p:sp>
        </mc:Choice>
        <mc:Fallback xmlns="">
          <p:sp>
            <p:nvSpPr>
              <p:cNvPr id="29" name="文本框 28">
                <a:extLst>
                  <a:ext uri="{FF2B5EF4-FFF2-40B4-BE49-F238E27FC236}">
                    <a16:creationId xmlns:a16="http://schemas.microsoft.com/office/drawing/2014/main" id="{DD4BEF85-DFC9-B6D6-30A2-B6989B6755C7}"/>
                  </a:ext>
                </a:extLst>
              </p:cNvPr>
              <p:cNvSpPr txBox="1">
                <a:spLocks noRot="1" noChangeAspect="1" noMove="1" noResize="1" noEditPoints="1" noAdjustHandles="1" noChangeArrowheads="1" noChangeShapeType="1" noTextEdit="1"/>
              </p:cNvSpPr>
              <p:nvPr/>
            </p:nvSpPr>
            <p:spPr>
              <a:xfrm>
                <a:off x="656857" y="2464370"/>
                <a:ext cx="3619004" cy="369332"/>
              </a:xfrm>
              <a:prstGeom prst="rect">
                <a:avLst/>
              </a:prstGeom>
              <a:blipFill>
                <a:blip r:embed="rId6"/>
                <a:stretch>
                  <a:fillRect l="-2361" r="-16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31930E7-E52E-E7B9-746A-9A96EBA229CE}"/>
                  </a:ext>
                </a:extLst>
              </p:cNvPr>
              <p:cNvSpPr txBox="1"/>
              <p:nvPr/>
            </p:nvSpPr>
            <p:spPr>
              <a:xfrm>
                <a:off x="3773837" y="1098321"/>
                <a:ext cx="3889276" cy="966803"/>
              </a:xfrm>
              <a:prstGeom prst="rect">
                <a:avLst/>
              </a:prstGeom>
              <a:no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𝑊</m:t>
                      </m:r>
                      <m:r>
                        <a:rPr lang="en-US" altLang="zh-CN" sz="1600" b="0" i="1" smtClean="0">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𝑖</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oMath>
                  </m:oMathPara>
                </a14:m>
                <a:endParaRPr lang="en-US" altLang="zh-CN" sz="1600" dirty="0"/>
              </a:p>
              <a:p>
                <a:pPr algn="ctr"/>
                <a14:m>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ea typeface="Cambria Math" panose="02040503050406030204" pitchFamily="18" charset="0"/>
                      </a:rPr>
                      <m:t>≥0</m:t>
                    </m:r>
                  </m:oMath>
                </a14:m>
                <a:r>
                  <a:rPr lang="ja-JP" altLang="en-US" sz="1600" dirty="0"/>
                  <a:t>（制約条件に満たす場合）</a:t>
                </a:r>
                <a:endParaRPr lang="zh-CN" altLang="en-US" sz="1600" dirty="0"/>
              </a:p>
            </p:txBody>
          </p:sp>
        </mc:Choice>
        <mc:Fallback xmlns="">
          <p:sp>
            <p:nvSpPr>
              <p:cNvPr id="31" name="文本框 30">
                <a:extLst>
                  <a:ext uri="{FF2B5EF4-FFF2-40B4-BE49-F238E27FC236}">
                    <a16:creationId xmlns:a16="http://schemas.microsoft.com/office/drawing/2014/main" id="{631930E7-E52E-E7B9-746A-9A96EBA229CE}"/>
                  </a:ext>
                </a:extLst>
              </p:cNvPr>
              <p:cNvSpPr txBox="1">
                <a:spLocks noRot="1" noChangeAspect="1" noMove="1" noResize="1" noEditPoints="1" noAdjustHandles="1" noChangeArrowheads="1" noChangeShapeType="1" noTextEdit="1"/>
              </p:cNvSpPr>
              <p:nvPr/>
            </p:nvSpPr>
            <p:spPr>
              <a:xfrm>
                <a:off x="3773837" y="1098321"/>
                <a:ext cx="3889276" cy="966803"/>
              </a:xfrm>
              <a:prstGeom prst="rect">
                <a:avLst/>
              </a:prstGeom>
              <a:blipFill>
                <a:blip r:embed="rId7"/>
                <a:stretch>
                  <a:fillRect b="-3106"/>
                </a:stretch>
              </a:blipFill>
              <a:ln>
                <a:solidFill>
                  <a:schemeClr val="tx1"/>
                </a:solid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21A5473-97FD-6882-7866-6556F9A9948B}"/>
              </a:ext>
            </a:extLst>
          </p:cNvPr>
          <p:cNvSpPr txBox="1"/>
          <p:nvPr/>
        </p:nvSpPr>
        <p:spPr>
          <a:xfrm>
            <a:off x="221514" y="4886505"/>
            <a:ext cx="2185214" cy="369332"/>
          </a:xfrm>
          <a:prstGeom prst="rect">
            <a:avLst/>
          </a:prstGeom>
          <a:noFill/>
        </p:spPr>
        <p:txBody>
          <a:bodyPr wrap="none" rtlCol="0">
            <a:spAutoFit/>
          </a:bodyPr>
          <a:lstStyle/>
          <a:p>
            <a:r>
              <a:rPr lang="ja-JP" altLang="en-US" dirty="0"/>
              <a:t>目的関数</a:t>
            </a:r>
            <a:r>
              <a:rPr lang="en-US" altLang="ja-JP" dirty="0"/>
              <a:t>+</a:t>
            </a:r>
            <a:r>
              <a:rPr lang="ja-JP" altLang="en-US" dirty="0"/>
              <a:t>制約条件</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D4F0567-429D-967B-D5FC-B51140CEEC1B}"/>
                  </a:ext>
                </a:extLst>
              </p:cNvPr>
              <p:cNvSpPr txBox="1"/>
              <p:nvPr/>
            </p:nvSpPr>
            <p:spPr>
              <a:xfrm>
                <a:off x="72657" y="5234958"/>
                <a:ext cx="6756400" cy="9269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solidFill>
                                <a:srgbClr val="FF0000"/>
                              </a:solidFill>
                              <a:latin typeface="Cambria Math" panose="02040503050406030204" pitchFamily="18" charset="0"/>
                            </a:rPr>
                          </m:ctrlPr>
                        </m:naryPr>
                        <m:sub>
                          <m:r>
                            <m:rPr>
                              <m:brk m:alnAt="23"/>
                            </m:rP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=1</m:t>
                          </m:r>
                        </m:sub>
                        <m:sup>
                          <m:r>
                            <a:rPr lang="en-US" altLang="zh-CN" sz="1800" i="1">
                              <a:solidFill>
                                <a:srgbClr val="FF0000"/>
                              </a:solidFill>
                              <a:latin typeface="Cambria Math" panose="02040503050406030204" pitchFamily="18" charset="0"/>
                            </a:rPr>
                            <m:t>𝑛</m:t>
                          </m:r>
                        </m:sup>
                        <m:e>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𝑄</m:t>
                              </m:r>
                            </m:e>
                            <m:sub>
                              <m:r>
                                <a:rPr lang="en-US" altLang="zh-CN" sz="1800" i="1">
                                  <a:solidFill>
                                    <a:srgbClr val="FF0000"/>
                                  </a:solidFill>
                                  <a:latin typeface="Cambria Math" panose="02040503050406030204" pitchFamily="18" charset="0"/>
                                </a:rPr>
                                <m:t>𝑖𝑖</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e>
                      </m:nary>
                      <m:r>
                        <a:rPr lang="en-US" altLang="zh-CN" sz="1800" i="1">
                          <a:solidFill>
                            <a:srgbClr val="FF0000"/>
                          </a:solidFill>
                          <a:latin typeface="Cambria Math" panose="02040503050406030204" pitchFamily="18" charset="0"/>
                        </a:rPr>
                        <m:t>+</m:t>
                      </m:r>
                      <m:nary>
                        <m:naryPr>
                          <m:chr m:val="∑"/>
                          <m:ctrlPr>
                            <a:rPr lang="en-US" altLang="zh-CN" sz="1800" i="1">
                              <a:solidFill>
                                <a:srgbClr val="FF0000"/>
                              </a:solidFill>
                              <a:latin typeface="Cambria Math" panose="02040503050406030204" pitchFamily="18" charset="0"/>
                            </a:rPr>
                          </m:ctrlPr>
                        </m:naryPr>
                        <m:sub>
                          <m:r>
                            <m:rPr>
                              <m:brk m:alnAt="23"/>
                            </m:rP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&lt;</m:t>
                          </m:r>
                          <m:r>
                            <a:rPr lang="en-US" altLang="zh-CN" sz="1800" i="1">
                              <a:solidFill>
                                <a:srgbClr val="FF0000"/>
                              </a:solidFill>
                              <a:latin typeface="Cambria Math" panose="02040503050406030204" pitchFamily="18" charset="0"/>
                            </a:rPr>
                            <m:t>𝑗</m:t>
                          </m:r>
                        </m:sub>
                        <m:sup/>
                        <m:e>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𝑄</m:t>
                              </m:r>
                            </m:e>
                            <m:sub>
                              <m:r>
                                <a:rPr lang="en-US" altLang="zh-CN" sz="1800" i="1">
                                  <a:solidFill>
                                    <a:srgbClr val="FF0000"/>
                                  </a:solidFill>
                                  <a:latin typeface="Cambria Math" panose="02040503050406030204" pitchFamily="18" charset="0"/>
                                </a:rPr>
                                <m:t>𝑖𝑗</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𝑗</m:t>
                              </m:r>
                            </m:sub>
                          </m:sSub>
                        </m:e>
                      </m:nary>
                      <m:r>
                        <a:rPr lang="en-US" altLang="zh-CN" sz="1800" b="0" i="1" smtClean="0">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sSub>
                            <m:sSubPr>
                              <m:ctrlPr>
                                <a:rPr lang="en-US" altLang="zh-CN" i="1">
                                  <a:solidFill>
                                    <a:srgbClr val="00B050"/>
                                  </a:solidFill>
                                  <a:latin typeface="Cambria Math" panose="02040503050406030204" pitchFamily="18" charset="0"/>
                                </a:rPr>
                              </m:ctrlPr>
                            </m:sSubPr>
                            <m:e>
                              <m:r>
                                <a:rPr lang="zh-CN" altLang="en-US" i="1">
                                  <a:solidFill>
                                    <a:srgbClr val="00B050"/>
                                  </a:solidFill>
                                  <a:latin typeface="Cambria Math" panose="02040503050406030204" pitchFamily="18" charset="0"/>
                                </a:rPr>
                                <m:t>𝜆</m:t>
                              </m:r>
                            </m:e>
                            <m:sub>
                              <m:r>
                                <a:rPr lang="en-US" altLang="zh-CN" i="1">
                                  <a:solidFill>
                                    <a:srgbClr val="00B050"/>
                                  </a:solidFill>
                                  <a:latin typeface="Cambria Math" panose="02040503050406030204" pitchFamily="18" charset="0"/>
                                </a:rPr>
                                <m:t>0</m:t>
                              </m:r>
                            </m:sub>
                          </m:sSub>
                          <m:d>
                            <m:dPr>
                              <m:ctrlPr>
                                <a:rPr lang="en-US" altLang="zh-CN" i="1">
                                  <a:solidFill>
                                    <a:srgbClr val="00B050"/>
                                  </a:solidFill>
                                  <a:latin typeface="Cambria Math" panose="02040503050406030204" pitchFamily="18" charset="0"/>
                                </a:rPr>
                              </m:ctrlPr>
                            </m:dPr>
                            <m:e>
                              <m:nary>
                                <m:naryPr>
                                  <m:chr m:val="∑"/>
                                  <m:supHide m:val="on"/>
                                  <m:ctrlPr>
                                    <a:rPr lang="en-US" altLang="zh-CN" i="1">
                                      <a:solidFill>
                                        <a:srgbClr val="00B050"/>
                                      </a:solidFill>
                                      <a:latin typeface="Cambria Math" panose="02040503050406030204" pitchFamily="18" charset="0"/>
                                    </a:rPr>
                                  </m:ctrlPr>
                                </m:naryPr>
                                <m:sub>
                                  <m:r>
                                    <m:rPr>
                                      <m:brk m:alnAt="7"/>
                                    </m:rPr>
                                    <a:rPr lang="en-US" altLang="zh-CN" i="1">
                                      <a:solidFill>
                                        <a:srgbClr val="00B050"/>
                                      </a:solidFill>
                                      <a:latin typeface="Cambria Math" panose="02040503050406030204" pitchFamily="18" charset="0"/>
                                    </a:rPr>
                                    <m:t>𝑖</m:t>
                                  </m:r>
                                </m:sub>
                                <m:sup/>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𝑐</m:t>
                                      </m:r>
                                    </m:e>
                                    <m:sub>
                                      <m:r>
                                        <a:rPr lang="en-US" altLang="zh-CN" i="1">
                                          <a:solidFill>
                                            <a:srgbClr val="00B050"/>
                                          </a:solidFill>
                                          <a:latin typeface="Cambria Math" panose="02040503050406030204" pitchFamily="18" charset="0"/>
                                        </a:rPr>
                                        <m:t>𝑖</m:t>
                                      </m:r>
                                    </m:sub>
                                  </m:sSub>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𝑖</m:t>
                                      </m:r>
                                    </m:sub>
                                  </m:sSub>
                                </m:e>
                              </m:nary>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𝐶</m:t>
                              </m:r>
                            </m:e>
                          </m:d>
                        </m:e>
                        <m:sup>
                          <m:r>
                            <a:rPr lang="en-US" altLang="zh-CN" i="1">
                              <a:solidFill>
                                <a:srgbClr val="00B050"/>
                              </a:solidFill>
                              <a:latin typeface="Cambria Math" panose="02040503050406030204" pitchFamily="18" charset="0"/>
                            </a:rPr>
                            <m:t>2</m:t>
                          </m:r>
                        </m:sup>
                      </m:sSup>
                      <m:r>
                        <a:rPr lang="en-US" altLang="zh-CN" i="1" smtClean="0">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𝜆</m:t>
                          </m:r>
                        </m:e>
                        <m:sub>
                          <m:r>
                            <a:rPr lang="en-US" altLang="zh-CN" i="1">
                              <a:solidFill>
                                <a:srgbClr val="00B0F0"/>
                              </a:solidFill>
                              <a:latin typeface="Cambria Math" panose="02040503050406030204" pitchFamily="18" charset="0"/>
                            </a:rPr>
                            <m:t>1</m:t>
                          </m:r>
                        </m:sub>
                      </m:sSub>
                      <m:r>
                        <a:rPr lang="en-US" altLang="zh-CN" i="1">
                          <a:solidFill>
                            <a:srgbClr val="00B0F0"/>
                          </a:solidFill>
                          <a:latin typeface="Cambria Math" panose="02040503050406030204" pitchFamily="18" charset="0"/>
                        </a:rPr>
                        <m:t>h</m:t>
                      </m:r>
                      <m:d>
                        <m:dPr>
                          <m:ctrlPr>
                            <a:rPr lang="en-US"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𝑥</m:t>
                          </m:r>
                        </m:e>
                      </m:d>
                      <m:r>
                        <a:rPr lang="en-US" altLang="zh-CN" i="1">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𝜆</m:t>
                          </m:r>
                        </m:e>
                        <m:sub>
                          <m:r>
                            <a:rPr lang="en-US" altLang="zh-CN" i="1">
                              <a:solidFill>
                                <a:srgbClr val="00B0F0"/>
                              </a:solidFill>
                              <a:latin typeface="Cambria Math" panose="02040503050406030204" pitchFamily="18" charset="0"/>
                            </a:rPr>
                            <m:t>2</m:t>
                          </m:r>
                        </m:sub>
                      </m:sSub>
                      <m:sSup>
                        <m:sSupPr>
                          <m:ctrlPr>
                            <a:rPr lang="en-US" altLang="zh-CN" i="1">
                              <a:solidFill>
                                <a:srgbClr val="00B0F0"/>
                              </a:solidFill>
                              <a:latin typeface="Cambria Math" panose="02040503050406030204" pitchFamily="18" charset="0"/>
                            </a:rPr>
                          </m:ctrlPr>
                        </m:sSupPr>
                        <m:e>
                          <m:r>
                            <a:rPr lang="en-US" altLang="zh-CN" i="1">
                              <a:solidFill>
                                <a:srgbClr val="00B0F0"/>
                              </a:solidFill>
                              <a:latin typeface="Cambria Math" panose="02040503050406030204" pitchFamily="18" charset="0"/>
                            </a:rPr>
                            <m:t>h</m:t>
                          </m:r>
                          <m:r>
                            <a:rPr lang="en-US" altLang="zh-CN" i="1">
                              <a:solidFill>
                                <a:srgbClr val="00B0F0"/>
                              </a:solidFill>
                              <a:latin typeface="Cambria Math" panose="02040503050406030204" pitchFamily="18" charset="0"/>
                            </a:rPr>
                            <m:t>(</m:t>
                          </m:r>
                          <m:r>
                            <a:rPr lang="en-US" altLang="zh-CN" i="1">
                              <a:solidFill>
                                <a:srgbClr val="00B0F0"/>
                              </a:solidFill>
                              <a:latin typeface="Cambria Math" panose="02040503050406030204" pitchFamily="18" charset="0"/>
                            </a:rPr>
                            <m:t>𝑥</m:t>
                          </m:r>
                          <m:r>
                            <a:rPr lang="en-US" altLang="zh-CN" i="1">
                              <a:solidFill>
                                <a:srgbClr val="00B0F0"/>
                              </a:solidFill>
                              <a:latin typeface="Cambria Math" panose="02040503050406030204" pitchFamily="18" charset="0"/>
                            </a:rPr>
                            <m:t>)</m:t>
                          </m:r>
                        </m:e>
                        <m:sup>
                          <m:r>
                            <a:rPr lang="en-US" altLang="zh-CN" i="1">
                              <a:solidFill>
                                <a:srgbClr val="00B0F0"/>
                              </a:solidFill>
                              <a:latin typeface="Cambria Math" panose="02040503050406030204" pitchFamily="18" charset="0"/>
                            </a:rPr>
                            <m:t>2</m:t>
                          </m:r>
                        </m:sup>
                      </m:sSup>
                    </m:oMath>
                  </m:oMathPara>
                </a14:m>
                <a:endParaRPr lang="zh-CN" altLang="en-US" dirty="0"/>
              </a:p>
            </p:txBody>
          </p:sp>
        </mc:Choice>
        <mc:Fallback xmlns="">
          <p:sp>
            <p:nvSpPr>
              <p:cNvPr id="10" name="文本框 9">
                <a:extLst>
                  <a:ext uri="{FF2B5EF4-FFF2-40B4-BE49-F238E27FC236}">
                    <a16:creationId xmlns:a16="http://schemas.microsoft.com/office/drawing/2014/main" id="{1D4F0567-429D-967B-D5FC-B51140CEEC1B}"/>
                  </a:ext>
                </a:extLst>
              </p:cNvPr>
              <p:cNvSpPr txBox="1">
                <a:spLocks noRot="1" noChangeAspect="1" noMove="1" noResize="1" noEditPoints="1" noAdjustHandles="1" noChangeArrowheads="1" noChangeShapeType="1" noTextEdit="1"/>
              </p:cNvSpPr>
              <p:nvPr/>
            </p:nvSpPr>
            <p:spPr>
              <a:xfrm>
                <a:off x="72657" y="5234958"/>
                <a:ext cx="6756400" cy="926920"/>
              </a:xfrm>
              <a:prstGeom prst="rect">
                <a:avLst/>
              </a:prstGeom>
              <a:blipFill>
                <a:blip r:embed="rId8"/>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5C8FC808-B87E-C3F9-DEE6-B553CAEA4D3D}"/>
              </a:ext>
            </a:extLst>
          </p:cNvPr>
          <p:cNvSpPr txBox="1"/>
          <p:nvPr/>
        </p:nvSpPr>
        <p:spPr>
          <a:xfrm>
            <a:off x="656857" y="6211029"/>
            <a:ext cx="1107996" cy="369332"/>
          </a:xfrm>
          <a:prstGeom prst="rect">
            <a:avLst/>
          </a:prstGeom>
          <a:noFill/>
        </p:spPr>
        <p:txBody>
          <a:bodyPr wrap="none" rtlCol="0">
            <a:spAutoFit/>
          </a:bodyPr>
          <a:lstStyle/>
          <a:p>
            <a:r>
              <a:rPr lang="ja-JP" altLang="en-US" dirty="0"/>
              <a:t>目的関数</a:t>
            </a:r>
            <a:endParaRPr lang="zh-CN" altLang="en-US" dirty="0"/>
          </a:p>
        </p:txBody>
      </p:sp>
      <p:sp>
        <p:nvSpPr>
          <p:cNvPr id="13" name="文本框 12">
            <a:extLst>
              <a:ext uri="{FF2B5EF4-FFF2-40B4-BE49-F238E27FC236}">
                <a16:creationId xmlns:a16="http://schemas.microsoft.com/office/drawing/2014/main" id="{1F8488E0-1DD2-6FE4-0039-50CBE6E42E38}"/>
              </a:ext>
            </a:extLst>
          </p:cNvPr>
          <p:cNvSpPr txBox="1"/>
          <p:nvPr/>
        </p:nvSpPr>
        <p:spPr>
          <a:xfrm>
            <a:off x="2974607" y="6161878"/>
            <a:ext cx="1107996" cy="369332"/>
          </a:xfrm>
          <a:prstGeom prst="rect">
            <a:avLst/>
          </a:prstGeom>
          <a:noFill/>
        </p:spPr>
        <p:txBody>
          <a:bodyPr wrap="none" rtlCol="0">
            <a:spAutoFit/>
          </a:bodyPr>
          <a:lstStyle/>
          <a:p>
            <a:r>
              <a:rPr lang="ja-JP" altLang="en-US" dirty="0"/>
              <a:t>等式制約</a:t>
            </a:r>
            <a:endParaRPr lang="zh-CN" altLang="en-US" dirty="0"/>
          </a:p>
        </p:txBody>
      </p:sp>
      <p:sp>
        <p:nvSpPr>
          <p:cNvPr id="14" name="文本框 13">
            <a:extLst>
              <a:ext uri="{FF2B5EF4-FFF2-40B4-BE49-F238E27FC236}">
                <a16:creationId xmlns:a16="http://schemas.microsoft.com/office/drawing/2014/main" id="{A7583DF6-F6A4-1513-996F-59A42BA08F56}"/>
              </a:ext>
            </a:extLst>
          </p:cNvPr>
          <p:cNvSpPr txBox="1"/>
          <p:nvPr/>
        </p:nvSpPr>
        <p:spPr>
          <a:xfrm>
            <a:off x="4906029" y="6161878"/>
            <a:ext cx="1338828" cy="369332"/>
          </a:xfrm>
          <a:prstGeom prst="rect">
            <a:avLst/>
          </a:prstGeom>
          <a:noFill/>
        </p:spPr>
        <p:txBody>
          <a:bodyPr wrap="none" rtlCol="0">
            <a:spAutoFit/>
          </a:bodyPr>
          <a:lstStyle/>
          <a:p>
            <a:r>
              <a:rPr lang="ja-JP" altLang="en-US" dirty="0"/>
              <a:t>不等式制約</a:t>
            </a:r>
            <a:endParaRPr lang="zh-CN" altLang="en-US" dirty="0"/>
          </a:p>
        </p:txBody>
      </p:sp>
      <p:pic>
        <p:nvPicPr>
          <p:cNvPr id="16" name="图片 15">
            <a:extLst>
              <a:ext uri="{FF2B5EF4-FFF2-40B4-BE49-F238E27FC236}">
                <a16:creationId xmlns:a16="http://schemas.microsoft.com/office/drawing/2014/main" id="{9D9563AE-CB17-1F66-B4E0-59B01933CF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9057" y="2771431"/>
            <a:ext cx="5274551" cy="3217378"/>
          </a:xfrm>
          <a:prstGeom prst="rect">
            <a:avLst/>
          </a:prstGeom>
        </p:spPr>
      </p:pic>
      <p:sp>
        <p:nvSpPr>
          <p:cNvPr id="17" name="文本框 16">
            <a:extLst>
              <a:ext uri="{FF2B5EF4-FFF2-40B4-BE49-F238E27FC236}">
                <a16:creationId xmlns:a16="http://schemas.microsoft.com/office/drawing/2014/main" id="{98C151FD-419D-C04E-6D1A-09B627FE2B7C}"/>
              </a:ext>
            </a:extLst>
          </p:cNvPr>
          <p:cNvSpPr txBox="1"/>
          <p:nvPr/>
        </p:nvSpPr>
        <p:spPr>
          <a:xfrm>
            <a:off x="10413461" y="3210751"/>
            <a:ext cx="902811" cy="307777"/>
          </a:xfrm>
          <a:prstGeom prst="rect">
            <a:avLst/>
          </a:prstGeom>
          <a:noFill/>
        </p:spPr>
        <p:txBody>
          <a:bodyPr wrap="none" rtlCol="0">
            <a:spAutoFit/>
          </a:bodyPr>
          <a:lstStyle/>
          <a:p>
            <a:r>
              <a:rPr lang="ja-JP" altLang="en-US" sz="1400" dirty="0"/>
              <a:t>実行可能</a:t>
            </a:r>
            <a:endParaRPr lang="zh-CN" altLang="en-US" sz="1400" dirty="0"/>
          </a:p>
        </p:txBody>
      </p:sp>
      <p:sp>
        <p:nvSpPr>
          <p:cNvPr id="18" name="文本框 17">
            <a:extLst>
              <a:ext uri="{FF2B5EF4-FFF2-40B4-BE49-F238E27FC236}">
                <a16:creationId xmlns:a16="http://schemas.microsoft.com/office/drawing/2014/main" id="{086C20B2-A55C-323C-5940-93B92589AD8F}"/>
              </a:ext>
            </a:extLst>
          </p:cNvPr>
          <p:cNvSpPr txBox="1"/>
          <p:nvPr/>
        </p:nvSpPr>
        <p:spPr>
          <a:xfrm>
            <a:off x="8762461" y="3210750"/>
            <a:ext cx="1082348" cy="307777"/>
          </a:xfrm>
          <a:prstGeom prst="rect">
            <a:avLst/>
          </a:prstGeom>
          <a:noFill/>
        </p:spPr>
        <p:txBody>
          <a:bodyPr wrap="none" rtlCol="0">
            <a:spAutoFit/>
          </a:bodyPr>
          <a:lstStyle/>
          <a:p>
            <a:r>
              <a:rPr lang="ja-JP" altLang="en-US" sz="1400" dirty="0"/>
              <a:t>実行不可能</a:t>
            </a:r>
            <a:endParaRPr lang="zh-CN" altLang="en-US" sz="1400" dirty="0"/>
          </a:p>
        </p:txBody>
      </p:sp>
    </p:spTree>
    <p:extLst>
      <p:ext uri="{BB962C8B-B14F-4D97-AF65-F5344CB8AC3E}">
        <p14:creationId xmlns:p14="http://schemas.microsoft.com/office/powerpoint/2010/main" val="205324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CBF02-4B36-A7CD-9726-0ADB3F029FFD}"/>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0094B244-C8E1-1FEE-2423-790912D5284A}"/>
              </a:ext>
            </a:extLst>
          </p:cNvPr>
          <p:cNvSpPr/>
          <p:nvPr/>
        </p:nvSpPr>
        <p:spPr>
          <a:xfrm>
            <a:off x="600365" y="79535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569D6688-22D4-6BF2-FB84-90524DA9C972}"/>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812D41B-2B80-BA23-5D7D-17775B1137C1}"/>
                  </a:ext>
                </a:extLst>
              </p:cNvPr>
              <p:cNvSpPr txBox="1"/>
              <p:nvPr/>
            </p:nvSpPr>
            <p:spPr>
              <a:xfrm>
                <a:off x="1578677" y="844258"/>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xmlns="">
          <p:sp>
            <p:nvSpPr>
              <p:cNvPr id="7" name="文本框 6">
                <a:extLst>
                  <a:ext uri="{FF2B5EF4-FFF2-40B4-BE49-F238E27FC236}">
                    <a16:creationId xmlns:a16="http://schemas.microsoft.com/office/drawing/2014/main" id="{B812D41B-2B80-BA23-5D7D-17775B1137C1}"/>
                  </a:ext>
                </a:extLst>
              </p:cNvPr>
              <p:cNvSpPr txBox="1">
                <a:spLocks noRot="1" noChangeAspect="1" noMove="1" noResize="1" noEditPoints="1" noAdjustHandles="1" noChangeArrowheads="1" noChangeShapeType="1" noTextEdit="1"/>
              </p:cNvSpPr>
              <p:nvPr/>
            </p:nvSpPr>
            <p:spPr>
              <a:xfrm>
                <a:off x="1578677" y="844258"/>
                <a:ext cx="2316345" cy="7645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9179C2A-6ABB-F2C0-869D-FC1A7F2CB8F3}"/>
                  </a:ext>
                </a:extLst>
              </p:cNvPr>
              <p:cNvSpPr txBox="1"/>
              <p:nvPr/>
            </p:nvSpPr>
            <p:spPr>
              <a:xfrm>
                <a:off x="9088704" y="966830"/>
                <a:ext cx="2250424" cy="1077218"/>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r>
                  <a:rPr lang="en-US" altLang="zh-CN" sz="1600" b="0" dirty="0"/>
                  <a:t>        </a:t>
                </a:r>
                <a14:m>
                  <m:oMath xmlns:m="http://schemas.openxmlformats.org/officeDocument/2006/math">
                    <m:r>
                      <a:rPr lang="en-US" altLang="zh-CN" sz="1600" b="0" i="1" smtClean="0">
                        <a:latin typeface="Cambria Math" panose="02040503050406030204" pitchFamily="18" charset="0"/>
                      </a:rPr>
                      <m:t>𝑆</m:t>
                    </m:r>
                  </m:oMath>
                </a14:m>
                <a:r>
                  <a:rPr lang="en-US" altLang="ja-JP" sz="1600" dirty="0"/>
                  <a:t>      </a:t>
                </a:r>
                <a:r>
                  <a:rPr lang="ja-JP" altLang="en-US" sz="1600" dirty="0"/>
                  <a:t>補助変数</a:t>
                </a:r>
                <a:endParaRPr lang="en-US" altLang="ja-JP" sz="1600" dirty="0"/>
              </a:p>
            </p:txBody>
          </p:sp>
        </mc:Choice>
        <mc:Fallback xmlns="">
          <p:sp>
            <p:nvSpPr>
              <p:cNvPr id="9" name="文本框 8">
                <a:extLst>
                  <a:ext uri="{FF2B5EF4-FFF2-40B4-BE49-F238E27FC236}">
                    <a16:creationId xmlns:a16="http://schemas.microsoft.com/office/drawing/2014/main" id="{89179C2A-6ABB-F2C0-869D-FC1A7F2CB8F3}"/>
                  </a:ext>
                </a:extLst>
              </p:cNvPr>
              <p:cNvSpPr txBox="1">
                <a:spLocks noRot="1" noChangeAspect="1" noMove="1" noResize="1" noEditPoints="1" noAdjustHandles="1" noChangeArrowheads="1" noChangeShapeType="1" noTextEdit="1"/>
              </p:cNvSpPr>
              <p:nvPr/>
            </p:nvSpPr>
            <p:spPr>
              <a:xfrm>
                <a:off x="9088704" y="966830"/>
                <a:ext cx="2250424" cy="1077218"/>
              </a:xfrm>
              <a:prstGeom prst="rect">
                <a:avLst/>
              </a:prstGeom>
              <a:blipFill>
                <a:blip r:embed="rId4"/>
                <a:stretch>
                  <a:fillRect t="-1124" b="-6180"/>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956B689-C84A-B07F-7455-E6B00F5E93B8}"/>
              </a:ext>
            </a:extLst>
          </p:cNvPr>
          <p:cNvSpPr txBox="1"/>
          <p:nvPr/>
        </p:nvSpPr>
        <p:spPr>
          <a:xfrm>
            <a:off x="193774" y="1003298"/>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7ACB48D-F423-CFBD-3392-232B99DF2AB9}"/>
                  </a:ext>
                </a:extLst>
              </p:cNvPr>
              <p:cNvSpPr txBox="1"/>
              <p:nvPr/>
            </p:nvSpPr>
            <p:spPr>
              <a:xfrm>
                <a:off x="193774" y="1555349"/>
                <a:ext cx="4625876" cy="646331"/>
              </a:xfrm>
              <a:prstGeom prst="rect">
                <a:avLst/>
              </a:prstGeom>
              <a:noFill/>
            </p:spPr>
            <p:txBody>
              <a:bodyPr wrap="square">
                <a:spAutoFit/>
              </a:bodyPr>
              <a:lstStyle/>
              <a:p>
                <a:r>
                  <a:rPr lang="ja-JP" altLang="en-US" dirty="0"/>
                  <a:t>②補助変数</a:t>
                </a:r>
                <a:r>
                  <a:rPr lang="en-US" altLang="ja-JP" dirty="0"/>
                  <a:t>(slack variables)</a:t>
                </a:r>
              </a:p>
              <a:p>
                <a:r>
                  <a:rPr lang="ja-JP" altLang="en-US" dirty="0"/>
                  <a:t>補助変数</a:t>
                </a:r>
                <a14:m>
                  <m:oMath xmlns:m="http://schemas.openxmlformats.org/officeDocument/2006/math">
                    <m:r>
                      <a:rPr lang="en-US" altLang="ja-JP" b="0" i="1" smtClean="0">
                        <a:latin typeface="Cambria Math" panose="02040503050406030204" pitchFamily="18" charset="0"/>
                      </a:rPr>
                      <m:t>𝑆</m:t>
                    </m:r>
                  </m:oMath>
                </a14:m>
                <a:r>
                  <a:rPr lang="ja-JP" altLang="en-US" dirty="0"/>
                  <a:t>を導入：</a:t>
                </a:r>
                <a:endParaRPr lang="en-US" altLang="ja-JP" dirty="0"/>
              </a:p>
            </p:txBody>
          </p:sp>
        </mc:Choice>
        <mc:Fallback xmlns="">
          <p:sp>
            <p:nvSpPr>
              <p:cNvPr id="28" name="文本框 27">
                <a:extLst>
                  <a:ext uri="{FF2B5EF4-FFF2-40B4-BE49-F238E27FC236}">
                    <a16:creationId xmlns:a16="http://schemas.microsoft.com/office/drawing/2014/main" id="{57ACB48D-F423-CFBD-3392-232B99DF2AB9}"/>
                  </a:ext>
                </a:extLst>
              </p:cNvPr>
              <p:cNvSpPr txBox="1">
                <a:spLocks noRot="1" noChangeAspect="1" noMove="1" noResize="1" noEditPoints="1" noAdjustHandles="1" noChangeArrowheads="1" noChangeShapeType="1" noTextEdit="1"/>
              </p:cNvSpPr>
              <p:nvPr/>
            </p:nvSpPr>
            <p:spPr>
              <a:xfrm>
                <a:off x="193774" y="1555349"/>
                <a:ext cx="4625876" cy="646331"/>
              </a:xfrm>
              <a:prstGeom prst="rect">
                <a:avLst/>
              </a:prstGeom>
              <a:blipFill>
                <a:blip r:embed="rId5"/>
                <a:stretch>
                  <a:fillRect l="-1186" t="-471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EA95752-4EED-28C7-EBC7-003F85F7410E}"/>
                  </a:ext>
                </a:extLst>
              </p:cNvPr>
              <p:cNvSpPr txBox="1"/>
              <p:nvPr/>
            </p:nvSpPr>
            <p:spPr>
              <a:xfrm>
                <a:off x="895018" y="2257127"/>
                <a:ext cx="3562548"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𝑊</m:t>
                      </m:r>
                    </m:oMath>
                  </m:oMathPara>
                </a14:m>
                <a:endParaRPr lang="zh-CN" altLang="en-US" dirty="0"/>
              </a:p>
            </p:txBody>
          </p:sp>
        </mc:Choice>
        <mc:Fallback xmlns="">
          <p:sp>
            <p:nvSpPr>
              <p:cNvPr id="8" name="文本框 7">
                <a:extLst>
                  <a:ext uri="{FF2B5EF4-FFF2-40B4-BE49-F238E27FC236}">
                    <a16:creationId xmlns:a16="http://schemas.microsoft.com/office/drawing/2014/main" id="{4EA95752-4EED-28C7-EBC7-003F85F7410E}"/>
                  </a:ext>
                </a:extLst>
              </p:cNvPr>
              <p:cNvSpPr txBox="1">
                <a:spLocks noRot="1" noChangeAspect="1" noMove="1" noResize="1" noEditPoints="1" noAdjustHandles="1" noChangeArrowheads="1" noChangeShapeType="1" noTextEdit="1"/>
              </p:cNvSpPr>
              <p:nvPr/>
            </p:nvSpPr>
            <p:spPr>
              <a:xfrm>
                <a:off x="895018" y="2257127"/>
                <a:ext cx="3562548" cy="76456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E6C7BC6-29E3-F04B-74D3-CC0BE165D694}"/>
                  </a:ext>
                </a:extLst>
              </p:cNvPr>
              <p:cNvSpPr txBox="1"/>
              <p:nvPr/>
            </p:nvSpPr>
            <p:spPr>
              <a:xfrm>
                <a:off x="869618" y="3454022"/>
                <a:ext cx="3562548"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=0</m:t>
                      </m:r>
                    </m:oMath>
                  </m:oMathPara>
                </a14:m>
                <a:endParaRPr lang="zh-CN" altLang="en-US" dirty="0"/>
              </a:p>
            </p:txBody>
          </p:sp>
        </mc:Choice>
        <mc:Fallback xmlns="">
          <p:sp>
            <p:nvSpPr>
              <p:cNvPr id="10" name="文本框 9">
                <a:extLst>
                  <a:ext uri="{FF2B5EF4-FFF2-40B4-BE49-F238E27FC236}">
                    <a16:creationId xmlns:a16="http://schemas.microsoft.com/office/drawing/2014/main" id="{FE6C7BC6-29E3-F04B-74D3-CC0BE165D694}"/>
                  </a:ext>
                </a:extLst>
              </p:cNvPr>
              <p:cNvSpPr txBox="1">
                <a:spLocks noRot="1" noChangeAspect="1" noMove="1" noResize="1" noEditPoints="1" noAdjustHandles="1" noChangeArrowheads="1" noChangeShapeType="1" noTextEdit="1"/>
              </p:cNvSpPr>
              <p:nvPr/>
            </p:nvSpPr>
            <p:spPr>
              <a:xfrm>
                <a:off x="869618" y="3454022"/>
                <a:ext cx="3562548" cy="764568"/>
              </a:xfrm>
              <a:prstGeom prst="rect">
                <a:avLst/>
              </a:prstGeom>
              <a:blipFill>
                <a:blip r:embed="rId7"/>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B6F4F5E-0916-B85E-4E77-CA260C8BA332}"/>
              </a:ext>
            </a:extLst>
          </p:cNvPr>
          <p:cNvSpPr txBox="1"/>
          <p:nvPr/>
        </p:nvSpPr>
        <p:spPr>
          <a:xfrm>
            <a:off x="2695342" y="2965913"/>
            <a:ext cx="543739" cy="307777"/>
          </a:xfrm>
          <a:prstGeom prst="rect">
            <a:avLst/>
          </a:prstGeom>
          <a:noFill/>
        </p:spPr>
        <p:txBody>
          <a:bodyPr wrap="none" rtlCol="0">
            <a:spAutoFit/>
          </a:bodyPr>
          <a:lstStyle/>
          <a:p>
            <a:r>
              <a:rPr lang="ja-JP" altLang="en-US" sz="1400" dirty="0"/>
              <a:t>移項</a:t>
            </a:r>
            <a:endParaRPr lang="zh-CN" altLang="en-US" sz="1400" dirty="0"/>
          </a:p>
        </p:txBody>
      </p:sp>
      <p:sp>
        <p:nvSpPr>
          <p:cNvPr id="13" name="箭头: 右 12">
            <a:extLst>
              <a:ext uri="{FF2B5EF4-FFF2-40B4-BE49-F238E27FC236}">
                <a16:creationId xmlns:a16="http://schemas.microsoft.com/office/drawing/2014/main" id="{0D269F68-F7E7-4365-E589-7849CB729F3E}"/>
              </a:ext>
            </a:extLst>
          </p:cNvPr>
          <p:cNvSpPr/>
          <p:nvPr/>
        </p:nvSpPr>
        <p:spPr>
          <a:xfrm rot="5400000">
            <a:off x="2397515" y="3084489"/>
            <a:ext cx="605412" cy="98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161C9B3-035E-920B-CD0D-F3BF3EECFEE6}"/>
                  </a:ext>
                </a:extLst>
              </p:cNvPr>
              <p:cNvSpPr txBox="1"/>
              <p:nvPr/>
            </p:nvSpPr>
            <p:spPr>
              <a:xfrm>
                <a:off x="342900" y="4332025"/>
                <a:ext cx="6096000" cy="923971"/>
              </a:xfrm>
              <a:prstGeom prst="rect">
                <a:avLst/>
              </a:prstGeom>
              <a:noFill/>
            </p:spPr>
            <p:txBody>
              <a:bodyPr wrap="square">
                <a:spAutoFit/>
              </a:bodyPr>
              <a:lstStyle/>
              <a:p>
                <a:pPr marL="285750" indent="-285750">
                  <a:buFont typeface="Arial" panose="020B0604020202020204" pitchFamily="34" charset="0"/>
                  <a:buChar char="•"/>
                </a:pPr>
                <a:r>
                  <a:rPr lang="ja-JP" altLang="en-US" dirty="0"/>
                  <a:t>制約条件を満たす場合、       </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=0</m:t>
                    </m:r>
                  </m:oMath>
                </a14:m>
                <a:endParaRPr lang="zh-CN" altLang="en-US" dirty="0"/>
              </a:p>
              <a:p>
                <a:pPr marL="285750" indent="-285750">
                  <a:buFont typeface="Arial" panose="020B0604020202020204" pitchFamily="34" charset="0"/>
                  <a:buChar char="•"/>
                </a:pPr>
                <a:r>
                  <a:rPr lang="ja-JP" altLang="en-US" dirty="0"/>
                  <a:t>制約条件を満たさない場合、</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zh-CN" altLang="en-US" b="0" i="1" smtClean="0">
                        <a:latin typeface="Cambria Math" panose="02040503050406030204" pitchFamily="18" charset="0"/>
                      </a:rPr>
                      <m:t>≠</m:t>
                    </m:r>
                    <m:r>
                      <a:rPr lang="en-US" altLang="zh-CN" b="0" i="1" smtClean="0">
                        <a:latin typeface="Cambria Math" panose="02040503050406030204" pitchFamily="18" charset="0"/>
                      </a:rPr>
                      <m:t>0</m:t>
                    </m:r>
                  </m:oMath>
                </a14:m>
                <a:endParaRPr lang="en-US" altLang="zh-CN" dirty="0"/>
              </a:p>
              <a:p>
                <a:endParaRPr lang="en-US" altLang="zh-CN" dirty="0"/>
              </a:p>
            </p:txBody>
          </p:sp>
        </mc:Choice>
        <mc:Fallback xmlns="">
          <p:sp>
            <p:nvSpPr>
              <p:cNvPr id="15" name="文本框 14">
                <a:extLst>
                  <a:ext uri="{FF2B5EF4-FFF2-40B4-BE49-F238E27FC236}">
                    <a16:creationId xmlns:a16="http://schemas.microsoft.com/office/drawing/2014/main" id="{9161C9B3-035E-920B-CD0D-F3BF3EECFEE6}"/>
                  </a:ext>
                </a:extLst>
              </p:cNvPr>
              <p:cNvSpPr txBox="1">
                <a:spLocks noRot="1" noChangeAspect="1" noMove="1" noResize="1" noEditPoints="1" noAdjustHandles="1" noChangeArrowheads="1" noChangeShapeType="1" noTextEdit="1"/>
              </p:cNvSpPr>
              <p:nvPr/>
            </p:nvSpPr>
            <p:spPr>
              <a:xfrm>
                <a:off x="342900" y="4332025"/>
                <a:ext cx="6096000" cy="923971"/>
              </a:xfrm>
              <a:prstGeom prst="rect">
                <a:avLst/>
              </a:prstGeom>
              <a:blipFill>
                <a:blip r:embed="rId8"/>
                <a:stretch>
                  <a:fillRect l="-600" t="-48344" b="-443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EBB8CA2-9F4E-7426-341C-C370D8D7E486}"/>
                  </a:ext>
                </a:extLst>
              </p:cNvPr>
              <p:cNvSpPr txBox="1"/>
              <p:nvPr/>
            </p:nvSpPr>
            <p:spPr>
              <a:xfrm>
                <a:off x="342900" y="5010995"/>
                <a:ext cx="2220160" cy="369332"/>
              </a:xfrm>
              <a:prstGeom prst="rect">
                <a:avLst/>
              </a:prstGeom>
              <a:noFill/>
            </p:spPr>
            <p:txBody>
              <a:bodyPr wrap="none" rtlCol="0">
                <a:spAutoFit/>
              </a:bodyPr>
              <a:lstStyle/>
              <a:p>
                <a:r>
                  <a:rPr lang="ja-JP" altLang="en-US" dirty="0"/>
                  <a:t>なので、</a:t>
                </a:r>
                <a:r>
                  <a:rPr lang="en-US" altLang="ja-JP" b="0" dirty="0"/>
                  <a:t> </a:t>
                </a:r>
                <a14:m>
                  <m:oMath xmlns:m="http://schemas.openxmlformats.org/officeDocument/2006/math">
                    <m:r>
                      <a:rPr lang="en-US" altLang="ja-JP" b="0" i="1" smtClean="0">
                        <a:latin typeface="Cambria Math" panose="02040503050406030204" pitchFamily="18" charset="0"/>
                      </a:rPr>
                      <m:t>𝑆</m:t>
                    </m:r>
                  </m:oMath>
                </a14:m>
                <a:r>
                  <a:rPr lang="ja-JP" altLang="en-US" dirty="0"/>
                  <a:t>の範囲は</a:t>
                </a:r>
                <a:endParaRPr lang="zh-CN" altLang="en-US" dirty="0"/>
              </a:p>
            </p:txBody>
          </p:sp>
        </mc:Choice>
        <mc:Fallback xmlns="">
          <p:sp>
            <p:nvSpPr>
              <p:cNvPr id="16" name="文本框 15">
                <a:extLst>
                  <a:ext uri="{FF2B5EF4-FFF2-40B4-BE49-F238E27FC236}">
                    <a16:creationId xmlns:a16="http://schemas.microsoft.com/office/drawing/2014/main" id="{4EBB8CA2-9F4E-7426-341C-C370D8D7E486}"/>
                  </a:ext>
                </a:extLst>
              </p:cNvPr>
              <p:cNvSpPr txBox="1">
                <a:spLocks noRot="1" noChangeAspect="1" noMove="1" noResize="1" noEditPoints="1" noAdjustHandles="1" noChangeArrowheads="1" noChangeShapeType="1" noTextEdit="1"/>
              </p:cNvSpPr>
              <p:nvPr/>
            </p:nvSpPr>
            <p:spPr>
              <a:xfrm>
                <a:off x="342900" y="5010995"/>
                <a:ext cx="2220160" cy="369332"/>
              </a:xfrm>
              <a:prstGeom prst="rect">
                <a:avLst/>
              </a:prstGeom>
              <a:blipFill>
                <a:blip r:embed="rId9"/>
                <a:stretch>
                  <a:fillRect l="-2198" t="-6557" r="-2198"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5D0E35F-78D9-6D03-FD47-D6EF62FAB344}"/>
                  </a:ext>
                </a:extLst>
              </p:cNvPr>
              <p:cNvSpPr txBox="1"/>
              <p:nvPr/>
            </p:nvSpPr>
            <p:spPr>
              <a:xfrm>
                <a:off x="1639154" y="5322749"/>
                <a:ext cx="3077958" cy="7365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𝑚𝑎𝑥</m:t>
                          </m:r>
                        </m:e>
                        <m:sub>
                          <m:r>
                            <a:rPr lang="en-US" altLang="zh-CN" b="0" i="1" smtClean="0">
                              <a:latin typeface="Cambria Math" panose="02040503050406030204" pitchFamily="18" charset="0"/>
                              <a:ea typeface="Cambria Math" panose="02040503050406030204" pitchFamily="18" charset="0"/>
                            </a:rPr>
                            <m:t>𝑥</m:t>
                          </m:r>
                        </m:sub>
                      </m:sSub>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e>
                      </m:d>
                    </m:oMath>
                  </m:oMathPara>
                </a14:m>
                <a:endParaRPr lang="zh-CN" altLang="en-US" dirty="0"/>
              </a:p>
            </p:txBody>
          </p:sp>
        </mc:Choice>
        <mc:Fallback xmlns="">
          <p:sp>
            <p:nvSpPr>
              <p:cNvPr id="17" name="文本框 16">
                <a:extLst>
                  <a:ext uri="{FF2B5EF4-FFF2-40B4-BE49-F238E27FC236}">
                    <a16:creationId xmlns:a16="http://schemas.microsoft.com/office/drawing/2014/main" id="{F5D0E35F-78D9-6D03-FD47-D6EF62FAB344}"/>
                  </a:ext>
                </a:extLst>
              </p:cNvPr>
              <p:cNvSpPr txBox="1">
                <a:spLocks noRot="1" noChangeAspect="1" noMove="1" noResize="1" noEditPoints="1" noAdjustHandles="1" noChangeArrowheads="1" noChangeShapeType="1" noTextEdit="1"/>
              </p:cNvSpPr>
              <p:nvPr/>
            </p:nvSpPr>
            <p:spPr>
              <a:xfrm>
                <a:off x="1639154" y="5322749"/>
                <a:ext cx="3077958" cy="736548"/>
              </a:xfrm>
              <a:prstGeom prst="rect">
                <a:avLst/>
              </a:prstGeom>
              <a:blipFill>
                <a:blip r:embed="rId10"/>
                <a:stretch>
                  <a:fillRect/>
                </a:stretch>
              </a:blipFill>
            </p:spPr>
            <p:txBody>
              <a:bodyPr/>
              <a:lstStyle/>
              <a:p>
                <a:r>
                  <a:rPr lang="zh-CN" altLang="en-US">
                    <a:noFill/>
                  </a:rPr>
                  <a:t> </a:t>
                </a:r>
              </a:p>
            </p:txBody>
          </p:sp>
        </mc:Fallback>
      </mc:AlternateContent>
      <p:sp>
        <p:nvSpPr>
          <p:cNvPr id="18" name="矩形: 圆角 17">
            <a:extLst>
              <a:ext uri="{FF2B5EF4-FFF2-40B4-BE49-F238E27FC236}">
                <a16:creationId xmlns:a16="http://schemas.microsoft.com/office/drawing/2014/main" id="{4F783C40-64F1-FCB0-9365-A0B20FE0FB3A}"/>
              </a:ext>
            </a:extLst>
          </p:cNvPr>
          <p:cNvSpPr/>
          <p:nvPr/>
        </p:nvSpPr>
        <p:spPr>
          <a:xfrm>
            <a:off x="7819337" y="3371569"/>
            <a:ext cx="2409687" cy="14698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圆角 18">
            <a:extLst>
              <a:ext uri="{FF2B5EF4-FFF2-40B4-BE49-F238E27FC236}">
                <a16:creationId xmlns:a16="http://schemas.microsoft.com/office/drawing/2014/main" id="{58C6D58D-F77A-D764-849C-3B2738D19228}"/>
              </a:ext>
            </a:extLst>
          </p:cNvPr>
          <p:cNvSpPr/>
          <p:nvPr/>
        </p:nvSpPr>
        <p:spPr>
          <a:xfrm>
            <a:off x="10230002" y="3371568"/>
            <a:ext cx="1224809" cy="146988"/>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F393161-8850-1AEF-796D-772DE6DD05DB}"/>
                  </a:ext>
                </a:extLst>
              </p:cNvPr>
              <p:cNvSpPr txBox="1"/>
              <p:nvPr/>
            </p:nvSpPr>
            <p:spPr>
              <a:xfrm>
                <a:off x="7733460" y="3589130"/>
                <a:ext cx="1312641" cy="540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1200" b="0" i="1" smtClean="0">
                              <a:latin typeface="Cambria Math" panose="02040503050406030204" pitchFamily="18" charset="0"/>
                            </a:rPr>
                          </m:ctrlPr>
                        </m:naryPr>
                        <m:sub>
                          <m:r>
                            <m:rPr>
                              <m:brk m:alnAt="7"/>
                            </m:rPr>
                            <a:rPr lang="en-US" altLang="zh-CN" sz="1200" b="0" i="1" smtClean="0">
                              <a:latin typeface="Cambria Math" panose="02040503050406030204" pitchFamily="18" charset="0"/>
                            </a:rPr>
                            <m:t>𝑖</m:t>
                          </m:r>
                        </m:sub>
                        <m:sup/>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𝑤</m:t>
                              </m:r>
                            </m:e>
                            <m:sub>
                              <m:r>
                                <a:rPr lang="en-US" altLang="zh-CN" sz="1200" b="0" i="1" smtClean="0">
                                  <a:latin typeface="Cambria Math" panose="02040503050406030204" pitchFamily="18" charset="0"/>
                                </a:rPr>
                                <m:t>𝑖</m:t>
                              </m:r>
                            </m:sub>
                          </m:sSub>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sub>
                          </m:sSub>
                        </m:e>
                      </m:nary>
                    </m:oMath>
                  </m:oMathPara>
                </a14:m>
                <a:endParaRPr lang="zh-CN" altLang="en-US" sz="1200" dirty="0"/>
              </a:p>
            </p:txBody>
          </p:sp>
        </mc:Choice>
        <mc:Fallback xmlns="">
          <p:sp>
            <p:nvSpPr>
              <p:cNvPr id="25" name="文本框 24">
                <a:extLst>
                  <a:ext uri="{FF2B5EF4-FFF2-40B4-BE49-F238E27FC236}">
                    <a16:creationId xmlns:a16="http://schemas.microsoft.com/office/drawing/2014/main" id="{2F393161-8850-1AEF-796D-772DE6DD05DB}"/>
                  </a:ext>
                </a:extLst>
              </p:cNvPr>
              <p:cNvSpPr txBox="1">
                <a:spLocks noRot="1" noChangeAspect="1" noMove="1" noResize="1" noEditPoints="1" noAdjustHandles="1" noChangeArrowheads="1" noChangeShapeType="1" noTextEdit="1"/>
              </p:cNvSpPr>
              <p:nvPr/>
            </p:nvSpPr>
            <p:spPr>
              <a:xfrm>
                <a:off x="7733460" y="3589130"/>
                <a:ext cx="1312641" cy="540469"/>
              </a:xfrm>
              <a:prstGeom prst="rect">
                <a:avLst/>
              </a:prstGeom>
              <a:blipFill>
                <a:blip r:embed="rId11"/>
                <a:stretch>
                  <a:fillRect l="-14884" t="-117045" r="-32558" b="-165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31FD093-FA86-65CC-4D9A-822DBD4E90E1}"/>
                  </a:ext>
                </a:extLst>
              </p:cNvPr>
              <p:cNvSpPr txBox="1"/>
              <p:nvPr/>
            </p:nvSpPr>
            <p:spPr>
              <a:xfrm>
                <a:off x="10100750" y="3692047"/>
                <a:ext cx="3683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oMath>
                  </m:oMathPara>
                </a14:m>
                <a:endParaRPr lang="zh-CN" altLang="en-US" dirty="0"/>
              </a:p>
            </p:txBody>
          </p:sp>
        </mc:Choice>
        <mc:Fallback xmlns="">
          <p:sp>
            <p:nvSpPr>
              <p:cNvPr id="27" name="文本框 26">
                <a:extLst>
                  <a:ext uri="{FF2B5EF4-FFF2-40B4-BE49-F238E27FC236}">
                    <a16:creationId xmlns:a16="http://schemas.microsoft.com/office/drawing/2014/main" id="{731FD093-FA86-65CC-4D9A-822DBD4E90E1}"/>
                  </a:ext>
                </a:extLst>
              </p:cNvPr>
              <p:cNvSpPr txBox="1">
                <a:spLocks noRot="1" noChangeAspect="1" noMove="1" noResize="1" noEditPoints="1" noAdjustHandles="1" noChangeArrowheads="1" noChangeShapeType="1" noTextEdit="1"/>
              </p:cNvSpPr>
              <p:nvPr/>
            </p:nvSpPr>
            <p:spPr>
              <a:xfrm>
                <a:off x="10100750" y="3692047"/>
                <a:ext cx="368300" cy="369332"/>
              </a:xfrm>
              <a:prstGeom prst="rect">
                <a:avLst/>
              </a:prstGeom>
              <a:blipFill>
                <a:blip r:embed="rId12"/>
                <a:stretch>
                  <a:fillRect/>
                </a:stretch>
              </a:blipFill>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11E6B502-5E0A-59B9-371D-381066B59BAC}"/>
              </a:ext>
            </a:extLst>
          </p:cNvPr>
          <p:cNvCxnSpPr>
            <a:cxnSpLocks/>
          </p:cNvCxnSpPr>
          <p:nvPr/>
        </p:nvCxnSpPr>
        <p:spPr>
          <a:xfrm>
            <a:off x="7820314" y="2783391"/>
            <a:ext cx="0" cy="349675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E3FF34C-AFFB-C1DC-C874-6DD5A6482C34}"/>
              </a:ext>
            </a:extLst>
          </p:cNvPr>
          <p:cNvCxnSpPr>
            <a:cxnSpLocks/>
          </p:cNvCxnSpPr>
          <p:nvPr/>
        </p:nvCxnSpPr>
        <p:spPr>
          <a:xfrm>
            <a:off x="11455788" y="2783390"/>
            <a:ext cx="0" cy="349675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2E0BA8EA-B949-C496-C39B-98FA14E37D50}"/>
              </a:ext>
            </a:extLst>
          </p:cNvPr>
          <p:cNvCxnSpPr>
            <a:cxnSpLocks/>
          </p:cNvCxnSpPr>
          <p:nvPr/>
        </p:nvCxnSpPr>
        <p:spPr>
          <a:xfrm>
            <a:off x="9833264" y="2946863"/>
            <a:ext cx="1622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584A4447-271B-66BD-50C5-56315AE9FF00}"/>
              </a:ext>
            </a:extLst>
          </p:cNvPr>
          <p:cNvCxnSpPr>
            <a:cxnSpLocks/>
          </p:cNvCxnSpPr>
          <p:nvPr/>
        </p:nvCxnSpPr>
        <p:spPr>
          <a:xfrm flipH="1">
            <a:off x="7820314" y="2946863"/>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3AD74F96-6CD6-F73F-57E3-C72A057B85A6}"/>
                  </a:ext>
                </a:extLst>
              </p:cNvPr>
              <p:cNvSpPr txBox="1"/>
              <p:nvPr/>
            </p:nvSpPr>
            <p:spPr>
              <a:xfrm>
                <a:off x="9284792" y="2783390"/>
                <a:ext cx="6444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𝑊</m:t>
                      </m:r>
                    </m:oMath>
                  </m:oMathPara>
                </a14:m>
                <a:endParaRPr lang="zh-CN" altLang="en-US" dirty="0"/>
              </a:p>
            </p:txBody>
          </p:sp>
        </mc:Choice>
        <mc:Fallback xmlns="">
          <p:sp>
            <p:nvSpPr>
              <p:cNvPr id="43" name="文本框 42">
                <a:extLst>
                  <a:ext uri="{FF2B5EF4-FFF2-40B4-BE49-F238E27FC236}">
                    <a16:creationId xmlns:a16="http://schemas.microsoft.com/office/drawing/2014/main" id="{3AD74F96-6CD6-F73F-57E3-C72A057B85A6}"/>
                  </a:ext>
                </a:extLst>
              </p:cNvPr>
              <p:cNvSpPr txBox="1">
                <a:spLocks noRot="1" noChangeAspect="1" noMove="1" noResize="1" noEditPoints="1" noAdjustHandles="1" noChangeArrowheads="1" noChangeShapeType="1" noTextEdit="1"/>
              </p:cNvSpPr>
              <p:nvPr/>
            </p:nvSpPr>
            <p:spPr>
              <a:xfrm>
                <a:off x="9284792" y="2783390"/>
                <a:ext cx="644427"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87CA8F9F-FCB4-7C6A-AA49-3CB9DF19B112}"/>
                  </a:ext>
                </a:extLst>
              </p:cNvPr>
              <p:cNvSpPr txBox="1"/>
              <p:nvPr/>
            </p:nvSpPr>
            <p:spPr>
              <a:xfrm>
                <a:off x="6677687" y="4250741"/>
                <a:ext cx="1085939" cy="307777"/>
              </a:xfrm>
              <a:prstGeom prst="rect">
                <a:avLst/>
              </a:prstGeom>
              <a:noFill/>
            </p:spPr>
            <p:txBody>
              <a:bodyPr wrap="square">
                <a:spAutoFit/>
              </a:bodyPr>
              <a:lstStyle/>
              <a:p>
                <a14:m>
                  <m:oMath xmlns:m="http://schemas.openxmlformats.org/officeDocument/2006/math">
                    <m:r>
                      <a:rPr lang="en-US" altLang="zh-CN" sz="1400" b="0" i="1" smtClean="0">
                        <a:latin typeface="Cambria Math" panose="02040503050406030204" pitchFamily="18" charset="0"/>
                      </a:rPr>
                      <m:t>𝑆</m:t>
                    </m:r>
                  </m:oMath>
                </a14:m>
                <a:r>
                  <a:rPr lang="ja-JP" altLang="en-US" sz="1400" dirty="0"/>
                  <a:t>が最小</a:t>
                </a:r>
                <a:r>
                  <a:rPr lang="en-US" altLang="ja-JP" sz="1400" dirty="0"/>
                  <a:t>(0)</a:t>
                </a:r>
                <a:endParaRPr lang="zh-CN" altLang="en-US" sz="1400" dirty="0"/>
              </a:p>
            </p:txBody>
          </p:sp>
        </mc:Choice>
        <mc:Fallback xmlns="">
          <p:sp>
            <p:nvSpPr>
              <p:cNvPr id="44" name="文本框 43">
                <a:extLst>
                  <a:ext uri="{FF2B5EF4-FFF2-40B4-BE49-F238E27FC236}">
                    <a16:creationId xmlns:a16="http://schemas.microsoft.com/office/drawing/2014/main" id="{87CA8F9F-FCB4-7C6A-AA49-3CB9DF19B112}"/>
                  </a:ext>
                </a:extLst>
              </p:cNvPr>
              <p:cNvSpPr txBox="1">
                <a:spLocks noRot="1" noChangeAspect="1" noMove="1" noResize="1" noEditPoints="1" noAdjustHandles="1" noChangeArrowheads="1" noChangeShapeType="1" noTextEdit="1"/>
              </p:cNvSpPr>
              <p:nvPr/>
            </p:nvSpPr>
            <p:spPr>
              <a:xfrm>
                <a:off x="6677687" y="4250741"/>
                <a:ext cx="1085939" cy="307777"/>
              </a:xfrm>
              <a:prstGeom prst="rect">
                <a:avLst/>
              </a:prstGeom>
              <a:blipFill>
                <a:blip r:embed="rId14"/>
                <a:stretch>
                  <a:fillRect t="-1961" b="-19608"/>
                </a:stretch>
              </a:blipFill>
            </p:spPr>
            <p:txBody>
              <a:bodyPr/>
              <a:lstStyle/>
              <a:p>
                <a:r>
                  <a:rPr lang="zh-CN" altLang="en-US">
                    <a:noFill/>
                  </a:rPr>
                  <a:t> </a:t>
                </a:r>
              </a:p>
            </p:txBody>
          </p:sp>
        </mc:Fallback>
      </mc:AlternateContent>
      <p:sp>
        <p:nvSpPr>
          <p:cNvPr id="47" name="矩形: 圆角 46">
            <a:extLst>
              <a:ext uri="{FF2B5EF4-FFF2-40B4-BE49-F238E27FC236}">
                <a16:creationId xmlns:a16="http://schemas.microsoft.com/office/drawing/2014/main" id="{75B33F5C-50AD-2779-061D-22C1B65A9582}"/>
              </a:ext>
            </a:extLst>
          </p:cNvPr>
          <p:cNvSpPr/>
          <p:nvPr/>
        </p:nvSpPr>
        <p:spPr>
          <a:xfrm>
            <a:off x="7830315" y="4283619"/>
            <a:ext cx="3625473" cy="17997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1CD3828C-C187-5390-00CB-A048C3179DA0}"/>
                  </a:ext>
                </a:extLst>
              </p:cNvPr>
              <p:cNvSpPr txBox="1"/>
              <p:nvPr/>
            </p:nvSpPr>
            <p:spPr>
              <a:xfrm>
                <a:off x="9038393" y="4404630"/>
                <a:ext cx="1312641" cy="540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1200" b="0" i="1" smtClean="0">
                              <a:latin typeface="Cambria Math" panose="02040503050406030204" pitchFamily="18" charset="0"/>
                            </a:rPr>
                          </m:ctrlPr>
                        </m:naryPr>
                        <m:sub>
                          <m:r>
                            <m:rPr>
                              <m:brk m:alnAt="7"/>
                            </m:rPr>
                            <a:rPr lang="en-US" altLang="zh-CN" sz="1200" b="0" i="1" smtClean="0">
                              <a:latin typeface="Cambria Math" panose="02040503050406030204" pitchFamily="18" charset="0"/>
                            </a:rPr>
                            <m:t>𝑖</m:t>
                          </m:r>
                        </m:sub>
                        <m:sup/>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𝑤</m:t>
                              </m:r>
                            </m:e>
                            <m:sub>
                              <m:r>
                                <a:rPr lang="en-US" altLang="zh-CN" sz="1200" b="0" i="1" smtClean="0">
                                  <a:latin typeface="Cambria Math" panose="02040503050406030204" pitchFamily="18" charset="0"/>
                                </a:rPr>
                                <m:t>𝑖</m:t>
                              </m:r>
                            </m:sub>
                          </m:sSub>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sub>
                          </m:sSub>
                        </m:e>
                      </m:nary>
                    </m:oMath>
                  </m:oMathPara>
                </a14:m>
                <a:endParaRPr lang="zh-CN" altLang="en-US" sz="1200" dirty="0"/>
              </a:p>
            </p:txBody>
          </p:sp>
        </mc:Choice>
        <mc:Fallback xmlns="">
          <p:sp>
            <p:nvSpPr>
              <p:cNvPr id="48" name="文本框 47">
                <a:extLst>
                  <a:ext uri="{FF2B5EF4-FFF2-40B4-BE49-F238E27FC236}">
                    <a16:creationId xmlns:a16="http://schemas.microsoft.com/office/drawing/2014/main" id="{1CD3828C-C187-5390-00CB-A048C3179DA0}"/>
                  </a:ext>
                </a:extLst>
              </p:cNvPr>
              <p:cNvSpPr txBox="1">
                <a:spLocks noRot="1" noChangeAspect="1" noMove="1" noResize="1" noEditPoints="1" noAdjustHandles="1" noChangeArrowheads="1" noChangeShapeType="1" noTextEdit="1"/>
              </p:cNvSpPr>
              <p:nvPr/>
            </p:nvSpPr>
            <p:spPr>
              <a:xfrm>
                <a:off x="9038393" y="4404630"/>
                <a:ext cx="1312641" cy="540469"/>
              </a:xfrm>
              <a:prstGeom prst="rect">
                <a:avLst/>
              </a:prstGeom>
              <a:blipFill>
                <a:blip r:embed="rId11"/>
                <a:stretch>
                  <a:fillRect l="-14884" t="-117045" r="-32558" b="-165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D364533D-CE6F-EABB-A879-0D6ABAB3874C}"/>
                  </a:ext>
                </a:extLst>
              </p:cNvPr>
              <p:cNvSpPr txBox="1"/>
              <p:nvPr/>
            </p:nvSpPr>
            <p:spPr>
              <a:xfrm>
                <a:off x="6779546" y="5302651"/>
                <a:ext cx="882219" cy="307777"/>
              </a:xfrm>
              <a:prstGeom prst="rect">
                <a:avLst/>
              </a:prstGeom>
              <a:noFill/>
            </p:spPr>
            <p:txBody>
              <a:bodyPr wrap="square">
                <a:spAutoFit/>
              </a:bodyPr>
              <a:lstStyle/>
              <a:p>
                <a14:m>
                  <m:oMath xmlns:m="http://schemas.openxmlformats.org/officeDocument/2006/math">
                    <m:r>
                      <a:rPr lang="en-US" altLang="zh-CN" sz="1400" b="0" i="1" smtClean="0">
                        <a:latin typeface="Cambria Math" panose="02040503050406030204" pitchFamily="18" charset="0"/>
                      </a:rPr>
                      <m:t>𝑆</m:t>
                    </m:r>
                  </m:oMath>
                </a14:m>
                <a:r>
                  <a:rPr lang="ja-JP" altLang="en-US" sz="1400" dirty="0"/>
                  <a:t>が最大</a:t>
                </a:r>
                <a:endParaRPr lang="zh-CN" altLang="en-US" sz="1400" dirty="0"/>
              </a:p>
            </p:txBody>
          </p:sp>
        </mc:Choice>
        <mc:Fallback xmlns="">
          <p:sp>
            <p:nvSpPr>
              <p:cNvPr id="49" name="文本框 48">
                <a:extLst>
                  <a:ext uri="{FF2B5EF4-FFF2-40B4-BE49-F238E27FC236}">
                    <a16:creationId xmlns:a16="http://schemas.microsoft.com/office/drawing/2014/main" id="{D364533D-CE6F-EABB-A879-0D6ABAB3874C}"/>
                  </a:ext>
                </a:extLst>
              </p:cNvPr>
              <p:cNvSpPr txBox="1">
                <a:spLocks noRot="1" noChangeAspect="1" noMove="1" noResize="1" noEditPoints="1" noAdjustHandles="1" noChangeArrowheads="1" noChangeShapeType="1" noTextEdit="1"/>
              </p:cNvSpPr>
              <p:nvPr/>
            </p:nvSpPr>
            <p:spPr>
              <a:xfrm>
                <a:off x="6779546" y="5302651"/>
                <a:ext cx="882219" cy="307777"/>
              </a:xfrm>
              <a:prstGeom prst="rect">
                <a:avLst/>
              </a:prstGeom>
              <a:blipFill>
                <a:blip r:embed="rId15"/>
                <a:stretch>
                  <a:fillRect t="-4000" b="-20000"/>
                </a:stretch>
              </a:blipFill>
            </p:spPr>
            <p:txBody>
              <a:bodyPr/>
              <a:lstStyle/>
              <a:p>
                <a:r>
                  <a:rPr lang="zh-CN" altLang="en-US">
                    <a:noFill/>
                  </a:rPr>
                  <a:t> </a:t>
                </a:r>
              </a:p>
            </p:txBody>
          </p:sp>
        </mc:Fallback>
      </mc:AlternateContent>
      <p:sp>
        <p:nvSpPr>
          <p:cNvPr id="50" name="矩形: 圆角 49">
            <a:extLst>
              <a:ext uri="{FF2B5EF4-FFF2-40B4-BE49-F238E27FC236}">
                <a16:creationId xmlns:a16="http://schemas.microsoft.com/office/drawing/2014/main" id="{E4671C8C-024C-198A-8C1F-3926E0A39815}"/>
              </a:ext>
            </a:extLst>
          </p:cNvPr>
          <p:cNvSpPr/>
          <p:nvPr/>
        </p:nvSpPr>
        <p:spPr>
          <a:xfrm>
            <a:off x="8628865" y="5372925"/>
            <a:ext cx="2816914" cy="17997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圆角 50">
            <a:extLst>
              <a:ext uri="{FF2B5EF4-FFF2-40B4-BE49-F238E27FC236}">
                <a16:creationId xmlns:a16="http://schemas.microsoft.com/office/drawing/2014/main" id="{5C5FCD58-53D3-FD9C-DD35-9A4D9D057BCC}"/>
              </a:ext>
            </a:extLst>
          </p:cNvPr>
          <p:cNvSpPr/>
          <p:nvPr/>
        </p:nvSpPr>
        <p:spPr>
          <a:xfrm>
            <a:off x="7837257" y="5372925"/>
            <a:ext cx="791608" cy="16722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CBA473E2-AC53-44AD-51CF-BB847EA002B2}"/>
                  </a:ext>
                </a:extLst>
              </p:cNvPr>
              <p:cNvSpPr txBox="1"/>
              <p:nvPr/>
            </p:nvSpPr>
            <p:spPr>
              <a:xfrm>
                <a:off x="7642864" y="5552895"/>
                <a:ext cx="1312641" cy="540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1200" b="0" i="1" smtClean="0">
                              <a:latin typeface="Cambria Math" panose="02040503050406030204" pitchFamily="18" charset="0"/>
                            </a:rPr>
                          </m:ctrlPr>
                        </m:naryPr>
                        <m:sub>
                          <m:r>
                            <m:rPr>
                              <m:brk m:alnAt="7"/>
                            </m:rPr>
                            <a:rPr lang="en-US" altLang="zh-CN" sz="1200" b="0" i="1" smtClean="0">
                              <a:latin typeface="Cambria Math" panose="02040503050406030204" pitchFamily="18" charset="0"/>
                            </a:rPr>
                            <m:t>𝑖</m:t>
                          </m:r>
                        </m:sub>
                        <m:sup/>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𝑤</m:t>
                              </m:r>
                            </m:e>
                            <m:sub>
                              <m:r>
                                <a:rPr lang="en-US" altLang="zh-CN" sz="1200" b="0" i="1" smtClean="0">
                                  <a:latin typeface="Cambria Math" panose="02040503050406030204" pitchFamily="18" charset="0"/>
                                </a:rPr>
                                <m:t>𝑖</m:t>
                              </m:r>
                            </m:sub>
                          </m:sSub>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sub>
                          </m:sSub>
                        </m:e>
                      </m:nary>
                    </m:oMath>
                  </m:oMathPara>
                </a14:m>
                <a:endParaRPr lang="zh-CN" altLang="en-US" sz="1200" dirty="0"/>
              </a:p>
            </p:txBody>
          </p:sp>
        </mc:Choice>
        <mc:Fallback xmlns="">
          <p:sp>
            <p:nvSpPr>
              <p:cNvPr id="52" name="文本框 51">
                <a:extLst>
                  <a:ext uri="{FF2B5EF4-FFF2-40B4-BE49-F238E27FC236}">
                    <a16:creationId xmlns:a16="http://schemas.microsoft.com/office/drawing/2014/main" id="{CBA473E2-AC53-44AD-51CF-BB847EA002B2}"/>
                  </a:ext>
                </a:extLst>
              </p:cNvPr>
              <p:cNvSpPr txBox="1">
                <a:spLocks noRot="1" noChangeAspect="1" noMove="1" noResize="1" noEditPoints="1" noAdjustHandles="1" noChangeArrowheads="1" noChangeShapeType="1" noTextEdit="1"/>
              </p:cNvSpPr>
              <p:nvPr/>
            </p:nvSpPr>
            <p:spPr>
              <a:xfrm>
                <a:off x="7642864" y="5552895"/>
                <a:ext cx="1312641" cy="540469"/>
              </a:xfrm>
              <a:prstGeom prst="rect">
                <a:avLst/>
              </a:prstGeom>
              <a:blipFill>
                <a:blip r:embed="rId11"/>
                <a:stretch>
                  <a:fillRect l="-14884" t="-115730" r="-32558" b="-1629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85142745-FE7E-23BA-6095-0CB124166ED4}"/>
                  </a:ext>
                </a:extLst>
              </p:cNvPr>
              <p:cNvSpPr txBox="1"/>
              <p:nvPr/>
            </p:nvSpPr>
            <p:spPr>
              <a:xfrm>
                <a:off x="9968619" y="5638463"/>
                <a:ext cx="3683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oMath>
                  </m:oMathPara>
                </a14:m>
                <a:endParaRPr lang="zh-CN" altLang="en-US" dirty="0"/>
              </a:p>
            </p:txBody>
          </p:sp>
        </mc:Choice>
        <mc:Fallback xmlns="">
          <p:sp>
            <p:nvSpPr>
              <p:cNvPr id="53" name="文本框 52">
                <a:extLst>
                  <a:ext uri="{FF2B5EF4-FFF2-40B4-BE49-F238E27FC236}">
                    <a16:creationId xmlns:a16="http://schemas.microsoft.com/office/drawing/2014/main" id="{85142745-FE7E-23BA-6095-0CB124166ED4}"/>
                  </a:ext>
                </a:extLst>
              </p:cNvPr>
              <p:cNvSpPr txBox="1">
                <a:spLocks noRot="1" noChangeAspect="1" noMove="1" noResize="1" noEditPoints="1" noAdjustHandles="1" noChangeArrowheads="1" noChangeShapeType="1" noTextEdit="1"/>
              </p:cNvSpPr>
              <p:nvPr/>
            </p:nvSpPr>
            <p:spPr>
              <a:xfrm>
                <a:off x="9968619" y="5638463"/>
                <a:ext cx="368300" cy="36933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179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01807-19A9-C8EC-384A-CD526A0FD83E}"/>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2019AF5F-DA9D-368A-D32B-B6BF73C53DD2}"/>
              </a:ext>
            </a:extLst>
          </p:cNvPr>
          <p:cNvSpPr/>
          <p:nvPr/>
        </p:nvSpPr>
        <p:spPr>
          <a:xfrm>
            <a:off x="651165" y="7141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84C60403-5A73-1FDC-CF5D-D685F2FC4D3E}"/>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2386C10-2F70-35D3-7A9C-0BC7896A7123}"/>
                  </a:ext>
                </a:extLst>
              </p:cNvPr>
              <p:cNvSpPr txBox="1"/>
              <p:nvPr/>
            </p:nvSpPr>
            <p:spPr>
              <a:xfrm>
                <a:off x="1578677" y="844258"/>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xmlns="">
          <p:sp>
            <p:nvSpPr>
              <p:cNvPr id="7" name="文本框 6">
                <a:extLst>
                  <a:ext uri="{FF2B5EF4-FFF2-40B4-BE49-F238E27FC236}">
                    <a16:creationId xmlns:a16="http://schemas.microsoft.com/office/drawing/2014/main" id="{E2386C10-2F70-35D3-7A9C-0BC7896A7123}"/>
                  </a:ext>
                </a:extLst>
              </p:cNvPr>
              <p:cNvSpPr txBox="1">
                <a:spLocks noRot="1" noChangeAspect="1" noMove="1" noResize="1" noEditPoints="1" noAdjustHandles="1" noChangeArrowheads="1" noChangeShapeType="1" noTextEdit="1"/>
              </p:cNvSpPr>
              <p:nvPr/>
            </p:nvSpPr>
            <p:spPr>
              <a:xfrm>
                <a:off x="1578677" y="844258"/>
                <a:ext cx="2316345" cy="7645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72A7579-861A-F732-1F40-5C41CFF1A621}"/>
                  </a:ext>
                </a:extLst>
              </p:cNvPr>
              <p:cNvSpPr txBox="1"/>
              <p:nvPr/>
            </p:nvSpPr>
            <p:spPr>
              <a:xfrm>
                <a:off x="8861562" y="947106"/>
                <a:ext cx="2511457" cy="1323439"/>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𝑠</m:t>
                        </m:r>
                      </m:e>
                      <m:sub>
                        <m:r>
                          <a:rPr lang="en-US" altLang="ja-JP" sz="1600" i="1">
                            <a:latin typeface="Cambria Math" panose="02040503050406030204" pitchFamily="18" charset="0"/>
                          </a:rPr>
                          <m:t>𝑘</m:t>
                        </m:r>
                      </m:sub>
                    </m:sSub>
                    <m:r>
                      <a:rPr lang="en-US" altLang="zh-CN" sz="1600" b="0" i="1" smtClean="0">
                        <a:latin typeface="Cambria Math" panose="02040503050406030204" pitchFamily="18" charset="0"/>
                      </a:rPr>
                      <m:t>(0,1)</m:t>
                    </m:r>
                  </m:oMath>
                </a14:m>
                <a:r>
                  <a:rPr lang="ja-JP" altLang="en-US" sz="1600" dirty="0"/>
                  <a:t>   バイナリ変数</a:t>
                </a:r>
                <a:endParaRPr lang="en-US" altLang="ja-JP" sz="1600" dirty="0"/>
              </a:p>
              <a:p>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r>
                  <a:rPr lang="en-US" altLang="zh-CN" sz="1600" b="0" dirty="0"/>
                  <a:t>      </a:t>
                </a:r>
                <a14:m>
                  <m:oMath xmlns:m="http://schemas.openxmlformats.org/officeDocument/2006/math">
                    <m:r>
                      <a:rPr lang="en-US" altLang="zh-CN" sz="1600" b="0" i="1" smtClean="0">
                        <a:latin typeface="Cambria Math" panose="02040503050406030204" pitchFamily="18" charset="0"/>
                      </a:rPr>
                      <m:t>𝑆</m:t>
                    </m:r>
                  </m:oMath>
                </a14:m>
                <a:r>
                  <a:rPr lang="en-US" altLang="ja-JP" sz="1600" dirty="0"/>
                  <a:t>       </a:t>
                </a:r>
                <a:r>
                  <a:rPr lang="ja-JP" altLang="en-US" sz="1600" dirty="0"/>
                  <a:t>補助変数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𝑁</m:t>
                    </m:r>
                  </m:oMath>
                </a14:m>
                <a:r>
                  <a:rPr lang="en-US" altLang="ja-JP" sz="1600" dirty="0"/>
                  <a:t>      </a:t>
                </a:r>
                <a:r>
                  <a:rPr lang="ja-JP" altLang="en-US" sz="1600" dirty="0"/>
                  <a:t>必要の桁数</a:t>
                </a:r>
                <a:endParaRPr lang="en-US" altLang="ja-JP" sz="1600" dirty="0"/>
              </a:p>
            </p:txBody>
          </p:sp>
        </mc:Choice>
        <mc:Fallback xmlns="">
          <p:sp>
            <p:nvSpPr>
              <p:cNvPr id="9" name="文本框 8">
                <a:extLst>
                  <a:ext uri="{FF2B5EF4-FFF2-40B4-BE49-F238E27FC236}">
                    <a16:creationId xmlns:a16="http://schemas.microsoft.com/office/drawing/2014/main" id="{172A7579-861A-F732-1F40-5C41CFF1A621}"/>
                  </a:ext>
                </a:extLst>
              </p:cNvPr>
              <p:cNvSpPr txBox="1">
                <a:spLocks noRot="1" noChangeAspect="1" noMove="1" noResize="1" noEditPoints="1" noAdjustHandles="1" noChangeArrowheads="1" noChangeShapeType="1" noTextEdit="1"/>
              </p:cNvSpPr>
              <p:nvPr/>
            </p:nvSpPr>
            <p:spPr>
              <a:xfrm>
                <a:off x="8861562" y="947106"/>
                <a:ext cx="2511457" cy="1323439"/>
              </a:xfrm>
              <a:prstGeom prst="rect">
                <a:avLst/>
              </a:prstGeom>
              <a:blipFill>
                <a:blip r:embed="rId4"/>
                <a:stretch>
                  <a:fillRect t="-913" b="-4566"/>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9AE9CDB-929C-7F22-1369-5BFA2756D252}"/>
              </a:ext>
            </a:extLst>
          </p:cNvPr>
          <p:cNvSpPr txBox="1"/>
          <p:nvPr/>
        </p:nvSpPr>
        <p:spPr>
          <a:xfrm>
            <a:off x="193774" y="1003298"/>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882F6AE-6C17-ABF3-A3CD-320E98A36425}"/>
                  </a:ext>
                </a:extLst>
              </p:cNvPr>
              <p:cNvSpPr txBox="1"/>
              <p:nvPr/>
            </p:nvSpPr>
            <p:spPr>
              <a:xfrm>
                <a:off x="193774" y="1555349"/>
                <a:ext cx="4505226" cy="1200329"/>
              </a:xfrm>
              <a:prstGeom prst="rect">
                <a:avLst/>
              </a:prstGeom>
              <a:noFill/>
            </p:spPr>
            <p:txBody>
              <a:bodyPr wrap="square">
                <a:spAutoFit/>
              </a:bodyPr>
              <a:lstStyle/>
              <a:p>
                <a:r>
                  <a:rPr lang="ja-JP" altLang="en-US" dirty="0"/>
                  <a:t>②補助変数</a:t>
                </a:r>
                <a:r>
                  <a:rPr lang="en-US" altLang="ja-JP" dirty="0"/>
                  <a:t>(slack variables)</a:t>
                </a:r>
              </a:p>
              <a:p>
                <a:r>
                  <a:rPr lang="ja-JP" altLang="en-US" dirty="0"/>
                  <a:t>補助変数</a:t>
                </a:r>
                <a14:m>
                  <m:oMath xmlns:m="http://schemas.openxmlformats.org/officeDocument/2006/math">
                    <m:r>
                      <a:rPr lang="en-US" altLang="ja-JP" b="0" i="1" smtClean="0">
                        <a:latin typeface="Cambria Math" panose="02040503050406030204" pitchFamily="18" charset="0"/>
                      </a:rPr>
                      <m:t>𝑆</m:t>
                    </m:r>
                  </m:oMath>
                </a14:m>
                <a:r>
                  <a:rPr lang="ja-JP" altLang="en-US" dirty="0"/>
                  <a:t>を導入する</a:t>
                </a:r>
                <a:endParaRPr lang="en-US" altLang="ja-JP" dirty="0"/>
              </a:p>
              <a:p>
                <a14:m>
                  <m:oMath xmlns:m="http://schemas.openxmlformats.org/officeDocument/2006/math">
                    <m:r>
                      <a:rPr lang="en-US" altLang="ja-JP" b="0" i="1" smtClean="0">
                        <a:latin typeface="Cambria Math" panose="02040503050406030204" pitchFamily="18" charset="0"/>
                      </a:rPr>
                      <m:t>𝑆</m:t>
                    </m:r>
                  </m:oMath>
                </a14:m>
                <a:r>
                  <a:rPr lang="ja-JP" altLang="en-US" dirty="0"/>
                  <a:t>の範囲は</a:t>
                </a:r>
                <a:endParaRPr lang="zh-CN" altLang="en-US" dirty="0"/>
              </a:p>
              <a:p>
                <a:endParaRPr lang="en-US" altLang="ja-JP" dirty="0"/>
              </a:p>
            </p:txBody>
          </p:sp>
        </mc:Choice>
        <mc:Fallback xmlns="">
          <p:sp>
            <p:nvSpPr>
              <p:cNvPr id="28" name="文本框 27">
                <a:extLst>
                  <a:ext uri="{FF2B5EF4-FFF2-40B4-BE49-F238E27FC236}">
                    <a16:creationId xmlns:a16="http://schemas.microsoft.com/office/drawing/2014/main" id="{9882F6AE-6C17-ABF3-A3CD-320E98A36425}"/>
                  </a:ext>
                </a:extLst>
              </p:cNvPr>
              <p:cNvSpPr txBox="1">
                <a:spLocks noRot="1" noChangeAspect="1" noMove="1" noResize="1" noEditPoints="1" noAdjustHandles="1" noChangeArrowheads="1" noChangeShapeType="1" noTextEdit="1"/>
              </p:cNvSpPr>
              <p:nvPr/>
            </p:nvSpPr>
            <p:spPr>
              <a:xfrm>
                <a:off x="193774" y="1555349"/>
                <a:ext cx="4505226" cy="1200329"/>
              </a:xfrm>
              <a:prstGeom prst="rect">
                <a:avLst/>
              </a:prstGeom>
              <a:blipFill>
                <a:blip r:embed="rId5"/>
                <a:stretch>
                  <a:fillRect l="-1218" t="-2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F6898C3-474E-AC92-D542-1AAD13A51F6E}"/>
                  </a:ext>
                </a:extLst>
              </p:cNvPr>
              <p:cNvSpPr txBox="1"/>
              <p:nvPr/>
            </p:nvSpPr>
            <p:spPr>
              <a:xfrm>
                <a:off x="886914" y="2439999"/>
                <a:ext cx="3077958" cy="7365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𝑚𝑎𝑥</m:t>
                          </m:r>
                        </m:e>
                        <m:sub>
                          <m:r>
                            <a:rPr lang="en-US" altLang="zh-CN" b="0" i="1" smtClean="0">
                              <a:latin typeface="Cambria Math" panose="02040503050406030204" pitchFamily="18" charset="0"/>
                              <a:ea typeface="Cambria Math" panose="02040503050406030204" pitchFamily="18" charset="0"/>
                            </a:rPr>
                            <m:t>𝑥</m:t>
                          </m:r>
                        </m:sub>
                      </m:sSub>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e>
                      </m:d>
                    </m:oMath>
                  </m:oMathPara>
                </a14:m>
                <a:endParaRPr lang="zh-CN" altLang="en-US" dirty="0"/>
              </a:p>
            </p:txBody>
          </p:sp>
        </mc:Choice>
        <mc:Fallback xmlns="">
          <p:sp>
            <p:nvSpPr>
              <p:cNvPr id="17" name="文本框 16">
                <a:extLst>
                  <a:ext uri="{FF2B5EF4-FFF2-40B4-BE49-F238E27FC236}">
                    <a16:creationId xmlns:a16="http://schemas.microsoft.com/office/drawing/2014/main" id="{5F6898C3-474E-AC92-D542-1AAD13A51F6E}"/>
                  </a:ext>
                </a:extLst>
              </p:cNvPr>
              <p:cNvSpPr txBox="1">
                <a:spLocks noRot="1" noChangeAspect="1" noMove="1" noResize="1" noEditPoints="1" noAdjustHandles="1" noChangeArrowheads="1" noChangeShapeType="1" noTextEdit="1"/>
              </p:cNvSpPr>
              <p:nvPr/>
            </p:nvSpPr>
            <p:spPr>
              <a:xfrm>
                <a:off x="886914" y="2439999"/>
                <a:ext cx="3077958" cy="73654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3069C21-3C45-7435-2E3D-03350FCF0458}"/>
                  </a:ext>
                </a:extLst>
              </p:cNvPr>
              <p:cNvSpPr txBox="1"/>
              <p:nvPr/>
            </p:nvSpPr>
            <p:spPr>
              <a:xfrm>
                <a:off x="193774" y="3346566"/>
                <a:ext cx="5300362" cy="923330"/>
              </a:xfrm>
              <a:prstGeom prst="rect">
                <a:avLst/>
              </a:prstGeom>
              <a:noFill/>
            </p:spPr>
            <p:txBody>
              <a:bodyPr wrap="none" rtlCol="0">
                <a:spAutoFit/>
              </a:bodyPr>
              <a:lstStyle/>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𝑘</m:t>
                        </m:r>
                      </m:sub>
                    </m:sSub>
                  </m:oMath>
                </a14:m>
                <a:r>
                  <a:rPr lang="en-US" altLang="zh-CN" dirty="0"/>
                  <a:t> </a:t>
                </a:r>
                <a14:m>
                  <m:oMath xmlns:m="http://schemas.openxmlformats.org/officeDocument/2006/math">
                    <m:r>
                      <a:rPr lang="en-US" altLang="zh-CN" i="1">
                        <a:latin typeface="Cambria Math" panose="02040503050406030204" pitchFamily="18" charset="0"/>
                      </a:rPr>
                      <m:t>(0,1)</m:t>
                    </m:r>
                  </m:oMath>
                </a14:m>
                <a:r>
                  <a:rPr lang="ja-JP" altLang="en-US" dirty="0"/>
                  <a:t>で</a:t>
                </a:r>
                <a14:m>
                  <m:oMath xmlns:m="http://schemas.openxmlformats.org/officeDocument/2006/math">
                    <m:r>
                      <a:rPr lang="en-US" altLang="zh-CN" i="1">
                        <a:latin typeface="Cambria Math" panose="02040503050406030204" pitchFamily="18" charset="0"/>
                        <a:ea typeface="Cambria Math" panose="02040503050406030204" pitchFamily="18" charset="0"/>
                      </a:rPr>
                      <m:t>𝑆</m:t>
                    </m:r>
                  </m:oMath>
                </a14:m>
                <a:r>
                  <a:rPr lang="ja-JP" altLang="en-US" dirty="0"/>
                  <a:t>を表現する</a:t>
                </a:r>
                <a:r>
                  <a:rPr lang="en-US" altLang="ja-JP" dirty="0"/>
                  <a:t>(log encoding)</a:t>
                </a:r>
              </a:p>
              <a:p>
                <a:endParaRPr lang="en-US" altLang="zh-CN" dirty="0"/>
              </a:p>
              <a:p>
                <a14:m>
                  <m:oMath xmlns:m="http://schemas.openxmlformats.org/officeDocument/2006/math">
                    <m:r>
                      <a:rPr lang="en-US" altLang="zh-CN" sz="1800" b="0" i="1" smtClean="0">
                        <a:latin typeface="Cambria Math" panose="02040503050406030204" pitchFamily="18" charset="0"/>
                      </a:rPr>
                      <m:t>𝑁</m:t>
                    </m:r>
                    <m:r>
                      <a:rPr lang="ja-JP" altLang="en-US" i="1">
                        <a:latin typeface="Cambria Math" panose="02040503050406030204" pitchFamily="18" charset="0"/>
                      </a:rPr>
                      <m:t>は</m:t>
                    </m:r>
                    <m:r>
                      <a:rPr lang="en-US" altLang="zh-CN" i="1">
                        <a:latin typeface="Cambria Math" panose="02040503050406030204" pitchFamily="18" charset="0"/>
                        <a:ea typeface="Cambria Math" panose="02040503050406030204" pitchFamily="18" charset="0"/>
                      </a:rPr>
                      <m:t>𝑆</m:t>
                    </m:r>
                  </m:oMath>
                </a14:m>
                <a:r>
                  <a:rPr lang="ja-JP" altLang="en-US" dirty="0"/>
                  <a:t>を表現するために</a:t>
                </a:r>
                <a:r>
                  <a:rPr lang="ja-JP" altLang="en-US" sz="1800" dirty="0"/>
                  <a:t>必要の桁数</a:t>
                </a:r>
                <a:endParaRPr lang="zh-CN" altLang="en-US" dirty="0"/>
              </a:p>
            </p:txBody>
          </p:sp>
        </mc:Choice>
        <mc:Fallback xmlns="">
          <p:sp>
            <p:nvSpPr>
              <p:cNvPr id="2" name="文本框 1">
                <a:extLst>
                  <a:ext uri="{FF2B5EF4-FFF2-40B4-BE49-F238E27FC236}">
                    <a16:creationId xmlns:a16="http://schemas.microsoft.com/office/drawing/2014/main" id="{73069C21-3C45-7435-2E3D-03350FCF0458}"/>
                  </a:ext>
                </a:extLst>
              </p:cNvPr>
              <p:cNvSpPr txBox="1">
                <a:spLocks noRot="1" noChangeAspect="1" noMove="1" noResize="1" noEditPoints="1" noAdjustHandles="1" noChangeArrowheads="1" noChangeShapeType="1" noTextEdit="1"/>
              </p:cNvSpPr>
              <p:nvPr/>
            </p:nvSpPr>
            <p:spPr>
              <a:xfrm>
                <a:off x="193774" y="3346566"/>
                <a:ext cx="5300362" cy="923330"/>
              </a:xfrm>
              <a:prstGeom prst="rect">
                <a:avLst/>
              </a:prstGeom>
              <a:blipFill>
                <a:blip r:embed="rId7"/>
                <a:stretch>
                  <a:fillRect l="-1036" t="-3974" r="-460" b="-105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F6C622F-3853-D8BE-2A52-9D333A88CED6}"/>
                  </a:ext>
                </a:extLst>
              </p:cNvPr>
              <p:cNvSpPr txBox="1"/>
              <p:nvPr/>
            </p:nvSpPr>
            <p:spPr>
              <a:xfrm>
                <a:off x="886914" y="4229100"/>
                <a:ext cx="3742307" cy="737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𝑚𝑎𝑥</m:t>
                                  </m:r>
                                </m:e>
                                <m:sub>
                                  <m:r>
                                    <a:rPr lang="en-US" altLang="zh-CN" i="1">
                                      <a:latin typeface="Cambria Math" panose="02040503050406030204" pitchFamily="18" charset="0"/>
                                      <a:ea typeface="Cambria Math" panose="02040503050406030204" pitchFamily="18" charset="0"/>
                                    </a:rPr>
                                    <m:t>𝑥</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e>
                              </m:d>
                            </m:e>
                          </m:func>
                        </m:e>
                      </m:d>
                      <m:r>
                        <a:rPr lang="en-US" altLang="zh-CN" b="0" i="1" smtClean="0">
                          <a:latin typeface="Cambria Math" panose="02040503050406030204" pitchFamily="18" charset="0"/>
                        </a:rPr>
                        <m:t>+1</m:t>
                      </m:r>
                    </m:oMath>
                  </m:oMathPara>
                </a14:m>
                <a:endParaRPr lang="zh-CN" altLang="en-US" dirty="0"/>
              </a:p>
            </p:txBody>
          </p:sp>
        </mc:Choice>
        <mc:Fallback xmlns="">
          <p:sp>
            <p:nvSpPr>
              <p:cNvPr id="3" name="文本框 2">
                <a:extLst>
                  <a:ext uri="{FF2B5EF4-FFF2-40B4-BE49-F238E27FC236}">
                    <a16:creationId xmlns:a16="http://schemas.microsoft.com/office/drawing/2014/main" id="{8F6C622F-3853-D8BE-2A52-9D333A88CED6}"/>
                  </a:ext>
                </a:extLst>
              </p:cNvPr>
              <p:cNvSpPr txBox="1">
                <a:spLocks noRot="1" noChangeAspect="1" noMove="1" noResize="1" noEditPoints="1" noAdjustHandles="1" noChangeArrowheads="1" noChangeShapeType="1" noTextEdit="1"/>
              </p:cNvSpPr>
              <p:nvPr/>
            </p:nvSpPr>
            <p:spPr>
              <a:xfrm>
                <a:off x="886914" y="4229100"/>
                <a:ext cx="3742307" cy="73776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8A5325B-2363-4C3B-A5C2-ECD0F49A20E5}"/>
                  </a:ext>
                </a:extLst>
              </p:cNvPr>
              <p:cNvSpPr txBox="1"/>
              <p:nvPr/>
            </p:nvSpPr>
            <p:spPr>
              <a:xfrm>
                <a:off x="886914" y="5346718"/>
                <a:ext cx="1342995"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𝑘</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78A5325B-2363-4C3B-A5C2-ECD0F49A20E5}"/>
                  </a:ext>
                </a:extLst>
              </p:cNvPr>
              <p:cNvSpPr txBox="1">
                <a:spLocks noRot="1" noChangeAspect="1" noMove="1" noResize="1" noEditPoints="1" noAdjustHandles="1" noChangeArrowheads="1" noChangeShapeType="1" noTextEdit="1"/>
              </p:cNvSpPr>
              <p:nvPr/>
            </p:nvSpPr>
            <p:spPr>
              <a:xfrm>
                <a:off x="886914" y="5346718"/>
                <a:ext cx="1342995" cy="77912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6E9D398-3A16-4552-2BFE-E240A6D52DBE}"/>
                  </a:ext>
                </a:extLst>
              </p:cNvPr>
              <p:cNvSpPr txBox="1"/>
              <p:nvPr/>
            </p:nvSpPr>
            <p:spPr>
              <a:xfrm>
                <a:off x="6678816" y="2215311"/>
                <a:ext cx="3890809" cy="2685992"/>
              </a:xfrm>
              <a:prstGeom prst="rect">
                <a:avLst/>
              </a:prstGeom>
              <a:noFill/>
            </p:spPr>
            <p:txBody>
              <a:bodyPr wrap="none" rtlCol="0">
                <a:spAutoFit/>
              </a:bodyPr>
              <a:lstStyle/>
              <a:p>
                <a:r>
                  <a:rPr lang="ja-JP" altLang="en-US" dirty="0"/>
                  <a:t>例：</a:t>
                </a:r>
                <a:endParaRPr lang="en-US" altLang="ja-JP" dirty="0"/>
              </a:p>
              <a:p>
                <a:r>
                  <a:rPr lang="ja-JP" altLang="en-US" dirty="0"/>
                  <a:t>その最大値を</a:t>
                </a:r>
                <a:r>
                  <a:rPr lang="en-US" altLang="ja-JP" dirty="0"/>
                  <a:t>10</a:t>
                </a:r>
                <a:r>
                  <a:rPr lang="ja-JP" altLang="en-US" dirty="0"/>
                  <a:t>とすると</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𝑚𝑎𝑥</m:t>
                          </m:r>
                        </m:e>
                        <m:sub>
                          <m:r>
                            <a:rPr lang="en-US" altLang="zh-CN" sz="1600" i="1">
                              <a:latin typeface="Cambria Math" panose="02040503050406030204" pitchFamily="18" charset="0"/>
                              <a:ea typeface="Cambria Math" panose="02040503050406030204" pitchFamily="18" charset="0"/>
                            </a:rPr>
                            <m:t>𝑥</m:t>
                          </m:r>
                        </m:sub>
                      </m:sSub>
                      <m:d>
                        <m:dPr>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rPr>
                            <m:t>𝑊</m:t>
                          </m:r>
                          <m:r>
                            <a:rPr lang="en-US" altLang="zh-CN" sz="1600" i="1">
                              <a:latin typeface="Cambria Math" panose="02040503050406030204" pitchFamily="18" charset="0"/>
                            </a:rPr>
                            <m:t>−</m:t>
                          </m:r>
                          <m:nary>
                            <m:naryPr>
                              <m:chr m:val="∑"/>
                              <m:supHide m:val="on"/>
                              <m:ctrlPr>
                                <a:rPr lang="en-US" altLang="zh-CN" sz="1600" i="1">
                                  <a:latin typeface="Cambria Math" panose="02040503050406030204" pitchFamily="18" charset="0"/>
                                </a:rPr>
                              </m:ctrlPr>
                            </m:naryPr>
                            <m:sub>
                              <m:r>
                                <m:rPr>
                                  <m:brk m:alnAt="7"/>
                                </m:rPr>
                                <a:rPr lang="en-US" altLang="zh-CN" sz="1600" i="1">
                                  <a:latin typeface="Cambria Math" panose="02040503050406030204" pitchFamily="18" charset="0"/>
                                </a:rPr>
                                <m:t>𝑖</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r>
                        <a:rPr lang="en-US" altLang="zh-CN" sz="1600" b="0" i="0" smtClean="0">
                          <a:latin typeface="Cambria Math" panose="02040503050406030204" pitchFamily="18" charset="0"/>
                        </a:rPr>
                        <m:t>=10</m:t>
                      </m:r>
                    </m:oMath>
                  </m:oMathPara>
                </a14:m>
                <a:endParaRPr lang="en-US" altLang="zh-CN" dirty="0"/>
              </a:p>
              <a:p>
                <a:endParaRPr lang="en-US" altLang="zh-CN" dirty="0"/>
              </a:p>
              <a:p>
                <a:r>
                  <a:rPr lang="en-US" altLang="ja-JP" dirty="0"/>
                  <a:t>10</a:t>
                </a:r>
                <a:r>
                  <a:rPr lang="ja-JP" altLang="en-US" dirty="0"/>
                  <a:t>をバイナリ変数で表現するために</a:t>
                </a:r>
                <a:endParaRPr lang="en-US" altLang="ja-JP" dirty="0"/>
              </a:p>
              <a:p>
                <a:r>
                  <a:rPr lang="ja-JP" altLang="en-US" dirty="0"/>
                  <a:t>必要の桁数</a:t>
                </a:r>
                <a14:m>
                  <m:oMath xmlns:m="http://schemas.openxmlformats.org/officeDocument/2006/math">
                    <m:r>
                      <a:rPr lang="en-US" altLang="zh-CN" b="0" i="1" smtClean="0">
                        <a:latin typeface="Cambria Math" panose="02040503050406030204" pitchFamily="18" charset="0"/>
                      </a:rPr>
                      <m:t>𝑁</m:t>
                    </m:r>
                  </m:oMath>
                </a14:m>
                <a:r>
                  <a:rPr lang="ja-JP" altLang="en-US" dirty="0"/>
                  <a:t>は</a:t>
                </a:r>
                <a:endParaRPr lang="en-US" altLang="ja-JP"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10</m:t>
                              </m:r>
                            </m:e>
                          </m:func>
                        </m:e>
                      </m:d>
                      <m:r>
                        <a:rPr lang="en-US" altLang="zh-CN" b="0" i="1" smtClean="0">
                          <a:latin typeface="Cambria Math" panose="02040503050406030204" pitchFamily="18" charset="0"/>
                        </a:rPr>
                        <m:t>+1=3+1=4</m:t>
                      </m:r>
                    </m:oMath>
                  </m:oMathPara>
                </a14:m>
                <a:endParaRPr lang="zh-CN" altLang="en-US" dirty="0"/>
              </a:p>
            </p:txBody>
          </p:sp>
        </mc:Choice>
        <mc:Fallback xmlns="">
          <p:sp>
            <p:nvSpPr>
              <p:cNvPr id="14" name="文本框 13">
                <a:extLst>
                  <a:ext uri="{FF2B5EF4-FFF2-40B4-BE49-F238E27FC236}">
                    <a16:creationId xmlns:a16="http://schemas.microsoft.com/office/drawing/2014/main" id="{76E9D398-3A16-4552-2BFE-E240A6D52DBE}"/>
                  </a:ext>
                </a:extLst>
              </p:cNvPr>
              <p:cNvSpPr txBox="1">
                <a:spLocks noRot="1" noChangeAspect="1" noMove="1" noResize="1" noEditPoints="1" noAdjustHandles="1" noChangeArrowheads="1" noChangeShapeType="1" noTextEdit="1"/>
              </p:cNvSpPr>
              <p:nvPr/>
            </p:nvSpPr>
            <p:spPr>
              <a:xfrm>
                <a:off x="6678816" y="2215311"/>
                <a:ext cx="3890809" cy="2685992"/>
              </a:xfrm>
              <a:prstGeom prst="rect">
                <a:avLst/>
              </a:prstGeom>
              <a:blipFill>
                <a:blip r:embed="rId10"/>
                <a:stretch>
                  <a:fillRect l="-1411" t="-907" r="-784" b="-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1" name="表格 20">
                <a:extLst>
                  <a:ext uri="{FF2B5EF4-FFF2-40B4-BE49-F238E27FC236}">
                    <a16:creationId xmlns:a16="http://schemas.microsoft.com/office/drawing/2014/main" id="{49A64B75-8050-C50B-E783-AB99C86E54A2}"/>
                  </a:ext>
                </a:extLst>
              </p:cNvPr>
              <p:cNvGraphicFramePr>
                <a:graphicFrameLocks noGrp="1"/>
              </p:cNvGraphicFramePr>
              <p:nvPr>
                <p:extLst>
                  <p:ext uri="{D42A27DB-BD31-4B8C-83A1-F6EECF244321}">
                    <p14:modId xmlns:p14="http://schemas.microsoft.com/office/powerpoint/2010/main" val="2263839044"/>
                  </p:ext>
                </p:extLst>
              </p:nvPr>
            </p:nvGraphicFramePr>
            <p:xfrm>
              <a:off x="5898612" y="4966866"/>
              <a:ext cx="5137150" cy="919480"/>
            </p:xfrm>
            <a:graphic>
              <a:graphicData uri="http://schemas.openxmlformats.org/drawingml/2006/table">
                <a:tbl>
                  <a:tblPr firstRow="1" bandRow="1">
                    <a:tableStyleId>{5C22544A-7EE6-4342-B048-85BDC9FD1C3A}</a:tableStyleId>
                  </a:tblPr>
                  <a:tblGrid>
                    <a:gridCol w="1027430">
                      <a:extLst>
                        <a:ext uri="{9D8B030D-6E8A-4147-A177-3AD203B41FA5}">
                          <a16:colId xmlns:a16="http://schemas.microsoft.com/office/drawing/2014/main" val="807326645"/>
                        </a:ext>
                      </a:extLst>
                    </a:gridCol>
                    <a:gridCol w="1027430">
                      <a:extLst>
                        <a:ext uri="{9D8B030D-6E8A-4147-A177-3AD203B41FA5}">
                          <a16:colId xmlns:a16="http://schemas.microsoft.com/office/drawing/2014/main" val="1543902098"/>
                        </a:ext>
                      </a:extLst>
                    </a:gridCol>
                    <a:gridCol w="1027430">
                      <a:extLst>
                        <a:ext uri="{9D8B030D-6E8A-4147-A177-3AD203B41FA5}">
                          <a16:colId xmlns:a16="http://schemas.microsoft.com/office/drawing/2014/main" val="1297370373"/>
                        </a:ext>
                      </a:extLst>
                    </a:gridCol>
                    <a:gridCol w="1027430">
                      <a:extLst>
                        <a:ext uri="{9D8B030D-6E8A-4147-A177-3AD203B41FA5}">
                          <a16:colId xmlns:a16="http://schemas.microsoft.com/office/drawing/2014/main" val="34878276"/>
                        </a:ext>
                      </a:extLst>
                    </a:gridCol>
                    <a:gridCol w="1027430">
                      <a:extLst>
                        <a:ext uri="{9D8B030D-6E8A-4147-A177-3AD203B41FA5}">
                          <a16:colId xmlns:a16="http://schemas.microsoft.com/office/drawing/2014/main" val="4044498943"/>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oMath>
                            </m:oMathPara>
                          </a14:m>
                          <a:endParaRPr lang="en-US" altLang="zh-CN" dirty="0"/>
                        </a:p>
                        <a:p>
                          <a:pPr algn="ctr"/>
                          <a:r>
                            <a:rPr lang="en-US" altLang="zh-CN" sz="1200" dirty="0"/>
                            <a:t>(integer)</a:t>
                          </a:r>
                          <a:endParaRPr lang="zh-CN"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a:txBody>
                      <a:tcPr anchor="ctr"/>
                    </a:tc>
                    <a:extLst>
                      <a:ext uri="{0D108BD9-81ED-4DB2-BD59-A6C34878D82A}">
                        <a16:rowId xmlns:a16="http://schemas.microsoft.com/office/drawing/2014/main" val="3018267329"/>
                      </a:ext>
                    </a:extLst>
                  </a:tr>
                  <a:tr h="370840">
                    <a:tc>
                      <a:txBody>
                        <a:bodyPr/>
                        <a:lstStyle/>
                        <a:p>
                          <a:pPr algn="ctr"/>
                          <a:r>
                            <a:rPr lang="en-US" altLang="zh-CN" b="1" dirty="0"/>
                            <a:t>10</a:t>
                          </a:r>
                          <a:endParaRPr lang="zh-CN" altLang="en-US" b="1" dirty="0"/>
                        </a:p>
                      </a:txBody>
                      <a:tcPr anchor="ctr"/>
                    </a:tc>
                    <a:tc>
                      <a:txBody>
                        <a:bodyPr/>
                        <a:lstStyle/>
                        <a:p>
                          <a:pPr algn="ctr"/>
                          <a:r>
                            <a:rPr lang="en-US" altLang="zh-CN" b="1" dirty="0"/>
                            <a:t>0</a:t>
                          </a:r>
                          <a:endParaRPr lang="zh-CN" altLang="en-US" b="1" dirty="0"/>
                        </a:p>
                      </a:txBody>
                      <a:tcPr anchor="ctr"/>
                    </a:tc>
                    <a:tc>
                      <a:txBody>
                        <a:bodyPr/>
                        <a:lstStyle/>
                        <a:p>
                          <a:pPr algn="ctr"/>
                          <a:r>
                            <a:rPr lang="en-US" altLang="zh-CN" b="1" dirty="0"/>
                            <a:t>1</a:t>
                          </a:r>
                          <a:endParaRPr lang="zh-CN" altLang="en-US" b="1" dirty="0"/>
                        </a:p>
                      </a:txBody>
                      <a:tcPr anchor="ctr"/>
                    </a:tc>
                    <a:tc>
                      <a:txBody>
                        <a:bodyPr/>
                        <a:lstStyle/>
                        <a:p>
                          <a:pPr algn="ctr"/>
                          <a:r>
                            <a:rPr lang="en-US" altLang="zh-CN" b="1" dirty="0"/>
                            <a:t>0</a:t>
                          </a:r>
                          <a:endParaRPr lang="zh-CN" altLang="en-US" b="1" dirty="0"/>
                        </a:p>
                      </a:txBody>
                      <a:tcPr anchor="ctr"/>
                    </a:tc>
                    <a:tc>
                      <a:txBody>
                        <a:bodyPr/>
                        <a:lstStyle/>
                        <a:p>
                          <a:pPr algn="ctr"/>
                          <a:r>
                            <a:rPr lang="en-US" altLang="zh-CN" b="1" dirty="0"/>
                            <a:t>1</a:t>
                          </a:r>
                          <a:endParaRPr lang="zh-CN" altLang="en-US" b="1" dirty="0"/>
                        </a:p>
                      </a:txBody>
                      <a:tcPr anchor="ctr"/>
                    </a:tc>
                    <a:extLst>
                      <a:ext uri="{0D108BD9-81ED-4DB2-BD59-A6C34878D82A}">
                        <a16:rowId xmlns:a16="http://schemas.microsoft.com/office/drawing/2014/main" val="3673971583"/>
                      </a:ext>
                    </a:extLst>
                  </a:tr>
                </a:tbl>
              </a:graphicData>
            </a:graphic>
          </p:graphicFrame>
        </mc:Choice>
        <mc:Fallback xmlns="">
          <p:graphicFrame>
            <p:nvGraphicFramePr>
              <p:cNvPr id="21" name="表格 20">
                <a:extLst>
                  <a:ext uri="{FF2B5EF4-FFF2-40B4-BE49-F238E27FC236}">
                    <a16:creationId xmlns:a16="http://schemas.microsoft.com/office/drawing/2014/main" id="{49A64B75-8050-C50B-E783-AB99C86E54A2}"/>
                  </a:ext>
                </a:extLst>
              </p:cNvPr>
              <p:cNvGraphicFramePr>
                <a:graphicFrameLocks noGrp="1"/>
              </p:cNvGraphicFramePr>
              <p:nvPr>
                <p:extLst>
                  <p:ext uri="{D42A27DB-BD31-4B8C-83A1-F6EECF244321}">
                    <p14:modId xmlns:p14="http://schemas.microsoft.com/office/powerpoint/2010/main" val="2263839044"/>
                  </p:ext>
                </p:extLst>
              </p:nvPr>
            </p:nvGraphicFramePr>
            <p:xfrm>
              <a:off x="5898612" y="4966866"/>
              <a:ext cx="5137150" cy="919480"/>
            </p:xfrm>
            <a:graphic>
              <a:graphicData uri="http://schemas.openxmlformats.org/drawingml/2006/table">
                <a:tbl>
                  <a:tblPr firstRow="1" bandRow="1">
                    <a:tableStyleId>{5C22544A-7EE6-4342-B048-85BDC9FD1C3A}</a:tableStyleId>
                  </a:tblPr>
                  <a:tblGrid>
                    <a:gridCol w="1027430">
                      <a:extLst>
                        <a:ext uri="{9D8B030D-6E8A-4147-A177-3AD203B41FA5}">
                          <a16:colId xmlns:a16="http://schemas.microsoft.com/office/drawing/2014/main" val="807326645"/>
                        </a:ext>
                      </a:extLst>
                    </a:gridCol>
                    <a:gridCol w="1027430">
                      <a:extLst>
                        <a:ext uri="{9D8B030D-6E8A-4147-A177-3AD203B41FA5}">
                          <a16:colId xmlns:a16="http://schemas.microsoft.com/office/drawing/2014/main" val="1543902098"/>
                        </a:ext>
                      </a:extLst>
                    </a:gridCol>
                    <a:gridCol w="1027430">
                      <a:extLst>
                        <a:ext uri="{9D8B030D-6E8A-4147-A177-3AD203B41FA5}">
                          <a16:colId xmlns:a16="http://schemas.microsoft.com/office/drawing/2014/main" val="1297370373"/>
                        </a:ext>
                      </a:extLst>
                    </a:gridCol>
                    <a:gridCol w="1027430">
                      <a:extLst>
                        <a:ext uri="{9D8B030D-6E8A-4147-A177-3AD203B41FA5}">
                          <a16:colId xmlns:a16="http://schemas.microsoft.com/office/drawing/2014/main" val="34878276"/>
                        </a:ext>
                      </a:extLst>
                    </a:gridCol>
                    <a:gridCol w="1027430">
                      <a:extLst>
                        <a:ext uri="{9D8B030D-6E8A-4147-A177-3AD203B41FA5}">
                          <a16:colId xmlns:a16="http://schemas.microsoft.com/office/drawing/2014/main" val="4044498943"/>
                        </a:ext>
                      </a:extLst>
                    </a:gridCol>
                  </a:tblGrid>
                  <a:tr h="548640">
                    <a:tc>
                      <a:txBody>
                        <a:bodyPr/>
                        <a:lstStyle/>
                        <a:p>
                          <a:endParaRPr lang="zh-CN"/>
                        </a:p>
                      </a:txBody>
                      <a:tcPr anchor="ctr">
                        <a:blipFill>
                          <a:blip r:embed="rId11"/>
                          <a:stretch>
                            <a:fillRect l="-592" t="-1099" r="-401775" b="-83516"/>
                          </a:stretch>
                        </a:blipFill>
                      </a:tcPr>
                    </a:tc>
                    <a:tc>
                      <a:txBody>
                        <a:bodyPr/>
                        <a:lstStyle/>
                        <a:p>
                          <a:endParaRPr lang="zh-CN"/>
                        </a:p>
                      </a:txBody>
                      <a:tcPr anchor="ctr">
                        <a:blipFill>
                          <a:blip r:embed="rId11"/>
                          <a:stretch>
                            <a:fillRect l="-100592" t="-1099" r="-301775" b="-83516"/>
                          </a:stretch>
                        </a:blipFill>
                      </a:tcPr>
                    </a:tc>
                    <a:tc>
                      <a:txBody>
                        <a:bodyPr/>
                        <a:lstStyle/>
                        <a:p>
                          <a:endParaRPr lang="zh-CN"/>
                        </a:p>
                      </a:txBody>
                      <a:tcPr anchor="ctr">
                        <a:blipFill>
                          <a:blip r:embed="rId11"/>
                          <a:stretch>
                            <a:fillRect l="-201786" t="-1099" r="-203571" b="-83516"/>
                          </a:stretch>
                        </a:blipFill>
                      </a:tcPr>
                    </a:tc>
                    <a:tc>
                      <a:txBody>
                        <a:bodyPr/>
                        <a:lstStyle/>
                        <a:p>
                          <a:endParaRPr lang="zh-CN"/>
                        </a:p>
                      </a:txBody>
                      <a:tcPr anchor="ctr">
                        <a:blipFill>
                          <a:blip r:embed="rId11"/>
                          <a:stretch>
                            <a:fillRect l="-300000" t="-1099" r="-102367" b="-83516"/>
                          </a:stretch>
                        </a:blipFill>
                      </a:tcPr>
                    </a:tc>
                    <a:tc>
                      <a:txBody>
                        <a:bodyPr/>
                        <a:lstStyle/>
                        <a:p>
                          <a:endParaRPr lang="zh-CN"/>
                        </a:p>
                      </a:txBody>
                      <a:tcPr anchor="ctr">
                        <a:blipFill>
                          <a:blip r:embed="rId11"/>
                          <a:stretch>
                            <a:fillRect l="-400000" t="-1099" r="-2367" b="-83516"/>
                          </a:stretch>
                        </a:blipFill>
                      </a:tcPr>
                    </a:tc>
                    <a:extLst>
                      <a:ext uri="{0D108BD9-81ED-4DB2-BD59-A6C34878D82A}">
                        <a16:rowId xmlns:a16="http://schemas.microsoft.com/office/drawing/2014/main" val="3018267329"/>
                      </a:ext>
                    </a:extLst>
                  </a:tr>
                  <a:tr h="370840">
                    <a:tc>
                      <a:txBody>
                        <a:bodyPr/>
                        <a:lstStyle/>
                        <a:p>
                          <a:pPr algn="ctr"/>
                          <a:r>
                            <a:rPr lang="en-US" altLang="zh-CN" b="1" dirty="0"/>
                            <a:t>10</a:t>
                          </a:r>
                          <a:endParaRPr lang="zh-CN" altLang="en-US" b="1" dirty="0"/>
                        </a:p>
                      </a:txBody>
                      <a:tcPr anchor="ctr"/>
                    </a:tc>
                    <a:tc>
                      <a:txBody>
                        <a:bodyPr/>
                        <a:lstStyle/>
                        <a:p>
                          <a:pPr algn="ctr"/>
                          <a:r>
                            <a:rPr lang="en-US" altLang="zh-CN" b="1" dirty="0"/>
                            <a:t>0</a:t>
                          </a:r>
                          <a:endParaRPr lang="zh-CN" altLang="en-US" b="1" dirty="0"/>
                        </a:p>
                      </a:txBody>
                      <a:tcPr anchor="ctr"/>
                    </a:tc>
                    <a:tc>
                      <a:txBody>
                        <a:bodyPr/>
                        <a:lstStyle/>
                        <a:p>
                          <a:pPr algn="ctr"/>
                          <a:r>
                            <a:rPr lang="en-US" altLang="zh-CN" b="1" dirty="0"/>
                            <a:t>1</a:t>
                          </a:r>
                          <a:endParaRPr lang="zh-CN" altLang="en-US" b="1" dirty="0"/>
                        </a:p>
                      </a:txBody>
                      <a:tcPr anchor="ctr"/>
                    </a:tc>
                    <a:tc>
                      <a:txBody>
                        <a:bodyPr/>
                        <a:lstStyle/>
                        <a:p>
                          <a:pPr algn="ctr"/>
                          <a:r>
                            <a:rPr lang="en-US" altLang="zh-CN" b="1" dirty="0"/>
                            <a:t>0</a:t>
                          </a:r>
                          <a:endParaRPr lang="zh-CN" altLang="en-US" b="1" dirty="0"/>
                        </a:p>
                      </a:txBody>
                      <a:tcPr anchor="ctr"/>
                    </a:tc>
                    <a:tc>
                      <a:txBody>
                        <a:bodyPr/>
                        <a:lstStyle/>
                        <a:p>
                          <a:pPr algn="ctr"/>
                          <a:r>
                            <a:rPr lang="en-US" altLang="zh-CN" b="1" dirty="0"/>
                            <a:t>1</a:t>
                          </a:r>
                          <a:endParaRPr lang="zh-CN" altLang="en-US" b="1" dirty="0"/>
                        </a:p>
                      </a:txBody>
                      <a:tcPr anchor="ctr"/>
                    </a:tc>
                    <a:extLst>
                      <a:ext uri="{0D108BD9-81ED-4DB2-BD59-A6C34878D82A}">
                        <a16:rowId xmlns:a16="http://schemas.microsoft.com/office/drawing/2014/main" val="3673971583"/>
                      </a:ext>
                    </a:extLst>
                  </a:tr>
                </a:tbl>
              </a:graphicData>
            </a:graphic>
          </p:graphicFrame>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2231069-561E-0A8E-634F-9178DE283F3A}"/>
                  </a:ext>
                </a:extLst>
              </p:cNvPr>
              <p:cNvSpPr txBox="1"/>
              <p:nvPr/>
            </p:nvSpPr>
            <p:spPr>
              <a:xfrm>
                <a:off x="5422900" y="6125842"/>
                <a:ext cx="6635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0</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1</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3</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=10</m:t>
                      </m:r>
                    </m:oMath>
                  </m:oMathPara>
                </a14:m>
                <a:endParaRPr lang="zh-CN" altLang="en-US" dirty="0"/>
              </a:p>
            </p:txBody>
          </p:sp>
        </mc:Choice>
        <mc:Fallback xmlns="">
          <p:sp>
            <p:nvSpPr>
              <p:cNvPr id="23" name="文本框 22">
                <a:extLst>
                  <a:ext uri="{FF2B5EF4-FFF2-40B4-BE49-F238E27FC236}">
                    <a16:creationId xmlns:a16="http://schemas.microsoft.com/office/drawing/2014/main" id="{32231069-561E-0A8E-634F-9178DE283F3A}"/>
                  </a:ext>
                </a:extLst>
              </p:cNvPr>
              <p:cNvSpPr txBox="1">
                <a:spLocks noRot="1" noChangeAspect="1" noMove="1" noResize="1" noEditPoints="1" noAdjustHandles="1" noChangeArrowheads="1" noChangeShapeType="1" noTextEdit="1"/>
              </p:cNvSpPr>
              <p:nvPr/>
            </p:nvSpPr>
            <p:spPr>
              <a:xfrm>
                <a:off x="5422900" y="6125842"/>
                <a:ext cx="6635750" cy="369332"/>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494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0C35A-4334-CC30-F5F8-7C4257D53A60}"/>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9B62CB8A-1E61-0ED0-ED12-290421BF076D}"/>
              </a:ext>
            </a:extLst>
          </p:cNvPr>
          <p:cNvSpPr/>
          <p:nvPr/>
        </p:nvSpPr>
        <p:spPr>
          <a:xfrm>
            <a:off x="651165" y="7141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F065FBA-74CF-D266-D352-5D8FBA8B7039}"/>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115065A-5EAE-DE9B-8857-7D22782BA510}"/>
                  </a:ext>
                </a:extLst>
              </p:cNvPr>
              <p:cNvSpPr txBox="1"/>
              <p:nvPr/>
            </p:nvSpPr>
            <p:spPr>
              <a:xfrm>
                <a:off x="1578677" y="844258"/>
                <a:ext cx="2316345"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𝑊</m:t>
                      </m:r>
                    </m:oMath>
                  </m:oMathPara>
                </a14:m>
                <a:endParaRPr lang="zh-CN" altLang="en-US" dirty="0"/>
              </a:p>
            </p:txBody>
          </p:sp>
        </mc:Choice>
        <mc:Fallback xmlns="">
          <p:sp>
            <p:nvSpPr>
              <p:cNvPr id="7" name="文本框 6">
                <a:extLst>
                  <a:ext uri="{FF2B5EF4-FFF2-40B4-BE49-F238E27FC236}">
                    <a16:creationId xmlns:a16="http://schemas.microsoft.com/office/drawing/2014/main" id="{F115065A-5EAE-DE9B-8857-7D22782BA510}"/>
                  </a:ext>
                </a:extLst>
              </p:cNvPr>
              <p:cNvSpPr txBox="1">
                <a:spLocks noRot="1" noChangeAspect="1" noMove="1" noResize="1" noEditPoints="1" noAdjustHandles="1" noChangeArrowheads="1" noChangeShapeType="1" noTextEdit="1"/>
              </p:cNvSpPr>
              <p:nvPr/>
            </p:nvSpPr>
            <p:spPr>
              <a:xfrm>
                <a:off x="1578677" y="844258"/>
                <a:ext cx="2316345" cy="7645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3EF1B88-85EE-18F3-7976-CE205D6CC2DC}"/>
                  </a:ext>
                </a:extLst>
              </p:cNvPr>
              <p:cNvSpPr txBox="1"/>
              <p:nvPr/>
            </p:nvSpPr>
            <p:spPr>
              <a:xfrm>
                <a:off x="8861562" y="947106"/>
                <a:ext cx="3110210" cy="1815882"/>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𝑠</m:t>
                        </m:r>
                      </m:e>
                      <m:sub>
                        <m:r>
                          <a:rPr lang="en-US" altLang="ja-JP" sz="1600" i="1">
                            <a:latin typeface="Cambria Math" panose="02040503050406030204" pitchFamily="18" charset="0"/>
                          </a:rPr>
                          <m:t>𝑘</m:t>
                        </m:r>
                      </m:sub>
                    </m:sSub>
                    <m:r>
                      <a:rPr lang="en-US" altLang="zh-CN" sz="1600" b="0" i="1" smtClean="0">
                        <a:latin typeface="Cambria Math" panose="02040503050406030204" pitchFamily="18" charset="0"/>
                      </a:rPr>
                      <m:t>(0,1)</m:t>
                    </m:r>
                  </m:oMath>
                </a14:m>
                <a:r>
                  <a:rPr lang="ja-JP" altLang="en-US" sz="1600" dirty="0"/>
                  <a:t>   バイナリ変数</a:t>
                </a:r>
                <a:endParaRPr lang="en-US" altLang="ja-JP" sz="1600" dirty="0"/>
              </a:p>
              <a:p>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𝑤</m:t>
                        </m:r>
                      </m:e>
                      <m:sub>
                        <m:r>
                          <a:rPr lang="en-US" altLang="ja-JP" sz="1600" b="0" i="1" dirty="0" smtClean="0">
                            <a:latin typeface="Cambria Math" panose="02040503050406030204" pitchFamily="18" charset="0"/>
                          </a:rPr>
                          <m:t>𝑖</m:t>
                        </m:r>
                      </m:sub>
                    </m:sSub>
                  </m:oMath>
                </a14:m>
                <a:r>
                  <a:rPr lang="ja-JP" altLang="en-US" sz="1600" dirty="0"/>
                  <a:t>　係数（整数）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𝐶</m:t>
                    </m:r>
                    <m:r>
                      <a:rPr lang="ja-JP" altLang="en-US" sz="1600" i="1">
                        <a:latin typeface="Cambria Math" panose="02040503050406030204" pitchFamily="18" charset="0"/>
                      </a:rPr>
                      <m:t>と</m:t>
                    </m:r>
                    <m:r>
                      <a:rPr lang="en-US" altLang="zh-CN" sz="1600" b="0" i="1" smtClean="0">
                        <a:latin typeface="Cambria Math" panose="02040503050406030204" pitchFamily="18" charset="0"/>
                      </a:rPr>
                      <m:t>𝑊</m:t>
                    </m:r>
                  </m:oMath>
                </a14:m>
                <a:r>
                  <a:rPr lang="en-US" altLang="ja-JP" sz="1600" dirty="0"/>
                  <a:t>     </a:t>
                </a:r>
                <a:r>
                  <a:rPr lang="ja-JP" altLang="en-US" sz="1600" dirty="0"/>
                  <a:t>定数</a:t>
                </a:r>
                <a:r>
                  <a:rPr lang="en-US" altLang="ja-JP" sz="1600" dirty="0"/>
                  <a:t>  </a:t>
                </a:r>
              </a:p>
              <a:p>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𝜆</m:t>
                        </m:r>
                      </m:e>
                      <m:sub>
                        <m:r>
                          <a:rPr lang="en-US" altLang="zh-CN" sz="1600" b="0" i="1" smtClean="0">
                            <a:latin typeface="Cambria Math" panose="02040503050406030204" pitchFamily="18" charset="0"/>
                          </a:rPr>
                          <m:t>0</m:t>
                        </m:r>
                      </m:sub>
                    </m:sSub>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𝜆</m:t>
                        </m:r>
                      </m:e>
                      <m:sub>
                        <m:r>
                          <a:rPr lang="en-US" altLang="zh-CN" sz="1600" b="0" i="1" smtClean="0">
                            <a:latin typeface="Cambria Math" panose="02040503050406030204" pitchFamily="18" charset="0"/>
                          </a:rPr>
                          <m:t>1</m:t>
                        </m:r>
                      </m:sub>
                    </m:sSub>
                  </m:oMath>
                </a14:m>
                <a:r>
                  <a:rPr lang="en-US" altLang="zh-CN" sz="1600" dirty="0"/>
                  <a:t> </a:t>
                </a:r>
                <a:r>
                  <a:rPr lang="ja-JP" altLang="en-US" sz="1600" dirty="0"/>
                  <a:t>ペナルティー係数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𝑆</m:t>
                    </m:r>
                  </m:oMath>
                </a14:m>
                <a:r>
                  <a:rPr lang="en-US" altLang="ja-JP" sz="1600" dirty="0"/>
                  <a:t>          </a:t>
                </a:r>
                <a:r>
                  <a:rPr lang="ja-JP" altLang="en-US" sz="1600" dirty="0"/>
                  <a:t>補助変数</a:t>
                </a:r>
                <a:endParaRPr lang="en-US" altLang="ja-JP" sz="1600" dirty="0"/>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oMath>
                </a14:m>
                <a:r>
                  <a:rPr lang="ja-JP" altLang="en-US" sz="1600" dirty="0"/>
                  <a:t>の個数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𝑁</m:t>
                    </m:r>
                  </m:oMath>
                </a14:m>
                <a:r>
                  <a:rPr lang="ja-JP" altLang="en-US" sz="1600" dirty="0"/>
                  <a:t>          バイナリ変数</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𝑘</m:t>
                        </m:r>
                      </m:sub>
                    </m:sSub>
                  </m:oMath>
                </a14:m>
                <a:r>
                  <a:rPr lang="ja-JP" altLang="en-US" sz="1600" dirty="0"/>
                  <a:t>の個数</a:t>
                </a:r>
                <a:endParaRPr lang="en-US" altLang="ja-JP" sz="1600" dirty="0"/>
              </a:p>
            </p:txBody>
          </p:sp>
        </mc:Choice>
        <mc:Fallback xmlns="">
          <p:sp>
            <p:nvSpPr>
              <p:cNvPr id="9" name="文本框 8">
                <a:extLst>
                  <a:ext uri="{FF2B5EF4-FFF2-40B4-BE49-F238E27FC236}">
                    <a16:creationId xmlns:a16="http://schemas.microsoft.com/office/drawing/2014/main" id="{53EF1B88-85EE-18F3-7976-CE205D6CC2DC}"/>
                  </a:ext>
                </a:extLst>
              </p:cNvPr>
              <p:cNvSpPr txBox="1">
                <a:spLocks noRot="1" noChangeAspect="1" noMove="1" noResize="1" noEditPoints="1" noAdjustHandles="1" noChangeArrowheads="1" noChangeShapeType="1" noTextEdit="1"/>
              </p:cNvSpPr>
              <p:nvPr/>
            </p:nvSpPr>
            <p:spPr>
              <a:xfrm>
                <a:off x="8861562" y="947106"/>
                <a:ext cx="3110210" cy="1815882"/>
              </a:xfrm>
              <a:prstGeom prst="rect">
                <a:avLst/>
              </a:prstGeom>
              <a:blipFill>
                <a:blip r:embed="rId4"/>
                <a:stretch>
                  <a:fillRect t="-667" b="-3000"/>
                </a:stretch>
              </a:blipFill>
              <a:ln>
                <a:solidFill>
                  <a:schemeClr val="tx1"/>
                </a:solid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17D70C5-7B09-DA69-1093-F69F5ADC9500}"/>
              </a:ext>
            </a:extLst>
          </p:cNvPr>
          <p:cNvSpPr txBox="1"/>
          <p:nvPr/>
        </p:nvSpPr>
        <p:spPr>
          <a:xfrm>
            <a:off x="193774" y="1003298"/>
            <a:ext cx="1490691" cy="369332"/>
          </a:xfrm>
          <a:prstGeom prst="rect">
            <a:avLst/>
          </a:prstGeom>
          <a:noFill/>
        </p:spPr>
        <p:txBody>
          <a:bodyPr wrap="square">
            <a:spAutoFit/>
          </a:bodyPr>
          <a:lstStyle/>
          <a:p>
            <a:r>
              <a:rPr lang="ja-JP" altLang="en-US" sz="1800" b="1" dirty="0">
                <a:latin typeface="YakuHanJPs"/>
              </a:rPr>
              <a:t>不等式制約</a:t>
            </a:r>
            <a:endParaRPr lang="en-US" altLang="ja-JP" sz="1800" dirty="0"/>
          </a:p>
        </p:txBody>
      </p:sp>
      <p:sp>
        <p:nvSpPr>
          <p:cNvPr id="28" name="文本框 27">
            <a:extLst>
              <a:ext uri="{FF2B5EF4-FFF2-40B4-BE49-F238E27FC236}">
                <a16:creationId xmlns:a16="http://schemas.microsoft.com/office/drawing/2014/main" id="{DA52024A-7F24-D626-05DE-221F72E48696}"/>
              </a:ext>
            </a:extLst>
          </p:cNvPr>
          <p:cNvSpPr txBox="1"/>
          <p:nvPr/>
        </p:nvSpPr>
        <p:spPr>
          <a:xfrm>
            <a:off x="193774" y="1555349"/>
            <a:ext cx="4505226" cy="646331"/>
          </a:xfrm>
          <a:prstGeom prst="rect">
            <a:avLst/>
          </a:prstGeom>
          <a:noFill/>
        </p:spPr>
        <p:txBody>
          <a:bodyPr wrap="square">
            <a:spAutoFit/>
          </a:bodyPr>
          <a:lstStyle/>
          <a:p>
            <a:r>
              <a:rPr lang="ja-JP" altLang="en-US" dirty="0"/>
              <a:t>②補助変数</a:t>
            </a:r>
            <a:r>
              <a:rPr lang="en-US" altLang="ja-JP" dirty="0"/>
              <a:t>(slack variables)</a:t>
            </a:r>
          </a:p>
          <a:p>
            <a:endParaRPr lang="en-US" altLang="ja-JP"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740D28E-D9FD-0D70-7B93-DF2CC47987DD}"/>
                  </a:ext>
                </a:extLst>
              </p:cNvPr>
              <p:cNvSpPr txBox="1"/>
              <p:nvPr/>
            </p:nvSpPr>
            <p:spPr>
              <a:xfrm>
                <a:off x="2116152" y="2933885"/>
                <a:ext cx="1342995"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𝑘</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2740D28E-D9FD-0D70-7B93-DF2CC47987DD}"/>
                  </a:ext>
                </a:extLst>
              </p:cNvPr>
              <p:cNvSpPr txBox="1">
                <a:spLocks noRot="1" noChangeAspect="1" noMove="1" noResize="1" noEditPoints="1" noAdjustHandles="1" noChangeArrowheads="1" noChangeShapeType="1" noTextEdit="1"/>
              </p:cNvSpPr>
              <p:nvPr/>
            </p:nvSpPr>
            <p:spPr>
              <a:xfrm>
                <a:off x="2116152" y="2933885"/>
                <a:ext cx="1342995" cy="77912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EAEBAF9-1E3F-7202-0456-15D945CEDAAB}"/>
                  </a:ext>
                </a:extLst>
              </p:cNvPr>
              <p:cNvSpPr txBox="1"/>
              <p:nvPr/>
            </p:nvSpPr>
            <p:spPr>
              <a:xfrm>
                <a:off x="651165" y="2018641"/>
                <a:ext cx="2613926" cy="7645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m:oMathPara>
                </a14:m>
                <a:endParaRPr lang="zh-CN" altLang="en-US" dirty="0"/>
              </a:p>
            </p:txBody>
          </p:sp>
        </mc:Choice>
        <mc:Fallback xmlns="">
          <p:sp>
            <p:nvSpPr>
              <p:cNvPr id="8" name="文本框 7">
                <a:extLst>
                  <a:ext uri="{FF2B5EF4-FFF2-40B4-BE49-F238E27FC236}">
                    <a16:creationId xmlns:a16="http://schemas.microsoft.com/office/drawing/2014/main" id="{4EAEBAF9-1E3F-7202-0456-15D945CEDAAB}"/>
                  </a:ext>
                </a:extLst>
              </p:cNvPr>
              <p:cNvSpPr txBox="1">
                <a:spLocks noRot="1" noChangeAspect="1" noMove="1" noResize="1" noEditPoints="1" noAdjustHandles="1" noChangeArrowheads="1" noChangeShapeType="1" noTextEdit="1"/>
              </p:cNvSpPr>
              <p:nvPr/>
            </p:nvSpPr>
            <p:spPr>
              <a:xfrm>
                <a:off x="651165" y="2018641"/>
                <a:ext cx="2613926" cy="764568"/>
              </a:xfrm>
              <a:prstGeom prst="rect">
                <a:avLst/>
              </a:prstGeom>
              <a:blipFill>
                <a:blip r:embed="rId6"/>
                <a:stretch>
                  <a:fillRect/>
                </a:stretch>
              </a:blipFill>
            </p:spPr>
            <p:txBody>
              <a:bodyPr/>
              <a:lstStyle/>
              <a:p>
                <a:r>
                  <a:rPr lang="zh-CN" altLang="en-US">
                    <a:noFill/>
                  </a:rPr>
                  <a:t> </a:t>
                </a:r>
              </a:p>
            </p:txBody>
          </p:sp>
        </mc:Fallback>
      </mc:AlternateContent>
      <p:sp>
        <p:nvSpPr>
          <p:cNvPr id="10" name="箭头: 右 9">
            <a:extLst>
              <a:ext uri="{FF2B5EF4-FFF2-40B4-BE49-F238E27FC236}">
                <a16:creationId xmlns:a16="http://schemas.microsoft.com/office/drawing/2014/main" id="{D4CDBB2A-1021-10D1-6446-960811F59E6D}"/>
              </a:ext>
            </a:extLst>
          </p:cNvPr>
          <p:cNvSpPr/>
          <p:nvPr/>
        </p:nvSpPr>
        <p:spPr>
          <a:xfrm rot="5400000">
            <a:off x="1324926" y="3344225"/>
            <a:ext cx="965014" cy="1443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ED74B19-181E-3AFC-9C9A-FDB4D3397871}"/>
                  </a:ext>
                </a:extLst>
              </p:cNvPr>
              <p:cNvSpPr txBox="1"/>
              <p:nvPr/>
            </p:nvSpPr>
            <p:spPr>
              <a:xfrm>
                <a:off x="359064" y="4074792"/>
                <a:ext cx="3774785" cy="8714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𝑁</m:t>
                          </m:r>
                          <m:r>
                            <a:rPr lang="en-US" altLang="zh-CN" i="1">
                              <a:latin typeface="Cambria Math" panose="02040503050406030204" pitchFamily="18" charset="0"/>
                            </a:rPr>
                            <m:t>−1</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𝑘</m:t>
                              </m:r>
                            </m:sub>
                          </m:sSub>
                        </m:e>
                      </m:nary>
                    </m:oMath>
                  </m:oMathPara>
                </a14:m>
                <a:endParaRPr lang="zh-CN" altLang="en-US" dirty="0"/>
              </a:p>
            </p:txBody>
          </p:sp>
        </mc:Choice>
        <mc:Fallback xmlns="">
          <p:sp>
            <p:nvSpPr>
              <p:cNvPr id="12" name="文本框 11">
                <a:extLst>
                  <a:ext uri="{FF2B5EF4-FFF2-40B4-BE49-F238E27FC236}">
                    <a16:creationId xmlns:a16="http://schemas.microsoft.com/office/drawing/2014/main" id="{EED74B19-181E-3AFC-9C9A-FDB4D3397871}"/>
                  </a:ext>
                </a:extLst>
              </p:cNvPr>
              <p:cNvSpPr txBox="1">
                <a:spLocks noRot="1" noChangeAspect="1" noMove="1" noResize="1" noEditPoints="1" noAdjustHandles="1" noChangeArrowheads="1" noChangeShapeType="1" noTextEdit="1"/>
              </p:cNvSpPr>
              <p:nvPr/>
            </p:nvSpPr>
            <p:spPr>
              <a:xfrm>
                <a:off x="359064" y="4074792"/>
                <a:ext cx="3774785" cy="87145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4D1A48B-B4DB-0AD0-B153-02D28C8E7EF1}"/>
                  </a:ext>
                </a:extLst>
              </p:cNvPr>
              <p:cNvSpPr txBox="1"/>
              <p:nvPr/>
            </p:nvSpPr>
            <p:spPr>
              <a:xfrm>
                <a:off x="689987" y="3193024"/>
                <a:ext cx="1022350" cy="369332"/>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𝑆</m:t>
                    </m:r>
                  </m:oMath>
                </a14:m>
                <a:r>
                  <a:rPr lang="ja-JP" altLang="en-US" dirty="0"/>
                  <a:t>を代入</a:t>
                </a:r>
                <a:endParaRPr lang="zh-CN" altLang="en-US" dirty="0"/>
              </a:p>
            </p:txBody>
          </p:sp>
        </mc:Choice>
        <mc:Fallback xmlns="">
          <p:sp>
            <p:nvSpPr>
              <p:cNvPr id="16" name="文本框 15">
                <a:extLst>
                  <a:ext uri="{FF2B5EF4-FFF2-40B4-BE49-F238E27FC236}">
                    <a16:creationId xmlns:a16="http://schemas.microsoft.com/office/drawing/2014/main" id="{34D1A48B-B4DB-0AD0-B153-02D28C8E7EF1}"/>
                  </a:ext>
                </a:extLst>
              </p:cNvPr>
              <p:cNvSpPr txBox="1">
                <a:spLocks noRot="1" noChangeAspect="1" noMove="1" noResize="1" noEditPoints="1" noAdjustHandles="1" noChangeArrowheads="1" noChangeShapeType="1" noTextEdit="1"/>
              </p:cNvSpPr>
              <p:nvPr/>
            </p:nvSpPr>
            <p:spPr>
              <a:xfrm>
                <a:off x="689987" y="3193024"/>
                <a:ext cx="1022350" cy="369332"/>
              </a:xfrm>
              <a:prstGeom prst="rect">
                <a:avLst/>
              </a:prstGeom>
              <a:blipFill>
                <a:blip r:embed="rId8"/>
                <a:stretch>
                  <a:fillRect t="-8333" r="-3571" b="-28333"/>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1D472C3B-A0DF-3DB1-F776-012BBD4C6394}"/>
              </a:ext>
            </a:extLst>
          </p:cNvPr>
          <p:cNvSpPr txBox="1"/>
          <p:nvPr/>
        </p:nvSpPr>
        <p:spPr>
          <a:xfrm>
            <a:off x="161146" y="4946249"/>
            <a:ext cx="4570482" cy="646331"/>
          </a:xfrm>
          <a:prstGeom prst="rect">
            <a:avLst/>
          </a:prstGeom>
          <a:noFill/>
        </p:spPr>
        <p:txBody>
          <a:bodyPr wrap="none" rtlCol="0">
            <a:spAutoFit/>
          </a:bodyPr>
          <a:lstStyle/>
          <a:p>
            <a:r>
              <a:rPr lang="ja-JP" altLang="en-US" dirty="0"/>
              <a:t>それで、不等式制約から等式制約に変わる</a:t>
            </a:r>
            <a:endParaRPr lang="en-US" altLang="ja-JP" dirty="0"/>
          </a:p>
          <a:p>
            <a:r>
              <a:rPr lang="ja-JP" altLang="en-US" dirty="0"/>
              <a:t>対応するペナルティー項：</a:t>
            </a: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0C4DDF0-1A8E-2D0E-BFCB-07912E36400D}"/>
                  </a:ext>
                </a:extLst>
              </p:cNvPr>
              <p:cNvSpPr txBox="1"/>
              <p:nvPr/>
            </p:nvSpPr>
            <p:spPr>
              <a:xfrm>
                <a:off x="746414" y="5527778"/>
                <a:ext cx="3774785" cy="1038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𝜆</m:t>
                          </m:r>
                        </m:e>
                        <m:sub>
                          <m:r>
                            <a:rPr lang="en-US" altLang="zh-CN" b="0" i="1" smtClean="0">
                              <a:latin typeface="Cambria Math" panose="02040503050406030204" pitchFamily="18" charset="0"/>
                            </a:rPr>
                            <m:t>1</m:t>
                          </m:r>
                        </m:sub>
                      </m:sSub>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r>
                                <a:rPr lang="en-US" altLang="zh-CN" i="1">
                                  <a:latin typeface="Cambria Math" panose="02040503050406030204" pitchFamily="18" charset="0"/>
                                </a:rPr>
                                <m:t>𝑊</m:t>
                              </m:r>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𝑁</m:t>
                                  </m:r>
                                  <m:r>
                                    <a:rPr lang="en-US" altLang="zh-CN" i="1">
                                      <a:latin typeface="Cambria Math" panose="02040503050406030204" pitchFamily="18" charset="0"/>
                                    </a:rPr>
                                    <m:t>−1</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𝑘</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𝑘</m:t>
                                      </m:r>
                                    </m:sub>
                                  </m:sSub>
                                </m:e>
                              </m:nary>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19" name="文本框 18">
                <a:extLst>
                  <a:ext uri="{FF2B5EF4-FFF2-40B4-BE49-F238E27FC236}">
                    <a16:creationId xmlns:a16="http://schemas.microsoft.com/office/drawing/2014/main" id="{90C4DDF0-1A8E-2D0E-BFCB-07912E36400D}"/>
                  </a:ext>
                </a:extLst>
              </p:cNvPr>
              <p:cNvSpPr txBox="1">
                <a:spLocks noRot="1" noChangeAspect="1" noMove="1" noResize="1" noEditPoints="1" noAdjustHandles="1" noChangeArrowheads="1" noChangeShapeType="1" noTextEdit="1"/>
              </p:cNvSpPr>
              <p:nvPr/>
            </p:nvSpPr>
            <p:spPr>
              <a:xfrm>
                <a:off x="746414" y="5527778"/>
                <a:ext cx="3774785" cy="1038746"/>
              </a:xfrm>
              <a:prstGeom prst="rect">
                <a:avLst/>
              </a:prstGeom>
              <a:blipFill>
                <a:blip r:embed="rId9"/>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41516E7C-5FB2-B5E2-BE93-13F3296E4C24}"/>
              </a:ext>
            </a:extLst>
          </p:cNvPr>
          <p:cNvSpPr txBox="1"/>
          <p:nvPr/>
        </p:nvSpPr>
        <p:spPr>
          <a:xfrm>
            <a:off x="4731628" y="2372050"/>
            <a:ext cx="2185214" cy="369332"/>
          </a:xfrm>
          <a:prstGeom prst="rect">
            <a:avLst/>
          </a:prstGeom>
          <a:noFill/>
        </p:spPr>
        <p:txBody>
          <a:bodyPr wrap="none" rtlCol="0">
            <a:spAutoFit/>
          </a:bodyPr>
          <a:lstStyle/>
          <a:p>
            <a:r>
              <a:rPr lang="ja-JP" altLang="en-US" dirty="0"/>
              <a:t>目的関数</a:t>
            </a:r>
            <a:r>
              <a:rPr lang="en-US" altLang="ja-JP" dirty="0"/>
              <a:t>+</a:t>
            </a:r>
            <a:r>
              <a:rPr lang="ja-JP" altLang="en-US" dirty="0"/>
              <a:t>制約条件</a:t>
            </a:r>
            <a:endParaRPr lang="zh-CN" altLang="en-US"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01964B7-39F3-8BFE-35B2-AAA55EC688C2}"/>
                  </a:ext>
                </a:extLst>
              </p:cNvPr>
              <p:cNvSpPr txBox="1"/>
              <p:nvPr/>
            </p:nvSpPr>
            <p:spPr>
              <a:xfrm>
                <a:off x="4390736" y="2860154"/>
                <a:ext cx="7909214" cy="1038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solidFill>
                                <a:srgbClr val="FF0000"/>
                              </a:solidFill>
                              <a:latin typeface="Cambria Math" panose="02040503050406030204" pitchFamily="18" charset="0"/>
                            </a:rPr>
                          </m:ctrlPr>
                        </m:naryPr>
                        <m:sub>
                          <m:r>
                            <m:rPr>
                              <m:brk m:alnAt="23"/>
                            </m:rP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=1</m:t>
                          </m:r>
                        </m:sub>
                        <m:sup>
                          <m:r>
                            <a:rPr lang="en-US" altLang="zh-CN" sz="1800" i="1">
                              <a:solidFill>
                                <a:srgbClr val="FF0000"/>
                              </a:solidFill>
                              <a:latin typeface="Cambria Math" panose="02040503050406030204" pitchFamily="18" charset="0"/>
                            </a:rPr>
                            <m:t>𝑛</m:t>
                          </m:r>
                        </m:sup>
                        <m:e>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𝑄</m:t>
                              </m:r>
                            </m:e>
                            <m:sub>
                              <m:r>
                                <a:rPr lang="en-US" altLang="zh-CN" sz="1800" i="1">
                                  <a:solidFill>
                                    <a:srgbClr val="FF0000"/>
                                  </a:solidFill>
                                  <a:latin typeface="Cambria Math" panose="02040503050406030204" pitchFamily="18" charset="0"/>
                                </a:rPr>
                                <m:t>𝑖𝑖</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e>
                      </m:nary>
                      <m:r>
                        <a:rPr lang="en-US" altLang="zh-CN" sz="1800" i="1">
                          <a:solidFill>
                            <a:srgbClr val="FF0000"/>
                          </a:solidFill>
                          <a:latin typeface="Cambria Math" panose="02040503050406030204" pitchFamily="18" charset="0"/>
                        </a:rPr>
                        <m:t>+</m:t>
                      </m:r>
                      <m:nary>
                        <m:naryPr>
                          <m:chr m:val="∑"/>
                          <m:ctrlPr>
                            <a:rPr lang="en-US" altLang="zh-CN" sz="1800" i="1">
                              <a:solidFill>
                                <a:srgbClr val="FF0000"/>
                              </a:solidFill>
                              <a:latin typeface="Cambria Math" panose="02040503050406030204" pitchFamily="18" charset="0"/>
                            </a:rPr>
                          </m:ctrlPr>
                        </m:naryPr>
                        <m:sub>
                          <m:r>
                            <m:rPr>
                              <m:brk m:alnAt="23"/>
                            </m:rP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&lt;</m:t>
                          </m:r>
                          <m:r>
                            <a:rPr lang="en-US" altLang="zh-CN" sz="1800" i="1">
                              <a:solidFill>
                                <a:srgbClr val="FF0000"/>
                              </a:solidFill>
                              <a:latin typeface="Cambria Math" panose="02040503050406030204" pitchFamily="18" charset="0"/>
                            </a:rPr>
                            <m:t>𝑗</m:t>
                          </m:r>
                        </m:sub>
                        <m:sup/>
                        <m:e>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𝑄</m:t>
                              </m:r>
                            </m:e>
                            <m:sub>
                              <m:r>
                                <a:rPr lang="en-US" altLang="zh-CN" sz="1800" i="1">
                                  <a:solidFill>
                                    <a:srgbClr val="FF0000"/>
                                  </a:solidFill>
                                  <a:latin typeface="Cambria Math" panose="02040503050406030204" pitchFamily="18" charset="0"/>
                                </a:rPr>
                                <m:t>𝑖𝑗</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𝑖</m:t>
                              </m:r>
                            </m:sub>
                          </m:sSub>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𝑥</m:t>
                              </m:r>
                            </m:e>
                            <m:sub>
                              <m:r>
                                <a:rPr lang="en-US" altLang="zh-CN" sz="1800" i="1">
                                  <a:solidFill>
                                    <a:srgbClr val="FF0000"/>
                                  </a:solidFill>
                                  <a:latin typeface="Cambria Math" panose="02040503050406030204" pitchFamily="18" charset="0"/>
                                </a:rPr>
                                <m:t>𝑗</m:t>
                              </m:r>
                            </m:sub>
                          </m:sSub>
                        </m:e>
                      </m:nary>
                      <m:r>
                        <a:rPr lang="en-US" altLang="zh-CN" sz="1800" b="0" i="1" smtClean="0">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sSub>
                            <m:sSubPr>
                              <m:ctrlPr>
                                <a:rPr lang="en-US" altLang="zh-CN" i="1">
                                  <a:solidFill>
                                    <a:srgbClr val="00B050"/>
                                  </a:solidFill>
                                  <a:latin typeface="Cambria Math" panose="02040503050406030204" pitchFamily="18" charset="0"/>
                                </a:rPr>
                              </m:ctrlPr>
                            </m:sSubPr>
                            <m:e>
                              <m:r>
                                <a:rPr lang="zh-CN" altLang="en-US" i="1">
                                  <a:solidFill>
                                    <a:srgbClr val="00B050"/>
                                  </a:solidFill>
                                  <a:latin typeface="Cambria Math" panose="02040503050406030204" pitchFamily="18" charset="0"/>
                                </a:rPr>
                                <m:t>𝜆</m:t>
                              </m:r>
                            </m:e>
                            <m:sub>
                              <m:r>
                                <a:rPr lang="en-US" altLang="zh-CN" i="1">
                                  <a:solidFill>
                                    <a:srgbClr val="00B050"/>
                                  </a:solidFill>
                                  <a:latin typeface="Cambria Math" panose="02040503050406030204" pitchFamily="18" charset="0"/>
                                </a:rPr>
                                <m:t>0</m:t>
                              </m:r>
                            </m:sub>
                          </m:sSub>
                          <m:d>
                            <m:dPr>
                              <m:ctrlPr>
                                <a:rPr lang="en-US" altLang="zh-CN" i="1">
                                  <a:solidFill>
                                    <a:srgbClr val="00B050"/>
                                  </a:solidFill>
                                  <a:latin typeface="Cambria Math" panose="02040503050406030204" pitchFamily="18" charset="0"/>
                                </a:rPr>
                              </m:ctrlPr>
                            </m:dPr>
                            <m:e>
                              <m:nary>
                                <m:naryPr>
                                  <m:chr m:val="∑"/>
                                  <m:supHide m:val="on"/>
                                  <m:ctrlPr>
                                    <a:rPr lang="en-US" altLang="zh-CN" i="1">
                                      <a:solidFill>
                                        <a:srgbClr val="00B050"/>
                                      </a:solidFill>
                                      <a:latin typeface="Cambria Math" panose="02040503050406030204" pitchFamily="18" charset="0"/>
                                    </a:rPr>
                                  </m:ctrlPr>
                                </m:naryPr>
                                <m:sub>
                                  <m:r>
                                    <m:rPr>
                                      <m:brk m:alnAt="7"/>
                                    </m:rPr>
                                    <a:rPr lang="en-US" altLang="zh-CN" i="1">
                                      <a:solidFill>
                                        <a:srgbClr val="00B050"/>
                                      </a:solidFill>
                                      <a:latin typeface="Cambria Math" panose="02040503050406030204" pitchFamily="18" charset="0"/>
                                    </a:rPr>
                                    <m:t>𝑖</m:t>
                                  </m:r>
                                </m:sub>
                                <m:sup/>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𝑐</m:t>
                                      </m:r>
                                    </m:e>
                                    <m:sub>
                                      <m:r>
                                        <a:rPr lang="en-US" altLang="zh-CN" i="1">
                                          <a:solidFill>
                                            <a:srgbClr val="00B050"/>
                                          </a:solidFill>
                                          <a:latin typeface="Cambria Math" panose="02040503050406030204" pitchFamily="18" charset="0"/>
                                        </a:rPr>
                                        <m:t>𝑖</m:t>
                                      </m:r>
                                    </m:sub>
                                  </m:sSub>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𝑖</m:t>
                                      </m:r>
                                    </m:sub>
                                  </m:sSub>
                                </m:e>
                              </m:nary>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𝐶</m:t>
                              </m:r>
                            </m:e>
                          </m:d>
                        </m:e>
                        <m:sup>
                          <m:r>
                            <a:rPr lang="en-US" altLang="zh-CN" i="1">
                              <a:solidFill>
                                <a:srgbClr val="00B050"/>
                              </a:solidFill>
                              <a:latin typeface="Cambria Math" panose="02040503050406030204" pitchFamily="18" charset="0"/>
                            </a:rPr>
                            <m:t>2</m:t>
                          </m:r>
                        </m:sup>
                      </m:sSup>
                      <m:r>
                        <a:rPr lang="en-US" altLang="zh-CN" b="0" i="1" smtClean="0">
                          <a:solidFill>
                            <a:srgbClr val="00B0F0"/>
                          </a:solidFill>
                          <a:latin typeface="Cambria Math" panose="02040503050406030204" pitchFamily="18" charset="0"/>
                        </a:rPr>
                        <m:t>+</m:t>
                      </m:r>
                      <m:sSub>
                        <m:sSubPr>
                          <m:ctrlPr>
                            <a:rPr lang="en-US" altLang="zh-CN" i="1">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𝜆</m:t>
                          </m:r>
                        </m:e>
                        <m:sub>
                          <m:r>
                            <a:rPr lang="en-US" altLang="zh-CN" i="1">
                              <a:solidFill>
                                <a:srgbClr val="00B0F0"/>
                              </a:solidFill>
                              <a:latin typeface="Cambria Math" panose="02040503050406030204" pitchFamily="18" charset="0"/>
                            </a:rPr>
                            <m:t>1</m:t>
                          </m:r>
                        </m:sub>
                      </m:sSub>
                      <m:sSup>
                        <m:sSupPr>
                          <m:ctrlPr>
                            <a:rPr lang="en-US" altLang="zh-CN" i="1">
                              <a:solidFill>
                                <a:srgbClr val="00B0F0"/>
                              </a:solidFill>
                              <a:latin typeface="Cambria Math" panose="02040503050406030204" pitchFamily="18" charset="0"/>
                            </a:rPr>
                          </m:ctrlPr>
                        </m:sSupPr>
                        <m:e>
                          <m:d>
                            <m:dPr>
                              <m:ctrlPr>
                                <a:rPr lang="en-US"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𝑊</m:t>
                              </m:r>
                              <m:r>
                                <a:rPr lang="en-US" altLang="zh-CN" i="1">
                                  <a:solidFill>
                                    <a:srgbClr val="00B0F0"/>
                                  </a:solidFill>
                                  <a:latin typeface="Cambria Math" panose="02040503050406030204" pitchFamily="18" charset="0"/>
                                </a:rPr>
                                <m:t>−</m:t>
                              </m:r>
                              <m:nary>
                                <m:naryPr>
                                  <m:chr m:val="∑"/>
                                  <m:supHide m:val="on"/>
                                  <m:ctrlPr>
                                    <a:rPr lang="en-US" altLang="zh-CN" i="1">
                                      <a:solidFill>
                                        <a:srgbClr val="00B0F0"/>
                                      </a:solidFill>
                                      <a:latin typeface="Cambria Math" panose="02040503050406030204" pitchFamily="18" charset="0"/>
                                    </a:rPr>
                                  </m:ctrlPr>
                                </m:naryPr>
                                <m:sub>
                                  <m:r>
                                    <m:rPr>
                                      <m:brk m:alnAt="7"/>
                                    </m:rPr>
                                    <a:rPr lang="en-US" altLang="zh-CN" i="1">
                                      <a:solidFill>
                                        <a:srgbClr val="00B0F0"/>
                                      </a:solidFill>
                                      <a:latin typeface="Cambria Math" panose="02040503050406030204" pitchFamily="18" charset="0"/>
                                    </a:rPr>
                                    <m:t>𝑖</m:t>
                                  </m:r>
                                </m:sub>
                                <m:sup/>
                                <m:e>
                                  <m:sSub>
                                    <m:sSubPr>
                                      <m:ctrlPr>
                                        <a:rPr lang="en-US"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𝑤</m:t>
                                      </m:r>
                                    </m:e>
                                    <m:sub>
                                      <m:r>
                                        <a:rPr lang="en-US" altLang="zh-CN" i="1">
                                          <a:solidFill>
                                            <a:srgbClr val="00B0F0"/>
                                          </a:solidFill>
                                          <a:latin typeface="Cambria Math" panose="02040503050406030204" pitchFamily="18" charset="0"/>
                                        </a:rPr>
                                        <m:t>𝑖</m:t>
                                      </m:r>
                                    </m:sub>
                                  </m:sSub>
                                  <m:sSub>
                                    <m:sSubPr>
                                      <m:ctrlPr>
                                        <a:rPr lang="en-US"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𝑥</m:t>
                                      </m:r>
                                    </m:e>
                                    <m:sub>
                                      <m:r>
                                        <a:rPr lang="en-US" altLang="zh-CN" i="1">
                                          <a:solidFill>
                                            <a:srgbClr val="00B0F0"/>
                                          </a:solidFill>
                                          <a:latin typeface="Cambria Math" panose="02040503050406030204" pitchFamily="18" charset="0"/>
                                        </a:rPr>
                                        <m:t>𝑖</m:t>
                                      </m:r>
                                    </m:sub>
                                  </m:sSub>
                                </m:e>
                              </m:nary>
                              <m:r>
                                <a:rPr lang="en-US" altLang="zh-CN" i="1">
                                  <a:solidFill>
                                    <a:srgbClr val="00B0F0"/>
                                  </a:solidFill>
                                  <a:latin typeface="Cambria Math" panose="02040503050406030204" pitchFamily="18" charset="0"/>
                                </a:rPr>
                                <m:t>−</m:t>
                              </m:r>
                              <m:nary>
                                <m:naryPr>
                                  <m:chr m:val="∑"/>
                                  <m:ctrlPr>
                                    <a:rPr lang="en-US" altLang="zh-CN" i="1">
                                      <a:solidFill>
                                        <a:srgbClr val="00B0F0"/>
                                      </a:solidFill>
                                      <a:latin typeface="Cambria Math" panose="02040503050406030204" pitchFamily="18" charset="0"/>
                                    </a:rPr>
                                  </m:ctrlPr>
                                </m:naryPr>
                                <m:sub>
                                  <m:r>
                                    <m:rPr>
                                      <m:brk m:alnAt="23"/>
                                    </m:rPr>
                                    <a:rPr lang="en-US" altLang="zh-CN" i="1">
                                      <a:solidFill>
                                        <a:srgbClr val="00B0F0"/>
                                      </a:solidFill>
                                      <a:latin typeface="Cambria Math" panose="02040503050406030204" pitchFamily="18" charset="0"/>
                                    </a:rPr>
                                    <m:t>𝑘</m:t>
                                  </m:r>
                                  <m:r>
                                    <a:rPr lang="en-US" altLang="zh-CN" i="1">
                                      <a:solidFill>
                                        <a:srgbClr val="00B0F0"/>
                                      </a:solidFill>
                                      <a:latin typeface="Cambria Math" panose="02040503050406030204" pitchFamily="18" charset="0"/>
                                    </a:rPr>
                                    <m:t>=0</m:t>
                                  </m:r>
                                </m:sub>
                                <m:sup>
                                  <m:r>
                                    <a:rPr lang="en-US" altLang="zh-CN" i="1">
                                      <a:solidFill>
                                        <a:srgbClr val="00B0F0"/>
                                      </a:solidFill>
                                      <a:latin typeface="Cambria Math" panose="02040503050406030204" pitchFamily="18" charset="0"/>
                                    </a:rPr>
                                    <m:t>𝑁</m:t>
                                  </m:r>
                                  <m:r>
                                    <a:rPr lang="en-US" altLang="zh-CN" i="1">
                                      <a:solidFill>
                                        <a:srgbClr val="00B0F0"/>
                                      </a:solidFill>
                                      <a:latin typeface="Cambria Math" panose="02040503050406030204" pitchFamily="18" charset="0"/>
                                    </a:rPr>
                                    <m:t>−1</m:t>
                                  </m:r>
                                </m:sup>
                                <m:e>
                                  <m:sSup>
                                    <m:sSupPr>
                                      <m:ctrlPr>
                                        <a:rPr lang="en-US" altLang="zh-CN" i="1">
                                          <a:solidFill>
                                            <a:srgbClr val="00B0F0"/>
                                          </a:solidFill>
                                          <a:latin typeface="Cambria Math" panose="02040503050406030204" pitchFamily="18" charset="0"/>
                                        </a:rPr>
                                      </m:ctrlPr>
                                    </m:sSupPr>
                                    <m:e>
                                      <m:r>
                                        <a:rPr lang="en-US" altLang="zh-CN" i="1">
                                          <a:solidFill>
                                            <a:srgbClr val="00B0F0"/>
                                          </a:solidFill>
                                          <a:latin typeface="Cambria Math" panose="02040503050406030204" pitchFamily="18" charset="0"/>
                                        </a:rPr>
                                        <m:t>2</m:t>
                                      </m:r>
                                    </m:e>
                                    <m:sup>
                                      <m:r>
                                        <a:rPr lang="en-US" altLang="zh-CN" i="1">
                                          <a:solidFill>
                                            <a:srgbClr val="00B0F0"/>
                                          </a:solidFill>
                                          <a:latin typeface="Cambria Math" panose="02040503050406030204" pitchFamily="18" charset="0"/>
                                        </a:rPr>
                                        <m:t>𝑘</m:t>
                                      </m:r>
                                    </m:sup>
                                  </m:sSup>
                                  <m:sSub>
                                    <m:sSubPr>
                                      <m:ctrlPr>
                                        <a:rPr lang="en-US"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𝑠</m:t>
                                      </m:r>
                                    </m:e>
                                    <m:sub>
                                      <m:r>
                                        <a:rPr lang="en-US" altLang="zh-CN" i="1">
                                          <a:solidFill>
                                            <a:srgbClr val="00B0F0"/>
                                          </a:solidFill>
                                          <a:latin typeface="Cambria Math" panose="02040503050406030204" pitchFamily="18" charset="0"/>
                                        </a:rPr>
                                        <m:t>𝑘</m:t>
                                      </m:r>
                                    </m:sub>
                                  </m:sSub>
                                </m:e>
                              </m:nary>
                            </m:e>
                          </m:d>
                        </m:e>
                        <m:sup>
                          <m:r>
                            <a:rPr lang="en-US" altLang="zh-CN" i="1">
                              <a:solidFill>
                                <a:srgbClr val="00B0F0"/>
                              </a:solidFill>
                              <a:latin typeface="Cambria Math" panose="02040503050406030204" pitchFamily="18" charset="0"/>
                            </a:rPr>
                            <m:t>2</m:t>
                          </m:r>
                        </m:sup>
                      </m:sSup>
                    </m:oMath>
                  </m:oMathPara>
                </a14:m>
                <a:endParaRPr lang="zh-CN" altLang="en-US" dirty="0"/>
              </a:p>
            </p:txBody>
          </p:sp>
        </mc:Choice>
        <mc:Fallback xmlns="">
          <p:sp>
            <p:nvSpPr>
              <p:cNvPr id="22" name="文本框 21">
                <a:extLst>
                  <a:ext uri="{FF2B5EF4-FFF2-40B4-BE49-F238E27FC236}">
                    <a16:creationId xmlns:a16="http://schemas.microsoft.com/office/drawing/2014/main" id="{901964B7-39F3-8BFE-35B2-AAA55EC688C2}"/>
                  </a:ext>
                </a:extLst>
              </p:cNvPr>
              <p:cNvSpPr txBox="1">
                <a:spLocks noRot="1" noChangeAspect="1" noMove="1" noResize="1" noEditPoints="1" noAdjustHandles="1" noChangeArrowheads="1" noChangeShapeType="1" noTextEdit="1"/>
              </p:cNvSpPr>
              <p:nvPr/>
            </p:nvSpPr>
            <p:spPr>
              <a:xfrm>
                <a:off x="4390736" y="2860154"/>
                <a:ext cx="7909214" cy="1038746"/>
              </a:xfrm>
              <a:prstGeom prst="rect">
                <a:avLst/>
              </a:prstGeom>
              <a:blipFill>
                <a:blip r:embed="rId10"/>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F4117D0-3FC9-5663-1812-8DF90A7EB392}"/>
              </a:ext>
            </a:extLst>
          </p:cNvPr>
          <p:cNvSpPr txBox="1"/>
          <p:nvPr/>
        </p:nvSpPr>
        <p:spPr>
          <a:xfrm>
            <a:off x="5133686" y="4074792"/>
            <a:ext cx="1107996" cy="369332"/>
          </a:xfrm>
          <a:prstGeom prst="rect">
            <a:avLst/>
          </a:prstGeom>
          <a:noFill/>
        </p:spPr>
        <p:txBody>
          <a:bodyPr wrap="none" rtlCol="0">
            <a:spAutoFit/>
          </a:bodyPr>
          <a:lstStyle/>
          <a:p>
            <a:r>
              <a:rPr lang="ja-JP" altLang="en-US" dirty="0"/>
              <a:t>目的関数</a:t>
            </a:r>
            <a:endParaRPr lang="zh-CN" altLang="en-US" dirty="0"/>
          </a:p>
        </p:txBody>
      </p:sp>
      <p:sp>
        <p:nvSpPr>
          <p:cNvPr id="25" name="文本框 24">
            <a:extLst>
              <a:ext uri="{FF2B5EF4-FFF2-40B4-BE49-F238E27FC236}">
                <a16:creationId xmlns:a16="http://schemas.microsoft.com/office/drawing/2014/main" id="{8E147D3E-04E1-2662-3039-7685EB39404D}"/>
              </a:ext>
            </a:extLst>
          </p:cNvPr>
          <p:cNvSpPr txBox="1"/>
          <p:nvPr/>
        </p:nvSpPr>
        <p:spPr>
          <a:xfrm>
            <a:off x="7241519" y="4061005"/>
            <a:ext cx="1107996" cy="369332"/>
          </a:xfrm>
          <a:prstGeom prst="rect">
            <a:avLst/>
          </a:prstGeom>
          <a:noFill/>
        </p:spPr>
        <p:txBody>
          <a:bodyPr wrap="none" rtlCol="0">
            <a:spAutoFit/>
          </a:bodyPr>
          <a:lstStyle/>
          <a:p>
            <a:r>
              <a:rPr lang="ja-JP" altLang="en-US" dirty="0"/>
              <a:t>等式制約</a:t>
            </a:r>
            <a:endParaRPr lang="zh-CN" altLang="en-US" dirty="0"/>
          </a:p>
        </p:txBody>
      </p:sp>
      <p:sp>
        <p:nvSpPr>
          <p:cNvPr id="26" name="文本框 25">
            <a:extLst>
              <a:ext uri="{FF2B5EF4-FFF2-40B4-BE49-F238E27FC236}">
                <a16:creationId xmlns:a16="http://schemas.microsoft.com/office/drawing/2014/main" id="{56F3B5F1-E5AF-F9EC-D413-F4E7ED7C2881}"/>
              </a:ext>
            </a:extLst>
          </p:cNvPr>
          <p:cNvSpPr txBox="1"/>
          <p:nvPr/>
        </p:nvSpPr>
        <p:spPr>
          <a:xfrm>
            <a:off x="9712036" y="4061005"/>
            <a:ext cx="1338828" cy="369332"/>
          </a:xfrm>
          <a:prstGeom prst="rect">
            <a:avLst/>
          </a:prstGeom>
          <a:noFill/>
        </p:spPr>
        <p:txBody>
          <a:bodyPr wrap="none" rtlCol="0">
            <a:spAutoFit/>
          </a:bodyPr>
          <a:lstStyle/>
          <a:p>
            <a:r>
              <a:rPr lang="ja-JP" altLang="en-US" dirty="0"/>
              <a:t>不等式制約</a:t>
            </a:r>
            <a:endParaRPr lang="zh-CN" altLang="en-US" dirty="0"/>
          </a:p>
        </p:txBody>
      </p:sp>
    </p:spTree>
    <p:extLst>
      <p:ext uri="{BB962C8B-B14F-4D97-AF65-F5344CB8AC3E}">
        <p14:creationId xmlns:p14="http://schemas.microsoft.com/office/powerpoint/2010/main" val="2650664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098B2-7E7C-3CF0-28A2-FA32C84B6EE9}"/>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7DBE7FF9-1F71-654B-2DEF-46A4EC704140}"/>
              </a:ext>
            </a:extLst>
          </p:cNvPr>
          <p:cNvSpPr/>
          <p:nvPr/>
        </p:nvSpPr>
        <p:spPr>
          <a:xfrm>
            <a:off x="651165" y="7141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4C32D48A-982E-7021-956A-2E0DF8A270BF}"/>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endParaRPr kumimoji="1" lang="ja-JP" altLang="en-US" b="1" dirty="0"/>
          </a:p>
        </p:txBody>
      </p:sp>
      <p:sp>
        <p:nvSpPr>
          <p:cNvPr id="3" name="矩形: 圆角 2">
            <a:extLst>
              <a:ext uri="{FF2B5EF4-FFF2-40B4-BE49-F238E27FC236}">
                <a16:creationId xmlns:a16="http://schemas.microsoft.com/office/drawing/2014/main" id="{F228DDD1-F395-BB61-B0FC-FF9CB9AD1E7B}"/>
              </a:ext>
            </a:extLst>
          </p:cNvPr>
          <p:cNvSpPr/>
          <p:nvPr/>
        </p:nvSpPr>
        <p:spPr>
          <a:xfrm>
            <a:off x="2972332" y="1588683"/>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QUBO</a:t>
            </a:r>
            <a:r>
              <a:rPr lang="ja-JP" altLang="en-US" dirty="0"/>
              <a:t>モデル</a:t>
            </a:r>
            <a:endParaRPr lang="zh-CN" altLang="en-US" dirty="0"/>
          </a:p>
        </p:txBody>
      </p:sp>
      <p:sp>
        <p:nvSpPr>
          <p:cNvPr id="13" name="矩形: 圆角 12">
            <a:extLst>
              <a:ext uri="{FF2B5EF4-FFF2-40B4-BE49-F238E27FC236}">
                <a16:creationId xmlns:a16="http://schemas.microsoft.com/office/drawing/2014/main" id="{0BAD64A8-F7FC-0843-D3BB-A24A2F549DC2}"/>
              </a:ext>
            </a:extLst>
          </p:cNvPr>
          <p:cNvSpPr/>
          <p:nvPr/>
        </p:nvSpPr>
        <p:spPr>
          <a:xfrm>
            <a:off x="6904633" y="1621265"/>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t>Ising</a:t>
            </a:r>
            <a:r>
              <a:rPr lang="ja-JP" altLang="en-US" dirty="0"/>
              <a:t>モデル</a:t>
            </a:r>
            <a:endParaRPr lang="zh-CN" altLang="en-US" dirty="0"/>
          </a:p>
        </p:txBody>
      </p:sp>
      <p:sp>
        <p:nvSpPr>
          <p:cNvPr id="14" name="箭头: 右 13">
            <a:extLst>
              <a:ext uri="{FF2B5EF4-FFF2-40B4-BE49-F238E27FC236}">
                <a16:creationId xmlns:a16="http://schemas.microsoft.com/office/drawing/2014/main" id="{761B3791-E6B0-C7B0-CB74-91E9C75FD153}"/>
              </a:ext>
            </a:extLst>
          </p:cNvPr>
          <p:cNvSpPr/>
          <p:nvPr/>
        </p:nvSpPr>
        <p:spPr>
          <a:xfrm>
            <a:off x="4932552" y="2017309"/>
            <a:ext cx="1684148" cy="1543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2CF4DCA-D568-7635-BDFC-D66FC34220E6}"/>
                  </a:ext>
                </a:extLst>
              </p:cNvPr>
              <p:cNvSpPr txBox="1"/>
              <p:nvPr/>
            </p:nvSpPr>
            <p:spPr>
              <a:xfrm>
                <a:off x="2114550" y="2958905"/>
                <a:ext cx="6587444" cy="369332"/>
              </a:xfrm>
              <a:prstGeom prst="rect">
                <a:avLst/>
              </a:prstGeom>
              <a:noFill/>
            </p:spPr>
            <p:txBody>
              <a:bodyPr wrap="none" rtlCol="0">
                <a:spAutoFit/>
              </a:bodyPr>
              <a:lstStyle/>
              <a:p>
                <a:r>
                  <a:rPr lang="ja-JP" altLang="en-US" dirty="0"/>
                  <a:t>変数　 　</a:t>
                </a:r>
                <a:r>
                  <a:rPr lang="en-US" altLang="zh-CN" sz="1800" dirty="0"/>
                  <a: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r>
                      <a:rPr lang="en-US" altLang="zh-CN" sz="1800" b="0" i="1" smtClean="0">
                        <a:latin typeface="Cambria Math" panose="02040503050406030204" pitchFamily="18" charset="0"/>
                      </a:rPr>
                      <m:t> </m:t>
                    </m:r>
                    <m:r>
                      <a:rPr lang="en-US" altLang="zh-CN" sz="1800" b="0" i="1" smtClean="0">
                        <a:latin typeface="Cambria Math" panose="02040503050406030204" pitchFamily="18" charset="0"/>
                        <a:ea typeface="Cambria Math" panose="02040503050406030204" pitchFamily="18" charset="0"/>
                      </a:rPr>
                      <m:t>∈</m:t>
                    </m:r>
                    <m:d>
                      <m:dPr>
                        <m:begChr m:val="{"/>
                        <m:endChr m:val="}"/>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0,1</m:t>
                        </m:r>
                      </m:e>
                    </m:d>
                  </m:oMath>
                </a14:m>
                <a:r>
                  <a:rPr lang="ja-JP" altLang="en-US" dirty="0"/>
                  <a:t>　　　　                         　</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−1,+1</m:t>
                        </m:r>
                      </m:e>
                    </m:d>
                  </m:oMath>
                </a14:m>
                <a:endParaRPr lang="en-US" altLang="ja-JP" dirty="0"/>
              </a:p>
            </p:txBody>
          </p:sp>
        </mc:Choice>
        <mc:Fallback>
          <p:sp>
            <p:nvSpPr>
              <p:cNvPr id="15" name="文本框 14">
                <a:extLst>
                  <a:ext uri="{FF2B5EF4-FFF2-40B4-BE49-F238E27FC236}">
                    <a16:creationId xmlns:a16="http://schemas.microsoft.com/office/drawing/2014/main" id="{82CF4DCA-D568-7635-BDFC-D66FC34220E6}"/>
                  </a:ext>
                </a:extLst>
              </p:cNvPr>
              <p:cNvSpPr txBox="1">
                <a:spLocks noRot="1" noChangeAspect="1" noMove="1" noResize="1" noEditPoints="1" noAdjustHandles="1" noChangeArrowheads="1" noChangeShapeType="1" noTextEdit="1"/>
              </p:cNvSpPr>
              <p:nvPr/>
            </p:nvSpPr>
            <p:spPr>
              <a:xfrm>
                <a:off x="2114550" y="2958905"/>
                <a:ext cx="6587444" cy="369332"/>
              </a:xfrm>
              <a:prstGeom prst="rect">
                <a:avLst/>
              </a:prstGeom>
              <a:blipFill>
                <a:blip r:embed="rId3"/>
                <a:stretch>
                  <a:fillRect l="-833" t="-6557" b="-262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EF87267-06E3-FB90-99B9-65CC4243FFD4}"/>
                  </a:ext>
                </a:extLst>
              </p:cNvPr>
              <p:cNvSpPr txBox="1"/>
              <p:nvPr/>
            </p:nvSpPr>
            <p:spPr>
              <a:xfrm>
                <a:off x="4931603" y="1626726"/>
                <a:ext cx="15785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/2</m:t>
                      </m:r>
                    </m:oMath>
                  </m:oMathPara>
                </a14:m>
                <a:endParaRPr lang="zh-CN" altLang="en-US" dirty="0"/>
              </a:p>
            </p:txBody>
          </p:sp>
        </mc:Choice>
        <mc:Fallback>
          <p:sp>
            <p:nvSpPr>
              <p:cNvPr id="2" name="文本框 1">
                <a:extLst>
                  <a:ext uri="{FF2B5EF4-FFF2-40B4-BE49-F238E27FC236}">
                    <a16:creationId xmlns:a16="http://schemas.microsoft.com/office/drawing/2014/main" id="{9EF87267-06E3-FB90-99B9-65CC4243FFD4}"/>
                  </a:ext>
                </a:extLst>
              </p:cNvPr>
              <p:cNvSpPr txBox="1">
                <a:spLocks noRot="1" noChangeAspect="1" noMove="1" noResize="1" noEditPoints="1" noAdjustHandles="1" noChangeArrowheads="1" noChangeShapeType="1" noTextEdit="1"/>
              </p:cNvSpPr>
              <p:nvPr/>
            </p:nvSpPr>
            <p:spPr>
              <a:xfrm>
                <a:off x="4931603" y="1626726"/>
                <a:ext cx="1578509" cy="276999"/>
              </a:xfrm>
              <a:prstGeom prst="rect">
                <a:avLst/>
              </a:prstGeom>
              <a:blipFill>
                <a:blip r:embed="rId4"/>
                <a:stretch>
                  <a:fillRect l="-1544" t="-2222" r="-3089" b="-35556"/>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3E733D6-27BA-59F3-FF20-9E74012CEF1D}"/>
              </a:ext>
            </a:extLst>
          </p:cNvPr>
          <p:cNvSpPr txBox="1"/>
          <p:nvPr/>
        </p:nvSpPr>
        <p:spPr>
          <a:xfrm>
            <a:off x="2114550" y="1173187"/>
            <a:ext cx="6096000" cy="369332"/>
          </a:xfrm>
          <a:prstGeom prst="rect">
            <a:avLst/>
          </a:prstGeom>
          <a:noFill/>
        </p:spPr>
        <p:txBody>
          <a:bodyPr wrap="square">
            <a:spAutoFit/>
          </a:bodyPr>
          <a:lstStyle/>
          <a:p>
            <a:r>
              <a:rPr lang="en-US" altLang="zh-CN" dirty="0" err="1"/>
              <a:t>Ising</a:t>
            </a:r>
            <a:r>
              <a:rPr lang="ja-JP" altLang="en-US" dirty="0"/>
              <a:t>　</a:t>
            </a:r>
            <a:r>
              <a:rPr lang="en-US" altLang="zh-CN" dirty="0"/>
              <a:t>Hamiltonian</a:t>
            </a:r>
            <a:endParaRPr lang="zh-CN" altLang="en-US"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38178AD-7EDE-FDFB-A77B-315CB5CEA520}"/>
                  </a:ext>
                </a:extLst>
              </p:cNvPr>
              <p:cNvSpPr txBox="1"/>
              <p:nvPr/>
            </p:nvSpPr>
            <p:spPr>
              <a:xfrm>
                <a:off x="2031420" y="4167702"/>
                <a:ext cx="4475468" cy="1203919"/>
              </a:xfrm>
              <a:prstGeom prst="rect">
                <a:avLst/>
              </a:prstGeom>
              <a:noFill/>
            </p:spPr>
            <p:txBody>
              <a:bodyPr wrap="square">
                <a:spAutoFit/>
              </a:bodyPr>
              <a:lstStyle/>
              <a:p>
                <a:pPr/>
                <a:r>
                  <a:rPr lang="en-US" altLang="ja-JP" dirty="0" err="1"/>
                  <a:t>Ising</a:t>
                </a:r>
                <a:r>
                  <a:rPr lang="ja-JP" altLang="en-US" dirty="0"/>
                  <a:t>モデル</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𝐻</m:t>
                          </m:r>
                        </m:e>
                        <m:sub>
                          <m:r>
                            <a:rPr lang="en-US" altLang="zh-CN" sz="1800" b="0" i="1" smtClean="0">
                              <a:solidFill>
                                <a:schemeClr val="tx1"/>
                              </a:solidFill>
                              <a:latin typeface="Cambria Math" panose="02040503050406030204" pitchFamily="18" charset="0"/>
                            </a:rPr>
                            <m:t>𝑐</m:t>
                          </m:r>
                        </m:sub>
                      </m:sSub>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𝑧</m:t>
                      </m:r>
                      <m:r>
                        <a:rPr lang="en-US" altLang="zh-CN" sz="1800" b="0" i="1" smtClean="0">
                          <a:solidFill>
                            <a:schemeClr val="tx1"/>
                          </a:solidFill>
                          <a:latin typeface="Cambria Math" panose="02040503050406030204" pitchFamily="18" charset="0"/>
                        </a:rPr>
                        <m:t>)=</m:t>
                      </m:r>
                      <m:nary>
                        <m:naryPr>
                          <m:chr m:val="∑"/>
                          <m:ctrlPr>
                            <a:rPr lang="en-US" altLang="zh-CN" sz="1800" i="1" smtClean="0">
                              <a:solidFill>
                                <a:schemeClr val="tx1"/>
                              </a:solidFill>
                              <a:latin typeface="Cambria Math" panose="02040503050406030204" pitchFamily="18" charset="0"/>
                            </a:rPr>
                          </m:ctrlPr>
                        </m:naryPr>
                        <m:sub>
                          <m:r>
                            <m:rPr>
                              <m:brk m:alnAt="23"/>
                            </m:rPr>
                            <a:rPr lang="en-US" altLang="zh-CN" sz="1800" i="1">
                              <a:solidFill>
                                <a:schemeClr val="tx1"/>
                              </a:solidFill>
                              <a:latin typeface="Cambria Math" panose="02040503050406030204" pitchFamily="18" charset="0"/>
                            </a:rPr>
                            <m:t>𝑖</m:t>
                          </m:r>
                          <m:r>
                            <a:rPr lang="en-US" altLang="zh-CN" sz="1800" i="1">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0</m:t>
                          </m:r>
                        </m:sub>
                        <m:sup>
                          <m:r>
                            <a:rPr lang="en-US" altLang="zh-CN" sz="1800" i="1">
                              <a:solidFill>
                                <a:schemeClr val="tx1"/>
                              </a:solidFill>
                              <a:latin typeface="Cambria Math" panose="02040503050406030204" pitchFamily="18" charset="0"/>
                            </a:rPr>
                            <m:t>𝑛</m:t>
                          </m:r>
                          <m:r>
                            <a:rPr lang="en-US" altLang="zh-CN" sz="1800" b="0" i="1" smtClean="0">
                              <a:solidFill>
                                <a:schemeClr val="tx1"/>
                              </a:solidFill>
                              <a:latin typeface="Cambria Math" panose="02040503050406030204" pitchFamily="18" charset="0"/>
                            </a:rPr>
                            <m:t>−1</m:t>
                          </m:r>
                        </m:sup>
                        <m:e>
                          <m:sSub>
                            <m:sSubPr>
                              <m:ctrlPr>
                                <a:rPr lang="en-US"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h</m:t>
                              </m:r>
                            </m:e>
                            <m:sub>
                              <m:r>
                                <a:rPr lang="en-US" altLang="zh-CN" sz="1800" i="1">
                                  <a:solidFill>
                                    <a:schemeClr val="tx1"/>
                                  </a:solidFill>
                                  <a:latin typeface="Cambria Math" panose="02040503050406030204" pitchFamily="18" charset="0"/>
                                </a:rPr>
                                <m:t>𝑖</m:t>
                              </m:r>
                            </m:sub>
                          </m:sSub>
                          <m:sSub>
                            <m:sSubPr>
                              <m:ctrlPr>
                                <a:rPr lang="en-US"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𝑧</m:t>
                              </m:r>
                            </m:e>
                            <m:sub>
                              <m:r>
                                <a:rPr lang="en-US" altLang="zh-CN" sz="1800" i="1">
                                  <a:solidFill>
                                    <a:schemeClr val="tx1"/>
                                  </a:solidFill>
                                  <a:latin typeface="Cambria Math" panose="02040503050406030204" pitchFamily="18" charset="0"/>
                                </a:rPr>
                                <m:t>𝑖</m:t>
                              </m:r>
                            </m:sub>
                          </m:sSub>
                        </m:e>
                      </m:nary>
                      <m:r>
                        <a:rPr lang="en-US" altLang="zh-CN" sz="1800" i="1">
                          <a:solidFill>
                            <a:schemeClr val="tx1"/>
                          </a:solidFill>
                          <a:latin typeface="Cambria Math" panose="02040503050406030204" pitchFamily="18" charset="0"/>
                        </a:rPr>
                        <m:t>+</m:t>
                      </m:r>
                      <m:nary>
                        <m:naryPr>
                          <m:chr m:val="∑"/>
                          <m:ctrlPr>
                            <a:rPr lang="en-US" altLang="zh-CN" sz="1800" i="1">
                              <a:solidFill>
                                <a:schemeClr val="tx1"/>
                              </a:solidFill>
                              <a:latin typeface="Cambria Math" panose="02040503050406030204" pitchFamily="18" charset="0"/>
                            </a:rPr>
                          </m:ctrlPr>
                        </m:naryPr>
                        <m:sub>
                          <m:r>
                            <m:rPr>
                              <m:brk m:alnAt="23"/>
                            </m:rPr>
                            <a:rPr lang="en-US" altLang="zh-CN" sz="1800" i="1">
                              <a:solidFill>
                                <a:schemeClr val="tx1"/>
                              </a:solidFill>
                              <a:latin typeface="Cambria Math" panose="02040503050406030204" pitchFamily="18" charset="0"/>
                            </a:rPr>
                            <m:t>𝑖</m:t>
                          </m:r>
                          <m:r>
                            <a:rPr lang="en-US" altLang="zh-CN" sz="1800" i="1">
                              <a:solidFill>
                                <a:schemeClr val="tx1"/>
                              </a:solidFill>
                              <a:latin typeface="Cambria Math" panose="02040503050406030204" pitchFamily="18" charset="0"/>
                            </a:rPr>
                            <m:t>&lt;</m:t>
                          </m:r>
                          <m:r>
                            <a:rPr lang="en-US" altLang="zh-CN" sz="1800" i="1">
                              <a:solidFill>
                                <a:schemeClr val="tx1"/>
                              </a:solidFill>
                              <a:latin typeface="Cambria Math" panose="02040503050406030204" pitchFamily="18" charset="0"/>
                            </a:rPr>
                            <m:t>𝑗</m:t>
                          </m:r>
                        </m:sub>
                        <m:sup/>
                        <m:e>
                          <m:sSub>
                            <m:sSubPr>
                              <m:ctrlPr>
                                <a:rPr lang="en-US"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𝐽</m:t>
                              </m:r>
                            </m:e>
                            <m:sub>
                              <m:r>
                                <a:rPr lang="en-US" altLang="zh-CN" sz="1800" i="1">
                                  <a:solidFill>
                                    <a:schemeClr val="tx1"/>
                                  </a:solidFill>
                                  <a:latin typeface="Cambria Math" panose="02040503050406030204" pitchFamily="18" charset="0"/>
                                </a:rPr>
                                <m:t>𝑖𝑗</m:t>
                              </m:r>
                            </m:sub>
                          </m:sSub>
                          <m:sSub>
                            <m:sSubPr>
                              <m:ctrlPr>
                                <a:rPr lang="en-US"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𝑧</m:t>
                              </m:r>
                            </m:e>
                            <m:sub>
                              <m:r>
                                <a:rPr lang="en-US" altLang="zh-CN" sz="1800" i="1">
                                  <a:solidFill>
                                    <a:schemeClr val="tx1"/>
                                  </a:solidFill>
                                  <a:latin typeface="Cambria Math" panose="02040503050406030204" pitchFamily="18" charset="0"/>
                                </a:rPr>
                                <m:t>𝑖</m:t>
                              </m:r>
                            </m:sub>
                          </m:sSub>
                          <m:sSub>
                            <m:sSubPr>
                              <m:ctrlPr>
                                <a:rPr lang="en-US" altLang="zh-CN" sz="1800" i="1">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𝑧</m:t>
                              </m:r>
                            </m:e>
                            <m:sub>
                              <m:r>
                                <a:rPr lang="en-US" altLang="zh-CN" sz="1800" i="1">
                                  <a:solidFill>
                                    <a:schemeClr val="tx1"/>
                                  </a:solidFill>
                                  <a:latin typeface="Cambria Math" panose="02040503050406030204" pitchFamily="18" charset="0"/>
                                </a:rPr>
                                <m:t>𝑗</m:t>
                              </m:r>
                            </m:sub>
                          </m:sSub>
                        </m:e>
                      </m:nary>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𝑜𝑓𝑓𝑠𝑒𝑡</m:t>
                      </m:r>
                    </m:oMath>
                  </m:oMathPara>
                </a14:m>
                <a:endParaRPr lang="zh-CN" altLang="en-US" dirty="0"/>
              </a:p>
            </p:txBody>
          </p:sp>
        </mc:Choice>
        <mc:Fallback>
          <p:sp>
            <p:nvSpPr>
              <p:cNvPr id="9" name="文本框 8">
                <a:extLst>
                  <a:ext uri="{FF2B5EF4-FFF2-40B4-BE49-F238E27FC236}">
                    <a16:creationId xmlns:a16="http://schemas.microsoft.com/office/drawing/2014/main" id="{538178AD-7EDE-FDFB-A77B-315CB5CEA520}"/>
                  </a:ext>
                </a:extLst>
              </p:cNvPr>
              <p:cNvSpPr txBox="1">
                <a:spLocks noRot="1" noChangeAspect="1" noMove="1" noResize="1" noEditPoints="1" noAdjustHandles="1" noChangeArrowheads="1" noChangeShapeType="1" noTextEdit="1"/>
              </p:cNvSpPr>
              <p:nvPr/>
            </p:nvSpPr>
            <p:spPr>
              <a:xfrm>
                <a:off x="2031420" y="4167702"/>
                <a:ext cx="4475468" cy="1203919"/>
              </a:xfrm>
              <a:prstGeom prst="rect">
                <a:avLst/>
              </a:prstGeom>
              <a:blipFill>
                <a:blip r:embed="rId5"/>
                <a:stretch>
                  <a:fillRect l="-1090" t="-30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8F2AB198-240C-4B2F-1857-A02C8FDF321B}"/>
                  </a:ext>
                </a:extLst>
              </p:cNvPr>
              <p:cNvSpPr txBox="1"/>
              <p:nvPr/>
            </p:nvSpPr>
            <p:spPr>
              <a:xfrm>
                <a:off x="6673146" y="4388242"/>
                <a:ext cx="2325508" cy="1097032"/>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m:t>
                    </m:r>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𝑧</m:t>
                        </m:r>
                      </m:e>
                      <m:sub>
                        <m:r>
                          <a:rPr lang="en-US" altLang="ja-JP" sz="1600" b="0" i="1" smtClean="0">
                            <a:latin typeface="Cambria Math" panose="02040503050406030204" pitchFamily="18" charset="0"/>
                          </a:rPr>
                          <m:t>𝑖</m:t>
                        </m:r>
                      </m:sub>
                    </m:sSub>
                  </m:oMath>
                </a14:m>
                <a:r>
                  <a:rPr lang="ja-JP" altLang="en-US" sz="1600" dirty="0"/>
                  <a:t>        バイナリ変数</a:t>
                </a:r>
                <a:endParaRPr lang="en-US" altLang="ja-JP" sz="1600" dirty="0"/>
              </a:p>
              <a:p>
                <a14:m>
                  <m:oMath xmlns:m="http://schemas.openxmlformats.org/officeDocument/2006/math">
                    <m:r>
                      <a:rPr lang="en-US" altLang="zh-CN" sz="1600" b="0" i="1" smtClean="0">
                        <a:latin typeface="Cambria Math" panose="02040503050406030204" pitchFamily="18" charset="0"/>
                      </a:rPr>
                      <m:t>𝑜𝑓𝑓𝑠𝑒𝑡</m:t>
                    </m:r>
                  </m:oMath>
                </a14:m>
                <a:r>
                  <a:rPr lang="en-US" altLang="ja-JP" sz="1600" dirty="0"/>
                  <a:t>     </a:t>
                </a:r>
                <a:r>
                  <a:rPr lang="ja-JP" altLang="en-US" sz="1600" dirty="0"/>
                  <a:t>定数項</a:t>
                </a:r>
                <a:r>
                  <a:rPr lang="en-US" altLang="ja-JP" sz="1600" dirty="0"/>
                  <a:t>  </a:t>
                </a:r>
              </a:p>
              <a:p>
                <a:r>
                  <a:rPr lang="en-US" altLang="zh-CN" sz="1600" dirty="0">
                    <a:solidFill>
                      <a:schemeClr val="tx1"/>
                    </a:solidFill>
                  </a:rPr>
                  <a:t>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h</m:t>
                        </m:r>
                      </m:e>
                      <m:sub>
                        <m:r>
                          <a:rPr lang="en-US" altLang="zh-CN" sz="1600" i="1">
                            <a:solidFill>
                              <a:schemeClr val="tx1"/>
                            </a:solidFill>
                            <a:latin typeface="Cambria Math" panose="02040503050406030204" pitchFamily="18" charset="0"/>
                          </a:rPr>
                          <m:t>𝑖</m:t>
                        </m:r>
                      </m:sub>
                    </m:sSub>
                  </m:oMath>
                </a14:m>
                <a:r>
                  <a:rPr lang="ja-JP" altLang="en-US" sz="1600" dirty="0"/>
                  <a:t>          一次項の係数</a:t>
                </a:r>
                <a:endParaRPr lang="en-US" altLang="ja-JP" sz="1600" dirty="0"/>
              </a:p>
              <a:p>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𝐽</m:t>
                        </m:r>
                      </m:e>
                      <m:sub>
                        <m:r>
                          <a:rPr lang="en-US" altLang="zh-CN" sz="1600" i="1">
                            <a:latin typeface="Cambria Math" panose="02040503050406030204" pitchFamily="18" charset="0"/>
                          </a:rPr>
                          <m:t>𝑖𝑗</m:t>
                        </m:r>
                      </m:sub>
                    </m:sSub>
                  </m:oMath>
                </a14:m>
                <a:r>
                  <a:rPr lang="ja-JP" altLang="en-US" sz="1600" dirty="0"/>
                  <a:t>         二次項の係数</a:t>
                </a:r>
                <a:endParaRPr lang="en-US" altLang="ja-JP" sz="1600" dirty="0"/>
              </a:p>
            </p:txBody>
          </p:sp>
        </mc:Choice>
        <mc:Fallback>
          <p:sp>
            <p:nvSpPr>
              <p:cNvPr id="10" name="文本框 9">
                <a:extLst>
                  <a:ext uri="{FF2B5EF4-FFF2-40B4-BE49-F238E27FC236}">
                    <a16:creationId xmlns:a16="http://schemas.microsoft.com/office/drawing/2014/main" id="{8F2AB198-240C-4B2F-1857-A02C8FDF321B}"/>
                  </a:ext>
                </a:extLst>
              </p:cNvPr>
              <p:cNvSpPr txBox="1">
                <a:spLocks noRot="1" noChangeAspect="1" noMove="1" noResize="1" noEditPoints="1" noAdjustHandles="1" noChangeArrowheads="1" noChangeShapeType="1" noTextEdit="1"/>
              </p:cNvSpPr>
              <p:nvPr/>
            </p:nvSpPr>
            <p:spPr>
              <a:xfrm>
                <a:off x="6673146" y="4388242"/>
                <a:ext cx="2325508" cy="1097032"/>
              </a:xfrm>
              <a:prstGeom prst="rect">
                <a:avLst/>
              </a:prstGeom>
              <a:blipFill>
                <a:blip r:embed="rId6"/>
                <a:stretch>
                  <a:fillRect t="-1099" b="-4396"/>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12329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49B6-8154-8116-54D4-9E0F7861536E}"/>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0A971DCB-051E-FDA5-C298-C21EF5E48FBF}"/>
              </a:ext>
            </a:extLst>
          </p:cNvPr>
          <p:cNvSpPr/>
          <p:nvPr/>
        </p:nvSpPr>
        <p:spPr>
          <a:xfrm>
            <a:off x="651165" y="7141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9A828B7-AF0B-F438-DE55-AB4A28025F90}"/>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 : TSP</a:t>
            </a:r>
            <a:r>
              <a:rPr kumimoji="1" lang="ja-JP" altLang="en-US" b="1" dirty="0"/>
              <a:t>問題</a:t>
            </a:r>
          </a:p>
        </p:txBody>
      </p:sp>
      <p:grpSp>
        <p:nvGrpSpPr>
          <p:cNvPr id="5" name="组合 4">
            <a:extLst>
              <a:ext uri="{FF2B5EF4-FFF2-40B4-BE49-F238E27FC236}">
                <a16:creationId xmlns:a16="http://schemas.microsoft.com/office/drawing/2014/main" id="{50412953-B883-45B3-F2F8-55FC5DEAC471}"/>
              </a:ext>
            </a:extLst>
          </p:cNvPr>
          <p:cNvGrpSpPr/>
          <p:nvPr/>
        </p:nvGrpSpPr>
        <p:grpSpPr>
          <a:xfrm>
            <a:off x="860118" y="1948489"/>
            <a:ext cx="4455046" cy="4000766"/>
            <a:chOff x="1733105" y="3429000"/>
            <a:chExt cx="3296094" cy="2798673"/>
          </a:xfrm>
        </p:grpSpPr>
        <p:sp>
          <p:nvSpPr>
            <p:cNvPr id="8" name="椭圆 7">
              <a:extLst>
                <a:ext uri="{FF2B5EF4-FFF2-40B4-BE49-F238E27FC236}">
                  <a16:creationId xmlns:a16="http://schemas.microsoft.com/office/drawing/2014/main" id="{964809D6-D416-21B7-989F-07837F2B2431}"/>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 name="椭圆 10">
              <a:extLst>
                <a:ext uri="{FF2B5EF4-FFF2-40B4-BE49-F238E27FC236}">
                  <a16:creationId xmlns:a16="http://schemas.microsoft.com/office/drawing/2014/main" id="{7E8ADE71-9375-C595-7CC7-4C4344E67A42}"/>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2" name="椭圆 11">
              <a:extLst>
                <a:ext uri="{FF2B5EF4-FFF2-40B4-BE49-F238E27FC236}">
                  <a16:creationId xmlns:a16="http://schemas.microsoft.com/office/drawing/2014/main" id="{B651B4F9-3B33-27BE-000C-16FB886C85F5}"/>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6" name="椭圆 15">
              <a:extLst>
                <a:ext uri="{FF2B5EF4-FFF2-40B4-BE49-F238E27FC236}">
                  <a16:creationId xmlns:a16="http://schemas.microsoft.com/office/drawing/2014/main" id="{E41542A1-26D9-07E8-D20A-850A6FE23373}"/>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cxnSp>
        <p:nvCxnSpPr>
          <p:cNvPr id="17" name="直接连接符 16">
            <a:extLst>
              <a:ext uri="{FF2B5EF4-FFF2-40B4-BE49-F238E27FC236}">
                <a16:creationId xmlns:a16="http://schemas.microsoft.com/office/drawing/2014/main" id="{AFDA036C-7B4E-7587-1DA5-2756FAE9BBFA}"/>
              </a:ext>
            </a:extLst>
          </p:cNvPr>
          <p:cNvCxnSpPr>
            <a:stCxn id="8" idx="6"/>
            <a:endCxn id="16" idx="2"/>
          </p:cNvCxnSpPr>
          <p:nvPr/>
        </p:nvCxnSpPr>
        <p:spPr>
          <a:xfrm>
            <a:off x="2167889" y="26400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D7518D5-2E0B-9D1D-FEE2-16432E50C9BA}"/>
              </a:ext>
            </a:extLst>
          </p:cNvPr>
          <p:cNvCxnSpPr>
            <a:stCxn id="8" idx="4"/>
            <a:endCxn id="11" idx="0"/>
          </p:cNvCxnSpPr>
          <p:nvPr/>
        </p:nvCxnSpPr>
        <p:spPr>
          <a:xfrm>
            <a:off x="1514004" y="33316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D4C2096-68EF-D712-F9A7-4A3F2C4ED7FB}"/>
              </a:ext>
            </a:extLst>
          </p:cNvPr>
          <p:cNvCxnSpPr>
            <a:stCxn id="11" idx="6"/>
            <a:endCxn id="12" idx="2"/>
          </p:cNvCxnSpPr>
          <p:nvPr/>
        </p:nvCxnSpPr>
        <p:spPr>
          <a:xfrm>
            <a:off x="2167890" y="52576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5ACBFDF-E168-91AC-4D6C-5C5BB0D3994F}"/>
              </a:ext>
            </a:extLst>
          </p:cNvPr>
          <p:cNvCxnSpPr>
            <a:stCxn id="12" idx="0"/>
            <a:endCxn id="16" idx="4"/>
          </p:cNvCxnSpPr>
          <p:nvPr/>
        </p:nvCxnSpPr>
        <p:spPr>
          <a:xfrm flipV="1">
            <a:off x="4661279" y="33316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5241943-8F0A-BC3F-D275-B544275138E0}"/>
              </a:ext>
            </a:extLst>
          </p:cNvPr>
          <p:cNvCxnSpPr>
            <a:stCxn id="16" idx="3"/>
            <a:endCxn id="11" idx="7"/>
          </p:cNvCxnSpPr>
          <p:nvPr/>
        </p:nvCxnSpPr>
        <p:spPr>
          <a:xfrm flipH="1">
            <a:off x="1976371" y="31290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A8BAF22-190E-A4CD-57BC-AE5BCDC2E3D7}"/>
              </a:ext>
            </a:extLst>
          </p:cNvPr>
          <p:cNvCxnSpPr>
            <a:stCxn id="8" idx="5"/>
            <a:endCxn id="12" idx="1"/>
          </p:cNvCxnSpPr>
          <p:nvPr/>
        </p:nvCxnSpPr>
        <p:spPr>
          <a:xfrm>
            <a:off x="1976370" y="31290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FD948311-B76C-F198-F5E7-02204E5E0D4E}"/>
              </a:ext>
            </a:extLst>
          </p:cNvPr>
          <p:cNvSpPr txBox="1"/>
          <p:nvPr/>
        </p:nvSpPr>
        <p:spPr>
          <a:xfrm>
            <a:off x="2934394" y="2270733"/>
            <a:ext cx="306494" cy="369332"/>
          </a:xfrm>
          <a:prstGeom prst="rect">
            <a:avLst/>
          </a:prstGeom>
          <a:noFill/>
        </p:spPr>
        <p:txBody>
          <a:bodyPr wrap="none" rtlCol="0">
            <a:spAutoFit/>
          </a:bodyPr>
          <a:lstStyle/>
          <a:p>
            <a:r>
              <a:rPr lang="en-US" altLang="zh-CN" dirty="0"/>
              <a:t>1</a:t>
            </a:r>
            <a:endParaRPr lang="zh-CN" altLang="en-US" dirty="0"/>
          </a:p>
        </p:txBody>
      </p:sp>
      <p:sp>
        <p:nvSpPr>
          <p:cNvPr id="24" name="文本框 23">
            <a:extLst>
              <a:ext uri="{FF2B5EF4-FFF2-40B4-BE49-F238E27FC236}">
                <a16:creationId xmlns:a16="http://schemas.microsoft.com/office/drawing/2014/main" id="{8720ED22-2DD0-BE48-8DD2-5FD9AF99A704}"/>
              </a:ext>
            </a:extLst>
          </p:cNvPr>
          <p:cNvSpPr txBox="1"/>
          <p:nvPr/>
        </p:nvSpPr>
        <p:spPr>
          <a:xfrm>
            <a:off x="1251885" y="3677776"/>
            <a:ext cx="306494" cy="369332"/>
          </a:xfrm>
          <a:prstGeom prst="rect">
            <a:avLst/>
          </a:prstGeom>
          <a:noFill/>
        </p:spPr>
        <p:txBody>
          <a:bodyPr wrap="none" rtlCol="0">
            <a:spAutoFit/>
          </a:bodyPr>
          <a:lstStyle/>
          <a:p>
            <a:r>
              <a:rPr lang="en-US" altLang="zh-CN" dirty="0"/>
              <a:t>4</a:t>
            </a:r>
            <a:endParaRPr lang="zh-CN" altLang="en-US" dirty="0"/>
          </a:p>
        </p:txBody>
      </p:sp>
      <p:sp>
        <p:nvSpPr>
          <p:cNvPr id="25" name="文本框 24">
            <a:extLst>
              <a:ext uri="{FF2B5EF4-FFF2-40B4-BE49-F238E27FC236}">
                <a16:creationId xmlns:a16="http://schemas.microsoft.com/office/drawing/2014/main" id="{1B94BEA0-DBC5-A201-B336-9C4D054DFD7F}"/>
              </a:ext>
            </a:extLst>
          </p:cNvPr>
          <p:cNvSpPr txBox="1"/>
          <p:nvPr/>
        </p:nvSpPr>
        <p:spPr>
          <a:xfrm>
            <a:off x="2934394" y="5257677"/>
            <a:ext cx="306494" cy="369332"/>
          </a:xfrm>
          <a:prstGeom prst="rect">
            <a:avLst/>
          </a:prstGeom>
          <a:noFill/>
        </p:spPr>
        <p:txBody>
          <a:bodyPr wrap="none" rtlCol="0">
            <a:spAutoFit/>
          </a:bodyPr>
          <a:lstStyle/>
          <a:p>
            <a:r>
              <a:rPr lang="en-US" altLang="zh-CN" dirty="0"/>
              <a:t>3</a:t>
            </a:r>
            <a:endParaRPr lang="zh-CN" altLang="en-US" dirty="0"/>
          </a:p>
        </p:txBody>
      </p:sp>
      <p:sp>
        <p:nvSpPr>
          <p:cNvPr id="26" name="文本框 25">
            <a:extLst>
              <a:ext uri="{FF2B5EF4-FFF2-40B4-BE49-F238E27FC236}">
                <a16:creationId xmlns:a16="http://schemas.microsoft.com/office/drawing/2014/main" id="{311A0DEF-7AD5-882E-1A7B-08076888E8DF}"/>
              </a:ext>
            </a:extLst>
          </p:cNvPr>
          <p:cNvSpPr txBox="1"/>
          <p:nvPr/>
        </p:nvSpPr>
        <p:spPr>
          <a:xfrm>
            <a:off x="4680693" y="3764206"/>
            <a:ext cx="306494" cy="369332"/>
          </a:xfrm>
          <a:prstGeom prst="rect">
            <a:avLst/>
          </a:prstGeom>
          <a:noFill/>
        </p:spPr>
        <p:txBody>
          <a:bodyPr wrap="none" rtlCol="0">
            <a:spAutoFit/>
          </a:bodyPr>
          <a:lstStyle/>
          <a:p>
            <a:r>
              <a:rPr lang="en-US" altLang="zh-CN" dirty="0"/>
              <a:t>2</a:t>
            </a:r>
            <a:endParaRPr lang="zh-CN" altLang="en-US" dirty="0"/>
          </a:p>
        </p:txBody>
      </p:sp>
      <p:sp>
        <p:nvSpPr>
          <p:cNvPr id="27" name="文本框 26">
            <a:extLst>
              <a:ext uri="{FF2B5EF4-FFF2-40B4-BE49-F238E27FC236}">
                <a16:creationId xmlns:a16="http://schemas.microsoft.com/office/drawing/2014/main" id="{D00ED0FD-1447-0437-6565-3700EF9B0CE5}"/>
              </a:ext>
            </a:extLst>
          </p:cNvPr>
          <p:cNvSpPr txBox="1"/>
          <p:nvPr/>
        </p:nvSpPr>
        <p:spPr>
          <a:xfrm>
            <a:off x="3547652" y="3045965"/>
            <a:ext cx="306494" cy="369332"/>
          </a:xfrm>
          <a:prstGeom prst="rect">
            <a:avLst/>
          </a:prstGeom>
          <a:noFill/>
        </p:spPr>
        <p:txBody>
          <a:bodyPr wrap="none" rtlCol="0">
            <a:spAutoFit/>
          </a:bodyPr>
          <a:lstStyle/>
          <a:p>
            <a:r>
              <a:rPr lang="en-US" altLang="zh-CN" dirty="0"/>
              <a:t>5</a:t>
            </a:r>
            <a:endParaRPr lang="zh-CN" altLang="en-US" dirty="0"/>
          </a:p>
        </p:txBody>
      </p:sp>
      <p:sp>
        <p:nvSpPr>
          <p:cNvPr id="28" name="文本框 27">
            <a:extLst>
              <a:ext uri="{FF2B5EF4-FFF2-40B4-BE49-F238E27FC236}">
                <a16:creationId xmlns:a16="http://schemas.microsoft.com/office/drawing/2014/main" id="{FC9B97FA-93A2-EB8C-4A47-C4DE2E7204F9}"/>
              </a:ext>
            </a:extLst>
          </p:cNvPr>
          <p:cNvSpPr txBox="1"/>
          <p:nvPr/>
        </p:nvSpPr>
        <p:spPr>
          <a:xfrm>
            <a:off x="3528999" y="4381436"/>
            <a:ext cx="306494" cy="369332"/>
          </a:xfrm>
          <a:prstGeom prst="rect">
            <a:avLst/>
          </a:prstGeom>
          <a:noFill/>
        </p:spPr>
        <p:txBody>
          <a:bodyPr wrap="none" rtlCol="0">
            <a:spAutoFit/>
          </a:bodyPr>
          <a:lstStyle/>
          <a:p>
            <a:r>
              <a:rPr lang="en-US" altLang="zh-CN" dirty="0"/>
              <a:t>6</a:t>
            </a:r>
            <a:endParaRPr lang="zh-CN" altLang="en-US" dirty="0"/>
          </a:p>
        </p:txBody>
      </p:sp>
      <p:sp>
        <p:nvSpPr>
          <p:cNvPr id="29" name="文本框 28">
            <a:extLst>
              <a:ext uri="{FF2B5EF4-FFF2-40B4-BE49-F238E27FC236}">
                <a16:creationId xmlns:a16="http://schemas.microsoft.com/office/drawing/2014/main" id="{A25571EB-5E4D-9991-09A1-925C34C1C1FC}"/>
              </a:ext>
            </a:extLst>
          </p:cNvPr>
          <p:cNvSpPr txBox="1"/>
          <p:nvPr/>
        </p:nvSpPr>
        <p:spPr>
          <a:xfrm>
            <a:off x="6686764" y="1948489"/>
            <a:ext cx="4108817" cy="2862322"/>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zh-CN" dirty="0"/>
          </a:p>
          <a:p>
            <a:endParaRPr lang="en-US" altLang="zh-CN" dirty="0"/>
          </a:p>
          <a:p>
            <a:r>
              <a:rPr lang="ja-JP" altLang="en-US" dirty="0"/>
              <a:t>最短経路は</a:t>
            </a:r>
            <a:endParaRPr lang="en-US" altLang="ja-JP" dirty="0"/>
          </a:p>
          <a:p>
            <a:r>
              <a:rPr lang="en-US" altLang="zh-CN" dirty="0"/>
              <a:t>1-2-3-4-1</a:t>
            </a:r>
            <a:endParaRPr lang="zh-CN" altLang="en-US" dirty="0"/>
          </a:p>
        </p:txBody>
      </p:sp>
      <p:sp>
        <p:nvSpPr>
          <p:cNvPr id="30" name="文本框 29">
            <a:extLst>
              <a:ext uri="{FF2B5EF4-FFF2-40B4-BE49-F238E27FC236}">
                <a16:creationId xmlns:a16="http://schemas.microsoft.com/office/drawing/2014/main" id="{7F0859BB-2D48-61BA-7B11-4877BF482CFA}"/>
              </a:ext>
            </a:extLst>
          </p:cNvPr>
          <p:cNvSpPr txBox="1"/>
          <p:nvPr/>
        </p:nvSpPr>
        <p:spPr>
          <a:xfrm>
            <a:off x="600364" y="10541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62867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443EF-A904-146F-BBA3-EA9E7E3567E8}"/>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D6F17A12-DAE6-A170-1914-69867D766242}"/>
              </a:ext>
            </a:extLst>
          </p:cNvPr>
          <p:cNvSpPr/>
          <p:nvPr/>
        </p:nvSpPr>
        <p:spPr>
          <a:xfrm>
            <a:off x="651165" y="7141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F9EEFDFF-F4A0-9F41-2488-A748E69F56C4}"/>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 : TSP</a:t>
            </a:r>
            <a:r>
              <a:rPr kumimoji="1" lang="ja-JP" altLang="en-US" b="1" dirty="0"/>
              <a:t>問題</a:t>
            </a:r>
          </a:p>
        </p:txBody>
      </p:sp>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79DB8DA6-AFEA-A90F-6A6D-CD7FF80A4E5F}"/>
                  </a:ext>
                </a:extLst>
              </p:cNvPr>
              <p:cNvSpPr txBox="1"/>
              <p:nvPr/>
            </p:nvSpPr>
            <p:spPr>
              <a:xfrm>
                <a:off x="536864" y="939800"/>
                <a:ext cx="4152355" cy="5220147"/>
              </a:xfrm>
              <a:prstGeom prst="rect">
                <a:avLst/>
              </a:prstGeom>
              <a:noFill/>
            </p:spPr>
            <p:txBody>
              <a:bodyPr wrap="none" rtlCol="0">
                <a:spAutoFit/>
              </a:bodyPr>
              <a:lstStyle/>
              <a:p>
                <a:r>
                  <a:rPr lang="en-US" altLang="ja-JP" dirty="0">
                    <a:latin typeface="Söhne"/>
                  </a:rPr>
                  <a:t>DFJ</a:t>
                </a:r>
                <a:r>
                  <a:rPr lang="ja-JP" altLang="en-US" dirty="0">
                    <a:latin typeface="Söhne"/>
                  </a:rPr>
                  <a:t>形式の</a:t>
                </a:r>
                <a:r>
                  <a:rPr lang="en-US" altLang="zh-CN" dirty="0">
                    <a:latin typeface="Söhne"/>
                  </a:rPr>
                  <a:t>TSP</a:t>
                </a:r>
                <a:r>
                  <a:rPr lang="ja-JP" altLang="en-US" dirty="0"/>
                  <a:t>問題：</a:t>
                </a:r>
                <a:endParaRPr lang="en-US" altLang="ja-JP" dirty="0"/>
              </a:p>
              <a:p>
                <a:endParaRPr lang="en-US" altLang="zh-CN" dirty="0"/>
              </a:p>
              <a:p>
                <a:r>
                  <a:rPr lang="ja-JP" altLang="en-US" b="0" dirty="0"/>
                  <a:t>町</a:t>
                </a:r>
                <a14:m>
                  <m:oMath xmlns:m="http://schemas.openxmlformats.org/officeDocument/2006/math">
                    <m:r>
                      <a:rPr lang="en-US" altLang="zh-CN" b="0" i="1" smtClean="0">
                        <a:latin typeface="Cambria Math" panose="02040503050406030204" pitchFamily="18" charset="0"/>
                      </a:rPr>
                      <m:t>𝑛</m:t>
                    </m:r>
                  </m:oMath>
                </a14:m>
                <a:r>
                  <a:rPr lang="ja-JP" altLang="en-US" dirty="0"/>
                  <a:t>個ある</a:t>
                </a:r>
                <a:r>
                  <a:rPr lang="en-US" altLang="ja-JP" dirty="0"/>
                  <a:t>TSP</a:t>
                </a:r>
                <a:r>
                  <a:rPr lang="ja-JP" altLang="en-US" dirty="0"/>
                  <a:t>問題に対して</a:t>
                </a:r>
                <a:endParaRPr lang="en-US" altLang="ja-JP" dirty="0"/>
              </a:p>
              <a:p>
                <a:endParaRPr lang="en-US" altLang="zh-CN" dirty="0"/>
              </a:p>
              <a:p>
                <a:r>
                  <a:rPr lang="ja-JP" altLang="en-US" dirty="0"/>
                  <a:t>完全グラフの辺の個数：</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endParaRPr lang="en-US" altLang="zh-CN" dirty="0"/>
              </a:p>
              <a:p>
                <a:endParaRPr lang="en-US" altLang="zh-CN" dirty="0"/>
              </a:p>
              <a:p>
                <a:r>
                  <a:rPr lang="ja-JP" altLang="en-US" dirty="0"/>
                  <a:t>各辺に対して、バイナリ変数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𝑖𝑗</m:t>
                        </m:r>
                      </m:sub>
                    </m:sSub>
                  </m:oMath>
                </a14:m>
                <a:r>
                  <a:rPr lang="ja-JP" altLang="en-US" dirty="0"/>
                  <a:t>を定義</a:t>
                </a:r>
                <a:endParaRPr lang="en-US" altLang="ja-JP" dirty="0"/>
              </a:p>
              <a:p>
                <a:endParaRPr lang="en-US" altLang="zh-CN" dirty="0"/>
              </a:p>
              <a:p>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𝑖𝑗</m:t>
                          </m:r>
                        </m:sub>
                      </m:sSub>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r>
                                <a:rPr lang="en-US" altLang="ja-JP" b="0" i="1" smtClean="0">
                                  <a:latin typeface="Cambria Math" panose="02040503050406030204" pitchFamily="18" charset="0"/>
                                </a:rPr>
                                <m:t> 1    ,</m:t>
                              </m:r>
                              <m:r>
                                <a:rPr lang="ja-JP" altLang="en-US" i="1">
                                  <a:latin typeface="Cambria Math" panose="02040503050406030204" pitchFamily="18" charset="0"/>
                                </a:rPr>
                                <m:t>町</m:t>
                              </m:r>
                              <m:r>
                                <a:rPr lang="en-US" altLang="ja-JP" b="0" i="1" smtClean="0">
                                  <a:latin typeface="Cambria Math" panose="02040503050406030204" pitchFamily="18" charset="0"/>
                                </a:rPr>
                                <m:t>𝑖</m:t>
                              </m:r>
                              <m:r>
                                <a:rPr lang="ja-JP" altLang="en-US" i="1" smtClean="0">
                                  <a:latin typeface="Cambria Math" panose="02040503050406030204" pitchFamily="18" charset="0"/>
                                </a:rPr>
                                <m:t>と</m:t>
                              </m:r>
                              <m:r>
                                <a:rPr lang="ja-JP" altLang="en-US" i="1">
                                  <a:latin typeface="Cambria Math" panose="02040503050406030204" pitchFamily="18" charset="0"/>
                                </a:rPr>
                                <m:t>町</m:t>
                              </m:r>
                              <m:r>
                                <a:rPr lang="en-US" altLang="ja-JP" b="0" i="1" smtClean="0">
                                  <a:latin typeface="Cambria Math" panose="02040503050406030204" pitchFamily="18" charset="0"/>
                                </a:rPr>
                                <m:t>𝑗</m:t>
                              </m:r>
                              <m:r>
                                <a:rPr lang="ja-JP" altLang="en-US" i="1" smtClean="0">
                                  <a:latin typeface="Cambria Math" panose="02040503050406030204" pitchFamily="18" charset="0"/>
                                </a:rPr>
                                <m:t>間</m:t>
                              </m:r>
                              <m:r>
                                <a:rPr lang="ja-JP" altLang="en-US" i="1">
                                  <a:latin typeface="Cambria Math" panose="02040503050406030204" pitchFamily="18" charset="0"/>
                                </a:rPr>
                                <m:t>の</m:t>
                              </m:r>
                              <m:r>
                                <a:rPr lang="ja-JP" altLang="en-US" i="1" smtClean="0">
                                  <a:latin typeface="Cambria Math" panose="02040503050406030204" pitchFamily="18" charset="0"/>
                                </a:rPr>
                                <m:t>辺</m:t>
                              </m:r>
                              <m:r>
                                <a:rPr lang="ja-JP" altLang="en-US" i="1">
                                  <a:latin typeface="Cambria Math" panose="02040503050406030204" pitchFamily="18" charset="0"/>
                                </a:rPr>
                                <m:t>を</m:t>
                              </m:r>
                              <m:r>
                                <a:rPr lang="ja-JP" altLang="en-US" i="1" smtClean="0">
                                  <a:latin typeface="Cambria Math" panose="02040503050406030204" pitchFamily="18" charset="0"/>
                                </a:rPr>
                                <m:t>選ぶ</m:t>
                              </m:r>
                            </m:e>
                            <m:e>
                              <m:r>
                                <a:rPr lang="en-US" altLang="ja-JP" b="0" i="1" smtClean="0">
                                  <a:latin typeface="Cambria Math" panose="02040503050406030204" pitchFamily="18" charset="0"/>
                                </a:rPr>
                                <m:t>       0  ,</m:t>
                              </m:r>
                              <m:r>
                                <a:rPr lang="ja-JP" altLang="en-US" i="1">
                                  <a:latin typeface="Cambria Math" panose="02040503050406030204" pitchFamily="18" charset="0"/>
                                </a:rPr>
                                <m:t>町</m:t>
                              </m:r>
                              <m:r>
                                <a:rPr lang="en-US" altLang="ja-JP" b="0" i="1" smtClean="0">
                                  <a:latin typeface="Cambria Math" panose="02040503050406030204" pitchFamily="18" charset="0"/>
                                </a:rPr>
                                <m:t>𝑖</m:t>
                              </m:r>
                              <m:r>
                                <a:rPr lang="ja-JP" altLang="en-US" i="1">
                                  <a:latin typeface="Cambria Math" panose="02040503050406030204" pitchFamily="18" charset="0"/>
                                </a:rPr>
                                <m:t>と</m:t>
                              </m:r>
                              <m:r>
                                <a:rPr lang="ja-JP" altLang="en-US" i="1">
                                  <a:latin typeface="Cambria Math" panose="02040503050406030204" pitchFamily="18" charset="0"/>
                                </a:rPr>
                                <m:t>町</m:t>
                              </m:r>
                              <m:r>
                                <a:rPr lang="en-US" altLang="ja-JP" b="0" i="1" smtClean="0">
                                  <a:latin typeface="Cambria Math" panose="02040503050406030204" pitchFamily="18" charset="0"/>
                                </a:rPr>
                                <m:t>𝑗</m:t>
                              </m:r>
                              <m:r>
                                <a:rPr lang="ja-JP" altLang="en-US" i="1">
                                  <a:latin typeface="Cambria Math" panose="02040503050406030204" pitchFamily="18" charset="0"/>
                                </a:rPr>
                                <m:t>間</m:t>
                              </m:r>
                              <m:r>
                                <a:rPr lang="ja-JP" altLang="en-US" i="1">
                                  <a:latin typeface="Cambria Math" panose="02040503050406030204" pitchFamily="18" charset="0"/>
                                </a:rPr>
                                <m:t>の</m:t>
                              </m:r>
                              <m:r>
                                <a:rPr lang="ja-JP" altLang="en-US" i="1">
                                  <a:latin typeface="Cambria Math" panose="02040503050406030204" pitchFamily="18" charset="0"/>
                                </a:rPr>
                                <m:t>辺</m:t>
                              </m:r>
                              <m:r>
                                <a:rPr lang="ja-JP" altLang="en-US" i="1">
                                  <a:latin typeface="Cambria Math" panose="02040503050406030204" pitchFamily="18" charset="0"/>
                                </a:rPr>
                                <m:t>を</m:t>
                              </m:r>
                              <m:r>
                                <a:rPr lang="ja-JP" altLang="en-US" i="1">
                                  <a:latin typeface="Cambria Math" panose="02040503050406030204" pitchFamily="18" charset="0"/>
                                </a:rPr>
                                <m:t>選</m:t>
                              </m:r>
                              <m:r>
                                <a:rPr lang="ja-JP" altLang="en-US" i="1" smtClean="0">
                                  <a:latin typeface="Cambria Math" panose="02040503050406030204" pitchFamily="18" charset="0"/>
                                </a:rPr>
                                <m:t>ばない</m:t>
                              </m:r>
                            </m:e>
                          </m:eqArr>
                        </m:e>
                      </m:d>
                    </m:oMath>
                  </m:oMathPara>
                </a14:m>
                <a:endParaRPr lang="en-US" altLang="zh-CN" dirty="0"/>
              </a:p>
              <a:p>
                <a:endParaRPr lang="en-US" altLang="zh-CN" dirty="0"/>
              </a:p>
              <a:p>
                <a:r>
                  <a:rPr lang="ja-JP" altLang="en-US" dirty="0"/>
                  <a:t>バイナリ変数</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i="1">
                            <a:latin typeface="Cambria Math" panose="02040503050406030204" pitchFamily="18" charset="0"/>
                          </a:rPr>
                          <m:t>𝑖𝑗</m:t>
                        </m:r>
                      </m:sub>
                    </m:sSub>
                  </m:oMath>
                </a14:m>
                <a:r>
                  <a:rPr lang="ja-JP" altLang="en-US" dirty="0"/>
                  <a:t>の個数：</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oMath>
                </a14:m>
                <a:endParaRPr lang="en-US" altLang="zh-CN" dirty="0"/>
              </a:p>
              <a:p>
                <a:endParaRPr lang="en-US" altLang="zh-CN" dirty="0"/>
              </a:p>
              <a:p>
                <a:r>
                  <a:rPr lang="ja-JP" altLang="en-US" dirty="0"/>
                  <a:t>目的関数：</a:t>
                </a:r>
                <a:endParaRPr lang="en-US" altLang="ja-JP" dirty="0"/>
              </a:p>
              <a:p>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𝑥</m:t>
                              </m:r>
                            </m:lim>
                          </m:limLow>
                        </m:fName>
                        <m:e>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r>
                                <a:rPr lang="en-US" altLang="zh-CN" b="0" i="1" smtClean="0">
                                  <a:latin typeface="Cambria Math" panose="02040503050406030204" pitchFamily="18" charset="0"/>
                                </a:rPr>
                                <m:t>𝑗</m:t>
                              </m:r>
                              <m:r>
                                <a:rPr lang="en-US" altLang="zh-CN" b="0" i="1" smtClean="0">
                                  <a:latin typeface="Cambria Math" panose="02040503050406030204" pitchFamily="18" charset="0"/>
                                </a:rPr>
                                <m:t>&gt;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𝑖𝑗</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e>
                          </m:nary>
                        </m:e>
                      </m:func>
                    </m:oMath>
                  </m:oMathPara>
                </a14:m>
                <a:endParaRPr lang="en-US" altLang="zh-CN" dirty="0"/>
              </a:p>
            </p:txBody>
          </p:sp>
        </mc:Choice>
        <mc:Fallback>
          <p:sp>
            <p:nvSpPr>
              <p:cNvPr id="30" name="文本框 29">
                <a:extLst>
                  <a:ext uri="{FF2B5EF4-FFF2-40B4-BE49-F238E27FC236}">
                    <a16:creationId xmlns:a16="http://schemas.microsoft.com/office/drawing/2014/main" id="{79DB8DA6-AFEA-A90F-6A6D-CD7FF80A4E5F}"/>
                  </a:ext>
                </a:extLst>
              </p:cNvPr>
              <p:cNvSpPr txBox="1">
                <a:spLocks noRot="1" noChangeAspect="1" noMove="1" noResize="1" noEditPoints="1" noAdjustHandles="1" noChangeArrowheads="1" noChangeShapeType="1" noTextEdit="1"/>
              </p:cNvSpPr>
              <p:nvPr/>
            </p:nvSpPr>
            <p:spPr>
              <a:xfrm>
                <a:off x="536864" y="939800"/>
                <a:ext cx="4152355" cy="5220147"/>
              </a:xfrm>
              <a:prstGeom prst="rect">
                <a:avLst/>
              </a:prstGeom>
              <a:blipFill>
                <a:blip r:embed="rId3"/>
                <a:stretch>
                  <a:fillRect l="-1175" t="-584" r="-8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7CF03CEC-9249-6D62-9CEB-755AD7AEB99D}"/>
                  </a:ext>
                </a:extLst>
              </p:cNvPr>
              <p:cNvSpPr txBox="1"/>
              <p:nvPr/>
            </p:nvSpPr>
            <p:spPr>
              <a:xfrm>
                <a:off x="8002533" y="939800"/>
                <a:ext cx="3652603" cy="875240"/>
              </a:xfrm>
              <a:prstGeom prst="rect">
                <a:avLst/>
              </a:prstGeom>
              <a:noFill/>
              <a:ln>
                <a:solidFill>
                  <a:schemeClr val="tx1"/>
                </a:solidFill>
              </a:ln>
            </p:spPr>
            <p:txBody>
              <a:bodyPr wrap="none" rtlCol="0">
                <a:spAutoFit/>
              </a:bodyPr>
              <a:lstStyle/>
              <a:p>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町の個数</a:t>
                </a:r>
                <a:endParaRPr lang="en-US" altLang="zh-CN" sz="1600" i="1" dirty="0">
                  <a:latin typeface="Cambria Math" panose="02040503050406030204" pitchFamily="18" charset="0"/>
                </a:endParaRPr>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{0,1}</m:t>
                    </m:r>
                  </m:oMath>
                </a14:m>
                <a:r>
                  <a:rPr lang="ja-JP" altLang="en-US" sz="1600" dirty="0"/>
                  <a:t>   バイナリ変数</a:t>
                </a:r>
                <a:endParaRPr lang="en-US" altLang="ja-JP" sz="1600" dirty="0"/>
              </a:p>
              <a:p>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と</m:t>
                    </m:r>
                    <m:r>
                      <a:rPr lang="ja-JP" altLang="en-US" sz="1600" i="1">
                        <a:latin typeface="Cambria Math" panose="02040503050406030204" pitchFamily="18" charset="0"/>
                      </a:rPr>
                      <m:t>町</m:t>
                    </m:r>
                    <m:r>
                      <a:rPr lang="en-US" altLang="ja-JP" sz="1600" i="1">
                        <a:latin typeface="Cambria Math" panose="02040503050406030204" pitchFamily="18" charset="0"/>
                      </a:rPr>
                      <m:t>𝑗</m:t>
                    </m:r>
                    <m:r>
                      <a:rPr lang="ja-JP" altLang="en-US" sz="1600" i="1">
                        <a:latin typeface="Cambria Math" panose="02040503050406030204" pitchFamily="18" charset="0"/>
                      </a:rPr>
                      <m:t>間</m:t>
                    </m:r>
                    <m:r>
                      <a:rPr lang="ja-JP" altLang="en-US" sz="1600" i="1">
                        <a:latin typeface="Cambria Math" panose="02040503050406030204" pitchFamily="18" charset="0"/>
                      </a:rPr>
                      <m:t>の</m:t>
                    </m:r>
                    <m:r>
                      <a:rPr lang="ja-JP" altLang="en-US" sz="1600" i="1">
                        <a:latin typeface="Cambria Math" panose="02040503050406030204" pitchFamily="18" charset="0"/>
                      </a:rPr>
                      <m:t>ユクリッド</m:t>
                    </m:r>
                    <m:r>
                      <a:rPr lang="ja-JP" altLang="en-US" sz="1600" i="1">
                        <a:latin typeface="Cambria Math" panose="02040503050406030204" pitchFamily="18" charset="0"/>
                      </a:rPr>
                      <m:t>距離</m:t>
                    </m:r>
                  </m:oMath>
                </a14:m>
                <a:endParaRPr lang="en-US" altLang="ja-JP" sz="1600" dirty="0"/>
              </a:p>
            </p:txBody>
          </p:sp>
        </mc:Choice>
        <mc:Fallback>
          <p:sp>
            <p:nvSpPr>
              <p:cNvPr id="2" name="文本框 1">
                <a:extLst>
                  <a:ext uri="{FF2B5EF4-FFF2-40B4-BE49-F238E27FC236}">
                    <a16:creationId xmlns:a16="http://schemas.microsoft.com/office/drawing/2014/main" id="{7CF03CEC-9249-6D62-9CEB-755AD7AEB99D}"/>
                  </a:ext>
                </a:extLst>
              </p:cNvPr>
              <p:cNvSpPr txBox="1">
                <a:spLocks noRot="1" noChangeAspect="1" noMove="1" noResize="1" noEditPoints="1" noAdjustHandles="1" noChangeArrowheads="1" noChangeShapeType="1" noTextEdit="1"/>
              </p:cNvSpPr>
              <p:nvPr/>
            </p:nvSpPr>
            <p:spPr>
              <a:xfrm>
                <a:off x="8002533" y="939800"/>
                <a:ext cx="3652603" cy="875240"/>
              </a:xfrm>
              <a:prstGeom prst="rect">
                <a:avLst/>
              </a:prstGeom>
              <a:blipFill>
                <a:blip r:embed="rId4"/>
                <a:stretch>
                  <a:fillRect t="-1370" b="-1370"/>
                </a:stretch>
              </a:blipFill>
              <a:ln>
                <a:solidFill>
                  <a:schemeClr val="tx1"/>
                </a:solid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504F11F-E03A-5ADC-9DE8-BFB5CF279EBF}"/>
              </a:ext>
            </a:extLst>
          </p:cNvPr>
          <p:cNvSpPr txBox="1"/>
          <p:nvPr/>
        </p:nvSpPr>
        <p:spPr>
          <a:xfrm>
            <a:off x="6096000" y="2317750"/>
            <a:ext cx="1338828" cy="923330"/>
          </a:xfrm>
          <a:prstGeom prst="rect">
            <a:avLst/>
          </a:prstGeom>
          <a:noFill/>
        </p:spPr>
        <p:txBody>
          <a:bodyPr wrap="none" rtlCol="0">
            <a:spAutoFit/>
          </a:bodyPr>
          <a:lstStyle/>
          <a:p>
            <a:r>
              <a:rPr lang="ja-JP" altLang="en-US" dirty="0"/>
              <a:t>制約条件：</a:t>
            </a:r>
            <a:endParaRPr lang="en-US" altLang="ja-JP" dirty="0"/>
          </a:p>
          <a:p>
            <a:endParaRPr lang="en-US" altLang="zh-CN" dirty="0"/>
          </a:p>
          <a:p>
            <a:endParaRPr lang="zh-CN" altLang="en-US"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20228A7-898D-EF42-D031-7223EA0E8C74}"/>
                  </a:ext>
                </a:extLst>
              </p:cNvPr>
              <p:cNvSpPr txBox="1"/>
              <p:nvPr/>
            </p:nvSpPr>
            <p:spPr>
              <a:xfrm>
                <a:off x="6350000" y="2740356"/>
                <a:ext cx="3684855" cy="8095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𝑠𝑜𝑟𝑡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𝑖𝑗</m:t>
                              </m:r>
                              <m:r>
                                <a:rPr lang="en-US" altLang="zh-CN" b="0" i="1" smtClean="0">
                                  <a:latin typeface="Cambria Math" panose="02040503050406030204" pitchFamily="18" charset="0"/>
                                </a:rPr>
                                <m:t>)</m:t>
                              </m:r>
                            </m:sub>
                          </m:sSub>
                        </m:e>
                      </m:nary>
                      <m:r>
                        <a:rPr lang="en-US" altLang="zh-CN" b="0" i="1" smtClean="0">
                          <a:latin typeface="Cambria Math" panose="02040503050406030204" pitchFamily="18" charset="0"/>
                        </a:rPr>
                        <m:t>=2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𝑛</m:t>
                      </m:r>
                    </m:oMath>
                  </m:oMathPara>
                </a14:m>
                <a:endParaRPr lang="zh-CN" altLang="en-US" dirty="0"/>
              </a:p>
            </p:txBody>
          </p:sp>
        </mc:Choice>
        <mc:Fallback>
          <p:sp>
            <p:nvSpPr>
              <p:cNvPr id="7" name="文本框 6">
                <a:extLst>
                  <a:ext uri="{FF2B5EF4-FFF2-40B4-BE49-F238E27FC236}">
                    <a16:creationId xmlns:a16="http://schemas.microsoft.com/office/drawing/2014/main" id="{D20228A7-898D-EF42-D031-7223EA0E8C74}"/>
                  </a:ext>
                </a:extLst>
              </p:cNvPr>
              <p:cNvSpPr txBox="1">
                <a:spLocks noRot="1" noChangeAspect="1" noMove="1" noResize="1" noEditPoints="1" noAdjustHandles="1" noChangeArrowheads="1" noChangeShapeType="1" noTextEdit="1"/>
              </p:cNvSpPr>
              <p:nvPr/>
            </p:nvSpPr>
            <p:spPr>
              <a:xfrm>
                <a:off x="6350000" y="2740356"/>
                <a:ext cx="3684855" cy="809517"/>
              </a:xfrm>
              <a:prstGeom prst="rect">
                <a:avLst/>
              </a:prstGeom>
              <a:blipFill>
                <a:blip r:embed="rId5"/>
                <a:stretch>
                  <a:fillRect/>
                </a:stretch>
              </a:blipFill>
            </p:spPr>
            <p:txBody>
              <a:bodyPr/>
              <a:lstStyle/>
              <a:p>
                <a:r>
                  <a:rPr lang="zh-CN" altLang="en-US">
                    <a:noFill/>
                  </a:rPr>
                  <a:t> </a:t>
                </a:r>
              </a:p>
            </p:txBody>
          </p:sp>
        </mc:Fallback>
      </mc:AlternateContent>
      <p:sp>
        <p:nvSpPr>
          <p:cNvPr id="62" name="文本框 61">
            <a:extLst>
              <a:ext uri="{FF2B5EF4-FFF2-40B4-BE49-F238E27FC236}">
                <a16:creationId xmlns:a16="http://schemas.microsoft.com/office/drawing/2014/main" id="{4E897A86-0759-53E8-C700-DC1367E87742}"/>
              </a:ext>
            </a:extLst>
          </p:cNvPr>
          <p:cNvSpPr txBox="1"/>
          <p:nvPr/>
        </p:nvSpPr>
        <p:spPr>
          <a:xfrm>
            <a:off x="6165850" y="3981730"/>
            <a:ext cx="4243469" cy="369332"/>
          </a:xfrm>
          <a:prstGeom prst="rect">
            <a:avLst/>
          </a:prstGeom>
          <a:noFill/>
        </p:spPr>
        <p:txBody>
          <a:bodyPr wrap="none" rtlCol="0">
            <a:spAutoFit/>
          </a:bodyPr>
          <a:lstStyle/>
          <a:p>
            <a:r>
              <a:rPr lang="ja-JP" altLang="en-US" dirty="0"/>
              <a:t>各町</a:t>
            </a:r>
            <a:r>
              <a:rPr lang="en-US" altLang="ja-JP" dirty="0"/>
              <a:t>(</a:t>
            </a:r>
            <a:r>
              <a:rPr lang="ja-JP" altLang="en-US" dirty="0"/>
              <a:t>頂点</a:t>
            </a:r>
            <a:r>
              <a:rPr lang="en-US" altLang="ja-JP" dirty="0"/>
              <a:t>)</a:t>
            </a:r>
            <a:r>
              <a:rPr lang="ja-JP" altLang="en-US" dirty="0"/>
              <a:t>と繋がっている</a:t>
            </a:r>
            <a:r>
              <a:rPr lang="ja-JP" altLang="en-US" b="1" dirty="0"/>
              <a:t>辺の個数</a:t>
            </a:r>
            <a:r>
              <a:rPr lang="ja-JP" altLang="en-US" dirty="0"/>
              <a:t>は２</a:t>
            </a:r>
            <a:endParaRPr lang="zh-CN" altLang="en-US" dirty="0"/>
          </a:p>
        </p:txBody>
      </p:sp>
      <p:sp>
        <p:nvSpPr>
          <p:cNvPr id="90" name="object 124">
            <a:extLst>
              <a:ext uri="{FF2B5EF4-FFF2-40B4-BE49-F238E27FC236}">
                <a16:creationId xmlns:a16="http://schemas.microsoft.com/office/drawing/2014/main" id="{8C354446-3A74-7842-0074-21A3EC0ACC73}"/>
              </a:ext>
            </a:extLst>
          </p:cNvPr>
          <p:cNvSpPr/>
          <p:nvPr/>
        </p:nvSpPr>
        <p:spPr>
          <a:xfrm>
            <a:off x="5982639" y="5930738"/>
            <a:ext cx="772160" cy="654685"/>
          </a:xfrm>
          <a:custGeom>
            <a:avLst/>
            <a:gdLst/>
            <a:ahLst/>
            <a:cxnLst/>
            <a:rect l="l" t="t" r="r" b="b"/>
            <a:pathLst>
              <a:path w="772160" h="654685">
                <a:moveTo>
                  <a:pt x="47069" y="277464"/>
                </a:moveTo>
                <a:lnTo>
                  <a:pt x="32714" y="282278"/>
                </a:lnTo>
                <a:lnTo>
                  <a:pt x="22107" y="290304"/>
                </a:lnTo>
                <a:lnTo>
                  <a:pt x="5973" y="304033"/>
                </a:lnTo>
                <a:lnTo>
                  <a:pt x="0" y="314553"/>
                </a:lnTo>
                <a:lnTo>
                  <a:pt x="3651" y="327214"/>
                </a:lnTo>
                <a:lnTo>
                  <a:pt x="16392" y="347365"/>
                </a:lnTo>
                <a:lnTo>
                  <a:pt x="216125" y="615564"/>
                </a:lnTo>
                <a:lnTo>
                  <a:pt x="243048" y="644453"/>
                </a:lnTo>
                <a:lnTo>
                  <a:pt x="260343" y="654083"/>
                </a:lnTo>
                <a:lnTo>
                  <a:pt x="275500" y="644453"/>
                </a:lnTo>
                <a:lnTo>
                  <a:pt x="296008" y="615564"/>
                </a:lnTo>
                <a:lnTo>
                  <a:pt x="450080" y="432963"/>
                </a:lnTo>
                <a:lnTo>
                  <a:pt x="261769" y="432963"/>
                </a:lnTo>
                <a:lnTo>
                  <a:pt x="84870" y="290304"/>
                </a:lnTo>
                <a:lnTo>
                  <a:pt x="64634" y="279070"/>
                </a:lnTo>
                <a:lnTo>
                  <a:pt x="47069" y="277464"/>
                </a:lnTo>
                <a:close/>
              </a:path>
              <a:path w="772160" h="654685">
                <a:moveTo>
                  <a:pt x="735401" y="0"/>
                </a:moveTo>
                <a:lnTo>
                  <a:pt x="723809" y="5971"/>
                </a:lnTo>
                <a:lnTo>
                  <a:pt x="706866" y="22105"/>
                </a:lnTo>
                <a:lnTo>
                  <a:pt x="261769" y="432963"/>
                </a:lnTo>
                <a:lnTo>
                  <a:pt x="450080" y="432963"/>
                </a:lnTo>
                <a:lnTo>
                  <a:pt x="758224" y="67762"/>
                </a:lnTo>
                <a:lnTo>
                  <a:pt x="769540" y="48500"/>
                </a:lnTo>
                <a:lnTo>
                  <a:pt x="771767" y="33520"/>
                </a:lnTo>
                <a:lnTo>
                  <a:pt x="768649" y="22821"/>
                </a:lnTo>
                <a:lnTo>
                  <a:pt x="763927" y="16403"/>
                </a:lnTo>
                <a:lnTo>
                  <a:pt x="746990" y="3655"/>
                </a:lnTo>
                <a:lnTo>
                  <a:pt x="735401" y="0"/>
                </a:lnTo>
                <a:close/>
              </a:path>
            </a:pathLst>
          </a:custGeom>
          <a:solidFill>
            <a:srgbClr val="3C71B8"/>
          </a:solidFill>
        </p:spPr>
        <p:txBody>
          <a:bodyPr wrap="square" lIns="0" tIns="0" rIns="0" bIns="0" rtlCol="0"/>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endParaRPr/>
          </a:p>
        </p:txBody>
      </p:sp>
      <p:sp>
        <p:nvSpPr>
          <p:cNvPr id="91" name="object 60">
            <a:extLst>
              <a:ext uri="{FF2B5EF4-FFF2-40B4-BE49-F238E27FC236}">
                <a16:creationId xmlns:a16="http://schemas.microsoft.com/office/drawing/2014/main" id="{7A08D0D9-4D1D-0780-109D-848B47244F64}"/>
              </a:ext>
            </a:extLst>
          </p:cNvPr>
          <p:cNvSpPr/>
          <p:nvPr/>
        </p:nvSpPr>
        <p:spPr>
          <a:xfrm>
            <a:off x="8592978" y="5907408"/>
            <a:ext cx="793115" cy="793115"/>
          </a:xfrm>
          <a:custGeom>
            <a:avLst/>
            <a:gdLst/>
            <a:ahLst/>
            <a:cxnLst/>
            <a:rect l="l" t="t" r="r" b="b"/>
            <a:pathLst>
              <a:path w="793115" h="793114">
                <a:moveTo>
                  <a:pt x="132079" y="0"/>
                </a:moveTo>
                <a:lnTo>
                  <a:pt x="0" y="132079"/>
                </a:lnTo>
                <a:lnTo>
                  <a:pt x="264172" y="396252"/>
                </a:lnTo>
                <a:lnTo>
                  <a:pt x="0" y="660438"/>
                </a:lnTo>
                <a:lnTo>
                  <a:pt x="132079" y="792530"/>
                </a:lnTo>
                <a:lnTo>
                  <a:pt x="396265" y="528345"/>
                </a:lnTo>
                <a:lnTo>
                  <a:pt x="660431" y="528345"/>
                </a:lnTo>
                <a:lnTo>
                  <a:pt x="528345" y="396265"/>
                </a:lnTo>
                <a:lnTo>
                  <a:pt x="660438" y="264172"/>
                </a:lnTo>
                <a:lnTo>
                  <a:pt x="396265" y="264172"/>
                </a:lnTo>
                <a:lnTo>
                  <a:pt x="132079" y="0"/>
                </a:lnTo>
                <a:close/>
              </a:path>
              <a:path w="793115" h="793114">
                <a:moveTo>
                  <a:pt x="660431" y="528345"/>
                </a:moveTo>
                <a:lnTo>
                  <a:pt x="396265" y="528345"/>
                </a:lnTo>
                <a:lnTo>
                  <a:pt x="660450" y="792518"/>
                </a:lnTo>
                <a:lnTo>
                  <a:pt x="792530" y="660438"/>
                </a:lnTo>
                <a:lnTo>
                  <a:pt x="660431" y="528345"/>
                </a:lnTo>
                <a:close/>
              </a:path>
              <a:path w="793115" h="793114">
                <a:moveTo>
                  <a:pt x="660450" y="0"/>
                </a:moveTo>
                <a:lnTo>
                  <a:pt x="396265" y="264172"/>
                </a:lnTo>
                <a:lnTo>
                  <a:pt x="660438" y="264172"/>
                </a:lnTo>
                <a:lnTo>
                  <a:pt x="792530" y="132079"/>
                </a:lnTo>
                <a:lnTo>
                  <a:pt x="660450" y="0"/>
                </a:lnTo>
                <a:close/>
              </a:path>
            </a:pathLst>
          </a:custGeom>
          <a:solidFill>
            <a:srgbClr val="3C71B8"/>
          </a:solidFill>
        </p:spPr>
        <p:txBody>
          <a:bodyPr wrap="square" lIns="0" tIns="0" rIns="0" bIns="0" rtlCol="0"/>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endParaRPr/>
          </a:p>
        </p:txBody>
      </p:sp>
      <p:sp>
        <p:nvSpPr>
          <p:cNvPr id="92" name="object 60">
            <a:extLst>
              <a:ext uri="{FF2B5EF4-FFF2-40B4-BE49-F238E27FC236}">
                <a16:creationId xmlns:a16="http://schemas.microsoft.com/office/drawing/2014/main" id="{7A08D0D9-4D1D-0780-109D-848B47244F64}"/>
              </a:ext>
            </a:extLst>
          </p:cNvPr>
          <p:cNvSpPr/>
          <p:nvPr/>
        </p:nvSpPr>
        <p:spPr>
          <a:xfrm>
            <a:off x="10658558" y="5919254"/>
            <a:ext cx="793115" cy="793115"/>
          </a:xfrm>
          <a:custGeom>
            <a:avLst/>
            <a:gdLst/>
            <a:ahLst/>
            <a:cxnLst/>
            <a:rect l="l" t="t" r="r" b="b"/>
            <a:pathLst>
              <a:path w="793115" h="793114">
                <a:moveTo>
                  <a:pt x="132079" y="0"/>
                </a:moveTo>
                <a:lnTo>
                  <a:pt x="0" y="132079"/>
                </a:lnTo>
                <a:lnTo>
                  <a:pt x="264172" y="396252"/>
                </a:lnTo>
                <a:lnTo>
                  <a:pt x="0" y="660438"/>
                </a:lnTo>
                <a:lnTo>
                  <a:pt x="132079" y="792530"/>
                </a:lnTo>
                <a:lnTo>
                  <a:pt x="396265" y="528345"/>
                </a:lnTo>
                <a:lnTo>
                  <a:pt x="660431" y="528345"/>
                </a:lnTo>
                <a:lnTo>
                  <a:pt x="528345" y="396265"/>
                </a:lnTo>
                <a:lnTo>
                  <a:pt x="660438" y="264172"/>
                </a:lnTo>
                <a:lnTo>
                  <a:pt x="396265" y="264172"/>
                </a:lnTo>
                <a:lnTo>
                  <a:pt x="132079" y="0"/>
                </a:lnTo>
                <a:close/>
              </a:path>
              <a:path w="793115" h="793114">
                <a:moveTo>
                  <a:pt x="660431" y="528345"/>
                </a:moveTo>
                <a:lnTo>
                  <a:pt x="396265" y="528345"/>
                </a:lnTo>
                <a:lnTo>
                  <a:pt x="660450" y="792518"/>
                </a:lnTo>
                <a:lnTo>
                  <a:pt x="792530" y="660438"/>
                </a:lnTo>
                <a:lnTo>
                  <a:pt x="660431" y="528345"/>
                </a:lnTo>
                <a:close/>
              </a:path>
              <a:path w="793115" h="793114">
                <a:moveTo>
                  <a:pt x="660450" y="0"/>
                </a:moveTo>
                <a:lnTo>
                  <a:pt x="396265" y="264172"/>
                </a:lnTo>
                <a:lnTo>
                  <a:pt x="660438" y="264172"/>
                </a:lnTo>
                <a:lnTo>
                  <a:pt x="792530" y="132079"/>
                </a:lnTo>
                <a:lnTo>
                  <a:pt x="660450" y="0"/>
                </a:lnTo>
                <a:close/>
              </a:path>
            </a:pathLst>
          </a:custGeom>
          <a:solidFill>
            <a:srgbClr val="3C71B8"/>
          </a:solidFill>
        </p:spPr>
        <p:txBody>
          <a:bodyPr wrap="square" lIns="0" tIns="0" rIns="0" bIns="0" rtlCol="0"/>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endParaRPr/>
          </a:p>
        </p:txBody>
      </p:sp>
      <p:grpSp>
        <p:nvGrpSpPr>
          <p:cNvPr id="115" name="组合 114">
            <a:extLst>
              <a:ext uri="{FF2B5EF4-FFF2-40B4-BE49-F238E27FC236}">
                <a16:creationId xmlns:a16="http://schemas.microsoft.com/office/drawing/2014/main" id="{6DF40649-BFA6-FBE2-FAFC-B44D26F08097}"/>
              </a:ext>
            </a:extLst>
          </p:cNvPr>
          <p:cNvGrpSpPr/>
          <p:nvPr/>
        </p:nvGrpSpPr>
        <p:grpSpPr>
          <a:xfrm>
            <a:off x="5538734" y="4589530"/>
            <a:ext cx="1891458" cy="786897"/>
            <a:chOff x="5538734" y="4589530"/>
            <a:chExt cx="1891458" cy="786897"/>
          </a:xfrm>
        </p:grpSpPr>
        <p:grpSp>
          <p:nvGrpSpPr>
            <p:cNvPr id="72" name="组合 71">
              <a:extLst>
                <a:ext uri="{FF2B5EF4-FFF2-40B4-BE49-F238E27FC236}">
                  <a16:creationId xmlns:a16="http://schemas.microsoft.com/office/drawing/2014/main" id="{64081E3C-0909-9A34-AC94-5C34AA7E143B}"/>
                </a:ext>
              </a:extLst>
            </p:cNvPr>
            <p:cNvGrpSpPr/>
            <p:nvPr/>
          </p:nvGrpSpPr>
          <p:grpSpPr>
            <a:xfrm>
              <a:off x="5538734" y="4589530"/>
              <a:ext cx="1891458" cy="786897"/>
              <a:chOff x="7172548" y="4934909"/>
              <a:chExt cx="1891458" cy="786897"/>
            </a:xfrm>
          </p:grpSpPr>
          <mc:AlternateContent xmlns:mc="http://schemas.openxmlformats.org/markup-compatibility/2006">
            <mc:Choice xmlns:a14="http://schemas.microsoft.com/office/drawing/2010/main" Requires="a14">
              <p:sp>
                <p:nvSpPr>
                  <p:cNvPr id="63" name="椭圆 62">
                    <a:extLst>
                      <a:ext uri="{FF2B5EF4-FFF2-40B4-BE49-F238E27FC236}">
                        <a16:creationId xmlns:a16="http://schemas.microsoft.com/office/drawing/2014/main" id="{FCCF883D-EE93-469F-725B-2D4D54102C47}"/>
                      </a:ext>
                    </a:extLst>
                  </p:cNvPr>
                  <p:cNvSpPr/>
                  <p:nvPr/>
                </p:nvSpPr>
                <p:spPr>
                  <a:xfrm>
                    <a:off x="8002533" y="540777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oMath>
                      </m:oMathPara>
                    </a14:m>
                    <a:endParaRPr lang="zh-CN" altLang="en-US" dirty="0"/>
                  </a:p>
                </p:txBody>
              </p:sp>
            </mc:Choice>
            <mc:Fallback>
              <p:sp>
                <p:nvSpPr>
                  <p:cNvPr id="63" name="椭圆 62">
                    <a:extLst>
                      <a:ext uri="{FF2B5EF4-FFF2-40B4-BE49-F238E27FC236}">
                        <a16:creationId xmlns:a16="http://schemas.microsoft.com/office/drawing/2014/main" id="{FCCF883D-EE93-469F-725B-2D4D54102C47}"/>
                      </a:ext>
                    </a:extLst>
                  </p:cNvPr>
                  <p:cNvSpPr>
                    <a:spLocks noRot="1" noChangeAspect="1" noMove="1" noResize="1" noEditPoints="1" noAdjustHandles="1" noChangeArrowheads="1" noChangeShapeType="1" noTextEdit="1"/>
                  </p:cNvSpPr>
                  <p:nvPr/>
                </p:nvSpPr>
                <p:spPr>
                  <a:xfrm>
                    <a:off x="8002533" y="5407770"/>
                    <a:ext cx="314036" cy="314036"/>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文本框 69">
                    <a:extLst>
                      <a:ext uri="{FF2B5EF4-FFF2-40B4-BE49-F238E27FC236}">
                        <a16:creationId xmlns:a16="http://schemas.microsoft.com/office/drawing/2014/main" id="{5EE1AC8A-5C43-E6EB-4084-3120CEE1D893}"/>
                      </a:ext>
                    </a:extLst>
                  </p:cNvPr>
                  <p:cNvSpPr txBox="1"/>
                  <p:nvPr/>
                </p:nvSpPr>
                <p:spPr>
                  <a:xfrm>
                    <a:off x="7172548" y="4934909"/>
                    <a:ext cx="2356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p:sp>
                <p:nvSpPr>
                  <p:cNvPr id="70" name="文本框 69">
                    <a:extLst>
                      <a:ext uri="{FF2B5EF4-FFF2-40B4-BE49-F238E27FC236}">
                        <a16:creationId xmlns:a16="http://schemas.microsoft.com/office/drawing/2014/main" id="{5EE1AC8A-5C43-E6EB-4084-3120CEE1D893}"/>
                      </a:ext>
                    </a:extLst>
                  </p:cNvPr>
                  <p:cNvSpPr txBox="1">
                    <a:spLocks noRot="1" noChangeAspect="1" noMove="1" noResize="1" noEditPoints="1" noAdjustHandles="1" noChangeArrowheads="1" noChangeShapeType="1" noTextEdit="1"/>
                  </p:cNvSpPr>
                  <p:nvPr/>
                </p:nvSpPr>
                <p:spPr>
                  <a:xfrm>
                    <a:off x="7172548" y="4934909"/>
                    <a:ext cx="235642" cy="27699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文本框 70">
                    <a:extLst>
                      <a:ext uri="{FF2B5EF4-FFF2-40B4-BE49-F238E27FC236}">
                        <a16:creationId xmlns:a16="http://schemas.microsoft.com/office/drawing/2014/main" id="{59A8090E-9A65-DB04-17D2-5BDE21670698}"/>
                      </a:ext>
                    </a:extLst>
                  </p:cNvPr>
                  <p:cNvSpPr txBox="1"/>
                  <p:nvPr/>
                </p:nvSpPr>
                <p:spPr>
                  <a:xfrm>
                    <a:off x="8828364" y="4934909"/>
                    <a:ext cx="2356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p:sp>
                <p:nvSpPr>
                  <p:cNvPr id="71" name="文本框 70">
                    <a:extLst>
                      <a:ext uri="{FF2B5EF4-FFF2-40B4-BE49-F238E27FC236}">
                        <a16:creationId xmlns:a16="http://schemas.microsoft.com/office/drawing/2014/main" id="{59A8090E-9A65-DB04-17D2-5BDE21670698}"/>
                      </a:ext>
                    </a:extLst>
                  </p:cNvPr>
                  <p:cNvSpPr txBox="1">
                    <a:spLocks noRot="1" noChangeAspect="1" noMove="1" noResize="1" noEditPoints="1" noAdjustHandles="1" noChangeArrowheads="1" noChangeShapeType="1" noTextEdit="1"/>
                  </p:cNvSpPr>
                  <p:nvPr/>
                </p:nvSpPr>
                <p:spPr>
                  <a:xfrm>
                    <a:off x="8828364" y="4934909"/>
                    <a:ext cx="235642" cy="276999"/>
                  </a:xfrm>
                  <a:prstGeom prst="rect">
                    <a:avLst/>
                  </a:prstGeom>
                  <a:blipFill>
                    <a:blip r:embed="rId8"/>
                    <a:stretch>
                      <a:fillRect/>
                    </a:stretch>
                  </a:blipFill>
                </p:spPr>
                <p:txBody>
                  <a:bodyPr/>
                  <a:lstStyle/>
                  <a:p>
                    <a:r>
                      <a:rPr lang="zh-CN" altLang="en-US">
                        <a:noFill/>
                      </a:rPr>
                      <a:t> </a:t>
                    </a:r>
                  </a:p>
                </p:txBody>
              </p:sp>
            </mc:Fallback>
          </mc:AlternateContent>
        </p:grpSp>
        <p:cxnSp>
          <p:nvCxnSpPr>
            <p:cNvPr id="94" name="直接连接符 93">
              <a:extLst>
                <a:ext uri="{FF2B5EF4-FFF2-40B4-BE49-F238E27FC236}">
                  <a16:creationId xmlns:a16="http://schemas.microsoft.com/office/drawing/2014/main" id="{585F441D-F93E-8DAC-8073-5B3987B57034}"/>
                </a:ext>
              </a:extLst>
            </p:cNvPr>
            <p:cNvCxnSpPr>
              <a:cxnSpLocks/>
              <a:stCxn id="70" idx="2"/>
              <a:endCxn id="63" idx="2"/>
            </p:cNvCxnSpPr>
            <p:nvPr/>
          </p:nvCxnSpPr>
          <p:spPr>
            <a:xfrm>
              <a:off x="5656555" y="4866529"/>
              <a:ext cx="712164" cy="352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CB210266-CB6C-6C23-57B3-0CC968C654D7}"/>
                </a:ext>
              </a:extLst>
            </p:cNvPr>
            <p:cNvCxnSpPr>
              <a:cxnSpLocks/>
              <a:stCxn id="63" idx="6"/>
              <a:endCxn id="71" idx="2"/>
            </p:cNvCxnSpPr>
            <p:nvPr/>
          </p:nvCxnSpPr>
          <p:spPr>
            <a:xfrm flipV="1">
              <a:off x="6682755" y="4866529"/>
              <a:ext cx="629616" cy="352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4" name="组合 113">
            <a:extLst>
              <a:ext uri="{FF2B5EF4-FFF2-40B4-BE49-F238E27FC236}">
                <a16:creationId xmlns:a16="http://schemas.microsoft.com/office/drawing/2014/main" id="{5E793EA2-64BF-EB43-9DCD-2648BA69DD64}"/>
              </a:ext>
            </a:extLst>
          </p:cNvPr>
          <p:cNvGrpSpPr/>
          <p:nvPr/>
        </p:nvGrpSpPr>
        <p:grpSpPr>
          <a:xfrm>
            <a:off x="8002533" y="4589530"/>
            <a:ext cx="1891458" cy="1127033"/>
            <a:chOff x="8002533" y="4589530"/>
            <a:chExt cx="1891458" cy="1127033"/>
          </a:xfrm>
        </p:grpSpPr>
        <p:grpSp>
          <p:nvGrpSpPr>
            <p:cNvPr id="89" name="组合 88">
              <a:extLst>
                <a:ext uri="{FF2B5EF4-FFF2-40B4-BE49-F238E27FC236}">
                  <a16:creationId xmlns:a16="http://schemas.microsoft.com/office/drawing/2014/main" id="{E04CD285-91B5-45B1-CC59-5F862A137B82}"/>
                </a:ext>
              </a:extLst>
            </p:cNvPr>
            <p:cNvGrpSpPr/>
            <p:nvPr/>
          </p:nvGrpSpPr>
          <p:grpSpPr>
            <a:xfrm>
              <a:off x="8002533" y="4589530"/>
              <a:ext cx="1891458" cy="1127033"/>
              <a:chOff x="8007169" y="4929666"/>
              <a:chExt cx="1891458" cy="1127033"/>
            </a:xfrm>
          </p:grpSpPr>
          <p:grpSp>
            <p:nvGrpSpPr>
              <p:cNvPr id="73" name="组合 72">
                <a:extLst>
                  <a:ext uri="{FF2B5EF4-FFF2-40B4-BE49-F238E27FC236}">
                    <a16:creationId xmlns:a16="http://schemas.microsoft.com/office/drawing/2014/main" id="{077A02CD-6E34-787E-317F-7A93ACC133E3}"/>
                  </a:ext>
                </a:extLst>
              </p:cNvPr>
              <p:cNvGrpSpPr/>
              <p:nvPr/>
            </p:nvGrpSpPr>
            <p:grpSpPr>
              <a:xfrm>
                <a:off x="8007169" y="4929666"/>
                <a:ext cx="1891458" cy="786897"/>
                <a:chOff x="7172548" y="4934909"/>
                <a:chExt cx="1891458" cy="786897"/>
              </a:xfrm>
            </p:grpSpPr>
            <mc:AlternateContent xmlns:mc="http://schemas.openxmlformats.org/markup-compatibility/2006">
              <mc:Choice xmlns:a14="http://schemas.microsoft.com/office/drawing/2010/main" Requires="a14">
                <p:sp>
                  <p:nvSpPr>
                    <p:cNvPr id="74" name="椭圆 73">
                      <a:extLst>
                        <a:ext uri="{FF2B5EF4-FFF2-40B4-BE49-F238E27FC236}">
                          <a16:creationId xmlns:a16="http://schemas.microsoft.com/office/drawing/2014/main" id="{7E611DC4-D9DE-00F2-57EB-9B866AA61F12}"/>
                        </a:ext>
                      </a:extLst>
                    </p:cNvPr>
                    <p:cNvSpPr/>
                    <p:nvPr/>
                  </p:nvSpPr>
                  <p:spPr>
                    <a:xfrm>
                      <a:off x="8002533" y="540777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oMath>
                        </m:oMathPara>
                      </a14:m>
                      <a:endParaRPr lang="zh-CN" altLang="en-US" dirty="0"/>
                    </a:p>
                  </p:txBody>
                </p:sp>
              </mc:Choice>
              <mc:Fallback>
                <p:sp>
                  <p:nvSpPr>
                    <p:cNvPr id="74" name="椭圆 73">
                      <a:extLst>
                        <a:ext uri="{FF2B5EF4-FFF2-40B4-BE49-F238E27FC236}">
                          <a16:creationId xmlns:a16="http://schemas.microsoft.com/office/drawing/2014/main" id="{7E611DC4-D9DE-00F2-57EB-9B866AA61F12}"/>
                        </a:ext>
                      </a:extLst>
                    </p:cNvPr>
                    <p:cNvSpPr>
                      <a:spLocks noRot="1" noChangeAspect="1" noMove="1" noResize="1" noEditPoints="1" noAdjustHandles="1" noChangeArrowheads="1" noChangeShapeType="1" noTextEdit="1"/>
                    </p:cNvSpPr>
                    <p:nvPr/>
                  </p:nvSpPr>
                  <p:spPr>
                    <a:xfrm>
                      <a:off x="8002533" y="5407770"/>
                      <a:ext cx="314036" cy="314036"/>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 name="文本框 76">
                      <a:extLst>
                        <a:ext uri="{FF2B5EF4-FFF2-40B4-BE49-F238E27FC236}">
                          <a16:creationId xmlns:a16="http://schemas.microsoft.com/office/drawing/2014/main" id="{E69E9159-7A88-B9E3-44E3-CFEDE6810D55}"/>
                        </a:ext>
                      </a:extLst>
                    </p:cNvPr>
                    <p:cNvSpPr txBox="1"/>
                    <p:nvPr/>
                  </p:nvSpPr>
                  <p:spPr>
                    <a:xfrm>
                      <a:off x="7172548" y="4934909"/>
                      <a:ext cx="2356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p:sp>
                  <p:nvSpPr>
                    <p:cNvPr id="77" name="文本框 76">
                      <a:extLst>
                        <a:ext uri="{FF2B5EF4-FFF2-40B4-BE49-F238E27FC236}">
                          <a16:creationId xmlns:a16="http://schemas.microsoft.com/office/drawing/2014/main" id="{E69E9159-7A88-B9E3-44E3-CFEDE6810D55}"/>
                        </a:ext>
                      </a:extLst>
                    </p:cNvPr>
                    <p:cNvSpPr txBox="1">
                      <a:spLocks noRot="1" noChangeAspect="1" noMove="1" noResize="1" noEditPoints="1" noAdjustHandles="1" noChangeArrowheads="1" noChangeShapeType="1" noTextEdit="1"/>
                    </p:cNvSpPr>
                    <p:nvPr/>
                  </p:nvSpPr>
                  <p:spPr>
                    <a:xfrm>
                      <a:off x="7172548" y="4934909"/>
                      <a:ext cx="235642" cy="27699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文本框 77">
                      <a:extLst>
                        <a:ext uri="{FF2B5EF4-FFF2-40B4-BE49-F238E27FC236}">
                          <a16:creationId xmlns:a16="http://schemas.microsoft.com/office/drawing/2014/main" id="{88E4304C-E73E-86CE-E4B8-C201CB498526}"/>
                        </a:ext>
                      </a:extLst>
                    </p:cNvPr>
                    <p:cNvSpPr txBox="1"/>
                    <p:nvPr/>
                  </p:nvSpPr>
                  <p:spPr>
                    <a:xfrm>
                      <a:off x="8828364" y="4934909"/>
                      <a:ext cx="2356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p:sp>
                  <p:nvSpPr>
                    <p:cNvPr id="78" name="文本框 77">
                      <a:extLst>
                        <a:ext uri="{FF2B5EF4-FFF2-40B4-BE49-F238E27FC236}">
                          <a16:creationId xmlns:a16="http://schemas.microsoft.com/office/drawing/2014/main" id="{88E4304C-E73E-86CE-E4B8-C201CB498526}"/>
                        </a:ext>
                      </a:extLst>
                    </p:cNvPr>
                    <p:cNvSpPr txBox="1">
                      <a:spLocks noRot="1" noChangeAspect="1" noMove="1" noResize="1" noEditPoints="1" noAdjustHandles="1" noChangeArrowheads="1" noChangeShapeType="1" noTextEdit="1"/>
                    </p:cNvSpPr>
                    <p:nvPr/>
                  </p:nvSpPr>
                  <p:spPr>
                    <a:xfrm>
                      <a:off x="8828364" y="4934909"/>
                      <a:ext cx="235642" cy="276999"/>
                    </a:xfrm>
                    <a:prstGeom prst="rect">
                      <a:avLst/>
                    </a:prstGeom>
                    <a:blipFill>
                      <a:blip r:embed="rId11"/>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88" name="文本框 87">
                    <a:extLst>
                      <a:ext uri="{FF2B5EF4-FFF2-40B4-BE49-F238E27FC236}">
                        <a16:creationId xmlns:a16="http://schemas.microsoft.com/office/drawing/2014/main" id="{132A6E6E-0E69-D430-560E-CD1C7925CB3A}"/>
                      </a:ext>
                    </a:extLst>
                  </p:cNvPr>
                  <p:cNvSpPr txBox="1"/>
                  <p:nvPr/>
                </p:nvSpPr>
                <p:spPr>
                  <a:xfrm>
                    <a:off x="8074606" y="5779700"/>
                    <a:ext cx="2356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p:sp>
                <p:nvSpPr>
                  <p:cNvPr id="88" name="文本框 87">
                    <a:extLst>
                      <a:ext uri="{FF2B5EF4-FFF2-40B4-BE49-F238E27FC236}">
                        <a16:creationId xmlns:a16="http://schemas.microsoft.com/office/drawing/2014/main" id="{132A6E6E-0E69-D430-560E-CD1C7925CB3A}"/>
                      </a:ext>
                    </a:extLst>
                  </p:cNvPr>
                  <p:cNvSpPr txBox="1">
                    <a:spLocks noRot="1" noChangeAspect="1" noMove="1" noResize="1" noEditPoints="1" noAdjustHandles="1" noChangeArrowheads="1" noChangeShapeType="1" noTextEdit="1"/>
                  </p:cNvSpPr>
                  <p:nvPr/>
                </p:nvSpPr>
                <p:spPr>
                  <a:xfrm>
                    <a:off x="8074606" y="5779700"/>
                    <a:ext cx="235642" cy="276999"/>
                  </a:xfrm>
                  <a:prstGeom prst="rect">
                    <a:avLst/>
                  </a:prstGeom>
                  <a:blipFill>
                    <a:blip r:embed="rId12"/>
                    <a:stretch>
                      <a:fillRect/>
                    </a:stretch>
                  </a:blipFill>
                </p:spPr>
                <p:txBody>
                  <a:bodyPr/>
                  <a:lstStyle/>
                  <a:p>
                    <a:r>
                      <a:rPr lang="zh-CN" altLang="en-US">
                        <a:noFill/>
                      </a:rPr>
                      <a:t> </a:t>
                    </a:r>
                  </a:p>
                </p:txBody>
              </p:sp>
            </mc:Fallback>
          </mc:AlternateContent>
        </p:grpSp>
        <p:cxnSp>
          <p:nvCxnSpPr>
            <p:cNvPr id="100" name="直接连接符 99">
              <a:extLst>
                <a:ext uri="{FF2B5EF4-FFF2-40B4-BE49-F238E27FC236}">
                  <a16:creationId xmlns:a16="http://schemas.microsoft.com/office/drawing/2014/main" id="{F555B963-2AC9-EB1B-A1ED-A9370E7AFB6A}"/>
                </a:ext>
              </a:extLst>
            </p:cNvPr>
            <p:cNvCxnSpPr>
              <a:cxnSpLocks/>
              <a:stCxn id="77" idx="2"/>
              <a:endCxn id="74" idx="2"/>
            </p:cNvCxnSpPr>
            <p:nvPr/>
          </p:nvCxnSpPr>
          <p:spPr>
            <a:xfrm>
              <a:off x="8120354" y="4866529"/>
              <a:ext cx="712164" cy="352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FD0F340C-B822-7DAB-7574-F911A189F257}"/>
                </a:ext>
              </a:extLst>
            </p:cNvPr>
            <p:cNvCxnSpPr>
              <a:cxnSpLocks/>
              <a:stCxn id="88" idx="3"/>
              <a:endCxn id="74" idx="2"/>
            </p:cNvCxnSpPr>
            <p:nvPr/>
          </p:nvCxnSpPr>
          <p:spPr>
            <a:xfrm flipV="1">
              <a:off x="8305612" y="5219409"/>
              <a:ext cx="526906" cy="3586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92B70FAB-293F-BE88-4874-81D41A7A5478}"/>
                </a:ext>
              </a:extLst>
            </p:cNvPr>
            <p:cNvCxnSpPr>
              <a:cxnSpLocks/>
              <a:stCxn id="78" idx="2"/>
              <a:endCxn id="74" idx="6"/>
            </p:cNvCxnSpPr>
            <p:nvPr/>
          </p:nvCxnSpPr>
          <p:spPr>
            <a:xfrm flipH="1">
              <a:off x="9146554" y="4866529"/>
              <a:ext cx="629616" cy="352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3" name="组合 112">
            <a:extLst>
              <a:ext uri="{FF2B5EF4-FFF2-40B4-BE49-F238E27FC236}">
                <a16:creationId xmlns:a16="http://schemas.microsoft.com/office/drawing/2014/main" id="{6F7A79A6-A49F-0994-9063-AA7FDFFC2C42}"/>
              </a:ext>
            </a:extLst>
          </p:cNvPr>
          <p:cNvGrpSpPr/>
          <p:nvPr/>
        </p:nvGrpSpPr>
        <p:grpSpPr>
          <a:xfrm>
            <a:off x="10695282" y="4560736"/>
            <a:ext cx="1061473" cy="786897"/>
            <a:chOff x="10695282" y="4560736"/>
            <a:chExt cx="1061473" cy="786897"/>
          </a:xfrm>
        </p:grpSpPr>
        <p:grpSp>
          <p:nvGrpSpPr>
            <p:cNvPr id="79" name="组合 78">
              <a:extLst>
                <a:ext uri="{FF2B5EF4-FFF2-40B4-BE49-F238E27FC236}">
                  <a16:creationId xmlns:a16="http://schemas.microsoft.com/office/drawing/2014/main" id="{FD65E75B-E069-9FF2-8EB8-1888C2453C5C}"/>
                </a:ext>
              </a:extLst>
            </p:cNvPr>
            <p:cNvGrpSpPr/>
            <p:nvPr/>
          </p:nvGrpSpPr>
          <p:grpSpPr>
            <a:xfrm>
              <a:off x="10695282" y="4560736"/>
              <a:ext cx="1061473" cy="786897"/>
              <a:chOff x="8002533" y="4934909"/>
              <a:chExt cx="1061473" cy="786897"/>
            </a:xfrm>
          </p:grpSpPr>
          <mc:AlternateContent xmlns:mc="http://schemas.openxmlformats.org/markup-compatibility/2006">
            <mc:Choice xmlns:a14="http://schemas.microsoft.com/office/drawing/2010/main" Requires="a14">
              <p:sp>
                <p:nvSpPr>
                  <p:cNvPr id="80" name="椭圆 79">
                    <a:extLst>
                      <a:ext uri="{FF2B5EF4-FFF2-40B4-BE49-F238E27FC236}">
                        <a16:creationId xmlns:a16="http://schemas.microsoft.com/office/drawing/2014/main" id="{C191D471-0F62-C8F5-7D90-76455750C01A}"/>
                      </a:ext>
                    </a:extLst>
                  </p:cNvPr>
                  <p:cNvSpPr/>
                  <p:nvPr/>
                </p:nvSpPr>
                <p:spPr>
                  <a:xfrm>
                    <a:off x="8002533" y="540777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oMath>
                      </m:oMathPara>
                    </a14:m>
                    <a:endParaRPr lang="zh-CN" altLang="en-US" dirty="0"/>
                  </a:p>
                </p:txBody>
              </p:sp>
            </mc:Choice>
            <mc:Fallback>
              <p:sp>
                <p:nvSpPr>
                  <p:cNvPr id="80" name="椭圆 79">
                    <a:extLst>
                      <a:ext uri="{FF2B5EF4-FFF2-40B4-BE49-F238E27FC236}">
                        <a16:creationId xmlns:a16="http://schemas.microsoft.com/office/drawing/2014/main" id="{C191D471-0F62-C8F5-7D90-76455750C01A}"/>
                      </a:ext>
                    </a:extLst>
                  </p:cNvPr>
                  <p:cNvSpPr>
                    <a:spLocks noRot="1" noChangeAspect="1" noMove="1" noResize="1" noEditPoints="1" noAdjustHandles="1" noChangeArrowheads="1" noChangeShapeType="1" noTextEdit="1"/>
                  </p:cNvSpPr>
                  <p:nvPr/>
                </p:nvSpPr>
                <p:spPr>
                  <a:xfrm>
                    <a:off x="8002533" y="5407770"/>
                    <a:ext cx="314036" cy="314036"/>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4" name="文本框 83">
                    <a:extLst>
                      <a:ext uri="{FF2B5EF4-FFF2-40B4-BE49-F238E27FC236}">
                        <a16:creationId xmlns:a16="http://schemas.microsoft.com/office/drawing/2014/main" id="{91B7E68C-6B03-6136-4FFF-22B437A1C2DA}"/>
                      </a:ext>
                    </a:extLst>
                  </p:cNvPr>
                  <p:cNvSpPr txBox="1"/>
                  <p:nvPr/>
                </p:nvSpPr>
                <p:spPr>
                  <a:xfrm>
                    <a:off x="8828364" y="4934909"/>
                    <a:ext cx="2356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p:sp>
                <p:nvSpPr>
                  <p:cNvPr id="84" name="文本框 83">
                    <a:extLst>
                      <a:ext uri="{FF2B5EF4-FFF2-40B4-BE49-F238E27FC236}">
                        <a16:creationId xmlns:a16="http://schemas.microsoft.com/office/drawing/2014/main" id="{91B7E68C-6B03-6136-4FFF-22B437A1C2DA}"/>
                      </a:ext>
                    </a:extLst>
                  </p:cNvPr>
                  <p:cNvSpPr txBox="1">
                    <a:spLocks noRot="1" noChangeAspect="1" noMove="1" noResize="1" noEditPoints="1" noAdjustHandles="1" noChangeArrowheads="1" noChangeShapeType="1" noTextEdit="1"/>
                  </p:cNvSpPr>
                  <p:nvPr/>
                </p:nvSpPr>
                <p:spPr>
                  <a:xfrm>
                    <a:off x="8828364" y="4934909"/>
                    <a:ext cx="235642" cy="276999"/>
                  </a:xfrm>
                  <a:prstGeom prst="rect">
                    <a:avLst/>
                  </a:prstGeom>
                  <a:blipFill>
                    <a:blip r:embed="rId14"/>
                    <a:stretch>
                      <a:fillRect/>
                    </a:stretch>
                  </a:blipFill>
                </p:spPr>
                <p:txBody>
                  <a:bodyPr/>
                  <a:lstStyle/>
                  <a:p>
                    <a:r>
                      <a:rPr lang="zh-CN" altLang="en-US">
                        <a:noFill/>
                      </a:rPr>
                      <a:t> </a:t>
                    </a:r>
                  </a:p>
                </p:txBody>
              </p:sp>
            </mc:Fallback>
          </mc:AlternateContent>
        </p:grpSp>
        <p:cxnSp>
          <p:nvCxnSpPr>
            <p:cNvPr id="110" name="直接连接符 109">
              <a:extLst>
                <a:ext uri="{FF2B5EF4-FFF2-40B4-BE49-F238E27FC236}">
                  <a16:creationId xmlns:a16="http://schemas.microsoft.com/office/drawing/2014/main" id="{8D5D5099-7232-F593-F654-FD1CF9F43248}"/>
                </a:ext>
              </a:extLst>
            </p:cNvPr>
            <p:cNvCxnSpPr>
              <a:cxnSpLocks/>
              <a:stCxn id="84" idx="2"/>
              <a:endCxn id="80" idx="6"/>
            </p:cNvCxnSpPr>
            <p:nvPr/>
          </p:nvCxnSpPr>
          <p:spPr>
            <a:xfrm flipH="1">
              <a:off x="11009318" y="4837735"/>
              <a:ext cx="629616" cy="352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6560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750B9-E6C6-B4D2-44BF-6501DE5E0B6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87BB100C-D37E-0007-1E3E-40991D350BDB}"/>
              </a:ext>
            </a:extLst>
          </p:cNvPr>
          <p:cNvSpPr/>
          <p:nvPr/>
        </p:nvSpPr>
        <p:spPr>
          <a:xfrm>
            <a:off x="651165" y="7141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2791FA96-D04C-0B02-2DCA-F62D096F3D0F}"/>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 : TSP</a:t>
            </a:r>
            <a:r>
              <a:rPr kumimoji="1" lang="ja-JP" altLang="en-US" b="1" dirty="0"/>
              <a:t>問題</a:t>
            </a:r>
          </a:p>
        </p:txBody>
      </p:sp>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4CA08BCF-8152-49C5-F6C9-B3A488134C8E}"/>
                  </a:ext>
                </a:extLst>
              </p:cNvPr>
              <p:cNvSpPr txBox="1"/>
              <p:nvPr/>
            </p:nvSpPr>
            <p:spPr>
              <a:xfrm>
                <a:off x="457200" y="923450"/>
                <a:ext cx="3754810" cy="1612108"/>
              </a:xfrm>
              <a:prstGeom prst="rect">
                <a:avLst/>
              </a:prstGeom>
              <a:noFill/>
            </p:spPr>
            <p:txBody>
              <a:bodyPr wrap="none" rtlCol="0">
                <a:spAutoFit/>
              </a:bodyPr>
              <a:lstStyle/>
              <a:p>
                <a:r>
                  <a:rPr lang="en-US" altLang="ja-JP" dirty="0">
                    <a:latin typeface="Söhne"/>
                  </a:rPr>
                  <a:t>DFJ</a:t>
                </a:r>
                <a:r>
                  <a:rPr lang="ja-JP" altLang="en-US" dirty="0">
                    <a:latin typeface="Söhne"/>
                  </a:rPr>
                  <a:t>形式の</a:t>
                </a:r>
                <a:r>
                  <a:rPr lang="en-US" altLang="zh-CN" dirty="0">
                    <a:latin typeface="Söhne"/>
                  </a:rPr>
                  <a:t>TSP</a:t>
                </a:r>
                <a:r>
                  <a:rPr lang="ja-JP" altLang="en-US" dirty="0"/>
                  <a:t>問題：</a:t>
                </a:r>
                <a:endParaRPr lang="en-US" altLang="ja-JP" dirty="0"/>
              </a:p>
              <a:p>
                <a:endParaRPr lang="en-US" altLang="ja-JP" dirty="0"/>
              </a:p>
              <a:p>
                <a:r>
                  <a:rPr lang="ja-JP" altLang="en-US" sz="1600" dirty="0"/>
                  <a:t>制約条件：</a:t>
                </a:r>
                <a:endParaRPr lang="en-US" altLang="ja-JP" sz="1600" dirty="0"/>
              </a:p>
              <a:p>
                <a14:m>
                  <m:oMathPara xmlns:m="http://schemas.openxmlformats.org/officeDocument/2006/math">
                    <m:oMathParaPr>
                      <m:jc m:val="centerGroup"/>
                    </m:oMathParaPr>
                    <m:oMath xmlns:m="http://schemas.openxmlformats.org/officeDocument/2006/math">
                      <m:nary>
                        <m:naryPr>
                          <m:chr m:val="∑"/>
                          <m:ctrlPr>
                            <a:rPr lang="zh-CN" altLang="en-US"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sub>
                        <m:sup>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𝑠𝑜𝑟𝑡</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𝑖𝑗</m:t>
                              </m:r>
                              <m:r>
                                <a:rPr lang="en-US" altLang="zh-CN" sz="1600" b="0" i="1" smtClean="0">
                                  <a:latin typeface="Cambria Math" panose="02040503050406030204" pitchFamily="18" charset="0"/>
                                </a:rPr>
                                <m:t>)</m:t>
                              </m:r>
                            </m:sub>
                          </m:sSub>
                        </m:e>
                      </m:nary>
                      <m:r>
                        <a:rPr lang="en-US" altLang="zh-CN" sz="1600" b="0" i="1" smtClean="0">
                          <a:latin typeface="Cambria Math" panose="02040503050406030204" pitchFamily="18" charset="0"/>
                        </a:rPr>
                        <m:t>=2            </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𝑛</m:t>
                      </m:r>
                    </m:oMath>
                  </m:oMathPara>
                </a14:m>
                <a:endParaRPr lang="zh-CN" altLang="en-US" sz="1600" dirty="0"/>
              </a:p>
            </p:txBody>
          </p:sp>
        </mc:Choice>
        <mc:Fallback>
          <p:sp>
            <p:nvSpPr>
              <p:cNvPr id="30" name="文本框 29">
                <a:extLst>
                  <a:ext uri="{FF2B5EF4-FFF2-40B4-BE49-F238E27FC236}">
                    <a16:creationId xmlns:a16="http://schemas.microsoft.com/office/drawing/2014/main" id="{4CA08BCF-8152-49C5-F6C9-B3A488134C8E}"/>
                  </a:ext>
                </a:extLst>
              </p:cNvPr>
              <p:cNvSpPr txBox="1">
                <a:spLocks noRot="1" noChangeAspect="1" noMove="1" noResize="1" noEditPoints="1" noAdjustHandles="1" noChangeArrowheads="1" noChangeShapeType="1" noTextEdit="1"/>
              </p:cNvSpPr>
              <p:nvPr/>
            </p:nvSpPr>
            <p:spPr>
              <a:xfrm>
                <a:off x="457200" y="923450"/>
                <a:ext cx="3754810" cy="1612108"/>
              </a:xfrm>
              <a:prstGeom prst="rect">
                <a:avLst/>
              </a:prstGeom>
              <a:blipFill>
                <a:blip r:embed="rId3"/>
                <a:stretch>
                  <a:fillRect l="-1299" t="-18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F5900D1-B5A2-4237-B1E1-C85582C260FC}"/>
                  </a:ext>
                </a:extLst>
              </p:cNvPr>
              <p:cNvSpPr txBox="1"/>
              <p:nvPr/>
            </p:nvSpPr>
            <p:spPr>
              <a:xfrm>
                <a:off x="7316733" y="962673"/>
                <a:ext cx="4142160" cy="1367682"/>
              </a:xfrm>
              <a:prstGeom prst="rect">
                <a:avLst/>
              </a:prstGeom>
              <a:noFill/>
              <a:ln>
                <a:solidFill>
                  <a:schemeClr val="tx1"/>
                </a:solidFill>
              </a:ln>
            </p:spPr>
            <p:txBody>
              <a:bodyPr wrap="none" rtlCol="0">
                <a:spAutoFit/>
              </a:bodyPr>
              <a:lstStyle/>
              <a:p>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町の個数</a:t>
                </a:r>
                <a:endParaRPr lang="en-US" altLang="zh-CN" sz="1600" i="1" dirty="0">
                  <a:latin typeface="Cambria Math" panose="02040503050406030204" pitchFamily="18" charset="0"/>
                </a:endParaRPr>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{0,1}</m:t>
                    </m:r>
                  </m:oMath>
                </a14:m>
                <a:r>
                  <a:rPr lang="ja-JP" altLang="en-US" sz="1600" dirty="0"/>
                  <a:t>   バイナリ変数</a:t>
                </a:r>
                <a:endParaRPr lang="en-US" altLang="ja-JP" sz="1600" dirty="0"/>
              </a:p>
              <a:p>
                <a:r>
                  <a:rPr lang="en-US" altLang="zh-CN" sz="1600" b="0" dirty="0"/>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と</m:t>
                    </m:r>
                    <m:r>
                      <a:rPr lang="ja-JP" altLang="en-US" sz="1600" i="1">
                        <a:latin typeface="Cambria Math" panose="02040503050406030204" pitchFamily="18" charset="0"/>
                      </a:rPr>
                      <m:t>町</m:t>
                    </m:r>
                    <m:r>
                      <a:rPr lang="en-US" altLang="ja-JP" sz="1600" i="1">
                        <a:latin typeface="Cambria Math" panose="02040503050406030204" pitchFamily="18" charset="0"/>
                      </a:rPr>
                      <m:t>𝑗</m:t>
                    </m:r>
                    <m:r>
                      <a:rPr lang="ja-JP" altLang="en-US" sz="1600" i="1">
                        <a:latin typeface="Cambria Math" panose="02040503050406030204" pitchFamily="18" charset="0"/>
                      </a:rPr>
                      <m:t>間</m:t>
                    </m:r>
                    <m:r>
                      <a:rPr lang="ja-JP" altLang="en-US" sz="1600" i="1">
                        <a:latin typeface="Cambria Math" panose="02040503050406030204" pitchFamily="18" charset="0"/>
                      </a:rPr>
                      <m:t>の</m:t>
                    </m:r>
                    <m:r>
                      <a:rPr lang="ja-JP" altLang="en-US" sz="1600" i="1">
                        <a:latin typeface="Cambria Math" panose="02040503050406030204" pitchFamily="18" charset="0"/>
                      </a:rPr>
                      <m:t>ユクリッド</m:t>
                    </m:r>
                    <m:r>
                      <a:rPr lang="ja-JP" altLang="en-US" sz="1600" i="1">
                        <a:latin typeface="Cambria Math" panose="02040503050406030204" pitchFamily="18" charset="0"/>
                      </a:rPr>
                      <m:t>距離</m:t>
                    </m:r>
                  </m:oMath>
                </a14:m>
                <a:endParaRPr lang="en-US" altLang="ja-JP" sz="1600" dirty="0"/>
              </a:p>
              <a:p>
                <a14:m>
                  <m:oMath xmlns:m="http://schemas.openxmlformats.org/officeDocument/2006/math">
                    <m:r>
                      <a:rPr lang="en-US" altLang="ja-JP" sz="1600" b="0" i="1" smtClean="0">
                        <a:latin typeface="Cambria Math" panose="02040503050406030204" pitchFamily="18" charset="0"/>
                      </a:rPr>
                      <m:t>𝑄</m:t>
                    </m:r>
                  </m:oMath>
                </a14:m>
                <a:r>
                  <a:rPr lang="en-US" altLang="ja-JP" sz="1600" dirty="0"/>
                  <a:t>       </a:t>
                </a:r>
                <a:r>
                  <a:rPr lang="ja-JP" altLang="en-US" sz="1600" dirty="0"/>
                  <a:t>サブツアーの集合</a:t>
                </a:r>
                <a:endParaRPr lang="en-US" altLang="ja-JP" sz="1600" dirty="0"/>
              </a:p>
              <a:p>
                <a:pPr/>
                <a14:m>
                  <m:oMath xmlns:m="http://schemas.openxmlformats.org/officeDocument/2006/math">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𝑄</m:t>
                        </m:r>
                      </m:e>
                    </m:d>
                  </m:oMath>
                </a14:m>
                <a:r>
                  <a:rPr lang="ja-JP" altLang="en-US" sz="1600" dirty="0"/>
                  <a:t>     サブツアーの集合のサイズ</a:t>
                </a:r>
                <a:r>
                  <a:rPr lang="en-US" altLang="ja-JP" sz="1600" dirty="0"/>
                  <a:t>(</a:t>
                </a:r>
                <a:r>
                  <a:rPr lang="ja-JP" altLang="en-US" sz="1600" dirty="0"/>
                  <a:t>町の個数</a:t>
                </a:r>
                <a:r>
                  <a:rPr lang="en-US" altLang="ja-JP" sz="1600" dirty="0"/>
                  <a:t>)</a:t>
                </a:r>
              </a:p>
            </p:txBody>
          </p:sp>
        </mc:Choice>
        <mc:Fallback>
          <p:sp>
            <p:nvSpPr>
              <p:cNvPr id="2" name="文本框 1">
                <a:extLst>
                  <a:ext uri="{FF2B5EF4-FFF2-40B4-BE49-F238E27FC236}">
                    <a16:creationId xmlns:a16="http://schemas.microsoft.com/office/drawing/2014/main" id="{2F5900D1-B5A2-4237-B1E1-C85582C260FC}"/>
                  </a:ext>
                </a:extLst>
              </p:cNvPr>
              <p:cNvSpPr txBox="1">
                <a:spLocks noRot="1" noChangeAspect="1" noMove="1" noResize="1" noEditPoints="1" noAdjustHandles="1" noChangeArrowheads="1" noChangeShapeType="1" noTextEdit="1"/>
              </p:cNvSpPr>
              <p:nvPr/>
            </p:nvSpPr>
            <p:spPr>
              <a:xfrm>
                <a:off x="7316733" y="962673"/>
                <a:ext cx="4142160" cy="1367682"/>
              </a:xfrm>
              <a:prstGeom prst="rect">
                <a:avLst/>
              </a:prstGeom>
              <a:blipFill>
                <a:blip r:embed="rId4"/>
                <a:stretch>
                  <a:fillRect t="-885" b="-4425"/>
                </a:stretch>
              </a:blipFill>
              <a:ln>
                <a:solidFill>
                  <a:schemeClr val="tx1"/>
                </a:solidFill>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02B1E270-56F2-5C43-1A6A-BEB6B3E54733}"/>
              </a:ext>
            </a:extLst>
          </p:cNvPr>
          <p:cNvSpPr txBox="1"/>
          <p:nvPr/>
        </p:nvSpPr>
        <p:spPr>
          <a:xfrm>
            <a:off x="6096000" y="2317750"/>
            <a:ext cx="184731" cy="646331"/>
          </a:xfrm>
          <a:prstGeom prst="rect">
            <a:avLst/>
          </a:prstGeom>
          <a:noFill/>
        </p:spPr>
        <p:txBody>
          <a:bodyPr wrap="none" rtlCol="0">
            <a:spAutoFit/>
          </a:bodyPr>
          <a:lstStyle/>
          <a:p>
            <a:endParaRPr lang="en-US" altLang="zh-CN" dirty="0"/>
          </a:p>
          <a:p>
            <a:endParaRPr lang="zh-CN" altLang="en-US" dirty="0"/>
          </a:p>
        </p:txBody>
      </p:sp>
      <p:pic>
        <p:nvPicPr>
          <p:cNvPr id="9" name="图片 8">
            <a:extLst>
              <a:ext uri="{FF2B5EF4-FFF2-40B4-BE49-F238E27FC236}">
                <a16:creationId xmlns:a16="http://schemas.microsoft.com/office/drawing/2014/main" id="{287DC44A-F8E8-7231-2CB4-C479FE4A7A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529" y="2714300"/>
            <a:ext cx="5267555" cy="3203900"/>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348E383-D974-C812-D8B9-388D30B362CD}"/>
                  </a:ext>
                </a:extLst>
              </p:cNvPr>
              <p:cNvSpPr txBox="1"/>
              <p:nvPr/>
            </p:nvSpPr>
            <p:spPr>
              <a:xfrm>
                <a:off x="457200" y="5861050"/>
                <a:ext cx="2624436" cy="954107"/>
              </a:xfrm>
              <a:prstGeom prst="rect">
                <a:avLst/>
              </a:prstGeom>
              <a:noFill/>
            </p:spPr>
            <p:txBody>
              <a:bodyPr wrap="none" rtlCol="0">
                <a:spAutoFit/>
              </a:bodyPr>
              <a:lstStyle/>
              <a:p>
                <a:r>
                  <a:rPr lang="ja-JP" altLang="en-US" sz="1400" dirty="0"/>
                  <a:t>サブツアー</a:t>
                </a:r>
                <a14:m>
                  <m:oMath xmlns:m="http://schemas.openxmlformats.org/officeDocument/2006/math">
                    <m:d>
                      <m:dPr>
                        <m:begChr m:val="{"/>
                        <m:endChr m:val="}"/>
                        <m:ctrlPr>
                          <a:rPr lang="en-US" altLang="ja-JP" sz="1400" i="1" smtClean="0">
                            <a:latin typeface="Cambria Math" panose="02040503050406030204" pitchFamily="18" charset="0"/>
                          </a:rPr>
                        </m:ctrlPr>
                      </m:dPr>
                      <m:e>
                        <m:r>
                          <m:rPr>
                            <m:nor/>
                          </m:rPr>
                          <a:rPr lang="en-US" altLang="ja-JP" sz="1400" b="0" i="0" smtClean="0">
                            <a:latin typeface="Cambria Math" panose="02040503050406030204" pitchFamily="18" charset="0"/>
                          </a:rPr>
                          <m:t>2,5,7</m:t>
                        </m:r>
                      </m:e>
                    </m:d>
                  </m:oMath>
                </a14:m>
                <a:r>
                  <a:rPr lang="ja-JP" altLang="en-US" sz="1400" dirty="0"/>
                  <a:t>が存在する</a:t>
                </a:r>
                <a:endParaRPr lang="en-US" altLang="ja-JP" sz="1400" dirty="0"/>
              </a:p>
              <a:p>
                <a:r>
                  <a:rPr lang="ja-JP" altLang="en-US" sz="1400" dirty="0"/>
                  <a:t>上記の制約条件を満たすが</a:t>
                </a:r>
                <a:endParaRPr lang="en-US" altLang="ja-JP" sz="1400" dirty="0"/>
              </a:p>
              <a:p>
                <a:r>
                  <a:rPr lang="en-US" altLang="ja-JP" sz="1400" dirty="0"/>
                  <a:t>TSP</a:t>
                </a:r>
                <a:r>
                  <a:rPr lang="ja-JP" altLang="en-US" sz="1400" dirty="0"/>
                  <a:t>問題の実行可能解ではない</a:t>
                </a:r>
                <a:endParaRPr lang="en-US" altLang="ja-JP" sz="1400" dirty="0"/>
              </a:p>
              <a:p>
                <a:r>
                  <a:rPr lang="ja-JP" altLang="en-US" sz="1400" dirty="0"/>
                  <a:t>なので、他の制約条件が必要</a:t>
                </a:r>
                <a:endParaRPr lang="zh-CN" altLang="en-US" sz="1400" dirty="0"/>
              </a:p>
            </p:txBody>
          </p:sp>
        </mc:Choice>
        <mc:Fallback>
          <p:sp>
            <p:nvSpPr>
              <p:cNvPr id="10" name="文本框 9">
                <a:extLst>
                  <a:ext uri="{FF2B5EF4-FFF2-40B4-BE49-F238E27FC236}">
                    <a16:creationId xmlns:a16="http://schemas.microsoft.com/office/drawing/2014/main" id="{D348E383-D974-C812-D8B9-388D30B362CD}"/>
                  </a:ext>
                </a:extLst>
              </p:cNvPr>
              <p:cNvSpPr txBox="1">
                <a:spLocks noRot="1" noChangeAspect="1" noMove="1" noResize="1" noEditPoints="1" noAdjustHandles="1" noChangeArrowheads="1" noChangeShapeType="1" noTextEdit="1"/>
              </p:cNvSpPr>
              <p:nvPr/>
            </p:nvSpPr>
            <p:spPr>
              <a:xfrm>
                <a:off x="457200" y="5861050"/>
                <a:ext cx="2624436" cy="954107"/>
              </a:xfrm>
              <a:prstGeom prst="rect">
                <a:avLst/>
              </a:prstGeom>
              <a:blipFill>
                <a:blip r:embed="rId6"/>
                <a:stretch>
                  <a:fillRect l="-696" t="-637" b="-57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9B8D7F7B-5B18-69AE-355C-76D02E9CAB01}"/>
                  </a:ext>
                </a:extLst>
              </p:cNvPr>
              <p:cNvSpPr txBox="1"/>
              <p:nvPr/>
            </p:nvSpPr>
            <p:spPr>
              <a:xfrm>
                <a:off x="6096000" y="2535558"/>
                <a:ext cx="5557740" cy="1456361"/>
              </a:xfrm>
              <a:prstGeom prst="rect">
                <a:avLst/>
              </a:prstGeom>
              <a:noFill/>
            </p:spPr>
            <p:txBody>
              <a:bodyPr wrap="none" rtlCol="0">
                <a:spAutoFit/>
              </a:bodyPr>
              <a:lstStyle/>
              <a:p>
                <a:r>
                  <a:rPr lang="ja-JP" altLang="en-US" sz="1600" dirty="0"/>
                  <a:t>サブツアー</a:t>
                </a:r>
                <a:r>
                  <a:rPr lang="en-US" altLang="ja-JP" sz="1600" dirty="0"/>
                  <a:t>(sub-tour)</a:t>
                </a:r>
                <a:r>
                  <a:rPr lang="ja-JP" altLang="en-US" sz="1600" dirty="0"/>
                  <a:t>を回避するために</a:t>
                </a:r>
                <a:endParaRPr lang="en-US" altLang="ja-JP" sz="1600" dirty="0"/>
              </a:p>
              <a:p>
                <a:r>
                  <a:rPr lang="ja-JP" altLang="en-US" sz="1600" dirty="0"/>
                  <a:t>一つの手法として全てのサブツアーを考慮する</a:t>
                </a:r>
                <a:endParaRPr lang="en-US" altLang="ja-JP" sz="1600" dirty="0"/>
              </a:p>
              <a:p>
                <a:endParaRPr lang="en-US" altLang="zh-CN" sz="1600" dirty="0"/>
              </a:p>
              <a:p>
                <a14:m>
                  <m:oMathPara xmlns:m="http://schemas.openxmlformats.org/officeDocument/2006/math">
                    <m:oMathParaPr>
                      <m:jc m:val="centerGroup"/>
                    </m:oMathParaPr>
                    <m:oMath xmlns:m="http://schemas.openxmlformats.org/officeDocument/2006/math">
                      <m:nary>
                        <m:naryPr>
                          <m:chr m:val="∑"/>
                          <m:supHide m:val="on"/>
                          <m:ctrlPr>
                            <a:rPr lang="zh-CN" altLang="en-US" sz="160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𝑄</m:t>
                          </m:r>
                        </m:sub>
                        <m:sup/>
                        <m:e>
                          <m:nary>
                            <m:naryPr>
                              <m:chr m:val="∑"/>
                              <m:supHide m:val="on"/>
                              <m:ctrlPr>
                                <a:rPr lang="en-US" altLang="zh-CN" sz="1600" i="1" smtClean="0">
                                  <a:latin typeface="Cambria Math" panose="02040503050406030204" pitchFamily="18" charset="0"/>
                                </a:rPr>
                              </m:ctrlPr>
                            </m:naryPr>
                            <m:sub>
                              <m:r>
                                <m:rPr>
                                  <m:brk m:alnAt="7"/>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𝑄</m:t>
                              </m:r>
                            </m:sub>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𝑖𝑗</m:t>
                                  </m:r>
                                </m:sub>
                              </m:sSub>
                              <m:r>
                                <a:rPr lang="en-US" altLang="zh-CN" sz="1600" i="1" smtClean="0">
                                  <a:latin typeface="Cambria Math" panose="02040503050406030204" pitchFamily="18" charset="0"/>
                                  <a:ea typeface="Cambria Math" panose="02040503050406030204" pitchFamily="18" charset="0"/>
                                </a:rPr>
                                <m:t>≤</m:t>
                              </m:r>
                              <m:d>
                                <m:dPr>
                                  <m:begChr m:val="|"/>
                                  <m:endChr m:val="|"/>
                                  <m:ctrlPr>
                                    <a:rPr lang="en-US" altLang="zh-CN" sz="160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𝑄</m:t>
                                  </m:r>
                                </m:e>
                              </m:d>
                              <m:r>
                                <a:rPr lang="en-US" altLang="zh-CN" sz="1600" b="0" i="1" smtClean="0">
                                  <a:latin typeface="Cambria Math" panose="02040503050406030204" pitchFamily="18" charset="0"/>
                                  <a:ea typeface="Cambria Math" panose="02040503050406030204" pitchFamily="18" charset="0"/>
                                </a:rPr>
                                <m:t>−1</m:t>
                              </m:r>
                            </m:e>
                          </m:nary>
                        </m:e>
                      </m:nary>
                      <m:r>
                        <a:rPr lang="en-US" altLang="zh-CN" sz="1600" b="0" i="1" smtClean="0">
                          <a:latin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𝑄</m:t>
                      </m:r>
                      <m:r>
                        <a:rPr lang="en-US" altLang="zh-CN" sz="1600" b="0" i="1" smtClean="0">
                          <a:latin typeface="Cambria Math" panose="02040503050406030204" pitchFamily="18" charset="0"/>
                          <a:ea typeface="Cambria Math" panose="02040503050406030204" pitchFamily="18" charset="0"/>
                        </a:rPr>
                        <m:t>⊊</m:t>
                      </m:r>
                      <m:d>
                        <m:dPr>
                          <m:begChr m:val="{"/>
                          <m:endChr m:val="}"/>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−1</m:t>
                          </m:r>
                        </m:e>
                      </m:d>
                      <m:r>
                        <a:rPr lang="en-US" altLang="zh-CN" sz="1600" b="0" i="1" smtClean="0">
                          <a:latin typeface="Cambria Math" panose="02040503050406030204" pitchFamily="18" charset="0"/>
                        </a:rPr>
                        <m:t> ,  </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𝑄</m:t>
                          </m:r>
                        </m:e>
                      </m:d>
                      <m:r>
                        <a:rPr lang="en-US" altLang="zh-CN" sz="1600" b="0" i="1" smtClean="0">
                          <a:latin typeface="Cambria Math" panose="02040503050406030204" pitchFamily="18" charset="0"/>
                          <a:ea typeface="Cambria Math" panose="02040503050406030204" pitchFamily="18" charset="0"/>
                        </a:rPr>
                        <m:t>≥3</m:t>
                      </m:r>
                    </m:oMath>
                  </m:oMathPara>
                </a14:m>
                <a:endParaRPr lang="zh-CN" altLang="en-US" sz="1600" dirty="0"/>
              </a:p>
            </p:txBody>
          </p:sp>
        </mc:Choice>
        <mc:Fallback>
          <p:sp>
            <p:nvSpPr>
              <p:cNvPr id="11" name="文本框 10">
                <a:extLst>
                  <a:ext uri="{FF2B5EF4-FFF2-40B4-BE49-F238E27FC236}">
                    <a16:creationId xmlns:a16="http://schemas.microsoft.com/office/drawing/2014/main" id="{9B8D7F7B-5B18-69AE-355C-76D02E9CAB01}"/>
                  </a:ext>
                </a:extLst>
              </p:cNvPr>
              <p:cNvSpPr txBox="1">
                <a:spLocks noRot="1" noChangeAspect="1" noMove="1" noResize="1" noEditPoints="1" noAdjustHandles="1" noChangeArrowheads="1" noChangeShapeType="1" noTextEdit="1"/>
              </p:cNvSpPr>
              <p:nvPr/>
            </p:nvSpPr>
            <p:spPr>
              <a:xfrm>
                <a:off x="6096000" y="2535558"/>
                <a:ext cx="5557740" cy="1456361"/>
              </a:xfrm>
              <a:prstGeom prst="rect">
                <a:avLst/>
              </a:prstGeom>
              <a:blipFill>
                <a:blip r:embed="rId7"/>
                <a:stretch>
                  <a:fillRect l="-548" t="-12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AC2D4E6E-C666-574E-270E-3BFB8A59ADF2}"/>
                  </a:ext>
                </a:extLst>
              </p:cNvPr>
              <p:cNvSpPr txBox="1"/>
              <p:nvPr/>
            </p:nvSpPr>
            <p:spPr>
              <a:xfrm>
                <a:off x="7395447" y="4029779"/>
                <a:ext cx="4774192" cy="2308324"/>
              </a:xfrm>
              <a:prstGeom prst="rect">
                <a:avLst/>
              </a:prstGeom>
              <a:noFill/>
            </p:spPr>
            <p:txBody>
              <a:bodyPr wrap="none" rtlCol="0">
                <a:spAutoFit/>
              </a:bodyPr>
              <a:lstStyle/>
              <a:p>
                <a:r>
                  <a:rPr lang="ja-JP" altLang="en-US" dirty="0"/>
                  <a:t>可能なサブツアー</a:t>
                </a:r>
                <a14:m>
                  <m:oMath xmlns:m="http://schemas.openxmlformats.org/officeDocument/2006/math">
                    <m:r>
                      <a:rPr lang="en-US" altLang="ja-JP" sz="1800" b="0" i="1" smtClean="0">
                        <a:latin typeface="Cambria Math" panose="02040503050406030204" pitchFamily="18" charset="0"/>
                      </a:rPr>
                      <m:t>𝑄</m:t>
                    </m:r>
                  </m:oMath>
                </a14:m>
                <a:r>
                  <a:rPr lang="ja-JP" altLang="en-US" dirty="0"/>
                  <a:t>：</a:t>
                </a:r>
                <a:endParaRPr lang="en-US" altLang="ja-JP" dirty="0"/>
              </a:p>
              <a:p>
                <a:pPr/>
                <a14:m>
                  <m:oMathPara xmlns:m="http://schemas.openxmlformats.org/officeDocument/2006/math">
                    <m:oMathParaPr>
                      <m:jc m:val="left"/>
                    </m:oMathParaPr>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𝑄</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3</m:t>
                      </m:r>
                    </m:oMath>
                  </m:oMathPara>
                </a14:m>
                <a:endParaRPr lang="en-US" altLang="ja-JP" dirty="0"/>
              </a:p>
              <a:p>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3,4,5</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2,4,5</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2,3,5</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2,3,4</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1,4,5</m:t>
                          </m:r>
                        </m:e>
                      </m:d>
                    </m:oMath>
                  </m:oMathPara>
                </a14:m>
                <a:endParaRPr lang="en-US" altLang="zh-CN" b="0" dirty="0"/>
              </a:p>
              <a:p>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1,3,5</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1,3,4</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1,2,5</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1,2,4</m:t>
                          </m:r>
                        </m:e>
                      </m:d>
                      <m:r>
                        <a:rPr lang="en-US" altLang="zh-CN" b="0" i="1" smtClean="0">
                          <a:latin typeface="Cambria Math" panose="02040503050406030204" pitchFamily="18" charset="0"/>
                        </a:rPr>
                        <m:t>,{1,2,3}</m:t>
                      </m:r>
                    </m:oMath>
                  </m:oMathPara>
                </a14:m>
                <a:endParaRPr lang="en-US" altLang="zh-CN" dirty="0"/>
              </a:p>
              <a:p>
                <a:endParaRPr lang="en-US" altLang="zh-CN" dirty="0"/>
              </a:p>
              <a:p>
                <a:pPr/>
                <a14:m>
                  <m:oMathPara xmlns:m="http://schemas.openxmlformats.org/officeDocument/2006/math">
                    <m:oMathParaPr>
                      <m:jc m:val="left"/>
                    </m:oMathParaPr>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𝑄</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4</m:t>
                      </m:r>
                    </m:oMath>
                  </m:oMathPara>
                </a14:m>
                <a:endParaRPr lang="en-US" altLang="ja-JP" dirty="0"/>
              </a:p>
              <a:p>
                <a:pPr/>
                <a14:m>
                  <m:oMathPara xmlns:m="http://schemas.openxmlformats.org/officeDocument/2006/math">
                    <m:oMathParaPr>
                      <m:jc m:val="left"/>
                    </m:oMathParaPr>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2,3,4,5</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1,3,4,5</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1,2,4,5</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1,2,3,5</m:t>
                          </m:r>
                        </m:e>
                      </m:d>
                      <m:r>
                        <a:rPr lang="en-US" altLang="ja-JP" b="0" i="1" smtClean="0">
                          <a:latin typeface="Cambria Math" panose="02040503050406030204" pitchFamily="18" charset="0"/>
                        </a:rPr>
                        <m:t>,{1,2,3,4}</m:t>
                      </m:r>
                    </m:oMath>
                  </m:oMathPara>
                </a14:m>
                <a:endParaRPr lang="en-US" altLang="ja-JP" dirty="0"/>
              </a:p>
              <a:p>
                <a:endParaRPr lang="zh-CN" altLang="en-US" dirty="0"/>
              </a:p>
            </p:txBody>
          </p:sp>
        </mc:Choice>
        <mc:Fallback>
          <p:sp>
            <p:nvSpPr>
              <p:cNvPr id="29" name="文本框 28">
                <a:extLst>
                  <a:ext uri="{FF2B5EF4-FFF2-40B4-BE49-F238E27FC236}">
                    <a16:creationId xmlns:a16="http://schemas.microsoft.com/office/drawing/2014/main" id="{AC2D4E6E-C666-574E-270E-3BFB8A59ADF2}"/>
                  </a:ext>
                </a:extLst>
              </p:cNvPr>
              <p:cNvSpPr txBox="1">
                <a:spLocks noRot="1" noChangeAspect="1" noMove="1" noResize="1" noEditPoints="1" noAdjustHandles="1" noChangeArrowheads="1" noChangeShapeType="1" noTextEdit="1"/>
              </p:cNvSpPr>
              <p:nvPr/>
            </p:nvSpPr>
            <p:spPr>
              <a:xfrm>
                <a:off x="7395447" y="4029779"/>
                <a:ext cx="4774192" cy="2308324"/>
              </a:xfrm>
              <a:prstGeom prst="rect">
                <a:avLst/>
              </a:prstGeom>
              <a:blipFill>
                <a:blip r:embed="rId8"/>
                <a:stretch>
                  <a:fillRect l="-1022" t="-1055"/>
                </a:stretch>
              </a:blipFill>
            </p:spPr>
            <p:txBody>
              <a:bodyPr/>
              <a:lstStyle/>
              <a:p>
                <a:r>
                  <a:rPr lang="zh-CN" altLang="en-US">
                    <a:noFill/>
                  </a:rPr>
                  <a:t> </a:t>
                </a:r>
              </a:p>
            </p:txBody>
          </p:sp>
        </mc:Fallback>
      </mc:AlternateContent>
      <p:grpSp>
        <p:nvGrpSpPr>
          <p:cNvPr id="31" name="组合 30">
            <a:extLst>
              <a:ext uri="{FF2B5EF4-FFF2-40B4-BE49-F238E27FC236}">
                <a16:creationId xmlns:a16="http://schemas.microsoft.com/office/drawing/2014/main" id="{3A09B0D8-3173-6E72-061B-073FB25BE55A}"/>
              </a:ext>
            </a:extLst>
          </p:cNvPr>
          <p:cNvGrpSpPr/>
          <p:nvPr/>
        </p:nvGrpSpPr>
        <p:grpSpPr>
          <a:xfrm>
            <a:off x="5327077" y="4295410"/>
            <a:ext cx="1907308" cy="1565640"/>
            <a:chOff x="886691" y="3441643"/>
            <a:chExt cx="1907308" cy="1565640"/>
          </a:xfrm>
        </p:grpSpPr>
        <p:sp>
          <p:nvSpPr>
            <p:cNvPr id="32" name="椭圆 31">
              <a:extLst>
                <a:ext uri="{FF2B5EF4-FFF2-40B4-BE49-F238E27FC236}">
                  <a16:creationId xmlns:a16="http://schemas.microsoft.com/office/drawing/2014/main" id="{B0573978-570F-AC39-E101-F9958A4E812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3" name="椭圆 32">
              <a:extLst>
                <a:ext uri="{FF2B5EF4-FFF2-40B4-BE49-F238E27FC236}">
                  <a16:creationId xmlns:a16="http://schemas.microsoft.com/office/drawing/2014/main" id="{BDBEEB99-C3C6-90D8-7783-87D9F8671A8C}"/>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E4C27AD2-7530-348B-A623-1D5E314F196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5" name="椭圆 34">
              <a:extLst>
                <a:ext uri="{FF2B5EF4-FFF2-40B4-BE49-F238E27FC236}">
                  <a16:creationId xmlns:a16="http://schemas.microsoft.com/office/drawing/2014/main" id="{6153B3A7-94C6-36EA-0D77-3761E12899F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6" name="椭圆 35">
              <a:extLst>
                <a:ext uri="{FF2B5EF4-FFF2-40B4-BE49-F238E27FC236}">
                  <a16:creationId xmlns:a16="http://schemas.microsoft.com/office/drawing/2014/main" id="{7716696A-3963-99C9-0F58-6687C473529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7" name="直接连接符 36">
              <a:extLst>
                <a:ext uri="{FF2B5EF4-FFF2-40B4-BE49-F238E27FC236}">
                  <a16:creationId xmlns:a16="http://schemas.microsoft.com/office/drawing/2014/main" id="{3CDCB253-780F-47E3-DDB8-0D26A9D3A7FE}"/>
                </a:ext>
              </a:extLst>
            </p:cNvPr>
            <p:cNvCxnSpPr>
              <a:cxnSpLocks/>
              <a:stCxn id="32" idx="5"/>
              <a:endCxn id="3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81F649F7-9EEE-544C-4092-749962989401}"/>
                </a:ext>
              </a:extLst>
            </p:cNvPr>
            <p:cNvCxnSpPr>
              <a:stCxn id="32" idx="5"/>
              <a:endCxn id="3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4B3918F6-9D04-4461-E80C-18EA59838EB7}"/>
                </a:ext>
              </a:extLst>
            </p:cNvPr>
            <p:cNvCxnSpPr>
              <a:stCxn id="32" idx="5"/>
              <a:endCxn id="3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A2CF0010-9AF1-46E5-30A0-6CEEDD72165C}"/>
                </a:ext>
              </a:extLst>
            </p:cNvPr>
            <p:cNvCxnSpPr>
              <a:stCxn id="32" idx="5"/>
              <a:endCxn id="3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313CA2AA-E7B0-A490-DEFF-5971C940B924}"/>
                </a:ext>
              </a:extLst>
            </p:cNvPr>
            <p:cNvCxnSpPr>
              <a:stCxn id="34" idx="3"/>
              <a:endCxn id="3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D76F3669-0F26-2264-FF10-31AB17424AC1}"/>
                </a:ext>
              </a:extLst>
            </p:cNvPr>
            <p:cNvCxnSpPr>
              <a:stCxn id="34" idx="3"/>
              <a:endCxn id="3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B8D85D96-D67F-35A1-7960-A9B122AAE256}"/>
                </a:ext>
              </a:extLst>
            </p:cNvPr>
            <p:cNvCxnSpPr>
              <a:stCxn id="34" idx="3"/>
              <a:endCxn id="36"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接连接符 43">
              <a:extLst>
                <a:ext uri="{FF2B5EF4-FFF2-40B4-BE49-F238E27FC236}">
                  <a16:creationId xmlns:a16="http://schemas.microsoft.com/office/drawing/2014/main" id="{40C7D2AD-6D25-B737-E4F1-612C4E9F1967}"/>
                </a:ext>
              </a:extLst>
            </p:cNvPr>
            <p:cNvCxnSpPr>
              <a:stCxn id="35" idx="1"/>
              <a:endCxn id="3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1372C65D-85EE-4449-3359-EA6ED0CE52A7}"/>
                </a:ext>
              </a:extLst>
            </p:cNvPr>
            <p:cNvCxnSpPr>
              <a:stCxn id="35" idx="1"/>
              <a:endCxn id="36"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4A01A234-E2C5-6B70-A761-EEAD61FA453E}"/>
                </a:ext>
              </a:extLst>
            </p:cNvPr>
            <p:cNvCxnSpPr>
              <a:stCxn id="33" idx="0"/>
              <a:endCxn id="3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35EBAEA2-1B81-5C2D-33A7-413B22D5FA2A}"/>
                  </a:ext>
                </a:extLst>
              </p:cNvPr>
              <p:cNvSpPr txBox="1"/>
              <p:nvPr/>
            </p:nvSpPr>
            <p:spPr>
              <a:xfrm>
                <a:off x="5752141" y="6234878"/>
                <a:ext cx="6323334" cy="369332"/>
              </a:xfrm>
              <a:prstGeom prst="rect">
                <a:avLst/>
              </a:prstGeom>
              <a:noFill/>
            </p:spPr>
            <p:txBody>
              <a:bodyPr wrap="none" rtlCol="0">
                <a:spAutoFit/>
              </a:bodyPr>
              <a:lstStyle/>
              <a:p>
                <a:r>
                  <a:rPr lang="ja-JP" altLang="en-US" dirty="0"/>
                  <a:t>町の個数</a:t>
                </a:r>
                <a14:m>
                  <m:oMath xmlns:m="http://schemas.openxmlformats.org/officeDocument/2006/math">
                    <m:r>
                      <a:rPr lang="en-US" altLang="ja-JP" sz="1800" b="0" i="1" smtClean="0">
                        <a:latin typeface="Cambria Math" panose="02040503050406030204" pitchFamily="18" charset="0"/>
                      </a:rPr>
                      <m:t>𝑛</m:t>
                    </m:r>
                  </m:oMath>
                </a14:m>
                <a:r>
                  <a:rPr lang="ja-JP" altLang="en-US" dirty="0"/>
                  <a:t>の増加につれて制約条件の個数も爆発的に増える</a:t>
                </a:r>
                <a:endParaRPr lang="zh-CN" altLang="en-US" dirty="0"/>
              </a:p>
            </p:txBody>
          </p:sp>
        </mc:Choice>
        <mc:Fallback>
          <p:sp>
            <p:nvSpPr>
              <p:cNvPr id="47" name="文本框 46">
                <a:extLst>
                  <a:ext uri="{FF2B5EF4-FFF2-40B4-BE49-F238E27FC236}">
                    <a16:creationId xmlns:a16="http://schemas.microsoft.com/office/drawing/2014/main" id="{35EBAEA2-1B81-5C2D-33A7-413B22D5FA2A}"/>
                  </a:ext>
                </a:extLst>
              </p:cNvPr>
              <p:cNvSpPr txBox="1">
                <a:spLocks noRot="1" noChangeAspect="1" noMove="1" noResize="1" noEditPoints="1" noAdjustHandles="1" noChangeArrowheads="1" noChangeShapeType="1" noTextEdit="1"/>
              </p:cNvSpPr>
              <p:nvPr/>
            </p:nvSpPr>
            <p:spPr>
              <a:xfrm>
                <a:off x="5752141" y="6234878"/>
                <a:ext cx="6323334" cy="369332"/>
              </a:xfrm>
              <a:prstGeom prst="rect">
                <a:avLst/>
              </a:prstGeom>
              <a:blipFill>
                <a:blip r:embed="rId9"/>
                <a:stretch>
                  <a:fillRect l="-868" t="-8333" r="-96"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550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23A5B-E2C8-0E6E-7308-FAF126BC1A1A}"/>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E3C03970-0895-3764-3923-D6ACA5FFE35C}"/>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8E7CA88F-814F-3A3E-08DB-663E3D8E9757}"/>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1E06A7D5-6066-2633-F230-FD7100867B93}"/>
              </a:ext>
            </a:extLst>
          </p:cNvPr>
          <p:cNvSpPr txBox="1"/>
          <p:nvPr/>
        </p:nvSpPr>
        <p:spPr>
          <a:xfrm>
            <a:off x="1192547" y="1320666"/>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0932D540-6C08-CA22-C476-91465103152F}"/>
              </a:ext>
            </a:extLst>
          </p:cNvPr>
          <p:cNvSpPr txBox="1"/>
          <p:nvPr/>
        </p:nvSpPr>
        <p:spPr>
          <a:xfrm>
            <a:off x="975940" y="1674674"/>
            <a:ext cx="5483104" cy="1754326"/>
          </a:xfrm>
          <a:prstGeom prst="rect">
            <a:avLst/>
          </a:prstGeom>
          <a:noFill/>
        </p:spPr>
        <p:txBody>
          <a:bodyPr wrap="none" rtlCol="0">
            <a:spAutoFit/>
          </a:bodyPr>
          <a:lstStyle/>
          <a:p>
            <a:r>
              <a:rPr lang="en-US" altLang="ja-JP" dirty="0">
                <a:latin typeface="Söhne"/>
              </a:rPr>
              <a:t>CCO</a:t>
            </a:r>
            <a:r>
              <a:rPr lang="ja-JP" altLang="en-US" dirty="0"/>
              <a:t>（</a:t>
            </a:r>
            <a:r>
              <a:rPr lang="en-US" altLang="ja-JP" dirty="0">
                <a:latin typeface="Söhne"/>
              </a:rPr>
              <a:t>Constrained Combinatorial </a:t>
            </a:r>
            <a:r>
              <a:rPr lang="en-US" altLang="zh-CN" dirty="0">
                <a:latin typeface="Söhne"/>
              </a:rPr>
              <a:t>Optimization</a:t>
            </a:r>
            <a:r>
              <a:rPr lang="ja-JP" altLang="en-US" dirty="0"/>
              <a:t>）</a:t>
            </a:r>
            <a:endParaRPr lang="en-US" altLang="ja-JP" dirty="0"/>
          </a:p>
          <a:p>
            <a:r>
              <a:rPr lang="ja-JP" altLang="en-US" b="1" i="0" dirty="0">
                <a:solidFill>
                  <a:srgbClr val="374151"/>
                </a:solidFill>
                <a:effectLst/>
                <a:latin typeface="Söhne"/>
              </a:rPr>
              <a:t>制約付き</a:t>
            </a:r>
            <a:r>
              <a:rPr lang="ja-JP" altLang="en-US" b="0" i="0" dirty="0">
                <a:solidFill>
                  <a:srgbClr val="374151"/>
                </a:solidFill>
                <a:effectLst/>
                <a:latin typeface="Söhne"/>
              </a:rPr>
              <a:t>組み合わせ最適化問題</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en-US" altLang="ja-JP" dirty="0">
                <a:solidFill>
                  <a:srgbClr val="374151"/>
                </a:solidFill>
                <a:latin typeface="Söhne"/>
              </a:rPr>
              <a:t>QUBO</a:t>
            </a:r>
            <a:r>
              <a:rPr lang="ja-JP" altLang="en-US" dirty="0">
                <a:solidFill>
                  <a:srgbClr val="374151"/>
                </a:solidFill>
                <a:latin typeface="Söhne"/>
              </a:rPr>
              <a:t>（</a:t>
            </a:r>
            <a:r>
              <a:rPr lang="en-US" altLang="ja-JP" dirty="0">
                <a:solidFill>
                  <a:srgbClr val="374151"/>
                </a:solidFill>
                <a:latin typeface="Söhne"/>
              </a:rPr>
              <a:t>Quadratic Unconstrained Binary Optimization</a:t>
            </a:r>
            <a:r>
              <a:rPr lang="ja-JP" altLang="en-US" dirty="0">
                <a:solidFill>
                  <a:srgbClr val="374151"/>
                </a:solidFill>
                <a:latin typeface="Söhne"/>
              </a:rPr>
              <a:t>）</a:t>
            </a:r>
            <a:endParaRPr lang="en-US" altLang="ja-JP" dirty="0">
              <a:solidFill>
                <a:srgbClr val="374151"/>
              </a:solidFill>
              <a:latin typeface="Söhne"/>
            </a:endParaRPr>
          </a:p>
          <a:p>
            <a:r>
              <a:rPr lang="ja-JP" altLang="en-US" b="0" i="0" dirty="0">
                <a:solidFill>
                  <a:srgbClr val="374151"/>
                </a:solidFill>
                <a:effectLst/>
                <a:latin typeface="Söhne"/>
              </a:rPr>
              <a:t>二次</a:t>
            </a:r>
            <a:r>
              <a:rPr lang="ja-JP" altLang="en-US" b="1" i="0" dirty="0">
                <a:solidFill>
                  <a:srgbClr val="374151"/>
                </a:solidFill>
                <a:effectLst/>
                <a:latin typeface="Söhne"/>
              </a:rPr>
              <a:t>制約なし</a:t>
            </a:r>
            <a:r>
              <a:rPr lang="ja-JP" altLang="en-US" b="0" i="0" dirty="0">
                <a:solidFill>
                  <a:srgbClr val="374151"/>
                </a:solidFill>
                <a:effectLst/>
                <a:latin typeface="Söhne"/>
              </a:rPr>
              <a:t>バイナリ最適化問題</a:t>
            </a:r>
            <a:endParaRPr lang="en-US" altLang="ja-JP" b="0" i="0" dirty="0">
              <a:solidFill>
                <a:srgbClr val="374151"/>
              </a:solidFill>
              <a:effectLst/>
              <a:latin typeface="Söhne"/>
            </a:endParaRPr>
          </a:p>
        </p:txBody>
      </p:sp>
      <p:sp>
        <p:nvSpPr>
          <p:cNvPr id="7" name="箭头: 右弧形 6">
            <a:extLst>
              <a:ext uri="{FF2B5EF4-FFF2-40B4-BE49-F238E27FC236}">
                <a16:creationId xmlns:a16="http://schemas.microsoft.com/office/drawing/2014/main" id="{9931903D-F466-57D6-61E9-930138A6A9D6}"/>
              </a:ext>
            </a:extLst>
          </p:cNvPr>
          <p:cNvSpPr/>
          <p:nvPr/>
        </p:nvSpPr>
        <p:spPr>
          <a:xfrm>
            <a:off x="6675651" y="1666386"/>
            <a:ext cx="621605" cy="15245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5B2194A3-394C-0C21-7FDB-DA6AA9C5859D}"/>
              </a:ext>
            </a:extLst>
          </p:cNvPr>
          <p:cNvSpPr txBox="1"/>
          <p:nvPr/>
        </p:nvSpPr>
        <p:spPr>
          <a:xfrm>
            <a:off x="7531271" y="2243996"/>
            <a:ext cx="1800493" cy="369332"/>
          </a:xfrm>
          <a:prstGeom prst="rect">
            <a:avLst/>
          </a:prstGeom>
          <a:noFill/>
        </p:spPr>
        <p:txBody>
          <a:bodyPr wrap="none" rtlCol="0">
            <a:spAutoFit/>
          </a:bodyPr>
          <a:lstStyle/>
          <a:p>
            <a:r>
              <a:rPr lang="ja-JP" altLang="en-US" b="0" i="0" dirty="0">
                <a:solidFill>
                  <a:srgbClr val="374151"/>
                </a:solidFill>
                <a:effectLst/>
                <a:latin typeface="Söhne"/>
              </a:rPr>
              <a:t>ペナルティー法</a:t>
            </a:r>
            <a:endParaRPr lang="en-US" altLang="ja-JP" b="0" i="0" dirty="0">
              <a:solidFill>
                <a:srgbClr val="374151"/>
              </a:solidFill>
              <a:effectLst/>
              <a:latin typeface="Söhne"/>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315500E-7ACB-A3E1-3611-52BC0CD84F9F}"/>
                  </a:ext>
                </a:extLst>
              </p:cNvPr>
              <p:cNvSpPr txBox="1"/>
              <p:nvPr/>
            </p:nvSpPr>
            <p:spPr>
              <a:xfrm>
                <a:off x="600364" y="3827185"/>
                <a:ext cx="5113003" cy="1477328"/>
              </a:xfrm>
              <a:prstGeom prst="rect">
                <a:avLst/>
              </a:prstGeom>
              <a:noFill/>
            </p:spPr>
            <p:txBody>
              <a:bodyPr wrap="square">
                <a:spAutoFit/>
              </a:bodyPr>
              <a:lstStyle/>
              <a:p>
                <a:r>
                  <a:rPr lang="en-US" altLang="ja-JP" dirty="0"/>
                  <a:t>QUBO</a:t>
                </a:r>
                <a:r>
                  <a:rPr lang="ja-JP" altLang="en-US" dirty="0"/>
                  <a:t>の応用例：</a:t>
                </a:r>
                <a:endParaRPr lang="en-US" altLang="zh-CN" dirty="0"/>
              </a:p>
              <a:p>
                <a:pPr marL="285750" indent="-285750">
                  <a:buFont typeface="Arial" panose="020B0604020202020204" pitchFamily="34" charset="0"/>
                  <a:buChar char="•"/>
                </a:pPr>
                <a:r>
                  <a:rPr lang="zh-CN" altLang="en-US" dirty="0"/>
                  <a:t>社会ネットワークでのコミュニティ構造</a:t>
                </a:r>
                <a:endParaRPr lang="en-US" altLang="zh-CN" dirty="0"/>
              </a:p>
              <a:p>
                <a:pPr marL="285750" indent="-285750">
                  <a:buFont typeface="Arial" panose="020B0604020202020204" pitchFamily="34" charset="0"/>
                  <a:buChar char="•"/>
                </a:pPr>
                <a:r>
                  <a:rPr lang="zh-CN" altLang="en-US" dirty="0"/>
                  <a:t>ポートフォリオ最適化問題</a:t>
                </a:r>
                <a:endParaRPr lang="en-US" altLang="zh-CN" dirty="0"/>
              </a:p>
              <a:p>
                <a:pPr marL="285750" indent="-285750">
                  <a:buFont typeface="Arial" panose="020B0604020202020204" pitchFamily="34" charset="0"/>
                  <a:buChar char="•"/>
                </a:pPr>
                <a:r>
                  <a:rPr lang="ja-JP" altLang="en-US" dirty="0"/>
                  <a:t>素因数分解問題</a:t>
                </a:r>
                <a:endParaRPr lang="en-US" altLang="ja-JP" dirty="0"/>
              </a:p>
              <a:p>
                <a:r>
                  <a:rPr lang="en-US" altLang="zh-CN" dirty="0"/>
                  <a:t>	</a:t>
                </a:r>
                <a14:m>
                  <m:oMath xmlns:m="http://schemas.openxmlformats.org/officeDocument/2006/math">
                    <m:r>
                      <a:rPr lang="en-US" altLang="zh-CN" i="1" smtClean="0">
                        <a:latin typeface="Cambria Math" panose="02040503050406030204" pitchFamily="18" charset="0"/>
                      </a:rPr>
                      <m:t>⋮</m:t>
                    </m:r>
                  </m:oMath>
                </a14:m>
                <a:endParaRPr lang="zh-CN" altLang="en-US" dirty="0"/>
              </a:p>
            </p:txBody>
          </p:sp>
        </mc:Choice>
        <mc:Fallback xmlns="">
          <p:sp>
            <p:nvSpPr>
              <p:cNvPr id="13" name="文本框 12">
                <a:extLst>
                  <a:ext uri="{FF2B5EF4-FFF2-40B4-BE49-F238E27FC236}">
                    <a16:creationId xmlns:a16="http://schemas.microsoft.com/office/drawing/2014/main" id="{3BFD94FD-1731-7BD4-C02A-880D1E0E32F0}"/>
                  </a:ext>
                </a:extLst>
              </p:cNvPr>
              <p:cNvSpPr txBox="1">
                <a:spLocks noRot="1" noChangeAspect="1" noMove="1" noResize="1" noEditPoints="1" noAdjustHandles="1" noChangeArrowheads="1" noChangeShapeType="1" noTextEdit="1"/>
              </p:cNvSpPr>
              <p:nvPr/>
            </p:nvSpPr>
            <p:spPr>
              <a:xfrm>
                <a:off x="600364" y="3827185"/>
                <a:ext cx="5113003" cy="1477328"/>
              </a:xfrm>
              <a:prstGeom prst="rect">
                <a:avLst/>
              </a:prstGeom>
              <a:blipFill>
                <a:blip r:embed="rId3"/>
                <a:stretch>
                  <a:fillRect l="-954" t="-2479"/>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C934C83B-E13B-47CF-9ADC-E9FE8B61B55A}"/>
              </a:ext>
            </a:extLst>
          </p:cNvPr>
          <p:cNvSpPr txBox="1"/>
          <p:nvPr/>
        </p:nvSpPr>
        <p:spPr>
          <a:xfrm>
            <a:off x="11230520" y="4063865"/>
            <a:ext cx="587012" cy="307777"/>
          </a:xfrm>
          <a:prstGeom prst="rect">
            <a:avLst/>
          </a:prstGeom>
          <a:noFill/>
        </p:spPr>
        <p:txBody>
          <a:bodyPr wrap="square">
            <a:spAutoFit/>
          </a:bodyPr>
          <a:lstStyle/>
          <a:p>
            <a:r>
              <a:rPr lang="en-US" altLang="ja-JP" sz="1400" dirty="0"/>
              <a:t>…</a:t>
            </a:r>
            <a:endParaRPr lang="zh-CN" altLang="en-US" sz="1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BC63A17-9796-A956-C0BC-6D5D52091715}"/>
                  </a:ext>
                </a:extLst>
              </p:cNvPr>
              <p:cNvSpPr txBox="1"/>
              <p:nvPr/>
            </p:nvSpPr>
            <p:spPr>
              <a:xfrm>
                <a:off x="7140500" y="3827185"/>
                <a:ext cx="2751074" cy="1200329"/>
              </a:xfrm>
              <a:prstGeom prst="rect">
                <a:avLst/>
              </a:prstGeom>
              <a:noFill/>
            </p:spPr>
            <p:txBody>
              <a:bodyPr wrap="none" rtlCol="0">
                <a:spAutoFit/>
              </a:bodyPr>
              <a:lstStyle/>
              <a:p>
                <a:r>
                  <a:rPr lang="ja-JP" altLang="en-US" dirty="0"/>
                  <a:t>ソルバー：</a:t>
                </a:r>
                <a:endParaRPr lang="en-US" altLang="ja-JP" dirty="0"/>
              </a:p>
              <a:p>
                <a:pPr marL="285750" indent="-285750">
                  <a:buFont typeface="Arial" panose="020B0604020202020204" pitchFamily="34" charset="0"/>
                  <a:buChar char="•"/>
                </a:pPr>
                <a:r>
                  <a:rPr lang="ja-JP" altLang="en-US" dirty="0"/>
                  <a:t>富士通の</a:t>
                </a:r>
                <a:r>
                  <a:rPr lang="en-US" altLang="ja-JP" dirty="0"/>
                  <a:t>DA</a:t>
                </a:r>
                <a:r>
                  <a:rPr lang="ja-JP" altLang="en-US" dirty="0"/>
                  <a:t>　</a:t>
                </a:r>
                <a:endParaRPr lang="en-US" altLang="ja-JP" dirty="0"/>
              </a:p>
              <a:p>
                <a:pPr marL="285750" indent="-285750">
                  <a:buFont typeface="Arial" panose="020B0604020202020204" pitchFamily="34" charset="0"/>
                  <a:buChar char="•"/>
                </a:pPr>
                <a:r>
                  <a:rPr lang="en-US" altLang="ja-JP" dirty="0" err="1"/>
                  <a:t>Dwave</a:t>
                </a:r>
                <a:r>
                  <a:rPr lang="ja-JP" altLang="en-US" dirty="0"/>
                  <a:t>の量子アニーラ</a:t>
                </a:r>
                <a:endParaRPr lang="en-US" altLang="ja-JP"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579A4CE2-60C7-6D8C-3375-E73A9F9FC666}"/>
                  </a:ext>
                </a:extLst>
              </p:cNvPr>
              <p:cNvSpPr txBox="1">
                <a:spLocks noRot="1" noChangeAspect="1" noMove="1" noResize="1" noEditPoints="1" noAdjustHandles="1" noChangeArrowheads="1" noChangeShapeType="1" noTextEdit="1"/>
              </p:cNvSpPr>
              <p:nvPr/>
            </p:nvSpPr>
            <p:spPr>
              <a:xfrm>
                <a:off x="7140500" y="3827185"/>
                <a:ext cx="2751074" cy="1200329"/>
              </a:xfrm>
              <a:prstGeom prst="rect">
                <a:avLst/>
              </a:prstGeom>
              <a:blipFill>
                <a:blip r:embed="rId4"/>
                <a:stretch>
                  <a:fillRect l="-1770" t="-2538" r="-154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CCD0BE6-BFF3-62AA-02F5-0B118EFC6456}"/>
              </a:ext>
            </a:extLst>
          </p:cNvPr>
          <p:cNvSpPr txBox="1"/>
          <p:nvPr/>
        </p:nvSpPr>
        <p:spPr>
          <a:xfrm>
            <a:off x="577147" y="5702698"/>
            <a:ext cx="6720109" cy="369332"/>
          </a:xfrm>
          <a:prstGeom prst="rect">
            <a:avLst/>
          </a:prstGeom>
          <a:noFill/>
        </p:spPr>
        <p:txBody>
          <a:bodyPr wrap="none" rtlCol="0">
            <a:spAutoFit/>
          </a:bodyPr>
          <a:lstStyle/>
          <a:p>
            <a:r>
              <a:rPr lang="en-US" altLang="zh-CN" dirty="0"/>
              <a:t>TSP</a:t>
            </a:r>
            <a:r>
              <a:rPr lang="ja-JP" altLang="en-US" dirty="0"/>
              <a:t>問題を例として</a:t>
            </a:r>
            <a:r>
              <a:rPr lang="en-US" altLang="ja-JP" dirty="0"/>
              <a:t>CCO</a:t>
            </a:r>
            <a:r>
              <a:rPr lang="ja-JP" altLang="en-US" dirty="0"/>
              <a:t>から</a:t>
            </a:r>
            <a:r>
              <a:rPr lang="en-US" altLang="ja-JP" dirty="0"/>
              <a:t>QUBO</a:t>
            </a:r>
            <a:r>
              <a:rPr lang="ja-JP" altLang="en-US" dirty="0"/>
              <a:t>へ変換する流れを紹介する</a:t>
            </a:r>
            <a:endParaRPr lang="zh-CN" altLang="en-US" dirty="0"/>
          </a:p>
        </p:txBody>
      </p:sp>
    </p:spTree>
    <p:extLst>
      <p:ext uri="{BB962C8B-B14F-4D97-AF65-F5344CB8AC3E}">
        <p14:creationId xmlns:p14="http://schemas.microsoft.com/office/powerpoint/2010/main" val="392833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82914" y="1443841"/>
            <a:ext cx="5044786" cy="3970318"/>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t>Ⅰ. INTRODUCTION</a:t>
            </a:r>
          </a:p>
          <a:p>
            <a:endParaRPr lang="en-US" altLang="zh-CN" sz="1400" dirty="0"/>
          </a:p>
          <a:p>
            <a:r>
              <a:rPr lang="en-US" altLang="zh-CN" sz="1400" dirty="0"/>
              <a:t>Ⅱ. METHOD</a:t>
            </a:r>
          </a:p>
          <a:p>
            <a:r>
              <a:rPr lang="en-US" altLang="zh-CN" sz="1400" dirty="0"/>
              <a:t>    A. The QUBO formulation</a:t>
            </a:r>
          </a:p>
          <a:p>
            <a:r>
              <a:rPr lang="en-US" altLang="zh-CN" sz="1400" dirty="0"/>
              <a:t>    B. Unbalanced penalization</a:t>
            </a:r>
          </a:p>
          <a:p>
            <a:r>
              <a:rPr lang="en-US" altLang="zh-CN" sz="1400" dirty="0"/>
              <a:t>    C. Slack variables</a:t>
            </a:r>
          </a:p>
          <a:p>
            <a:r>
              <a:rPr lang="en-US" altLang="zh-CN" sz="1400" dirty="0"/>
              <a:t>    D. </a:t>
            </a:r>
            <a:r>
              <a:rPr lang="en-US" altLang="zh-CN" sz="1400" dirty="0" err="1"/>
              <a:t>Ising</a:t>
            </a:r>
            <a:r>
              <a:rPr lang="en-US" altLang="zh-CN" sz="1400" dirty="0"/>
              <a:t> Hamiltonian </a:t>
            </a:r>
          </a:p>
          <a:p>
            <a:r>
              <a:rPr lang="en-US" altLang="zh-CN" sz="1400" dirty="0"/>
              <a:t>    E. The traveling sales man problem</a:t>
            </a:r>
          </a:p>
          <a:p>
            <a:endParaRPr lang="en-US" altLang="zh-CN" sz="1400" dirty="0"/>
          </a:p>
          <a:p>
            <a:r>
              <a:rPr lang="en-US" altLang="zh-CN" sz="1400" dirty="0"/>
              <a:t>Ⅲ. RESULTS</a:t>
            </a:r>
          </a:p>
          <a:p>
            <a:r>
              <a:rPr lang="en-US" altLang="zh-CN" sz="1400" dirty="0"/>
              <a:t>    A. Quantum Annealer: D-Wave Advantage</a:t>
            </a:r>
          </a:p>
          <a:p>
            <a:r>
              <a:rPr lang="en-US" altLang="zh-CN" sz="1400" dirty="0"/>
              <a:t>    B. Hybrid Solver</a:t>
            </a:r>
          </a:p>
          <a:p>
            <a:r>
              <a:rPr lang="en-US" altLang="zh-CN" sz="1400" dirty="0"/>
              <a:t>    C. Unbalanced penalization using different solvers</a:t>
            </a:r>
          </a:p>
          <a:p>
            <a:endParaRPr lang="en-US" altLang="zh-CN" sz="1400" dirty="0"/>
          </a:p>
          <a:p>
            <a:r>
              <a:rPr lang="en-US" altLang="zh-CN" sz="1400" dirty="0"/>
              <a:t>Ⅳ. CONCLUSIONS</a:t>
            </a:r>
          </a:p>
          <a:p>
            <a:r>
              <a:rPr lang="en-US" altLang="zh-CN" sz="1400" dirty="0"/>
              <a:t>    </a:t>
            </a:r>
          </a:p>
        </p:txBody>
      </p:sp>
    </p:spTree>
    <p:extLst>
      <p:ext uri="{BB962C8B-B14F-4D97-AF65-F5344CB8AC3E}">
        <p14:creationId xmlns:p14="http://schemas.microsoft.com/office/powerpoint/2010/main" val="7875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6" y="121197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438845"/>
            <a:ext cx="10532995" cy="598978"/>
          </a:xfrm>
        </p:spPr>
        <p:txBody>
          <a:bodyPr>
            <a:normAutofit fontScale="90000"/>
          </a:bodyPr>
          <a:lstStyle/>
          <a:p>
            <a:r>
              <a:rPr kumimoji="1" lang="en-US" altLang="zh-CN" b="1" dirty="0"/>
              <a:t>INTRODUCTION</a:t>
            </a:r>
            <a:endParaRPr kumimoji="1" lang="ja-JP" altLang="en-US" b="1" dirty="0"/>
          </a:p>
        </p:txBody>
      </p:sp>
      <p:grpSp>
        <p:nvGrpSpPr>
          <p:cNvPr id="9" name="组合 8">
            <a:extLst>
              <a:ext uri="{FF2B5EF4-FFF2-40B4-BE49-F238E27FC236}">
                <a16:creationId xmlns:a16="http://schemas.microsoft.com/office/drawing/2014/main" id="{9824EF44-A213-FBD4-0772-CE173D8D6B4B}"/>
              </a:ext>
            </a:extLst>
          </p:cNvPr>
          <p:cNvGrpSpPr/>
          <p:nvPr/>
        </p:nvGrpSpPr>
        <p:grpSpPr>
          <a:xfrm>
            <a:off x="860119" y="2418389"/>
            <a:ext cx="4455046" cy="4000766"/>
            <a:chOff x="1733105" y="3429000"/>
            <a:chExt cx="3296094" cy="2798673"/>
          </a:xfrm>
        </p:grpSpPr>
        <p:sp>
          <p:nvSpPr>
            <p:cNvPr id="2" name="椭圆 1">
              <a:extLst>
                <a:ext uri="{FF2B5EF4-FFF2-40B4-BE49-F238E27FC236}">
                  <a16:creationId xmlns:a16="http://schemas.microsoft.com/office/drawing/2014/main" id="{4A9290EE-D243-773A-05BE-EBEA5A64DC5D}"/>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 name="椭圆 2">
              <a:extLst>
                <a:ext uri="{FF2B5EF4-FFF2-40B4-BE49-F238E27FC236}">
                  <a16:creationId xmlns:a16="http://schemas.microsoft.com/office/drawing/2014/main" id="{A103AB0F-AA8D-CC72-C17D-7CFCFAE5C67D}"/>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 name="椭圆 4">
              <a:extLst>
                <a:ext uri="{FF2B5EF4-FFF2-40B4-BE49-F238E27FC236}">
                  <a16:creationId xmlns:a16="http://schemas.microsoft.com/office/drawing/2014/main" id="{C8DAC909-73F6-E58B-847E-F44C812CDC47}"/>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27B35242-FECE-DD3B-805C-CEE9E49972EF}"/>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cxnSp>
        <p:nvCxnSpPr>
          <p:cNvPr id="11" name="直接连接符 10">
            <a:extLst>
              <a:ext uri="{FF2B5EF4-FFF2-40B4-BE49-F238E27FC236}">
                <a16:creationId xmlns:a16="http://schemas.microsoft.com/office/drawing/2014/main" id="{D7F6D713-8DE3-F4E8-803E-4371C0F1C991}"/>
              </a:ext>
            </a:extLst>
          </p:cNvPr>
          <p:cNvCxnSpPr>
            <a:stCxn id="2" idx="6"/>
            <a:endCxn id="8" idx="2"/>
          </p:cNvCxnSpPr>
          <p:nvPr/>
        </p:nvCxnSpPr>
        <p:spPr>
          <a:xfrm>
            <a:off x="2167890" y="31099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738C55-2BD9-B267-DCFB-310D3F5FCAA1}"/>
              </a:ext>
            </a:extLst>
          </p:cNvPr>
          <p:cNvCxnSpPr>
            <a:stCxn id="2" idx="4"/>
            <a:endCxn id="3" idx="0"/>
          </p:cNvCxnSpPr>
          <p:nvPr/>
        </p:nvCxnSpPr>
        <p:spPr>
          <a:xfrm>
            <a:off x="1514005" y="38015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C313C-7C99-A88C-F2D6-7F634227B460}"/>
              </a:ext>
            </a:extLst>
          </p:cNvPr>
          <p:cNvCxnSpPr>
            <a:stCxn id="3" idx="6"/>
            <a:endCxn id="5" idx="2"/>
          </p:cNvCxnSpPr>
          <p:nvPr/>
        </p:nvCxnSpPr>
        <p:spPr>
          <a:xfrm>
            <a:off x="2167891" y="57275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C3C4C95-CDC3-C2BF-602D-43C650031A40}"/>
              </a:ext>
            </a:extLst>
          </p:cNvPr>
          <p:cNvCxnSpPr>
            <a:stCxn id="5" idx="0"/>
            <a:endCxn id="8" idx="4"/>
          </p:cNvCxnSpPr>
          <p:nvPr/>
        </p:nvCxnSpPr>
        <p:spPr>
          <a:xfrm flipV="1">
            <a:off x="4661280" y="38015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0471174-281C-6930-95F7-78BACEF01F67}"/>
              </a:ext>
            </a:extLst>
          </p:cNvPr>
          <p:cNvCxnSpPr>
            <a:stCxn id="8" idx="3"/>
            <a:endCxn id="3" idx="7"/>
          </p:cNvCxnSpPr>
          <p:nvPr/>
        </p:nvCxnSpPr>
        <p:spPr>
          <a:xfrm flipH="1">
            <a:off x="1976372" y="35989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E537E1-2272-20CC-29A6-F1562ED4C99D}"/>
              </a:ext>
            </a:extLst>
          </p:cNvPr>
          <p:cNvCxnSpPr>
            <a:stCxn id="2" idx="5"/>
            <a:endCxn id="5" idx="1"/>
          </p:cNvCxnSpPr>
          <p:nvPr/>
        </p:nvCxnSpPr>
        <p:spPr>
          <a:xfrm>
            <a:off x="1976371" y="35989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863A546-7D5A-002F-C534-AAA75E75084B}"/>
              </a:ext>
            </a:extLst>
          </p:cNvPr>
          <p:cNvSpPr txBox="1"/>
          <p:nvPr/>
        </p:nvSpPr>
        <p:spPr>
          <a:xfrm>
            <a:off x="2934395" y="2740633"/>
            <a:ext cx="306494" cy="369332"/>
          </a:xfrm>
          <a:prstGeom prst="rect">
            <a:avLst/>
          </a:prstGeom>
          <a:noFill/>
        </p:spPr>
        <p:txBody>
          <a:bodyPr wrap="none" rtlCol="0">
            <a:spAutoFit/>
          </a:bodyPr>
          <a:lstStyle/>
          <a:p>
            <a:r>
              <a:rPr lang="en-US" altLang="zh-CN" dirty="0"/>
              <a:t>1</a:t>
            </a:r>
            <a:endParaRPr lang="zh-CN" altLang="en-US" dirty="0"/>
          </a:p>
        </p:txBody>
      </p:sp>
      <p:sp>
        <p:nvSpPr>
          <p:cNvPr id="26" name="文本框 25">
            <a:extLst>
              <a:ext uri="{FF2B5EF4-FFF2-40B4-BE49-F238E27FC236}">
                <a16:creationId xmlns:a16="http://schemas.microsoft.com/office/drawing/2014/main" id="{B4066B44-CDAC-6410-11DC-B217ACC1F4D3}"/>
              </a:ext>
            </a:extLst>
          </p:cNvPr>
          <p:cNvSpPr txBox="1"/>
          <p:nvPr/>
        </p:nvSpPr>
        <p:spPr>
          <a:xfrm>
            <a:off x="1251886" y="4147676"/>
            <a:ext cx="306494" cy="369332"/>
          </a:xfrm>
          <a:prstGeom prst="rect">
            <a:avLst/>
          </a:prstGeom>
          <a:noFill/>
        </p:spPr>
        <p:txBody>
          <a:bodyPr wrap="non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5FB6CF96-4C86-9B29-EFDF-A3DE54C27FF3}"/>
              </a:ext>
            </a:extLst>
          </p:cNvPr>
          <p:cNvSpPr txBox="1"/>
          <p:nvPr/>
        </p:nvSpPr>
        <p:spPr>
          <a:xfrm>
            <a:off x="2934395" y="5727577"/>
            <a:ext cx="306494" cy="369332"/>
          </a:xfrm>
          <a:prstGeom prst="rect">
            <a:avLst/>
          </a:prstGeom>
          <a:noFill/>
        </p:spPr>
        <p:txBody>
          <a:bodyPr wrap="non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id="{27F20A71-4A71-5E5E-71B2-87B5345630AA}"/>
              </a:ext>
            </a:extLst>
          </p:cNvPr>
          <p:cNvSpPr txBox="1"/>
          <p:nvPr/>
        </p:nvSpPr>
        <p:spPr>
          <a:xfrm>
            <a:off x="4680694" y="4234106"/>
            <a:ext cx="306494"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809DD4D5-915C-1020-EFC5-CB47D969131A}"/>
              </a:ext>
            </a:extLst>
          </p:cNvPr>
          <p:cNvSpPr txBox="1"/>
          <p:nvPr/>
        </p:nvSpPr>
        <p:spPr>
          <a:xfrm>
            <a:off x="3547653" y="3515865"/>
            <a:ext cx="306494" cy="369332"/>
          </a:xfrm>
          <a:prstGeom prst="rect">
            <a:avLst/>
          </a:prstGeom>
          <a:noFill/>
        </p:spPr>
        <p:txBody>
          <a:bodyPr wrap="none" rtlCol="0">
            <a:spAutoFit/>
          </a:bodyPr>
          <a:lstStyle/>
          <a:p>
            <a:r>
              <a:rPr lang="en-US" altLang="zh-CN" dirty="0"/>
              <a:t>5</a:t>
            </a:r>
            <a:endParaRPr lang="zh-CN" altLang="en-US" dirty="0"/>
          </a:p>
        </p:txBody>
      </p:sp>
      <p:sp>
        <p:nvSpPr>
          <p:cNvPr id="30" name="文本框 29">
            <a:extLst>
              <a:ext uri="{FF2B5EF4-FFF2-40B4-BE49-F238E27FC236}">
                <a16:creationId xmlns:a16="http://schemas.microsoft.com/office/drawing/2014/main" id="{FFB07188-B551-30B3-3FE3-C140AF303103}"/>
              </a:ext>
            </a:extLst>
          </p:cNvPr>
          <p:cNvSpPr txBox="1"/>
          <p:nvPr/>
        </p:nvSpPr>
        <p:spPr>
          <a:xfrm>
            <a:off x="3529000" y="4851336"/>
            <a:ext cx="306494" cy="369332"/>
          </a:xfrm>
          <a:prstGeom prst="rect">
            <a:avLst/>
          </a:prstGeom>
          <a:noFill/>
        </p:spPr>
        <p:txBody>
          <a:bodyPr wrap="none" rtlCol="0">
            <a:spAutoFit/>
          </a:bodyPr>
          <a:lstStyle/>
          <a:p>
            <a:r>
              <a:rPr lang="en-US" altLang="zh-CN" dirty="0"/>
              <a:t>6</a:t>
            </a:r>
            <a:endParaRPr lang="zh-CN" altLang="en-US" dirty="0"/>
          </a:p>
        </p:txBody>
      </p:sp>
      <p:sp>
        <p:nvSpPr>
          <p:cNvPr id="31" name="文本框 30">
            <a:extLst>
              <a:ext uri="{FF2B5EF4-FFF2-40B4-BE49-F238E27FC236}">
                <a16:creationId xmlns:a16="http://schemas.microsoft.com/office/drawing/2014/main" id="{5418F674-DF15-6239-B283-0C69E86528E4}"/>
              </a:ext>
            </a:extLst>
          </p:cNvPr>
          <p:cNvSpPr txBox="1"/>
          <p:nvPr/>
        </p:nvSpPr>
        <p:spPr>
          <a:xfrm>
            <a:off x="6686765" y="2418389"/>
            <a:ext cx="4108817" cy="2862322"/>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zh-CN" dirty="0"/>
          </a:p>
          <a:p>
            <a:endParaRPr lang="en-US" altLang="zh-CN" dirty="0"/>
          </a:p>
          <a:p>
            <a:r>
              <a:rPr lang="ja-JP" altLang="en-US" dirty="0"/>
              <a:t>最短経路は</a:t>
            </a:r>
            <a:endParaRPr lang="en-US" altLang="ja-JP" dirty="0"/>
          </a:p>
          <a:p>
            <a:r>
              <a:rPr lang="en-US" altLang="zh-CN" dirty="0"/>
              <a:t>1-2-3-4-1</a:t>
            </a:r>
            <a:endParaRPr lang="zh-CN" altLang="en-US" dirty="0"/>
          </a:p>
        </p:txBody>
      </p:sp>
      <p:sp>
        <p:nvSpPr>
          <p:cNvPr id="7" name="文本框 6">
            <a:extLst>
              <a:ext uri="{FF2B5EF4-FFF2-40B4-BE49-F238E27FC236}">
                <a16:creationId xmlns:a16="http://schemas.microsoft.com/office/drawing/2014/main" id="{C9426D75-2726-8A39-B5C9-7A20AAEF2E89}"/>
              </a:ext>
            </a:extLst>
          </p:cNvPr>
          <p:cNvSpPr txBox="1"/>
          <p:nvPr/>
        </p:nvSpPr>
        <p:spPr>
          <a:xfrm>
            <a:off x="600365" y="15240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2466177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94095" y="1363836"/>
            <a:ext cx="6210959" cy="830997"/>
          </a:xfrm>
          <a:prstGeom prst="rect">
            <a:avLst/>
          </a:prstGeom>
          <a:noFill/>
        </p:spPr>
        <p:txBody>
          <a:bodyPr wrap="square">
            <a:spAutoFit/>
          </a:bodyPr>
          <a:lstStyle/>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制約条件から変換された二次多項式</a:t>
            </a:r>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94095" y="2851845"/>
                <a:ext cx="6097022" cy="3286412"/>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94095" y="2851845"/>
                <a:ext cx="6097022" cy="3286412"/>
              </a:xfrm>
              <a:prstGeom prst="rect">
                <a:avLst/>
              </a:prstGeom>
              <a:blipFill>
                <a:blip r:embed="rId2"/>
                <a:stretch>
                  <a:fillRect l="-600" t="-557"/>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033061CB-399B-B72C-CB6F-6CA7B67BD9A7}"/>
              </a:ext>
            </a:extLst>
          </p:cNvPr>
          <p:cNvGrpSpPr/>
          <p:nvPr/>
        </p:nvGrpSpPr>
        <p:grpSpPr>
          <a:xfrm>
            <a:off x="7733557" y="4214187"/>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761AD7A-084C-F553-7494-B4078B53293B}"/>
                  </a:ext>
                </a:extLst>
              </p:cNvPr>
              <p:cNvSpPr txBox="1"/>
              <p:nvPr/>
            </p:nvSpPr>
            <p:spPr>
              <a:xfrm>
                <a:off x="6286500" y="2113053"/>
                <a:ext cx="6096000" cy="1477584"/>
              </a:xfrm>
              <a:prstGeom prst="rect">
                <a:avLst/>
              </a:prstGeom>
              <a:noFill/>
            </p:spPr>
            <p:txBody>
              <a:bodyPr wrap="square">
                <a:spAutoFit/>
              </a:bodyPr>
              <a:lstStyle/>
              <a:p>
                <a:r>
                  <a:rPr lang="ja-JP" altLang="en-US" sz="1800" dirty="0"/>
                  <a:t>目的関数：</a:t>
                </a:r>
                <a:endParaRPr lang="en-US" altLang="ja-JP" sz="1800" dirty="0"/>
              </a:p>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e>
                                      </m:d>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oMath>
                </a14:m>
                <a:r>
                  <a:rPr lang="ja-JP" altLang="en-US" sz="1800" b="0" dirty="0"/>
                  <a:t>：町</a:t>
                </a:r>
                <a14:m>
                  <m:oMath xmlns:m="http://schemas.openxmlformats.org/officeDocument/2006/math">
                    <m:r>
                      <a:rPr lang="en-US" altLang="ja-JP" sz="1800" b="0" i="1" smtClean="0">
                        <a:latin typeface="Cambria Math" panose="02040503050406030204" pitchFamily="18" charset="0"/>
                      </a:rPr>
                      <m:t>𝑖</m:t>
                    </m:r>
                  </m:oMath>
                </a14:m>
                <a:r>
                  <a:rPr lang="ja-JP" altLang="en-US" sz="1800" b="0" dirty="0"/>
                  <a:t>と町</a:t>
                </a:r>
                <a14:m>
                  <m:oMath xmlns:m="http://schemas.openxmlformats.org/officeDocument/2006/math">
                    <m:r>
                      <a:rPr lang="en-US" altLang="ja-JP" sz="1800" b="0" i="1" smtClean="0">
                        <a:latin typeface="Cambria Math" panose="02040503050406030204" pitchFamily="18" charset="0"/>
                      </a:rPr>
                      <m:t>𝑗</m:t>
                    </m:r>
                  </m:oMath>
                </a14:m>
                <a:r>
                  <a:rPr lang="ja-JP" altLang="en-US" sz="1800" b="0" dirty="0"/>
                  <a:t>の距離</a:t>
                </a:r>
                <a:endParaRPr lang="en-US" altLang="zh-CN" sz="1800" b="0" dirty="0"/>
              </a:p>
            </p:txBody>
          </p:sp>
        </mc:Choice>
        <mc:Fallback xmlns="">
          <p:sp>
            <p:nvSpPr>
              <p:cNvPr id="7" name="文本框 6">
                <a:extLst>
                  <a:ext uri="{FF2B5EF4-FFF2-40B4-BE49-F238E27FC236}">
                    <a16:creationId xmlns:a16="http://schemas.microsoft.com/office/drawing/2014/main" id="{8761AD7A-084C-F553-7494-B4078B53293B}"/>
                  </a:ext>
                </a:extLst>
              </p:cNvPr>
              <p:cNvSpPr txBox="1">
                <a:spLocks noRot="1" noChangeAspect="1" noMove="1" noResize="1" noEditPoints="1" noAdjustHandles="1" noChangeArrowheads="1" noChangeShapeType="1" noTextEdit="1"/>
              </p:cNvSpPr>
              <p:nvPr/>
            </p:nvSpPr>
            <p:spPr>
              <a:xfrm>
                <a:off x="6286500" y="2113053"/>
                <a:ext cx="6096000" cy="1477584"/>
              </a:xfrm>
              <a:prstGeom prst="rect">
                <a:avLst/>
              </a:prstGeom>
              <a:blipFill>
                <a:blip r:embed="rId9"/>
                <a:stretch>
                  <a:fillRect l="-800" t="-2066" b="-4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036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3539430"/>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制約条件から変換された二次多項式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7" y="1603970"/>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7" y="1603970"/>
                <a:ext cx="2457724" cy="338554"/>
              </a:xfrm>
              <a:prstGeom prst="rect">
                <a:avLst/>
              </a:prstGeom>
              <a:blipFill>
                <a:blip r:embed="rId2"/>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4015540" y="1975634"/>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4015540" y="1975634"/>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860893" y="442799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860893" y="4427990"/>
                <a:ext cx="2457724" cy="338554"/>
              </a:xfrm>
              <a:prstGeom prst="rect">
                <a:avLst/>
              </a:prstGeom>
              <a:blipFill>
                <a:blip r:embed="rId4"/>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898836" y="4814797"/>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898836" y="4814797"/>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378289" y="193767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378289" y="1937675"/>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379731" y="1995391"/>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477157" y="4728476"/>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477157" y="4728476"/>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417740" y="4814797"/>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979543" y="261033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9062032" y="455602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765111" y="3251947"/>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FF0000"/>
                          </a:solidFill>
                          <a:latin typeface="Cambria Math" panose="02040503050406030204" pitchFamily="18" charset="0"/>
                          <a:ea typeface="Cambria Math" panose="02040503050406030204" pitchFamily="18" charset="0"/>
                        </a:rPr>
                        <m:t>𝑤</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65111" y="3251947"/>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269051" y="6249266"/>
                <a:ext cx="4816842" cy="523220"/>
              </a:xfrm>
              <a:prstGeom prst="rect">
                <a:avLst/>
              </a:prstGeom>
              <a:noFill/>
              <a:ln>
                <a:solidFill>
                  <a:schemeClr val="tx1"/>
                </a:solidFill>
              </a:ln>
            </p:spPr>
            <p:txBody>
              <a:bodyPr wrap="square">
                <a:spAutoFit/>
              </a:bodyPr>
              <a:lstStyle/>
              <a:p>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ja-JP" altLang="en-US" sz="1400" dirty="0"/>
                  <a:t>：ペナルティーの重み</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269051" y="6249266"/>
                <a:ext cx="4816842" cy="523220"/>
              </a:xfrm>
              <a:prstGeom prst="rect">
                <a:avLst/>
              </a:prstGeom>
              <a:blipFill>
                <a:blip r:embed="rId9"/>
                <a:stretch>
                  <a:fillRect l="-252"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0"/>
                          <a:stretch>
                            <a:fillRect l="-885" t="-1754" r="-405310"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4" name="组合 3">
            <a:extLst>
              <a:ext uri="{FF2B5EF4-FFF2-40B4-BE49-F238E27FC236}">
                <a16:creationId xmlns:a16="http://schemas.microsoft.com/office/drawing/2014/main" id="{28300E1C-CC76-60B8-D891-B17FF6EF2870}"/>
              </a:ext>
            </a:extLst>
          </p:cNvPr>
          <p:cNvGrpSpPr/>
          <p:nvPr/>
        </p:nvGrpSpPr>
        <p:grpSpPr>
          <a:xfrm>
            <a:off x="1137988" y="2007616"/>
            <a:ext cx="2649584" cy="1288868"/>
            <a:chOff x="1137988" y="2007616"/>
            <a:chExt cx="2649584" cy="1288868"/>
          </a:xfrm>
        </p:grpSpPr>
        <p:sp>
          <p:nvSpPr>
            <p:cNvPr id="53" name="矩形: 圆角 52">
              <a:extLst>
                <a:ext uri="{FF2B5EF4-FFF2-40B4-BE49-F238E27FC236}">
                  <a16:creationId xmlns:a16="http://schemas.microsoft.com/office/drawing/2014/main" id="{577DB4AB-66B9-E076-EBB0-F4F147B5338C}"/>
                </a:ext>
              </a:extLst>
            </p:cNvPr>
            <p:cNvSpPr/>
            <p:nvPr/>
          </p:nvSpPr>
          <p:spPr>
            <a:xfrm>
              <a:off x="1137988" y="2007616"/>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137988" y="2364034"/>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137988" y="27204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137988" y="3048235"/>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mc:AlternateContent xmlns:mc="http://schemas.openxmlformats.org/markup-compatibility/2006" xmlns:a14="http://schemas.microsoft.com/office/drawing/2010/main">
        <mc:Choice Requires="a14">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1"/>
                          <a:stretch>
                            <a:fillRect l="-885" t="-1754" r="-404425"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6" name="组合 5">
            <a:extLst>
              <a:ext uri="{FF2B5EF4-FFF2-40B4-BE49-F238E27FC236}">
                <a16:creationId xmlns:a16="http://schemas.microsoft.com/office/drawing/2014/main" id="{949B2A6C-30F9-8F12-7B05-164417D46E96}"/>
              </a:ext>
            </a:extLst>
          </p:cNvPr>
          <p:cNvGrpSpPr/>
          <p:nvPr/>
        </p:nvGrpSpPr>
        <p:grpSpPr>
          <a:xfrm>
            <a:off x="1200025" y="4696323"/>
            <a:ext cx="2437351" cy="1305749"/>
            <a:chOff x="1228894" y="4276183"/>
            <a:chExt cx="2437351" cy="1305749"/>
          </a:xfrm>
        </p:grpSpPr>
        <p:sp>
          <p:nvSpPr>
            <p:cNvPr id="59" name="矩形: 圆角 58">
              <a:extLst>
                <a:ext uri="{FF2B5EF4-FFF2-40B4-BE49-F238E27FC236}">
                  <a16:creationId xmlns:a16="http://schemas.microsoft.com/office/drawing/2014/main" id="{5536D013-5717-7E16-621B-2A1620E3A226}"/>
                </a:ext>
              </a:extLst>
            </p:cNvPr>
            <p:cNvSpPr/>
            <p:nvPr/>
          </p:nvSpPr>
          <p:spPr>
            <a:xfrm rot="5400000">
              <a:off x="76459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44090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13480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82479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 name="文本框 6">
            <a:extLst>
              <a:ext uri="{FF2B5EF4-FFF2-40B4-BE49-F238E27FC236}">
                <a16:creationId xmlns:a16="http://schemas.microsoft.com/office/drawing/2014/main" id="{F11B80C6-78CD-FE87-BF9B-04F9C8DAB206}"/>
              </a:ext>
            </a:extLst>
          </p:cNvPr>
          <p:cNvSpPr txBox="1"/>
          <p:nvPr/>
        </p:nvSpPr>
        <p:spPr>
          <a:xfrm>
            <a:off x="4582693" y="2706884"/>
            <a:ext cx="902811" cy="307777"/>
          </a:xfrm>
          <a:prstGeom prst="rect">
            <a:avLst/>
          </a:prstGeom>
          <a:noFill/>
        </p:spPr>
        <p:txBody>
          <a:bodyPr wrap="none" rtlCol="0">
            <a:spAutoFit/>
          </a:bodyPr>
          <a:lstStyle/>
          <a:p>
            <a:r>
              <a:rPr lang="ja-JP" altLang="en-US" sz="1400" b="1" dirty="0"/>
              <a:t>等式制約</a:t>
            </a:r>
            <a:endParaRPr lang="zh-CN" altLang="en-US" sz="1400" b="1" dirty="0"/>
          </a:p>
        </p:txBody>
      </p:sp>
      <p:sp>
        <p:nvSpPr>
          <p:cNvPr id="8" name="文本框 7">
            <a:extLst>
              <a:ext uri="{FF2B5EF4-FFF2-40B4-BE49-F238E27FC236}">
                <a16:creationId xmlns:a16="http://schemas.microsoft.com/office/drawing/2014/main" id="{18B5CD86-E5A3-0282-3C1B-A0C5ECCD80A1}"/>
              </a:ext>
            </a:extLst>
          </p:cNvPr>
          <p:cNvSpPr txBox="1"/>
          <p:nvPr/>
        </p:nvSpPr>
        <p:spPr>
          <a:xfrm>
            <a:off x="4582692" y="5655962"/>
            <a:ext cx="902811" cy="307777"/>
          </a:xfrm>
          <a:prstGeom prst="rect">
            <a:avLst/>
          </a:prstGeom>
          <a:noFill/>
        </p:spPr>
        <p:txBody>
          <a:bodyPr wrap="none" rtlCol="0">
            <a:spAutoFit/>
          </a:bodyPr>
          <a:lstStyle/>
          <a:p>
            <a:r>
              <a:rPr lang="ja-JP" altLang="en-US" sz="1400" b="1" dirty="0"/>
              <a:t>等式制約</a:t>
            </a:r>
            <a:endParaRPr lang="zh-CN" altLang="en-US" sz="1400" b="1" dirty="0"/>
          </a:p>
        </p:txBody>
      </p:sp>
    </p:spTree>
    <p:extLst>
      <p:ext uri="{BB962C8B-B14F-4D97-AF65-F5344CB8AC3E}">
        <p14:creationId xmlns:p14="http://schemas.microsoft.com/office/powerpoint/2010/main" val="3084529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B7D51B0-20EF-504F-BCDD-C113319F3F95}"/>
                  </a:ext>
                </a:extLst>
              </p:cNvPr>
              <p:cNvSpPr txBox="1"/>
              <p:nvPr/>
            </p:nvSpPr>
            <p:spPr>
              <a:xfrm>
                <a:off x="8495701" y="1481892"/>
                <a:ext cx="3478585" cy="867353"/>
              </a:xfrm>
              <a:prstGeom prst="rect">
                <a:avLst/>
              </a:prstGeom>
              <a:noFill/>
            </p:spPr>
            <p:txBody>
              <a:bodyPr wrap="square">
                <a:spAutoFit/>
              </a:bodyPr>
              <a:lstStyle/>
              <a:p>
                <a:r>
                  <a:rPr lang="ja-JP" altLang="en-US" sz="1400" dirty="0"/>
                  <a:t>バイナリ変数を定義する：</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m:t>
                              </m:r>
                              <m:r>
                                <a:rPr lang="ja-JP" altLang="en-US" sz="1400" i="1">
                                  <a:latin typeface="Cambria Math" panose="02040503050406030204" pitchFamily="18" charset="0"/>
                                </a:rPr>
                                <m:t>　町</m:t>
                              </m:r>
                              <m:r>
                                <a:rPr lang="en-US" altLang="ja-JP" sz="1400" b="0" i="1" smtClean="0">
                                  <a:latin typeface="Cambria Math" panose="02040503050406030204" pitchFamily="18" charset="0"/>
                                </a:rPr>
                                <m:t>𝑖</m:t>
                              </m:r>
                              <m:r>
                                <a:rPr lang="ja-JP" altLang="en-US" sz="1400" i="1">
                                  <a:latin typeface="Cambria Math" panose="02040503050406030204" pitchFamily="18" charset="0"/>
                                </a:rPr>
                                <m:t>へ</m:t>
                              </m:r>
                              <m:r>
                                <a:rPr lang="en-US" altLang="ja-JP"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訪れる</m:t>
                              </m:r>
                            </m:e>
                            <m:e>
                              <m:r>
                                <a:rPr lang="en-US" altLang="zh-CN" sz="1400" b="0" i="1" smtClean="0">
                                  <a:latin typeface="Cambria Math" panose="02040503050406030204" pitchFamily="18" charset="0"/>
                                </a:rPr>
                                <m:t>0,</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訪れない</m:t>
                              </m:r>
                            </m:e>
                          </m:eqArr>
                        </m:e>
                      </m:d>
                    </m:oMath>
                  </m:oMathPara>
                </a14:m>
                <a:endParaRPr lang="en-US" altLang="zh-CN" sz="1400" dirty="0"/>
              </a:p>
            </p:txBody>
          </p:sp>
        </mc:Choice>
        <mc:Fallback xmlns="">
          <p:sp>
            <p:nvSpPr>
              <p:cNvPr id="5" name="文本框 4">
                <a:extLst>
                  <a:ext uri="{FF2B5EF4-FFF2-40B4-BE49-F238E27FC236}">
                    <a16:creationId xmlns:a16="http://schemas.microsoft.com/office/drawing/2014/main" id="{2B7D51B0-20EF-504F-BCDD-C113319F3F95}"/>
                  </a:ext>
                </a:extLst>
              </p:cNvPr>
              <p:cNvSpPr txBox="1">
                <a:spLocks noRot="1" noChangeAspect="1" noMove="1" noResize="1" noEditPoints="1" noAdjustHandles="1" noChangeArrowheads="1" noChangeShapeType="1" noTextEdit="1"/>
              </p:cNvSpPr>
              <p:nvPr/>
            </p:nvSpPr>
            <p:spPr>
              <a:xfrm>
                <a:off x="8495701" y="1481892"/>
                <a:ext cx="3478585" cy="867353"/>
              </a:xfrm>
              <a:prstGeom prst="rect">
                <a:avLst/>
              </a:prstGeom>
              <a:blipFill>
                <a:blip r:embed="rId2"/>
                <a:stretch>
                  <a:fillRect l="-526" t="-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13D677-CD6F-7C44-82D1-C396CF31EA8B}"/>
                  </a:ext>
                </a:extLst>
              </p:cNvPr>
              <p:cNvSpPr txBox="1"/>
              <p:nvPr/>
            </p:nvSpPr>
            <p:spPr>
              <a:xfrm>
                <a:off x="600364" y="1203346"/>
                <a:ext cx="6096000" cy="3657668"/>
              </a:xfrm>
              <a:prstGeom prst="rect">
                <a:avLst/>
              </a:prstGeom>
              <a:noFill/>
            </p:spPr>
            <p:txBody>
              <a:bodyPr wrap="square">
                <a:spAutoFit/>
              </a:bodyPr>
              <a:lstStyle/>
              <a:p>
                <a:r>
                  <a:rPr lang="en-US" altLang="ja-JP" sz="1400" dirty="0">
                    <a:solidFill>
                      <a:srgbClr val="374151"/>
                    </a:solidFill>
                    <a:latin typeface="Söhne"/>
                  </a:rPr>
                  <a:t>TSP</a:t>
                </a:r>
                <a:r>
                  <a:rPr lang="ja-JP" altLang="en-US" sz="1400" dirty="0">
                    <a:solidFill>
                      <a:srgbClr val="374151"/>
                    </a:solidFill>
                    <a:latin typeface="Söhne"/>
                  </a:rPr>
                  <a:t>：</a:t>
                </a:r>
                <a:endParaRPr lang="en-US" altLang="ja-JP" sz="1400" dirty="0">
                  <a:solidFill>
                    <a:srgbClr val="374151"/>
                  </a:solidFill>
                  <a:latin typeface="Söhne"/>
                </a:endParaRPr>
              </a:p>
              <a:p>
                <a:r>
                  <a:rPr lang="ja-JP" altLang="en-US" sz="1400" dirty="0">
                    <a:solidFill>
                      <a:srgbClr val="374151"/>
                    </a:solidFill>
                    <a:latin typeface="Söhne"/>
                  </a:rPr>
                  <a:t>目的関数：</a:t>
                </a:r>
                <a:endParaRPr lang="en-US" altLang="zh-CN"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endParaRPr lang="en-US" altLang="ja-JP" sz="1400" dirty="0"/>
              </a:p>
              <a:p>
                <a:r>
                  <a:rPr lang="ja-JP" altLang="en-US" sz="1400" dirty="0"/>
                  <a:t>制約条件：</a:t>
                </a:r>
                <a:endParaRPr lang="en-US" altLang="ja-JP" sz="1400" dirty="0"/>
              </a:p>
              <a:p>
                <a:r>
                  <a:rPr lang="ja-JP" altLang="en-US" sz="1400" dirty="0"/>
                  <a:t>①各町は</a:t>
                </a:r>
                <a:r>
                  <a:rPr lang="en-US" altLang="ja-JP" sz="1400" dirty="0"/>
                  <a:t>1</a:t>
                </a:r>
                <a:r>
                  <a:rPr lang="ja-JP" altLang="en-US" sz="1400" dirty="0"/>
                  <a:t>回しか訪れてはいけない</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oMath>
                  </m:oMathPara>
                </a14:m>
                <a:endParaRPr lang="en-US" altLang="zh-CN" sz="1400" dirty="0"/>
              </a:p>
              <a:p>
                <a:endParaRPr lang="en-US" altLang="ja-JP" sz="1400" u="sng" dirty="0"/>
              </a:p>
              <a:p>
                <a:r>
                  <a:rPr lang="ja-JP" altLang="en-US" sz="1400" dirty="0"/>
                  <a:t>②同じタイミングに複数の町に行く</a:t>
                </a:r>
                <a:endParaRPr lang="en-US" altLang="ja-JP" sz="1400" dirty="0"/>
              </a:p>
              <a:p>
                <a:r>
                  <a:rPr lang="ja-JP" altLang="en-US" sz="1400" dirty="0"/>
                  <a:t>　ことはできない</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r>
                        <a:rPr lang="ja-JP" altLang="en-US" sz="1400" i="1">
                          <a:latin typeface="Cambria Math" panose="02040503050406030204" pitchFamily="18" charset="0"/>
                        </a:rPr>
                        <m:t>　</m:t>
                      </m:r>
                    </m:oMath>
                  </m:oMathPara>
                </a14:m>
                <a:endParaRPr lang="en-US" altLang="zh-CN" sz="1400" dirty="0"/>
              </a:p>
            </p:txBody>
          </p:sp>
        </mc:Choice>
        <mc:Fallback xmlns="">
          <p:sp>
            <p:nvSpPr>
              <p:cNvPr id="8" name="文本框 7">
                <a:extLst>
                  <a:ext uri="{FF2B5EF4-FFF2-40B4-BE49-F238E27FC236}">
                    <a16:creationId xmlns:a16="http://schemas.microsoft.com/office/drawing/2014/main" id="{E213D677-CD6F-7C44-82D1-C396CF31EA8B}"/>
                  </a:ext>
                </a:extLst>
              </p:cNvPr>
              <p:cNvSpPr txBox="1">
                <a:spLocks noRot="1" noChangeAspect="1" noMove="1" noResize="1" noEditPoints="1" noAdjustHandles="1" noChangeArrowheads="1" noChangeShapeType="1" noTextEdit="1"/>
              </p:cNvSpPr>
              <p:nvPr/>
            </p:nvSpPr>
            <p:spPr>
              <a:xfrm>
                <a:off x="600364" y="1203346"/>
                <a:ext cx="6096000" cy="3657668"/>
              </a:xfrm>
              <a:prstGeom prst="rect">
                <a:avLst/>
              </a:prstGeom>
              <a:blipFill>
                <a:blip r:embed="rId3"/>
                <a:stretch>
                  <a:fillRect l="-300" t="-1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2DD526C-DFC2-2154-97FA-71D73141CB23}"/>
              </a:ext>
            </a:extLst>
          </p:cNvPr>
          <p:cNvGrpSpPr/>
          <p:nvPr/>
        </p:nvGrpSpPr>
        <p:grpSpPr>
          <a:xfrm>
            <a:off x="4639212" y="2772528"/>
            <a:ext cx="1698170" cy="408699"/>
            <a:chOff x="4397830" y="4607439"/>
            <a:chExt cx="1698170" cy="408699"/>
          </a:xfrm>
        </p:grpSpPr>
        <p:sp>
          <p:nvSpPr>
            <p:cNvPr id="10" name="箭头: 右 9">
              <a:extLst>
                <a:ext uri="{FF2B5EF4-FFF2-40B4-BE49-F238E27FC236}">
                  <a16:creationId xmlns:a16="http://schemas.microsoft.com/office/drawing/2014/main" id="{E03C88EE-58D7-5DB1-B898-04D74FF438FA}"/>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860713-404E-203A-91D5-E7DE967ECFF7}"/>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p:grpSp>
        <p:nvGrpSpPr>
          <p:cNvPr id="16" name="组合 15">
            <a:extLst>
              <a:ext uri="{FF2B5EF4-FFF2-40B4-BE49-F238E27FC236}">
                <a16:creationId xmlns:a16="http://schemas.microsoft.com/office/drawing/2014/main" id="{4A2C1CFB-9CAD-DBDC-DA8B-4A1E2A07A6B0}"/>
              </a:ext>
            </a:extLst>
          </p:cNvPr>
          <p:cNvGrpSpPr/>
          <p:nvPr/>
        </p:nvGrpSpPr>
        <p:grpSpPr>
          <a:xfrm>
            <a:off x="4639212" y="4304398"/>
            <a:ext cx="1698170" cy="408699"/>
            <a:chOff x="4397830" y="4607439"/>
            <a:chExt cx="1698170" cy="408699"/>
          </a:xfrm>
        </p:grpSpPr>
        <p:sp>
          <p:nvSpPr>
            <p:cNvPr id="18" name="箭头: 右 17">
              <a:extLst>
                <a:ext uri="{FF2B5EF4-FFF2-40B4-BE49-F238E27FC236}">
                  <a16:creationId xmlns:a16="http://schemas.microsoft.com/office/drawing/2014/main" id="{C7412FFE-7B52-C2D4-BBF5-15AC85C95D08}"/>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62FCBC-3F59-3FAB-D99B-73C5D9EEFDC1}"/>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6E07021-3707-1559-86E2-5A36F169201E}"/>
                  </a:ext>
                </a:extLst>
              </p:cNvPr>
              <p:cNvSpPr txBox="1"/>
              <p:nvPr/>
            </p:nvSpPr>
            <p:spPr>
              <a:xfrm>
                <a:off x="6271372" y="2681441"/>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4" name="文本框 23">
                <a:extLst>
                  <a:ext uri="{FF2B5EF4-FFF2-40B4-BE49-F238E27FC236}">
                    <a16:creationId xmlns:a16="http://schemas.microsoft.com/office/drawing/2014/main" id="{36E07021-3707-1559-86E2-5A36F169201E}"/>
                  </a:ext>
                </a:extLst>
              </p:cNvPr>
              <p:cNvSpPr txBox="1">
                <a:spLocks noRot="1" noChangeAspect="1" noMove="1" noResize="1" noEditPoints="1" noAdjustHandles="1" noChangeArrowheads="1" noChangeShapeType="1" noTextEdit="1"/>
              </p:cNvSpPr>
              <p:nvPr/>
            </p:nvSpPr>
            <p:spPr>
              <a:xfrm>
                <a:off x="6271372" y="2681441"/>
                <a:ext cx="1468351" cy="736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0813129-866F-429A-78DF-40E3F89CC683}"/>
                  </a:ext>
                </a:extLst>
              </p:cNvPr>
              <p:cNvSpPr txBox="1"/>
              <p:nvPr/>
            </p:nvSpPr>
            <p:spPr>
              <a:xfrm>
                <a:off x="6271372" y="414385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25" name="文本框 24">
                <a:extLst>
                  <a:ext uri="{FF2B5EF4-FFF2-40B4-BE49-F238E27FC236}">
                    <a16:creationId xmlns:a16="http://schemas.microsoft.com/office/drawing/2014/main" id="{80813129-866F-429A-78DF-40E3F89CC683}"/>
                  </a:ext>
                </a:extLst>
              </p:cNvPr>
              <p:cNvSpPr txBox="1">
                <a:spLocks noRot="1" noChangeAspect="1" noMove="1" noResize="1" noEditPoints="1" noAdjustHandles="1" noChangeArrowheads="1" noChangeShapeType="1" noTextEdit="1"/>
              </p:cNvSpPr>
              <p:nvPr/>
            </p:nvSpPr>
            <p:spPr>
              <a:xfrm>
                <a:off x="6271372" y="4143855"/>
                <a:ext cx="1468351" cy="736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578086" y="5320189"/>
                <a:ext cx="6118278" cy="1327992"/>
              </a:xfrm>
              <a:prstGeom prst="rect">
                <a:avLst/>
              </a:prstGeom>
              <a:noFill/>
            </p:spPr>
            <p:txBody>
              <a:bodyPr wrap="none" rtlCol="0">
                <a:spAutoFit/>
              </a:bodyPr>
              <a:lstStyle/>
              <a:p>
                <a:r>
                  <a:rPr lang="en-US" altLang="ja-JP" sz="1400" dirty="0">
                    <a:latin typeface="Söhne"/>
                  </a:rPr>
                  <a:t>TSP</a:t>
                </a:r>
                <a:r>
                  <a:rPr lang="ja-JP" altLang="en-US" sz="1400" dirty="0"/>
                  <a:t>の</a:t>
                </a:r>
                <a:r>
                  <a:rPr lang="en-US" altLang="ja-JP" sz="1400" dirty="0"/>
                  <a:t>QUBO</a:t>
                </a:r>
                <a:r>
                  <a:rPr lang="ja-JP" altLang="en-US" sz="1400" dirty="0"/>
                  <a:t>モデル：</a:t>
                </a:r>
                <a:endParaRPr lang="en-US" altLang="ja-JP" sz="1400" dirty="0"/>
              </a:p>
              <a:p>
                <a:r>
                  <a:rPr lang="ja-JP" altLang="en-US" sz="1400" dirty="0"/>
                  <a:t>　　目的関数　＋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t>制約条件</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578086" y="5320189"/>
                <a:ext cx="6118278" cy="1327992"/>
              </a:xfrm>
              <a:prstGeom prst="rect">
                <a:avLst/>
              </a:prstGeom>
              <a:blipFill>
                <a:blip r:embed="rId6"/>
                <a:stretch>
                  <a:fillRect l="-299" t="-91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CAC5B-8F3B-12F3-8CE4-D1AA27235501}"/>
              </a:ext>
            </a:extLst>
          </p:cNvPr>
          <p:cNvSpPr txBox="1"/>
          <p:nvPr/>
        </p:nvSpPr>
        <p:spPr>
          <a:xfrm>
            <a:off x="8417484" y="3494908"/>
            <a:ext cx="3578023" cy="738664"/>
          </a:xfrm>
          <a:prstGeom prst="rect">
            <a:avLst/>
          </a:prstGeom>
          <a:noFill/>
        </p:spPr>
        <p:txBody>
          <a:bodyPr wrap="square">
            <a:spAutoFit/>
          </a:bodyPr>
          <a:lstStyle/>
          <a:p>
            <a:r>
              <a:rPr lang="ja-JP" altLang="en-US" sz="1400" b="0" i="0" dirty="0">
                <a:solidFill>
                  <a:srgbClr val="374151"/>
                </a:solidFill>
                <a:effectLst/>
                <a:latin typeface="Söhne"/>
              </a:rPr>
              <a:t>それを目的関数に加えて実行</a:t>
            </a:r>
            <a:r>
              <a:rPr lang="ja-JP" altLang="en-US" sz="1400" dirty="0">
                <a:solidFill>
                  <a:srgbClr val="374151"/>
                </a:solidFill>
                <a:latin typeface="Söhne"/>
              </a:rPr>
              <a:t>不</a:t>
            </a:r>
            <a:r>
              <a:rPr lang="ja-JP" altLang="en-US" sz="1400" b="0" i="0" dirty="0">
                <a:solidFill>
                  <a:srgbClr val="374151"/>
                </a:solidFill>
                <a:effectLst/>
                <a:latin typeface="Söhne"/>
              </a:rPr>
              <a:t>可能な解</a:t>
            </a:r>
            <a:r>
              <a:rPr lang="ja-JP" altLang="en-US" sz="1400" dirty="0">
                <a:solidFill>
                  <a:srgbClr val="374151"/>
                </a:solidFill>
                <a:latin typeface="Söhne"/>
              </a:rPr>
              <a:t>（制約条件を破る解）</a:t>
            </a:r>
            <a:r>
              <a:rPr lang="ja-JP" altLang="en-US" sz="1400" b="0" i="0" dirty="0">
                <a:solidFill>
                  <a:srgbClr val="374151"/>
                </a:solidFill>
                <a:effectLst/>
                <a:latin typeface="Söhne"/>
              </a:rPr>
              <a:t>のコストを増加させる</a:t>
            </a:r>
            <a:endParaRPr lang="zh-CN" altLang="en-US" sz="1400" dirty="0"/>
          </a:p>
        </p:txBody>
      </p:sp>
      <p:sp>
        <p:nvSpPr>
          <p:cNvPr id="29" name="文本框 28">
            <a:extLst>
              <a:ext uri="{FF2B5EF4-FFF2-40B4-BE49-F238E27FC236}">
                <a16:creationId xmlns:a16="http://schemas.microsoft.com/office/drawing/2014/main" id="{A17885B4-8E1A-5070-378A-C996275680DA}"/>
              </a:ext>
            </a:extLst>
          </p:cNvPr>
          <p:cNvSpPr txBox="1"/>
          <p:nvPr/>
        </p:nvSpPr>
        <p:spPr>
          <a:xfrm>
            <a:off x="6696364" y="5984185"/>
            <a:ext cx="1800493" cy="307777"/>
          </a:xfrm>
          <a:prstGeom prst="rect">
            <a:avLst/>
          </a:prstGeom>
          <a:noFill/>
        </p:spPr>
        <p:txBody>
          <a:bodyPr wrap="none" rtlCol="0">
            <a:spAutoFit/>
          </a:bodyPr>
          <a:lstStyle/>
          <a:p>
            <a:r>
              <a:rPr lang="ja-JP" altLang="en-US" sz="1400" dirty="0"/>
              <a:t>全域的最小値を探す</a:t>
            </a:r>
            <a:endParaRPr lang="zh-CN" altLang="en-US" sz="1400" dirty="0"/>
          </a:p>
        </p:txBody>
      </p:sp>
      <p:grpSp>
        <p:nvGrpSpPr>
          <p:cNvPr id="2" name="组合 1">
            <a:extLst>
              <a:ext uri="{FF2B5EF4-FFF2-40B4-BE49-F238E27FC236}">
                <a16:creationId xmlns:a16="http://schemas.microsoft.com/office/drawing/2014/main" id="{033061CB-399B-B72C-CB6F-6CA7B67BD9A7}"/>
              </a:ext>
            </a:extLst>
          </p:cNvPr>
          <p:cNvGrpSpPr/>
          <p:nvPr/>
        </p:nvGrpSpPr>
        <p:grpSpPr>
          <a:xfrm>
            <a:off x="5685864" y="1405176"/>
            <a:ext cx="1743815" cy="758921"/>
            <a:chOff x="5724326" y="5590921"/>
            <a:chExt cx="2705396" cy="1177408"/>
          </a:xfrm>
        </p:grpSpPr>
        <p:grpSp>
          <p:nvGrpSpPr>
            <p:cNvPr id="3" name="组合 2">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3" name="组合 12">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21" name="椭圆 20">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2" name="文本框 7">
                      <a:extLst>
                        <a:ext uri="{FF2B5EF4-FFF2-40B4-BE49-F238E27FC236}">
                          <a16:creationId xmlns:a16="http://schemas.microsoft.com/office/drawing/2014/main" id="{D7391D58-563B-8E97-6BD4-C58B79E96B68}"/>
                        </a:ext>
                      </a:extLst>
                    </p:cNvPr>
                    <p:cNvSpPr txBox="1"/>
                    <p:nvPr/>
                  </p:nvSpPr>
                  <p:spPr>
                    <a:xfrm>
                      <a:off x="6888002" y="5950920"/>
                      <a:ext cx="30132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𝑖</m:t>
                            </m:r>
                          </m:oMath>
                        </m:oMathPara>
                      </a14:m>
                      <a:endParaRPr lang="zh-CN" altLang="en-US" sz="1400" dirty="0">
                        <a:solidFill>
                          <a:schemeClr val="bg1"/>
                        </a:solidFill>
                      </a:endParaRPr>
                    </a:p>
                  </p:txBody>
                </p:sp>
              </mc:Choice>
              <mc:Fallback xmlns="">
                <p:sp>
                  <p:nvSpPr>
                    <p:cNvPr id="22"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07777"/>
                    </a:xfrm>
                    <a:prstGeom prst="rect">
                      <a:avLst/>
                    </a:prstGeom>
                    <a:blipFill>
                      <a:blip r:embed="rId7"/>
                      <a:stretch>
                        <a:fillRect l="-9375" b="-40625"/>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9" name="椭圆 18">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0" name="文本框 9">
                      <a:extLst>
                        <a:ext uri="{FF2B5EF4-FFF2-40B4-BE49-F238E27FC236}">
                          <a16:creationId xmlns:a16="http://schemas.microsoft.com/office/drawing/2014/main" id="{EA568DD0-904B-D488-60D7-01A061A7C3ED}"/>
                        </a:ext>
                      </a:extLst>
                    </p:cNvPr>
                    <p:cNvSpPr txBox="1"/>
                    <p:nvPr/>
                  </p:nvSpPr>
                  <p:spPr>
                    <a:xfrm>
                      <a:off x="8381783" y="5893234"/>
                      <a:ext cx="39370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𝑗</m:t>
                            </m:r>
                          </m:oMath>
                        </m:oMathPara>
                      </a14:m>
                      <a:endParaRPr lang="en-US" altLang="zh-CN" sz="1400" b="0" dirty="0">
                        <a:solidFill>
                          <a:schemeClr val="bg1"/>
                        </a:solidFill>
                      </a:endParaRPr>
                    </a:p>
                  </p:txBody>
                </p:sp>
              </mc:Choice>
              <mc:Fallback xmlns="">
                <p:sp>
                  <p:nvSpPr>
                    <p:cNvPr id="2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07777"/>
                    </a:xfrm>
                    <a:prstGeom prst="rect">
                      <a:avLst/>
                    </a:prstGeom>
                    <a:blipFill>
                      <a:blip r:embed="rId8"/>
                      <a:stretch>
                        <a:fillRect l="-4762" b="-63636"/>
                      </a:stretch>
                    </a:blipFill>
                  </p:spPr>
                  <p:txBody>
                    <a:bodyPr/>
                    <a:lstStyle/>
                    <a:p>
                      <a:r>
                        <a:rPr lang="zh-CN" altLang="en-US">
                          <a:noFill/>
                        </a:rPr>
                        <a:t> </a:t>
                      </a:r>
                    </a:p>
                  </p:txBody>
                </p:sp>
              </mc:Fallback>
            </mc:AlternateContent>
          </p:grpSp>
          <p:cxnSp>
            <p:nvCxnSpPr>
              <p:cNvPr id="17" name="直接箭头连接符 16">
                <a:extLst>
                  <a:ext uri="{FF2B5EF4-FFF2-40B4-BE49-F238E27FC236}">
                    <a16:creationId xmlns:a16="http://schemas.microsoft.com/office/drawing/2014/main" id="{BD419272-F648-7657-6419-AA07E4E58E71}"/>
                  </a:ext>
                </a:extLst>
              </p:cNvPr>
              <p:cNvCxnSpPr>
                <a:cxnSpLocks/>
                <a:stCxn id="21" idx="6"/>
                <a:endCxn id="19"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19">
                  <a:extLst>
                    <a:ext uri="{FF2B5EF4-FFF2-40B4-BE49-F238E27FC236}">
                      <a16:creationId xmlns:a16="http://schemas.microsoft.com/office/drawing/2014/main" id="{5A6E4D12-6893-71AE-B665-5D7E932F2E29}"/>
                    </a:ext>
                  </a:extLst>
                </p:cNvPr>
                <p:cNvSpPr txBox="1"/>
                <p:nvPr/>
              </p:nvSpPr>
              <p:spPr>
                <a:xfrm>
                  <a:off x="6768082" y="5838243"/>
                  <a:ext cx="304955" cy="23275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oMath>
                    </m:oMathPara>
                  </a14:m>
                  <a:endParaRPr lang="zh-CN" altLang="en-US" sz="1400" dirty="0"/>
                </a:p>
              </p:txBody>
            </p:sp>
          </mc:Choice>
          <mc:Fallback xmlns="">
            <p:sp>
              <p:nvSpPr>
                <p:cNvPr id="7"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04955" cy="232756"/>
                </a:xfrm>
                <a:prstGeom prst="rect">
                  <a:avLst/>
                </a:prstGeom>
                <a:blipFill>
                  <a:blip r:embed="rId9"/>
                  <a:stretch>
                    <a:fillRect l="-31250" r="-56250" b="-95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20">
                  <a:extLst>
                    <a:ext uri="{FF2B5EF4-FFF2-40B4-BE49-F238E27FC236}">
                      <a16:creationId xmlns:a16="http://schemas.microsoft.com/office/drawing/2014/main" id="{03C09047-2BBD-895C-343A-7B1F0DB12F5B}"/>
                    </a:ext>
                  </a:extLst>
                </p:cNvPr>
                <p:cNvSpPr txBox="1"/>
                <p:nvPr/>
              </p:nvSpPr>
              <p:spPr>
                <a:xfrm>
                  <a:off x="5724326" y="6245109"/>
                  <a:ext cx="543739"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𝑡</m:t>
                        </m:r>
                      </m:oMath>
                    </m:oMathPara>
                  </a14:m>
                  <a:endParaRPr lang="en-US" altLang="ja-JP" sz="1400" dirty="0"/>
                </a:p>
                <a:p>
                  <a:r>
                    <a:rPr lang="ja-JP" altLang="en-US" sz="1400" dirty="0"/>
                    <a:t>番目</a:t>
                  </a:r>
                  <a:endParaRPr lang="zh-CN" altLang="en-US" sz="1400" dirty="0"/>
                </a:p>
              </p:txBody>
            </p:sp>
          </mc:Choice>
          <mc:Fallback xmlns="">
            <p:sp>
              <p:nvSpPr>
                <p:cNvPr id="9"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543739" cy="523220"/>
                </a:xfrm>
                <a:prstGeom prst="rect">
                  <a:avLst/>
                </a:prstGeom>
                <a:blipFill>
                  <a:blip r:embed="rId10"/>
                  <a:stretch>
                    <a:fillRect l="-5263" r="-59649" b="-7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23">
                  <a:extLst>
                    <a:ext uri="{FF2B5EF4-FFF2-40B4-BE49-F238E27FC236}">
                      <a16:creationId xmlns:a16="http://schemas.microsoft.com/office/drawing/2014/main" id="{F1312DFC-717B-AA48-8E0F-91A5BA124494}"/>
                    </a:ext>
                  </a:extLst>
                </p:cNvPr>
                <p:cNvSpPr txBox="1"/>
                <p:nvPr/>
              </p:nvSpPr>
              <p:spPr>
                <a:xfrm>
                  <a:off x="7397966" y="6245109"/>
                  <a:ext cx="103175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ctrlPr>
                              <a:rPr lang="en-US" altLang="ja-JP" sz="1400" b="0" i="1" smtClean="0">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r>
                          <a:rPr lang="en-US" altLang="ja-JP" sz="1400" b="0" i="1" smtClean="0">
                            <a:latin typeface="Cambria Math" panose="02040503050406030204" pitchFamily="18" charset="0"/>
                          </a:rPr>
                          <m:t>%4</m:t>
                        </m:r>
                      </m:oMath>
                    </m:oMathPara>
                  </a14:m>
                  <a:endParaRPr lang="en-US" altLang="ja-JP" sz="1400" dirty="0"/>
                </a:p>
                <a:p>
                  <a:pPr algn="ctr"/>
                  <a:r>
                    <a:rPr lang="ja-JP" altLang="en-US" sz="1400" dirty="0"/>
                    <a:t>番目</a:t>
                  </a:r>
                  <a:endParaRPr lang="zh-CN" altLang="en-US" sz="1400" dirty="0"/>
                </a:p>
              </p:txBody>
            </p:sp>
          </mc:Choice>
          <mc:Fallback xmlns="">
            <p:sp>
              <p:nvSpPr>
                <p:cNvPr id="11"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397966" y="6245109"/>
                  <a:ext cx="1031756" cy="523220"/>
                </a:xfrm>
                <a:prstGeom prst="rect">
                  <a:avLst/>
                </a:prstGeom>
                <a:blipFill>
                  <a:blip r:embed="rId11"/>
                  <a:stretch>
                    <a:fillRect r="-41284" b="-7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1535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71077"/>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600364" y="3709526"/>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600364" y="3709526"/>
                <a:ext cx="7496348" cy="1753685"/>
              </a:xfrm>
              <a:prstGeom prst="rect">
                <a:avLst/>
              </a:prstGeom>
              <a:blipFill>
                <a:blip r:embed="rId2"/>
                <a:stretch>
                  <a:fillRect l="-407" t="-104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8B1332-1C28-F886-7716-4B54A1365070}"/>
              </a:ext>
            </a:extLst>
          </p:cNvPr>
          <p:cNvSpPr txBox="1"/>
          <p:nvPr/>
        </p:nvSpPr>
        <p:spPr>
          <a:xfrm>
            <a:off x="7999040" y="4571835"/>
            <a:ext cx="4319452" cy="526588"/>
          </a:xfrm>
          <a:prstGeom prst="rect">
            <a:avLst/>
          </a:prstGeom>
          <a:noFill/>
        </p:spPr>
        <p:txBody>
          <a:bodyPr wrap="square">
            <a:spAutoFit/>
          </a:bodyPr>
          <a:lstStyle/>
          <a:p>
            <a:r>
              <a:rPr lang="ja-JP" altLang="en-US" sz="1400" b="0" i="0" dirty="0">
                <a:solidFill>
                  <a:srgbClr val="374151"/>
                </a:solidFill>
                <a:effectLst/>
                <a:latin typeface="Söhne"/>
              </a:rPr>
              <a:t>ペナルティー法は主要な課題：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ペナルティー項の重みづけが常に明確でないこと</a:t>
            </a:r>
            <a:endParaRPr lang="zh-CN" altLang="en-US" sz="1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8ECB4C-A471-C2E4-22B1-E6A9FF58D32A}"/>
                  </a:ext>
                </a:extLst>
              </p:cNvPr>
              <p:cNvSpPr txBox="1"/>
              <p:nvPr/>
            </p:nvSpPr>
            <p:spPr>
              <a:xfrm>
                <a:off x="766354" y="5484963"/>
                <a:ext cx="7521226" cy="1569660"/>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t>大き過ぎる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：実行可能解と実行不可能解の差が大きくて（</a:t>
                </a:r>
                <a:r>
                  <a:rPr lang="en-US" altLang="ja-JP" sz="1600" dirty="0"/>
                  <a:t> large jumps </a:t>
                </a:r>
                <a:r>
                  <a:rPr lang="ja-JP" altLang="en-US" sz="1600" dirty="0"/>
                  <a:t>）、</a:t>
                </a:r>
                <a:endParaRPr lang="en-US" altLang="ja-JP" sz="1600" dirty="0"/>
              </a:p>
              <a:p>
                <a:r>
                  <a:rPr lang="ja-JP" altLang="en-US" sz="1600" dirty="0"/>
                  <a:t>　　　　　　　ソルバーに悪影響を与える</a:t>
                </a:r>
                <a:endParaRPr lang="en-US" altLang="ja-JP" sz="1600" dirty="0"/>
              </a:p>
              <a:p>
                <a:endParaRPr lang="en-US" altLang="zh-CN" sz="1600" dirty="0"/>
              </a:p>
              <a:p>
                <a:pPr marL="285750" indent="-285750">
                  <a:buFont typeface="Arial" panose="020B0604020202020204" pitchFamily="34" charset="0"/>
                  <a:buChar char="•"/>
                </a:pPr>
                <a:r>
                  <a:rPr lang="ja-JP" altLang="en-US" sz="1600" dirty="0"/>
                  <a:t>小さ過ぎる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：全域的最小値は実行不可能解になってしまう</a:t>
                </a:r>
                <a:endParaRPr lang="en-US" altLang="ja-JP" sz="1600" dirty="0"/>
              </a:p>
              <a:p>
                <a:r>
                  <a:rPr lang="ja-JP" altLang="en-US" sz="1600" dirty="0"/>
                  <a:t>　　　　　　（ペナルティー重みが足りない）</a:t>
                </a:r>
                <a:endParaRPr lang="en-US" altLang="zh-CN" sz="1600" dirty="0"/>
              </a:p>
              <a:p>
                <a:endParaRPr lang="zh-CN" altLang="en-US" sz="1600" dirty="0"/>
              </a:p>
            </p:txBody>
          </p:sp>
        </mc:Choice>
        <mc:Fallback xmlns="">
          <p:sp>
            <p:nvSpPr>
              <p:cNvPr id="7" name="文本框 6">
                <a:extLst>
                  <a:ext uri="{FF2B5EF4-FFF2-40B4-BE49-F238E27FC236}">
                    <a16:creationId xmlns:a16="http://schemas.microsoft.com/office/drawing/2014/main" id="{278ECB4C-A471-C2E4-22B1-E6A9FF58D32A}"/>
                  </a:ext>
                </a:extLst>
              </p:cNvPr>
              <p:cNvSpPr txBox="1">
                <a:spLocks noRot="1" noChangeAspect="1" noMove="1" noResize="1" noEditPoints="1" noAdjustHandles="1" noChangeArrowheads="1" noChangeShapeType="1" noTextEdit="1"/>
              </p:cNvSpPr>
              <p:nvPr/>
            </p:nvSpPr>
            <p:spPr>
              <a:xfrm>
                <a:off x="766354" y="5484963"/>
                <a:ext cx="7521226" cy="1569660"/>
              </a:xfrm>
              <a:prstGeom prst="rect">
                <a:avLst/>
              </a:prstGeom>
              <a:blipFill>
                <a:blip r:embed="rId3"/>
                <a:stretch>
                  <a:fillRect l="-324" t="-1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B4D295-DA95-C8F4-6F90-1677B5922F13}"/>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2EB9D5BA-3EFA-495D-F4A0-FD7C36321096}"/>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DBDDF2A9-5B9E-EB9D-1C1A-E181F203CC93}"/>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653525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A00924-E9EF-30B8-B149-C88B6B529E32}"/>
                  </a:ext>
                </a:extLst>
              </p:cNvPr>
              <p:cNvSpPr txBox="1"/>
              <p:nvPr/>
            </p:nvSpPr>
            <p:spPr>
              <a:xfrm>
                <a:off x="535313" y="1879266"/>
                <a:ext cx="11121373" cy="3693319"/>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Exact</a:t>
                </a:r>
                <a:r>
                  <a:rPr lang="en-US" altLang="zh-CN" dirty="0"/>
                  <a:t> penalty method</a:t>
                </a:r>
              </a:p>
              <a:p>
                <a:pPr marL="285750" indent="-285750">
                  <a:buFont typeface="Arial" panose="020B0604020202020204" pitchFamily="34" charset="0"/>
                  <a:buChar char="•"/>
                </a:pPr>
                <a:endParaRPr lang="en-US" altLang="zh-CN" dirty="0"/>
              </a:p>
              <a:p>
                <a:r>
                  <a:rPr lang="ja-JP" altLang="en-US" dirty="0"/>
                  <a:t>　</a:t>
                </a:r>
                <a:r>
                  <a:rPr lang="en-US" altLang="ja-JP" dirty="0"/>
                  <a:t>CCO</a:t>
                </a:r>
                <a:r>
                  <a:rPr lang="ja-JP" altLang="en-US" dirty="0"/>
                  <a:t>問題の目的関数と制約条件を分析し問題の理論上界を利用して、ある</a:t>
                </a:r>
                <a14:m>
                  <m:oMath xmlns:m="http://schemas.openxmlformats.org/officeDocument/2006/math">
                    <m:r>
                      <a:rPr lang="en-US" altLang="ja-JP" b="0" i="1" smtClean="0">
                        <a:latin typeface="Cambria Math" panose="02040503050406030204" pitchFamily="18" charset="0"/>
                      </a:rPr>
                      <m:t>𝑤</m:t>
                    </m:r>
                  </m:oMath>
                </a14:m>
                <a:r>
                  <a:rPr lang="ja-JP" altLang="en-US" dirty="0"/>
                  <a:t>を求めて</a:t>
                </a:r>
                <a:endParaRPr lang="en-US" altLang="ja-JP" dirty="0"/>
              </a:p>
              <a:p>
                <a:r>
                  <a:rPr lang="ja-JP" altLang="en-US" dirty="0"/>
                  <a:t>　得られた</a:t>
                </a:r>
                <a14:m>
                  <m:oMath xmlns:m="http://schemas.openxmlformats.org/officeDocument/2006/math">
                    <m:r>
                      <a:rPr lang="en-US" altLang="ja-JP" b="0" i="1" smtClean="0">
                        <a:latin typeface="Cambria Math" panose="02040503050406030204" pitchFamily="18" charset="0"/>
                      </a:rPr>
                      <m:t>𝑤</m:t>
                    </m:r>
                  </m:oMath>
                </a14:m>
                <a:r>
                  <a:rPr lang="ja-JP" altLang="en-US" dirty="0"/>
                  <a:t>は　元の</a:t>
                </a:r>
                <a:r>
                  <a:rPr lang="en-US" altLang="ja-JP" b="1" dirty="0"/>
                  <a:t>CCO</a:t>
                </a:r>
                <a:r>
                  <a:rPr lang="ja-JP" altLang="en-US" b="1" dirty="0"/>
                  <a:t>問題の最適解　</a:t>
                </a:r>
                <a:r>
                  <a:rPr lang="ja-JP" altLang="en-US" dirty="0"/>
                  <a:t>と　変換された</a:t>
                </a:r>
                <a:r>
                  <a:rPr lang="en-US" altLang="ja-JP" b="1" dirty="0"/>
                  <a:t>QUBO</a:t>
                </a:r>
                <a:r>
                  <a:rPr lang="ja-JP" altLang="en-US" b="1" dirty="0"/>
                  <a:t>問題の全域的最小値　</a:t>
                </a:r>
                <a:r>
                  <a:rPr lang="ja-JP" altLang="en-US" dirty="0"/>
                  <a:t>が一致することが保証してくれる</a:t>
                </a:r>
                <a:endParaRPr lang="en-US" altLang="ja-JP" dirty="0"/>
              </a:p>
              <a:p>
                <a:endParaRPr lang="en-US" altLang="ja-JP" dirty="0"/>
              </a:p>
              <a:p>
                <a:r>
                  <a:rPr lang="ja-JP" altLang="en-US" dirty="0"/>
                  <a:t>　</a:t>
                </a:r>
                <a:endParaRPr lang="en-US" altLang="ja-JP" dirty="0"/>
              </a:p>
              <a:p>
                <a:pPr marL="285750" indent="-285750">
                  <a:buClr>
                    <a:schemeClr val="tx1"/>
                  </a:buClr>
                  <a:buFont typeface="Wingdings" panose="05000000000000000000" pitchFamily="2" charset="2"/>
                  <a:buChar char="Ø"/>
                </a:pPr>
                <a14:m>
                  <m:oMath xmlns:m="http://schemas.openxmlformats.org/officeDocument/2006/math">
                    <m:r>
                      <a:rPr lang="en-US" altLang="ja-JP" b="0" i="1" smtClean="0">
                        <a:solidFill>
                          <a:srgbClr val="FF0000"/>
                        </a:solidFill>
                        <a:latin typeface="Cambria Math" panose="02040503050406030204" pitchFamily="18" charset="0"/>
                      </a:rPr>
                      <m:t>𝑤</m:t>
                    </m:r>
                  </m:oMath>
                </a14:m>
                <a:r>
                  <a:rPr lang="ja-JP" altLang="en-US" dirty="0"/>
                  <a:t>が大きい</a:t>
                </a:r>
                <a:r>
                  <a:rPr lang="zh-CN" altLang="en-US" dirty="0"/>
                  <a:t>（</a:t>
                </a:r>
                <a:r>
                  <a:rPr lang="en-US" altLang="zh-CN" dirty="0"/>
                  <a:t>loose</a:t>
                </a:r>
                <a:r>
                  <a:rPr lang="zh-CN"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計算が複雑で数学的な構造に依存、適用範囲は単一の問題クラスに制限している</a:t>
                </a:r>
                <a:endParaRPr lang="en-US" altLang="zh-CN" dirty="0"/>
              </a:p>
            </p:txBody>
          </p:sp>
        </mc:Choice>
        <mc:Fallback xmlns="">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535313" y="1879266"/>
                <a:ext cx="11121373" cy="3693319"/>
              </a:xfrm>
              <a:prstGeom prst="rect">
                <a:avLst/>
              </a:prstGeom>
              <a:blipFill>
                <a:blip r:embed="rId2"/>
                <a:stretch>
                  <a:fillRect l="-493" t="-1485" r="-55" b="-1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D8723A3-62C6-0524-5108-F796339C7190}"/>
                  </a:ext>
                </a:extLst>
              </p:cNvPr>
              <p:cNvSpPr txBox="1"/>
              <p:nvPr/>
            </p:nvSpPr>
            <p:spPr>
              <a:xfrm>
                <a:off x="600364" y="1201833"/>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D8723A3-62C6-0524-5108-F796339C7190}"/>
                  </a:ext>
                </a:extLst>
              </p:cNvPr>
              <p:cNvSpPr txBox="1">
                <a:spLocks noRot="1" noChangeAspect="1" noMove="1" noResize="1" noEditPoints="1" noAdjustHandles="1" noChangeArrowheads="1" noChangeShapeType="1" noTextEdit="1"/>
              </p:cNvSpPr>
              <p:nvPr/>
            </p:nvSpPr>
            <p:spPr>
              <a:xfrm>
                <a:off x="600364" y="1201833"/>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606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8" name="文本框 7">
            <a:extLst>
              <a:ext uri="{FF2B5EF4-FFF2-40B4-BE49-F238E27FC236}">
                <a16:creationId xmlns:a16="http://schemas.microsoft.com/office/drawing/2014/main" id="{E4A00924-E9EF-30B8-B149-C88B6B529E32}"/>
              </a:ext>
            </a:extLst>
          </p:cNvPr>
          <p:cNvSpPr txBox="1"/>
          <p:nvPr/>
        </p:nvSpPr>
        <p:spPr>
          <a:xfrm>
            <a:off x="600364" y="1116043"/>
            <a:ext cx="11121373"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t>Sequential</a:t>
            </a:r>
            <a:r>
              <a:rPr lang="en-US" altLang="zh-CN" dirty="0"/>
              <a:t> penalty method</a:t>
            </a:r>
          </a:p>
          <a:p>
            <a:pPr marL="285750" indent="-285750">
              <a:buFont typeface="Arial" panose="020B0604020202020204" pitchFamily="34" charset="0"/>
              <a:buChar char="•"/>
            </a:pPr>
            <a:endParaRPr lang="en-US" altLang="zh-CN" dirty="0"/>
          </a:p>
          <a:p>
            <a:r>
              <a:rPr lang="ja-JP" altLang="en-US" dirty="0"/>
              <a:t>　小さなペナルティー重みから変換された</a:t>
            </a:r>
            <a:r>
              <a:rPr lang="en-US" altLang="ja-JP" dirty="0"/>
              <a:t>QUBO</a:t>
            </a:r>
            <a:r>
              <a:rPr lang="ja-JP" altLang="en-US" dirty="0"/>
              <a:t>問題（制約なし）を解決し、徐々ににその重みを増加させ、新しい重みで問題を解決して</a:t>
            </a:r>
            <a:endParaRPr lang="en-US" altLang="ja-JP" dirty="0"/>
          </a:p>
          <a:p>
            <a:r>
              <a:rPr lang="ja-JP" altLang="en-US" dirty="0"/>
              <a:t>　実行可能解（最適解ではないかもしれない）を得るまで繰り返し、それが元の制約問題（</a:t>
            </a:r>
            <a:r>
              <a:rPr lang="en-US" altLang="ja-JP" dirty="0"/>
              <a:t>CCO</a:t>
            </a:r>
            <a:r>
              <a:rPr lang="ja-JP" altLang="en-US" dirty="0"/>
              <a:t>）の解にする</a:t>
            </a:r>
            <a:endParaRPr lang="en-US" altLang="ja-JP" dirty="0"/>
          </a:p>
          <a:p>
            <a:r>
              <a:rPr lang="ja-JP" altLang="en-US" dirty="0"/>
              <a:t>　</a:t>
            </a:r>
            <a:endParaRPr lang="en-US" altLang="ja-JP" dirty="0"/>
          </a:p>
          <a:p>
            <a:pPr marL="285750" indent="-285750">
              <a:buFont typeface="Wingdings" panose="05000000000000000000" pitchFamily="2" charset="2"/>
              <a:buChar char="Ø"/>
            </a:pPr>
            <a:r>
              <a:rPr lang="ja-JP" altLang="en-US" dirty="0"/>
              <a:t>小さい問題に制限（変数の個数＜</a:t>
            </a:r>
            <a:r>
              <a:rPr lang="en-US" altLang="ja-JP" dirty="0"/>
              <a:t>1000</a:t>
            </a:r>
            <a:r>
              <a:rPr lang="ja-JP"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ペナルティー重みの</a:t>
            </a:r>
            <a:r>
              <a:rPr lang="ja-JP" altLang="en-US" b="1" dirty="0"/>
              <a:t>初期値</a:t>
            </a:r>
            <a:r>
              <a:rPr lang="ja-JP" altLang="en-US" dirty="0"/>
              <a:t>と重みの</a:t>
            </a:r>
            <a:r>
              <a:rPr lang="ja-JP" altLang="en-US" b="1" dirty="0"/>
              <a:t>増加率</a:t>
            </a:r>
            <a:r>
              <a:rPr lang="ja-JP" altLang="en-US" dirty="0"/>
              <a:t>は成功に関わる</a:t>
            </a:r>
            <a:endParaRPr lang="en-US" altLang="ja-JP" dirty="0"/>
          </a:p>
        </p:txBody>
      </p:sp>
      <p:sp>
        <p:nvSpPr>
          <p:cNvPr id="3" name="文本框 2">
            <a:extLst>
              <a:ext uri="{FF2B5EF4-FFF2-40B4-BE49-F238E27FC236}">
                <a16:creationId xmlns:a16="http://schemas.microsoft.com/office/drawing/2014/main" id="{558B051D-8234-7543-4628-544936CA20F3}"/>
              </a:ext>
            </a:extLst>
          </p:cNvPr>
          <p:cNvSpPr txBox="1"/>
          <p:nvPr/>
        </p:nvSpPr>
        <p:spPr>
          <a:xfrm>
            <a:off x="7963204" y="5029952"/>
            <a:ext cx="3489094" cy="1477328"/>
          </a:xfrm>
          <a:prstGeom prst="rect">
            <a:avLst/>
          </a:prstGeom>
          <a:noFill/>
        </p:spPr>
        <p:txBody>
          <a:bodyPr wrap="square">
            <a:spAutoFit/>
          </a:bodyPr>
          <a:lstStyle/>
          <a:p>
            <a:r>
              <a:rPr lang="ja-JP" altLang="en-US" dirty="0"/>
              <a:t>ペナルティーの重みは問題ごとに手動で選択されることが多く、</a:t>
            </a:r>
            <a:endParaRPr lang="en-US" altLang="ja-JP" dirty="0"/>
          </a:p>
          <a:p>
            <a:endParaRPr lang="en-US" altLang="ja-JP" dirty="0"/>
          </a:p>
          <a:p>
            <a:r>
              <a:rPr lang="ja-JP" altLang="en-US" dirty="0"/>
              <a:t>試行錯誤によって選択されることもある</a:t>
            </a:r>
            <a:endParaRPr lang="zh-CN" altLang="en-US" dirty="0"/>
          </a:p>
        </p:txBody>
      </p:sp>
      <p:sp>
        <p:nvSpPr>
          <p:cNvPr id="7" name="文本框 6">
            <a:extLst>
              <a:ext uri="{FF2B5EF4-FFF2-40B4-BE49-F238E27FC236}">
                <a16:creationId xmlns:a16="http://schemas.microsoft.com/office/drawing/2014/main" id="{19ED9F54-F588-8AAE-4EE1-FAE51A103524}"/>
              </a:ext>
            </a:extLst>
          </p:cNvPr>
          <p:cNvSpPr txBox="1"/>
          <p:nvPr/>
        </p:nvSpPr>
        <p:spPr>
          <a:xfrm>
            <a:off x="4714170" y="5161625"/>
            <a:ext cx="2763660" cy="369332"/>
          </a:xfrm>
          <a:prstGeom prst="rect">
            <a:avLst/>
          </a:prstGeom>
          <a:noFill/>
        </p:spPr>
        <p:txBody>
          <a:bodyPr wrap="square">
            <a:spAutoFit/>
          </a:bodyPr>
          <a:lstStyle/>
          <a:p>
            <a:r>
              <a:rPr lang="ja-JP" altLang="en-US" dirty="0"/>
              <a:t>メタヒューリスティクス</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7118556-6A43-F5B6-D418-2CD8F2A86261}"/>
                  </a:ext>
                </a:extLst>
              </p:cNvPr>
              <p:cNvSpPr txBox="1"/>
              <p:nvPr/>
            </p:nvSpPr>
            <p:spPr>
              <a:xfrm>
                <a:off x="213955" y="4313734"/>
                <a:ext cx="4249972" cy="2065117"/>
              </a:xfrm>
              <a:prstGeom prst="rect">
                <a:avLst/>
              </a:prstGeom>
              <a:noFill/>
            </p:spPr>
            <p:txBody>
              <a:bodyPr wrap="square">
                <a:spAutoFit/>
              </a:bodyPr>
              <a:lstStyle/>
              <a:p>
                <a:r>
                  <a:rPr lang="ja-JP" altLang="en-US" dirty="0"/>
                  <a:t>大規模の</a:t>
                </a:r>
                <a:r>
                  <a:rPr lang="en-US" altLang="ja-JP" dirty="0"/>
                  <a:t>CCO</a:t>
                </a:r>
                <a:r>
                  <a:rPr lang="ja-JP" altLang="en-US" dirty="0"/>
                  <a:t>問題：</a:t>
                </a:r>
                <a:endParaRPr lang="en-US" altLang="ja-JP" dirty="0"/>
              </a:p>
              <a:p>
                <a:pPr lvl="1"/>
                <a:r>
                  <a:rPr lang="ja-JP" altLang="en-US" dirty="0"/>
                  <a:t>高速な貪欲ヒューリスティクス</a:t>
                </a:r>
                <a:endParaRPr lang="en-US" altLang="ja-JP" dirty="0"/>
              </a:p>
              <a:p>
                <a:pPr lvl="1"/>
                <a:r>
                  <a:rPr lang="ja-JP" altLang="en-US" dirty="0"/>
                  <a:t>進化アルゴリズム、</a:t>
                </a:r>
                <a:endParaRPr lang="en-US" altLang="ja-JP" dirty="0"/>
              </a:p>
              <a:p>
                <a:pPr lvl="1"/>
                <a:r>
                  <a:rPr lang="en-US" altLang="ja-JP" dirty="0"/>
                  <a:t>SA</a:t>
                </a:r>
                <a:r>
                  <a:rPr lang="ja-JP" altLang="en-US" dirty="0"/>
                  <a:t>（</a:t>
                </a:r>
                <a:r>
                  <a:rPr lang="en-US" altLang="zh-CN" dirty="0"/>
                  <a:t>S</a:t>
                </a:r>
                <a:r>
                  <a:rPr lang="en-US" altLang="ja-JP" dirty="0"/>
                  <a:t>imulated</a:t>
                </a:r>
                <a:r>
                  <a:rPr lang="zh-CN" altLang="en-US" dirty="0"/>
                  <a:t> </a:t>
                </a:r>
                <a:r>
                  <a:rPr lang="en-US" altLang="zh-CN" dirty="0"/>
                  <a:t>A</a:t>
                </a:r>
                <a:r>
                  <a:rPr lang="en-US" altLang="ja-JP" dirty="0"/>
                  <a:t>nnealing</a:t>
                </a:r>
                <a:r>
                  <a:rPr lang="ja-JP" altLang="en-US" dirty="0"/>
                  <a:t>）</a:t>
                </a:r>
                <a:endParaRPr lang="en-US" altLang="ja-JP" dirty="0"/>
              </a:p>
              <a:p>
                <a:pPr lvl="1"/>
                <a:r>
                  <a:rPr lang="en-US" altLang="zh-CN" dirty="0"/>
                  <a:t>GA</a:t>
                </a:r>
                <a:r>
                  <a:rPr lang="ja-JP" altLang="en-US" dirty="0"/>
                  <a:t>（</a:t>
                </a:r>
                <a:r>
                  <a:rPr lang="en-US" altLang="ja-JP" dirty="0"/>
                  <a:t>Genetic algorithm</a:t>
                </a:r>
                <a:r>
                  <a:rPr lang="ja-JP" altLang="en-US" dirty="0"/>
                  <a:t>）</a:t>
                </a:r>
                <a:endParaRPr lang="en-US" altLang="ja-JP" dirty="0"/>
              </a:p>
              <a:p>
                <a:pPr lvl="1"/>
                <a:r>
                  <a:rPr lang="ja-JP" altLang="en-US" dirty="0"/>
                  <a:t>タブーサーチなど</a:t>
                </a:r>
                <a:endParaRPr lang="en-US" altLang="ja-JP" dirty="0"/>
              </a:p>
              <a:p>
                <a:pPr lvl="1"/>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en-US" altLang="zh-CN" i="1" smtClean="0">
                        <a:latin typeface="Cambria Math" panose="02040503050406030204" pitchFamily="18" charset="0"/>
                      </a:rPr>
                      <m:t>⋮</m:t>
                    </m:r>
                  </m:oMath>
                </a14:m>
                <a:endParaRPr lang="en-US" altLang="zh-CN" dirty="0"/>
              </a:p>
            </p:txBody>
          </p:sp>
        </mc:Choice>
        <mc:Fallback xmlns="">
          <p:sp>
            <p:nvSpPr>
              <p:cNvPr id="10" name="文本框 9">
                <a:extLst>
                  <a:ext uri="{FF2B5EF4-FFF2-40B4-BE49-F238E27FC236}">
                    <a16:creationId xmlns:a16="http://schemas.microsoft.com/office/drawing/2014/main" id="{D7118556-6A43-F5B6-D418-2CD8F2A86261}"/>
                  </a:ext>
                </a:extLst>
              </p:cNvPr>
              <p:cNvSpPr txBox="1">
                <a:spLocks noRot="1" noChangeAspect="1" noMove="1" noResize="1" noEditPoints="1" noAdjustHandles="1" noChangeArrowheads="1" noChangeShapeType="1" noTextEdit="1"/>
              </p:cNvSpPr>
              <p:nvPr/>
            </p:nvSpPr>
            <p:spPr>
              <a:xfrm>
                <a:off x="213955" y="4313734"/>
                <a:ext cx="4249972" cy="2065117"/>
              </a:xfrm>
              <a:prstGeom prst="rect">
                <a:avLst/>
              </a:prstGeom>
              <a:blipFill>
                <a:blip r:embed="rId2"/>
                <a:stretch>
                  <a:fillRect l="-1148" t="-1775"/>
                </a:stretch>
              </a:blipFill>
            </p:spPr>
            <p:txBody>
              <a:bodyPr/>
              <a:lstStyle/>
              <a:p>
                <a:r>
                  <a:rPr lang="zh-CN" altLang="en-US">
                    <a:noFill/>
                  </a:rPr>
                  <a:t> </a:t>
                </a:r>
              </a:p>
            </p:txBody>
          </p:sp>
        </mc:Fallback>
      </mc:AlternateContent>
      <p:sp>
        <p:nvSpPr>
          <p:cNvPr id="11" name="右大括号 10">
            <a:extLst>
              <a:ext uri="{FF2B5EF4-FFF2-40B4-BE49-F238E27FC236}">
                <a16:creationId xmlns:a16="http://schemas.microsoft.com/office/drawing/2014/main" id="{B7E31854-3860-C2B8-6150-52DCBF867D02}"/>
              </a:ext>
            </a:extLst>
          </p:cNvPr>
          <p:cNvSpPr/>
          <p:nvPr/>
        </p:nvSpPr>
        <p:spPr>
          <a:xfrm>
            <a:off x="4331569" y="4619126"/>
            <a:ext cx="235131" cy="14543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5747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3" name="文本框 2">
            <a:extLst>
              <a:ext uri="{FF2B5EF4-FFF2-40B4-BE49-F238E27FC236}">
                <a16:creationId xmlns:a16="http://schemas.microsoft.com/office/drawing/2014/main" id="{EFA9392B-D3C2-9334-444C-6658E05A1C07}"/>
              </a:ext>
            </a:extLst>
          </p:cNvPr>
          <p:cNvSpPr txBox="1"/>
          <p:nvPr/>
        </p:nvSpPr>
        <p:spPr>
          <a:xfrm>
            <a:off x="600364" y="1225689"/>
            <a:ext cx="11199751" cy="5355312"/>
          </a:xfrm>
          <a:prstGeom prst="rect">
            <a:avLst/>
          </a:prstGeom>
          <a:noFill/>
        </p:spPr>
        <p:txBody>
          <a:bodyPr wrap="square">
            <a:spAutoFit/>
          </a:bodyPr>
          <a:lstStyle/>
          <a:p>
            <a:r>
              <a:rPr lang="ja-JP" altLang="en-US" dirty="0">
                <a:solidFill>
                  <a:srgbClr val="374151"/>
                </a:solidFill>
                <a:latin typeface="Söhne"/>
              </a:rPr>
              <a:t>適切</a:t>
            </a:r>
            <a:r>
              <a:rPr lang="ja-JP" altLang="en-US" b="0" i="0" dirty="0">
                <a:solidFill>
                  <a:srgbClr val="374151"/>
                </a:solidFill>
                <a:effectLst/>
                <a:latin typeface="Söhne"/>
              </a:rPr>
              <a:t>なペナルティーの重みを設定することには</a:t>
            </a:r>
            <a:r>
              <a:rPr lang="en-US" altLang="ja-JP" b="0" i="0" dirty="0">
                <a:solidFill>
                  <a:srgbClr val="374151"/>
                </a:solidFill>
                <a:effectLst/>
                <a:latin typeface="Söhne"/>
              </a:rPr>
              <a:t>2</a:t>
            </a:r>
            <a:r>
              <a:rPr lang="ja-JP" altLang="en-US" b="0" i="0" dirty="0">
                <a:solidFill>
                  <a:srgbClr val="374151"/>
                </a:solidFill>
                <a:effectLst/>
                <a:latin typeface="Söhne"/>
              </a:rPr>
              <a:t>つの課題：</a:t>
            </a:r>
            <a:endParaRPr lang="en-US" altLang="ja-JP" b="0" i="0" dirty="0">
              <a:solidFill>
                <a:srgbClr val="374151"/>
              </a:solidFill>
              <a:effectLst/>
              <a:latin typeface="Söhne"/>
            </a:endParaRPr>
          </a:p>
          <a:p>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作られたモデルの</a:t>
            </a:r>
            <a:r>
              <a:rPr lang="ja-JP" altLang="en-US" b="1" i="0" dirty="0">
                <a:solidFill>
                  <a:srgbClr val="374151"/>
                </a:solidFill>
                <a:effectLst/>
                <a:latin typeface="Söhne"/>
              </a:rPr>
              <a:t>グローバル最小値</a:t>
            </a:r>
            <a:r>
              <a:rPr lang="ja-JP" altLang="en-US" b="0" i="0" dirty="0">
                <a:solidFill>
                  <a:srgbClr val="374151"/>
                </a:solidFill>
                <a:effectLst/>
                <a:latin typeface="Söhne"/>
              </a:rPr>
              <a:t>が実行可能解であることが保証した上、</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相対的に小さいペナルティー重みを見つけるための</a:t>
            </a:r>
            <a:r>
              <a:rPr lang="ja-JP" altLang="en-US" b="1" i="0" dirty="0">
                <a:solidFill>
                  <a:srgbClr val="374151"/>
                </a:solidFill>
                <a:effectLst/>
                <a:latin typeface="Söhne"/>
              </a:rPr>
              <a:t>一般的で自動的な</a:t>
            </a:r>
            <a:r>
              <a:rPr lang="ja-JP" altLang="en-US" b="0" i="0" dirty="0">
                <a:solidFill>
                  <a:srgbClr val="374151"/>
                </a:solidFill>
                <a:effectLst/>
                <a:latin typeface="Söhne"/>
              </a:rPr>
              <a:t>方法の開発</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異なるペナルティー重みや重み計算方法の種類が、</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解の品質、解の</a:t>
            </a:r>
            <a:r>
              <a:rPr lang="ja-JP" altLang="en-US" dirty="0">
                <a:solidFill>
                  <a:srgbClr val="374151"/>
                </a:solidFill>
                <a:latin typeface="Söhne"/>
              </a:rPr>
              <a:t>実行</a:t>
            </a:r>
            <a:r>
              <a:rPr lang="ja-JP" altLang="en-US" b="0" i="0" dirty="0">
                <a:solidFill>
                  <a:srgbClr val="374151"/>
                </a:solidFill>
                <a:effectLst/>
                <a:latin typeface="Söhne"/>
              </a:rPr>
              <a:t>可能性、またはランタイム（</a:t>
            </a:r>
            <a:r>
              <a:rPr lang="en-US" altLang="ja-JP" b="0" i="0" dirty="0">
                <a:solidFill>
                  <a:srgbClr val="374151"/>
                </a:solidFill>
                <a:effectLst/>
                <a:latin typeface="Söhne"/>
              </a:rPr>
              <a:t>run time</a:t>
            </a:r>
            <a:r>
              <a:rPr lang="ja-JP" altLang="en-US" b="0" i="0" dirty="0">
                <a:solidFill>
                  <a:srgbClr val="374151"/>
                </a:solidFill>
                <a:effectLst/>
                <a:latin typeface="Söhne"/>
              </a:rPr>
              <a:t>）などの指標にどの様に影響を与えるのか</a:t>
            </a:r>
            <a:r>
              <a:rPr lang="ja-JP" altLang="en-US" dirty="0">
                <a:solidFill>
                  <a:srgbClr val="374151"/>
                </a:solidFill>
                <a:latin typeface="Söhne"/>
              </a:rPr>
              <a:t>をより深く理解すること</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dirty="0">
              <a:solidFill>
                <a:srgbClr val="374151"/>
              </a:solidFill>
              <a:latin typeface="Söhne"/>
            </a:endParaRPr>
          </a:p>
          <a:p>
            <a:r>
              <a:rPr lang="ja-JP" altLang="en-US" b="0" i="0" dirty="0">
                <a:solidFill>
                  <a:srgbClr val="374151"/>
                </a:solidFill>
                <a:effectLst/>
                <a:latin typeface="Söhne"/>
              </a:rPr>
              <a:t>本論文には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一般的で自動的かつ効率的なペナルティー法の新しい手法を提案した</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手動でペナルティー重みを推測する手間を省き、特定のインスタンスに限定されない手法である</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dirty="0">
              <a:solidFill>
                <a:srgbClr val="374151"/>
              </a:solidFill>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富士通の第三世代</a:t>
            </a:r>
            <a:r>
              <a:rPr lang="en-US" altLang="ja-JP" b="0" i="0" dirty="0">
                <a:solidFill>
                  <a:srgbClr val="374151"/>
                </a:solidFill>
                <a:effectLst/>
                <a:latin typeface="Söhne"/>
              </a:rPr>
              <a:t>DA</a:t>
            </a:r>
            <a:r>
              <a:rPr lang="ja-JP" altLang="en-US" b="0" i="0" dirty="0">
                <a:solidFill>
                  <a:srgbClr val="374151"/>
                </a:solidFill>
                <a:effectLst/>
                <a:latin typeface="Söhne"/>
              </a:rPr>
              <a:t>（</a:t>
            </a:r>
            <a:r>
              <a:rPr lang="en-US" altLang="ja-JP" dirty="0">
                <a:solidFill>
                  <a:srgbClr val="374151"/>
                </a:solidFill>
                <a:latin typeface="Söhne"/>
              </a:rPr>
              <a:t>D</a:t>
            </a:r>
            <a:r>
              <a:rPr lang="en-US" altLang="ja-JP" b="0" i="0" dirty="0">
                <a:solidFill>
                  <a:srgbClr val="374151"/>
                </a:solidFill>
                <a:effectLst/>
                <a:latin typeface="Söhne"/>
              </a:rPr>
              <a:t>igital </a:t>
            </a:r>
            <a:r>
              <a:rPr lang="en-US" altLang="ja-JP" dirty="0">
                <a:solidFill>
                  <a:srgbClr val="374151"/>
                </a:solidFill>
                <a:latin typeface="Söhne"/>
              </a:rPr>
              <a:t>A</a:t>
            </a:r>
            <a:r>
              <a:rPr lang="en-US" altLang="ja-JP" b="0" i="0" dirty="0">
                <a:solidFill>
                  <a:srgbClr val="374151"/>
                </a:solidFill>
                <a:effectLst/>
                <a:latin typeface="Söhne"/>
              </a:rPr>
              <a:t>nnealer</a:t>
            </a:r>
            <a:r>
              <a:rPr lang="ja-JP" altLang="en-US" b="0" i="0" dirty="0">
                <a:solidFill>
                  <a:srgbClr val="374151"/>
                </a:solidFill>
                <a:effectLst/>
                <a:latin typeface="Söhne"/>
              </a:rPr>
              <a:t>）をソルバーとして使用し実験した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p:txBody>
      </p:sp>
    </p:spTree>
    <p:extLst>
      <p:ext uri="{BB962C8B-B14F-4D97-AF65-F5344CB8AC3E}">
        <p14:creationId xmlns:p14="http://schemas.microsoft.com/office/powerpoint/2010/main" val="2075476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t>2. PRELIMINARIES</a:t>
            </a:r>
          </a:p>
          <a:p>
            <a:r>
              <a:rPr lang="en-US" altLang="zh-CN" sz="1400" dirty="0">
                <a:solidFill>
                  <a:schemeClr val="bg1">
                    <a:lumMod val="65000"/>
                  </a:schemeClr>
                </a:solidFill>
              </a:rPr>
              <a:t>    </a:t>
            </a:r>
            <a:r>
              <a:rPr lang="en-US" altLang="zh-CN" sz="1400" dirty="0"/>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54820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3" name="文本框 2">
            <a:extLst>
              <a:ext uri="{FF2B5EF4-FFF2-40B4-BE49-F238E27FC236}">
                <a16:creationId xmlns:a16="http://schemas.microsoft.com/office/drawing/2014/main" id="{268855BA-E174-A162-0F52-FC6ACFAE7C84}"/>
              </a:ext>
            </a:extLst>
          </p:cNvPr>
          <p:cNvSpPr txBox="1"/>
          <p:nvPr/>
        </p:nvSpPr>
        <p:spPr>
          <a:xfrm>
            <a:off x="600364" y="1227941"/>
            <a:ext cx="5044786" cy="3970318"/>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solidFill>
                  <a:schemeClr val="bg1">
                    <a:lumMod val="75000"/>
                  </a:schemeClr>
                </a:solidFill>
              </a:rPr>
              <a:t>Ⅰ. INTRODUCTION</a:t>
            </a:r>
          </a:p>
          <a:p>
            <a:endParaRPr lang="en-US" altLang="zh-CN" sz="1400" dirty="0">
              <a:solidFill>
                <a:schemeClr val="bg1">
                  <a:lumMod val="75000"/>
                </a:schemeClr>
              </a:solidFill>
            </a:endParaRPr>
          </a:p>
          <a:p>
            <a:r>
              <a:rPr lang="en-US" altLang="zh-CN" sz="1400" dirty="0">
                <a:solidFill>
                  <a:schemeClr val="bg1">
                    <a:lumMod val="75000"/>
                  </a:schemeClr>
                </a:solidFill>
              </a:rPr>
              <a:t>Ⅱ. METHOD</a:t>
            </a:r>
          </a:p>
          <a:p>
            <a:r>
              <a:rPr lang="en-US" altLang="zh-CN" sz="1400" dirty="0">
                <a:solidFill>
                  <a:schemeClr val="bg1">
                    <a:lumMod val="75000"/>
                  </a:schemeClr>
                </a:solidFill>
              </a:rPr>
              <a:t>    A. The QUBO formulation</a:t>
            </a:r>
          </a:p>
          <a:p>
            <a:r>
              <a:rPr lang="en-US" altLang="zh-CN" sz="1400" dirty="0">
                <a:solidFill>
                  <a:schemeClr val="bg1">
                    <a:lumMod val="75000"/>
                  </a:schemeClr>
                </a:solidFill>
              </a:rPr>
              <a:t>    B. Unbalanced penalization</a:t>
            </a:r>
          </a:p>
          <a:p>
            <a:r>
              <a:rPr lang="en-US" altLang="zh-CN" sz="1400" dirty="0">
                <a:solidFill>
                  <a:schemeClr val="bg1">
                    <a:lumMod val="75000"/>
                  </a:schemeClr>
                </a:solidFill>
              </a:rPr>
              <a:t>    C. Slack variables</a:t>
            </a:r>
          </a:p>
          <a:p>
            <a:r>
              <a:rPr lang="en-US" altLang="zh-CN" sz="1400" dirty="0">
                <a:solidFill>
                  <a:schemeClr val="bg1">
                    <a:lumMod val="75000"/>
                  </a:schemeClr>
                </a:solidFill>
              </a:rPr>
              <a:t>    D. </a:t>
            </a:r>
            <a:r>
              <a:rPr lang="en-US" altLang="zh-CN" sz="1400" dirty="0" err="1">
                <a:solidFill>
                  <a:schemeClr val="bg1">
                    <a:lumMod val="75000"/>
                  </a:schemeClr>
                </a:solidFill>
              </a:rPr>
              <a:t>Ising</a:t>
            </a:r>
            <a:r>
              <a:rPr lang="en-US" altLang="zh-CN" sz="1400" dirty="0">
                <a:solidFill>
                  <a:schemeClr val="bg1">
                    <a:lumMod val="75000"/>
                  </a:schemeClr>
                </a:solidFill>
              </a:rPr>
              <a:t> Hamiltonian </a:t>
            </a:r>
          </a:p>
          <a:p>
            <a:r>
              <a:rPr lang="en-US" altLang="zh-CN" sz="1400" dirty="0">
                <a:solidFill>
                  <a:schemeClr val="bg1">
                    <a:lumMod val="75000"/>
                  </a:schemeClr>
                </a:solidFill>
              </a:rPr>
              <a:t>    E. The traveling sales man problem</a:t>
            </a:r>
          </a:p>
          <a:p>
            <a:endParaRPr lang="en-US" altLang="zh-CN" sz="1400" dirty="0">
              <a:solidFill>
                <a:schemeClr val="bg1">
                  <a:lumMod val="75000"/>
                </a:schemeClr>
              </a:solidFill>
            </a:endParaRPr>
          </a:p>
          <a:p>
            <a:r>
              <a:rPr lang="en-US" altLang="zh-CN" sz="1400" dirty="0">
                <a:solidFill>
                  <a:schemeClr val="bg1">
                    <a:lumMod val="75000"/>
                  </a:schemeClr>
                </a:solidFill>
              </a:rPr>
              <a:t>Ⅲ. RESULTS</a:t>
            </a:r>
          </a:p>
          <a:p>
            <a:r>
              <a:rPr lang="en-US" altLang="zh-CN" sz="1400" dirty="0">
                <a:solidFill>
                  <a:schemeClr val="bg1">
                    <a:lumMod val="75000"/>
                  </a:schemeClr>
                </a:solidFill>
              </a:rPr>
              <a:t>    A. Quantum Annealer: D-Wave Advantage</a:t>
            </a:r>
          </a:p>
          <a:p>
            <a:r>
              <a:rPr lang="en-US" altLang="zh-CN" sz="1400" dirty="0">
                <a:solidFill>
                  <a:schemeClr val="bg1">
                    <a:lumMod val="75000"/>
                  </a:schemeClr>
                </a:solidFill>
              </a:rPr>
              <a:t>    B. Hybrid Solver</a:t>
            </a:r>
          </a:p>
          <a:p>
            <a:r>
              <a:rPr lang="en-US" altLang="zh-CN" sz="1400" dirty="0">
                <a:solidFill>
                  <a:schemeClr val="bg1">
                    <a:lumMod val="75000"/>
                  </a:schemeClr>
                </a:solidFill>
              </a:rPr>
              <a:t>    C. Unbalanced penalization using different solvers</a:t>
            </a:r>
          </a:p>
          <a:p>
            <a:endParaRPr lang="en-US" altLang="zh-CN" sz="1400" dirty="0">
              <a:solidFill>
                <a:schemeClr val="bg1">
                  <a:lumMod val="75000"/>
                </a:schemeClr>
              </a:solidFill>
            </a:endParaRPr>
          </a:p>
          <a:p>
            <a:r>
              <a:rPr lang="en-US" altLang="zh-CN" sz="1400" dirty="0">
                <a:solidFill>
                  <a:schemeClr val="bg1">
                    <a:lumMod val="75000"/>
                  </a:schemeClr>
                </a:solidFill>
              </a:rPr>
              <a:t>Ⅳ. CONCLUSIONS</a:t>
            </a:r>
          </a:p>
          <a:p>
            <a:r>
              <a:rPr lang="en-US" altLang="zh-CN" sz="1400" dirty="0"/>
              <a:t>    </a:t>
            </a:r>
          </a:p>
        </p:txBody>
      </p:sp>
    </p:spTree>
    <p:extLst>
      <p:ext uri="{BB962C8B-B14F-4D97-AF65-F5344CB8AC3E}">
        <p14:creationId xmlns:p14="http://schemas.microsoft.com/office/powerpoint/2010/main" val="14805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PRELIMINARIES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600364" y="2155319"/>
                <a:ext cx="9705686" cy="4278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solidFill>
                            <a:srgbClr val="FF0000"/>
                          </a:solidFill>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solidFill>
                            <a:srgbClr val="00B050"/>
                          </a:solidFill>
                          <a:latin typeface="Cambria Math" panose="02040503050406030204" pitchFamily="18" charset="0"/>
                        </a:rPr>
                        <m:t>𝑔</m:t>
                      </m:r>
                      <m:d>
                        <m:dPr>
                          <m:ctrlPr>
                            <a:rPr lang="en-US" altLang="zh-CN" sz="1600" b="0" i="1" smtClean="0">
                              <a:solidFill>
                                <a:srgbClr val="00B050"/>
                              </a:solidFill>
                              <a:latin typeface="Cambria Math" panose="02040503050406030204" pitchFamily="18" charset="0"/>
                            </a:rPr>
                          </m:ctrlPr>
                        </m:dPr>
                        <m:e>
                          <m:r>
                            <a:rPr lang="en-US" altLang="zh-CN" sz="1600" b="0" i="1" smtClean="0">
                              <a:solidFill>
                                <a:srgbClr val="00B050"/>
                              </a:solidFill>
                              <a:latin typeface="Cambria Math" panose="02040503050406030204" pitchFamily="18" charset="0"/>
                            </a:rPr>
                            <m:t>𝑥</m:t>
                          </m:r>
                        </m:e>
                      </m:d>
                    </m:oMath>
                  </m:oMathPara>
                </a14:m>
                <a:endParaRPr lang="en-US" altLang="zh-CN" sz="1600" b="0" dirty="0"/>
              </a:p>
              <a:p>
                <a:endParaRPr lang="en-US" altLang="zh-CN" sz="1600" dirty="0"/>
              </a:p>
              <a:p>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m:t>
                    </m:r>
                  </m:oMath>
                </a14:m>
                <a:r>
                  <a:rPr lang="en-US" altLang="ja-JP" sz="1600" dirty="0"/>
                  <a:t>CCO</a:t>
                </a:r>
                <a:r>
                  <a:rPr lang="ja-JP" altLang="en-US" sz="1600" dirty="0"/>
                  <a:t>問題の目的関数</a:t>
                </a:r>
                <a:endParaRPr lang="en-US" altLang="ja-JP" sz="1600" dirty="0"/>
              </a:p>
              <a:p>
                <a14:m>
                  <m:oMath xmlns:m="http://schemas.openxmlformats.org/officeDocument/2006/math">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：制約条件から変換された二次多項式</a:t>
                </a:r>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：ペナルティー重み（</a:t>
                </a:r>
                <a14:m>
                  <m:oMath xmlns:m="http://schemas.openxmlformats.org/officeDocument/2006/math">
                    <m:r>
                      <a:rPr lang="ja-JP" altLang="en-US" sz="1600" i="1" smtClean="0">
                        <a:latin typeface="Cambria Math" panose="02040503050406030204" pitchFamily="18" charset="0"/>
                      </a:rPr>
                      <m:t>≥</m:t>
                    </m:r>
                    <m:r>
                      <a:rPr lang="en-US" altLang="ja-JP" sz="1600" b="0" i="1" smtClean="0">
                        <a:latin typeface="Cambria Math" panose="02040503050406030204" pitchFamily="18" charset="0"/>
                      </a:rPr>
                      <m:t>0</m:t>
                    </m:r>
                  </m:oMath>
                </a14:m>
                <a:r>
                  <a:rPr lang="ja-JP" altLang="en-US" sz="1600" dirty="0"/>
                  <a:t>）</a:t>
                </a:r>
                <a:endParaRPr lang="en-US" altLang="ja-JP" sz="1600" dirty="0"/>
              </a:p>
              <a:p>
                <a:endParaRPr lang="en-US" altLang="zh-CN" sz="1600" dirty="0"/>
              </a:p>
              <a:p>
                <a:endParaRPr lang="en-US" altLang="zh-CN" sz="1600" dirty="0"/>
              </a:p>
              <a:p>
                <a:r>
                  <a:rPr lang="ja-JP" altLang="en-US" sz="1600" dirty="0"/>
                  <a:t>論文の仮定：</a:t>
                </a:r>
                <a:endParaRPr lang="en-US" altLang="ja-JP" sz="1600" dirty="0"/>
              </a:p>
              <a:p>
                <a:pPr marL="285750" indent="-285750">
                  <a:buFont typeface="Arial" panose="020B0604020202020204" pitchFamily="34" charset="0"/>
                  <a:buChar char="•"/>
                </a:pPr>
                <a:r>
                  <a:rPr lang="ja-JP" altLang="en-US" sz="1600" dirty="0"/>
                  <a:t>少なくとも</a:t>
                </a:r>
                <a:r>
                  <a:rPr lang="en-US" altLang="ja-JP" sz="1600" dirty="0"/>
                  <a:t>1</a:t>
                </a:r>
                <a:r>
                  <a:rPr lang="ja-JP" altLang="en-US" sz="1600" dirty="0"/>
                  <a:t>つの実行可能なグローバル最適解が存在する</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と</m:t>
                    </m:r>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はいつも二次多項式</a:t>
                </a:r>
                <a:r>
                  <a:rPr lang="en-US" altLang="ja-JP" sz="1600" dirty="0"/>
                  <a:t>(QUBO)</a:t>
                </a:r>
                <a:r>
                  <a:rPr lang="ja-JP" altLang="en-US" sz="1600" dirty="0"/>
                  <a:t>の形で表現できる</a:t>
                </a:r>
                <a:endParaRPr lang="en-US" altLang="ja-JP"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b="0" i="1" smtClean="0">
                        <a:latin typeface="Cambria Math" panose="02040503050406030204" pitchFamily="18" charset="0"/>
                      </a:rPr>
                      <m:t>=0</m:t>
                    </m:r>
                  </m:oMath>
                </a14:m>
                <a:endParaRPr lang="en-US" altLang="zh-CN"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が実行不可能解なら、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oMath>
                </a14:m>
                <a:endParaRPr lang="en-US" altLang="zh-CN" sz="1600" b="0" dirty="0">
                  <a:ea typeface="Cambria Math" panose="02040503050406030204" pitchFamily="18" charset="0"/>
                </a:endParaRPr>
              </a:p>
              <a:p>
                <a:pPr marL="742950" lvl="1" indent="-285750">
                  <a:buFont typeface="Arial" panose="020B0604020202020204" pitchFamily="34" charset="0"/>
                  <a:buChar char="•"/>
                </a:pPr>
                <a:endParaRPr lang="en-US" altLang="zh-CN" sz="1600" b="0" dirty="0">
                  <a:ea typeface="Cambria Math" panose="02040503050406030204" pitchFamily="18" charset="0"/>
                </a:endParaRPr>
              </a:p>
              <a:p>
                <a:pPr marL="285750" indent="-285750">
                  <a:buFont typeface="Arial" panose="020B0604020202020204" pitchFamily="34" charset="0"/>
                  <a:buChar char="•"/>
                </a:pPr>
                <a:r>
                  <a:rPr lang="en-US" altLang="ja-JP" sz="1600" dirty="0"/>
                  <a:t>CCO</a:t>
                </a:r>
                <a:r>
                  <a:rPr lang="ja-JP" altLang="en-US" sz="1600" dirty="0"/>
                  <a:t>問題の全ての制約が変換されて</a:t>
                </a:r>
                <a14:m>
                  <m:oMath xmlns:m="http://schemas.openxmlformats.org/officeDocument/2006/math">
                    <m:r>
                      <a:rPr lang="en-US" altLang="zh-CN" sz="1600" i="1" smtClean="0">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oMath>
                </a14:m>
                <a:r>
                  <a:rPr lang="ja-JP" altLang="en-US" sz="1600" dirty="0"/>
                  <a:t>に統合でき、同じ重み</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で全ての制約等しく罰する</a:t>
                </a:r>
                <a:endParaRPr lang="en-US" altLang="zh-CN" sz="1600" dirty="0"/>
              </a:p>
              <a:p>
                <a:pPr lvl="1"/>
                <a:endParaRPr lang="en-US" altLang="zh-CN" sz="1600" dirty="0"/>
              </a:p>
              <a:p>
                <a:pPr marL="800100" lvl="1" indent="-342900">
                  <a:buFont typeface="+mj-lt"/>
                  <a:buAutoNum type="arabicPeriod"/>
                </a:pPr>
                <a:endParaRPr lang="zh-CN" altLang="en-US" sz="160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600364" y="2155319"/>
                <a:ext cx="9705686" cy="4278094"/>
              </a:xfrm>
              <a:prstGeom prst="rect">
                <a:avLst/>
              </a:prstGeom>
              <a:blipFill>
                <a:blip r:embed="rId2"/>
                <a:stretch>
                  <a:fillRect l="-3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7834146-F5ED-58CC-3BF7-D52DC936EBA7}"/>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7834146-F5ED-58CC-3BF7-D52DC936EBA7}"/>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74310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Overview of the Digital Annealer</a:t>
            </a:r>
            <a:endParaRPr kumimoji="1" lang="ja-JP" altLang="en-US" b="1" dirty="0"/>
          </a:p>
        </p:txBody>
      </p:sp>
      <p:sp>
        <p:nvSpPr>
          <p:cNvPr id="11" name="文本框 10">
            <a:extLst>
              <a:ext uri="{FF2B5EF4-FFF2-40B4-BE49-F238E27FC236}">
                <a16:creationId xmlns:a16="http://schemas.microsoft.com/office/drawing/2014/main" id="{DB57B723-3ED7-4B56-02EA-58F711CF58D2}"/>
              </a:ext>
            </a:extLst>
          </p:cNvPr>
          <p:cNvSpPr txBox="1"/>
          <p:nvPr/>
        </p:nvSpPr>
        <p:spPr>
          <a:xfrm>
            <a:off x="1" y="1663240"/>
            <a:ext cx="3175000" cy="2554545"/>
          </a:xfrm>
          <a:prstGeom prst="rect">
            <a:avLst/>
          </a:prstGeom>
          <a:noFill/>
        </p:spPr>
        <p:txBody>
          <a:bodyPr wrap="square">
            <a:spAutoFit/>
          </a:bodyPr>
          <a:lstStyle/>
          <a:p>
            <a:r>
              <a:rPr lang="en-US" altLang="ja-JP" sz="1600" dirty="0"/>
              <a:t>DA</a:t>
            </a:r>
            <a:r>
              <a:rPr lang="ja-JP" altLang="en-US" sz="1600" dirty="0"/>
              <a:t>（</a:t>
            </a:r>
            <a:r>
              <a:rPr lang="en-US" altLang="ja-JP" sz="1600" dirty="0"/>
              <a:t>Digital Annealer</a:t>
            </a:r>
            <a:r>
              <a:rPr lang="ja-JP" altLang="en-US" sz="1600" dirty="0"/>
              <a:t>）は、</a:t>
            </a:r>
            <a:endParaRPr lang="en-US" altLang="ja-JP" sz="1600" dirty="0"/>
          </a:p>
          <a:p>
            <a:r>
              <a:rPr lang="en-US" altLang="ja-JP" sz="1600" dirty="0"/>
              <a:t>2017</a:t>
            </a:r>
            <a:r>
              <a:rPr lang="ja-JP" altLang="en-US" sz="1600" dirty="0"/>
              <a:t>年に富士通によって導入されて、大規模な並列処理を使用して</a:t>
            </a:r>
            <a:r>
              <a:rPr lang="en-US" altLang="ja-JP" sz="1600" dirty="0"/>
              <a:t>QUBO</a:t>
            </a:r>
            <a:r>
              <a:rPr lang="ja-JP" altLang="en-US" sz="1600" dirty="0"/>
              <a:t>問題をより効率的に解決できる</a:t>
            </a:r>
            <a:endParaRPr lang="en-US" altLang="ja-JP" sz="1600" dirty="0"/>
          </a:p>
          <a:p>
            <a:endParaRPr lang="en-US" altLang="ja-JP" sz="1600" dirty="0"/>
          </a:p>
          <a:p>
            <a:r>
              <a:rPr lang="en-US" altLang="ja-JP" sz="1600" dirty="0"/>
              <a:t>DA</a:t>
            </a:r>
            <a:r>
              <a:rPr lang="ja-JP" altLang="en-US" sz="1600" dirty="0"/>
              <a:t>が処理する</a:t>
            </a:r>
            <a:r>
              <a:rPr lang="en-US" altLang="ja-JP" sz="1600" dirty="0"/>
              <a:t>QUBO</a:t>
            </a:r>
            <a:r>
              <a:rPr lang="ja-JP" altLang="en-US" sz="1600" dirty="0"/>
              <a:t>問題の規模は、現行の第三世代</a:t>
            </a:r>
            <a:r>
              <a:rPr lang="en-US" altLang="ja-JP" sz="1600" dirty="0"/>
              <a:t>DA</a:t>
            </a:r>
            <a:r>
              <a:rPr lang="ja-JP" altLang="en-US" sz="1600" dirty="0"/>
              <a:t>では</a:t>
            </a:r>
            <a:endParaRPr lang="en-US" altLang="ja-JP" sz="1600" dirty="0"/>
          </a:p>
          <a:p>
            <a:r>
              <a:rPr lang="ja-JP" altLang="en-US" sz="1600" dirty="0"/>
              <a:t>𝑛 </a:t>
            </a:r>
            <a:r>
              <a:rPr lang="en-US" altLang="ja-JP" sz="1600" dirty="0"/>
              <a:t>= 100,000</a:t>
            </a:r>
            <a:r>
              <a:rPr lang="ja-JP" altLang="en-US" sz="1600" dirty="0"/>
              <a:t>（変数の数）まで成長している</a:t>
            </a:r>
            <a:endParaRPr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4CCD586-E5C4-8EC3-C0C2-D571E39202BC}"/>
                  </a:ext>
                </a:extLst>
              </p:cNvPr>
              <p:cNvSpPr txBox="1"/>
              <p:nvPr/>
            </p:nvSpPr>
            <p:spPr>
              <a:xfrm>
                <a:off x="8398715" y="1607695"/>
                <a:ext cx="3036759" cy="461665"/>
              </a:xfrm>
              <a:prstGeom prst="rect">
                <a:avLst/>
              </a:prstGeom>
              <a:noFill/>
            </p:spPr>
            <p:txBody>
              <a:bodyPr wrap="square" rtlCol="0">
                <a:spAutoFit/>
              </a:bodyPr>
              <a:lstStyle/>
              <a:p>
                <a:r>
                  <a:rPr lang="ja-JP" altLang="en-US" sz="1200" dirty="0"/>
                  <a:t>初期の候補解をにランダムに生成</a:t>
                </a:r>
                <a:endParaRPr lang="en-US" altLang="ja-JP" sz="1200" dirty="0"/>
              </a:p>
              <a:p>
                <a:r>
                  <a:rPr lang="ja-JP" altLang="en-US" sz="1200" dirty="0"/>
                  <a:t>現在の解</a:t>
                </a:r>
                <a14:m>
                  <m:oMath xmlns:m="http://schemas.openxmlformats.org/officeDocument/2006/math">
                    <m:r>
                      <a:rPr lang="en-US" altLang="ja-JP" sz="1200" b="0" i="1" smtClean="0">
                        <a:latin typeface="Cambria Math" panose="02040503050406030204" pitchFamily="18" charset="0"/>
                      </a:rPr>
                      <m:t>𝑥</m:t>
                    </m:r>
                  </m:oMath>
                </a14:m>
                <a:r>
                  <a:rPr lang="ja-JP" altLang="en-US" sz="1200" dirty="0"/>
                  <a:t>　</a:t>
                </a:r>
                <a:r>
                  <a:rPr lang="en-US" altLang="ja-JP" sz="1200" dirty="0"/>
                  <a:t>= </a:t>
                </a:r>
                <a:r>
                  <a:rPr lang="ja-JP" altLang="en-US" sz="1200" dirty="0"/>
                  <a:t>ランダムに生成された解</a:t>
                </a:r>
                <a:endParaRPr lang="zh-CN" altLang="en-US" sz="1200" dirty="0"/>
              </a:p>
            </p:txBody>
          </p:sp>
        </mc:Choice>
        <mc:Fallback xmlns="">
          <p:sp>
            <p:nvSpPr>
              <p:cNvPr id="13" name="文本框 12">
                <a:extLst>
                  <a:ext uri="{FF2B5EF4-FFF2-40B4-BE49-F238E27FC236}">
                    <a16:creationId xmlns:a16="http://schemas.microsoft.com/office/drawing/2014/main" id="{14CCD586-E5C4-8EC3-C0C2-D571E39202BC}"/>
                  </a:ext>
                </a:extLst>
              </p:cNvPr>
              <p:cNvSpPr txBox="1">
                <a:spLocks noRot="1" noChangeAspect="1" noMove="1" noResize="1" noEditPoints="1" noAdjustHandles="1" noChangeArrowheads="1" noChangeShapeType="1" noTextEdit="1"/>
              </p:cNvSpPr>
              <p:nvPr/>
            </p:nvSpPr>
            <p:spPr>
              <a:xfrm>
                <a:off x="8398715" y="1607695"/>
                <a:ext cx="3036759" cy="461665"/>
              </a:xfrm>
              <a:prstGeom prst="rect">
                <a:avLst/>
              </a:prstGeom>
              <a:blipFill>
                <a:blip r:embed="rId3"/>
                <a:stretch>
                  <a:fillRect l="-201" t="-1333"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0FB3A85-1C8F-93D8-3F43-84CABBAA3AC7}"/>
                  </a:ext>
                </a:extLst>
              </p:cNvPr>
              <p:cNvSpPr txBox="1"/>
              <p:nvPr/>
            </p:nvSpPr>
            <p:spPr>
              <a:xfrm>
                <a:off x="8466621" y="2261374"/>
                <a:ext cx="3365622" cy="2507802"/>
              </a:xfrm>
              <a:prstGeom prst="rect">
                <a:avLst/>
              </a:prstGeom>
              <a:noFill/>
            </p:spPr>
            <p:txBody>
              <a:bodyPr wrap="square" rtlCol="0">
                <a:spAutoFit/>
              </a:bodyPr>
              <a:lstStyle/>
              <a:p>
                <a:r>
                  <a:rPr lang="ja-JP" altLang="en-US" sz="1200" dirty="0"/>
                  <a:t>ビットフリップによって解のコストの変化</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oMath>
                </a14:m>
                <a:r>
                  <a:rPr lang="ja-JP" altLang="en-US" sz="1200" dirty="0"/>
                  <a:t>を並列に評価する</a:t>
                </a:r>
                <a:endParaRPr lang="en-US" altLang="ja-JP" sz="1200" dirty="0"/>
              </a:p>
              <a:p>
                <a:endParaRPr lang="en-US" altLang="ja-JP" sz="1200" dirty="0"/>
              </a:p>
              <a:p>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r>
                      <a:rPr lang="en-US" altLang="ja-JP" sz="1200" b="0" i="1" smtClean="0">
                        <a:latin typeface="Cambria Math" panose="02040503050406030204" pitchFamily="18" charset="0"/>
                        <a:ea typeface="Cambria Math" panose="02040503050406030204" pitchFamily="18" charset="0"/>
                      </a:rPr>
                      <m:t>−</m:t>
                    </m:r>
                    <m:sSub>
                      <m:sSubPr>
                        <m:ctrlPr>
                          <a:rPr lang="en-US" altLang="ja-JP" sz="1200" b="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𝑜𝑓𝑓𝑠𝑒𝑡</m:t>
                        </m:r>
                      </m:sub>
                    </m:sSub>
                  </m:oMath>
                </a14:m>
                <a:r>
                  <a:rPr lang="ja-JP" altLang="en-US" sz="1200" dirty="0"/>
                  <a:t>が</a:t>
                </a:r>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アルゴリズムに受け入れられる場合、そのようなビットフリップを記録</a:t>
                </a:r>
                <a:endParaRPr lang="en-US" altLang="ja-JP" sz="1200" dirty="0"/>
              </a:p>
              <a:p>
                <a:endParaRPr lang="en-US" altLang="ja-JP" sz="1200" dirty="0"/>
              </a:p>
              <a:p>
                <a:r>
                  <a:rPr lang="ja-JP" altLang="en-US" sz="1200" dirty="0"/>
                  <a:t>記録されたビットフリップでランダムに一つを選択する、それは現在の解として更新する</a:t>
                </a:r>
                <a:endParaRPr lang="en-US" altLang="ja-JP" sz="1200" dirty="0"/>
              </a:p>
              <a:p>
                <a:endParaRPr lang="en-US" altLang="ja-JP" sz="1200" dirty="0"/>
              </a:p>
              <a:p>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アルゴリズムに受け入れられるビットフリップがない場合は、</a:t>
                </a:r>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𝑞</m:t>
                        </m:r>
                      </m:e>
                      <m:sub>
                        <m:r>
                          <a:rPr lang="en-US" altLang="ja-JP" sz="1200" b="0" i="1" smtClean="0">
                            <a:latin typeface="Cambria Math" panose="02040503050406030204" pitchFamily="18" charset="0"/>
                          </a:rPr>
                          <m:t>𝑜𝑓𝑓𝑠𝑒𝑡</m:t>
                        </m:r>
                      </m:sub>
                    </m:sSub>
                  </m:oMath>
                </a14:m>
                <a:r>
                  <a:rPr lang="ja-JP" altLang="en-US" sz="1200" dirty="0"/>
                  <a:t>を増加させる</a:t>
                </a:r>
                <a:endParaRPr lang="en-US" altLang="ja-JP" sz="1200" dirty="0"/>
              </a:p>
            </p:txBody>
          </p:sp>
        </mc:Choice>
        <mc:Fallback xmlns="">
          <p:sp>
            <p:nvSpPr>
              <p:cNvPr id="15" name="文本框 14">
                <a:extLst>
                  <a:ext uri="{FF2B5EF4-FFF2-40B4-BE49-F238E27FC236}">
                    <a16:creationId xmlns:a16="http://schemas.microsoft.com/office/drawing/2014/main" id="{90FB3A85-1C8F-93D8-3F43-84CABBAA3AC7}"/>
                  </a:ext>
                </a:extLst>
              </p:cNvPr>
              <p:cNvSpPr txBox="1">
                <a:spLocks noRot="1" noChangeAspect="1" noMove="1" noResize="1" noEditPoints="1" noAdjustHandles="1" noChangeArrowheads="1" noChangeShapeType="1" noTextEdit="1"/>
              </p:cNvSpPr>
              <p:nvPr/>
            </p:nvSpPr>
            <p:spPr>
              <a:xfrm>
                <a:off x="8466621" y="2261374"/>
                <a:ext cx="3365622" cy="2507802"/>
              </a:xfrm>
              <a:prstGeom prst="rect">
                <a:avLst/>
              </a:prstGeom>
              <a:blipFill>
                <a:blip r:embed="rId4"/>
                <a:stretch>
                  <a:fillRect l="-181" t="-243" b="-1217"/>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C70012CF-86B0-7F59-B476-1E5EE1B2C286}"/>
              </a:ext>
            </a:extLst>
          </p:cNvPr>
          <p:cNvGrpSpPr/>
          <p:nvPr/>
        </p:nvGrpSpPr>
        <p:grpSpPr>
          <a:xfrm>
            <a:off x="3242906" y="1238694"/>
            <a:ext cx="5247909" cy="4130228"/>
            <a:chOff x="4209357" y="1492360"/>
            <a:chExt cx="5247909" cy="4130228"/>
          </a:xfrm>
        </p:grpSpPr>
        <p:pic>
          <p:nvPicPr>
            <p:cNvPr id="7" name="图片 6">
              <a:extLst>
                <a:ext uri="{FF2B5EF4-FFF2-40B4-BE49-F238E27FC236}">
                  <a16:creationId xmlns:a16="http://schemas.microsoft.com/office/drawing/2014/main" id="{B885990D-5BC2-90A2-186A-5D42C7552B5D}"/>
                </a:ext>
              </a:extLst>
            </p:cNvPr>
            <p:cNvPicPr>
              <a:picLocks noChangeAspect="1"/>
            </p:cNvPicPr>
            <p:nvPr/>
          </p:nvPicPr>
          <p:blipFill>
            <a:blip r:embed="rId5"/>
            <a:stretch>
              <a:fillRect/>
            </a:stretch>
          </p:blipFill>
          <p:spPr>
            <a:xfrm>
              <a:off x="4209360" y="1492360"/>
              <a:ext cx="5155808" cy="4130228"/>
            </a:xfrm>
            <a:prstGeom prst="rect">
              <a:avLst/>
            </a:prstGeom>
          </p:spPr>
        </p:pic>
        <p:sp>
          <p:nvSpPr>
            <p:cNvPr id="12" name="矩形: 圆角 11">
              <a:extLst>
                <a:ext uri="{FF2B5EF4-FFF2-40B4-BE49-F238E27FC236}">
                  <a16:creationId xmlns:a16="http://schemas.microsoft.com/office/drawing/2014/main" id="{565F24E9-0EDF-5DB9-028E-11125419DD40}"/>
                </a:ext>
              </a:extLst>
            </p:cNvPr>
            <p:cNvSpPr/>
            <p:nvPr/>
          </p:nvSpPr>
          <p:spPr>
            <a:xfrm>
              <a:off x="4209359" y="1837265"/>
              <a:ext cx="5053173" cy="939801"/>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72268AB-5EC6-AAE8-0085-6DC5E17256E4}"/>
                </a:ext>
              </a:extLst>
            </p:cNvPr>
            <p:cNvSpPr/>
            <p:nvPr/>
          </p:nvSpPr>
          <p:spPr>
            <a:xfrm>
              <a:off x="4209358" y="2777066"/>
              <a:ext cx="5155808" cy="1126067"/>
            </a:xfrm>
            <a:prstGeom prst="roundRect">
              <a:avLst/>
            </a:prstGeom>
            <a:solidFill>
              <a:schemeClr val="accent6">
                <a:alpha val="1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48DAB8-C6DE-06DD-723E-5F47C2B24A5B}"/>
                </a:ext>
              </a:extLst>
            </p:cNvPr>
            <p:cNvSpPr/>
            <p:nvPr/>
          </p:nvSpPr>
          <p:spPr>
            <a:xfrm>
              <a:off x="4209357" y="3903133"/>
              <a:ext cx="5247909" cy="1659467"/>
            </a:xfrm>
            <a:prstGeom prst="roundRect">
              <a:avLst/>
            </a:prstGeom>
            <a:solidFill>
              <a:srgbClr val="FF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9D58AFD1-AB5E-B572-822E-92A14535A2B6}"/>
              </a:ext>
            </a:extLst>
          </p:cNvPr>
          <p:cNvSpPr txBox="1"/>
          <p:nvPr/>
        </p:nvSpPr>
        <p:spPr>
          <a:xfrm>
            <a:off x="0" y="5651149"/>
            <a:ext cx="8746323" cy="1200329"/>
          </a:xfrm>
          <a:prstGeom prst="rect">
            <a:avLst/>
          </a:prstGeom>
          <a:noFill/>
          <a:ln>
            <a:solidFill>
              <a:schemeClr val="tx1"/>
            </a:solidFill>
          </a:ln>
        </p:spPr>
        <p:txBody>
          <a:bodyPr wrap="square">
            <a:spAutoFit/>
          </a:bodyPr>
          <a:lstStyle/>
          <a:p>
            <a:r>
              <a:rPr lang="en-US" altLang="zh-CN" sz="800" b="0" i="0" dirty="0">
                <a:solidFill>
                  <a:srgbClr val="000000"/>
                </a:solidFill>
                <a:effectLst/>
                <a:latin typeface="LinLibertineT"/>
              </a:rPr>
              <a:t>[1] </a:t>
            </a:r>
            <a:r>
              <a:rPr lang="en-US" altLang="zh-CN" sz="800" b="0" i="0" dirty="0" err="1">
                <a:solidFill>
                  <a:srgbClr val="000000"/>
                </a:solidFill>
                <a:effectLst/>
                <a:latin typeface="LinLibertineT"/>
              </a:rPr>
              <a:t>Maliheh</a:t>
            </a:r>
            <a:r>
              <a:rPr lang="en-US" altLang="zh-CN" sz="800" b="0" i="0" dirty="0">
                <a:solidFill>
                  <a:srgbClr val="000000"/>
                </a:solidFill>
                <a:effectLst/>
                <a:latin typeface="LinLibertineT"/>
              </a:rPr>
              <a:t> </a:t>
            </a:r>
            <a:r>
              <a:rPr lang="en-US" altLang="zh-CN" sz="800" b="0" i="0" dirty="0" err="1">
                <a:solidFill>
                  <a:srgbClr val="000000"/>
                </a:solidFill>
                <a:effectLst/>
                <a:latin typeface="LinLibertineT"/>
              </a:rPr>
              <a:t>Aramon</a:t>
            </a:r>
            <a:r>
              <a:rPr lang="en-US" altLang="zh-CN" sz="800" b="0" i="0" dirty="0">
                <a:solidFill>
                  <a:srgbClr val="000000"/>
                </a:solidFill>
                <a:effectLst/>
                <a:latin typeface="LinLibertineT"/>
              </a:rPr>
              <a:t>, Gili Rosenberg, Elisabetta </a:t>
            </a:r>
            <a:r>
              <a:rPr lang="en-US" altLang="zh-CN" sz="800" b="0" i="0" dirty="0" err="1">
                <a:solidFill>
                  <a:srgbClr val="000000"/>
                </a:solidFill>
                <a:effectLst/>
                <a:latin typeface="LinLibertineT"/>
              </a:rPr>
              <a:t>Valiante</a:t>
            </a:r>
            <a:r>
              <a:rPr lang="en-US" altLang="zh-CN" sz="800" b="0" i="0" dirty="0">
                <a:solidFill>
                  <a:srgbClr val="000000"/>
                </a:solidFill>
                <a:effectLst/>
                <a:latin typeface="LinLibertineT"/>
              </a:rPr>
              <a:t>, Toshiyuki Miyazawa, </a:t>
            </a:r>
            <a:r>
              <a:rPr lang="en-US" altLang="zh-CN" sz="800" b="0" i="0" dirty="0" err="1">
                <a:solidFill>
                  <a:srgbClr val="000000"/>
                </a:solidFill>
                <a:effectLst/>
                <a:latin typeface="LinLibertineT"/>
              </a:rPr>
              <a:t>Hirotaka</a:t>
            </a:r>
            <a:r>
              <a:rPr lang="en-US" altLang="zh-CN" sz="800" b="0" i="0" dirty="0">
                <a:solidFill>
                  <a:srgbClr val="000000"/>
                </a:solidFill>
                <a:effectLst/>
                <a:latin typeface="LinLibertineT"/>
              </a:rPr>
              <a:t> Tamura, and Helmut G. </a:t>
            </a:r>
            <a:r>
              <a:rPr lang="en-US" altLang="zh-CN" sz="800" b="0" i="0" dirty="0" err="1">
                <a:solidFill>
                  <a:srgbClr val="000000"/>
                </a:solidFill>
                <a:effectLst/>
                <a:latin typeface="LinLibertineT"/>
              </a:rPr>
              <a:t>Katzgraber</a:t>
            </a:r>
            <a:r>
              <a:rPr lang="en-US" altLang="zh-CN" sz="800" b="0" i="0" dirty="0">
                <a:solidFill>
                  <a:srgbClr val="000000"/>
                </a:solidFill>
                <a:effectLst/>
                <a:latin typeface="LinLibertineT"/>
              </a:rPr>
              <a:t>. 2019. Physics-Inspired Optimization for Quadratic Unconstrained Problems Using a Digital Annealer. </a:t>
            </a:r>
            <a:r>
              <a:rPr lang="en-US" altLang="zh-CN" sz="800" b="0" i="1" dirty="0">
                <a:solidFill>
                  <a:srgbClr val="000000"/>
                </a:solidFill>
                <a:effectLst/>
                <a:latin typeface="LinLibertineTI"/>
              </a:rPr>
              <a:t>Frontiers in Physics</a:t>
            </a:r>
          </a:p>
          <a:p>
            <a:endParaRPr lang="en-US" altLang="zh-CN" sz="800" i="1" dirty="0">
              <a:solidFill>
                <a:srgbClr val="000000"/>
              </a:solidFill>
              <a:latin typeface="LinLibertineTI"/>
            </a:endParaRPr>
          </a:p>
          <a:p>
            <a:r>
              <a:rPr lang="en-US" altLang="zh-CN" sz="800" b="0" i="1" dirty="0">
                <a:solidFill>
                  <a:srgbClr val="000000"/>
                </a:solidFill>
                <a:effectLst/>
                <a:latin typeface="LinLibertineTI"/>
              </a:rPr>
              <a:t>[2]  Satoshi Matsubara et al. 2017. </a:t>
            </a:r>
            <a:r>
              <a:rPr lang="en-US" altLang="zh-CN" sz="800" b="0" i="1" dirty="0" err="1">
                <a:solidFill>
                  <a:srgbClr val="000000"/>
                </a:solidFill>
                <a:effectLst/>
                <a:latin typeface="LinLibertineTI"/>
              </a:rPr>
              <a:t>Ising</a:t>
            </a:r>
            <a:r>
              <a:rPr lang="en-US" altLang="zh-CN" sz="800" b="0" i="1" dirty="0">
                <a:solidFill>
                  <a:srgbClr val="000000"/>
                </a:solidFill>
                <a:effectLst/>
                <a:latin typeface="LinLibertineTI"/>
              </a:rPr>
              <a:t>-Model Optimizer with Parallel-Trial Bit-Sieve</a:t>
            </a:r>
            <a:r>
              <a:rPr lang="zh-CN" altLang="en-US" sz="800" i="1" dirty="0">
                <a:solidFill>
                  <a:srgbClr val="000000"/>
                </a:solidFill>
                <a:latin typeface="LinLibertineTI"/>
              </a:rPr>
              <a:t> </a:t>
            </a:r>
            <a:r>
              <a:rPr lang="en-US" altLang="zh-CN" sz="800" b="0" i="1" dirty="0">
                <a:solidFill>
                  <a:srgbClr val="000000"/>
                </a:solidFill>
                <a:effectLst/>
                <a:latin typeface="LinLibertineTI"/>
              </a:rPr>
              <a:t>Engine. In Conference on Complex, Intelligent, and Software Intensive Systems, CISIS 2017, Leonard </a:t>
            </a:r>
            <a:r>
              <a:rPr lang="en-US" altLang="zh-CN" sz="800" b="0" i="1" dirty="0" err="1">
                <a:solidFill>
                  <a:srgbClr val="000000"/>
                </a:solidFill>
                <a:effectLst/>
                <a:latin typeface="LinLibertineTI"/>
              </a:rPr>
              <a:t>Barolli</a:t>
            </a:r>
            <a:r>
              <a:rPr lang="en-US" altLang="zh-CN" sz="800" b="0" i="1" dirty="0">
                <a:solidFill>
                  <a:srgbClr val="000000"/>
                </a:solidFill>
                <a:effectLst/>
                <a:latin typeface="LinLibertineTI"/>
              </a:rPr>
              <a:t> and Olivier </a:t>
            </a:r>
            <a:r>
              <a:rPr lang="en-US" altLang="zh-CN" sz="800" b="0" i="1" dirty="0" err="1">
                <a:solidFill>
                  <a:srgbClr val="000000"/>
                </a:solidFill>
                <a:effectLst/>
                <a:latin typeface="LinLibertineTI"/>
              </a:rPr>
              <a:t>Terzo</a:t>
            </a:r>
            <a:r>
              <a:rPr lang="en-US" altLang="zh-CN" sz="800" b="0" i="1" dirty="0">
                <a:solidFill>
                  <a:srgbClr val="000000"/>
                </a:solidFill>
                <a:effectLst/>
                <a:latin typeface="LinLibertineTI"/>
              </a:rPr>
              <a:t> (Eds.). Advances in Intelligent Systems and Computing, Vol. 611. Springer, Cham, 432–438.</a:t>
            </a:r>
          </a:p>
          <a:p>
            <a:br>
              <a:rPr lang="en-US" altLang="zh-CN" sz="800" b="0" i="1" dirty="0">
                <a:solidFill>
                  <a:srgbClr val="000000"/>
                </a:solidFill>
                <a:effectLst/>
                <a:latin typeface="LinLibertineTI"/>
              </a:rPr>
            </a:br>
            <a:r>
              <a:rPr lang="en-US" altLang="zh-CN" sz="800" b="0" i="1" dirty="0">
                <a:solidFill>
                  <a:srgbClr val="000000"/>
                </a:solidFill>
                <a:effectLst/>
                <a:latin typeface="LinLibertineTI"/>
              </a:rPr>
              <a:t>[3] Catherine C. McGeoch, Richard Harris, Steven P. Reinhardt, and Paul I. </a:t>
            </a:r>
            <a:r>
              <a:rPr lang="en-US" altLang="zh-CN" sz="800" b="0" i="1" dirty="0" err="1">
                <a:solidFill>
                  <a:srgbClr val="000000"/>
                </a:solidFill>
                <a:effectLst/>
                <a:latin typeface="LinLibertineTI"/>
              </a:rPr>
              <a:t>Bunyk</a:t>
            </a:r>
            <a:r>
              <a:rPr lang="en-US" altLang="zh-CN" sz="800" b="0" i="1" dirty="0">
                <a:solidFill>
                  <a:srgbClr val="000000"/>
                </a:solidFill>
                <a:effectLst/>
                <a:latin typeface="LinLibertineTI"/>
              </a:rPr>
              <a:t>. 2019. Practical Annealing-Based Quantum Computing. Computer 52, 6 (2019), 38–46.</a:t>
            </a:r>
          </a:p>
          <a:p>
            <a:endParaRPr lang="en-US" altLang="zh-CN" sz="800" i="1" dirty="0">
              <a:solidFill>
                <a:srgbClr val="000000"/>
              </a:solidFill>
              <a:latin typeface="LinLibertineTI"/>
            </a:endParaRPr>
          </a:p>
          <a:p>
            <a:r>
              <a:rPr lang="en-US" altLang="zh-CN" sz="800" i="1" dirty="0">
                <a:solidFill>
                  <a:srgbClr val="000000"/>
                </a:solidFill>
                <a:latin typeface="LinLibertineTI"/>
              </a:rPr>
              <a:t>[4]  Hiroshi Nakayama et al. 2021. Third Generation Digital Annealer Technology. Technical Report. Fujitsu Ltd.</a:t>
            </a:r>
            <a:endParaRPr lang="zh-CN" altLang="en-US" sz="800" i="1" dirty="0">
              <a:solidFill>
                <a:srgbClr val="000000"/>
              </a:solidFill>
              <a:latin typeface="LinLibertineTI"/>
            </a:endParaRPr>
          </a:p>
        </p:txBody>
      </p:sp>
    </p:spTree>
    <p:extLst>
      <p:ext uri="{BB962C8B-B14F-4D97-AF65-F5344CB8AC3E}">
        <p14:creationId xmlns:p14="http://schemas.microsoft.com/office/powerpoint/2010/main" val="2660263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t>3. EXACT PENALTY METHODS</a:t>
            </a:r>
          </a:p>
          <a:p>
            <a:r>
              <a:rPr lang="en-US" altLang="zh-CN" sz="1400" dirty="0">
                <a:solidFill>
                  <a:schemeClr val="bg1">
                    <a:lumMod val="65000"/>
                  </a:schemeClr>
                </a:solidFill>
              </a:rPr>
              <a:t>    </a:t>
            </a:r>
            <a:r>
              <a:rPr lang="en-US" altLang="zh-CN" sz="1400" dirty="0"/>
              <a:t>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43838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70232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03342"/>
            <a:ext cx="10532995" cy="598978"/>
          </a:xfrm>
        </p:spPr>
        <p:txBody>
          <a:bodyPr>
            <a:normAutofit fontScale="90000"/>
          </a:bodyPr>
          <a:lstStyle/>
          <a:p>
            <a:r>
              <a:rPr lang="en-US" altLang="zh-CN" sz="4400" dirty="0"/>
              <a:t>EXACT PENALTY METHODS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97369" y="1918868"/>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𝑤</m:t>
                      </m:r>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𝑔</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m:oMathPara>
                </a14:m>
                <a:endParaRPr lang="en-US" altLang="zh-CN" b="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97369" y="1918868"/>
                <a:ext cx="2592376" cy="369332"/>
              </a:xfrm>
              <a:prstGeom prst="rect">
                <a:avLst/>
              </a:prstGeom>
              <a:blipFill>
                <a:blip r:embed="rId3"/>
                <a:stretch>
                  <a:fillRect b="-133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E232F40-CAC0-49D5-AAFB-5EEEC89F6EB2}"/>
              </a:ext>
            </a:extLst>
          </p:cNvPr>
          <p:cNvPicPr>
            <a:picLocks noChangeAspect="1"/>
          </p:cNvPicPr>
          <p:nvPr/>
        </p:nvPicPr>
        <p:blipFill>
          <a:blip r:embed="rId4"/>
          <a:stretch>
            <a:fillRect/>
          </a:stretch>
        </p:blipFill>
        <p:spPr>
          <a:xfrm>
            <a:off x="44450" y="3006710"/>
            <a:ext cx="5705992" cy="304476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E0AE54C-CA26-DB1E-BA41-EA4CA3D101C3}"/>
                  </a:ext>
                </a:extLst>
              </p:cNvPr>
              <p:cNvSpPr txBox="1"/>
              <p:nvPr/>
            </p:nvSpPr>
            <p:spPr>
              <a:xfrm>
                <a:off x="97369" y="2478178"/>
                <a:ext cx="5062220" cy="338554"/>
              </a:xfrm>
              <a:prstGeom prst="rect">
                <a:avLst/>
              </a:prstGeom>
              <a:noFill/>
            </p:spPr>
            <p:txBody>
              <a:bodyPr wrap="none" rtlCol="0">
                <a:spAutoFit/>
              </a:bodyPr>
              <a:lstStyle/>
              <a:p>
                <a:r>
                  <a:rPr lang="ja-JP" altLang="en-US" sz="1600" dirty="0"/>
                  <a:t>どのようなペナルティー重み</a:t>
                </a:r>
                <a14:m>
                  <m:oMath xmlns:m="http://schemas.openxmlformats.org/officeDocument/2006/math">
                    <m:r>
                      <a:rPr lang="en-US" altLang="zh-CN" sz="1600" b="0" i="1" smtClean="0">
                        <a:solidFill>
                          <a:srgbClr val="FF0000"/>
                        </a:solidFill>
                        <a:latin typeface="Cambria Math" panose="02040503050406030204" pitchFamily="18" charset="0"/>
                      </a:rPr>
                      <m:t>𝑤</m:t>
                    </m:r>
                  </m:oMath>
                </a14:m>
                <a:r>
                  <a:rPr lang="ja-JP" altLang="en-US" sz="1600" dirty="0"/>
                  <a:t>が有効なのかを定義：</a:t>
                </a:r>
                <a:endParaRPr lang="zh-CN" altLang="en-US" sz="1600" dirty="0"/>
              </a:p>
            </p:txBody>
          </p:sp>
        </mc:Choice>
        <mc:Fallback xmlns="">
          <p:sp>
            <p:nvSpPr>
              <p:cNvPr id="8" name="文本框 7">
                <a:extLst>
                  <a:ext uri="{FF2B5EF4-FFF2-40B4-BE49-F238E27FC236}">
                    <a16:creationId xmlns:a16="http://schemas.microsoft.com/office/drawing/2014/main" id="{FE0AE54C-CA26-DB1E-BA41-EA4CA3D101C3}"/>
                  </a:ext>
                </a:extLst>
              </p:cNvPr>
              <p:cNvSpPr txBox="1">
                <a:spLocks noRot="1" noChangeAspect="1" noMove="1" noResize="1" noEditPoints="1" noAdjustHandles="1" noChangeArrowheads="1" noChangeShapeType="1" noTextEdit="1"/>
              </p:cNvSpPr>
              <p:nvPr/>
            </p:nvSpPr>
            <p:spPr>
              <a:xfrm>
                <a:off x="97369" y="2478178"/>
                <a:ext cx="5062220" cy="338554"/>
              </a:xfrm>
              <a:prstGeom prst="rect">
                <a:avLst/>
              </a:prstGeom>
              <a:blipFill>
                <a:blip r:embed="rId5"/>
                <a:stretch>
                  <a:fillRect l="-723"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BF32C5D-B260-8E1F-ABED-F59FEB929BCC}"/>
                  </a:ext>
                </a:extLst>
              </p:cNvPr>
              <p:cNvSpPr txBox="1"/>
              <p:nvPr/>
            </p:nvSpPr>
            <p:spPr>
              <a:xfrm>
                <a:off x="5866861" y="757738"/>
                <a:ext cx="5058693" cy="4185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1</m:t>
                              </m:r>
                            </m:e>
                          </m:d>
                        </m:e>
                        <m:sup>
                          <m:r>
                            <a:rPr lang="en-US" altLang="zh-CN" sz="1600" b="0" i="1" smtClean="0">
                              <a:latin typeface="Cambria Math" panose="02040503050406030204" pitchFamily="18" charset="0"/>
                              <a:ea typeface="Cambria Math" panose="02040503050406030204" pitchFamily="18" charset="0"/>
                            </a:rPr>
                            <m:t>𝑛</m:t>
                          </m:r>
                        </m:sup>
                      </m:sSup>
                    </m:oMath>
                  </m:oMathPara>
                </a14:m>
                <a:endParaRPr lang="en-US" altLang="zh-CN" sz="1600" b="0" i="1" dirty="0">
                  <a:latin typeface="Cambria Math" panose="02040503050406030204" pitchFamily="18" charset="0"/>
                </a:endParaRPr>
              </a:p>
              <a:p>
                <a:endParaRPr lang="en-US" altLang="zh-CN" sz="1600" b="0" i="1" dirty="0">
                  <a:latin typeface="Cambria Math" panose="02040503050406030204" pitchFamily="18" charset="0"/>
                </a:endParaRPr>
              </a:p>
              <a:p>
                <a14:m>
                  <m:oMath xmlns:m="http://schemas.openxmlformats.org/officeDocument/2006/math">
                    <m:r>
                      <a:rPr lang="en-US" altLang="zh-CN" sz="1600" b="0" i="1" smtClean="0">
                        <a:latin typeface="Cambria Math" panose="02040503050406030204" pitchFamily="18" charset="0"/>
                      </a:rPr>
                      <m:t>𝑥</m:t>
                    </m:r>
                    <m:r>
                      <a:rPr lang="ja-JP" altLang="en-US" sz="1600" i="1">
                        <a:latin typeface="Cambria Math" panose="02040503050406030204" pitchFamily="18" charset="0"/>
                      </a:rPr>
                      <m:t>：</m:t>
                    </m:r>
                  </m:oMath>
                </a14:m>
                <a:r>
                  <a:rPr lang="ja-JP" altLang="en-US" sz="1600" dirty="0"/>
                  <a:t>実行可能解　　</a:t>
                </a:r>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𝑚𝑖𝑛</m:t>
                        </m:r>
                      </m:sub>
                    </m:sSub>
                  </m:oMath>
                </a14:m>
                <a:r>
                  <a:rPr lang="ja-JP" altLang="en-US" sz="1600" dirty="0"/>
                  <a:t>：最適解</a:t>
                </a:r>
                <a:endParaRPr lang="en-US" altLang="zh-CN" sz="1600" dirty="0"/>
              </a:p>
              <a:p>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oMath>
                </a14:m>
                <a:r>
                  <a:rPr lang="ja-JP" altLang="en-US" sz="1600" dirty="0"/>
                  <a:t>：実行不可能解（制約条件が破られた解）</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𝑥</m:t>
                          </m:r>
                        </m:e>
                      </m:d>
                      <m:r>
                        <a:rPr lang="en-US" altLang="ja-JP" sz="1600" b="0" i="1" smtClean="0">
                          <a:latin typeface="Cambria Math" panose="02040503050406030204" pitchFamily="18" charset="0"/>
                        </a:rPr>
                        <m:t>=0</m:t>
                      </m:r>
                    </m:oMath>
                  </m:oMathPara>
                </a14:m>
                <a:endParaRPr lang="en-US" altLang="ja-JP" sz="1600" b="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m:t>
                      </m:r>
                    </m:oMath>
                  </m:oMathPara>
                </a14:m>
                <a:endParaRPr lang="en-US" altLang="ja-JP" sz="1600" b="0" dirty="0"/>
              </a:p>
              <a:p>
                <a:endParaRPr lang="en-US" altLang="ja-JP" sz="1600" b="0" dirty="0"/>
              </a:p>
              <a:p>
                <a:r>
                  <a:rPr lang="ja-JP" altLang="en-US" sz="1600" dirty="0"/>
                  <a:t>有効な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𝑚𝑖𝑛</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solidFill>
                            <a:srgbClr val="FF0000"/>
                          </a:solidFill>
                          <a:latin typeface="Cambria Math" panose="02040503050406030204" pitchFamily="18" charset="0"/>
                        </a:rPr>
                        <m:t>&lt;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oMath>
                  </m:oMathPara>
                </a14:m>
                <a:endParaRPr lang="en-US" altLang="ja-JP" sz="1600" b="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十分に大きな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が必要</a:t>
                </a:r>
                <a:endParaRPr lang="en-US" altLang="ja-JP" sz="1600" dirty="0"/>
              </a:p>
              <a:p>
                <a:endParaRPr lang="en-US" altLang="zh-CN" sz="1600" dirty="0"/>
              </a:p>
            </p:txBody>
          </p:sp>
        </mc:Choice>
        <mc:Fallback xmlns="">
          <p:sp>
            <p:nvSpPr>
              <p:cNvPr id="9" name="文本框 8">
                <a:extLst>
                  <a:ext uri="{FF2B5EF4-FFF2-40B4-BE49-F238E27FC236}">
                    <a16:creationId xmlns:a16="http://schemas.microsoft.com/office/drawing/2014/main" id="{FBF32C5D-B260-8E1F-ABED-F59FEB929BCC}"/>
                  </a:ext>
                </a:extLst>
              </p:cNvPr>
              <p:cNvSpPr txBox="1">
                <a:spLocks noRot="1" noChangeAspect="1" noMove="1" noResize="1" noEditPoints="1" noAdjustHandles="1" noChangeArrowheads="1" noChangeShapeType="1" noTextEdit="1"/>
              </p:cNvSpPr>
              <p:nvPr/>
            </p:nvSpPr>
            <p:spPr>
              <a:xfrm>
                <a:off x="5866861" y="757738"/>
                <a:ext cx="5058693" cy="4185761"/>
              </a:xfrm>
              <a:prstGeom prst="rect">
                <a:avLst/>
              </a:prstGeom>
              <a:blipFill>
                <a:blip r:embed="rId6"/>
                <a:stretch>
                  <a:fillRect l="-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7758E6-7244-25E1-E667-184E1802E8A6}"/>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987758E6-7244-25E1-E667-184E1802E8A6}"/>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7"/>
                <a:stretch>
                  <a:fillRect l="-240"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8C23AD-761B-9D4A-CE97-7766CA8EBA48}"/>
                  </a:ext>
                </a:extLst>
              </p:cNvPr>
              <p:cNvSpPr txBox="1"/>
              <p:nvPr/>
            </p:nvSpPr>
            <p:spPr>
              <a:xfrm>
                <a:off x="72344" y="6021784"/>
                <a:ext cx="2803973" cy="523220"/>
              </a:xfrm>
              <a:prstGeom prst="rect">
                <a:avLst/>
              </a:prstGeom>
              <a:noFill/>
            </p:spPr>
            <p:txBody>
              <a:bodyPr wrap="none" rtlCol="0">
                <a:spAutoFit/>
              </a:bodyPr>
              <a:lstStyle/>
              <a:p>
                <a:r>
                  <a:rPr lang="ja-JP" altLang="en-US" sz="1400" dirty="0"/>
                  <a:t>目的関数</a:t>
                </a:r>
                <a14:m>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en-US" altLang="zh-CN" sz="1400" dirty="0"/>
                  <a:t>(</a:t>
                </a:r>
                <a:r>
                  <a:rPr lang="ja-JP" altLang="en-US" sz="1400" dirty="0"/>
                  <a:t>ペナルティー項をまだ加えない</a:t>
                </a:r>
                <a:r>
                  <a:rPr lang="en-US" altLang="zh-CN" sz="1400" dirty="0"/>
                  <a:t>)</a:t>
                </a:r>
                <a:endParaRPr lang="zh-CN" altLang="en-US" sz="1400" dirty="0"/>
              </a:p>
            </p:txBody>
          </p:sp>
        </mc:Choice>
        <mc:Fallback xmlns="">
          <p:sp>
            <p:nvSpPr>
              <p:cNvPr id="10" name="文本框 9">
                <a:extLst>
                  <a:ext uri="{FF2B5EF4-FFF2-40B4-BE49-F238E27FC236}">
                    <a16:creationId xmlns:a16="http://schemas.microsoft.com/office/drawing/2014/main" id="{AF8C23AD-761B-9D4A-CE97-7766CA8EBA48}"/>
                  </a:ext>
                </a:extLst>
              </p:cNvPr>
              <p:cNvSpPr txBox="1">
                <a:spLocks noRot="1" noChangeAspect="1" noMove="1" noResize="1" noEditPoints="1" noAdjustHandles="1" noChangeArrowheads="1" noChangeShapeType="1" noTextEdit="1"/>
              </p:cNvSpPr>
              <p:nvPr/>
            </p:nvSpPr>
            <p:spPr>
              <a:xfrm>
                <a:off x="72344" y="6021784"/>
                <a:ext cx="2803973" cy="523220"/>
              </a:xfrm>
              <a:prstGeom prst="rect">
                <a:avLst/>
              </a:prstGeom>
              <a:blipFill>
                <a:blip r:embed="rId8"/>
                <a:stretch>
                  <a:fillRect l="-652" t="-2326" b="-104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65942D5-DA0C-89C3-A995-F52679FCD011}"/>
                  </a:ext>
                </a:extLst>
              </p:cNvPr>
              <p:cNvSpPr txBox="1"/>
              <p:nvPr/>
            </p:nvSpPr>
            <p:spPr>
              <a:xfrm>
                <a:off x="3112270" y="6021784"/>
                <a:ext cx="2518638" cy="738664"/>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ja-JP" altLang="en-US" sz="1400" dirty="0"/>
                  <a:t>（ペナルティー項を加える）</a:t>
                </a:r>
                <a:endParaRPr lang="en-US" altLang="ja-JP" sz="1400" dirty="0"/>
              </a:p>
              <a:p>
                <a:r>
                  <a:rPr lang="ja-JP" altLang="en-US" sz="1400" dirty="0"/>
                  <a:t>実行不可能解だけを罰する</a:t>
                </a:r>
                <a:endParaRPr lang="zh-CN" altLang="en-US" sz="1400" dirty="0"/>
              </a:p>
            </p:txBody>
          </p:sp>
        </mc:Choice>
        <mc:Fallback xmlns="">
          <p:sp>
            <p:nvSpPr>
              <p:cNvPr id="11" name="文本框 10">
                <a:extLst>
                  <a:ext uri="{FF2B5EF4-FFF2-40B4-BE49-F238E27FC236}">
                    <a16:creationId xmlns:a16="http://schemas.microsoft.com/office/drawing/2014/main" id="{965942D5-DA0C-89C3-A995-F52679FCD011}"/>
                  </a:ext>
                </a:extLst>
              </p:cNvPr>
              <p:cNvSpPr txBox="1">
                <a:spLocks noRot="1" noChangeAspect="1" noMove="1" noResize="1" noEditPoints="1" noAdjustHandles="1" noChangeArrowheads="1" noChangeShapeType="1" noTextEdit="1"/>
              </p:cNvSpPr>
              <p:nvPr/>
            </p:nvSpPr>
            <p:spPr>
              <a:xfrm>
                <a:off x="3112270" y="6021784"/>
                <a:ext cx="2518638" cy="738664"/>
              </a:xfrm>
              <a:prstGeom prst="rect">
                <a:avLst/>
              </a:prstGeom>
              <a:blipFill>
                <a:blip r:embed="rId9"/>
                <a:stretch>
                  <a:fillRect l="-726" t="-1653" b="-7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7036ACF-517A-09BE-2023-E4CB4AB1D04F}"/>
                  </a:ext>
                </a:extLst>
              </p:cNvPr>
              <p:cNvSpPr txBox="1"/>
              <p:nvPr/>
            </p:nvSpPr>
            <p:spPr>
              <a:xfrm>
                <a:off x="5778336" y="5019779"/>
                <a:ext cx="6096000" cy="1569660"/>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r>
                      <a:rPr lang="ja-JP" altLang="en-US" sz="1600" i="1">
                        <a:latin typeface="Cambria Math" panose="02040503050406030204" pitchFamily="18" charset="0"/>
                        <a:ea typeface="Cambria Math" panose="02040503050406030204" pitchFamily="18" charset="0"/>
                      </a:rPr>
                      <m:t>が</m:t>
                    </m:r>
                  </m:oMath>
                </a14:m>
                <a:r>
                  <a:rPr lang="ja-JP" altLang="en-US" sz="1600" dirty="0"/>
                  <a:t>分かれば（</a:t>
                </a:r>
                <a14:m>
                  <m:oMath xmlns:m="http://schemas.openxmlformats.org/officeDocument/2006/math">
                    <m:r>
                      <a:rPr lang="en-US" altLang="ja-JP" sz="1600" b="0" i="1" smtClean="0">
                        <a:latin typeface="Cambria Math" panose="02040503050406030204" pitchFamily="18" charset="0"/>
                      </a:rPr>
                      <m:t>𝑓</m:t>
                    </m:r>
                  </m:oMath>
                </a14:m>
                <a:r>
                  <a:rPr lang="ja-JP" altLang="en-US" sz="1600" dirty="0"/>
                  <a:t>はペナルティー項をまだ加えない）：</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𝑓</m:t>
                      </m:r>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m:oMathPara>
                </a14:m>
                <a:endParaRPr lang="en-US" altLang="zh-CN" sz="1600" dirty="0"/>
              </a:p>
              <a:p>
                <a:r>
                  <a:rPr lang="ja-JP" altLang="en-US" sz="1600" dirty="0"/>
                  <a:t>その時、</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は必ず有効</a:t>
                </a:r>
                <a:endParaRPr lang="en-US" altLang="zh-CN" sz="1600" dirty="0"/>
              </a:p>
              <a:p>
                <a:endParaRPr lang="en-US" altLang="zh-CN" sz="1600" dirty="0"/>
              </a:p>
              <a:p>
                <a:r>
                  <a:rPr lang="ja-JP" altLang="en-US" sz="1600" dirty="0"/>
                  <a:t>そのような</a:t>
                </a:r>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a14:m>
                <a:r>
                  <a:rPr lang="ja-JP" altLang="en-US" sz="1600" dirty="0"/>
                  <a:t>の</a:t>
                </a:r>
                <a:endParaRPr lang="en-US" altLang="zh-CN" sz="1600" dirty="0"/>
              </a:p>
              <a:p>
                <a:r>
                  <a:rPr lang="ja-JP" altLang="en-US" sz="1600" b="0" i="0" dirty="0">
                    <a:solidFill>
                      <a:srgbClr val="374151"/>
                    </a:solidFill>
                    <a:effectLst/>
                    <a:latin typeface="Söhne"/>
                  </a:rPr>
                  <a:t>上限と下限を見つけるための既知の方法を紹介する</a:t>
                </a:r>
                <a:endParaRPr lang="zh-CN" altLang="en-US" sz="1600" dirty="0"/>
              </a:p>
            </p:txBody>
          </p:sp>
        </mc:Choice>
        <mc:Fallback xmlns="">
          <p:sp>
            <p:nvSpPr>
              <p:cNvPr id="13" name="文本框 12">
                <a:extLst>
                  <a:ext uri="{FF2B5EF4-FFF2-40B4-BE49-F238E27FC236}">
                    <a16:creationId xmlns:a16="http://schemas.microsoft.com/office/drawing/2014/main" id="{07036ACF-517A-09BE-2023-E4CB4AB1D04F}"/>
                  </a:ext>
                </a:extLst>
              </p:cNvPr>
              <p:cNvSpPr txBox="1">
                <a:spLocks noRot="1" noChangeAspect="1" noMove="1" noResize="1" noEditPoints="1" noAdjustHandles="1" noChangeArrowheads="1" noChangeShapeType="1" noTextEdit="1"/>
              </p:cNvSpPr>
              <p:nvPr/>
            </p:nvSpPr>
            <p:spPr>
              <a:xfrm>
                <a:off x="5778336" y="5019779"/>
                <a:ext cx="6096000" cy="1569660"/>
              </a:xfrm>
              <a:prstGeom prst="rect">
                <a:avLst/>
              </a:prstGeom>
              <a:blipFill>
                <a:blip r:embed="rId10"/>
                <a:stretch>
                  <a:fillRect l="-600" t="-1163" b="-38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064A391-9169-A891-240D-CE770D8234A9}"/>
                  </a:ext>
                </a:extLst>
              </p:cNvPr>
              <p:cNvSpPr txBox="1"/>
              <p:nvPr/>
            </p:nvSpPr>
            <p:spPr>
              <a:xfrm>
                <a:off x="5672562" y="3390329"/>
                <a:ext cx="6474988" cy="738664"/>
              </a:xfrm>
              <a:prstGeom prst="rect">
                <a:avLst/>
              </a:prstGeom>
              <a:noFill/>
              <a:ln>
                <a:solidFill>
                  <a:schemeClr val="tx1"/>
                </a:solidFill>
              </a:ln>
            </p:spPr>
            <p:txBody>
              <a:bodyPr wrap="square">
                <a:spAutoFit/>
              </a:bodyPr>
              <a:lstStyle/>
              <a:p>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h</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oMath>
                </a14:m>
                <a:r>
                  <a:rPr lang="en-US" altLang="zh-CN" sz="1400" dirty="0"/>
                  <a:t>  </a:t>
                </a:r>
                <a:r>
                  <a:rPr lang="ja-JP" altLang="en-US" sz="1400" dirty="0"/>
                  <a:t>：</a:t>
                </a:r>
                <a14:m>
                  <m:oMath xmlns:m="http://schemas.openxmlformats.org/officeDocument/2006/math">
                    <m:r>
                      <a:rPr lang="en-US" altLang="zh-CN" sz="1400" b="0" i="1" dirty="0" smtClean="0">
                        <a:latin typeface="Cambria Math" panose="02040503050406030204" pitchFamily="18" charset="0"/>
                      </a:rPr>
                      <m:t>h</m:t>
                    </m:r>
                  </m:oMath>
                </a14:m>
                <a:r>
                  <a:rPr lang="ja-JP" altLang="en-US" sz="1400" dirty="0"/>
                  <a:t>のグローバル最小値が</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oMath>
                </a14:m>
                <a:r>
                  <a:rPr lang="ja-JP" altLang="en-US" sz="1400" dirty="0"/>
                  <a:t>（最適解）</a:t>
                </a:r>
                <a:endParaRPr lang="en-US" altLang="ja-JP" sz="1400" dirty="0"/>
              </a:p>
              <a:p>
                <a14:m>
                  <m:oMath xmlns:m="http://schemas.openxmlformats.org/officeDocument/2006/math">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oMath>
                </a14:m>
                <a:r>
                  <a:rPr lang="zh-CN" altLang="en-US" sz="1400" dirty="0"/>
                  <a:t> </a:t>
                </a:r>
                <a:r>
                  <a:rPr lang="ja-JP" altLang="en-US" sz="1400" dirty="0"/>
                  <a:t>：実行不可能解だけを罰する</a:t>
                </a:r>
                <a:endParaRPr lang="en-US" altLang="ja-JP" sz="1400" dirty="0"/>
              </a:p>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𝑚𝑖𝑛</m:t>
                            </m:r>
                          </m:sub>
                        </m:sSub>
                      </m:e>
                    </m:d>
                    <m:r>
                      <a:rPr lang="en-US" altLang="zh-CN" sz="1400" b="0" i="1" smtClean="0">
                        <a:latin typeface="Cambria Math" panose="02040503050406030204" pitchFamily="18" charset="0"/>
                      </a:rPr>
                      <m:t>&lt;</m:t>
                    </m:r>
                    <m:r>
                      <a:rPr lang="en-US" altLang="zh-CN" sz="1400" b="0" i="1" smtClean="0">
                        <a:latin typeface="Cambria Math" panose="02040503050406030204" pitchFamily="18" charset="0"/>
                      </a:rPr>
                      <m:t>h</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𝑥</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oMath>
                </a14:m>
                <a:r>
                  <a:rPr lang="zh-CN" altLang="en-US" sz="1400" dirty="0"/>
                  <a:t>  </a:t>
                </a:r>
                <a:r>
                  <a:rPr lang="ja-JP" altLang="en-US" sz="1400" dirty="0"/>
                  <a:t>：最適解のコストは全ての実行不可能解のコストより小さい</a:t>
                </a:r>
                <a:endParaRPr lang="zh-CN" altLang="en-US" sz="1400" dirty="0"/>
              </a:p>
            </p:txBody>
          </p:sp>
        </mc:Choice>
        <mc:Fallback xmlns="">
          <p:sp>
            <p:nvSpPr>
              <p:cNvPr id="16" name="文本框 15">
                <a:extLst>
                  <a:ext uri="{FF2B5EF4-FFF2-40B4-BE49-F238E27FC236}">
                    <a16:creationId xmlns:a16="http://schemas.microsoft.com/office/drawing/2014/main" id="{B064A391-9169-A891-240D-CE770D8234A9}"/>
                  </a:ext>
                </a:extLst>
              </p:cNvPr>
              <p:cNvSpPr txBox="1">
                <a:spLocks noRot="1" noChangeAspect="1" noMove="1" noResize="1" noEditPoints="1" noAdjustHandles="1" noChangeArrowheads="1" noChangeShapeType="1" noTextEdit="1"/>
              </p:cNvSpPr>
              <p:nvPr/>
            </p:nvSpPr>
            <p:spPr>
              <a:xfrm>
                <a:off x="5672562" y="3390329"/>
                <a:ext cx="6474988" cy="738664"/>
              </a:xfrm>
              <a:prstGeom prst="rect">
                <a:avLst/>
              </a:prstGeom>
              <a:blipFill>
                <a:blip r:embed="rId11"/>
                <a:stretch>
                  <a:fillRect t="-813" b="-731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61835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Sum of Coefficients Absolute Values</a:t>
            </a:r>
            <a:endParaRPr kumimoji="1" lang="ja-JP"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B8D5ED-DE85-5E89-501D-248C3FC95A16}"/>
                  </a:ext>
                </a:extLst>
              </p:cNvPr>
              <p:cNvSpPr txBox="1"/>
              <p:nvPr/>
            </p:nvSpPr>
            <p:spPr>
              <a:xfrm>
                <a:off x="380069" y="2378966"/>
                <a:ext cx="3279039" cy="4502515"/>
              </a:xfrm>
              <a:prstGeom prst="rect">
                <a:avLst/>
              </a:prstGeom>
              <a:noFill/>
            </p:spPr>
            <p:txBody>
              <a:bodyPr wrap="none" lIns="0" tIns="0" rIns="0" bIns="0"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oMath>
                </a14:m>
                <a:r>
                  <a:rPr lang="ja-JP" altLang="en-US" dirty="0"/>
                  <a:t>の上限</a:t>
                </a:r>
                <a:endParaRPr lang="en-US" altLang="ja-JP" dirty="0"/>
              </a:p>
              <a:p>
                <a:r>
                  <a:rPr lang="ja-JP" altLang="en-US" b="1" dirty="0"/>
                  <a:t>正の係数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oMath>
                </a14:m>
                <a:r>
                  <a:rPr lang="ja-JP" altLang="en-US" dirty="0"/>
                  <a:t>の下限</a:t>
                </a:r>
                <a:endParaRPr lang="en-US" altLang="zh-CN" dirty="0"/>
              </a:p>
              <a:p>
                <a:r>
                  <a:rPr lang="ja-JP" altLang="en-US" b="1" dirty="0"/>
                  <a:t>負の係数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0FB8D5ED-DE85-5E89-501D-248C3FC95A16}"/>
                  </a:ext>
                </a:extLst>
              </p:cNvPr>
              <p:cNvSpPr txBox="1">
                <a:spLocks noRot="1" noChangeAspect="1" noMove="1" noResize="1" noEditPoints="1" noAdjustHandles="1" noChangeArrowheads="1" noChangeShapeType="1" noTextEdit="1"/>
              </p:cNvSpPr>
              <p:nvPr/>
            </p:nvSpPr>
            <p:spPr>
              <a:xfrm>
                <a:off x="380069" y="2378966"/>
                <a:ext cx="3279039" cy="4502515"/>
              </a:xfrm>
              <a:prstGeom prst="rect">
                <a:avLst/>
              </a:prstGeom>
              <a:blipFill>
                <a:blip r:embed="rId2"/>
                <a:stretch>
                  <a:fillRect l="-4275" t="-162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049976F-B129-E156-12E3-C9C7FBF5926F}"/>
              </a:ext>
            </a:extLst>
          </p:cNvPr>
          <p:cNvSpPr txBox="1"/>
          <p:nvPr/>
        </p:nvSpPr>
        <p:spPr>
          <a:xfrm>
            <a:off x="6096000" y="2623078"/>
            <a:ext cx="1244251" cy="369332"/>
          </a:xfrm>
          <a:prstGeom prst="rect">
            <a:avLst/>
          </a:prstGeom>
          <a:noFill/>
        </p:spPr>
        <p:txBody>
          <a:bodyPr wrap="none" rtlCol="0">
            <a:spAutoFit/>
          </a:bodyPr>
          <a:lstStyle/>
          <a:p>
            <a:r>
              <a:rPr lang="en-US" altLang="zh-CN" dirty="0"/>
              <a:t>Example</a:t>
            </a:r>
            <a:r>
              <a:rPr lang="ja-JP" altLang="en-US" dirty="0"/>
              <a: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955273-BFF3-3CEC-F534-63D15DC859B8}"/>
                  </a:ext>
                </a:extLst>
              </p:cNvPr>
              <p:cNvSpPr txBox="1"/>
              <p:nvPr/>
            </p:nvSpPr>
            <p:spPr>
              <a:xfrm>
                <a:off x="6021472" y="3299483"/>
                <a:ext cx="612199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=13</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solidFill>
                          <a:srgbClr val="008000"/>
                        </a:solidFill>
                        <a:latin typeface="Cambria Math" panose="02040503050406030204" pitchFamily="18" charset="0"/>
                      </a:rPr>
                      <m:t>+9</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008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FF0000"/>
                        </a:solidFill>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zh-CN" altLang="en-US" dirty="0"/>
              </a:p>
            </p:txBody>
          </p:sp>
        </mc:Choice>
        <mc:Fallback xmlns="">
          <p:sp>
            <p:nvSpPr>
              <p:cNvPr id="13" name="文本框 12">
                <a:extLst>
                  <a:ext uri="{FF2B5EF4-FFF2-40B4-BE49-F238E27FC236}">
                    <a16:creationId xmlns:a16="http://schemas.microsoft.com/office/drawing/2014/main" id="{6F955273-BFF3-3CEC-F534-63D15DC859B8}"/>
                  </a:ext>
                </a:extLst>
              </p:cNvPr>
              <p:cNvSpPr txBox="1">
                <a:spLocks noRot="1" noChangeAspect="1" noMove="1" noResize="1" noEditPoints="1" noAdjustHandles="1" noChangeArrowheads="1" noChangeShapeType="1" noTextEdit="1"/>
              </p:cNvSpPr>
              <p:nvPr/>
            </p:nvSpPr>
            <p:spPr>
              <a:xfrm>
                <a:off x="6021472" y="3299483"/>
                <a:ext cx="6121997" cy="830997"/>
              </a:xfrm>
              <a:prstGeom prst="rect">
                <a:avLst/>
              </a:prstGeom>
              <a:blipFill>
                <a:blip r:embed="rId3"/>
                <a:stretch>
                  <a:fillRect l="-1793" b="-43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DC3762-8080-58CA-174D-FDE4485FEB75}"/>
                  </a:ext>
                </a:extLst>
              </p:cNvPr>
              <p:cNvSpPr txBox="1"/>
              <p:nvPr/>
            </p:nvSpPr>
            <p:spPr>
              <a:xfrm>
                <a:off x="6047469" y="4280670"/>
                <a:ext cx="609600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008000"/>
                          </a:solidFill>
                          <a:latin typeface="Cambria Math" panose="02040503050406030204" pitchFamily="18" charset="0"/>
                          <a:ea typeface="Cambria Math" panose="02040503050406030204" pitchFamily="18" charset="0"/>
                        </a:rPr>
                        <m:t>+9+1+12+7+8+4</m:t>
                      </m:r>
                      <m:r>
                        <a:rPr lang="en-US" altLang="zh-CN" b="0" i="1" smtClean="0">
                          <a:latin typeface="Cambria Math" panose="02040503050406030204" pitchFamily="18" charset="0"/>
                          <a:ea typeface="Cambria Math" panose="02040503050406030204" pitchFamily="18" charset="0"/>
                        </a:rPr>
                        <m:t>=54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FF0000"/>
                          </a:solidFill>
                          <a:latin typeface="Cambria Math" panose="02040503050406030204" pitchFamily="18" charset="0"/>
                          <a:ea typeface="Cambria Math" panose="02040503050406030204" pitchFamily="18" charset="0"/>
                        </a:rPr>
                        <m:t>−5−12−10−6−8</m:t>
                      </m:r>
                      <m:r>
                        <a:rPr lang="en-US" altLang="zh-CN" b="0" i="1" smtClean="0">
                          <a:latin typeface="Cambria Math" panose="02040503050406030204" pitchFamily="18" charset="0"/>
                          <a:ea typeface="Cambria Math" panose="02040503050406030204" pitchFamily="18" charset="0"/>
                        </a:rPr>
                        <m:t>=−28</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&gt;54−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−28</m:t>
                          </m:r>
                        </m:e>
                      </m:d>
                      <m:r>
                        <a:rPr lang="en-US" altLang="zh-CN" b="0" i="1" smtClean="0">
                          <a:latin typeface="Cambria Math" panose="02040503050406030204" pitchFamily="18" charset="0"/>
                        </a:rPr>
                        <m:t>=82</m:t>
                      </m:r>
                    </m:oMath>
                  </m:oMathPara>
                </a14:m>
                <a:endParaRPr lang="zh-CN" altLang="en-US" dirty="0"/>
              </a:p>
            </p:txBody>
          </p:sp>
        </mc:Choice>
        <mc:Fallback xmlns="">
          <p:sp>
            <p:nvSpPr>
              <p:cNvPr id="15" name="文本框 14">
                <a:extLst>
                  <a:ext uri="{FF2B5EF4-FFF2-40B4-BE49-F238E27FC236}">
                    <a16:creationId xmlns:a16="http://schemas.microsoft.com/office/drawing/2014/main" id="{A6DC3762-8080-58CA-174D-FDE4485FEB75}"/>
                  </a:ext>
                </a:extLst>
              </p:cNvPr>
              <p:cNvSpPr txBox="1">
                <a:spLocks noRot="1" noChangeAspect="1" noMove="1" noResize="1" noEditPoints="1" noAdjustHandles="1" noChangeArrowheads="1" noChangeShapeType="1" noTextEdit="1"/>
              </p:cNvSpPr>
              <p:nvPr/>
            </p:nvSpPr>
            <p:spPr>
              <a:xfrm>
                <a:off x="6047469" y="4280670"/>
                <a:ext cx="6096000" cy="12003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5987B7-0051-EAE2-C239-5F7AC74570EB}"/>
                  </a:ext>
                </a:extLst>
              </p:cNvPr>
              <p:cNvSpPr txBox="1"/>
              <p:nvPr/>
            </p:nvSpPr>
            <p:spPr>
              <a:xfrm>
                <a:off x="5866861" y="5723026"/>
                <a:ext cx="6457217" cy="923330"/>
              </a:xfrm>
              <a:prstGeom prst="rect">
                <a:avLst/>
              </a:prstGeom>
              <a:noFill/>
            </p:spPr>
            <p:txBody>
              <a:bodyPr wrap="none" rtlCol="0">
                <a:spAutoFit/>
              </a:bodyPr>
              <a:lstStyle/>
              <a:p>
                <a:r>
                  <a:rPr lang="ja-JP" altLang="en-US" dirty="0"/>
                  <a:t>方法は簡単であるが、得られた</a:t>
                </a:r>
                <a:r>
                  <a:rPr lang="ja-JP" altLang="en-US" b="0" i="0" dirty="0">
                    <a:solidFill>
                      <a:srgbClr val="374151"/>
                    </a:solidFill>
                    <a:effectLst/>
                    <a:latin typeface="Söhne"/>
                  </a:rPr>
                  <a:t>上限と下限がルーズ（</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14:m>
                  <m:oMath xmlns:m="http://schemas.openxmlformats.org/officeDocument/2006/math">
                    <m:r>
                      <a:rPr lang="en-US" altLang="zh-CN" i="1" smtClean="0">
                        <a:latin typeface="Cambria Math" panose="02040503050406030204" pitchFamily="18" charset="0"/>
                      </a:rPr>
                      <m:t>5</m:t>
                    </m:r>
                    <m:r>
                      <a:rPr lang="en-US" altLang="zh-CN" b="0" i="1" smtClean="0">
                        <a:latin typeface="Cambria Math" panose="02040503050406030204" pitchFamily="18" charset="0"/>
                      </a:rPr>
                      <m:t>4</m:t>
                    </m:r>
                  </m:oMath>
                </a14:m>
                <a:r>
                  <a:rPr lang="ja-JP" altLang="en-US" dirty="0"/>
                  <a:t>が大きすぎて、</a:t>
                </a:r>
                <a:r>
                  <a:rPr lang="en-US" altLang="zh-CN" dirty="0"/>
                  <a:t> </a:t>
                </a:r>
                <a14:m>
                  <m:oMath xmlns:m="http://schemas.openxmlformats.org/officeDocument/2006/math">
                    <m:r>
                      <a:rPr lang="en-US" altLang="zh-CN" b="0" i="1" smtClean="0">
                        <a:latin typeface="Cambria Math" panose="02040503050406030204" pitchFamily="18" charset="0"/>
                      </a:rPr>
                      <m:t>−28</m:t>
                    </m:r>
                  </m:oMath>
                </a14:m>
                <a:r>
                  <a:rPr lang="ja-JP" altLang="en-US" dirty="0"/>
                  <a:t>が小さすぎる。</a:t>
                </a:r>
                <a:endParaRPr lang="en-US" altLang="ja-JP" dirty="0"/>
              </a:p>
              <a:p>
                <a:r>
                  <a:rPr lang="ja-JP" altLang="en-US" dirty="0"/>
                  <a:t>ほとんどの場合、実際に取れないかもしれない</a:t>
                </a:r>
                <a:endParaRPr lang="zh-CN" altLang="en-US" dirty="0"/>
              </a:p>
            </p:txBody>
          </p:sp>
        </mc:Choice>
        <mc:Fallback xmlns="">
          <p:sp>
            <p:nvSpPr>
              <p:cNvPr id="16" name="文本框 15">
                <a:extLst>
                  <a:ext uri="{FF2B5EF4-FFF2-40B4-BE49-F238E27FC236}">
                    <a16:creationId xmlns:a16="http://schemas.microsoft.com/office/drawing/2014/main" id="{BD5987B7-0051-EAE2-C239-5F7AC74570EB}"/>
                  </a:ext>
                </a:extLst>
              </p:cNvPr>
              <p:cNvSpPr txBox="1">
                <a:spLocks noRot="1" noChangeAspect="1" noMove="1" noResize="1" noEditPoints="1" noAdjustHandles="1" noChangeArrowheads="1" noChangeShapeType="1" noTextEdit="1"/>
              </p:cNvSpPr>
              <p:nvPr/>
            </p:nvSpPr>
            <p:spPr>
              <a:xfrm>
                <a:off x="5866861" y="5723026"/>
                <a:ext cx="6457217" cy="923330"/>
              </a:xfrm>
              <a:prstGeom prst="rect">
                <a:avLst/>
              </a:prstGeom>
              <a:blipFill>
                <a:blip r:embed="rId5"/>
                <a:stretch>
                  <a:fillRect l="-755" t="-3974" r="-94" b="-105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EDE618-A3EC-23E0-21B7-7F7993C25BC7}"/>
                  </a:ext>
                </a:extLst>
              </p:cNvPr>
              <p:cNvSpPr txBox="1"/>
              <p:nvPr/>
            </p:nvSpPr>
            <p:spPr>
              <a:xfrm>
                <a:off x="173139" y="1116575"/>
                <a:ext cx="4808436" cy="1111202"/>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15"/>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zh-CN" altLang="en-US" sz="1600" dirty="0"/>
              </a:p>
            </p:txBody>
          </p:sp>
        </mc:Choice>
        <mc:Fallback xmlns="">
          <p:sp>
            <p:nvSpPr>
              <p:cNvPr id="5" name="文本框 4">
                <a:extLst>
                  <a:ext uri="{FF2B5EF4-FFF2-40B4-BE49-F238E27FC236}">
                    <a16:creationId xmlns:a16="http://schemas.microsoft.com/office/drawing/2014/main" id="{A5EDE618-A3EC-23E0-21B7-7F7993C25BC7}"/>
                  </a:ext>
                </a:extLst>
              </p:cNvPr>
              <p:cNvSpPr txBox="1">
                <a:spLocks noRot="1" noChangeAspect="1" noMove="1" noResize="1" noEditPoints="1" noAdjustHandles="1" noChangeArrowheads="1" noChangeShapeType="1" noTextEdit="1"/>
              </p:cNvSpPr>
              <p:nvPr/>
            </p:nvSpPr>
            <p:spPr>
              <a:xfrm>
                <a:off x="173139" y="1116575"/>
                <a:ext cx="4808436" cy="1111202"/>
              </a:xfrm>
              <a:prstGeom prst="rect">
                <a:avLst/>
              </a:prstGeom>
              <a:blipFill>
                <a:blip r:embed="rId6"/>
                <a:stretch>
                  <a:fillRect l="-1014" t="-21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E26D7E-CCDF-CB6C-350C-EFEEE14356A0}"/>
                  </a:ext>
                </a:extLst>
              </p:cNvPr>
              <p:cNvSpPr txBox="1"/>
              <p:nvPr/>
            </p:nvSpPr>
            <p:spPr>
              <a:xfrm>
                <a:off x="5719389" y="1246771"/>
                <a:ext cx="5070747"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𝑐</m:t>
                    </m:r>
                  </m:oMath>
                </a14:m>
                <a:r>
                  <a:rPr lang="zh-CN"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𝑖</m:t>
                        </m:r>
                      </m:sub>
                    </m:sSub>
                  </m:oMath>
                </a14:m>
                <a:r>
                  <a:rPr lang="ja-JP" altLang="en-US" sz="1600" dirty="0"/>
                  <a:t>一次項の係数</a:t>
                </a:r>
                <a:r>
                  <a:rPr lang="en-US" altLang="ja-JP" sz="1600" dirty="0"/>
                  <a:t> </a:t>
                </a:r>
                <a:r>
                  <a:rPr lang="ja-JP" altLang="en-US" sz="1600" dirty="0"/>
                  <a:t>、</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𝑐</m:t>
                        </m:r>
                      </m:e>
                      <m:sub>
                        <m:r>
                          <a:rPr lang="en-US" altLang="ja-JP" sz="1600" b="0" i="1" dirty="0" smtClean="0">
                            <a:latin typeface="Cambria Math" panose="02040503050406030204" pitchFamily="18" charset="0"/>
                          </a:rPr>
                          <m:t>𝑖𝑗</m:t>
                        </m:r>
                      </m:sub>
                    </m:sSub>
                  </m:oMath>
                </a14:m>
                <a:r>
                  <a:rPr lang="ja-JP" altLang="en-US" sz="1600" dirty="0"/>
                  <a:t>二次項の係数、</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0</m:t>
                        </m:r>
                      </m:sub>
                    </m:sSub>
                  </m:oMath>
                </a14:m>
                <a:r>
                  <a:rPr lang="ja-JP" altLang="en-US" sz="1600" dirty="0"/>
                  <a:t>定数項</a:t>
                </a:r>
                <a:endParaRPr lang="en-US" altLang="ja-JP" sz="1600" dirty="0"/>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7" name="文本框 6">
                <a:extLst>
                  <a:ext uri="{FF2B5EF4-FFF2-40B4-BE49-F238E27FC236}">
                    <a16:creationId xmlns:a16="http://schemas.microsoft.com/office/drawing/2014/main" id="{5FE26D7E-CCDF-CB6C-350C-EFEEE14356A0}"/>
                  </a:ext>
                </a:extLst>
              </p:cNvPr>
              <p:cNvSpPr txBox="1">
                <a:spLocks noRot="1" noChangeAspect="1" noMove="1" noResize="1" noEditPoints="1" noAdjustHandles="1" noChangeArrowheads="1" noChangeShapeType="1" noTextEdit="1"/>
              </p:cNvSpPr>
              <p:nvPr/>
            </p:nvSpPr>
            <p:spPr>
              <a:xfrm>
                <a:off x="5719389" y="1246771"/>
                <a:ext cx="5070747" cy="850810"/>
              </a:xfrm>
              <a:prstGeom prst="rect">
                <a:avLst/>
              </a:prstGeom>
              <a:blipFill>
                <a:blip r:embed="rId7"/>
                <a:stretch>
                  <a:fillRect t="-1418" b="-780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106344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err="1"/>
              <a:t>Posiform-negaform</a:t>
            </a:r>
            <a:endParaRPr kumimoji="1" lang="ja-JP"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14960-A696-F428-1AF5-D3871B2C56F6}"/>
                  </a:ext>
                </a:extLst>
              </p:cNvPr>
              <p:cNvSpPr txBox="1"/>
              <p:nvPr/>
            </p:nvSpPr>
            <p:spPr>
              <a:xfrm>
                <a:off x="158851" y="1105400"/>
                <a:ext cx="5812684" cy="4925579"/>
              </a:xfrm>
              <a:prstGeom prst="rect">
                <a:avLst/>
              </a:prstGeom>
              <a:noFill/>
            </p:spPr>
            <p:txBody>
              <a:bodyPr wrap="square" rtlCol="0">
                <a:spAutoFit/>
              </a:bodyPr>
              <a:lstStyle/>
              <a:p>
                <a:r>
                  <a:rPr lang="ja-JP" altLang="en-US" sz="1400" dirty="0"/>
                  <a:t>補完二進数変数（</a:t>
                </a:r>
                <a:r>
                  <a:rPr lang="en-US" altLang="zh-CN" sz="1400" b="0" i="0" dirty="0">
                    <a:solidFill>
                      <a:srgbClr val="0F0F0F"/>
                    </a:solidFill>
                    <a:effectLst/>
                    <a:latin typeface="Söhne"/>
                  </a:rPr>
                  <a:t> complemented binary variables </a:t>
                </a:r>
                <a:r>
                  <a:rPr lang="ja-JP" altLang="en-US" sz="1400" dirty="0"/>
                  <a:t>）を導入する</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acc>
                      <m:r>
                        <a:rPr lang="en-US" altLang="zh-CN" sz="1400" b="0" i="1" smtClean="0">
                          <a:latin typeface="Cambria Math" panose="02040503050406030204" pitchFamily="18" charset="0"/>
                        </a:rPr>
                        <m:t>=1−</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m:oMathPara>
                </a14:m>
                <a:endParaRPr lang="en-US" altLang="zh-CN" sz="1400" dirty="0"/>
              </a:p>
              <a:p>
                <a:endParaRPr lang="en-US" altLang="zh-CN" sz="1400" dirty="0"/>
              </a:p>
              <a:p>
                <a:r>
                  <a:rPr lang="ja-JP" altLang="en-US" sz="1400" dirty="0"/>
                  <a:t>本来の目的関数：</a:t>
                </a:r>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&lt;</m:t>
                          </m:r>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𝑖𝑗</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𝑢</m:t>
                          </m:r>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𝑢𝑣</m:t>
                              </m:r>
                            </m:sub>
                          </m:sSub>
                          <m:r>
                            <a:rPr lang="en-US" altLang="zh-CN" sz="1400" b="0" i="1" smtClean="0">
                              <a:latin typeface="Cambria Math" panose="02040503050406030204" pitchFamily="18" charset="0"/>
                            </a:rPr>
                            <m:t>𝑢𝑣</m:t>
                          </m:r>
                        </m:e>
                      </m:nary>
                    </m:oMath>
                  </m:oMathPara>
                </a14:m>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𝑛</m:t>
                          </m:r>
                        </m:sub>
                      </m:sSub>
                      <m:r>
                        <a:rPr lang="en-US" altLang="zh-CN" sz="1400" b="0" i="1" smtClean="0">
                          <a:latin typeface="Cambria Math" panose="02040503050406030204" pitchFamily="18" charset="0"/>
                          <a:ea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sub>
                          </m:sSub>
                        </m:e>
                      </m:acc>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endParaRPr lang="en-US" altLang="zh-CN" sz="1400" dirty="0"/>
              </a:p>
              <a:p>
                <a:endParaRPr lang="en-US" altLang="zh-CN" sz="1400" dirty="0"/>
              </a:p>
              <a:p>
                <a:r>
                  <a:rPr lang="en-US" altLang="zh-CN" sz="1400" dirty="0" err="1"/>
                  <a:t>Posiform</a:t>
                </a:r>
                <a:r>
                  <a:rPr lang="ja-JP" altLang="en-US" sz="1400" dirty="0"/>
                  <a:t>：</a:t>
                </a:r>
                <a:r>
                  <a:rPr lang="en-US" altLang="zh-CN" sz="1400" b="0" dirty="0"/>
                  <a:t> </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が正数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oMath>
                </a14:m>
                <a:r>
                  <a:rPr lang="ja-JP" altLang="en-US" sz="1400" dirty="0"/>
                  <a:t>の下限</a:t>
                </a:r>
                <a:endParaRPr lang="en-US" altLang="ja-JP" sz="1400" dirty="0"/>
              </a:p>
              <a:p>
                <a:endParaRPr lang="en-US" altLang="ja-JP" sz="1400" dirty="0"/>
              </a:p>
              <a:p>
                <a:r>
                  <a:rPr lang="en-US" altLang="zh-CN" sz="1400" dirty="0" err="1"/>
                  <a:t>Negaform</a:t>
                </a:r>
                <a:r>
                  <a:rPr lang="ja-JP" altLang="en-US" sz="1400" dirty="0"/>
                  <a:t>：</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が負数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m:t>
                        </m:r>
                        <m:r>
                          <a:rPr lang="en-US" altLang="zh-CN" sz="1400" b="0" i="1" smtClean="0">
                            <a:latin typeface="Cambria Math" panose="02040503050406030204" pitchFamily="18" charset="0"/>
                          </a:rPr>
                          <m:t>𝑎𝑥</m:t>
                        </m:r>
                      </m:sub>
                    </m:sSub>
                  </m:oMath>
                </a14:m>
                <a:r>
                  <a:rPr lang="ja-JP" altLang="en-US" sz="1400" dirty="0"/>
                  <a:t>の上限</a:t>
                </a:r>
                <a:endParaRPr lang="en-US" altLang="ja-JP" sz="1400" dirty="0"/>
              </a:p>
            </p:txBody>
          </p:sp>
        </mc:Choice>
        <mc:Fallback xmlns="">
          <p:sp>
            <p:nvSpPr>
              <p:cNvPr id="2" name="文本框 1">
                <a:extLst>
                  <a:ext uri="{FF2B5EF4-FFF2-40B4-BE49-F238E27FC236}">
                    <a16:creationId xmlns:a16="http://schemas.microsoft.com/office/drawing/2014/main" id="{5DC14960-A696-F428-1AF5-D3871B2C56F6}"/>
                  </a:ext>
                </a:extLst>
              </p:cNvPr>
              <p:cNvSpPr txBox="1">
                <a:spLocks noRot="1" noChangeAspect="1" noMove="1" noResize="1" noEditPoints="1" noAdjustHandles="1" noChangeArrowheads="1" noChangeShapeType="1" noTextEdit="1"/>
              </p:cNvSpPr>
              <p:nvPr/>
            </p:nvSpPr>
            <p:spPr>
              <a:xfrm>
                <a:off x="158851" y="1105400"/>
                <a:ext cx="5812684" cy="4925579"/>
              </a:xfrm>
              <a:prstGeom prst="rect">
                <a:avLst/>
              </a:prstGeom>
              <a:blipFill>
                <a:blip r:embed="rId3"/>
                <a:stretch>
                  <a:fillRect l="-314" t="-124"/>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A68CA262-958A-A7C4-C800-6B4F2CE3B43E}"/>
              </a:ext>
            </a:extLst>
          </p:cNvPr>
          <p:cNvSpPr/>
          <p:nvPr/>
        </p:nvSpPr>
        <p:spPr>
          <a:xfrm>
            <a:off x="2849048" y="3000375"/>
            <a:ext cx="133350" cy="4286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C17FFA3-BE54-8D94-C10A-C84C07C4F30E}"/>
              </a:ext>
            </a:extLst>
          </p:cNvPr>
          <p:cNvSpPr txBox="1"/>
          <p:nvPr/>
        </p:nvSpPr>
        <p:spPr>
          <a:xfrm>
            <a:off x="5506387" y="1039348"/>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8C28C-D80F-CB7D-DBA3-DE26DD356219}"/>
                  </a:ext>
                </a:extLst>
              </p:cNvPr>
              <p:cNvSpPr txBox="1"/>
              <p:nvPr/>
            </p:nvSpPr>
            <p:spPr>
              <a:xfrm>
                <a:off x="6121998" y="1383469"/>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8" name="文本框 7">
                <a:extLst>
                  <a:ext uri="{FF2B5EF4-FFF2-40B4-BE49-F238E27FC236}">
                    <a16:creationId xmlns:a16="http://schemas.microsoft.com/office/drawing/2014/main" id="{86E8C28C-D80F-CB7D-DBA3-DE26DD356219}"/>
                  </a:ext>
                </a:extLst>
              </p:cNvPr>
              <p:cNvSpPr txBox="1">
                <a:spLocks noRot="1" noChangeAspect="1" noMove="1" noResize="1" noEditPoints="1" noAdjustHandles="1" noChangeArrowheads="1" noChangeShapeType="1" noTextEdit="1"/>
              </p:cNvSpPr>
              <p:nvPr/>
            </p:nvSpPr>
            <p:spPr>
              <a:xfrm>
                <a:off x="6121998" y="1383469"/>
                <a:ext cx="4766241" cy="646331"/>
              </a:xfrm>
              <a:prstGeom prst="rect">
                <a:avLst/>
              </a:prstGeom>
              <a:blipFill>
                <a:blip r:embed="rId4"/>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803261-B0B3-46BB-3FF4-47BB64A86BC8}"/>
                  </a:ext>
                </a:extLst>
              </p:cNvPr>
              <p:cNvSpPr txBox="1"/>
              <p:nvPr/>
            </p:nvSpPr>
            <p:spPr>
              <a:xfrm>
                <a:off x="5939294" y="2029800"/>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Posiform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=−5</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e>
                      </m:d>
                      <m:r>
                        <a:rPr lang="en-US" altLang="zh-CN" sz="1400" b="0" i="1" smtClean="0">
                          <a:latin typeface="Cambria Math" panose="02040503050406030204" pitchFamily="18" charset="0"/>
                        </a:rPr>
                        <m:t>=−5</m:t>
                      </m:r>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e>
                      </m:d>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=−12</m:t>
                      </m:r>
                      <m:r>
                        <a:rPr lang="en-US" altLang="zh-CN" sz="1400" b="0" i="0"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=0</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+10</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+6</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i="1" smtClean="0">
                        <a:solidFill>
                          <a:srgbClr val="008000"/>
                        </a:solidFill>
                        <a:latin typeface="Cambria Math" panose="02040503050406030204" pitchFamily="18" charset="0"/>
                      </a:rPr>
                      <m:t>+</m:t>
                    </m:r>
                    <m:r>
                      <a:rPr lang="en-US" altLang="zh-CN" sz="1400" b="0" i="1" smtClean="0">
                        <a:solidFill>
                          <a:srgbClr val="008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3" name="文本框 2">
                <a:extLst>
                  <a:ext uri="{FF2B5EF4-FFF2-40B4-BE49-F238E27FC236}">
                    <a16:creationId xmlns:a16="http://schemas.microsoft.com/office/drawing/2014/main" id="{C3803261-B0B3-46BB-3FF4-47BB64A86BC8}"/>
                  </a:ext>
                </a:extLst>
              </p:cNvPr>
              <p:cNvSpPr txBox="1">
                <a:spLocks noRot="1" noChangeAspect="1" noMove="1" noResize="1" noEditPoints="1" noAdjustHandles="1" noChangeArrowheads="1" noChangeShapeType="1" noTextEdit="1"/>
              </p:cNvSpPr>
              <p:nvPr/>
            </p:nvSpPr>
            <p:spPr>
              <a:xfrm>
                <a:off x="5939294" y="2029800"/>
                <a:ext cx="5696303" cy="2246769"/>
              </a:xfrm>
              <a:prstGeom prst="rect">
                <a:avLst/>
              </a:prstGeom>
              <a:blipFill>
                <a:blip r:embed="rId5"/>
                <a:stretch>
                  <a:fillRect l="-107"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4E9C2-5AB3-CE28-6DF2-419E7BDE8144}"/>
                  </a:ext>
                </a:extLst>
              </p:cNvPr>
              <p:cNvSpPr txBox="1"/>
              <p:nvPr/>
            </p:nvSpPr>
            <p:spPr>
              <a:xfrm>
                <a:off x="5955415" y="4088482"/>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Neg</a:t>
                </a:r>
                <a:r>
                  <a:rPr lang="en-US" altLang="zh-CN" sz="1400" dirty="0" err="1"/>
                  <a:t>aform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+9</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=9</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e>
                      </m:d>
                      <m:r>
                        <a:rPr lang="en-US" altLang="zh-CN" sz="1400" b="0" i="1" smtClean="0">
                          <a:latin typeface="Cambria Math" panose="02040503050406030204" pitchFamily="18" charset="0"/>
                        </a:rPr>
                        <m:t>=9</m:t>
                      </m:r>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e>
                      </m:d>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r>
                        <a:rPr lang="en-US" altLang="zh-CN" sz="1400" b="0" i="1" smtClean="0">
                          <a:solidFill>
                            <a:srgbClr val="FF0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=49</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solidFill>
                          <a:srgbClr val="FF0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b="0" i="1" smtClean="0">
                        <a:solidFill>
                          <a:srgbClr val="FF0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−7</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9" name="文本框 8">
                <a:extLst>
                  <a:ext uri="{FF2B5EF4-FFF2-40B4-BE49-F238E27FC236}">
                    <a16:creationId xmlns:a16="http://schemas.microsoft.com/office/drawing/2014/main" id="{1EC4E9C2-5AB3-CE28-6DF2-419E7BDE8144}"/>
                  </a:ext>
                </a:extLst>
              </p:cNvPr>
              <p:cNvSpPr txBox="1">
                <a:spLocks noRot="1" noChangeAspect="1" noMove="1" noResize="1" noEditPoints="1" noAdjustHandles="1" noChangeArrowheads="1" noChangeShapeType="1" noTextEdit="1"/>
              </p:cNvSpPr>
              <p:nvPr/>
            </p:nvSpPr>
            <p:spPr>
              <a:xfrm>
                <a:off x="5955415" y="4088482"/>
                <a:ext cx="5696303" cy="2246769"/>
              </a:xfrm>
              <a:prstGeom prst="rect">
                <a:avLst/>
              </a:prstGeom>
              <a:blipFill>
                <a:blip r:embed="rId6"/>
                <a:stretch>
                  <a:fillRect l="-214" t="-5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97E573-70C6-21FB-EC9C-ADFE9500CDFC}"/>
                  </a:ext>
                </a:extLst>
              </p:cNvPr>
              <p:cNvSpPr txBox="1"/>
              <p:nvPr/>
            </p:nvSpPr>
            <p:spPr>
              <a:xfrm>
                <a:off x="5661660" y="6246423"/>
                <a:ext cx="22663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0, </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1" name="文本框 10">
                <a:extLst>
                  <a:ext uri="{FF2B5EF4-FFF2-40B4-BE49-F238E27FC236}">
                    <a16:creationId xmlns:a16="http://schemas.microsoft.com/office/drawing/2014/main" id="{D197E573-70C6-21FB-EC9C-ADFE9500CDFC}"/>
                  </a:ext>
                </a:extLst>
              </p:cNvPr>
              <p:cNvSpPr txBox="1">
                <a:spLocks noRot="1" noChangeAspect="1" noMove="1" noResize="1" noEditPoints="1" noAdjustHandles="1" noChangeArrowheads="1" noChangeShapeType="1" noTextEdit="1"/>
              </p:cNvSpPr>
              <p:nvPr/>
            </p:nvSpPr>
            <p:spPr>
              <a:xfrm>
                <a:off x="5661660" y="6246423"/>
                <a:ext cx="2266368" cy="307777"/>
              </a:xfrm>
              <a:prstGeom prst="rect">
                <a:avLst/>
              </a:prstGeom>
              <a:blipFill>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AC99E04-1B48-62F8-D490-4B02C3C3FF3E}"/>
                  </a:ext>
                </a:extLst>
              </p:cNvPr>
              <p:cNvSpPr txBox="1"/>
              <p:nvPr/>
            </p:nvSpPr>
            <p:spPr>
              <a:xfrm>
                <a:off x="7886590" y="6246421"/>
                <a:ext cx="256451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&gt;∆</m:t>
                      </m:r>
                      <m:r>
                        <a:rPr lang="en-US" altLang="zh-CN" sz="1400" b="0" i="1" smtClean="0">
                          <a:latin typeface="Cambria Math" panose="02040503050406030204" pitchFamily="18" charset="0"/>
                          <a:ea typeface="Cambria Math" panose="02040503050406030204" pitchFamily="18" charset="0"/>
                        </a:rPr>
                        <m:t>𝑓</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𝑚𝑎𝑥</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𝑚𝑖𝑛</m:t>
                          </m:r>
                        </m:sub>
                      </m:sSub>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3" name="文本框 12">
                <a:extLst>
                  <a:ext uri="{FF2B5EF4-FFF2-40B4-BE49-F238E27FC236}">
                    <a16:creationId xmlns:a16="http://schemas.microsoft.com/office/drawing/2014/main" id="{CAC99E04-1B48-62F8-D490-4B02C3C3FF3E}"/>
                  </a:ext>
                </a:extLst>
              </p:cNvPr>
              <p:cNvSpPr txBox="1">
                <a:spLocks noRot="1" noChangeAspect="1" noMove="1" noResize="1" noEditPoints="1" noAdjustHandles="1" noChangeArrowheads="1" noChangeShapeType="1" noTextEdit="1"/>
              </p:cNvSpPr>
              <p:nvPr/>
            </p:nvSpPr>
            <p:spPr>
              <a:xfrm>
                <a:off x="7886590" y="6246421"/>
                <a:ext cx="2564510" cy="307777"/>
              </a:xfrm>
              <a:prstGeom prst="rect">
                <a:avLst/>
              </a:prstGeom>
              <a:blipFill>
                <a:blip r:embed="rId8"/>
                <a:stretch>
                  <a:fillRect b="-800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8CD958A-8A5D-8197-C843-6AB1EAE16DF6}"/>
              </a:ext>
            </a:extLst>
          </p:cNvPr>
          <p:cNvSpPr txBox="1"/>
          <p:nvPr/>
        </p:nvSpPr>
        <p:spPr>
          <a:xfrm>
            <a:off x="10572970" y="6247419"/>
            <a:ext cx="1261884" cy="307777"/>
          </a:xfrm>
          <a:prstGeom prst="rect">
            <a:avLst/>
          </a:prstGeom>
          <a:noFill/>
        </p:spPr>
        <p:txBody>
          <a:bodyPr wrap="none" rtlCol="0">
            <a:spAutoFit/>
          </a:bodyPr>
          <a:lstStyle/>
          <a:p>
            <a:r>
              <a:rPr lang="ja-JP" altLang="en-US" sz="1400" b="0" i="0" dirty="0">
                <a:solidFill>
                  <a:srgbClr val="374151"/>
                </a:solidFill>
                <a:effectLst/>
                <a:latin typeface="Söhne"/>
              </a:rPr>
              <a:t>範囲を狭める</a:t>
            </a:r>
            <a:endParaRPr lang="zh-CN" altLang="en-US" sz="1400" dirty="0"/>
          </a:p>
        </p:txBody>
      </p:sp>
    </p:spTree>
    <p:extLst>
      <p:ext uri="{BB962C8B-B14F-4D97-AF65-F5344CB8AC3E}">
        <p14:creationId xmlns:p14="http://schemas.microsoft.com/office/powerpoint/2010/main" val="1398027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B7C4E3-7262-BA76-D648-2CD804B1C1C5}"/>
                  </a:ext>
                </a:extLst>
              </p:cNvPr>
              <p:cNvSpPr txBox="1"/>
              <p:nvPr/>
            </p:nvSpPr>
            <p:spPr>
              <a:xfrm>
                <a:off x="600364" y="3214839"/>
                <a:ext cx="9074600" cy="1197764"/>
              </a:xfrm>
              <a:prstGeom prst="rect">
                <a:avLst/>
              </a:prstGeom>
              <a:noFill/>
            </p:spPr>
            <p:txBody>
              <a:bodyPr wrap="none" lIns="0" tIns="0" rIns="0" bIns="0" rtlCol="0">
                <a:spAutoFit/>
              </a:bodyPr>
              <a:lstStyle/>
              <a:p>
                <a:r>
                  <a:rPr lang="en-US" altLang="zh-CN" sz="1800" dirty="0"/>
                  <a:t>Verma-Lewis</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𝑚𝑎𝑥</m:t>
                          </m:r>
                        </m:fName>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m:rPr>
                                          <m:brk m:alnAt="7"/>
                                        </m:rPr>
                                        <a:rPr lang="en-US" altLang="zh-CN" i="1">
                                          <a:latin typeface="Cambria Math" panose="02040503050406030204" pitchFamily="18" charset="0"/>
                                        </a:rPr>
                                        <m:t>&gt;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r>
                                    <a:rPr lang="ja-JP" altLang="en-US"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e>
                              </m:nary>
                            </m:e>
                          </m:d>
                        </m:e>
                      </m:func>
                    </m:oMath>
                  </m:oMathPara>
                </a14:m>
                <a:endParaRPr lang="zh-CN" altLang="en-US" dirty="0"/>
              </a:p>
            </p:txBody>
          </p:sp>
        </mc:Choice>
        <mc:Fallback xmlns="">
          <p:sp>
            <p:nvSpPr>
              <p:cNvPr id="2" name="文本框 1">
                <a:extLst>
                  <a:ext uri="{FF2B5EF4-FFF2-40B4-BE49-F238E27FC236}">
                    <a16:creationId xmlns:a16="http://schemas.microsoft.com/office/drawing/2014/main" id="{7BB7C4E3-7262-BA76-D648-2CD804B1C1C5}"/>
                  </a:ext>
                </a:extLst>
              </p:cNvPr>
              <p:cNvSpPr txBox="1">
                <a:spLocks noRot="1" noChangeAspect="1" noMove="1" noResize="1" noEditPoints="1" noAdjustHandles="1" noChangeArrowheads="1" noChangeShapeType="1" noTextEdit="1"/>
              </p:cNvSpPr>
              <p:nvPr/>
            </p:nvSpPr>
            <p:spPr>
              <a:xfrm>
                <a:off x="600364" y="3214839"/>
                <a:ext cx="9074600" cy="1197764"/>
              </a:xfrm>
              <a:prstGeom prst="rect">
                <a:avLst/>
              </a:prstGeom>
              <a:blipFill>
                <a:blip r:embed="rId3"/>
                <a:stretch>
                  <a:fillRect l="-1545" t="-6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F24AE-502D-3953-0020-F149C115947B}"/>
                  </a:ext>
                </a:extLst>
              </p:cNvPr>
              <p:cNvSpPr txBox="1"/>
              <p:nvPr/>
            </p:nvSpPr>
            <p:spPr>
              <a:xfrm>
                <a:off x="457200" y="1572079"/>
                <a:ext cx="6096000" cy="1156855"/>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E74F24AE-502D-3953-0020-F149C115947B}"/>
                  </a:ext>
                </a:extLst>
              </p:cNvPr>
              <p:cNvSpPr txBox="1">
                <a:spLocks noRot="1" noChangeAspect="1" noMove="1" noResize="1" noEditPoints="1" noAdjustHandles="1" noChangeArrowheads="1" noChangeShapeType="1" noTextEdit="1"/>
              </p:cNvSpPr>
              <p:nvPr/>
            </p:nvSpPr>
            <p:spPr>
              <a:xfrm>
                <a:off x="457200" y="1572079"/>
                <a:ext cx="6096000" cy="1156855"/>
              </a:xfrm>
              <a:prstGeom prst="rect">
                <a:avLst/>
              </a:prstGeom>
              <a:blipFill>
                <a:blip r:embed="rId4"/>
                <a:stretch>
                  <a:fillRect l="-800" t="-26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A787760-7CC5-CD03-05CA-7A90B25E66EA}"/>
              </a:ext>
            </a:extLst>
          </p:cNvPr>
          <p:cNvSpPr txBox="1"/>
          <p:nvPr/>
        </p:nvSpPr>
        <p:spPr>
          <a:xfrm>
            <a:off x="600364" y="4974863"/>
            <a:ext cx="9819987" cy="461665"/>
          </a:xfrm>
          <a:prstGeom prst="rect">
            <a:avLst/>
          </a:prstGeom>
          <a:noFill/>
        </p:spPr>
        <p:txBody>
          <a:bodyPr wrap="square">
            <a:spAutoFit/>
          </a:bodyPr>
          <a:lstStyle/>
          <a:p>
            <a:r>
              <a:rPr lang="ja-JP" altLang="en-US" sz="1200" b="0" i="0" dirty="0">
                <a:solidFill>
                  <a:srgbClr val="000000"/>
                </a:solidFill>
                <a:effectLst/>
                <a:latin typeface="LinLibertineT"/>
              </a:rPr>
              <a:t>参考文献：</a:t>
            </a:r>
            <a:endParaRPr lang="en-US" altLang="zh-CN" sz="1200" b="0" i="0" dirty="0">
              <a:solidFill>
                <a:srgbClr val="000000"/>
              </a:solidFill>
              <a:effectLst/>
              <a:latin typeface="LinLibertineT"/>
            </a:endParaRPr>
          </a:p>
          <a:p>
            <a:r>
              <a:rPr lang="en-US" altLang="zh-CN" sz="1200" b="0" i="0" dirty="0">
                <a:solidFill>
                  <a:srgbClr val="000000"/>
                </a:solidFill>
                <a:effectLst/>
                <a:latin typeface="LinLibertineT"/>
              </a:rPr>
              <a:t>Amit Verma and Mark Lewis. 2020. Penalty and partitioning techniques to improve performance of QUBO solvers. </a:t>
            </a:r>
            <a:r>
              <a:rPr lang="en-US" altLang="zh-CN" sz="1200" b="0" i="1" dirty="0">
                <a:solidFill>
                  <a:srgbClr val="000000"/>
                </a:solidFill>
                <a:effectLst/>
                <a:latin typeface="LinLibertineTI"/>
              </a:rPr>
              <a:t>Discrete Optimization </a:t>
            </a:r>
            <a:r>
              <a:rPr lang="en-US" altLang="zh-CN" sz="1200" b="0" i="0" dirty="0">
                <a:solidFill>
                  <a:srgbClr val="000000"/>
                </a:solidFill>
                <a:effectLst/>
                <a:latin typeface="LinLibertineT"/>
              </a:rPr>
              <a:t>(2020). Elsevier.</a:t>
            </a:r>
            <a:endParaRPr lang="zh-CN" altLang="en-US" sz="3600" dirty="0"/>
          </a:p>
        </p:txBody>
      </p:sp>
    </p:spTree>
    <p:extLst>
      <p:ext uri="{BB962C8B-B14F-4D97-AF65-F5344CB8AC3E}">
        <p14:creationId xmlns:p14="http://schemas.microsoft.com/office/powerpoint/2010/main" val="1556118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p:sp>
        <p:nvSpPr>
          <p:cNvPr id="3" name="文本框 2">
            <a:extLst>
              <a:ext uri="{FF2B5EF4-FFF2-40B4-BE49-F238E27FC236}">
                <a16:creationId xmlns:a16="http://schemas.microsoft.com/office/drawing/2014/main" id="{5ED8F501-BB19-D81D-869A-70201CABF47B}"/>
              </a:ext>
            </a:extLst>
          </p:cNvPr>
          <p:cNvSpPr txBox="1"/>
          <p:nvPr/>
        </p:nvSpPr>
        <p:spPr>
          <a:xfrm>
            <a:off x="600364" y="1238694"/>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0B2522-BCC0-DA71-1B80-BB742F8DD7D3}"/>
                  </a:ext>
                </a:extLst>
              </p:cNvPr>
              <p:cNvSpPr txBox="1"/>
              <p:nvPr/>
            </p:nvSpPr>
            <p:spPr>
              <a:xfrm>
                <a:off x="1215975" y="1582815"/>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7" name="文本框 6">
                <a:extLst>
                  <a:ext uri="{FF2B5EF4-FFF2-40B4-BE49-F238E27FC236}">
                    <a16:creationId xmlns:a16="http://schemas.microsoft.com/office/drawing/2014/main" id="{950B2522-BCC0-DA71-1B80-BB742F8DD7D3}"/>
                  </a:ext>
                </a:extLst>
              </p:cNvPr>
              <p:cNvSpPr txBox="1">
                <a:spLocks noRot="1" noChangeAspect="1" noMove="1" noResize="1" noEditPoints="1" noAdjustHandles="1" noChangeArrowheads="1" noChangeShapeType="1" noTextEdit="1"/>
              </p:cNvSpPr>
              <p:nvPr/>
            </p:nvSpPr>
            <p:spPr>
              <a:xfrm>
                <a:off x="1215975" y="1582815"/>
                <a:ext cx="4766241" cy="646331"/>
              </a:xfrm>
              <a:prstGeom prst="rect">
                <a:avLst/>
              </a:prstGeom>
              <a:blipFill>
                <a:blip r:embed="rId3"/>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D65ED66-C872-1F01-92BE-8BDCCC3C1661}"/>
                  </a:ext>
                </a:extLst>
              </p:cNvPr>
              <p:cNvSpPr txBox="1"/>
              <p:nvPr/>
            </p:nvSpPr>
            <p:spPr>
              <a:xfrm>
                <a:off x="600364" y="2375805"/>
                <a:ext cx="4009752"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=−5+(8)=3</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=9+(4)=13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=1+(4)=5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12+(8)=</m:t>
                      </m:r>
                      <m:r>
                        <a:rPr lang="en-US" altLang="zh-CN" b="0" i="1" smtClean="0">
                          <a:solidFill>
                            <a:srgbClr val="FF0000"/>
                          </a:solidFill>
                          <a:latin typeface="Cambria Math" panose="02040503050406030204" pitchFamily="18" charset="0"/>
                        </a:rPr>
                        <m:t>20</m:t>
                      </m:r>
                    </m:oMath>
                  </m:oMathPara>
                </a14:m>
                <a:endParaRPr lang="zh-CN" altLang="en-US" dirty="0">
                  <a:solidFill>
                    <a:srgbClr val="FF0000"/>
                  </a:solidFill>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=7+(0)=7</m:t>
                      </m:r>
                    </m:oMath>
                  </m:oMathPara>
                </a14:m>
                <a:endParaRPr lang="zh-CN" altLang="en-US" dirty="0"/>
              </a:p>
            </p:txBody>
          </p:sp>
        </mc:Choice>
        <mc:Fallback xmlns="">
          <p:sp>
            <p:nvSpPr>
              <p:cNvPr id="8" name="文本框 7">
                <a:extLst>
                  <a:ext uri="{FF2B5EF4-FFF2-40B4-BE49-F238E27FC236}">
                    <a16:creationId xmlns:a16="http://schemas.microsoft.com/office/drawing/2014/main" id="{8D65ED66-C872-1F01-92BE-8BDCCC3C1661}"/>
                  </a:ext>
                </a:extLst>
              </p:cNvPr>
              <p:cNvSpPr txBox="1">
                <a:spLocks noRot="1" noChangeAspect="1" noMove="1" noResize="1" noEditPoints="1" noAdjustHandles="1" noChangeArrowheads="1" noChangeShapeType="1" noTextEdit="1"/>
              </p:cNvSpPr>
              <p:nvPr/>
            </p:nvSpPr>
            <p:spPr>
              <a:xfrm>
                <a:off x="600364" y="2375805"/>
                <a:ext cx="4009752" cy="368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CFC5B6-C610-B352-C1EF-19D06471596E}"/>
                  </a:ext>
                </a:extLst>
              </p:cNvPr>
              <p:cNvSpPr txBox="1"/>
              <p:nvPr/>
            </p:nvSpPr>
            <p:spPr>
              <a:xfrm>
                <a:off x="5295900" y="2375805"/>
                <a:ext cx="5599931"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=5−(−12)=17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=−9−(−12−10)=13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=−1−(−6)=5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=−12−(−10−6−8)=12</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=−7−(−8)=1</m:t>
                      </m:r>
                    </m:oMath>
                  </m:oMathPara>
                </a14:m>
                <a:endParaRPr lang="zh-CN" altLang="en-US" dirty="0"/>
              </a:p>
            </p:txBody>
          </p:sp>
        </mc:Choice>
        <mc:Fallback xmlns="">
          <p:sp>
            <p:nvSpPr>
              <p:cNvPr id="2" name="文本框 1">
                <a:extLst>
                  <a:ext uri="{FF2B5EF4-FFF2-40B4-BE49-F238E27FC236}">
                    <a16:creationId xmlns:a16="http://schemas.microsoft.com/office/drawing/2014/main" id="{38CFC5B6-C610-B352-C1EF-19D06471596E}"/>
                  </a:ext>
                </a:extLst>
              </p:cNvPr>
              <p:cNvSpPr txBox="1">
                <a:spLocks noRot="1" noChangeAspect="1" noMove="1" noResize="1" noEditPoints="1" noAdjustHandles="1" noChangeArrowheads="1" noChangeShapeType="1" noTextEdit="1"/>
              </p:cNvSpPr>
              <p:nvPr/>
            </p:nvSpPr>
            <p:spPr>
              <a:xfrm>
                <a:off x="5295900" y="2375805"/>
                <a:ext cx="5599931" cy="368113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A0006CE-708D-C44E-1C12-F65515FD9EF3}"/>
                  </a:ext>
                </a:extLst>
              </p:cNvPr>
              <p:cNvSpPr txBox="1"/>
              <p:nvPr/>
            </p:nvSpPr>
            <p:spPr>
              <a:xfrm>
                <a:off x="9324436" y="6203600"/>
                <a:ext cx="7970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=20</m:t>
                      </m:r>
                    </m:oMath>
                  </m:oMathPara>
                </a14:m>
                <a:endParaRPr lang="zh-CN" altLang="en-US" dirty="0"/>
              </a:p>
            </p:txBody>
          </p:sp>
        </mc:Choice>
        <mc:Fallback xmlns="">
          <p:sp>
            <p:nvSpPr>
              <p:cNvPr id="5" name="文本框 4">
                <a:extLst>
                  <a:ext uri="{FF2B5EF4-FFF2-40B4-BE49-F238E27FC236}">
                    <a16:creationId xmlns:a16="http://schemas.microsoft.com/office/drawing/2014/main" id="{0A0006CE-708D-C44E-1C12-F65515FD9EF3}"/>
                  </a:ext>
                </a:extLst>
              </p:cNvPr>
              <p:cNvSpPr txBox="1">
                <a:spLocks noRot="1" noChangeAspect="1" noMove="1" noResize="1" noEditPoints="1" noAdjustHandles="1" noChangeArrowheads="1" noChangeShapeType="1" noTextEdit="1"/>
              </p:cNvSpPr>
              <p:nvPr/>
            </p:nvSpPr>
            <p:spPr>
              <a:xfrm>
                <a:off x="9324436" y="6203600"/>
                <a:ext cx="797013" cy="276999"/>
              </a:xfrm>
              <a:prstGeom prst="rect">
                <a:avLst/>
              </a:prstGeom>
              <a:blipFill>
                <a:blip r:embed="rId6"/>
                <a:stretch>
                  <a:fillRect l="-3077" r="-615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C45F44C-4968-0F5A-CD9D-F1EFEA09E266}"/>
                  </a:ext>
                </a:extLst>
              </p:cNvPr>
              <p:cNvSpPr txBox="1"/>
              <p:nvPr/>
            </p:nvSpPr>
            <p:spPr>
              <a:xfrm>
                <a:off x="5295900" y="117292"/>
                <a:ext cx="6673815" cy="798617"/>
              </a:xfrm>
              <a:prstGeom prst="rect">
                <a:avLst/>
              </a:prstGeom>
              <a:noFill/>
              <a:ln>
                <a:solidFill>
                  <a:schemeClr val="tx1"/>
                </a:solidFill>
              </a:ln>
            </p:spPr>
            <p:txBody>
              <a:bodyPr wrap="none" lIns="0" tIns="0" rIns="0" bIns="0" rtlCol="0">
                <a:spAutoFit/>
              </a:bodyPr>
              <a:lstStyle/>
              <a:p>
                <a:r>
                  <a:rPr lang="en-US" altLang="zh-CN" sz="1200" dirty="0"/>
                  <a:t>Verma-Lewis</a:t>
                </a:r>
                <a:endParaRPr lang="en-US" altLang="zh-CN"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𝑤</m:t>
                      </m:r>
                      <m:r>
                        <a:rPr lang="en-US" altLang="zh-CN" sz="1200" b="0" i="1" smtClean="0">
                          <a:latin typeface="Cambria Math" panose="02040503050406030204" pitchFamily="18" charset="0"/>
                        </a:rPr>
                        <m:t>=</m:t>
                      </m:r>
                      <m:func>
                        <m:funcPr>
                          <m:ctrlPr>
                            <a:rPr lang="en-US" altLang="zh-CN" sz="1200" b="0" i="1" smtClean="0">
                              <a:latin typeface="Cambria Math" panose="02040503050406030204" pitchFamily="18" charset="0"/>
                            </a:rPr>
                          </m:ctrlPr>
                        </m:funcPr>
                        <m:fName>
                          <m:r>
                            <a:rPr lang="en-US" altLang="zh-CN" sz="1200" b="0" i="1" smtClean="0">
                              <a:latin typeface="Cambria Math" panose="02040503050406030204" pitchFamily="18" charset="0"/>
                            </a:rPr>
                            <m:t>𝑚𝑎𝑥</m:t>
                          </m:r>
                        </m:fName>
                        <m:e>
                          <m:d>
                            <m:dPr>
                              <m:begChr m:val="{"/>
                              <m:endChr m:val="}"/>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m:rPr>
                                          <m:brk m:alnAt="7"/>
                                        </m:rPr>
                                        <a:rPr lang="en-US" altLang="zh-CN" sz="1200" i="1">
                                          <a:latin typeface="Cambria Math" panose="02040503050406030204" pitchFamily="18" charset="0"/>
                                        </a:rPr>
                                        <m:t>&gt;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r>
                                    <a:rPr lang="ja-JP" altLang="en-US" sz="1200" i="1" smtClean="0">
                                      <a:latin typeface="Cambria Math" panose="02040503050406030204" pitchFamily="18" charset="0"/>
                                      <a:ea typeface="Cambria Math" panose="02040503050406030204" pitchFamily="18" charset="0"/>
                                    </a:rPr>
                                    <m:t>　</m:t>
                                  </m:r>
                                  <m:r>
                                    <a:rPr lang="ja-JP" altLang="en-US" sz="1200" i="1">
                                      <a:latin typeface="Cambria Math" panose="02040503050406030204" pitchFamily="18" charset="0"/>
                                      <a:ea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e>
                              </m:nary>
                              <m:r>
                                <a:rPr lang="en-US" altLang="zh-CN" sz="1200" b="0" i="1" smtClean="0">
                                  <a:latin typeface="Cambria Math" panose="02040503050406030204" pitchFamily="18" charset="0"/>
                                  <a:ea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b="0" i="1" smtClean="0">
                                          <a:latin typeface="Cambria Math" panose="02040503050406030204" pitchFamily="18" charset="0"/>
                                        </a:rPr>
                                        <m:t>&lt;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e>
                              </m:nary>
                            </m:e>
                          </m:d>
                        </m:e>
                      </m:func>
                    </m:oMath>
                  </m:oMathPara>
                </a14:m>
                <a:endParaRPr lang="zh-CN" altLang="en-US" sz="1200" dirty="0"/>
              </a:p>
            </p:txBody>
          </p:sp>
        </mc:Choice>
        <mc:Fallback xmlns="">
          <p:sp>
            <p:nvSpPr>
              <p:cNvPr id="9" name="文本框 8">
                <a:extLst>
                  <a:ext uri="{FF2B5EF4-FFF2-40B4-BE49-F238E27FC236}">
                    <a16:creationId xmlns:a16="http://schemas.microsoft.com/office/drawing/2014/main" id="{5C45F44C-4968-0F5A-CD9D-F1EFEA09E266}"/>
                  </a:ext>
                </a:extLst>
              </p:cNvPr>
              <p:cNvSpPr txBox="1">
                <a:spLocks noRot="1" noChangeAspect="1" noMove="1" noResize="1" noEditPoints="1" noAdjustHandles="1" noChangeArrowheads="1" noChangeShapeType="1" noTextEdit="1"/>
              </p:cNvSpPr>
              <p:nvPr/>
            </p:nvSpPr>
            <p:spPr>
              <a:xfrm>
                <a:off x="5295900" y="117292"/>
                <a:ext cx="6673815" cy="798617"/>
              </a:xfrm>
              <a:prstGeom prst="rect">
                <a:avLst/>
              </a:prstGeom>
              <a:blipFill>
                <a:blip r:embed="rId7"/>
                <a:stretch>
                  <a:fillRect l="-1367" t="-59398" b="-93985"/>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16824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t>4. SEQUENTIAL PENALTY METHODS</a:t>
            </a:r>
          </a:p>
          <a:p>
            <a:r>
              <a:rPr lang="en-US" altLang="zh-CN" sz="1400" dirty="0">
                <a:solidFill>
                  <a:schemeClr val="bg1">
                    <a:lumMod val="65000"/>
                  </a:schemeClr>
                </a:solidFill>
              </a:rPr>
              <a:t>    </a:t>
            </a:r>
            <a:r>
              <a:rPr lang="en-US" altLang="zh-CN" sz="1400" dirty="0"/>
              <a:t>4.1 Sequential Penalty Method</a:t>
            </a:r>
          </a:p>
          <a:p>
            <a:r>
              <a:rPr lang="en-US" altLang="zh-CN" sz="1400" dirty="0"/>
              <a:t>    4.2 Scaled-sequential Penalty Method</a:t>
            </a:r>
          </a:p>
          <a:p>
            <a:r>
              <a:rPr lang="en-US" altLang="zh-CN" sz="1400" dirty="0"/>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526253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7F0EA-2220-0F1B-7B81-AEDE30957BCA}"/>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70892C4D-34C8-C51A-E1BD-6A7F0FE9950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E37D9294-C7EF-FA4B-944A-23AC36DA0EEC}"/>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METHODS</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DC7B7ED-1DCE-8CC0-6E6C-267424696EEF}"/>
                  </a:ext>
                </a:extLst>
              </p:cNvPr>
              <p:cNvSpPr txBox="1"/>
              <p:nvPr/>
            </p:nvSpPr>
            <p:spPr>
              <a:xfrm>
                <a:off x="600364" y="1981644"/>
                <a:ext cx="10391486" cy="3693319"/>
              </a:xfrm>
              <a:prstGeom prst="rect">
                <a:avLst/>
              </a:prstGeom>
              <a:noFill/>
            </p:spPr>
            <p:txBody>
              <a:bodyPr wrap="square">
                <a:spAutoFit/>
              </a:bodyPr>
              <a:lstStyle/>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pPr lvl="1"/>
                <a:endParaRPr lang="en-US" altLang="ja-JP" dirty="0">
                  <a:solidFill>
                    <a:srgbClr val="374151"/>
                  </a:solidFill>
                  <a:latin typeface="Söhne"/>
                </a:endParaRPr>
              </a:p>
              <a:p>
                <a:pPr lvl="1"/>
                <a:endParaRPr lang="en-US" altLang="ja-JP" b="0" i="0" dirty="0">
                  <a:solidFill>
                    <a:srgbClr val="374151"/>
                  </a:solidFill>
                  <a:effectLst/>
                  <a:latin typeface="Söhne"/>
                </a:endParaRPr>
              </a:p>
              <a:p>
                <a:pPr lvl="1"/>
                <a:r>
                  <a:rPr lang="ja-JP" altLang="en-US" b="0" i="0" dirty="0">
                    <a:solidFill>
                      <a:srgbClr val="374151"/>
                    </a:solidFill>
                    <a:effectLst/>
                    <a:latin typeface="Söhne"/>
                  </a:rPr>
                  <a:t>前章で記述した</a:t>
                </a:r>
                <a14:m>
                  <m:oMath xmlns:m="http://schemas.openxmlformats.org/officeDocument/2006/math">
                    <m:sSub>
                      <m:sSubPr>
                        <m:ctrlPr>
                          <a:rPr lang="en-US" altLang="ja-JP" b="0" i="1" smtClean="0">
                            <a:solidFill>
                              <a:srgbClr val="374151"/>
                            </a:solidFill>
                            <a:effectLst/>
                            <a:latin typeface="Cambria Math" panose="02040503050406030204" pitchFamily="18" charset="0"/>
                          </a:rPr>
                        </m:ctrlPr>
                      </m:sSubPr>
                      <m:e>
                        <m:r>
                          <a:rPr lang="en-US" altLang="ja-JP" b="0" i="1" smtClean="0">
                            <a:solidFill>
                              <a:srgbClr val="374151"/>
                            </a:solidFill>
                            <a:effectLst/>
                            <a:latin typeface="Cambria Math" panose="02040503050406030204" pitchFamily="18" charset="0"/>
                          </a:rPr>
                          <m:t>𝑓</m:t>
                        </m:r>
                      </m:e>
                      <m:sub>
                        <m:r>
                          <a:rPr lang="en-US" altLang="ja-JP" b="0" i="1" smtClean="0">
                            <a:solidFill>
                              <a:srgbClr val="374151"/>
                            </a:solidFill>
                            <a:effectLst/>
                            <a:latin typeface="Cambria Math" panose="02040503050406030204" pitchFamily="18" charset="0"/>
                          </a:rPr>
                          <m:t>𝑚𝑎𝑥</m:t>
                        </m:r>
                      </m:sub>
                    </m:sSub>
                  </m:oMath>
                </a14:m>
                <a:r>
                  <a:rPr lang="ja-JP" altLang="en-US" b="0" i="0" dirty="0">
                    <a:solidFill>
                      <a:srgbClr val="374151"/>
                    </a:solidFill>
                    <a:effectLst/>
                    <a:latin typeface="Söhne"/>
                  </a:rPr>
                  <a:t>の上限と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𝑚𝑖𝑛</m:t>
                        </m:r>
                      </m:sub>
                    </m:sSub>
                  </m:oMath>
                </a14:m>
                <a:r>
                  <a:rPr lang="ja-JP" altLang="en-US" dirty="0"/>
                  <a:t>の下限</a:t>
                </a:r>
                <a:r>
                  <a:rPr lang="ja-JP" altLang="en-US" b="0" i="0" dirty="0">
                    <a:solidFill>
                      <a:srgbClr val="374151"/>
                    </a:solidFill>
                    <a:effectLst/>
                    <a:latin typeface="Söhne"/>
                  </a:rPr>
                  <a:t>を利用して</a:t>
                </a:r>
                <a:endParaRPr lang="en-US" altLang="ja-JP" b="0" i="0" dirty="0">
                  <a:solidFill>
                    <a:srgbClr val="374151"/>
                  </a:solidFill>
                  <a:effectLst/>
                  <a:latin typeface="Söhne"/>
                </a:endParaRPr>
              </a:p>
              <a:p>
                <a:pPr lvl="1"/>
                <a:r>
                  <a:rPr lang="ja-JP" altLang="en-US" dirty="0">
                    <a:solidFill>
                      <a:srgbClr val="374151"/>
                    </a:solidFill>
                    <a:latin typeface="Söhne"/>
                  </a:rPr>
                  <a:t>より少ない回数で有効なペナルティー重みを見つける</a:t>
                </a:r>
                <a:endParaRPr lang="en-US" altLang="ja-JP" dirty="0">
                  <a:solidFill>
                    <a:srgbClr val="374151"/>
                  </a:solidFill>
                  <a:latin typeface="Söhne"/>
                </a:endParaRPr>
              </a:p>
              <a:p>
                <a:pPr lvl="1"/>
                <a:endParaRPr lang="en-US" altLang="ja-JP" dirty="0">
                  <a:solidFill>
                    <a:srgbClr val="374151"/>
                  </a:solidFill>
                  <a:latin typeface="Söhne"/>
                </a:endParaRPr>
              </a:p>
              <a:p>
                <a:pPr lvl="1"/>
                <a:endParaRPr lang="en-US" altLang="ja-JP" dirty="0">
                  <a:solidFill>
                    <a:srgbClr val="374151"/>
                  </a:solidFill>
                  <a:latin typeface="Söhne"/>
                </a:endParaRPr>
              </a:p>
              <a:p>
                <a:pPr lvl="1"/>
                <a:r>
                  <a:rPr lang="en-US" altLang="ja-JP" dirty="0">
                    <a:solidFill>
                      <a:srgbClr val="374151"/>
                    </a:solidFill>
                    <a:latin typeface="Söhne"/>
                  </a:rPr>
                  <a:t>DA</a:t>
                </a:r>
                <a:r>
                  <a:rPr lang="ja-JP" altLang="en-US" dirty="0">
                    <a:solidFill>
                      <a:srgbClr val="374151"/>
                    </a:solidFill>
                    <a:latin typeface="Söhne"/>
                  </a:rPr>
                  <a:t>を使用する</a:t>
                </a:r>
                <a:endParaRPr lang="en-US" altLang="ja-JP" dirty="0">
                  <a:solidFill>
                    <a:srgbClr val="374151"/>
                  </a:solidFill>
                  <a:latin typeface="Söhne"/>
                </a:endParaRPr>
              </a:p>
              <a:p>
                <a:pPr lvl="1"/>
                <a:r>
                  <a:rPr lang="ja-JP" altLang="en-US" b="0" i="0" dirty="0">
                    <a:solidFill>
                      <a:srgbClr val="374151"/>
                    </a:solidFill>
                    <a:effectLst/>
                    <a:latin typeface="Söhne"/>
                  </a:rPr>
                  <a:t>最適またはサブオプティマル（</a:t>
                </a:r>
                <a:r>
                  <a:rPr lang="en-US" altLang="zh-CN" b="0" i="0" dirty="0">
                    <a:solidFill>
                      <a:srgbClr val="0F0F0F"/>
                    </a:solidFill>
                    <a:effectLst/>
                    <a:latin typeface="Söhne"/>
                  </a:rPr>
                  <a:t> suboptimal </a:t>
                </a:r>
                <a:r>
                  <a:rPr lang="ja-JP" altLang="en-US" b="0" i="0" dirty="0">
                    <a:solidFill>
                      <a:srgbClr val="374151"/>
                    </a:solidFill>
                    <a:effectLst/>
                    <a:latin typeface="Söhne"/>
                  </a:rPr>
                  <a:t>）な解を見つけることができる</a:t>
                </a:r>
                <a:endParaRPr lang="en-US" altLang="ja-JP" dirty="0">
                  <a:solidFill>
                    <a:srgbClr val="374151"/>
                  </a:solidFill>
                  <a:latin typeface="Söhne"/>
                </a:endParaRPr>
              </a:p>
              <a:p>
                <a:pPr lvl="1"/>
                <a:endParaRPr lang="en-US" altLang="ja-JP" b="0" i="0" dirty="0">
                  <a:solidFill>
                    <a:srgbClr val="374151"/>
                  </a:solidFill>
                  <a:effectLst/>
                  <a:latin typeface="Söhne"/>
                </a:endParaRPr>
              </a:p>
            </p:txBody>
          </p:sp>
        </mc:Choice>
        <mc:Fallback xmlns="">
          <p:sp>
            <p:nvSpPr>
              <p:cNvPr id="9" name="文本框 8">
                <a:extLst>
                  <a:ext uri="{FF2B5EF4-FFF2-40B4-BE49-F238E27FC236}">
                    <a16:creationId xmlns:a16="http://schemas.microsoft.com/office/drawing/2014/main" id="{A2FB064F-19D9-C9F6-AA3D-CCAD644F6FE5}"/>
                  </a:ext>
                </a:extLst>
              </p:cNvPr>
              <p:cNvSpPr txBox="1">
                <a:spLocks noRot="1" noChangeAspect="1" noMove="1" noResize="1" noEditPoints="1" noAdjustHandles="1" noChangeArrowheads="1" noChangeShapeType="1" noTextEdit="1"/>
              </p:cNvSpPr>
              <p:nvPr/>
            </p:nvSpPr>
            <p:spPr>
              <a:xfrm>
                <a:off x="600364" y="1981644"/>
                <a:ext cx="10391486" cy="3693319"/>
              </a:xfrm>
              <a:prstGeom prst="rect">
                <a:avLst/>
              </a:prstGeom>
              <a:blipFill>
                <a:blip r:embed="rId3"/>
                <a:stretch>
                  <a:fillRect l="-469"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229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ja-JP" b="1" dirty="0"/>
              <a:t>ABSTRACT</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600364" y="1429769"/>
            <a:ext cx="10532994" cy="50783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74151"/>
                </a:solidFill>
                <a:effectLst/>
                <a:latin typeface="Söhne"/>
              </a:rPr>
              <a:t>Quadratic Unconstrained Binary Optimization</a:t>
            </a:r>
            <a:r>
              <a:rPr lang="ja-JP" altLang="en-US" b="0" i="0" dirty="0">
                <a:solidFill>
                  <a:srgbClr val="374151"/>
                </a:solidFill>
                <a:effectLst/>
                <a:latin typeface="Söhne"/>
              </a:rPr>
              <a:t>二次制約なしバイナリ最適化</a:t>
            </a:r>
            <a:r>
              <a:rPr lang="en-US" altLang="zh-CN" b="0" i="0" dirty="0">
                <a:solidFill>
                  <a:srgbClr val="374151"/>
                </a:solidFill>
                <a:effectLst/>
                <a:latin typeface="Söhne"/>
              </a:rPr>
              <a:t>(QUBO) </a:t>
            </a:r>
            <a:r>
              <a:rPr lang="ja-JP" altLang="en-US" b="0" i="0" dirty="0">
                <a:solidFill>
                  <a:srgbClr val="374151"/>
                </a:solidFill>
                <a:effectLst/>
                <a:latin typeface="Söhne"/>
              </a:rPr>
              <a:t>は組み合わせ最適化問題、近年量子計算技術</a:t>
            </a:r>
            <a:r>
              <a:rPr lang="ja-JP" altLang="en-US" dirty="0">
                <a:solidFill>
                  <a:srgbClr val="374151"/>
                </a:solidFill>
                <a:latin typeface="Söhne"/>
              </a:rPr>
              <a:t>の進展によって注目される</a:t>
            </a:r>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富士通が開発した</a:t>
            </a:r>
            <a:r>
              <a:rPr lang="en-US" altLang="ja-JP" i="0" dirty="0">
                <a:solidFill>
                  <a:srgbClr val="374151"/>
                </a:solidFill>
                <a:effectLst/>
                <a:latin typeface="Söhne"/>
              </a:rPr>
              <a:t>DA</a:t>
            </a:r>
            <a:r>
              <a:rPr lang="ja-JP" altLang="en-US" b="0" i="0" dirty="0">
                <a:solidFill>
                  <a:srgbClr val="374151"/>
                </a:solidFill>
                <a:effectLst/>
                <a:latin typeface="Söhne"/>
              </a:rPr>
              <a:t>（</a:t>
            </a:r>
            <a:r>
              <a:rPr lang="en-US" altLang="ja-JP" b="0" i="0" dirty="0">
                <a:solidFill>
                  <a:srgbClr val="374151"/>
                </a:solidFill>
                <a:effectLst/>
                <a:latin typeface="Söhne"/>
              </a:rPr>
              <a:t>Digital</a:t>
            </a:r>
            <a:r>
              <a:rPr lang="zh-CN" altLang="en-US" dirty="0">
                <a:solidFill>
                  <a:srgbClr val="374151"/>
                </a:solidFill>
                <a:latin typeface="Söhne"/>
              </a:rPr>
              <a:t> </a:t>
            </a:r>
            <a:r>
              <a:rPr lang="en-US" altLang="zh-CN" dirty="0">
                <a:solidFill>
                  <a:srgbClr val="374151"/>
                </a:solidFill>
                <a:latin typeface="Söhne"/>
              </a:rPr>
              <a:t>Annealer</a:t>
            </a:r>
            <a:r>
              <a:rPr lang="ja-JP" altLang="en-US" b="0" i="0" dirty="0">
                <a:solidFill>
                  <a:srgbClr val="374151"/>
                </a:solidFill>
                <a:effectLst/>
                <a:latin typeface="Söhne"/>
              </a:rPr>
              <a:t>）は</a:t>
            </a:r>
            <a:r>
              <a:rPr lang="en-US" altLang="ja-JP" b="0" i="0" dirty="0">
                <a:solidFill>
                  <a:srgbClr val="374151"/>
                </a:solidFill>
                <a:effectLst/>
                <a:latin typeface="Söhne"/>
              </a:rPr>
              <a:t>SA</a:t>
            </a:r>
            <a:r>
              <a:rPr lang="ja-JP" altLang="en-US" b="0" i="0" dirty="0">
                <a:solidFill>
                  <a:srgbClr val="374151"/>
                </a:solidFill>
                <a:effectLst/>
                <a:latin typeface="Söhne"/>
              </a:rPr>
              <a:t>（</a:t>
            </a:r>
            <a:r>
              <a:rPr lang="en-US" altLang="ja-JP" dirty="0">
                <a:solidFill>
                  <a:srgbClr val="0F0F0F"/>
                </a:solidFill>
                <a:latin typeface="Söhne"/>
              </a:rPr>
              <a:t>S</a:t>
            </a:r>
            <a:r>
              <a:rPr lang="en-US" altLang="zh-CN" b="0" i="0" dirty="0">
                <a:solidFill>
                  <a:srgbClr val="0F0F0F"/>
                </a:solidFill>
                <a:effectLst/>
                <a:latin typeface="Söhne"/>
              </a:rPr>
              <a:t>imulated Annealing</a:t>
            </a:r>
            <a:r>
              <a:rPr lang="ja-JP" altLang="en-US" b="0" i="0" dirty="0">
                <a:solidFill>
                  <a:srgbClr val="374151"/>
                </a:solidFill>
                <a:effectLst/>
                <a:latin typeface="Söhne"/>
              </a:rPr>
              <a:t>）を基づいて通常のコンピューターより遥かに速く</a:t>
            </a:r>
            <a:r>
              <a:rPr lang="en-US" altLang="ja-JP" b="0" i="0" dirty="0">
                <a:solidFill>
                  <a:srgbClr val="374151"/>
                </a:solidFill>
                <a:effectLst/>
                <a:latin typeface="Söhne"/>
              </a:rPr>
              <a:t>QUBO</a:t>
            </a:r>
            <a:r>
              <a:rPr lang="ja-JP" altLang="en-US" b="0" i="0" dirty="0">
                <a:solidFill>
                  <a:srgbClr val="374151"/>
                </a:solidFill>
                <a:effectLst/>
                <a:latin typeface="Söhne"/>
              </a:rPr>
              <a:t>問題を解決できる</a:t>
            </a:r>
            <a:endParaRPr lang="en-US" altLang="ja-JP" b="0" i="0" dirty="0">
              <a:solidFill>
                <a:srgbClr val="374151"/>
              </a:solidFill>
              <a:effectLst/>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b="1" i="0" dirty="0">
                <a:effectLst/>
                <a:latin typeface="Söhne"/>
              </a:rPr>
              <a:t>ペナルティー法</a:t>
            </a:r>
            <a:r>
              <a:rPr lang="ja-JP" altLang="en-US" b="0" i="0" dirty="0">
                <a:solidFill>
                  <a:srgbClr val="374151"/>
                </a:solidFill>
                <a:effectLst/>
                <a:latin typeface="Söhne"/>
              </a:rPr>
              <a:t>を利用して制約付き最適化問題を</a:t>
            </a:r>
            <a:r>
              <a:rPr lang="en-US" altLang="ja-JP" b="0" i="0" dirty="0">
                <a:solidFill>
                  <a:srgbClr val="374151"/>
                </a:solidFill>
                <a:effectLst/>
                <a:latin typeface="Söhne"/>
              </a:rPr>
              <a:t>QUBO</a:t>
            </a:r>
            <a:r>
              <a:rPr lang="ja-JP" altLang="en-US" b="0" i="0" dirty="0">
                <a:solidFill>
                  <a:srgbClr val="374151"/>
                </a:solidFill>
                <a:effectLst/>
                <a:latin typeface="Söhne"/>
              </a:rPr>
              <a:t>（制約なし）問題に変換できる</a:t>
            </a:r>
            <a:endParaRPr lang="en-US" altLang="ja-JP"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既存の一部の</a:t>
            </a:r>
            <a:r>
              <a:rPr lang="ja-JP" altLang="en-US" b="1" i="0" dirty="0">
                <a:solidFill>
                  <a:srgbClr val="374151"/>
                </a:solidFill>
                <a:effectLst/>
                <a:latin typeface="Söhne"/>
              </a:rPr>
              <a:t>ペナルティー重み</a:t>
            </a:r>
            <a:r>
              <a:rPr lang="ja-JP" altLang="en-US" b="0" i="0" dirty="0">
                <a:solidFill>
                  <a:srgbClr val="374151"/>
                </a:solidFill>
                <a:effectLst/>
                <a:latin typeface="Söhne"/>
              </a:rPr>
              <a:t>の調整方法は特定の</a:t>
            </a:r>
            <a:r>
              <a:rPr lang="en-US" altLang="ja-JP" b="0" i="0" dirty="0">
                <a:solidFill>
                  <a:srgbClr val="374151"/>
                </a:solidFill>
                <a:effectLst/>
                <a:latin typeface="Söhne"/>
              </a:rPr>
              <a:t>QUBO</a:t>
            </a:r>
            <a:r>
              <a:rPr lang="ja-JP" altLang="en-US" b="0" i="0" dirty="0">
                <a:solidFill>
                  <a:srgbClr val="374151"/>
                </a:solidFill>
                <a:effectLst/>
                <a:latin typeface="Söhne"/>
              </a:rPr>
              <a:t>問題に制限されている</a:t>
            </a:r>
            <a:endParaRPr lang="en-US" altLang="zh-CN"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大規模な問題サイズに対して計算が難しくなるか、手動</a:t>
            </a:r>
            <a:r>
              <a:rPr lang="ja-JP" altLang="en-US" dirty="0">
                <a:solidFill>
                  <a:srgbClr val="374151"/>
                </a:solidFill>
                <a:latin typeface="Söhne"/>
              </a:rPr>
              <a:t>による</a:t>
            </a:r>
            <a:r>
              <a:rPr lang="ja-JP" altLang="en-US" b="0" i="0" dirty="0">
                <a:solidFill>
                  <a:srgbClr val="374151"/>
                </a:solidFill>
                <a:effectLst/>
                <a:latin typeface="Söhne"/>
              </a:rPr>
              <a:t>分析が必要</a:t>
            </a:r>
            <a:endParaRPr lang="en-US" altLang="ja-JP" b="0" i="0" dirty="0">
              <a:solidFill>
                <a:srgbClr val="374151"/>
              </a:solidFill>
              <a:effectLst/>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本論文の貢献：</a:t>
            </a:r>
            <a:endParaRPr lang="en-US" altLang="zh-CN" dirty="0">
              <a:solidFill>
                <a:srgbClr val="374151"/>
              </a:solidFill>
              <a:latin typeface="Söhne"/>
            </a:endParaRPr>
          </a:p>
          <a:p>
            <a:pPr marL="285750" indent="-285750">
              <a:buClr>
                <a:schemeClr val="accent6"/>
              </a:buClr>
              <a:buFont typeface="Wingdings" panose="05000000000000000000" pitchFamily="2" charset="2"/>
              <a:buChar char="ü"/>
            </a:pPr>
            <a:r>
              <a:rPr lang="ja-JP" altLang="en-US" b="1" i="0" dirty="0">
                <a:solidFill>
                  <a:srgbClr val="374151"/>
                </a:solidFill>
                <a:effectLst/>
                <a:latin typeface="Söhne"/>
              </a:rPr>
              <a:t>ペナルティー重みの上界</a:t>
            </a:r>
            <a:r>
              <a:rPr lang="ja-JP" altLang="en-US" b="0" i="0" dirty="0">
                <a:solidFill>
                  <a:srgbClr val="374151"/>
                </a:solidFill>
                <a:effectLst/>
                <a:latin typeface="Söhne"/>
              </a:rPr>
              <a:t>を利用して効率的、自動的であり、どんな</a:t>
            </a:r>
            <a:r>
              <a:rPr lang="en-US" altLang="ja-JP" b="0" i="0" dirty="0">
                <a:solidFill>
                  <a:srgbClr val="374151"/>
                </a:solidFill>
                <a:effectLst/>
                <a:latin typeface="Söhne"/>
              </a:rPr>
              <a:t>QUBO</a:t>
            </a:r>
            <a:r>
              <a:rPr lang="ja-JP" altLang="en-US" b="0" i="0" dirty="0">
                <a:solidFill>
                  <a:srgbClr val="374151"/>
                </a:solidFill>
                <a:effectLst/>
                <a:latin typeface="Söhne"/>
              </a:rPr>
              <a:t>にも適用できるペナルティー重み</a:t>
            </a:r>
            <a:r>
              <a:rPr lang="ja-JP" altLang="en-US" dirty="0">
                <a:solidFill>
                  <a:srgbClr val="374151"/>
                </a:solidFill>
                <a:latin typeface="Söhne"/>
              </a:rPr>
              <a:t>設定</a:t>
            </a:r>
            <a:r>
              <a:rPr lang="ja-JP" altLang="en-US" b="0" i="0" dirty="0">
                <a:solidFill>
                  <a:srgbClr val="374151"/>
                </a:solidFill>
                <a:effectLst/>
                <a:latin typeface="Söhne"/>
              </a:rPr>
              <a:t>手法を提案</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Tree>
    <p:extLst>
      <p:ext uri="{BB962C8B-B14F-4D97-AF65-F5344CB8AC3E}">
        <p14:creationId xmlns:p14="http://schemas.microsoft.com/office/powerpoint/2010/main" val="244546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a:t>
            </a:r>
          </a:p>
        </p:txBody>
      </p:sp>
      <p:sp>
        <p:nvSpPr>
          <p:cNvPr id="3" name="文本框 2">
            <a:extLst>
              <a:ext uri="{FF2B5EF4-FFF2-40B4-BE49-F238E27FC236}">
                <a16:creationId xmlns:a16="http://schemas.microsoft.com/office/drawing/2014/main" id="{68FABDBA-0286-E00A-C98F-F75056E44A36}"/>
              </a:ext>
            </a:extLst>
          </p:cNvPr>
          <p:cNvSpPr txBox="1"/>
          <p:nvPr/>
        </p:nvSpPr>
        <p:spPr>
          <a:xfrm>
            <a:off x="419388" y="1300759"/>
            <a:ext cx="7676862" cy="369332"/>
          </a:xfrm>
          <a:prstGeom prst="rect">
            <a:avLst/>
          </a:prstGeom>
          <a:noFill/>
        </p:spPr>
        <p:txBody>
          <a:bodyPr wrap="square">
            <a:spAutoFit/>
          </a:bodyPr>
          <a:lstStyle/>
          <a:p>
            <a:r>
              <a:rPr lang="ja-JP" altLang="en-US" b="0" i="0" dirty="0">
                <a:solidFill>
                  <a:srgbClr val="374151"/>
                </a:solidFill>
                <a:effectLst/>
                <a:latin typeface="Söhne"/>
              </a:rPr>
              <a:t>伝統的な順次罰則法（</a:t>
            </a:r>
            <a:r>
              <a:rPr lang="en-US" altLang="zh-CN" b="0" i="0" dirty="0">
                <a:solidFill>
                  <a:srgbClr val="0F0F0F"/>
                </a:solidFill>
                <a:effectLst/>
                <a:latin typeface="Söhne"/>
              </a:rPr>
              <a:t> sequential penalty method </a:t>
            </a:r>
            <a:r>
              <a:rPr lang="ja-JP" altLang="en-US" b="0" i="0" dirty="0">
                <a:solidFill>
                  <a:srgbClr val="374151"/>
                </a:solidFill>
                <a:effectLst/>
                <a:latin typeface="Söhne"/>
              </a:rPr>
              <a:t>）の一般的な形式：</a:t>
            </a:r>
            <a:endParaRPr lang="zh-CN" altLang="en-US" dirty="0"/>
          </a:p>
        </p:txBody>
      </p:sp>
      <p:pic>
        <p:nvPicPr>
          <p:cNvPr id="7" name="图片 6">
            <a:extLst>
              <a:ext uri="{FF2B5EF4-FFF2-40B4-BE49-F238E27FC236}">
                <a16:creationId xmlns:a16="http://schemas.microsoft.com/office/drawing/2014/main" id="{52C8F6AF-3D0C-B516-7CB9-2DCE1A5E9D1F}"/>
              </a:ext>
            </a:extLst>
          </p:cNvPr>
          <p:cNvPicPr>
            <a:picLocks noChangeAspect="1"/>
          </p:cNvPicPr>
          <p:nvPr/>
        </p:nvPicPr>
        <p:blipFill>
          <a:blip r:embed="rId3"/>
          <a:stretch>
            <a:fillRect/>
          </a:stretch>
        </p:blipFill>
        <p:spPr>
          <a:xfrm>
            <a:off x="600364" y="1931432"/>
            <a:ext cx="6062641" cy="239869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D174B15-452E-F6DD-32FD-B737BFE61429}"/>
                  </a:ext>
                </a:extLst>
              </p:cNvPr>
              <p:cNvSpPr txBox="1"/>
              <p:nvPr/>
            </p:nvSpPr>
            <p:spPr>
              <a:xfrm>
                <a:off x="7191375" y="1825638"/>
                <a:ext cx="4695825" cy="3046988"/>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en-US" altLang="ja-JP" sz="1600" dirty="0"/>
              </a:p>
              <a:p>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をペナルティー重みとして</a:t>
                </a:r>
                <a14:m>
                  <m:oMath xmlns:m="http://schemas.openxmlformats.org/officeDocument/2006/math">
                    <m:r>
                      <m:rPr>
                        <m:sty m:val="p"/>
                      </m:rPr>
                      <a:rPr lang="en-US" altLang="ja-JP" sz="1600" i="1" smtClean="0">
                        <a:latin typeface="Cambria Math" panose="02040503050406030204" pitchFamily="18" charset="0"/>
                      </a:rPr>
                      <m:t>QUBO</m:t>
                    </m:r>
                  </m:oMath>
                </a14:m>
                <a:r>
                  <a:rPr lang="ja-JP" altLang="en-US" sz="1600" dirty="0"/>
                  <a:t>を解決する</a:t>
                </a:r>
                <a:endParaRPr lang="en-US" altLang="ja-JP" sz="1600" dirty="0"/>
              </a:p>
              <a:p>
                <a:endParaRPr lang="zh-CN" altLang="en-US"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endParaRPr lang="en-US" altLang="zh-CN"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a:t>
                </a:r>
                <a:r>
                  <a:rPr lang="en-US" altLang="ja-JP" sz="1600" dirty="0"/>
                  <a:t>10</a:t>
                </a:r>
                <a:r>
                  <a:rPr lang="ja-JP" altLang="en-US" sz="1600" dirty="0"/>
                  <a:t>倍にする</a:t>
                </a:r>
                <a:endParaRPr lang="en-US" altLang="ja-JP"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a:p>
                <a:endParaRPr lang="zh-CN" altLang="en-US" sz="1600" dirty="0"/>
              </a:p>
              <a:p>
                <a:endParaRPr lang="zh-CN" altLang="en-US" sz="1600" dirty="0"/>
              </a:p>
            </p:txBody>
          </p:sp>
        </mc:Choice>
        <mc:Fallback xmlns="">
          <p:sp>
            <p:nvSpPr>
              <p:cNvPr id="11" name="文本框 10">
                <a:extLst>
                  <a:ext uri="{FF2B5EF4-FFF2-40B4-BE49-F238E27FC236}">
                    <a16:creationId xmlns:a16="http://schemas.microsoft.com/office/drawing/2014/main" id="{6D174B15-452E-F6DD-32FD-B737BFE61429}"/>
                  </a:ext>
                </a:extLst>
              </p:cNvPr>
              <p:cNvSpPr txBox="1">
                <a:spLocks noRot="1" noChangeAspect="1" noMove="1" noResize="1" noEditPoints="1" noAdjustHandles="1" noChangeArrowheads="1" noChangeShapeType="1" noTextEdit="1"/>
              </p:cNvSpPr>
              <p:nvPr/>
            </p:nvSpPr>
            <p:spPr>
              <a:xfrm>
                <a:off x="7191375" y="1825638"/>
                <a:ext cx="4695825" cy="3046988"/>
              </a:xfrm>
              <a:prstGeom prst="rect">
                <a:avLst/>
              </a:prstGeom>
              <a:blipFill>
                <a:blip r:embed="rId4"/>
                <a:stretch>
                  <a:fillRect l="-779" t="-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189EA-9857-E547-B80C-A8C5EF0952B4}"/>
                  </a:ext>
                </a:extLst>
              </p:cNvPr>
              <p:cNvSpPr txBox="1"/>
              <p:nvPr/>
            </p:nvSpPr>
            <p:spPr>
              <a:xfrm>
                <a:off x="595457" y="5032362"/>
                <a:ext cx="11001086" cy="1077218"/>
              </a:xfrm>
              <a:prstGeom prst="rect">
                <a:avLst/>
              </a:prstGeom>
              <a:noFill/>
            </p:spPr>
            <p:txBody>
              <a:bodyPr wrap="square">
                <a:spAutoFit/>
              </a:bodyPr>
              <a:lstStyle/>
              <a:p>
                <a:r>
                  <a:rPr lang="ja-JP" altLang="en-US" sz="1600" b="0" i="0" dirty="0">
                    <a:solidFill>
                      <a:srgbClr val="374151"/>
                    </a:solidFill>
                    <a:effectLst/>
                    <a:latin typeface="Söhne"/>
                  </a:rPr>
                  <a:t>初期の重みを増加させ、有限のイテレーション回数で</a:t>
                </a:r>
                <a:r>
                  <a:rPr lang="en-US" altLang="ja-JP" sz="1600" b="0" i="0" dirty="0">
                    <a:solidFill>
                      <a:srgbClr val="374151"/>
                    </a:solidFill>
                    <a:effectLst/>
                    <a:latin typeface="Söhne"/>
                  </a:rPr>
                  <a:t>DA</a:t>
                </a:r>
                <a:r>
                  <a:rPr lang="ja-JP" altLang="en-US" sz="1600" b="0" i="0" dirty="0">
                    <a:solidFill>
                      <a:srgbClr val="374151"/>
                    </a:solidFill>
                    <a:effectLst/>
                    <a:latin typeface="Söhne"/>
                  </a:rPr>
                  <a:t>を使用して</a:t>
                </a:r>
                <a14:m>
                  <m:oMath xmlns:m="http://schemas.openxmlformats.org/officeDocument/2006/math">
                    <m:r>
                      <a:rPr lang="en-US" altLang="ja-JP" sz="1600" b="0" i="1" smtClean="0">
                        <a:solidFill>
                          <a:srgbClr val="374151"/>
                        </a:solidFill>
                        <a:effectLst/>
                        <a:latin typeface="Cambria Math" panose="02040503050406030204" pitchFamily="18" charset="0"/>
                      </a:rPr>
                      <m:t>𝑤</m:t>
                    </m:r>
                  </m:oMath>
                </a14:m>
                <a:r>
                  <a:rPr lang="ja-JP" altLang="en-US" sz="1600" b="0" i="0" dirty="0">
                    <a:solidFill>
                      <a:srgbClr val="374151"/>
                    </a:solidFill>
                    <a:effectLst/>
                    <a:latin typeface="Söhne"/>
                  </a:rPr>
                  <a:t>を見つける</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イテレーション回数は</a:t>
                </a:r>
                <a:r>
                  <a:rPr lang="en-US" altLang="ja-JP" sz="1600" b="0" i="0" dirty="0">
                    <a:solidFill>
                      <a:srgbClr val="374151"/>
                    </a:solidFill>
                    <a:effectLst/>
                    <a:latin typeface="Söhne"/>
                  </a:rPr>
                  <a:t>DA</a:t>
                </a:r>
                <a:r>
                  <a:rPr lang="ja-JP" altLang="en-US" sz="1600" b="0" i="0" dirty="0">
                    <a:solidFill>
                      <a:srgbClr val="374151"/>
                    </a:solidFill>
                    <a:effectLst/>
                    <a:latin typeface="Söhne"/>
                  </a:rPr>
                  <a:t>が最終的に実行可能な解を見つけるかどうかを決定する鍵となるパラメータである</a:t>
                </a:r>
                <a:endParaRPr lang="en-US" altLang="ja-JP" sz="1600" b="0" i="0" dirty="0">
                  <a:solidFill>
                    <a:srgbClr val="374151"/>
                  </a:solidFill>
                  <a:effectLst/>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有効なペナルティー重みの上限がわからないため、生成された重みが十分に大きいかどうかは不明</a:t>
                </a:r>
                <a:endParaRPr lang="zh-CN" altLang="en-US" sz="1600" dirty="0"/>
              </a:p>
            </p:txBody>
          </p:sp>
        </mc:Choice>
        <mc:Fallback xmlns="">
          <p:sp>
            <p:nvSpPr>
              <p:cNvPr id="18" name="文本框 17">
                <a:extLst>
                  <a:ext uri="{FF2B5EF4-FFF2-40B4-BE49-F238E27FC236}">
                    <a16:creationId xmlns:a16="http://schemas.microsoft.com/office/drawing/2014/main" id="{19C189EA-9857-E547-B80C-A8C5EF0952B4}"/>
                  </a:ext>
                </a:extLst>
              </p:cNvPr>
              <p:cNvSpPr txBox="1">
                <a:spLocks noRot="1" noChangeAspect="1" noMove="1" noResize="1" noEditPoints="1" noAdjustHandles="1" noChangeArrowheads="1" noChangeShapeType="1" noTextEdit="1"/>
              </p:cNvSpPr>
              <p:nvPr/>
            </p:nvSpPr>
            <p:spPr>
              <a:xfrm>
                <a:off x="595457" y="5032362"/>
                <a:ext cx="11001086" cy="1077218"/>
              </a:xfrm>
              <a:prstGeom prst="rect">
                <a:avLst/>
              </a:prstGeom>
              <a:blipFill>
                <a:blip r:embed="rId9"/>
                <a:stretch>
                  <a:fillRect l="-333" t="-1705"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665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Scaled-sequential Penalty Method</a:t>
            </a:r>
          </a:p>
        </p:txBody>
      </p:sp>
      <p:pic>
        <p:nvPicPr>
          <p:cNvPr id="3" name="图片 2">
            <a:extLst>
              <a:ext uri="{FF2B5EF4-FFF2-40B4-BE49-F238E27FC236}">
                <a16:creationId xmlns:a16="http://schemas.microsoft.com/office/drawing/2014/main" id="{6F600335-F745-8170-7552-95D8B585EE0C}"/>
              </a:ext>
            </a:extLst>
          </p:cNvPr>
          <p:cNvPicPr>
            <a:picLocks noChangeAspect="1"/>
          </p:cNvPicPr>
          <p:nvPr/>
        </p:nvPicPr>
        <p:blipFill>
          <a:blip r:embed="rId3"/>
          <a:stretch>
            <a:fillRect/>
          </a:stretch>
        </p:blipFill>
        <p:spPr>
          <a:xfrm>
            <a:off x="600364" y="1238694"/>
            <a:ext cx="5776213" cy="319589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BF6989-0E69-C4EF-9895-72EE083829C6}"/>
                  </a:ext>
                </a:extLst>
              </p:cNvPr>
              <p:cNvSpPr txBox="1"/>
              <p:nvPr/>
            </p:nvSpPr>
            <p:spPr>
              <a:xfrm>
                <a:off x="6591010" y="1554908"/>
                <a:ext cx="5848640" cy="3108543"/>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oMath>
                </a14:m>
                <a:r>
                  <a:rPr lang="ja-JP" altLang="en-US" sz="1400" dirty="0"/>
                  <a:t>：</a:t>
                </a:r>
                <a:r>
                  <a:rPr lang="en-US" altLang="ja-JP" sz="1400" dirty="0">
                    <a:solidFill>
                      <a:srgbClr val="374151"/>
                    </a:solidFill>
                    <a:latin typeface="Söhne"/>
                  </a:rPr>
                  <a:t> EXACT PENALTY METHODS</a:t>
                </a:r>
                <a:r>
                  <a:rPr lang="ja-JP" altLang="en-US" sz="1400" dirty="0">
                    <a:solidFill>
                      <a:srgbClr val="374151"/>
                    </a:solidFill>
                    <a:latin typeface="Söhne"/>
                  </a:rPr>
                  <a:t>による有効なペナルティー重みの上限</a:t>
                </a:r>
                <a:endParaRPr lang="en-US" altLang="ja-JP" sz="1400" dirty="0">
                  <a:solidFill>
                    <a:srgbClr val="374151"/>
                  </a:solidFill>
                  <a:latin typeface="Söhne"/>
                </a:endParaRPr>
              </a:p>
              <a:p>
                <a14:m>
                  <m:oMath xmlns:m="http://schemas.openxmlformats.org/officeDocument/2006/math">
                    <m:r>
                      <a:rPr lang="en-US" altLang="zh-CN" sz="1400" b="0" i="1" smtClean="0">
                        <a:latin typeface="Cambria Math" panose="02040503050406030204" pitchFamily="18" charset="0"/>
                      </a:rPr>
                      <m:t>𝑡</m:t>
                    </m:r>
                  </m:oMath>
                </a14:m>
                <a:r>
                  <a:rPr lang="ja-JP" altLang="en-US" sz="1400" dirty="0"/>
                  <a:t>：最大イテレーション回数</a:t>
                </a:r>
                <a:endParaRPr lang="en-US" altLang="ja-JP" sz="1400" dirty="0"/>
              </a:p>
              <a:p>
                <a:endParaRPr lang="en-US" altLang="zh-CN" sz="1400" dirty="0"/>
              </a:p>
              <a:p>
                <a14:m>
                  <m:oMath xmlns:m="http://schemas.openxmlformats.org/officeDocument/2006/math">
                    <m:r>
                      <a:rPr lang="en-US" altLang="ja-JP" sz="1400" b="0" i="1" smtClean="0">
                        <a:latin typeface="Cambria Math" panose="02040503050406030204" pitchFamily="18" charset="0"/>
                      </a:rPr>
                      <m:t>𝑤</m:t>
                    </m:r>
                  </m:oMath>
                </a14:m>
                <a:r>
                  <a:rPr lang="ja-JP" altLang="en-US" sz="1400" dirty="0"/>
                  <a:t>は最初に１に設定</a:t>
                </a:r>
                <a:endParaRPr lang="en-US" altLang="zh-CN" sz="1400" dirty="0"/>
              </a:p>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 </m:t>
                    </m:r>
                  </m:oMath>
                </a14:m>
                <a:r>
                  <a:rPr lang="ja-JP" altLang="en-US" sz="1400" b="0" dirty="0"/>
                  <a:t>によって</a:t>
                </a:r>
                <a:r>
                  <a:rPr lang="en-US" altLang="ja-JP" sz="1400" b="1" dirty="0"/>
                  <a:t>scale</a:t>
                </a:r>
                <a:r>
                  <a:rPr lang="en-US" altLang="ja-JP" sz="1400" b="1" dirty="0" err="1"/>
                  <a:t>_factor</a:t>
                </a:r>
                <a:r>
                  <a:rPr lang="ja-JP" altLang="en-US" sz="1400" b="0" dirty="0"/>
                  <a:t>を計算する</a:t>
                </a:r>
                <a:endParaRPr lang="zh-CN" altLang="en-US" sz="1400" dirty="0"/>
              </a:p>
              <a:p>
                <a:endParaRPr lang="en-US" altLang="zh-CN" sz="1400" dirty="0"/>
              </a:p>
              <a:p>
                <a14:m>
                  <m:oMath xmlns:m="http://schemas.openxmlformats.org/officeDocument/2006/math">
                    <m:r>
                      <a:rPr lang="en-US" altLang="ja-JP" sz="1400" i="1" dirty="0" smtClean="0">
                        <a:latin typeface="Cambria Math" panose="02040503050406030204" pitchFamily="18" charset="0"/>
                      </a:rPr>
                      <m:t>𝐷𝐴</m:t>
                    </m:r>
                  </m:oMath>
                </a14:m>
                <a:r>
                  <a:rPr lang="ja-JP" altLang="en-US" sz="1400" dirty="0"/>
                  <a:t>で</a:t>
                </a:r>
                <a:r>
                  <a:rPr lang="en-US" altLang="ja-JP" sz="1400" dirty="0"/>
                  <a:t>QUBO</a:t>
                </a:r>
                <a:r>
                  <a:rPr lang="ja-JP" altLang="en-US" sz="1400" dirty="0"/>
                  <a:t>を解決する</a:t>
                </a:r>
                <a:endParaRPr lang="zh-CN" altLang="en-US" sz="1400" dirty="0"/>
              </a:p>
              <a:p>
                <a14:m>
                  <m:oMath xmlns:m="http://schemas.openxmlformats.org/officeDocument/2006/math">
                    <m:r>
                      <m:rPr>
                        <m:sty m:val="p"/>
                      </m:rPr>
                      <a:rPr lang="en-US" altLang="ja-JP" sz="1400" i="1" smtClean="0">
                        <a:latin typeface="Cambria Math" panose="02040503050406030204" pitchFamily="18" charset="0"/>
                      </a:rPr>
                      <m:t>DA</m:t>
                    </m:r>
                  </m:oMath>
                </a14:m>
                <a:r>
                  <a:rPr lang="ja-JP" altLang="en-US" sz="1400" dirty="0"/>
                  <a:t>による解は実行可能解の場合、</a:t>
                </a:r>
                <a:endParaRPr lang="en-US" altLang="ja-JP" sz="1400" dirty="0"/>
              </a:p>
              <a:p>
                <a:r>
                  <a:rPr lang="ja-JP" altLang="en-US" sz="1400" dirty="0"/>
                  <a:t>現在の</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と解を記録</a:t>
                </a:r>
                <a:endParaRPr lang="en-US" altLang="ja-JP" sz="1400" dirty="0"/>
              </a:p>
              <a:p>
                <a:endParaRPr lang="en-US" altLang="zh-CN" sz="1400" dirty="0"/>
              </a:p>
              <a:p>
                <a:r>
                  <a:rPr lang="en-US" altLang="ja-JP" sz="1400" b="1" dirty="0"/>
                  <a:t>scale_factor</a:t>
                </a:r>
                <a:r>
                  <a:rPr lang="ja-JP" altLang="en-US" sz="1400" b="0" dirty="0"/>
                  <a:t>で</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を増加させる</a:t>
                </a:r>
                <a:endParaRPr lang="zh-CN" altLang="en-US" sz="1400" dirty="0"/>
              </a:p>
              <a:p>
                <a:endParaRPr lang="zh-CN" altLang="en-US" sz="1400" dirty="0"/>
              </a:p>
              <a:p>
                <a:r>
                  <a:rPr lang="ja-JP" altLang="en-US" sz="1400" dirty="0"/>
                  <a:t>最小の実行可能解と対応する</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を返す</a:t>
                </a:r>
                <a:endParaRPr lang="zh-CN" altLang="en-US" sz="1400" dirty="0"/>
              </a:p>
              <a:p>
                <a:endParaRPr lang="zh-CN" altLang="en-US" sz="1400" dirty="0"/>
              </a:p>
            </p:txBody>
          </p:sp>
        </mc:Choice>
        <mc:Fallback xmlns="">
          <p:sp>
            <p:nvSpPr>
              <p:cNvPr id="5" name="文本框 4">
                <a:extLst>
                  <a:ext uri="{FF2B5EF4-FFF2-40B4-BE49-F238E27FC236}">
                    <a16:creationId xmlns:a16="http://schemas.microsoft.com/office/drawing/2014/main" id="{0FBF6989-0E69-C4EF-9895-72EE083829C6}"/>
                  </a:ext>
                </a:extLst>
              </p:cNvPr>
              <p:cNvSpPr txBox="1">
                <a:spLocks noRot="1" noChangeAspect="1" noMove="1" noResize="1" noEditPoints="1" noAdjustHandles="1" noChangeArrowheads="1" noChangeShapeType="1" noTextEdit="1"/>
              </p:cNvSpPr>
              <p:nvPr/>
            </p:nvSpPr>
            <p:spPr>
              <a:xfrm>
                <a:off x="6591010" y="1554908"/>
                <a:ext cx="5848640" cy="3108543"/>
              </a:xfrm>
              <a:prstGeom prst="rect">
                <a:avLst/>
              </a:prstGeom>
              <a:blipFill>
                <a:blip r:embed="rId4"/>
                <a:stretch>
                  <a:fillRect l="-313" t="-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91C9C5-629C-5ADA-7CBA-D4C7A8CD8CDE}"/>
                  </a:ext>
                </a:extLst>
              </p:cNvPr>
              <p:cNvSpPr txBox="1"/>
              <p:nvPr/>
            </p:nvSpPr>
            <p:spPr>
              <a:xfrm>
                <a:off x="390525" y="5382658"/>
                <a:ext cx="11658600" cy="1200329"/>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oMath>
                </a14:m>
                <a:r>
                  <a:rPr lang="ja-JP" altLang="en-US" dirty="0">
                    <a:solidFill>
                      <a:srgbClr val="374151"/>
                    </a:solidFill>
                    <a:latin typeface="Söhne"/>
                  </a:rPr>
                  <a:t>を導入することで、</a:t>
                </a:r>
                <a:endParaRPr lang="en-US" altLang="ja-JP" dirty="0">
                  <a:solidFill>
                    <a:srgbClr val="374151"/>
                  </a:solidFill>
                  <a:latin typeface="Söhne"/>
                </a:endParaRPr>
              </a:p>
              <a:p>
                <a:r>
                  <a:rPr lang="ja-JP" altLang="en-US" dirty="0">
                    <a:solidFill>
                      <a:srgbClr val="374151"/>
                    </a:solidFill>
                    <a:latin typeface="Söhne"/>
                  </a:rPr>
                  <a:t>　より少ないイテレーション回数で</a:t>
                </a:r>
                <a:r>
                  <a:rPr lang="ja-JP" altLang="en-US" dirty="0"/>
                  <a:t>実行可能な最小値と有効な重みが見つかる可能性がある</a:t>
                </a:r>
                <a:endParaRPr lang="en-US" altLang="ja-JP" dirty="0"/>
              </a:p>
              <a:p>
                <a:endParaRPr lang="en-US" altLang="ja-JP" dirty="0">
                  <a:solidFill>
                    <a:srgbClr val="374151"/>
                  </a:solidFill>
                  <a:latin typeface="Söhne"/>
                </a:endParaRPr>
              </a:p>
              <a:p>
                <a:pPr marL="285750" indent="-285750">
                  <a:buFont typeface="Arial" panose="020B0604020202020204" pitchFamily="34" charset="0"/>
                  <a:buChar char="•"/>
                </a:pPr>
                <a14:m>
                  <m:oMath xmlns:m="http://schemas.openxmlformats.org/officeDocument/2006/math">
                    <m:r>
                      <a:rPr lang="en-US" altLang="ja-JP" b="0" i="1" smtClean="0">
                        <a:solidFill>
                          <a:srgbClr val="374151"/>
                        </a:solidFill>
                        <a:effectLst/>
                        <a:latin typeface="Cambria Math" panose="02040503050406030204" pitchFamily="18" charset="0"/>
                      </a:rPr>
                      <m:t>𝑡</m:t>
                    </m:r>
                  </m:oMath>
                </a14:m>
                <a:r>
                  <a:rPr lang="ja-JP" altLang="en-US" b="0" i="0" dirty="0">
                    <a:solidFill>
                      <a:srgbClr val="374151"/>
                    </a:solidFill>
                    <a:effectLst/>
                    <a:latin typeface="Söhne"/>
                  </a:rPr>
                  <a:t>が大きいほど、重みの増加はより緩やかに</a:t>
                </a:r>
                <a:r>
                  <a:rPr lang="ja-JP" altLang="en-US" dirty="0">
                    <a:solidFill>
                      <a:srgbClr val="374151"/>
                    </a:solidFill>
                    <a:latin typeface="Söhne"/>
                  </a:rPr>
                  <a:t>なる</a:t>
                </a:r>
                <a:endParaRPr lang="zh-CN" altLang="en-US" dirty="0"/>
              </a:p>
            </p:txBody>
          </p:sp>
        </mc:Choice>
        <mc:Fallback xmlns="">
          <p:sp>
            <p:nvSpPr>
              <p:cNvPr id="11" name="文本框 10">
                <a:extLst>
                  <a:ext uri="{FF2B5EF4-FFF2-40B4-BE49-F238E27FC236}">
                    <a16:creationId xmlns:a16="http://schemas.microsoft.com/office/drawing/2014/main" id="{4091C9C5-629C-5ADA-7CBA-D4C7A8CD8CDE}"/>
                  </a:ext>
                </a:extLst>
              </p:cNvPr>
              <p:cNvSpPr txBox="1">
                <a:spLocks noRot="1" noChangeAspect="1" noMove="1" noResize="1" noEditPoints="1" noAdjustHandles="1" noChangeArrowheads="1" noChangeShapeType="1" noTextEdit="1"/>
              </p:cNvSpPr>
              <p:nvPr/>
            </p:nvSpPr>
            <p:spPr>
              <a:xfrm>
                <a:off x="390525" y="5382658"/>
                <a:ext cx="11658600" cy="1200329"/>
              </a:xfrm>
              <a:prstGeom prst="rect">
                <a:avLst/>
              </a:prstGeom>
              <a:blipFill>
                <a:blip r:embed="rId5"/>
                <a:stretch>
                  <a:fillRect l="-314" t="-2538" b="-7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EE1ACD3-70A6-FA70-C39F-BFC2C0F6CF18}"/>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10" name="文本框 9">
                <a:extLst>
                  <a:ext uri="{FF2B5EF4-FFF2-40B4-BE49-F238E27FC236}">
                    <a16:creationId xmlns:a16="http://schemas.microsoft.com/office/drawing/2014/main" id="{EEE1ACD3-70A6-FA70-C39F-BFC2C0F6CF18}"/>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6"/>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204394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Binary Search Penalty Method</a:t>
            </a:r>
          </a:p>
        </p:txBody>
      </p:sp>
      <p:pic>
        <p:nvPicPr>
          <p:cNvPr id="10" name="图片 9">
            <a:extLst>
              <a:ext uri="{FF2B5EF4-FFF2-40B4-BE49-F238E27FC236}">
                <a16:creationId xmlns:a16="http://schemas.microsoft.com/office/drawing/2014/main" id="{D49C67B0-3BF0-EDDB-F91E-F9522ED00462}"/>
              </a:ext>
            </a:extLst>
          </p:cNvPr>
          <p:cNvPicPr>
            <a:picLocks noChangeAspect="1"/>
          </p:cNvPicPr>
          <p:nvPr/>
        </p:nvPicPr>
        <p:blipFill>
          <a:blip r:embed="rId3"/>
          <a:stretch>
            <a:fillRect/>
          </a:stretch>
        </p:blipFill>
        <p:spPr>
          <a:xfrm>
            <a:off x="133640" y="1238694"/>
            <a:ext cx="5638510" cy="3454222"/>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0872F0-FE39-E640-AF04-8EDBA7AB883D}"/>
                  </a:ext>
                </a:extLst>
              </p:cNvPr>
              <p:cNvSpPr txBox="1"/>
              <p:nvPr/>
            </p:nvSpPr>
            <p:spPr>
              <a:xfrm>
                <a:off x="5866861" y="1343711"/>
                <a:ext cx="6781800" cy="4085542"/>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oMath>
                </a14:m>
                <a:r>
                  <a:rPr lang="ja-JP" altLang="en-US" sz="1600" dirty="0"/>
                  <a:t>：</a:t>
                </a:r>
                <a:r>
                  <a:rPr lang="en-US" altLang="ja-JP" sz="1600" dirty="0">
                    <a:solidFill>
                      <a:srgbClr val="374151"/>
                    </a:solidFill>
                    <a:latin typeface="Söhne"/>
                  </a:rPr>
                  <a:t> EXACT PENALTY METHODS</a:t>
                </a:r>
                <a:r>
                  <a:rPr lang="ja-JP" altLang="en-US" sz="1600" dirty="0">
                    <a:solidFill>
                      <a:srgbClr val="374151"/>
                    </a:solidFill>
                    <a:latin typeface="Söhne"/>
                  </a:rPr>
                  <a:t>による有効なペナルティー重みの上限</a:t>
                </a:r>
                <a:endParaRPr lang="en-US" altLang="ja-JP" sz="1600" dirty="0">
                  <a:solidFill>
                    <a:srgbClr val="374151"/>
                  </a:solidFill>
                  <a:latin typeface="Söhne"/>
                </a:endParaRPr>
              </a:p>
              <a:p>
                <a:endParaRPr lang="en-US" altLang="ja-JP" sz="1600" dirty="0">
                  <a:solidFill>
                    <a:srgbClr val="374151"/>
                  </a:solidFill>
                  <a:latin typeface="Söhne"/>
                </a:endParaRPr>
              </a:p>
              <a:p>
                <a14:m>
                  <m:oMath xmlns:m="http://schemas.openxmlformats.org/officeDocument/2006/math">
                    <m:r>
                      <a:rPr lang="en-US" altLang="ja-JP" sz="1600" b="0" i="1" smtClean="0">
                        <a:solidFill>
                          <a:srgbClr val="374151"/>
                        </a:solidFill>
                        <a:effectLst/>
                        <a:latin typeface="Cambria Math" panose="02040503050406030204" pitchFamily="18" charset="0"/>
                      </a:rPr>
                      <m:t>𝑎</m:t>
                    </m:r>
                    <m:r>
                      <a:rPr lang="en-US" altLang="ja-JP" sz="1600" b="0" i="1" smtClean="0">
                        <a:solidFill>
                          <a:srgbClr val="374151"/>
                        </a:solidFill>
                        <a:effectLst/>
                        <a:latin typeface="Cambria Math" panose="02040503050406030204" pitchFamily="18" charset="0"/>
                      </a:rPr>
                      <m:t>(1)</m:t>
                    </m:r>
                    <m:r>
                      <a:rPr lang="ja-JP" altLang="en-US" sz="1600" i="1">
                        <a:solidFill>
                          <a:srgbClr val="374151"/>
                        </a:solidFill>
                        <a:latin typeface="Cambria Math" panose="02040503050406030204" pitchFamily="18" charset="0"/>
                      </a:rPr>
                      <m:t>と</m:t>
                    </m:r>
                    <m:r>
                      <a:rPr lang="en-US" altLang="ja-JP" sz="1600" b="0" i="1" smtClean="0">
                        <a:solidFill>
                          <a:srgbClr val="374151"/>
                        </a:solidFill>
                        <a:effectLst/>
                        <a:latin typeface="Cambria Math" panose="02040503050406030204" pitchFamily="18" charset="0"/>
                      </a:rPr>
                      <m:t>𝑏</m:t>
                    </m:r>
                    <m:r>
                      <a:rPr lang="en-US" altLang="ja-JP" sz="1600" b="0" i="1" smtClean="0">
                        <a:solidFill>
                          <a:srgbClr val="374151"/>
                        </a:solidFill>
                        <a:effectLst/>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r>
                      <a:rPr lang="en-US" altLang="ja-JP" sz="1600" b="0" i="1" smtClean="0">
                        <a:solidFill>
                          <a:srgbClr val="374151"/>
                        </a:solidFill>
                        <a:effectLst/>
                        <a:latin typeface="Cambria Math" panose="02040503050406030204" pitchFamily="18" charset="0"/>
                      </a:rPr>
                      <m:t>)</m:t>
                    </m:r>
                  </m:oMath>
                </a14:m>
                <a:r>
                  <a:rPr lang="ja-JP" altLang="en-US" sz="1600" b="0" i="0" dirty="0">
                    <a:solidFill>
                      <a:srgbClr val="374151"/>
                    </a:solidFill>
                    <a:effectLst/>
                    <a:latin typeface="Söhne"/>
                  </a:rPr>
                  <a:t>：探索区間の左右の端点</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𝑤</m:t>
                      </m:r>
                      <m:r>
                        <a:rPr lang="en-US" altLang="zh-CN" sz="1600" b="0" i="0"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𝑎𝑏</m:t>
                              </m:r>
                            </m:e>
                          </m:rad>
                        </m:e>
                      </m:d>
                    </m:oMath>
                  </m:oMathPara>
                </a14:m>
                <a:endParaRPr lang="en-US" altLang="zh-CN" sz="1600" dirty="0"/>
              </a:p>
              <a:p>
                <a:endParaRPr lang="en-US" altLang="zh-CN" sz="1600" dirty="0"/>
              </a:p>
              <a:p>
                <a14:m>
                  <m:oMath xmlns:m="http://schemas.openxmlformats.org/officeDocument/2006/math">
                    <m:r>
                      <a:rPr lang="en-US" altLang="ja-JP" sz="1600" i="1" dirty="0" smtClean="0">
                        <a:latin typeface="Cambria Math" panose="02040503050406030204" pitchFamily="18" charset="0"/>
                      </a:rPr>
                      <m:t>𝐷𝐴</m:t>
                    </m:r>
                  </m:oMath>
                </a14:m>
                <a:r>
                  <a:rPr lang="ja-JP" altLang="en-US" sz="1600" dirty="0"/>
                  <a:t>で</a:t>
                </a:r>
                <a:r>
                  <a:rPr lang="en-US" altLang="ja-JP" sz="1600" dirty="0"/>
                  <a:t>QUBO</a:t>
                </a:r>
                <a:r>
                  <a:rPr lang="ja-JP" altLang="en-US" sz="1600" dirty="0"/>
                  <a:t>を解決する</a:t>
                </a:r>
                <a:endParaRPr lang="en-US" altLang="ja-JP"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r>
                  <a:rPr lang="ja-JP" altLang="en-US" sz="1600" dirty="0"/>
                  <a:t>右側の端点を更新（もっと縮小できる可能性がある）</a:t>
                </a:r>
                <a:endParaRPr lang="en-US" altLang="ja-JP" sz="1600" dirty="0"/>
              </a:p>
              <a:p>
                <a:endParaRPr lang="en-US" altLang="ja-JP" sz="1600" dirty="0"/>
              </a:p>
              <a:p>
                <a:endParaRPr lang="en-US" altLang="zh-CN" sz="1600" dirty="0"/>
              </a:p>
              <a:p>
                <a:r>
                  <a:rPr lang="ja-JP" altLang="en-US" sz="1600" dirty="0"/>
                  <a:t>実行不可能解の場合、</a:t>
                </a:r>
                <a:endParaRPr lang="en-US" altLang="ja-JP" sz="1600" dirty="0"/>
              </a:p>
              <a:p>
                <a:r>
                  <a:rPr lang="ja-JP" altLang="en-US" sz="1600" dirty="0"/>
                  <a:t>左側の端点を更新（現在の重みは足りない）</a:t>
                </a:r>
                <a:endParaRPr lang="en-US" altLang="zh-CN"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4" name="文本框 13">
                <a:extLst>
                  <a:ext uri="{FF2B5EF4-FFF2-40B4-BE49-F238E27FC236}">
                    <a16:creationId xmlns:a16="http://schemas.microsoft.com/office/drawing/2014/main" id="{DA0872F0-FE39-E640-AF04-8EDBA7AB883D}"/>
                  </a:ext>
                </a:extLst>
              </p:cNvPr>
              <p:cNvSpPr txBox="1">
                <a:spLocks noRot="1" noChangeAspect="1" noMove="1" noResize="1" noEditPoints="1" noAdjustHandles="1" noChangeArrowheads="1" noChangeShapeType="1" noTextEdit="1"/>
              </p:cNvSpPr>
              <p:nvPr/>
            </p:nvSpPr>
            <p:spPr>
              <a:xfrm>
                <a:off x="5866861" y="1343711"/>
                <a:ext cx="6781800" cy="4085542"/>
              </a:xfrm>
              <a:prstGeom prst="rect">
                <a:avLst/>
              </a:prstGeom>
              <a:blipFill>
                <a:blip r:embed="rId4"/>
                <a:stretch>
                  <a:fillRect l="-449" t="-447" b="-89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528B596-D595-D162-74B4-343AEEE40158}"/>
              </a:ext>
            </a:extLst>
          </p:cNvPr>
          <p:cNvSpPr txBox="1"/>
          <p:nvPr/>
        </p:nvSpPr>
        <p:spPr>
          <a:xfrm>
            <a:off x="600364" y="5619306"/>
            <a:ext cx="5089855"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探索範囲を半分にして、高速化が可能である</a:t>
            </a:r>
            <a:endParaRPr lang="en-US" altLang="ja-JP"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47854F-37FB-8D35-A19A-5ED1FC2CB983}"/>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2" name="文本框 1">
                <a:extLst>
                  <a:ext uri="{FF2B5EF4-FFF2-40B4-BE49-F238E27FC236}">
                    <a16:creationId xmlns:a16="http://schemas.microsoft.com/office/drawing/2014/main" id="{7B47854F-37FB-8D35-A19A-5ED1FC2CB983}"/>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5"/>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2769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E5446-94A3-A467-3100-FD3C8C20106E}"/>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E2AAA8D8-9ADD-B6B6-E8C1-3A50B262DCD0}"/>
              </a:ext>
            </a:extLst>
          </p:cNvPr>
          <p:cNvSpPr/>
          <p:nvPr/>
        </p:nvSpPr>
        <p:spPr>
          <a:xfrm>
            <a:off x="651165" y="718004"/>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31ABEFA5-6F44-FD1D-2DEA-F0C6F22BC13D}"/>
              </a:ext>
            </a:extLst>
          </p:cNvPr>
          <p:cNvSpPr>
            <a:spLocks noGrp="1"/>
          </p:cNvSpPr>
          <p:nvPr>
            <p:ph type="title"/>
          </p:nvPr>
        </p:nvSpPr>
        <p:spPr>
          <a:xfrm>
            <a:off x="600364" y="119026"/>
            <a:ext cx="10532995" cy="598978"/>
          </a:xfrm>
        </p:spPr>
        <p:txBody>
          <a:bodyPr>
            <a:normAutofit fontScale="90000"/>
          </a:bodyPr>
          <a:lstStyle/>
          <a:p>
            <a:r>
              <a:rPr lang="ja-JP" altLang="en-US" sz="4400" dirty="0"/>
              <a:t>これまでのまとめ</a:t>
            </a:r>
            <a:endParaRPr lang="en-US" altLang="zh-CN" sz="4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B4D28E3-2EC0-E34E-3933-F3855E9DF67F}"/>
                  </a:ext>
                </a:extLst>
              </p:cNvPr>
              <p:cNvSpPr txBox="1"/>
              <p:nvPr/>
            </p:nvSpPr>
            <p:spPr>
              <a:xfrm>
                <a:off x="439344" y="784684"/>
                <a:ext cx="10956636" cy="5632311"/>
              </a:xfrm>
              <a:prstGeom prst="rect">
                <a:avLst/>
              </a:prstGeom>
              <a:noFill/>
            </p:spPr>
            <p:txBody>
              <a:bodyPr wrap="square">
                <a:spAutoFit/>
              </a:bodyPr>
              <a:lstStyle/>
              <a:p>
                <a:pPr>
                  <a:buClr>
                    <a:schemeClr val="accent6"/>
                  </a:buClr>
                </a:pPr>
                <a:r>
                  <a:rPr lang="ja-JP" altLang="en-US" b="1" i="0" dirty="0">
                    <a:effectLst/>
                    <a:latin typeface="Söhne"/>
                  </a:rPr>
                  <a:t>論文の目標：</a:t>
                </a:r>
                <a:endParaRPr lang="en-US" altLang="ja-JP" b="1" i="0" dirty="0">
                  <a:effectLst/>
                  <a:latin typeface="Söhne"/>
                </a:endParaRPr>
              </a:p>
              <a:p>
                <a:pPr marL="285750" indent="-285750">
                  <a:buClr>
                    <a:schemeClr val="tx1"/>
                  </a:buClr>
                  <a:buFont typeface="Arial" panose="020B0604020202020204" pitchFamily="34" charset="0"/>
                  <a:buChar char="•"/>
                </a:pPr>
                <a:r>
                  <a:rPr lang="ja-JP" altLang="en-US" b="1" i="0" dirty="0">
                    <a:effectLst/>
                    <a:latin typeface="Söhne"/>
                  </a:rPr>
                  <a:t>ペナルティー重みの上界</a:t>
                </a:r>
                <a:r>
                  <a:rPr lang="ja-JP" altLang="en-US" b="0" i="0" dirty="0">
                    <a:effectLst/>
                    <a:latin typeface="Söhne"/>
                  </a:rPr>
                  <a:t>を利用して効率的、自動的であり、どんな</a:t>
                </a:r>
                <a:r>
                  <a:rPr lang="en-US" altLang="ja-JP" b="0" i="0" dirty="0">
                    <a:effectLst/>
                    <a:latin typeface="Söhne"/>
                  </a:rPr>
                  <a:t>QUBO</a:t>
                </a:r>
                <a:r>
                  <a:rPr lang="ja-JP" altLang="en-US" b="0" i="0" dirty="0">
                    <a:effectLst/>
                    <a:latin typeface="Söhne"/>
                  </a:rPr>
                  <a:t>にも適用できるペナルティー重み</a:t>
                </a:r>
                <a:r>
                  <a:rPr lang="ja-JP" altLang="en-US" dirty="0">
                    <a:latin typeface="Söhne"/>
                  </a:rPr>
                  <a:t>設定</a:t>
                </a:r>
                <a:r>
                  <a:rPr lang="ja-JP" altLang="en-US" b="0" i="0" dirty="0">
                    <a:effectLst/>
                    <a:latin typeface="Söhne"/>
                  </a:rPr>
                  <a:t>手法を提案</a:t>
                </a:r>
                <a:endParaRPr lang="en-US" altLang="ja-JP" b="0" i="0" dirty="0">
                  <a:effectLst/>
                  <a:latin typeface="Söhne"/>
                </a:endParaRPr>
              </a:p>
              <a:p>
                <a:pPr marL="285750" indent="-285750">
                  <a:buClr>
                    <a:schemeClr val="tx1"/>
                  </a:buClr>
                  <a:buFont typeface="Arial" panose="020B0604020202020204" pitchFamily="34" charset="0"/>
                  <a:buChar char="•"/>
                </a:pPr>
                <a:endParaRPr lang="en-US" altLang="ja-JP" dirty="0">
                  <a:latin typeface="Söhne"/>
                </a:endParaRPr>
              </a:p>
              <a:p>
                <a:pPr>
                  <a:buClr>
                    <a:schemeClr val="tx1"/>
                  </a:buClr>
                </a:pPr>
                <a:r>
                  <a:rPr lang="ja-JP" altLang="en-US" b="1" i="0" dirty="0">
                    <a:effectLst/>
                    <a:latin typeface="Söhne"/>
                  </a:rPr>
                  <a:t>ペナルティー重みの上界（</a:t>
                </a:r>
                <a14:m>
                  <m:oMath xmlns:m="http://schemas.openxmlformats.org/officeDocument/2006/math">
                    <m:r>
                      <a:rPr lang="ja-JP" altLang="en-US" b="1" i="1" smtClean="0">
                        <a:effectLst/>
                        <a:latin typeface="Cambria Math" panose="02040503050406030204" pitchFamily="18" charset="0"/>
                      </a:rPr>
                      <m:t>≥</m:t>
                    </m:r>
                    <m:r>
                      <a:rPr lang="ja-JP" altLang="en-US" b="1" i="1">
                        <a:latin typeface="Cambria Math" panose="02040503050406030204" pitchFamily="18" charset="0"/>
                      </a:rPr>
                      <m:t>上界</m:t>
                    </m:r>
                  </m:oMath>
                </a14:m>
                <a:r>
                  <a:rPr lang="ja-JP" altLang="en-US" i="0" dirty="0">
                    <a:effectLst/>
                    <a:latin typeface="Söhne"/>
                  </a:rPr>
                  <a:t>の重みは必ず有効</a:t>
                </a:r>
                <a:r>
                  <a:rPr lang="ja-JP" altLang="en-US" b="1" i="0" dirty="0">
                    <a:effectLst/>
                    <a:latin typeface="Söhne"/>
                  </a:rPr>
                  <a:t>）：</a:t>
                </a:r>
                <a:endParaRPr lang="en-US" altLang="ja-JP" b="1" i="0" dirty="0">
                  <a:effectLst/>
                  <a:latin typeface="Söhne"/>
                </a:endParaRPr>
              </a:p>
              <a:p>
                <a:pPr>
                  <a:buClr>
                    <a:schemeClr val="tx1"/>
                  </a:buClr>
                </a:pPr>
                <a:r>
                  <a:rPr lang="ja-JP" altLang="en-US" b="1" dirty="0">
                    <a:latin typeface="Söhne"/>
                  </a:rPr>
                  <a:t>既知の手法</a:t>
                </a:r>
                <a:endParaRPr lang="en-US" altLang="ja-JP" b="1" dirty="0">
                  <a:latin typeface="Söhne"/>
                </a:endParaRPr>
              </a:p>
              <a:p>
                <a:pPr marL="285750" indent="-285750">
                  <a:buClr>
                    <a:schemeClr val="tx1"/>
                  </a:buClr>
                  <a:buFont typeface="Arial" panose="020B0604020202020204" pitchFamily="34" charset="0"/>
                  <a:buChar char="•"/>
                </a:pPr>
                <a:r>
                  <a:rPr lang="en-US" altLang="zh-CN" sz="1800" dirty="0"/>
                  <a:t>Sum of Coefficients Absolute Values</a:t>
                </a:r>
                <a:r>
                  <a:rPr lang="ja-JP" altLang="en-US" sz="1800" dirty="0"/>
                  <a:t>（本論文で利用）</a:t>
                </a:r>
                <a:endParaRPr lang="en-US" altLang="zh-CN" sz="1800" dirty="0"/>
              </a:p>
              <a:p>
                <a:pPr>
                  <a:buClr>
                    <a:schemeClr val="tx1"/>
                  </a:buClr>
                </a:pPr>
                <a:r>
                  <a:rPr lang="ja-JP" altLang="en-US" sz="1800" dirty="0"/>
                  <a:t>　　　　　全係数の絶対値の総和</a:t>
                </a:r>
                <a:endParaRPr lang="en-US" altLang="zh-CN" sz="1800" dirty="0"/>
              </a:p>
              <a:p>
                <a:pPr marL="285750" indent="-285750">
                  <a:buClr>
                    <a:schemeClr val="tx1"/>
                  </a:buClr>
                  <a:buFont typeface="Arial" panose="020B0604020202020204" pitchFamily="34" charset="0"/>
                  <a:buChar char="•"/>
                </a:pPr>
                <a:r>
                  <a:rPr lang="en-US" altLang="zh-CN" sz="1800" dirty="0" err="1"/>
                  <a:t>Posiform-negaform</a:t>
                </a:r>
                <a:endParaRPr lang="en-US" altLang="zh-CN" sz="1800" dirty="0"/>
              </a:p>
              <a:p>
                <a:pPr>
                  <a:buClr>
                    <a:schemeClr val="tx1"/>
                  </a:buClr>
                </a:pPr>
                <a:r>
                  <a:rPr lang="ja-JP" altLang="en-US" dirty="0"/>
                  <a:t>　　　　　全係数がプラスとマイナスの形</a:t>
                </a:r>
                <a:endParaRPr lang="en-US" altLang="zh-CN" sz="1800" dirty="0"/>
              </a:p>
              <a:p>
                <a:pPr marL="285750" indent="-285750">
                  <a:buClr>
                    <a:schemeClr val="tx1"/>
                  </a:buClr>
                  <a:buFont typeface="Arial" panose="020B0604020202020204" pitchFamily="34" charset="0"/>
                  <a:buChar char="•"/>
                </a:pPr>
                <a:r>
                  <a:rPr lang="en-US" altLang="zh-CN" sz="1800" dirty="0"/>
                  <a:t>Verma-Lewis</a:t>
                </a:r>
                <a:endParaRPr lang="en-US" altLang="ja-JP" b="1" dirty="0">
                  <a:latin typeface="Söhne"/>
                </a:endParaRPr>
              </a:p>
              <a:p>
                <a:pPr>
                  <a:buClr>
                    <a:schemeClr val="tx1"/>
                  </a:buClr>
                </a:pPr>
                <a:r>
                  <a:rPr lang="ja-JP" altLang="en-US" dirty="0">
                    <a:latin typeface="Söhne"/>
                  </a:rPr>
                  <a:t>　　　　　重みの上界が一番小さいが、時間がかかる</a:t>
                </a:r>
                <a:endParaRPr lang="en-US" altLang="ja-JP" dirty="0">
                  <a:latin typeface="Söhne"/>
                </a:endParaRPr>
              </a:p>
              <a:p>
                <a:pPr>
                  <a:buClr>
                    <a:schemeClr val="tx1"/>
                  </a:buClr>
                </a:pPr>
                <a:endParaRPr lang="en-US" altLang="ja-JP" b="0" i="0" dirty="0">
                  <a:effectLst/>
                  <a:latin typeface="Söhne"/>
                </a:endParaRPr>
              </a:p>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r>
                  <a:rPr lang="ja-JP" altLang="en-US" b="1" i="0" dirty="0">
                    <a:effectLst/>
                    <a:latin typeface="Söhne"/>
                  </a:rPr>
                  <a:t>重みの上界</a:t>
                </a:r>
                <a:r>
                  <a:rPr lang="ja-JP" altLang="en-US" b="1" dirty="0">
                    <a:latin typeface="Söhne"/>
                  </a:rPr>
                  <a:t>を加えて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r>
                  <a:rPr lang="ja-JP" altLang="en-US" dirty="0">
                    <a:solidFill>
                      <a:srgbClr val="374151"/>
                    </a:solidFill>
                    <a:latin typeface="Söhne"/>
                  </a:rPr>
                  <a:t>まだどれだけ減らせるのかという目的</a:t>
                </a:r>
                <a:endParaRPr lang="en-US" altLang="ja-JP" dirty="0">
                  <a:solidFill>
                    <a:srgbClr val="374151"/>
                  </a:solidFill>
                  <a:latin typeface="Söhne"/>
                </a:endParaRPr>
              </a:p>
              <a:p>
                <a:endParaRPr lang="en-US" altLang="ja-JP" dirty="0">
                  <a:solidFill>
                    <a:srgbClr val="374151"/>
                  </a:solidFill>
                  <a:latin typeface="Söhne"/>
                </a:endParaRPr>
              </a:p>
              <a:p>
                <a:r>
                  <a:rPr lang="ja-JP" altLang="en-US" dirty="0">
                    <a:solidFill>
                      <a:srgbClr val="374151"/>
                    </a:solidFill>
                    <a:latin typeface="Söhne"/>
                  </a:rPr>
                  <a:t>ベンチマーク問題：</a:t>
                </a:r>
                <a:r>
                  <a:rPr lang="en-US" altLang="ja-JP" dirty="0">
                    <a:solidFill>
                      <a:srgbClr val="374151"/>
                    </a:solidFill>
                    <a:latin typeface="Söhne"/>
                  </a:rPr>
                  <a:t> </a:t>
                </a:r>
                <a:r>
                  <a:rPr lang="en-US" altLang="ja-JP" dirty="0" err="1">
                    <a:solidFill>
                      <a:srgbClr val="374151"/>
                    </a:solidFill>
                    <a:latin typeface="Söhne"/>
                  </a:rPr>
                  <a:t>MinCut</a:t>
                </a:r>
                <a:r>
                  <a:rPr lang="en-US" altLang="ja-JP" dirty="0">
                    <a:solidFill>
                      <a:srgbClr val="374151"/>
                    </a:solidFill>
                    <a:latin typeface="Söhne"/>
                  </a:rPr>
                  <a:t> </a:t>
                </a:r>
                <a:r>
                  <a:rPr lang="ja-JP" altLang="en-US" dirty="0">
                    <a:solidFill>
                      <a:srgbClr val="374151"/>
                    </a:solidFill>
                    <a:latin typeface="Söhne"/>
                  </a:rPr>
                  <a:t>、</a:t>
                </a:r>
                <a:r>
                  <a:rPr lang="en-US" altLang="ja-JP" dirty="0">
                    <a:solidFill>
                      <a:srgbClr val="374151"/>
                    </a:solidFill>
                    <a:latin typeface="Söhne"/>
                  </a:rPr>
                  <a:t> MKP </a:t>
                </a:r>
                <a:r>
                  <a:rPr lang="ja-JP" altLang="en-US" dirty="0">
                    <a:solidFill>
                      <a:srgbClr val="374151"/>
                    </a:solidFill>
                    <a:latin typeface="Söhne"/>
                  </a:rPr>
                  <a:t>、</a:t>
                </a:r>
                <a:r>
                  <a:rPr lang="en-US" altLang="ja-JP" dirty="0">
                    <a:solidFill>
                      <a:srgbClr val="374151"/>
                    </a:solidFill>
                    <a:latin typeface="Söhne"/>
                  </a:rPr>
                  <a:t>TSP</a:t>
                </a:r>
              </a:p>
            </p:txBody>
          </p:sp>
        </mc:Choice>
        <mc:Fallback xmlns="">
          <p:sp>
            <p:nvSpPr>
              <p:cNvPr id="3" name="文本框 2">
                <a:extLst>
                  <a:ext uri="{FF2B5EF4-FFF2-40B4-BE49-F238E27FC236}">
                    <a16:creationId xmlns:a16="http://schemas.microsoft.com/office/drawing/2014/main" id="{8B4D28E3-2EC0-E34E-3933-F3855E9DF67F}"/>
                  </a:ext>
                </a:extLst>
              </p:cNvPr>
              <p:cNvSpPr txBox="1">
                <a:spLocks noRot="1" noChangeAspect="1" noMove="1" noResize="1" noEditPoints="1" noAdjustHandles="1" noChangeArrowheads="1" noChangeShapeType="1" noTextEdit="1"/>
              </p:cNvSpPr>
              <p:nvPr/>
            </p:nvSpPr>
            <p:spPr>
              <a:xfrm>
                <a:off x="439344" y="784684"/>
                <a:ext cx="10956636" cy="5632311"/>
              </a:xfrm>
              <a:prstGeom prst="rect">
                <a:avLst/>
              </a:prstGeom>
              <a:blipFill>
                <a:blip r:embed="rId3"/>
                <a:stretch>
                  <a:fillRect l="-445" t="-649" b="-86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BD5D105-83CA-7FB8-3948-FC42C1882B81}"/>
              </a:ext>
            </a:extLst>
          </p:cNvPr>
          <p:cNvSpPr txBox="1"/>
          <p:nvPr/>
        </p:nvSpPr>
        <p:spPr>
          <a:xfrm>
            <a:off x="9107709" y="1778000"/>
            <a:ext cx="2025650" cy="523220"/>
          </a:xfrm>
          <a:prstGeom prst="rect">
            <a:avLst/>
          </a:prstGeom>
          <a:noFill/>
          <a:ln>
            <a:solidFill>
              <a:schemeClr val="tx1"/>
            </a:solidFill>
          </a:ln>
        </p:spPr>
        <p:txBody>
          <a:bodyPr wrap="square" rtlCol="0">
            <a:spAutoFit/>
          </a:bodyPr>
          <a:lstStyle/>
          <a:p>
            <a:r>
              <a:rPr lang="ja-JP" altLang="en-US" sz="1400" dirty="0"/>
              <a:t>有効：</a:t>
            </a:r>
            <a:endParaRPr lang="en-US" altLang="ja-JP" sz="1400" dirty="0"/>
          </a:p>
          <a:p>
            <a:r>
              <a:rPr lang="ja-JP" altLang="en-US" sz="1400" dirty="0"/>
              <a:t>最適解は全域最小値</a:t>
            </a:r>
            <a:endParaRPr lang="zh-CN" altLang="en-US" sz="1400" dirty="0"/>
          </a:p>
        </p:txBody>
      </p:sp>
    </p:spTree>
    <p:extLst>
      <p:ext uri="{BB962C8B-B14F-4D97-AF65-F5344CB8AC3E}">
        <p14:creationId xmlns:p14="http://schemas.microsoft.com/office/powerpoint/2010/main" val="2850349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51165" y="718004"/>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19026"/>
            <a:ext cx="10532995" cy="598978"/>
          </a:xfrm>
        </p:spPr>
        <p:txBody>
          <a:bodyPr>
            <a:normAutofit fontScale="90000"/>
          </a:bodyPr>
          <a:lstStyle/>
          <a:p>
            <a:r>
              <a:rPr lang="ja-JP" altLang="en-US" sz="4400" dirty="0"/>
              <a:t>これまでのまとめ</a:t>
            </a:r>
            <a:endParaRPr lang="en-US" altLang="zh-CN" sz="4400" dirty="0"/>
          </a:p>
        </p:txBody>
      </p:sp>
      <p:sp>
        <p:nvSpPr>
          <p:cNvPr id="3" name="文本框 2">
            <a:extLst>
              <a:ext uri="{FF2B5EF4-FFF2-40B4-BE49-F238E27FC236}">
                <a16:creationId xmlns:a16="http://schemas.microsoft.com/office/drawing/2014/main" id="{57150EC6-9A0F-20A0-7BFF-AD32161BCBB3}"/>
              </a:ext>
            </a:extLst>
          </p:cNvPr>
          <p:cNvSpPr txBox="1"/>
          <p:nvPr/>
        </p:nvSpPr>
        <p:spPr>
          <a:xfrm>
            <a:off x="312343" y="947650"/>
            <a:ext cx="10956636" cy="5078313"/>
          </a:xfrm>
          <a:prstGeom prst="rect">
            <a:avLst/>
          </a:prstGeom>
          <a:noFill/>
        </p:spPr>
        <p:txBody>
          <a:bodyPr wrap="square">
            <a:spAutoFit/>
          </a:bodyPr>
          <a:lstStyle/>
          <a:p>
            <a:pPr>
              <a:buClr>
                <a:schemeClr val="accent6"/>
              </a:buClr>
            </a:pPr>
            <a:r>
              <a:rPr lang="ja-JP" altLang="en-US" dirty="0">
                <a:solidFill>
                  <a:srgbClr val="374151"/>
                </a:solidFill>
                <a:latin typeface="Söhne"/>
              </a:rPr>
              <a:t>疑問点：</a:t>
            </a:r>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提案手法は汎用性がない</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一つずつインスタンスを実験してから重みを得るため、</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得られた重みは特定のインスタンスだけで効く</a:t>
            </a: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論文でソルバーは</a:t>
            </a:r>
            <a:r>
              <a:rPr lang="en-US" altLang="ja-JP" dirty="0">
                <a:solidFill>
                  <a:srgbClr val="374151"/>
                </a:solidFill>
                <a:latin typeface="Söhne"/>
              </a:rPr>
              <a:t>DA</a:t>
            </a:r>
            <a:r>
              <a:rPr lang="ja-JP" altLang="en-US" dirty="0">
                <a:solidFill>
                  <a:srgbClr val="374151"/>
                </a:solidFill>
                <a:latin typeface="Söhne"/>
              </a:rPr>
              <a:t>を使用するが、</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他のソルバーは違う探索方法を使用するかもしれないので</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提案された手法は他のソルバーで効かない可能性</a:t>
            </a: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再現できる？</a:t>
            </a:r>
            <a:endParaRPr lang="en-US" altLang="ja-JP" dirty="0">
              <a:solidFill>
                <a:srgbClr val="374151"/>
              </a:solidFill>
              <a:latin typeface="Söhne"/>
            </a:endParaRPr>
          </a:p>
          <a:p>
            <a:pPr>
              <a:buClr>
                <a:schemeClr val="accent6"/>
              </a:buClr>
            </a:pPr>
            <a:r>
              <a:rPr lang="ja-JP" altLang="en-US" dirty="0">
                <a:solidFill>
                  <a:srgbClr val="374151"/>
                </a:solidFill>
                <a:latin typeface="Söhne"/>
              </a:rPr>
              <a:t>　　　　提案手法で上界より小さい重みを得たとしても</a:t>
            </a:r>
            <a:endParaRPr lang="en-US" altLang="ja-JP" dirty="0">
              <a:solidFill>
                <a:srgbClr val="374151"/>
              </a:solidFill>
              <a:latin typeface="Söhne"/>
            </a:endParaRPr>
          </a:p>
          <a:p>
            <a:pPr>
              <a:buClr>
                <a:schemeClr val="accent6"/>
              </a:buClr>
            </a:pPr>
            <a:r>
              <a:rPr lang="en-US" altLang="ja-JP" dirty="0">
                <a:solidFill>
                  <a:srgbClr val="374151"/>
                </a:solidFill>
                <a:latin typeface="Söhne"/>
              </a:rPr>
              <a:t>	</a:t>
            </a:r>
            <a:r>
              <a:rPr lang="ja-JP" altLang="en-US" dirty="0">
                <a:solidFill>
                  <a:srgbClr val="374151"/>
                </a:solidFill>
                <a:latin typeface="Söhne"/>
              </a:rPr>
              <a:t>もう一回</a:t>
            </a:r>
            <a:r>
              <a:rPr lang="en-US" altLang="ja-JP" dirty="0">
                <a:solidFill>
                  <a:srgbClr val="374151"/>
                </a:solidFill>
                <a:latin typeface="Söhne"/>
              </a:rPr>
              <a:t>DA</a:t>
            </a:r>
            <a:r>
              <a:rPr lang="ja-JP" altLang="en-US" dirty="0">
                <a:solidFill>
                  <a:srgbClr val="374151"/>
                </a:solidFill>
                <a:latin typeface="Söhne"/>
              </a:rPr>
              <a:t>を回して得られたのは実行不可能解という可能性がある</a:t>
            </a: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endParaRPr lang="en-US" altLang="ja-JP" dirty="0">
              <a:solidFill>
                <a:srgbClr val="374151"/>
              </a:solidFill>
              <a:latin typeface="Söhne"/>
            </a:endParaRPr>
          </a:p>
          <a:p>
            <a:pPr>
              <a:buClr>
                <a:schemeClr val="accent6"/>
              </a:buClr>
            </a:pPr>
            <a:r>
              <a:rPr lang="ja-JP" altLang="en-US" dirty="0">
                <a:solidFill>
                  <a:srgbClr val="374151"/>
                </a:solidFill>
                <a:latin typeface="Söhne"/>
              </a:rPr>
              <a:t>言えるのは</a:t>
            </a:r>
            <a:endParaRPr lang="en-US" altLang="ja-JP" dirty="0">
              <a:solidFill>
                <a:srgbClr val="374151"/>
              </a:solidFill>
              <a:latin typeface="Söhne"/>
            </a:endParaRPr>
          </a:p>
          <a:p>
            <a:pPr>
              <a:buClr>
                <a:schemeClr val="accent6"/>
              </a:buClr>
            </a:pPr>
            <a:r>
              <a:rPr lang="en-US" altLang="ja-JP" dirty="0">
                <a:solidFill>
                  <a:srgbClr val="374151"/>
                </a:solidFill>
                <a:latin typeface="Söhne"/>
              </a:rPr>
              <a:t>DA</a:t>
            </a:r>
            <a:r>
              <a:rPr lang="ja-JP" altLang="en-US" dirty="0">
                <a:solidFill>
                  <a:srgbClr val="374151"/>
                </a:solidFill>
                <a:latin typeface="Söhne"/>
              </a:rPr>
              <a:t>を利用してそれらのインスタンスを解決する時、</a:t>
            </a:r>
            <a:endParaRPr lang="en-US" altLang="ja-JP" dirty="0">
              <a:solidFill>
                <a:srgbClr val="374151"/>
              </a:solidFill>
              <a:latin typeface="Söhne"/>
            </a:endParaRPr>
          </a:p>
          <a:p>
            <a:pPr>
              <a:buClr>
                <a:schemeClr val="accent6"/>
              </a:buClr>
            </a:pPr>
            <a:r>
              <a:rPr lang="ja-JP" altLang="en-US" dirty="0">
                <a:solidFill>
                  <a:srgbClr val="374151"/>
                </a:solidFill>
                <a:latin typeface="Söhne"/>
              </a:rPr>
              <a:t>提案手法で得られた重みでは解の品質がより良いこと</a:t>
            </a:r>
            <a:endParaRPr lang="en-US" altLang="ja-JP" dirty="0">
              <a:solidFill>
                <a:srgbClr val="374151"/>
              </a:solidFill>
              <a:latin typeface="Söhne"/>
            </a:endParaRPr>
          </a:p>
        </p:txBody>
      </p:sp>
    </p:spTree>
    <p:extLst>
      <p:ext uri="{BB962C8B-B14F-4D97-AF65-F5344CB8AC3E}">
        <p14:creationId xmlns:p14="http://schemas.microsoft.com/office/powerpoint/2010/main" val="2576052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t>5. FORMULATION OF QUBO PROBLEMS</a:t>
            </a:r>
          </a:p>
          <a:p>
            <a:r>
              <a:rPr lang="en-US" altLang="zh-CN" sz="1400" dirty="0">
                <a:solidFill>
                  <a:schemeClr val="bg1">
                    <a:lumMod val="65000"/>
                  </a:schemeClr>
                </a:solidFill>
              </a:rPr>
              <a:t>    </a:t>
            </a:r>
            <a:r>
              <a:rPr lang="en-US" altLang="zh-CN" sz="1400" dirty="0"/>
              <a:t>5.1 Minimum Cut Problem</a:t>
            </a:r>
          </a:p>
          <a:p>
            <a:r>
              <a:rPr lang="en-US" altLang="zh-CN" sz="1400" dirty="0"/>
              <a:t>    5.2 Travelling Salesman Problem</a:t>
            </a:r>
          </a:p>
          <a:p>
            <a:r>
              <a:rPr lang="en-US" altLang="zh-CN" sz="1400" dirty="0"/>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685144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p:sp>
        <p:nvSpPr>
          <p:cNvPr id="3" name="文本框 2">
            <a:extLst>
              <a:ext uri="{FF2B5EF4-FFF2-40B4-BE49-F238E27FC236}">
                <a16:creationId xmlns:a16="http://schemas.microsoft.com/office/drawing/2014/main" id="{95E57888-EDE5-0631-4F17-8F952C9EB9FE}"/>
              </a:ext>
            </a:extLst>
          </p:cNvPr>
          <p:cNvSpPr txBox="1"/>
          <p:nvPr/>
        </p:nvSpPr>
        <p:spPr>
          <a:xfrm>
            <a:off x="600364" y="1238694"/>
            <a:ext cx="11591636" cy="646331"/>
          </a:xfrm>
          <a:prstGeom prst="rect">
            <a:avLst/>
          </a:prstGeom>
          <a:noFill/>
        </p:spPr>
        <p:txBody>
          <a:bodyPr wrap="square">
            <a:spAutoFit/>
          </a:bodyPr>
          <a:lstStyle/>
          <a:p>
            <a:r>
              <a:rPr lang="ja-JP" altLang="en-US" b="0" i="0" dirty="0">
                <a:solidFill>
                  <a:srgbClr val="374151"/>
                </a:solidFill>
                <a:effectLst/>
                <a:latin typeface="Söhne"/>
              </a:rPr>
              <a:t>無向グラフの頂点を</a:t>
            </a:r>
            <a:r>
              <a:rPr lang="en-US" altLang="ja-JP" b="1" i="0" dirty="0">
                <a:solidFill>
                  <a:srgbClr val="374151"/>
                </a:solidFill>
                <a:effectLst/>
                <a:latin typeface="Söhne"/>
              </a:rPr>
              <a:t>2</a:t>
            </a:r>
            <a:r>
              <a:rPr lang="ja-JP" altLang="en-US" b="1" i="0" dirty="0">
                <a:solidFill>
                  <a:srgbClr val="374151"/>
                </a:solidFill>
                <a:effectLst/>
                <a:latin typeface="Söhne"/>
              </a:rPr>
              <a:t>つ</a:t>
            </a:r>
            <a:r>
              <a:rPr lang="ja-JP" altLang="en-US" b="0" i="0" dirty="0">
                <a:solidFill>
                  <a:srgbClr val="374151"/>
                </a:solidFill>
                <a:effectLst/>
                <a:latin typeface="Söhne"/>
              </a:rPr>
              <a:t>の等しい大きさの部分集合に分割し（各部分集合の頂点数が等しい）、</a:t>
            </a:r>
            <a:endParaRPr lang="en-US" altLang="ja-JP" b="0" i="0" dirty="0">
              <a:solidFill>
                <a:srgbClr val="374151"/>
              </a:solidFill>
              <a:effectLst/>
              <a:latin typeface="Söhne"/>
            </a:endParaRPr>
          </a:p>
          <a:p>
            <a:r>
              <a:rPr lang="ja-JP" altLang="en-US" b="0" i="0" dirty="0">
                <a:solidFill>
                  <a:srgbClr val="374151"/>
                </a:solidFill>
                <a:effectLst/>
                <a:latin typeface="Söhne"/>
              </a:rPr>
              <a:t>異なる部分集合に属する</a:t>
            </a:r>
            <a:r>
              <a:rPr lang="ja-JP" altLang="en-US" b="1" i="0" dirty="0">
                <a:solidFill>
                  <a:srgbClr val="374151"/>
                </a:solidFill>
                <a:effectLst/>
                <a:latin typeface="Söhne"/>
              </a:rPr>
              <a:t>頂点間の辺の重み</a:t>
            </a:r>
            <a:r>
              <a:rPr lang="ja-JP" altLang="en-US" b="0" i="0" dirty="0">
                <a:solidFill>
                  <a:srgbClr val="374151"/>
                </a:solidFill>
                <a:effectLst/>
                <a:latin typeface="Söhne"/>
              </a:rPr>
              <a:t>の合計を</a:t>
            </a:r>
            <a:r>
              <a:rPr lang="ja-JP" altLang="en-US" b="1" dirty="0">
                <a:solidFill>
                  <a:srgbClr val="374151"/>
                </a:solidFill>
                <a:effectLst/>
                <a:latin typeface="Söhne"/>
              </a:rPr>
              <a:t>最小化</a:t>
            </a:r>
            <a:r>
              <a:rPr lang="ja-JP" altLang="en-US" b="0" i="0" dirty="0">
                <a:solidFill>
                  <a:srgbClr val="374151"/>
                </a:solidFill>
                <a:effectLst/>
                <a:latin typeface="Söhne"/>
              </a:rPr>
              <a:t>する組み合わせ最適化問題</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07519F-A3B0-EE0C-B0A7-9568A107F559}"/>
                  </a:ext>
                </a:extLst>
              </p:cNvPr>
              <p:cNvSpPr txBox="1"/>
              <p:nvPr/>
            </p:nvSpPr>
            <p:spPr>
              <a:xfrm>
                <a:off x="600364" y="2247900"/>
                <a:ext cx="8548494" cy="4544064"/>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ja-JP" altLang="en-US" i="1">
                        <a:latin typeface="Cambria Math" panose="02040503050406030204" pitchFamily="18" charset="0"/>
                      </a:rPr>
                      <m:t>：</m:t>
                    </m:r>
                  </m:oMath>
                </a14:m>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と頂点</a:t>
                </a:r>
                <a14:m>
                  <m:oMath xmlns:m="http://schemas.openxmlformats.org/officeDocument/2006/math">
                    <m:r>
                      <a:rPr lang="en-US" altLang="ja-JP" b="0" i="1" smtClean="0">
                        <a:latin typeface="Cambria Math" panose="02040503050406030204" pitchFamily="18" charset="0"/>
                      </a:rPr>
                      <m:t>𝑗</m:t>
                    </m:r>
                  </m:oMath>
                </a14:m>
                <a:r>
                  <a:rPr lang="ja-JP" altLang="en-US" dirty="0"/>
                  <a:t>のエッジの重み</a:t>
                </a:r>
                <a:endParaRPr lang="en-US" altLang="ja-JP" dirty="0"/>
              </a:p>
              <a:p>
                <a:endParaRPr lang="en-US" altLang="ja-JP" dirty="0"/>
              </a:p>
              <a:p>
                <a:endParaRPr lang="en-US" altLang="ja-JP" dirty="0"/>
              </a:p>
              <a:p>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に対して：</a:t>
                </a:r>
                <a:endParaRPr lang="en-US" altLang="ja-JP" dirty="0"/>
              </a:p>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1</m:t>
                            </m:r>
                            <m:r>
                              <a:rPr lang="ja-JP" altLang="en-US" i="1">
                                <a:latin typeface="Cambria Math" panose="02040503050406030204" pitchFamily="18" charset="0"/>
                              </a:rPr>
                              <m:t>に</m:t>
                            </m:r>
                            <m:r>
                              <a:rPr lang="ja-JP" altLang="en-US" i="1" smtClean="0">
                                <a:latin typeface="Cambria Math" panose="02040503050406030204" pitchFamily="18" charset="0"/>
                              </a:rPr>
                              <m:t>属する</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2</m:t>
                            </m:r>
                            <m:r>
                              <a:rPr lang="ja-JP" altLang="en-US" i="1">
                                <a:latin typeface="Cambria Math" panose="02040503050406030204" pitchFamily="18" charset="0"/>
                              </a:rPr>
                              <m:t>に</m:t>
                            </m:r>
                            <m:r>
                              <a:rPr lang="ja-JP" altLang="en-US" i="1" smtClean="0">
                                <a:latin typeface="Cambria Math" panose="02040503050406030204" pitchFamily="18" charset="0"/>
                              </a:rPr>
                              <m:t>属する</m:t>
                            </m:r>
                          </m:e>
                        </m:eqArr>
                      </m:e>
                    </m:d>
                  </m:oMath>
                </a14:m>
                <a:endParaRPr lang="en-US" altLang="zh-CN" dirty="0"/>
              </a:p>
              <a:p>
                <a:endParaRPr lang="en-US" altLang="zh-CN" dirty="0"/>
              </a:p>
              <a:p>
                <a:r>
                  <a:rPr lang="ja-JP" altLang="en-US" dirty="0"/>
                  <a:t>目的関数：</a:t>
                </a:r>
                <a:endParaRPr lang="en-US" altLang="ja-JP"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nary>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en-US" altLang="zh-CN" dirty="0"/>
              </a:p>
              <a:p>
                <a:endParaRPr lang="en-US" altLang="zh-CN" dirty="0"/>
              </a:p>
              <a:p>
                <a:r>
                  <a:rPr lang="ja-JP" altLang="en-US" dirty="0"/>
                  <a:t>制約条件：</a:t>
                </a:r>
                <a:endParaRPr lang="en-US" altLang="ja-JP"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ja-JP" altLang="en-US" i="1">
                          <a:latin typeface="Cambria Math" panose="02040503050406030204" pitchFamily="18" charset="0"/>
                        </a:rPr>
                        <m:t>（</m:t>
                      </m:r>
                      <m:r>
                        <m:rPr>
                          <m:nor/>
                        </m:rPr>
                        <a:rPr lang="ja-JP" altLang="en-US" dirty="0">
                          <a:solidFill>
                            <a:srgbClr val="374151"/>
                          </a:solidFill>
                          <a:latin typeface="Söhne"/>
                        </a:rPr>
                        <m:t>等しい大きさの部分集合に分割</m:t>
                      </m:r>
                      <m:r>
                        <a:rPr lang="ja-JP" altLang="en-US"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id="{7407519F-A3B0-EE0C-B0A7-9568A107F559}"/>
                  </a:ext>
                </a:extLst>
              </p:cNvPr>
              <p:cNvSpPr txBox="1">
                <a:spLocks noRot="1" noChangeAspect="1" noMove="1" noResize="1" noEditPoints="1" noAdjustHandles="1" noChangeArrowheads="1" noChangeShapeType="1" noTextEdit="1"/>
              </p:cNvSpPr>
              <p:nvPr/>
            </p:nvSpPr>
            <p:spPr>
              <a:xfrm>
                <a:off x="600364" y="2247900"/>
                <a:ext cx="8548494" cy="4544064"/>
              </a:xfrm>
              <a:prstGeom prst="rect">
                <a:avLst/>
              </a:prstGeom>
              <a:blipFill>
                <a:blip r:embed="rId3"/>
                <a:stretch>
                  <a:fillRect l="-570" t="-537"/>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AD47E1CC-5756-839E-8B7C-547F459CD509}"/>
              </a:ext>
            </a:extLst>
          </p:cNvPr>
          <p:cNvGrpSpPr/>
          <p:nvPr/>
        </p:nvGrpSpPr>
        <p:grpSpPr>
          <a:xfrm>
            <a:off x="9555714" y="1646140"/>
            <a:ext cx="2171700" cy="1352901"/>
            <a:chOff x="9555714" y="1646140"/>
            <a:chExt cx="2171700" cy="1352901"/>
          </a:xfrm>
        </p:grpSpPr>
        <p:grpSp>
          <p:nvGrpSpPr>
            <p:cNvPr id="41" name="组合 40">
              <a:extLst>
                <a:ext uri="{FF2B5EF4-FFF2-40B4-BE49-F238E27FC236}">
                  <a16:creationId xmlns:a16="http://schemas.microsoft.com/office/drawing/2014/main" id="{395C8371-52FD-FED6-5A2F-FD59FB54289D}"/>
                </a:ext>
              </a:extLst>
            </p:cNvPr>
            <p:cNvGrpSpPr/>
            <p:nvPr/>
          </p:nvGrpSpPr>
          <p:grpSpPr>
            <a:xfrm>
              <a:off x="10062969" y="1646140"/>
              <a:ext cx="1528667" cy="1352901"/>
              <a:chOff x="8920258" y="2076099"/>
              <a:chExt cx="1528667" cy="1352901"/>
            </a:xfrm>
          </p:grpSpPr>
          <p:sp>
            <p:nvSpPr>
              <p:cNvPr id="7" name="椭圆 6">
                <a:extLst>
                  <a:ext uri="{FF2B5EF4-FFF2-40B4-BE49-F238E27FC236}">
                    <a16:creationId xmlns:a16="http://schemas.microsoft.com/office/drawing/2014/main" id="{039FADD4-61FB-C5C2-5457-461D4FFACBFC}"/>
                  </a:ext>
                </a:extLst>
              </p:cNvPr>
              <p:cNvSpPr/>
              <p:nvPr/>
            </p:nvSpPr>
            <p:spPr>
              <a:xfrm>
                <a:off x="8920258" y="3120360"/>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ADD794A-82FD-8E89-2AFF-1A7D5998AC87}"/>
                  </a:ext>
                </a:extLst>
              </p:cNvPr>
              <p:cNvSpPr/>
              <p:nvPr/>
            </p:nvSpPr>
            <p:spPr>
              <a:xfrm>
                <a:off x="10248900" y="2690812"/>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6C0686-680A-E0CE-5157-54B4D7BA935E}"/>
                  </a:ext>
                </a:extLst>
              </p:cNvPr>
              <p:cNvSpPr/>
              <p:nvPr/>
            </p:nvSpPr>
            <p:spPr>
              <a:xfrm>
                <a:off x="9398841" y="292033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5C0AF41-0C17-900A-2C55-41B617B91491}"/>
                  </a:ext>
                </a:extLst>
              </p:cNvPr>
              <p:cNvSpPr/>
              <p:nvPr/>
            </p:nvSpPr>
            <p:spPr>
              <a:xfrm>
                <a:off x="9906000" y="322897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088304E-46C5-D6C1-7FA5-6AD1BD2E988D}"/>
                  </a:ext>
                </a:extLst>
              </p:cNvPr>
              <p:cNvSpPr/>
              <p:nvPr/>
            </p:nvSpPr>
            <p:spPr>
              <a:xfrm>
                <a:off x="9146524" y="2370215"/>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A5DB226-EF8F-20C4-12DE-FC77BA2E810D}"/>
                  </a:ext>
                </a:extLst>
              </p:cNvPr>
              <p:cNvSpPr/>
              <p:nvPr/>
            </p:nvSpPr>
            <p:spPr>
              <a:xfrm>
                <a:off x="9906000" y="2076099"/>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7B934CAF-0C0D-4E7E-BE87-3C863A9086CE}"/>
                  </a:ext>
                </a:extLst>
              </p:cNvPr>
              <p:cNvCxnSpPr>
                <a:cxnSpLocks/>
                <a:stCxn id="12" idx="6"/>
                <a:endCxn id="13" idx="2"/>
              </p:cNvCxnSpPr>
              <p:nvPr/>
            </p:nvCxnSpPr>
            <p:spPr>
              <a:xfrm flipV="1">
                <a:off x="9346549" y="2176112"/>
                <a:ext cx="559451" cy="2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2FD8EB4-B7E3-75DA-2690-FA57786994C6}"/>
                  </a:ext>
                </a:extLst>
              </p:cNvPr>
              <p:cNvCxnSpPr>
                <a:stCxn id="12" idx="4"/>
                <a:endCxn id="7" idx="7"/>
              </p:cNvCxnSpPr>
              <p:nvPr/>
            </p:nvCxnSpPr>
            <p:spPr>
              <a:xfrm flipH="1">
                <a:off x="9090990" y="2570240"/>
                <a:ext cx="155547" cy="579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E3F842A-D078-F537-241F-68820D7D98C4}"/>
                  </a:ext>
                </a:extLst>
              </p:cNvPr>
              <p:cNvCxnSpPr>
                <a:cxnSpLocks/>
                <a:stCxn id="12" idx="5"/>
                <a:endCxn id="9" idx="0"/>
              </p:cNvCxnSpPr>
              <p:nvPr/>
            </p:nvCxnSpPr>
            <p:spPr>
              <a:xfrm>
                <a:off x="9317256" y="2540947"/>
                <a:ext cx="181598" cy="379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42E84AA-F308-5260-771E-D660AE6F3CD4}"/>
                  </a:ext>
                </a:extLst>
              </p:cNvPr>
              <p:cNvCxnSpPr>
                <a:cxnSpLocks/>
                <a:stCxn id="8" idx="3"/>
                <a:endCxn id="9" idx="6"/>
              </p:cNvCxnSpPr>
              <p:nvPr/>
            </p:nvCxnSpPr>
            <p:spPr>
              <a:xfrm flipH="1">
                <a:off x="9598866" y="2861544"/>
                <a:ext cx="679327" cy="15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43295B7-4C53-86CF-5760-9353E13035A1}"/>
                  </a:ext>
                </a:extLst>
              </p:cNvPr>
              <p:cNvCxnSpPr>
                <a:cxnSpLocks/>
                <a:stCxn id="11" idx="2"/>
                <a:endCxn id="7" idx="6"/>
              </p:cNvCxnSpPr>
              <p:nvPr/>
            </p:nvCxnSpPr>
            <p:spPr>
              <a:xfrm flipH="1" flipV="1">
                <a:off x="9120283" y="3220373"/>
                <a:ext cx="785717" cy="10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AE82B00-4786-7D6E-5CD9-0D13C72206C9}"/>
                  </a:ext>
                </a:extLst>
              </p:cNvPr>
              <p:cNvCxnSpPr>
                <a:cxnSpLocks/>
                <a:stCxn id="8" idx="4"/>
                <a:endCxn id="11" idx="7"/>
              </p:cNvCxnSpPr>
              <p:nvPr/>
            </p:nvCxnSpPr>
            <p:spPr>
              <a:xfrm flipH="1">
                <a:off x="10076732" y="2890837"/>
                <a:ext cx="27218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650C9C-BBC5-78E5-6F71-2F63F9C83E31}"/>
                  </a:ext>
                </a:extLst>
              </p:cNvPr>
              <p:cNvCxnSpPr>
                <a:cxnSpLocks/>
                <a:stCxn id="8" idx="1"/>
                <a:endCxn id="13" idx="4"/>
              </p:cNvCxnSpPr>
              <p:nvPr/>
            </p:nvCxnSpPr>
            <p:spPr>
              <a:xfrm flipH="1" flipV="1">
                <a:off x="10006013" y="2276124"/>
                <a:ext cx="272180" cy="4439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任意多边形: 形状 14">
              <a:extLst>
                <a:ext uri="{FF2B5EF4-FFF2-40B4-BE49-F238E27FC236}">
                  <a16:creationId xmlns:a16="http://schemas.microsoft.com/office/drawing/2014/main" id="{E1AE9DEB-5430-C876-FF58-7F91DA3FE838}"/>
                </a:ext>
              </a:extLst>
            </p:cNvPr>
            <p:cNvSpPr/>
            <p:nvPr/>
          </p:nvSpPr>
          <p:spPr>
            <a:xfrm>
              <a:off x="9555714" y="1893211"/>
              <a:ext cx="2171700" cy="1104900"/>
            </a:xfrm>
            <a:custGeom>
              <a:avLst/>
              <a:gdLst>
                <a:gd name="connsiteX0" fmla="*/ 0 w 2171700"/>
                <a:gd name="connsiteY0" fmla="*/ 0 h 1104900"/>
                <a:gd name="connsiteX1" fmla="*/ 704850 w 2171700"/>
                <a:gd name="connsiteY1" fmla="*/ 533400 h 1104900"/>
                <a:gd name="connsiteX2" fmla="*/ 1438275 w 2171700"/>
                <a:gd name="connsiteY2" fmla="*/ 352425 h 1104900"/>
                <a:gd name="connsiteX3" fmla="*/ 2171700 w 2171700"/>
                <a:gd name="connsiteY3" fmla="*/ 1104900 h 1104900"/>
              </a:gdLst>
              <a:ahLst/>
              <a:cxnLst>
                <a:cxn ang="0">
                  <a:pos x="connsiteX0" y="connsiteY0"/>
                </a:cxn>
                <a:cxn ang="0">
                  <a:pos x="connsiteX1" y="connsiteY1"/>
                </a:cxn>
                <a:cxn ang="0">
                  <a:pos x="connsiteX2" y="connsiteY2"/>
                </a:cxn>
                <a:cxn ang="0">
                  <a:pos x="connsiteX3" y="connsiteY3"/>
                </a:cxn>
              </a:cxnLst>
              <a:rect l="l" t="t" r="r" b="b"/>
              <a:pathLst>
                <a:path w="2171700" h="1104900">
                  <a:moveTo>
                    <a:pt x="0" y="0"/>
                  </a:moveTo>
                  <a:cubicBezTo>
                    <a:pt x="232569" y="237331"/>
                    <a:pt x="465138" y="474663"/>
                    <a:pt x="704850" y="533400"/>
                  </a:cubicBezTo>
                  <a:cubicBezTo>
                    <a:pt x="944562" y="592137"/>
                    <a:pt x="1193800" y="257175"/>
                    <a:pt x="1438275" y="352425"/>
                  </a:cubicBezTo>
                  <a:cubicBezTo>
                    <a:pt x="1682750" y="447675"/>
                    <a:pt x="1927225" y="776287"/>
                    <a:pt x="2171700" y="1104900"/>
                  </a:cubicBezTo>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A8A7A1CD-6A88-4476-688D-9E33E185C8B2}"/>
              </a:ext>
            </a:extLst>
          </p:cNvPr>
          <p:cNvGrpSpPr/>
          <p:nvPr/>
        </p:nvGrpSpPr>
        <p:grpSpPr>
          <a:xfrm>
            <a:off x="9303492" y="4059555"/>
            <a:ext cx="1085755" cy="1432746"/>
            <a:chOff x="10007888" y="3975735"/>
            <a:chExt cx="1085755" cy="1432746"/>
          </a:xfrm>
        </p:grpSpPr>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973004C4-F7A6-E550-19ED-63DBDBFC7474}"/>
                    </a:ext>
                  </a:extLst>
                </p:cNvPr>
                <p:cNvSpPr/>
                <p:nvPr/>
              </p:nvSpPr>
              <p:spPr>
                <a:xfrm>
                  <a:off x="10372580" y="3975735"/>
                  <a:ext cx="337944" cy="3379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oMath>
                    </m:oMathPara>
                  </a14:m>
                  <a:endParaRPr lang="zh-CN" altLang="en-US" dirty="0"/>
                </a:p>
              </p:txBody>
            </p:sp>
          </mc:Choice>
          <mc:Fallback xmlns="">
            <p:sp>
              <p:nvSpPr>
                <p:cNvPr id="17" name="椭圆 16">
                  <a:extLst>
                    <a:ext uri="{FF2B5EF4-FFF2-40B4-BE49-F238E27FC236}">
                      <a16:creationId xmlns:a16="http://schemas.microsoft.com/office/drawing/2014/main" id="{973004C4-F7A6-E550-19ED-63DBDBFC7474}"/>
                    </a:ext>
                  </a:extLst>
                </p:cNvPr>
                <p:cNvSpPr>
                  <a:spLocks noRot="1" noChangeAspect="1" noMove="1" noResize="1" noEditPoints="1" noAdjustHandles="1" noChangeArrowheads="1" noChangeShapeType="1" noTextEdit="1"/>
                </p:cNvSpPr>
                <p:nvPr/>
              </p:nvSpPr>
              <p:spPr>
                <a:xfrm>
                  <a:off x="10372580" y="3975735"/>
                  <a:ext cx="337944" cy="337944"/>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CDEE7331-CE40-917F-E8C6-EE61629416D6}"/>
                    </a:ext>
                  </a:extLst>
                </p:cNvPr>
                <p:cNvSpPr/>
                <p:nvPr/>
              </p:nvSpPr>
              <p:spPr>
                <a:xfrm>
                  <a:off x="10372580" y="5070537"/>
                  <a:ext cx="337944" cy="33794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oMath>
                    </m:oMathPara>
                  </a14:m>
                  <a:endParaRPr lang="zh-CN" altLang="en-US" dirty="0"/>
                </a:p>
              </p:txBody>
            </p:sp>
          </mc:Choice>
          <mc:Fallback xmlns="">
            <p:sp>
              <p:nvSpPr>
                <p:cNvPr id="18" name="椭圆 17">
                  <a:extLst>
                    <a:ext uri="{FF2B5EF4-FFF2-40B4-BE49-F238E27FC236}">
                      <a16:creationId xmlns:a16="http://schemas.microsoft.com/office/drawing/2014/main" id="{CDEE7331-CE40-917F-E8C6-EE61629416D6}"/>
                    </a:ext>
                  </a:extLst>
                </p:cNvPr>
                <p:cNvSpPr>
                  <a:spLocks noRot="1" noChangeAspect="1" noMove="1" noResize="1" noEditPoints="1" noAdjustHandles="1" noChangeArrowheads="1" noChangeShapeType="1" noTextEdit="1"/>
                </p:cNvSpPr>
                <p:nvPr/>
              </p:nvSpPr>
              <p:spPr>
                <a:xfrm>
                  <a:off x="10372580" y="5070537"/>
                  <a:ext cx="337944" cy="337944"/>
                </a:xfrm>
                <a:prstGeom prst="ellipse">
                  <a:avLst/>
                </a:prstGeom>
                <a:blipFill>
                  <a:blip r:embed="rId5"/>
                  <a:stretch>
                    <a:fillRect l="-1754" b="-17544"/>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FF94FECD-5EDB-B943-F7BF-4D0DCBF76D76}"/>
                </a:ext>
              </a:extLst>
            </p:cNvPr>
            <p:cNvCxnSpPr>
              <a:cxnSpLocks/>
              <a:stCxn id="17" idx="4"/>
              <a:endCxn id="18" idx="0"/>
            </p:cNvCxnSpPr>
            <p:nvPr/>
          </p:nvCxnSpPr>
          <p:spPr>
            <a:xfrm>
              <a:off x="10541552" y="4313679"/>
              <a:ext cx="0" cy="75685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AAEC174-4028-2ADC-AA04-AE2968AA754D}"/>
                    </a:ext>
                  </a:extLst>
                </p:cNvPr>
                <p:cNvSpPr txBox="1"/>
                <p:nvPr/>
              </p:nvSpPr>
              <p:spPr>
                <a:xfrm>
                  <a:off x="10607594" y="4313679"/>
                  <a:ext cx="32278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9AAEC174-4028-2ADC-AA04-AE2968AA754D}"/>
                    </a:ext>
                  </a:extLst>
                </p:cNvPr>
                <p:cNvSpPr txBox="1">
                  <a:spLocks noRot="1" noChangeAspect="1" noMove="1" noResize="1" noEditPoints="1" noAdjustHandles="1" noChangeArrowheads="1" noChangeShapeType="1" noTextEdit="1"/>
                </p:cNvSpPr>
                <p:nvPr/>
              </p:nvSpPr>
              <p:spPr>
                <a:xfrm>
                  <a:off x="10607594" y="4313679"/>
                  <a:ext cx="322781" cy="299313"/>
                </a:xfrm>
                <a:prstGeom prst="rect">
                  <a:avLst/>
                </a:prstGeom>
                <a:blipFill>
                  <a:blip r:embed="rId6"/>
                  <a:stretch>
                    <a:fillRect l="-9615" r="-13462" b="-26531"/>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6C381FF9-155C-9EC7-AEC7-E5C95717692A}"/>
                </a:ext>
              </a:extLst>
            </p:cNvPr>
            <p:cNvCxnSpPr/>
            <p:nvPr/>
          </p:nvCxnSpPr>
          <p:spPr>
            <a:xfrm>
              <a:off x="10007888" y="4714968"/>
              <a:ext cx="108575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05B037C8-3791-A549-CF67-5464DFD966DE}"/>
                  </a:ext>
                </a:extLst>
              </p:cNvPr>
              <p:cNvSpPr txBox="1"/>
              <p:nvPr/>
            </p:nvSpPr>
            <p:spPr>
              <a:xfrm>
                <a:off x="8866838" y="5657643"/>
                <a:ext cx="3186257" cy="540533"/>
              </a:xfrm>
              <a:prstGeom prst="rect">
                <a:avLst/>
              </a:prstGeom>
              <a:noFill/>
              <a:ln>
                <a:solidFill>
                  <a:schemeClr val="tx1"/>
                </a:solidFill>
              </a:ln>
            </p:spPr>
            <p:txBody>
              <a:bodyPr wrap="none" rtlCol="0">
                <a:spAutoFit/>
              </a:bodyPr>
              <a:lstStyle/>
              <a:p>
                <a:r>
                  <a:rPr lang="ja-JP" altLang="en-US" sz="1400" dirty="0"/>
                  <a:t>頂点</a:t>
                </a:r>
                <a14:m>
                  <m:oMath xmlns:m="http://schemas.openxmlformats.org/officeDocument/2006/math">
                    <m:r>
                      <a:rPr lang="en-US" altLang="ja-JP" sz="1400" b="0" i="1" smtClean="0">
                        <a:latin typeface="Cambria Math" panose="02040503050406030204" pitchFamily="18" charset="0"/>
                      </a:rPr>
                      <m:t>𝑖</m:t>
                    </m:r>
                  </m:oMath>
                </a14:m>
                <a:r>
                  <a:rPr lang="ja-JP" altLang="en-US" sz="1400" dirty="0"/>
                  <a:t>頂点</a:t>
                </a:r>
                <a14:m>
                  <m:oMath xmlns:m="http://schemas.openxmlformats.org/officeDocument/2006/math">
                    <m:r>
                      <a:rPr lang="en-US" altLang="ja-JP" sz="1400" b="0" i="1" dirty="0" smtClean="0">
                        <a:latin typeface="Cambria Math" panose="02040503050406030204" pitchFamily="18" charset="0"/>
                      </a:rPr>
                      <m:t>𝑗</m:t>
                    </m:r>
                  </m:oMath>
                </a14:m>
                <a:r>
                  <a:rPr lang="ja-JP" altLang="en-US" sz="1400" dirty="0"/>
                  <a:t>が異なる集合に属する時、</a:t>
                </a:r>
                <a:endParaRPr lang="en-US" altLang="ja-JP" sz="1400" dirty="0"/>
              </a:p>
              <a:p>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𝑒</m:t>
                        </m:r>
                      </m:e>
                      <m:sub>
                        <m:r>
                          <a:rPr lang="en-US" altLang="zh-CN" sz="1400" i="1">
                            <a:latin typeface="Cambria Math" panose="02040503050406030204" pitchFamily="18" charset="0"/>
                          </a:rPr>
                          <m:t>𝑖𝑗</m:t>
                        </m:r>
                      </m:sub>
                    </m:sSub>
                  </m:oMath>
                </a14:m>
                <a:r>
                  <a:rPr lang="ja-JP" altLang="en-US" sz="1400" dirty="0"/>
                  <a:t>を目的関数に加算される</a:t>
                </a:r>
                <a:endParaRPr lang="zh-CN" altLang="en-US" sz="1400" dirty="0"/>
              </a:p>
            </p:txBody>
          </p:sp>
        </mc:Choice>
        <mc:Fallback xmlns="">
          <p:sp>
            <p:nvSpPr>
              <p:cNvPr id="30" name="文本框 29">
                <a:extLst>
                  <a:ext uri="{FF2B5EF4-FFF2-40B4-BE49-F238E27FC236}">
                    <a16:creationId xmlns:a16="http://schemas.microsoft.com/office/drawing/2014/main" id="{05B037C8-3791-A549-CF67-5464DFD966DE}"/>
                  </a:ext>
                </a:extLst>
              </p:cNvPr>
              <p:cNvSpPr txBox="1">
                <a:spLocks noRot="1" noChangeAspect="1" noMove="1" noResize="1" noEditPoints="1" noAdjustHandles="1" noChangeArrowheads="1" noChangeShapeType="1" noTextEdit="1"/>
              </p:cNvSpPr>
              <p:nvPr/>
            </p:nvSpPr>
            <p:spPr>
              <a:xfrm>
                <a:off x="8866838" y="5657643"/>
                <a:ext cx="3186257" cy="540533"/>
              </a:xfrm>
              <a:prstGeom prst="rect">
                <a:avLst/>
              </a:prstGeom>
              <a:blipFill>
                <a:blip r:embed="rId7"/>
                <a:stretch>
                  <a:fillRect l="-382" t="-1099" b="-7692"/>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50338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1BA69-468E-83A6-EA79-FAF879AC1834}"/>
                  </a:ext>
                </a:extLst>
              </p:cNvPr>
              <p:cNvSpPr txBox="1"/>
              <p:nvPr/>
            </p:nvSpPr>
            <p:spPr>
              <a:xfrm>
                <a:off x="600364" y="1238694"/>
                <a:ext cx="6096000" cy="358368"/>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ja-JP" altLang="en-US" sz="1600" dirty="0"/>
                  <a:t>を</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𝑗</m:t>
                        </m:r>
                      </m:sub>
                    </m:sSub>
                  </m:oMath>
                </a14:m>
                <a:r>
                  <a:rPr lang="ja-JP" altLang="en-US" sz="1600" dirty="0"/>
                  <a:t>で表す</a:t>
                </a:r>
                <a:endParaRPr lang="zh-CN" altLang="en-US" sz="1600" dirty="0"/>
              </a:p>
            </p:txBody>
          </p:sp>
        </mc:Choice>
        <mc:Fallback xmlns="">
          <p:sp>
            <p:nvSpPr>
              <p:cNvPr id="7" name="文本框 6">
                <a:extLst>
                  <a:ext uri="{FF2B5EF4-FFF2-40B4-BE49-F238E27FC236}">
                    <a16:creationId xmlns:a16="http://schemas.microsoft.com/office/drawing/2014/main" id="{77F1BA69-468E-83A6-EA79-FAF879AC1834}"/>
                  </a:ext>
                </a:extLst>
              </p:cNvPr>
              <p:cNvSpPr txBox="1">
                <a:spLocks noRot="1" noChangeAspect="1" noMove="1" noResize="1" noEditPoints="1" noAdjustHandles="1" noChangeArrowheads="1" noChangeShapeType="1" noTextEdit="1"/>
              </p:cNvSpPr>
              <p:nvPr/>
            </p:nvSpPr>
            <p:spPr>
              <a:xfrm>
                <a:off x="600364" y="1238694"/>
                <a:ext cx="6096000" cy="358368"/>
              </a:xfrm>
              <a:prstGeom prst="rect">
                <a:avLst/>
              </a:prstGeom>
              <a:blipFill>
                <a:blip r:embed="rId3"/>
                <a:stretch>
                  <a:fillRect t="-3390" b="-16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F95A4A4-5348-9711-CB44-132B56B1A9B7}"/>
              </a:ext>
            </a:extLst>
          </p:cNvPr>
          <p:cNvSpPr txBox="1"/>
          <p:nvPr/>
        </p:nvSpPr>
        <p:spPr>
          <a:xfrm>
            <a:off x="600364" y="1609217"/>
            <a:ext cx="1210588" cy="338554"/>
          </a:xfrm>
          <a:prstGeom prst="rect">
            <a:avLst/>
          </a:prstGeom>
          <a:noFill/>
        </p:spPr>
        <p:txBody>
          <a:bodyPr wrap="none" rtlCol="0">
            <a:spAutoFit/>
          </a:bodyPr>
          <a:lstStyle/>
          <a:p>
            <a:r>
              <a:rPr lang="ja-JP" altLang="en-US" sz="1600" dirty="0"/>
              <a:t>真理値表：</a:t>
            </a:r>
            <a:endParaRPr lang="zh-CN" altLang="en-US" sz="1600"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33307">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a:txBody>
                      <a:tcPr/>
                    </a:tc>
                    <a:extLst>
                      <a:ext uri="{0D108BD9-81ED-4DB2-BD59-A6C34878D82A}">
                        <a16:rowId xmlns:a16="http://schemas.microsoft.com/office/drawing/2014/main" val="1484428234"/>
                      </a:ext>
                    </a:extLst>
                  </a:tr>
                  <a:tr h="31431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14317">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14317">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14317">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Choice>
        <mc:Fallback xmlns="">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87858">
                    <a:tc>
                      <a:txBody>
                        <a:bodyPr/>
                        <a:lstStyle/>
                        <a:p>
                          <a:endParaRPr lang="zh-CN"/>
                        </a:p>
                      </a:txBody>
                      <a:tcPr>
                        <a:blipFill>
                          <a:blip r:embed="rId4"/>
                          <a:stretch>
                            <a:fillRect l="-917" t="-3125" r="-203670" b="-400000"/>
                          </a:stretch>
                        </a:blipFill>
                      </a:tcPr>
                    </a:tc>
                    <a:tc>
                      <a:txBody>
                        <a:bodyPr/>
                        <a:lstStyle/>
                        <a:p>
                          <a:endParaRPr lang="zh-CN"/>
                        </a:p>
                      </a:txBody>
                      <a:tcPr>
                        <a:blipFill>
                          <a:blip r:embed="rId4"/>
                          <a:stretch>
                            <a:fillRect l="-100917" t="-3125" r="-103670" b="-400000"/>
                          </a:stretch>
                        </a:blipFill>
                      </a:tcPr>
                    </a:tc>
                    <a:tc>
                      <a:txBody>
                        <a:bodyPr/>
                        <a:lstStyle/>
                        <a:p>
                          <a:endParaRPr lang="zh-CN"/>
                        </a:p>
                      </a:txBody>
                      <a:tcPr>
                        <a:blipFill>
                          <a:blip r:embed="rId4"/>
                          <a:stretch>
                            <a:fillRect l="-200917" t="-3125" r="-3670" b="-400000"/>
                          </a:stretch>
                        </a:blipFill>
                      </a:tcPr>
                    </a:tc>
                    <a:extLst>
                      <a:ext uri="{0D108BD9-81ED-4DB2-BD59-A6C34878D82A}">
                        <a16:rowId xmlns:a16="http://schemas.microsoft.com/office/drawing/2014/main" val="1484428234"/>
                      </a:ext>
                    </a:extLst>
                  </a:tr>
                  <a:tr h="36576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65760">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65760">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6576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Fallback>
      </mc:AlternateContent>
      <p:sp>
        <p:nvSpPr>
          <p:cNvPr id="10" name="箭头: 右 9">
            <a:extLst>
              <a:ext uri="{FF2B5EF4-FFF2-40B4-BE49-F238E27FC236}">
                <a16:creationId xmlns:a16="http://schemas.microsoft.com/office/drawing/2014/main" id="{140C18C4-B321-FB8E-2E7C-18FBF6D8B6EE}"/>
              </a:ext>
            </a:extLst>
          </p:cNvPr>
          <p:cNvSpPr/>
          <p:nvPr/>
        </p:nvSpPr>
        <p:spPr>
          <a:xfrm>
            <a:off x="3394576" y="2910423"/>
            <a:ext cx="1228725" cy="391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8BBE78-4647-1131-23E2-9315071A2C80}"/>
                  </a:ext>
                </a:extLst>
              </p:cNvPr>
              <p:cNvSpPr txBox="1"/>
              <p:nvPr/>
            </p:nvSpPr>
            <p:spPr>
              <a:xfrm>
                <a:off x="4518526" y="2893112"/>
                <a:ext cx="3771340" cy="432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sSubSup>
                        <m:sSubSupPr>
                          <m:ctrlPr>
                            <a:rPr lang="en-US" altLang="zh-CN" sz="1600" b="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up>
                          <m:r>
                            <a:rPr lang="en-US" altLang="zh-CN" sz="1600" b="0" i="1" smtClean="0">
                              <a:solidFill>
                                <a:srgbClr val="FF0000"/>
                              </a:solidFill>
                              <a:latin typeface="Cambria Math" panose="02040503050406030204" pitchFamily="18" charset="0"/>
                            </a:rPr>
                            <m:t>2</m:t>
                          </m:r>
                        </m:sup>
                      </m:sSubSup>
                      <m:r>
                        <a:rPr lang="en-US" altLang="zh-CN" sz="1600" b="0" i="1" smtClean="0">
                          <a:latin typeface="Cambria Math" panose="02040503050406030204" pitchFamily="18" charset="0"/>
                        </a:rPr>
                        <m:t>−2</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up>
                          <m:r>
                            <a:rPr lang="en-US" altLang="zh-CN" sz="1600" i="1">
                              <a:solidFill>
                                <a:srgbClr val="FF0000"/>
                              </a:solidFill>
                              <a:latin typeface="Cambria Math" panose="02040503050406030204" pitchFamily="18" charset="0"/>
                            </a:rPr>
                            <m:t>2</m:t>
                          </m:r>
                        </m:sup>
                      </m:sSubSup>
                    </m:oMath>
                  </m:oMathPara>
                </a14:m>
                <a:endParaRPr lang="zh-CN" altLang="en-US" sz="1600" dirty="0"/>
              </a:p>
            </p:txBody>
          </p:sp>
        </mc:Choice>
        <mc:Fallback xmlns="">
          <p:sp>
            <p:nvSpPr>
              <p:cNvPr id="12" name="文本框 11">
                <a:extLst>
                  <a:ext uri="{FF2B5EF4-FFF2-40B4-BE49-F238E27FC236}">
                    <a16:creationId xmlns:a16="http://schemas.microsoft.com/office/drawing/2014/main" id="{8A8BBE78-4647-1131-23E2-9315071A2C80}"/>
                  </a:ext>
                </a:extLst>
              </p:cNvPr>
              <p:cNvSpPr txBox="1">
                <a:spLocks noRot="1" noChangeAspect="1" noMove="1" noResize="1" noEditPoints="1" noAdjustHandles="1" noChangeArrowheads="1" noChangeShapeType="1" noTextEdit="1"/>
              </p:cNvSpPr>
              <p:nvPr/>
            </p:nvSpPr>
            <p:spPr>
              <a:xfrm>
                <a:off x="4518526" y="2893112"/>
                <a:ext cx="3771340" cy="432875"/>
              </a:xfrm>
              <a:prstGeom prst="rect">
                <a:avLst/>
              </a:prstGeom>
              <a:blipFill>
                <a:blip r:embed="rId5"/>
                <a:stretch>
                  <a:fillRect b="-5634"/>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BC92B931-8340-B224-151E-B00380C6AB7A}"/>
              </a:ext>
            </a:extLst>
          </p:cNvPr>
          <p:cNvSpPr/>
          <p:nvPr/>
        </p:nvSpPr>
        <p:spPr>
          <a:xfrm>
            <a:off x="8076467" y="3035706"/>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1BCEA5-54A6-C6F3-DC2A-25194CDBD391}"/>
                  </a:ext>
                </a:extLst>
              </p:cNvPr>
              <p:cNvSpPr txBox="1"/>
              <p:nvPr/>
            </p:nvSpPr>
            <p:spPr>
              <a:xfrm>
                <a:off x="8922666" y="2943701"/>
                <a:ext cx="183832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Sub>
                      <m:r>
                        <a:rPr lang="en-US" altLang="zh-CN" sz="1600" b="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Sub>
                    </m:oMath>
                  </m:oMathPara>
                </a14:m>
                <a:endParaRPr lang="zh-CN" altLang="en-US" sz="1600" dirty="0"/>
              </a:p>
            </p:txBody>
          </p:sp>
        </mc:Choice>
        <mc:Fallback xmlns="">
          <p:sp>
            <p:nvSpPr>
              <p:cNvPr id="15" name="文本框 14">
                <a:extLst>
                  <a:ext uri="{FF2B5EF4-FFF2-40B4-BE49-F238E27FC236}">
                    <a16:creationId xmlns:a16="http://schemas.microsoft.com/office/drawing/2014/main" id="{2A1BCEA5-54A6-C6F3-DC2A-25194CDBD391}"/>
                  </a:ext>
                </a:extLst>
              </p:cNvPr>
              <p:cNvSpPr txBox="1">
                <a:spLocks noRot="1" noChangeAspect="1" noMove="1" noResize="1" noEditPoints="1" noAdjustHandles="1" noChangeArrowheads="1" noChangeShapeType="1" noTextEdit="1"/>
              </p:cNvSpPr>
              <p:nvPr/>
            </p:nvSpPr>
            <p:spPr>
              <a:xfrm>
                <a:off x="8922666" y="2943701"/>
                <a:ext cx="1838325" cy="358368"/>
              </a:xfrm>
              <a:prstGeom prst="rect">
                <a:avLst/>
              </a:prstGeom>
              <a:blipFill>
                <a:blip r:embed="rId6"/>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683FF1-907C-3153-2CD6-0B6BA6EE5261}"/>
                  </a:ext>
                </a:extLst>
              </p:cNvPr>
              <p:cNvSpPr txBox="1"/>
              <p:nvPr/>
            </p:nvSpPr>
            <p:spPr>
              <a:xfrm>
                <a:off x="574915" y="4452618"/>
                <a:ext cx="5829281" cy="2203232"/>
              </a:xfrm>
              <a:prstGeom prst="rect">
                <a:avLst/>
              </a:prstGeom>
              <a:noFill/>
            </p:spPr>
            <p:txBody>
              <a:bodyPr wrap="square">
                <a:spAutoFit/>
              </a:bodyPr>
              <a:lstStyle/>
              <a:p>
                <a:r>
                  <a:rPr lang="ja-JP" altLang="en-US" sz="1600" dirty="0"/>
                  <a:t>制約条件</a:t>
                </a:r>
                <a:r>
                  <a:rPr lang="en-US" altLang="ja-JP" sz="1600" dirty="0"/>
                  <a:t>(</a:t>
                </a:r>
                <a:r>
                  <a:rPr lang="ja-JP" altLang="en-US" sz="1600" b="0" i="0" dirty="0">
                    <a:solidFill>
                      <a:srgbClr val="374151"/>
                    </a:solidFill>
                    <a:effectLst/>
                    <a:latin typeface="Söhne"/>
                  </a:rPr>
                  <a:t>各部分集合の頂点数が等しい</a:t>
                </a:r>
                <a:r>
                  <a:rPr lang="en-US" altLang="ja-JP" sz="1600" dirty="0"/>
                  <a:t>)</a:t>
                </a:r>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𝑛</m:t>
                          </m:r>
                        </m:num>
                        <m:den>
                          <m:r>
                            <a:rPr lang="en-US" altLang="zh-CN" sz="1600" i="1">
                              <a:latin typeface="Cambria Math" panose="02040503050406030204" pitchFamily="18" charset="0"/>
                            </a:rPr>
                            <m:t>2</m:t>
                          </m:r>
                        </m:den>
                      </m:f>
                    </m:oMath>
                  </m:oMathPara>
                </a14:m>
                <a:endParaRPr lang="en-US" altLang="ja-JP" sz="1600" dirty="0"/>
              </a:p>
              <a:p>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a:t>
                </a:r>
                <a:r>
                  <a:rPr lang="zh-CN" altLang="en-US" sz="1600" dirty="0"/>
                  <a:t> </a:t>
                </a:r>
                <a:r>
                  <a:rPr lang="ja-JP" altLang="en-US" sz="1600" dirty="0">
                    <a:solidFill>
                      <a:srgbClr val="00B050"/>
                    </a:solidFill>
                  </a:rPr>
                  <a:t>制約条件から変換された二次多項式</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i="1" smtClean="0">
                              <a:latin typeface="Cambria Math" panose="02040503050406030204" pitchFamily="18" charset="0"/>
                            </a:rPr>
                          </m:ctrlPr>
                        </m:funcPr>
                        <m:fName>
                          <m:limLow>
                            <m:limLowPr>
                              <m:ctrlPr>
                                <a:rPr lang="en-US" altLang="zh-CN" sz="1600" i="1" smtClean="0">
                                  <a:latin typeface="Cambria Math" panose="02040503050406030204" pitchFamily="18" charset="0"/>
                                </a:rPr>
                              </m:ctrlPr>
                            </m:limLowPr>
                            <m:e>
                              <m:r>
                                <m:rPr>
                                  <m:sty m:val="p"/>
                                </m:rPr>
                                <a:rPr lang="en-US" altLang="zh-CN" sz="1600" i="0" smtClean="0">
                                  <a:latin typeface="Cambria Math" panose="02040503050406030204" pitchFamily="18" charset="0"/>
                                </a:rPr>
                                <m:t>min</m:t>
                              </m:r>
                            </m:e>
                            <m:lim/>
                          </m:limLow>
                        </m:fName>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e>
                      </m:nary>
                    </m:oMath>
                  </m:oMathPara>
                </a14:m>
                <a:endParaRPr lang="zh-CN" altLang="en-US" sz="1600" dirty="0"/>
              </a:p>
            </p:txBody>
          </p:sp>
        </mc:Choice>
        <mc:Fallback xmlns="">
          <p:sp>
            <p:nvSpPr>
              <p:cNvPr id="17" name="文本框 16">
                <a:extLst>
                  <a:ext uri="{FF2B5EF4-FFF2-40B4-BE49-F238E27FC236}">
                    <a16:creationId xmlns:a16="http://schemas.microsoft.com/office/drawing/2014/main" id="{5D683FF1-907C-3153-2CD6-0B6BA6EE5261}"/>
                  </a:ext>
                </a:extLst>
              </p:cNvPr>
              <p:cNvSpPr txBox="1">
                <a:spLocks noRot="1" noChangeAspect="1" noMove="1" noResize="1" noEditPoints="1" noAdjustHandles="1" noChangeArrowheads="1" noChangeShapeType="1" noTextEdit="1"/>
              </p:cNvSpPr>
              <p:nvPr/>
            </p:nvSpPr>
            <p:spPr>
              <a:xfrm>
                <a:off x="574915" y="4452618"/>
                <a:ext cx="5829281" cy="2203232"/>
              </a:xfrm>
              <a:prstGeom prst="rect">
                <a:avLst/>
              </a:prstGeom>
              <a:blipFill>
                <a:blip r:embed="rId7"/>
                <a:stretch>
                  <a:fillRect l="-522" t="-829"/>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2B054635-7A54-059C-F98E-E3229AC70C94}"/>
              </a:ext>
            </a:extLst>
          </p:cNvPr>
          <p:cNvSpPr/>
          <p:nvPr/>
        </p:nvSpPr>
        <p:spPr>
          <a:xfrm>
            <a:off x="4561685" y="4947125"/>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92D9D8-36AD-3F99-B0DD-0B7B652125BB}"/>
                  </a:ext>
                </a:extLst>
              </p:cNvPr>
              <p:cNvSpPr txBox="1"/>
              <p:nvPr/>
            </p:nvSpPr>
            <p:spPr>
              <a:xfrm>
                <a:off x="5600759" y="4613376"/>
                <a:ext cx="1734283" cy="813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num>
                                <m:den>
                                  <m:r>
                                    <a:rPr lang="en-US" altLang="zh-CN" sz="1600" b="0" i="1" smtClean="0">
                                      <a:latin typeface="Cambria Math" panose="02040503050406030204" pitchFamily="18" charset="0"/>
                                    </a:rPr>
                                    <m:t>2</m:t>
                                  </m:r>
                                </m:den>
                              </m:f>
                            </m:e>
                          </m:d>
                        </m:e>
                        <m:sup>
                          <m:r>
                            <a:rPr lang="en-US" altLang="zh-CN" sz="1600" b="0" i="1" smtClean="0">
                              <a:latin typeface="Cambria Math" panose="02040503050406030204" pitchFamily="18" charset="0"/>
                            </a:rPr>
                            <m:t>2</m:t>
                          </m:r>
                        </m:sup>
                      </m:sSup>
                    </m:oMath>
                  </m:oMathPara>
                </a14:m>
                <a:endParaRPr lang="zh-CN" altLang="en-US" sz="1600" dirty="0"/>
              </a:p>
            </p:txBody>
          </p:sp>
        </mc:Choice>
        <mc:Fallback xmlns="">
          <p:sp>
            <p:nvSpPr>
              <p:cNvPr id="20" name="文本框 19">
                <a:extLst>
                  <a:ext uri="{FF2B5EF4-FFF2-40B4-BE49-F238E27FC236}">
                    <a16:creationId xmlns:a16="http://schemas.microsoft.com/office/drawing/2014/main" id="{0192D9D8-36AD-3F99-B0DD-0B7B652125BB}"/>
                  </a:ext>
                </a:extLst>
              </p:cNvPr>
              <p:cNvSpPr txBox="1">
                <a:spLocks noRot="1" noChangeAspect="1" noMove="1" noResize="1" noEditPoints="1" noAdjustHandles="1" noChangeArrowheads="1" noChangeShapeType="1" noTextEdit="1"/>
              </p:cNvSpPr>
              <p:nvPr/>
            </p:nvSpPr>
            <p:spPr>
              <a:xfrm>
                <a:off x="5600759" y="4613376"/>
                <a:ext cx="1734283" cy="81310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AF0B52F-01A7-8651-45AB-96D1CACFC78B}"/>
                  </a:ext>
                </a:extLst>
              </p:cNvPr>
              <p:cNvSpPr txBox="1"/>
              <p:nvPr/>
            </p:nvSpPr>
            <p:spPr>
              <a:xfrm>
                <a:off x="5888674" y="5665200"/>
                <a:ext cx="4833937" cy="934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𝑖</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𝑗</m:t>
                                  </m:r>
                                </m:sub>
                              </m:sSub>
                              <m:r>
                                <a:rPr lang="en-US" altLang="zh-CN" sz="1800" b="0" i="1" smtClean="0">
                                  <a:latin typeface="Cambria Math" panose="02040503050406030204" pitchFamily="18" charset="0"/>
                                </a:rPr>
                                <m:t>)</m:t>
                              </m:r>
                            </m:e>
                          </m:nary>
                          <m:r>
                            <a:rPr lang="en-US" altLang="zh-CN" sz="1800" b="0" i="1" smtClean="0">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sSup>
                            <m:sSupPr>
                              <m:ctrlPr>
                                <a:rPr lang="en-US" altLang="zh-CN" i="1" smtClean="0">
                                  <a:solidFill>
                                    <a:srgbClr val="00B050"/>
                                  </a:solidFill>
                                  <a:latin typeface="Cambria Math" panose="02040503050406030204" pitchFamily="18" charset="0"/>
                                </a:rPr>
                              </m:ctrlPr>
                            </m:sSupPr>
                            <m:e>
                              <m:d>
                                <m:dPr>
                                  <m:ctrlPr>
                                    <a:rPr lang="en-US" altLang="zh-CN" i="1">
                                      <a:solidFill>
                                        <a:srgbClr val="00B050"/>
                                      </a:solidFill>
                                      <a:latin typeface="Cambria Math" panose="02040503050406030204" pitchFamily="18" charset="0"/>
                                    </a:rPr>
                                  </m:ctrlPr>
                                </m:dPr>
                                <m:e>
                                  <m:nary>
                                    <m:naryPr>
                                      <m:chr m:val="∑"/>
                                      <m:ctrlPr>
                                        <a:rPr lang="en-US" altLang="zh-CN" i="1">
                                          <a:solidFill>
                                            <a:srgbClr val="00B050"/>
                                          </a:solidFill>
                                          <a:latin typeface="Cambria Math" panose="02040503050406030204" pitchFamily="18" charset="0"/>
                                        </a:rPr>
                                      </m:ctrlPr>
                                    </m:naryPr>
                                    <m:sub>
                                      <m:r>
                                        <m:rPr>
                                          <m:brk m:alnAt="23"/>
                                        </m:rPr>
                                        <a:rPr lang="en-US" altLang="zh-CN" i="1">
                                          <a:solidFill>
                                            <a:srgbClr val="00B050"/>
                                          </a:solidFill>
                                          <a:latin typeface="Cambria Math" panose="02040503050406030204" pitchFamily="18" charset="0"/>
                                        </a:rPr>
                                        <m:t>𝑖</m:t>
                                      </m:r>
                                      <m:r>
                                        <a:rPr lang="en-US" altLang="zh-CN" i="1">
                                          <a:solidFill>
                                            <a:srgbClr val="00B050"/>
                                          </a:solidFill>
                                          <a:latin typeface="Cambria Math" panose="02040503050406030204" pitchFamily="18" charset="0"/>
                                        </a:rPr>
                                        <m:t>=1</m:t>
                                      </m:r>
                                    </m:sub>
                                    <m:sup>
                                      <m:r>
                                        <a:rPr lang="en-US" altLang="zh-CN" i="1">
                                          <a:solidFill>
                                            <a:srgbClr val="00B050"/>
                                          </a:solidFill>
                                          <a:latin typeface="Cambria Math" panose="02040503050406030204" pitchFamily="18" charset="0"/>
                                        </a:rPr>
                                        <m:t>𝑛</m:t>
                                      </m:r>
                                    </m:sup>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𝑖</m:t>
                                          </m:r>
                                        </m:sub>
                                      </m:sSub>
                                    </m:e>
                                  </m:nary>
                                  <m:r>
                                    <a:rPr lang="en-US" altLang="zh-CN" i="1">
                                      <a:solidFill>
                                        <a:srgbClr val="00B050"/>
                                      </a:solidFill>
                                      <a:latin typeface="Cambria Math" panose="02040503050406030204" pitchFamily="18" charset="0"/>
                                    </a:rPr>
                                    <m:t>−</m:t>
                                  </m:r>
                                  <m:f>
                                    <m:fPr>
                                      <m:ctrlPr>
                                        <a:rPr lang="en-US" altLang="zh-CN" i="1">
                                          <a:solidFill>
                                            <a:srgbClr val="00B050"/>
                                          </a:solidFill>
                                          <a:latin typeface="Cambria Math" panose="02040503050406030204" pitchFamily="18" charset="0"/>
                                        </a:rPr>
                                      </m:ctrlPr>
                                    </m:fPr>
                                    <m:num>
                                      <m:r>
                                        <a:rPr lang="en-US" altLang="zh-CN" i="1">
                                          <a:solidFill>
                                            <a:srgbClr val="00B050"/>
                                          </a:solidFill>
                                          <a:latin typeface="Cambria Math" panose="02040503050406030204" pitchFamily="18" charset="0"/>
                                        </a:rPr>
                                        <m:t>𝑛</m:t>
                                      </m:r>
                                    </m:num>
                                    <m:den>
                                      <m:r>
                                        <a:rPr lang="en-US" altLang="zh-CN" i="1">
                                          <a:solidFill>
                                            <a:srgbClr val="00B050"/>
                                          </a:solidFill>
                                          <a:latin typeface="Cambria Math" panose="02040503050406030204" pitchFamily="18" charset="0"/>
                                        </a:rPr>
                                        <m:t>2</m:t>
                                      </m:r>
                                    </m:den>
                                  </m:f>
                                </m:e>
                              </m:d>
                            </m:e>
                            <m:sup>
                              <m:r>
                                <a:rPr lang="en-US" altLang="zh-CN" i="1">
                                  <a:solidFill>
                                    <a:srgbClr val="00B050"/>
                                  </a:solidFill>
                                  <a:latin typeface="Cambria Math" panose="02040503050406030204" pitchFamily="18" charset="0"/>
                                </a:rPr>
                                <m:t>2</m:t>
                              </m:r>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4AF0B52F-01A7-8651-45AB-96D1CACFC78B}"/>
                  </a:ext>
                </a:extLst>
              </p:cNvPr>
              <p:cNvSpPr txBox="1">
                <a:spLocks noRot="1" noChangeAspect="1" noMove="1" noResize="1" noEditPoints="1" noAdjustHandles="1" noChangeArrowheads="1" noChangeShapeType="1" noTextEdit="1"/>
              </p:cNvSpPr>
              <p:nvPr/>
            </p:nvSpPr>
            <p:spPr>
              <a:xfrm>
                <a:off x="5888674" y="5665200"/>
                <a:ext cx="4833937" cy="934551"/>
              </a:xfrm>
              <a:prstGeom prst="rect">
                <a:avLst/>
              </a:prstGeom>
              <a:blipFill>
                <a:blip r:embed="rId9"/>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C1A2C735-142C-E85B-921C-B6A03570AAE5}"/>
              </a:ext>
            </a:extLst>
          </p:cNvPr>
          <p:cNvSpPr/>
          <p:nvPr/>
        </p:nvSpPr>
        <p:spPr>
          <a:xfrm>
            <a:off x="4791076" y="6043144"/>
            <a:ext cx="714914"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00701D7-F416-86A0-4812-7C5BE15BC601}"/>
                  </a:ext>
                </a:extLst>
              </p:cNvPr>
              <p:cNvSpPr txBox="1"/>
              <p:nvPr/>
            </p:nvSpPr>
            <p:spPr>
              <a:xfrm>
                <a:off x="5659498" y="1209725"/>
                <a:ext cx="6094378" cy="81176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zh-CN" altLang="en-US" dirty="0"/>
              </a:p>
            </p:txBody>
          </p:sp>
        </mc:Choice>
        <mc:Fallback xmlns="">
          <p:sp>
            <p:nvSpPr>
              <p:cNvPr id="3" name="文本框 2">
                <a:extLst>
                  <a:ext uri="{FF2B5EF4-FFF2-40B4-BE49-F238E27FC236}">
                    <a16:creationId xmlns:a16="http://schemas.microsoft.com/office/drawing/2014/main" id="{500701D7-F416-86A0-4812-7C5BE15BC601}"/>
                  </a:ext>
                </a:extLst>
              </p:cNvPr>
              <p:cNvSpPr txBox="1">
                <a:spLocks noRot="1" noChangeAspect="1" noMove="1" noResize="1" noEditPoints="1" noAdjustHandles="1" noChangeArrowheads="1" noChangeShapeType="1" noTextEdit="1"/>
              </p:cNvSpPr>
              <p:nvPr/>
            </p:nvSpPr>
            <p:spPr>
              <a:xfrm>
                <a:off x="5659498" y="1209725"/>
                <a:ext cx="6094378" cy="811761"/>
              </a:xfrm>
              <a:prstGeom prst="rect">
                <a:avLst/>
              </a:prstGeom>
              <a:blipFill>
                <a:blip r:embed="rId10"/>
                <a:stretch>
                  <a:fillRect/>
                </a:stretch>
              </a:blipFill>
              <a:ln>
                <a:solidFill>
                  <a:schemeClr val="tx1"/>
                </a:solid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4699DEA-19E7-A08F-E375-656F71FC1A90}"/>
              </a:ext>
            </a:extLst>
          </p:cNvPr>
          <p:cNvSpPr txBox="1"/>
          <p:nvPr/>
        </p:nvSpPr>
        <p:spPr>
          <a:xfrm>
            <a:off x="4511997" y="4694283"/>
            <a:ext cx="902811" cy="307777"/>
          </a:xfrm>
          <a:prstGeom prst="rect">
            <a:avLst/>
          </a:prstGeom>
          <a:noFill/>
        </p:spPr>
        <p:txBody>
          <a:bodyPr wrap="none" rtlCol="0">
            <a:spAutoFit/>
          </a:bodyPr>
          <a:lstStyle/>
          <a:p>
            <a:r>
              <a:rPr lang="ja-JP" altLang="en-US" sz="1400" dirty="0"/>
              <a:t>等式制約</a:t>
            </a:r>
            <a:endParaRPr lang="zh-CN" altLang="en-US" sz="1400" dirty="0"/>
          </a:p>
        </p:txBody>
      </p:sp>
      <p:sp>
        <p:nvSpPr>
          <p:cNvPr id="11" name="文本框 10">
            <a:extLst>
              <a:ext uri="{FF2B5EF4-FFF2-40B4-BE49-F238E27FC236}">
                <a16:creationId xmlns:a16="http://schemas.microsoft.com/office/drawing/2014/main" id="{5697C4D3-63AE-B7B3-6F04-AC70590A8EBA}"/>
              </a:ext>
            </a:extLst>
          </p:cNvPr>
          <p:cNvSpPr txBox="1"/>
          <p:nvPr/>
        </p:nvSpPr>
        <p:spPr>
          <a:xfrm>
            <a:off x="7890025" y="2675584"/>
            <a:ext cx="1483098" cy="276999"/>
          </a:xfrm>
          <a:prstGeom prst="rect">
            <a:avLst/>
          </a:prstGeom>
          <a:noFill/>
        </p:spPr>
        <p:txBody>
          <a:bodyPr wrap="none" rtlCol="0">
            <a:spAutoFit/>
          </a:bodyPr>
          <a:lstStyle/>
          <a:p>
            <a:r>
              <a:rPr lang="en-US" altLang="zh-CN" sz="1200" dirty="0"/>
              <a:t>0/1</a:t>
            </a:r>
            <a:r>
              <a:rPr lang="ja-JP" altLang="en-US" sz="1200" dirty="0"/>
              <a:t>のバイナリ変数</a:t>
            </a:r>
            <a:endParaRPr lang="zh-CN" altLang="en-US" sz="1200" dirty="0"/>
          </a:p>
        </p:txBody>
      </p:sp>
    </p:spTree>
    <p:extLst>
      <p:ext uri="{BB962C8B-B14F-4D97-AF65-F5344CB8AC3E}">
        <p14:creationId xmlns:p14="http://schemas.microsoft.com/office/powerpoint/2010/main" val="1001916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82E1E-589E-2266-5B2C-0C965473AC3D}"/>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77A8572-B812-128B-774C-8EBE83F1B456}"/>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4E2F37FA-82EB-F7BE-5609-E17386B4BD00}"/>
              </a:ext>
            </a:extLst>
          </p:cNvPr>
          <p:cNvSpPr>
            <a:spLocks noGrp="1"/>
          </p:cNvSpPr>
          <p:nvPr>
            <p:ph type="title"/>
          </p:nvPr>
        </p:nvSpPr>
        <p:spPr>
          <a:xfrm>
            <a:off x="600364" y="71077"/>
            <a:ext cx="10532995" cy="598978"/>
          </a:xfrm>
        </p:spPr>
        <p:txBody>
          <a:bodyPr>
            <a:normAutofit fontScale="90000"/>
          </a:bodyPr>
          <a:lstStyle/>
          <a:p>
            <a:r>
              <a:rPr lang="en-US" altLang="zh-CN" sz="4400" dirty="0"/>
              <a:t>Travelling Salesman Problem</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5B71E17-5B28-E11D-AA44-BAEC014859E4}"/>
                  </a:ext>
                </a:extLst>
              </p:cNvPr>
              <p:cNvSpPr txBox="1"/>
              <p:nvPr/>
            </p:nvSpPr>
            <p:spPr>
              <a:xfrm>
                <a:off x="600364" y="4188802"/>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75B71E17-5B28-E11D-AA44-BAEC014859E4}"/>
                  </a:ext>
                </a:extLst>
              </p:cNvPr>
              <p:cNvSpPr txBox="1">
                <a:spLocks noRot="1" noChangeAspect="1" noMove="1" noResize="1" noEditPoints="1" noAdjustHandles="1" noChangeArrowheads="1" noChangeShapeType="1" noTextEdit="1"/>
              </p:cNvSpPr>
              <p:nvPr/>
            </p:nvSpPr>
            <p:spPr>
              <a:xfrm>
                <a:off x="600364" y="4188802"/>
                <a:ext cx="7496348" cy="1753685"/>
              </a:xfrm>
              <a:prstGeom prst="rect">
                <a:avLst/>
              </a:prstGeom>
              <a:blipFill>
                <a:blip r:embed="rId2"/>
                <a:stretch>
                  <a:fillRect l="-407" t="-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2AF992D-218C-89CB-D6E9-E082EE503806}"/>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0C5C788B-FF77-E242-FA1A-F363F8357710}"/>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9CC76755-2EE1-7027-5C43-C6B827FFC0DC}"/>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870249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103734" y="71584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103733" y="60603"/>
            <a:ext cx="10532995" cy="598978"/>
          </a:xfrm>
        </p:spPr>
        <p:txBody>
          <a:bodyPr>
            <a:normAutofit fontScale="90000"/>
          </a:bodyPr>
          <a:lstStyle/>
          <a:p>
            <a:r>
              <a:rPr lang="en-US" altLang="zh-CN" sz="4400" dirty="0"/>
              <a:t>Multi-dimensional 0-1 Knapsack Problem(MKP)</a:t>
            </a:r>
          </a:p>
        </p:txBody>
      </p:sp>
      <p:pic>
        <p:nvPicPr>
          <p:cNvPr id="8" name="图片 7" descr="图标&#10;&#10;描述已自动生成">
            <a:extLst>
              <a:ext uri="{FF2B5EF4-FFF2-40B4-BE49-F238E27FC236}">
                <a16:creationId xmlns:a16="http://schemas.microsoft.com/office/drawing/2014/main" id="{842A233E-0D68-B14C-FE68-BCE9DBC55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64" y="812074"/>
            <a:ext cx="894906" cy="894906"/>
          </a:xfrm>
          <a:prstGeom prst="rect">
            <a:avLst/>
          </a:prstGeom>
        </p:spPr>
      </p:pic>
      <p:sp>
        <p:nvSpPr>
          <p:cNvPr id="10" name="文本框 9">
            <a:extLst>
              <a:ext uri="{FF2B5EF4-FFF2-40B4-BE49-F238E27FC236}">
                <a16:creationId xmlns:a16="http://schemas.microsoft.com/office/drawing/2014/main" id="{F112D9FB-A2A1-4C88-5DB8-513E3DC4F859}"/>
              </a:ext>
            </a:extLst>
          </p:cNvPr>
          <p:cNvSpPr txBox="1"/>
          <p:nvPr/>
        </p:nvSpPr>
        <p:spPr>
          <a:xfrm>
            <a:off x="1575916" y="896514"/>
            <a:ext cx="2524125" cy="307777"/>
          </a:xfrm>
          <a:prstGeom prst="rect">
            <a:avLst/>
          </a:prstGeom>
          <a:noFill/>
        </p:spPr>
        <p:txBody>
          <a:bodyPr wrap="square">
            <a:spAutoFit/>
          </a:bodyPr>
          <a:lstStyle/>
          <a:p>
            <a:r>
              <a:rPr lang="ja-JP" altLang="en-US" sz="1400" dirty="0"/>
              <a:t>ナップザックは一つあって</a:t>
            </a:r>
            <a:endParaRPr lang="en-US" altLang="ja-JP" sz="1400" dirty="0"/>
          </a:p>
        </p:txBody>
      </p:sp>
      <p:pic>
        <p:nvPicPr>
          <p:cNvPr id="12" name="图片 11" descr="瓶子上写着字&#10;&#10;中度可信度描述已自动生成">
            <a:extLst>
              <a:ext uri="{FF2B5EF4-FFF2-40B4-BE49-F238E27FC236}">
                <a16:creationId xmlns:a16="http://schemas.microsoft.com/office/drawing/2014/main" id="{FB3C99D0-8D47-66F1-0F0D-69A8E151E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0126" y="2123507"/>
            <a:ext cx="964977" cy="964977"/>
          </a:xfrm>
          <a:prstGeom prst="rect">
            <a:avLst/>
          </a:prstGeom>
        </p:spPr>
      </p:pic>
      <p:pic>
        <p:nvPicPr>
          <p:cNvPr id="14" name="图片 13" descr="图标&#10;&#10;描述已自动生成">
            <a:extLst>
              <a:ext uri="{FF2B5EF4-FFF2-40B4-BE49-F238E27FC236}">
                <a16:creationId xmlns:a16="http://schemas.microsoft.com/office/drawing/2014/main" id="{6C4437BE-E62B-2C6F-6EDA-3894E1CFC5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3639" y="2057344"/>
            <a:ext cx="936402" cy="936402"/>
          </a:xfrm>
          <a:prstGeom prst="rect">
            <a:avLst/>
          </a:prstGeom>
        </p:spPr>
      </p:pic>
      <p:pic>
        <p:nvPicPr>
          <p:cNvPr id="16" name="图片 15" descr="图标&#10;&#10;描述已自动生成">
            <a:extLst>
              <a:ext uri="{FF2B5EF4-FFF2-40B4-BE49-F238E27FC236}">
                <a16:creationId xmlns:a16="http://schemas.microsoft.com/office/drawing/2014/main" id="{6D95CF6C-1246-DAF2-CB25-FAB503F85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07" y="2123506"/>
            <a:ext cx="964977" cy="964977"/>
          </a:xfrm>
          <a:prstGeom prst="rect">
            <a:avLst/>
          </a:prstGeom>
        </p:spPr>
      </p:pic>
      <p:pic>
        <p:nvPicPr>
          <p:cNvPr id="18" name="图片 17" descr="图标&#10;&#10;描述已自动生成">
            <a:extLst>
              <a:ext uri="{FF2B5EF4-FFF2-40B4-BE49-F238E27FC236}">
                <a16:creationId xmlns:a16="http://schemas.microsoft.com/office/drawing/2014/main" id="{F2DE575A-0F8C-5D24-0D2E-A9B6012565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2802" y="2102752"/>
            <a:ext cx="975721" cy="975721"/>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8D98A3A-DDC6-C210-757F-DC309EF495AD}"/>
                  </a:ext>
                </a:extLst>
              </p:cNvPr>
              <p:cNvSpPr txBox="1"/>
              <p:nvPr/>
            </p:nvSpPr>
            <p:spPr>
              <a:xfrm>
                <a:off x="7431071" y="2636771"/>
                <a:ext cx="3156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19" name="文本框 18">
                <a:extLst>
                  <a:ext uri="{FF2B5EF4-FFF2-40B4-BE49-F238E27FC236}">
                    <a16:creationId xmlns:a16="http://schemas.microsoft.com/office/drawing/2014/main" id="{C8D98A3A-DDC6-C210-757F-DC309EF495AD}"/>
                  </a:ext>
                </a:extLst>
              </p:cNvPr>
              <p:cNvSpPr txBox="1">
                <a:spLocks noRot="1" noChangeAspect="1" noMove="1" noResize="1" noEditPoints="1" noAdjustHandles="1" noChangeArrowheads="1" noChangeShapeType="1" noTextEdit="1"/>
              </p:cNvSpPr>
              <p:nvPr/>
            </p:nvSpPr>
            <p:spPr>
              <a:xfrm>
                <a:off x="7431071" y="2636771"/>
                <a:ext cx="315634" cy="2769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7CCA3DA-FCFB-CAF0-454C-495F2FB4E7D4}"/>
                  </a:ext>
                </a:extLst>
              </p:cNvPr>
              <p:cNvSpPr txBox="1"/>
              <p:nvPr/>
            </p:nvSpPr>
            <p:spPr>
              <a:xfrm>
                <a:off x="5214967" y="975155"/>
                <a:ext cx="2025604" cy="369332"/>
              </a:xfrm>
              <a:prstGeom prst="rect">
                <a:avLst/>
              </a:prstGeom>
              <a:noFill/>
            </p:spPr>
            <p:txBody>
              <a:bodyPr wrap="square">
                <a:spAutoFit/>
              </a:bodyPr>
              <a:lstStyle/>
              <a:p>
                <a:r>
                  <a:rPr lang="ja-JP" altLang="en-US" sz="1800" dirty="0"/>
                  <a:t>荷物の個数：</a:t>
                </a:r>
                <a:r>
                  <a:rPr lang="en-US" altLang="ja-JP" sz="1800" b="0" dirty="0"/>
                  <a:t> </a:t>
                </a:r>
                <a14:m>
                  <m:oMath xmlns:m="http://schemas.openxmlformats.org/officeDocument/2006/math">
                    <m:r>
                      <a:rPr lang="en-US" altLang="ja-JP" sz="1800" b="0" i="1" smtClean="0">
                        <a:latin typeface="Cambria Math" panose="02040503050406030204" pitchFamily="18" charset="0"/>
                      </a:rPr>
                      <m:t>𝑛</m:t>
                    </m:r>
                  </m:oMath>
                </a14:m>
                <a:endParaRPr lang="en-US" altLang="zh-CN" sz="1800" dirty="0"/>
              </a:p>
            </p:txBody>
          </p:sp>
        </mc:Choice>
        <mc:Fallback xmlns="">
          <p:sp>
            <p:nvSpPr>
              <p:cNvPr id="21" name="文本框 20">
                <a:extLst>
                  <a:ext uri="{FF2B5EF4-FFF2-40B4-BE49-F238E27FC236}">
                    <a16:creationId xmlns:a16="http://schemas.microsoft.com/office/drawing/2014/main" id="{F7CCA3DA-FCFB-CAF0-454C-495F2FB4E7D4}"/>
                  </a:ext>
                </a:extLst>
              </p:cNvPr>
              <p:cNvSpPr txBox="1">
                <a:spLocks noRot="1" noChangeAspect="1" noMove="1" noResize="1" noEditPoints="1" noAdjustHandles="1" noChangeArrowheads="1" noChangeShapeType="1" noTextEdit="1"/>
              </p:cNvSpPr>
              <p:nvPr/>
            </p:nvSpPr>
            <p:spPr>
              <a:xfrm>
                <a:off x="5214967" y="975155"/>
                <a:ext cx="2025604" cy="369332"/>
              </a:xfrm>
              <a:prstGeom prst="rect">
                <a:avLst/>
              </a:prstGeom>
              <a:blipFill>
                <a:blip r:embed="rId9"/>
                <a:stretch>
                  <a:fillRect l="-2402" t="-8197" b="-26230"/>
                </a:stretch>
              </a:blipFill>
            </p:spPr>
            <p:txBody>
              <a:bodyPr/>
              <a:lstStyle/>
              <a:p>
                <a:r>
                  <a:rPr lang="zh-CN" altLang="en-US">
                    <a:noFill/>
                  </a:rPr>
                  <a:t> </a:t>
                </a:r>
              </a:p>
            </p:txBody>
          </p:sp>
        </mc:Fallback>
      </mc:AlternateContent>
      <p:sp>
        <p:nvSpPr>
          <p:cNvPr id="22" name="右大括号 21">
            <a:extLst>
              <a:ext uri="{FF2B5EF4-FFF2-40B4-BE49-F238E27FC236}">
                <a16:creationId xmlns:a16="http://schemas.microsoft.com/office/drawing/2014/main" id="{75308B7A-FA12-39E9-2D73-BD15A652D40B}"/>
              </a:ext>
            </a:extLst>
          </p:cNvPr>
          <p:cNvSpPr/>
          <p:nvPr/>
        </p:nvSpPr>
        <p:spPr>
          <a:xfrm rot="16200000">
            <a:off x="5972173" y="-2787248"/>
            <a:ext cx="247650" cy="8731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右大括号 24">
            <a:extLst>
              <a:ext uri="{FF2B5EF4-FFF2-40B4-BE49-F238E27FC236}">
                <a16:creationId xmlns:a16="http://schemas.microsoft.com/office/drawing/2014/main" id="{FFD238E6-800B-1588-393B-0150AF6EF91B}"/>
              </a:ext>
            </a:extLst>
          </p:cNvPr>
          <p:cNvSpPr/>
          <p:nvPr/>
        </p:nvSpPr>
        <p:spPr>
          <a:xfrm rot="10800000">
            <a:off x="923992" y="3520181"/>
            <a:ext cx="247650" cy="21062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A2FA0D9-5B2B-14A4-F31A-BE50086FEC5E}"/>
                  </a:ext>
                </a:extLst>
              </p:cNvPr>
              <p:cNvSpPr txBox="1"/>
              <p:nvPr/>
            </p:nvSpPr>
            <p:spPr>
              <a:xfrm>
                <a:off x="1171642" y="3394047"/>
                <a:ext cx="10267883" cy="2843855"/>
              </a:xfrm>
              <a:prstGeom prst="rect">
                <a:avLst/>
              </a:prstGeom>
              <a:noFill/>
            </p:spPr>
            <p:txBody>
              <a:bodyPr wrap="square">
                <a:spAutoFit/>
              </a:bodyPr>
              <a:lstStyle/>
              <a:p>
                <a:r>
                  <a:rPr lang="ja-JP" altLang="en-US" sz="1600" dirty="0"/>
                  <a:t>属性</a:t>
                </a:r>
                <a:r>
                  <a:rPr lang="en-US" altLang="ja-JP" sz="1600" dirty="0"/>
                  <a:t>1   </a:t>
                </a:r>
                <a:r>
                  <a:rPr lang="ja-JP"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1,1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1</m:t>
                        </m:r>
                      </m:sub>
                    </m:sSub>
                  </m:oMath>
                </a14:m>
                <a:endParaRPr lang="en-US" altLang="zh-CN" sz="1600" dirty="0"/>
              </a:p>
              <a:p>
                <a:endParaRPr lang="en-US" altLang="zh-CN" sz="1600" dirty="0"/>
              </a:p>
              <a:p>
                <a:r>
                  <a:rPr lang="ja-JP" altLang="en-US" sz="1600" dirty="0"/>
                  <a:t>属性</a:t>
                </a:r>
                <a:r>
                  <a:rPr lang="en-US" altLang="ja-JP" sz="1600" dirty="0"/>
                  <a:t>2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2</m:t>
                        </m:r>
                      </m:sub>
                    </m:sSub>
                  </m:oMath>
                </a14:m>
                <a:endParaRPr lang="en-US" altLang="zh-CN" sz="1600" dirty="0"/>
              </a:p>
              <a:p>
                <a:endParaRPr lang="en-US" altLang="zh-CN" sz="1600" dirty="0"/>
              </a:p>
              <a:p>
                <a:r>
                  <a:rPr lang="ja-JP" altLang="en-US" sz="1600" dirty="0"/>
                  <a:t>属性</a:t>
                </a:r>
                <a:r>
                  <a:rPr lang="en-US" altLang="ja-JP" sz="1600" dirty="0"/>
                  <a:t>3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3</m:t>
                        </m:r>
                      </m:sub>
                    </m:sSub>
                  </m:oMath>
                </a14:m>
                <a:endParaRPr lang="en-US" altLang="zh-CN" sz="1600" dirty="0"/>
              </a:p>
              <a:p>
                <a:endParaRPr lang="en-US" altLang="zh-CN" sz="1600" dirty="0"/>
              </a:p>
              <a:p>
                <a:r>
                  <a:rPr lang="en-US" altLang="zh-CN" sz="1600" dirty="0"/>
                  <a:t>                                                                                                                 </a:t>
                </a:r>
                <a14:m>
                  <m:oMath xmlns:m="http://schemas.openxmlformats.org/officeDocument/2006/math">
                    <m:r>
                      <a:rPr lang="en-US" altLang="zh-CN" sz="1600" i="1" smtClean="0">
                        <a:latin typeface="Cambria Math" panose="02040503050406030204" pitchFamily="18" charset="0"/>
                      </a:rPr>
                      <m:t>⋮</m:t>
                    </m:r>
                  </m:oMath>
                </a14:m>
                <a:endParaRPr lang="en-US" altLang="zh-CN" sz="1600" dirty="0"/>
              </a:p>
              <a:p>
                <a:endParaRPr lang="en-US" altLang="zh-CN" sz="1600" dirty="0"/>
              </a:p>
              <a:p>
                <a:r>
                  <a:rPr lang="ja-JP" altLang="en-US" sz="1600" dirty="0"/>
                  <a:t>属性</a:t>
                </a:r>
                <a14:m>
                  <m:oMath xmlns:m="http://schemas.openxmlformats.org/officeDocument/2006/math">
                    <m:r>
                      <a:rPr lang="en-US" altLang="ja-JP" sz="1600" b="0" i="1" smtClean="0">
                        <a:latin typeface="Cambria Math" panose="02040503050406030204" pitchFamily="18" charset="0"/>
                      </a:rPr>
                      <m:t>𝑚</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𝑚</m:t>
                        </m:r>
                      </m:sub>
                    </m:sSub>
                  </m:oMath>
                </a14:m>
                <a:endParaRPr lang="en-US" altLang="zh-CN" sz="1600" dirty="0"/>
              </a:p>
              <a:p>
                <a:endParaRPr lang="en-US" altLang="zh-CN" sz="1600" dirty="0"/>
              </a:p>
              <a:p>
                <a:r>
                  <a:rPr lang="ja-JP" altLang="en-US" sz="1600" dirty="0"/>
                  <a:t>価値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r>
                      <a:rPr lang="en-US" altLang="zh-CN" sz="1600" i="1">
                        <a:latin typeface="Cambria Math" panose="02040503050406030204" pitchFamily="18" charset="0"/>
                      </a:rPr>
                      <m:t>…</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𝑛</m:t>
                        </m:r>
                      </m:sub>
                    </m:sSub>
                  </m:oMath>
                </a14:m>
                <a:endParaRPr lang="zh-CN" altLang="en-US" sz="1600" dirty="0"/>
              </a:p>
            </p:txBody>
          </p:sp>
        </mc:Choice>
        <mc:Fallback xmlns="">
          <p:sp>
            <p:nvSpPr>
              <p:cNvPr id="27" name="文本框 26">
                <a:extLst>
                  <a:ext uri="{FF2B5EF4-FFF2-40B4-BE49-F238E27FC236}">
                    <a16:creationId xmlns:a16="http://schemas.microsoft.com/office/drawing/2014/main" id="{9A2FA0D9-5B2B-14A4-F31A-BE50086FEC5E}"/>
                  </a:ext>
                </a:extLst>
              </p:cNvPr>
              <p:cNvSpPr txBox="1">
                <a:spLocks noRot="1" noChangeAspect="1" noMove="1" noResize="1" noEditPoints="1" noAdjustHandles="1" noChangeArrowheads="1" noChangeShapeType="1" noTextEdit="1"/>
              </p:cNvSpPr>
              <p:nvPr/>
            </p:nvSpPr>
            <p:spPr>
              <a:xfrm>
                <a:off x="1171642" y="3394047"/>
                <a:ext cx="10267883" cy="2843855"/>
              </a:xfrm>
              <a:prstGeom prst="rect">
                <a:avLst/>
              </a:prstGeom>
              <a:blipFill>
                <a:blip r:embed="rId10"/>
                <a:stretch>
                  <a:fillRect l="-297" t="-429" b="-1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3C44156-065C-F449-F397-4615066955B4}"/>
                  </a:ext>
                </a:extLst>
              </p:cNvPr>
              <p:cNvSpPr txBox="1"/>
              <p:nvPr/>
            </p:nvSpPr>
            <p:spPr>
              <a:xfrm>
                <a:off x="103733" y="4088476"/>
                <a:ext cx="924967" cy="523220"/>
              </a:xfrm>
              <a:prstGeom prst="rect">
                <a:avLst/>
              </a:prstGeom>
              <a:noFill/>
            </p:spPr>
            <p:txBody>
              <a:bodyPr wrap="square">
                <a:spAutoFit/>
              </a:bodyPr>
              <a:lstStyle/>
              <a:p>
                <a14:m>
                  <m:oMath xmlns:m="http://schemas.openxmlformats.org/officeDocument/2006/math">
                    <m:r>
                      <a:rPr lang="en-US" altLang="ja-JP" sz="1400" b="0" i="1" smtClean="0">
                        <a:latin typeface="Cambria Math" panose="02040503050406030204" pitchFamily="18" charset="0"/>
                      </a:rPr>
                      <m:t>𝑚</m:t>
                    </m:r>
                  </m:oMath>
                </a14:m>
                <a:r>
                  <a:rPr lang="ja-JP" altLang="en-US" sz="1400" dirty="0"/>
                  <a:t>個属性</a:t>
                </a:r>
                <a:endParaRPr lang="en-US" altLang="ja-JP" sz="1400" dirty="0"/>
              </a:p>
              <a:p>
                <a:r>
                  <a:rPr lang="ja-JP" altLang="en-US" sz="1400" dirty="0"/>
                  <a:t>ある</a:t>
                </a:r>
                <a:endParaRPr lang="zh-CN" altLang="en-US" sz="1400" dirty="0"/>
              </a:p>
            </p:txBody>
          </p:sp>
        </mc:Choice>
        <mc:Fallback xmlns="">
          <p:sp>
            <p:nvSpPr>
              <p:cNvPr id="34" name="文本框 33">
                <a:extLst>
                  <a:ext uri="{FF2B5EF4-FFF2-40B4-BE49-F238E27FC236}">
                    <a16:creationId xmlns:a16="http://schemas.microsoft.com/office/drawing/2014/main" id="{53C44156-065C-F449-F397-4615066955B4}"/>
                  </a:ext>
                </a:extLst>
              </p:cNvPr>
              <p:cNvSpPr txBox="1">
                <a:spLocks noRot="1" noChangeAspect="1" noMove="1" noResize="1" noEditPoints="1" noAdjustHandles="1" noChangeArrowheads="1" noChangeShapeType="1" noTextEdit="1"/>
              </p:cNvSpPr>
              <p:nvPr/>
            </p:nvSpPr>
            <p:spPr>
              <a:xfrm>
                <a:off x="103733" y="4088476"/>
                <a:ext cx="924967" cy="523220"/>
              </a:xfrm>
              <a:prstGeom prst="rect">
                <a:avLst/>
              </a:prstGeom>
              <a:blipFill>
                <a:blip r:embed="rId11"/>
                <a:stretch>
                  <a:fillRect l="-1974" t="-2326" b="-10465"/>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E863A5D3-9D20-75D1-6D9C-7953ADD2AD80}"/>
              </a:ext>
            </a:extLst>
          </p:cNvPr>
          <p:cNvCxnSpPr/>
          <p:nvPr/>
        </p:nvCxnSpPr>
        <p:spPr>
          <a:xfrm>
            <a:off x="685800" y="5829300"/>
            <a:ext cx="11115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1F10661-737F-E3A5-414A-C03E7BBDEACF}"/>
              </a:ext>
            </a:extLst>
          </p:cNvPr>
          <p:cNvCxnSpPr>
            <a:cxnSpLocks/>
          </p:cNvCxnSpPr>
          <p:nvPr/>
        </p:nvCxnSpPr>
        <p:spPr>
          <a:xfrm>
            <a:off x="10720388" y="2288195"/>
            <a:ext cx="0" cy="41696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480DC5E3-D1CB-137B-DEDD-BE864161B290}"/>
                  </a:ext>
                </a:extLst>
              </p:cNvPr>
              <p:cNvSpPr txBox="1"/>
              <p:nvPr/>
            </p:nvSpPr>
            <p:spPr>
              <a:xfrm>
                <a:off x="7240571" y="862428"/>
                <a:ext cx="4828730" cy="607539"/>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p:txBody>
          </p:sp>
        </mc:Choice>
        <mc:Fallback xmlns="">
          <p:sp>
            <p:nvSpPr>
              <p:cNvPr id="43" name="文本框 42">
                <a:extLst>
                  <a:ext uri="{FF2B5EF4-FFF2-40B4-BE49-F238E27FC236}">
                    <a16:creationId xmlns:a16="http://schemas.microsoft.com/office/drawing/2014/main" id="{480DC5E3-D1CB-137B-DEDD-BE864161B290}"/>
                  </a:ext>
                </a:extLst>
              </p:cNvPr>
              <p:cNvSpPr txBox="1">
                <a:spLocks noRot="1" noChangeAspect="1" noMove="1" noResize="1" noEditPoints="1" noAdjustHandles="1" noChangeArrowheads="1" noChangeShapeType="1" noTextEdit="1"/>
              </p:cNvSpPr>
              <p:nvPr/>
            </p:nvSpPr>
            <p:spPr>
              <a:xfrm>
                <a:off x="7240571" y="862428"/>
                <a:ext cx="4828730" cy="607539"/>
              </a:xfrm>
              <a:prstGeom prst="rect">
                <a:avLst/>
              </a:prstGeom>
              <a:blipFill>
                <a:blip r:embed="rId12"/>
                <a:stretch>
                  <a:fillRect b="-4902"/>
                </a:stretch>
              </a:blipFill>
              <a:ln>
                <a:solidFill>
                  <a:schemeClr val="tx1"/>
                </a:solidFill>
              </a:ln>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9532DAFA-1DA0-D2D0-1154-AE1A613390A5}"/>
              </a:ext>
            </a:extLst>
          </p:cNvPr>
          <p:cNvSpPr txBox="1"/>
          <p:nvPr/>
        </p:nvSpPr>
        <p:spPr>
          <a:xfrm>
            <a:off x="10895786" y="2779600"/>
            <a:ext cx="543739" cy="307777"/>
          </a:xfrm>
          <a:prstGeom prst="rect">
            <a:avLst/>
          </a:prstGeom>
          <a:noFill/>
        </p:spPr>
        <p:txBody>
          <a:bodyPr wrap="none" rtlCol="0">
            <a:spAutoFit/>
          </a:bodyPr>
          <a:lstStyle/>
          <a:p>
            <a:r>
              <a:rPr lang="ja-JP" altLang="en-US" sz="1400" dirty="0"/>
              <a:t>制限</a:t>
            </a:r>
            <a:endParaRPr lang="zh-CN" altLang="en-US" sz="1400" dirty="0"/>
          </a:p>
        </p:txBody>
      </p:sp>
    </p:spTree>
    <p:extLst>
      <p:ext uri="{BB962C8B-B14F-4D97-AF65-F5344CB8AC3E}">
        <p14:creationId xmlns:p14="http://schemas.microsoft.com/office/powerpoint/2010/main" val="64382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3" name="文本框 2">
            <a:extLst>
              <a:ext uri="{FF2B5EF4-FFF2-40B4-BE49-F238E27FC236}">
                <a16:creationId xmlns:a16="http://schemas.microsoft.com/office/drawing/2014/main" id="{A75862C5-DC89-9243-F108-F7EC51638506}"/>
              </a:ext>
            </a:extLst>
          </p:cNvPr>
          <p:cNvSpPr txBox="1"/>
          <p:nvPr/>
        </p:nvSpPr>
        <p:spPr>
          <a:xfrm>
            <a:off x="600364" y="1335891"/>
            <a:ext cx="5044786" cy="3970318"/>
          </a:xfrm>
          <a:prstGeom prst="rect">
            <a:avLst/>
          </a:prstGeom>
          <a:noFill/>
        </p:spPr>
        <p:txBody>
          <a:bodyPr wrap="square" rtlCol="0">
            <a:spAutoFit/>
          </a:bodyPr>
          <a:lstStyle/>
          <a:p>
            <a:r>
              <a:rPr lang="en-US" altLang="zh-CN" sz="1400" dirty="0">
                <a:solidFill>
                  <a:schemeClr val="bg1">
                    <a:lumMod val="75000"/>
                  </a:schemeClr>
                </a:solidFill>
              </a:rPr>
              <a:t>ABSTRACT</a:t>
            </a:r>
          </a:p>
          <a:p>
            <a:endParaRPr lang="en-US" altLang="zh-CN" sz="1400" dirty="0"/>
          </a:p>
          <a:p>
            <a:r>
              <a:rPr lang="en-US" altLang="zh-CN" sz="1400" dirty="0"/>
              <a:t>Ⅰ. INTRODUCTION</a:t>
            </a:r>
          </a:p>
          <a:p>
            <a:endParaRPr lang="en-US" altLang="zh-CN" sz="1400" dirty="0">
              <a:solidFill>
                <a:schemeClr val="bg1">
                  <a:lumMod val="75000"/>
                </a:schemeClr>
              </a:solidFill>
            </a:endParaRPr>
          </a:p>
          <a:p>
            <a:r>
              <a:rPr lang="en-US" altLang="zh-CN" sz="1400" dirty="0">
                <a:solidFill>
                  <a:schemeClr val="bg1">
                    <a:lumMod val="75000"/>
                  </a:schemeClr>
                </a:solidFill>
              </a:rPr>
              <a:t>Ⅱ. METHOD</a:t>
            </a:r>
          </a:p>
          <a:p>
            <a:r>
              <a:rPr lang="en-US" altLang="zh-CN" sz="1400" dirty="0">
                <a:solidFill>
                  <a:schemeClr val="bg1">
                    <a:lumMod val="75000"/>
                  </a:schemeClr>
                </a:solidFill>
              </a:rPr>
              <a:t>    A. The QUBO formulation</a:t>
            </a:r>
          </a:p>
          <a:p>
            <a:r>
              <a:rPr lang="en-US" altLang="zh-CN" sz="1400" dirty="0">
                <a:solidFill>
                  <a:schemeClr val="bg1">
                    <a:lumMod val="75000"/>
                  </a:schemeClr>
                </a:solidFill>
              </a:rPr>
              <a:t>    B. Unbalanced penalization</a:t>
            </a:r>
          </a:p>
          <a:p>
            <a:r>
              <a:rPr lang="en-US" altLang="zh-CN" sz="1400" dirty="0">
                <a:solidFill>
                  <a:schemeClr val="bg1">
                    <a:lumMod val="75000"/>
                  </a:schemeClr>
                </a:solidFill>
              </a:rPr>
              <a:t>    C. Slack variables</a:t>
            </a:r>
          </a:p>
          <a:p>
            <a:r>
              <a:rPr lang="en-US" altLang="zh-CN" sz="1400" dirty="0">
                <a:solidFill>
                  <a:schemeClr val="bg1">
                    <a:lumMod val="75000"/>
                  </a:schemeClr>
                </a:solidFill>
              </a:rPr>
              <a:t>    D. </a:t>
            </a:r>
            <a:r>
              <a:rPr lang="en-US" altLang="zh-CN" sz="1400" dirty="0" err="1">
                <a:solidFill>
                  <a:schemeClr val="bg1">
                    <a:lumMod val="75000"/>
                  </a:schemeClr>
                </a:solidFill>
              </a:rPr>
              <a:t>Ising</a:t>
            </a:r>
            <a:r>
              <a:rPr lang="en-US" altLang="zh-CN" sz="1400" dirty="0">
                <a:solidFill>
                  <a:schemeClr val="bg1">
                    <a:lumMod val="75000"/>
                  </a:schemeClr>
                </a:solidFill>
              </a:rPr>
              <a:t> Hamiltonian </a:t>
            </a:r>
          </a:p>
          <a:p>
            <a:r>
              <a:rPr lang="en-US" altLang="zh-CN" sz="1400" dirty="0">
                <a:solidFill>
                  <a:schemeClr val="bg1">
                    <a:lumMod val="75000"/>
                  </a:schemeClr>
                </a:solidFill>
              </a:rPr>
              <a:t>    E. The traveling sales man problem</a:t>
            </a:r>
          </a:p>
          <a:p>
            <a:endParaRPr lang="en-US" altLang="zh-CN" sz="1400" dirty="0">
              <a:solidFill>
                <a:schemeClr val="bg1">
                  <a:lumMod val="75000"/>
                </a:schemeClr>
              </a:solidFill>
            </a:endParaRPr>
          </a:p>
          <a:p>
            <a:r>
              <a:rPr lang="en-US" altLang="zh-CN" sz="1400" dirty="0">
                <a:solidFill>
                  <a:schemeClr val="bg1">
                    <a:lumMod val="75000"/>
                  </a:schemeClr>
                </a:solidFill>
              </a:rPr>
              <a:t>Ⅲ. RESULTS</a:t>
            </a:r>
          </a:p>
          <a:p>
            <a:r>
              <a:rPr lang="en-US" altLang="zh-CN" sz="1400" dirty="0">
                <a:solidFill>
                  <a:schemeClr val="bg1">
                    <a:lumMod val="75000"/>
                  </a:schemeClr>
                </a:solidFill>
              </a:rPr>
              <a:t>    A. Quantum Annealer: D-Wave Advantage</a:t>
            </a:r>
          </a:p>
          <a:p>
            <a:r>
              <a:rPr lang="en-US" altLang="zh-CN" sz="1400" dirty="0">
                <a:solidFill>
                  <a:schemeClr val="bg1">
                    <a:lumMod val="75000"/>
                  </a:schemeClr>
                </a:solidFill>
              </a:rPr>
              <a:t>    B. Hybrid Solver</a:t>
            </a:r>
          </a:p>
          <a:p>
            <a:r>
              <a:rPr lang="en-US" altLang="zh-CN" sz="1400" dirty="0">
                <a:solidFill>
                  <a:schemeClr val="bg1">
                    <a:lumMod val="75000"/>
                  </a:schemeClr>
                </a:solidFill>
              </a:rPr>
              <a:t>    C. Unbalanced penalization using different solvers</a:t>
            </a:r>
          </a:p>
          <a:p>
            <a:endParaRPr lang="en-US" altLang="zh-CN" sz="1400" dirty="0">
              <a:solidFill>
                <a:schemeClr val="bg1">
                  <a:lumMod val="75000"/>
                </a:schemeClr>
              </a:solidFill>
            </a:endParaRPr>
          </a:p>
          <a:p>
            <a:r>
              <a:rPr lang="en-US" altLang="zh-CN" sz="1400" dirty="0">
                <a:solidFill>
                  <a:schemeClr val="bg1">
                    <a:lumMod val="75000"/>
                  </a:schemeClr>
                </a:solidFill>
              </a:rPr>
              <a:t>Ⅳ. CONCLUSIONS</a:t>
            </a:r>
          </a:p>
          <a:p>
            <a:r>
              <a:rPr lang="en-US" altLang="zh-CN" sz="1400" dirty="0"/>
              <a:t>    </a:t>
            </a:r>
          </a:p>
        </p:txBody>
      </p:sp>
    </p:spTree>
    <p:extLst>
      <p:ext uri="{BB962C8B-B14F-4D97-AF65-F5344CB8AC3E}">
        <p14:creationId xmlns:p14="http://schemas.microsoft.com/office/powerpoint/2010/main" val="923083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8E422-F923-BB56-ACF9-602EC1ECDAF6}"/>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CA9246E7-AE18-3456-D7D9-71A373C41460}"/>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525EE71B-C429-14A4-E456-9AE9AA1A5209}"/>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43F467-469E-8D18-A10E-9086B1CD6F15}"/>
                  </a:ext>
                </a:extLst>
              </p:cNvPr>
              <p:cNvSpPr txBox="1"/>
              <p:nvPr/>
            </p:nvSpPr>
            <p:spPr>
              <a:xfrm>
                <a:off x="1209753" y="2208682"/>
                <a:ext cx="6030818" cy="3160224"/>
              </a:xfrm>
              <a:prstGeom prst="rect">
                <a:avLst/>
              </a:prstGeom>
              <a:noFill/>
            </p:spPr>
            <p:txBody>
              <a:bodyPr wrap="none" rtlCol="0">
                <a:spAutoFit/>
              </a:bodyPr>
              <a:lstStyle/>
              <a:p>
                <a:r>
                  <a:rPr lang="ja-JP" altLang="en-US" sz="1600" dirty="0"/>
                  <a:t>目的関数</a:t>
                </a:r>
                <a:endParaRPr lang="en-US" altLang="ja-JP" sz="1600" dirty="0"/>
              </a:p>
              <a:p>
                <a:r>
                  <a:rPr lang="ja-JP" altLang="en-US" sz="1600" dirty="0"/>
                  <a:t>選んだ荷物の総価値を最大化：</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max</m:t>
                          </m:r>
                        </m:fName>
                        <m:e>
                          <m:r>
                            <a:rPr lang="en-US" altLang="ja-JP" sz="1600" i="1">
                              <a:latin typeface="Cambria Math" panose="02040503050406030204" pitchFamily="18" charset="0"/>
                            </a:rPr>
                            <m:t>𝑓</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𝑥</m:t>
                              </m:r>
                            </m:e>
                          </m:d>
                        </m:e>
                      </m:func>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d>
                        <m:dPr>
                          <m:begChr m:val="{"/>
                          <m:endChr m:val=""/>
                          <m:ctrlPr>
                            <a:rPr lang="en-US" altLang="ja-JP" sz="1600" b="0" i="1" smtClean="0">
                              <a:latin typeface="Cambria Math" panose="02040503050406030204" pitchFamily="18" charset="0"/>
                            </a:rPr>
                          </m:ctrlPr>
                        </m:dPr>
                        <m:e>
                          <m:eqArr>
                            <m:eqArrPr>
                              <m:ctrlPr>
                                <a:rPr lang="en-US" altLang="ja-JP" sz="1600" b="0" i="1" smtClean="0">
                                  <a:latin typeface="Cambria Math" panose="02040503050406030204" pitchFamily="18" charset="0"/>
                                </a:rPr>
                              </m:ctrlPr>
                            </m:eqArrPr>
                            <m:e>
                              <m:r>
                                <a:rPr lang="en-US" altLang="ja-JP" sz="1600" b="0" i="1" smtClean="0">
                                  <a:latin typeface="Cambria Math" panose="02040503050406030204" pitchFamily="18" charset="0"/>
                                </a:rPr>
                                <m:t>0, </m:t>
                              </m:r>
                              <m:r>
                                <a:rPr lang="ja-JP" altLang="en-US" sz="1600" i="1">
                                  <a:latin typeface="Cambria Math" panose="02040503050406030204" pitchFamily="18" charset="0"/>
                                </a:rPr>
                                <m:t>　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入れない</m:t>
                              </m:r>
                            </m:e>
                            <m:e>
                              <m:r>
                                <a:rPr lang="en-US" altLang="ja-JP" sz="1600" b="0" i="1" smtClean="0">
                                  <a:latin typeface="Cambria Math" panose="02040503050406030204" pitchFamily="18" charset="0"/>
                                </a:rPr>
                                <m:t>1,  </m:t>
                              </m:r>
                              <m:r>
                                <a:rPr lang="ja-JP" altLang="en-US" sz="1600" i="1">
                                  <a:latin typeface="Cambria Math" panose="02040503050406030204" pitchFamily="18" charset="0"/>
                                </a:rPr>
                                <m:t>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入れる</m:t>
                              </m:r>
                            </m:e>
                          </m:eqArr>
                        </m:e>
                      </m:d>
                    </m:oMath>
                  </m:oMathPara>
                </a14:m>
                <a:endParaRPr lang="en-US" altLang="ja-JP" sz="1600" dirty="0"/>
              </a:p>
              <a:p>
                <a:endParaRPr lang="en-US" altLang="zh-CN" sz="1600" dirty="0"/>
              </a:p>
              <a:p>
                <a:endParaRPr lang="en-US" altLang="zh-CN" sz="1600" dirty="0"/>
              </a:p>
              <a:p>
                <a:endParaRPr lang="en-US" altLang="zh-CN" sz="1600" dirty="0"/>
              </a:p>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2" name="文本框 1">
                <a:extLst>
                  <a:ext uri="{FF2B5EF4-FFF2-40B4-BE49-F238E27FC236}">
                    <a16:creationId xmlns:a16="http://schemas.microsoft.com/office/drawing/2014/main" id="{C643F467-469E-8D18-A10E-9086B1CD6F15}"/>
                  </a:ext>
                </a:extLst>
              </p:cNvPr>
              <p:cNvSpPr txBox="1">
                <a:spLocks noRot="1" noChangeAspect="1" noMove="1" noResize="1" noEditPoints="1" noAdjustHandles="1" noChangeArrowheads="1" noChangeShapeType="1" noTextEdit="1"/>
              </p:cNvSpPr>
              <p:nvPr/>
            </p:nvSpPr>
            <p:spPr>
              <a:xfrm>
                <a:off x="1209753" y="2208682"/>
                <a:ext cx="6030818" cy="3160224"/>
              </a:xfrm>
              <a:prstGeom prst="rect">
                <a:avLst/>
              </a:prstGeom>
              <a:blipFill>
                <a:blip r:embed="rId3"/>
                <a:stretch>
                  <a:fillRect l="-505" t="-5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C1FF2EC-1F89-5695-1637-E0EF1B9B5988}"/>
                  </a:ext>
                </a:extLst>
              </p:cNvPr>
              <p:cNvSpPr txBox="1"/>
              <p:nvPr/>
            </p:nvSpPr>
            <p:spPr>
              <a:xfrm>
                <a:off x="7240571" y="1153524"/>
                <a:ext cx="4828730" cy="776816"/>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各荷物の価値：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a:p>
                <a:r>
                  <a:rPr lang="ja-JP" altLang="en-US" sz="1100" dirty="0"/>
                  <a:t>各属性の制限：</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𝑊</m:t>
                        </m:r>
                      </m:e>
                      <m:sub>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𝑘</m:t>
                    </m:r>
                    <m:r>
                      <a:rPr lang="en-US" altLang="ja-JP" sz="1100" b="0" i="1" smtClean="0">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𝑚</m:t>
                    </m:r>
                    <m:r>
                      <a:rPr lang="en-US" altLang="ja-JP" sz="1100" b="0" i="1" smtClean="0">
                        <a:latin typeface="Cambria Math" panose="02040503050406030204" pitchFamily="18" charset="0"/>
                        <a:ea typeface="Cambria Math" panose="02040503050406030204" pitchFamily="18" charset="0"/>
                      </a:rPr>
                      <m:t>} </m:t>
                    </m:r>
                  </m:oMath>
                </a14:m>
                <a:endParaRPr lang="en-US" altLang="zh-CN" sz="1100" dirty="0"/>
              </a:p>
            </p:txBody>
          </p:sp>
        </mc:Choice>
        <mc:Fallback xmlns="">
          <p:sp>
            <p:nvSpPr>
              <p:cNvPr id="3" name="文本框 2">
                <a:extLst>
                  <a:ext uri="{FF2B5EF4-FFF2-40B4-BE49-F238E27FC236}">
                    <a16:creationId xmlns:a16="http://schemas.microsoft.com/office/drawing/2014/main" id="{6C1FF2EC-1F89-5695-1637-E0EF1B9B5988}"/>
                  </a:ext>
                </a:extLst>
              </p:cNvPr>
              <p:cNvSpPr txBox="1">
                <a:spLocks noRot="1" noChangeAspect="1" noMove="1" noResize="1" noEditPoints="1" noAdjustHandles="1" noChangeArrowheads="1" noChangeShapeType="1" noTextEdit="1"/>
              </p:cNvSpPr>
              <p:nvPr/>
            </p:nvSpPr>
            <p:spPr>
              <a:xfrm>
                <a:off x="7240571" y="1153524"/>
                <a:ext cx="4828730" cy="776816"/>
              </a:xfrm>
              <a:prstGeom prst="rect">
                <a:avLst/>
              </a:prstGeom>
              <a:blipFill>
                <a:blip r:embed="rId4"/>
                <a:stretch>
                  <a:fillRect b="-3846"/>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100433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7AEC45-F497-9784-8D94-E56D2D4EE00D}"/>
                  </a:ext>
                </a:extLst>
              </p:cNvPr>
              <p:cNvSpPr txBox="1"/>
              <p:nvPr/>
            </p:nvSpPr>
            <p:spPr>
              <a:xfrm>
                <a:off x="467013" y="1226705"/>
                <a:ext cx="8838912" cy="3021533"/>
              </a:xfrm>
              <a:prstGeom prst="rect">
                <a:avLst/>
              </a:prstGeom>
              <a:noFill/>
            </p:spPr>
            <p:txBody>
              <a:bodyPr wrap="square">
                <a:spAutoFit/>
              </a:bodyPr>
              <a:lstStyle/>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en-US" altLang="zh-CN" sz="1600" dirty="0"/>
              </a:p>
              <a:p>
                <a:endParaRPr lang="en-US" altLang="zh-CN" sz="1600" dirty="0"/>
              </a:p>
              <a:p>
                <a:endParaRPr lang="en-US" altLang="zh-CN" sz="1600" dirty="0"/>
              </a:p>
              <a:p>
                <a:r>
                  <a:rPr lang="ja-JP" altLang="en-US" sz="1600" b="1" dirty="0"/>
                  <a:t>スラック変数</a:t>
                </a:r>
                <a14:m>
                  <m:oMath xmlns:m="http://schemas.openxmlformats.org/officeDocument/2006/math">
                    <m:r>
                      <a:rPr lang="en-US" altLang="ja-JP" sz="1600" b="1" i="1" smtClean="0">
                        <a:latin typeface="Cambria Math" panose="02040503050406030204" pitchFamily="18" charset="0"/>
                      </a:rPr>
                      <m:t>𝒚</m:t>
                    </m:r>
                  </m:oMath>
                </a14:m>
                <a:r>
                  <a:rPr lang="ja-JP" altLang="en-US" sz="1600" dirty="0"/>
                  <a:t>（補助変数）と</a:t>
                </a:r>
                <a:r>
                  <a:rPr lang="en-US" altLang="ja-JP" sz="1600" b="1" dirty="0"/>
                  <a:t>log encoding</a:t>
                </a:r>
                <a:r>
                  <a:rPr lang="ja-JP" altLang="en-US" sz="1600" dirty="0"/>
                  <a:t>を利用してから</a:t>
                </a:r>
                <a:endParaRPr lang="en-US" altLang="ja-JP" sz="1600" dirty="0"/>
              </a:p>
              <a:p>
                <a:r>
                  <a:rPr lang="ja-JP" altLang="en-US" sz="1600" dirty="0"/>
                  <a:t>移項して二乗する</a:t>
                </a:r>
                <a:endParaRPr lang="en-US" altLang="ja-JP" sz="1600" dirty="0"/>
              </a:p>
              <a:p>
                <a:r>
                  <a:rPr lang="ja-JP" altLang="en-US" sz="1600" dirty="0"/>
                  <a:t>制約条件から二次多項式へ変換する：</a:t>
                </a:r>
                <a:endParaRPr lang="en-US" altLang="ja-JP" sz="1600" dirty="0"/>
              </a:p>
              <a:p>
                <a:pPr/>
                <a14:m>
                  <m:oMathPara xmlns:m="http://schemas.openxmlformats.org/officeDocument/2006/math">
                    <m:oMathParaPr>
                      <m:jc m:val="centerGroup"/>
                    </m:oMathParaPr>
                    <m:oMath xmlns:m="http://schemas.openxmlformats.org/officeDocument/2006/math">
                      <m:r>
                        <a:rPr lang="ja-JP" altLang="en-US" sz="1600" i="1">
                          <a:latin typeface="Cambria Math" panose="02040503050406030204" pitchFamily="18" charset="0"/>
                          <a:ea typeface="Cambria Math" panose="02040503050406030204" pitchFamily="18" charset="0"/>
                        </a:rPr>
                        <m:t>　</m:t>
                      </m:r>
                    </m:oMath>
                  </m:oMathPara>
                </a14:m>
                <a:endParaRPr lang="en-US" altLang="ja-JP" sz="1600" dirty="0"/>
              </a:p>
              <a:p>
                <a:endParaRPr lang="zh-CN" altLang="en-US" sz="1600" dirty="0"/>
              </a:p>
            </p:txBody>
          </p:sp>
        </mc:Choice>
        <mc:Fallback xmlns="">
          <p:sp>
            <p:nvSpPr>
              <p:cNvPr id="5" name="文本框 4">
                <a:extLst>
                  <a:ext uri="{FF2B5EF4-FFF2-40B4-BE49-F238E27FC236}">
                    <a16:creationId xmlns:a16="http://schemas.microsoft.com/office/drawing/2014/main" id="{037AEC45-F497-9784-8D94-E56D2D4EE00D}"/>
                  </a:ext>
                </a:extLst>
              </p:cNvPr>
              <p:cNvSpPr txBox="1">
                <a:spLocks noRot="1" noChangeAspect="1" noMove="1" noResize="1" noEditPoints="1" noAdjustHandles="1" noChangeArrowheads="1" noChangeShapeType="1" noTextEdit="1"/>
              </p:cNvSpPr>
              <p:nvPr/>
            </p:nvSpPr>
            <p:spPr>
              <a:xfrm>
                <a:off x="467013" y="1226705"/>
                <a:ext cx="8838912" cy="3021533"/>
              </a:xfrm>
              <a:prstGeom prst="rect">
                <a:avLst/>
              </a:prstGeom>
              <a:blipFill>
                <a:blip r:embed="rId3"/>
                <a:stretch>
                  <a:fillRect l="-414" t="-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71F13E-0015-6C9A-4F96-F37DF278200B}"/>
                  </a:ext>
                </a:extLst>
              </p:cNvPr>
              <p:cNvSpPr txBox="1"/>
              <p:nvPr/>
            </p:nvSpPr>
            <p:spPr>
              <a:xfrm>
                <a:off x="1208598" y="3802260"/>
                <a:ext cx="310515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8" name="文本框 7">
                <a:extLst>
                  <a:ext uri="{FF2B5EF4-FFF2-40B4-BE49-F238E27FC236}">
                    <a16:creationId xmlns:a16="http://schemas.microsoft.com/office/drawing/2014/main" id="{E471F13E-0015-6C9A-4F96-F37DF278200B}"/>
                  </a:ext>
                </a:extLst>
              </p:cNvPr>
              <p:cNvSpPr txBox="1">
                <a:spLocks noRot="1" noChangeAspect="1" noMove="1" noResize="1" noEditPoints="1" noAdjustHandles="1" noChangeArrowheads="1" noChangeShapeType="1" noTextEdit="1"/>
              </p:cNvSpPr>
              <p:nvPr/>
            </p:nvSpPr>
            <p:spPr>
              <a:xfrm>
                <a:off x="1208598" y="3802260"/>
                <a:ext cx="3105150" cy="764505"/>
              </a:xfrm>
              <a:prstGeom prst="rect">
                <a:avLst/>
              </a:prstGeom>
              <a:blipFill>
                <a:blip r:embed="rId4"/>
                <a:stretch>
                  <a:fillRect/>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5F1DE651-1F32-B475-F15A-886B2E04354D}"/>
              </a:ext>
            </a:extLst>
          </p:cNvPr>
          <p:cNvSpPr/>
          <p:nvPr/>
        </p:nvSpPr>
        <p:spPr>
          <a:xfrm>
            <a:off x="4466916" y="4060407"/>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469459-EE87-90CD-0C3D-940BFD1A00D9}"/>
                  </a:ext>
                </a:extLst>
              </p:cNvPr>
              <p:cNvSpPr txBox="1"/>
              <p:nvPr/>
            </p:nvSpPr>
            <p:spPr>
              <a:xfrm>
                <a:off x="5630353" y="3718120"/>
                <a:ext cx="5353049" cy="931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p>
                            <m:sSupPr>
                              <m:ctrlPr>
                                <a:rPr lang="en-US" altLang="zh-CN" sz="1600" i="1" smtClean="0">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b="0" i="1" smtClean="0">
                                  <a:latin typeface="Cambria Math" panose="02040503050406030204" pitchFamily="18" charset="0"/>
                                  <a:ea typeface="Cambria Math" panose="02040503050406030204" pitchFamily="18" charset="0"/>
                                </a:rPr>
                                <m:t>2</m:t>
                              </m:r>
                            </m:sup>
                          </m:sSup>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76469459-EE87-90CD-0C3D-940BFD1A00D9}"/>
                  </a:ext>
                </a:extLst>
              </p:cNvPr>
              <p:cNvSpPr txBox="1">
                <a:spLocks noRot="1" noChangeAspect="1" noMove="1" noResize="1" noEditPoints="1" noAdjustHandles="1" noChangeArrowheads="1" noChangeShapeType="1" noTextEdit="1"/>
              </p:cNvSpPr>
              <p:nvPr/>
            </p:nvSpPr>
            <p:spPr>
              <a:xfrm>
                <a:off x="5630353" y="3718120"/>
                <a:ext cx="5353049" cy="9312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4AFCA55-2B64-1018-56FA-82621642F219}"/>
                  </a:ext>
                </a:extLst>
              </p:cNvPr>
              <p:cNvSpPr txBox="1"/>
              <p:nvPr/>
            </p:nvSpPr>
            <p:spPr>
              <a:xfrm>
                <a:off x="657282" y="4990159"/>
                <a:ext cx="6991522" cy="1504514"/>
              </a:xfrm>
              <a:prstGeom prst="rect">
                <a:avLst/>
              </a:prstGeom>
              <a:noFill/>
            </p:spPr>
            <p:txBody>
              <a:bodyPr wrap="square">
                <a:spAutoFit/>
              </a:bodyPr>
              <a:lstStyle/>
              <a:p>
                <a:r>
                  <a:rPr lang="ja-JP" altLang="en-US" sz="1600" dirty="0"/>
                  <a:t>通常は最小化する問題なので</a:t>
                </a:r>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solidFill>
                            <a:srgbClr val="FF0000"/>
                          </a:solidFill>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r>
                        <a:rPr lang="en-US" altLang="ja-JP" sz="1600" b="0" i="1" smtClean="0">
                          <a:solidFill>
                            <a:srgbClr val="FF0000"/>
                          </a:solidFill>
                          <a:latin typeface="Cambria Math" panose="02040503050406030204" pitchFamily="18" charset="0"/>
                        </a:rPr>
                        <m:t>𝑤</m:t>
                      </m:r>
                      <m:d>
                        <m:dPr>
                          <m:ctrlPr>
                            <a:rPr lang="en-US" altLang="ja-JP" sz="1600" b="0" i="1" smtClean="0">
                              <a:latin typeface="Cambria Math" panose="02040503050406030204" pitchFamily="18" charset="0"/>
                            </a:rPr>
                          </m:ctrlPr>
                        </m:dPr>
                        <m:e>
                          <m:nary>
                            <m:naryPr>
                              <m:chr m:val="∑"/>
                              <m:ctrlPr>
                                <a:rPr lang="en-US" altLang="zh-CN"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𝑘</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𝑚</m:t>
                              </m:r>
                            </m:sup>
                            <m:e>
                              <m:sSup>
                                <m:sSupPr>
                                  <m:ctrlPr>
                                    <a:rPr lang="en-US" altLang="zh-CN" sz="1600" i="1">
                                      <a:solidFill>
                                        <a:srgbClr val="00B050"/>
                                      </a:solidFill>
                                      <a:latin typeface="Cambria Math" panose="02040503050406030204" pitchFamily="18" charset="0"/>
                                      <a:ea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𝑗</m:t>
                                          </m:r>
                                          <m:r>
                                            <a:rPr lang="en-US" altLang="zh-CN" sz="1600" i="1">
                                              <a:solidFill>
                                                <a:srgbClr val="00B050"/>
                                              </a:solidFill>
                                              <a:latin typeface="Cambria Math" panose="02040503050406030204" pitchFamily="18" charset="0"/>
                                            </a:rPr>
                                            <m:t>=0</m:t>
                                          </m:r>
                                        </m:sub>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e>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r>
                                                <a:rPr lang="en-US" altLang="zh-CN" sz="1600" i="1">
                                                  <a:solidFill>
                                                    <a:srgbClr val="00B050"/>
                                                  </a:solidFill>
                                                  <a:latin typeface="Cambria Math" panose="02040503050406030204" pitchFamily="18" charset="0"/>
                                                </a:rPr>
                                                <m:t>𝑗</m:t>
                                              </m:r>
                                            </m:sup>
                                          </m:s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r>
                                                <a:rPr lang="en-US" altLang="zh-CN" sz="1600" i="1">
                                                  <a:solidFill>
                                                    <a:srgbClr val="00B050"/>
                                                  </a:solidFill>
                                                  <a:latin typeface="Cambria Math" panose="02040503050406030204" pitchFamily="18" charset="0"/>
                                                </a:rPr>
                                                <m:t>𝑗</m:t>
                                              </m:r>
                                            </m:sub>
                                          </m:sSub>
                                        </m:e>
                                      </m:nary>
                                      <m:r>
                                        <a:rPr lang="en-US" altLang="zh-CN" sz="1600" i="1">
                                          <a:solidFill>
                                            <a:srgbClr val="00B050"/>
                                          </a:solidFill>
                                          <a:latin typeface="Cambria Math" panose="02040503050406030204" pitchFamily="18" charset="0"/>
                                        </a:rPr>
                                        <m:t>+</m:t>
                                      </m:r>
                                      <m:d>
                                        <m:dPr>
                                          <m:ctrlPr>
                                            <a:rPr lang="en-US" altLang="zh-CN" sz="1600" i="1">
                                              <a:solidFill>
                                                <a:srgbClr val="00B050"/>
                                              </a:solidFill>
                                              <a:latin typeface="Cambria Math" panose="02040503050406030204" pitchFamily="18" charset="0"/>
                                            </a:rPr>
                                          </m:ctrlPr>
                                        </m:dPr>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𝑊</m:t>
                                              </m:r>
                                            </m:e>
                                            <m:sub>
                                              <m:r>
                                                <a:rPr lang="en-US" altLang="zh-CN" sz="1600" i="1">
                                                  <a:solidFill>
                                                    <a:srgbClr val="00B050"/>
                                                  </a:solidFill>
                                                  <a:latin typeface="Cambria Math" panose="02040503050406030204" pitchFamily="18" charset="0"/>
                                                </a:rPr>
                                                <m:t>𝑘</m:t>
                                              </m:r>
                                            </m:sub>
                                          </m:sSub>
                                          <m:r>
                                            <a:rPr lang="en-US" altLang="zh-CN" sz="1600" i="1">
                                              <a:solidFill>
                                                <a:srgbClr val="00B050"/>
                                              </a:solidFill>
                                              <a:latin typeface="Cambria Math" panose="02040503050406030204" pitchFamily="18" charset="0"/>
                                            </a:rPr>
                                            <m:t>+1−</m:t>
                                          </m:r>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sSup>
                                        </m:e>
                                      </m:d>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b>
                                      </m:sSub>
                                      <m:r>
                                        <a:rPr lang="en-US" altLang="zh-CN" sz="1600" i="1">
                                          <a:solidFill>
                                            <a:srgbClr val="00B050"/>
                                          </a:solidFill>
                                          <a:latin typeface="Cambria Math" panose="02040503050406030204" pitchFamily="18" charset="0"/>
                                        </a:rPr>
                                        <m:t>−</m:t>
                                      </m:r>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𝑛</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𝑤</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𝑘</m:t>
                                              </m:r>
                                            </m:sub>
                                          </m:s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sub>
                                          </m:sSub>
                                        </m:e>
                                      </m:nary>
                                    </m:e>
                                  </m:d>
                                </m:e>
                                <m:sup>
                                  <m:r>
                                    <a:rPr lang="en-US" altLang="zh-CN" sz="1600" i="1">
                                      <a:solidFill>
                                        <a:srgbClr val="00B050"/>
                                      </a:solidFill>
                                      <a:latin typeface="Cambria Math" panose="02040503050406030204" pitchFamily="18" charset="0"/>
                                      <a:ea typeface="Cambria Math" panose="02040503050406030204" pitchFamily="18" charset="0"/>
                                    </a:rPr>
                                    <m:t>2</m:t>
                                  </m:r>
                                </m:sup>
                              </m:sSup>
                            </m:e>
                          </m:nary>
                        </m:e>
                      </m:d>
                    </m:oMath>
                  </m:oMathPara>
                </a14:m>
                <a:endParaRPr lang="zh-CN" altLang="en-US" sz="1600" dirty="0"/>
              </a:p>
            </p:txBody>
          </p:sp>
        </mc:Choice>
        <mc:Fallback xmlns="">
          <p:sp>
            <p:nvSpPr>
              <p:cNvPr id="14" name="文本框 13">
                <a:extLst>
                  <a:ext uri="{FF2B5EF4-FFF2-40B4-BE49-F238E27FC236}">
                    <a16:creationId xmlns:a16="http://schemas.microsoft.com/office/drawing/2014/main" id="{84AFCA55-2B64-1018-56FA-82621642F219}"/>
                  </a:ext>
                </a:extLst>
              </p:cNvPr>
              <p:cNvSpPr txBox="1">
                <a:spLocks noRot="1" noChangeAspect="1" noMove="1" noResize="1" noEditPoints="1" noAdjustHandles="1" noChangeArrowheads="1" noChangeShapeType="1" noTextEdit="1"/>
              </p:cNvSpPr>
              <p:nvPr/>
            </p:nvSpPr>
            <p:spPr>
              <a:xfrm>
                <a:off x="657282" y="4990159"/>
                <a:ext cx="6991522" cy="1504514"/>
              </a:xfrm>
              <a:prstGeom prst="rect">
                <a:avLst/>
              </a:prstGeom>
              <a:blipFill>
                <a:blip r:embed="rId6"/>
                <a:stretch>
                  <a:fillRect l="-523" t="-12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147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t>6. EXPERIMENTAL SETTINGS</a:t>
            </a:r>
          </a:p>
          <a:p>
            <a:r>
              <a:rPr lang="en-US" altLang="zh-CN" sz="1400" dirty="0">
                <a:solidFill>
                  <a:schemeClr val="bg1">
                    <a:lumMod val="65000"/>
                  </a:schemeClr>
                </a:solidFill>
              </a:rPr>
              <a:t>    </a:t>
            </a:r>
            <a:r>
              <a:rPr lang="en-US" altLang="zh-CN" sz="1400" dirty="0"/>
              <a:t>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4251563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pic>
        <p:nvPicPr>
          <p:cNvPr id="3" name="图片 2">
            <a:extLst>
              <a:ext uri="{FF2B5EF4-FFF2-40B4-BE49-F238E27FC236}">
                <a16:creationId xmlns:a16="http://schemas.microsoft.com/office/drawing/2014/main" id="{259A14CD-0BF1-C3F8-520E-62E895D75C5A}"/>
              </a:ext>
            </a:extLst>
          </p:cNvPr>
          <p:cNvPicPr>
            <a:picLocks noChangeAspect="1"/>
          </p:cNvPicPr>
          <p:nvPr/>
        </p:nvPicPr>
        <p:blipFill>
          <a:blip r:embed="rId3"/>
          <a:stretch>
            <a:fillRect/>
          </a:stretch>
        </p:blipFill>
        <p:spPr>
          <a:xfrm>
            <a:off x="5063857" y="1512873"/>
            <a:ext cx="5829808" cy="4876670"/>
          </a:xfrm>
          <a:prstGeom prst="rect">
            <a:avLst/>
          </a:prstGeom>
        </p:spPr>
      </p:pic>
      <p:sp>
        <p:nvSpPr>
          <p:cNvPr id="7" name="文本框 6">
            <a:extLst>
              <a:ext uri="{FF2B5EF4-FFF2-40B4-BE49-F238E27FC236}">
                <a16:creationId xmlns:a16="http://schemas.microsoft.com/office/drawing/2014/main" id="{1D2B4DC8-96E5-050C-3864-5C5445F5BCBF}"/>
              </a:ext>
            </a:extLst>
          </p:cNvPr>
          <p:cNvSpPr txBox="1"/>
          <p:nvPr/>
        </p:nvSpPr>
        <p:spPr>
          <a:xfrm>
            <a:off x="600364" y="2505075"/>
            <a:ext cx="3647152" cy="369332"/>
          </a:xfrm>
          <a:prstGeom prst="rect">
            <a:avLst/>
          </a:prstGeom>
          <a:noFill/>
        </p:spPr>
        <p:txBody>
          <a:bodyPr wrap="none" rtlCol="0">
            <a:spAutoFit/>
          </a:bodyPr>
          <a:lstStyle/>
          <a:p>
            <a:r>
              <a:rPr lang="ja-JP" altLang="en-US" dirty="0"/>
              <a:t>本論文で使うインスタンスの情報</a:t>
            </a:r>
            <a:endParaRPr lang="zh-CN" altLang="en-US" dirty="0"/>
          </a:p>
        </p:txBody>
      </p:sp>
      <p:sp>
        <p:nvSpPr>
          <p:cNvPr id="11" name="文本框 10">
            <a:extLst>
              <a:ext uri="{FF2B5EF4-FFF2-40B4-BE49-F238E27FC236}">
                <a16:creationId xmlns:a16="http://schemas.microsoft.com/office/drawing/2014/main" id="{0194B053-D5EF-4DEC-7622-36F488F6F33E}"/>
              </a:ext>
            </a:extLst>
          </p:cNvPr>
          <p:cNvSpPr txBox="1"/>
          <p:nvPr/>
        </p:nvSpPr>
        <p:spPr>
          <a:xfrm>
            <a:off x="504825" y="3669269"/>
            <a:ext cx="5048250" cy="830997"/>
          </a:xfrm>
          <a:prstGeom prst="rect">
            <a:avLst/>
          </a:prstGeom>
          <a:noFill/>
        </p:spPr>
        <p:txBody>
          <a:bodyPr wrap="square">
            <a:spAutoFit/>
          </a:bodyPr>
          <a:lstStyle/>
          <a:p>
            <a:r>
              <a:rPr lang="fr-FR" altLang="zh-CN" sz="1200" b="0" i="1" dirty="0">
                <a:solidFill>
                  <a:srgbClr val="000000"/>
                </a:solidFill>
                <a:effectLst/>
                <a:latin typeface="LinLibertineTI"/>
              </a:rPr>
              <a:t>a</a:t>
            </a:r>
            <a:r>
              <a:rPr lang="fr-FR" altLang="zh-CN" sz="1200" b="0" i="0" dirty="0">
                <a:solidFill>
                  <a:srgbClr val="000000"/>
                </a:solidFill>
                <a:effectLst/>
                <a:latin typeface="LinLibertineT"/>
              </a:rPr>
              <a:t>Source: https://chriswalshaw.co.uk/partition/</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b</a:t>
            </a:r>
            <a:r>
              <a:rPr lang="fr-FR" altLang="zh-CN" sz="1200" b="0" i="0" dirty="0">
                <a:solidFill>
                  <a:srgbClr val="000000"/>
                </a:solidFill>
                <a:effectLst/>
                <a:latin typeface="LinLibertineT"/>
              </a:rPr>
              <a:t>Source: http://people.brunel.ac.uk/~mastjjb/jeb/orlib/files/mknap2.txt</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c</a:t>
            </a:r>
            <a:r>
              <a:rPr lang="fr-FR" altLang="zh-CN" sz="1200" b="0" i="0" dirty="0">
                <a:solidFill>
                  <a:srgbClr val="000000"/>
                </a:solidFill>
                <a:effectLst/>
                <a:latin typeface="LinLibertineT"/>
              </a:rPr>
              <a:t>Source: http://elib.zib.de/pub/mp-testdata/tsp/tsplib/tsplib.html</a:t>
            </a:r>
            <a:r>
              <a:rPr lang="fr-FR" altLang="zh-CN" sz="1200" dirty="0"/>
              <a:t> </a:t>
            </a:r>
            <a:br>
              <a:rPr lang="fr-FR" altLang="zh-CN" sz="1200" dirty="0"/>
            </a:br>
            <a:endParaRPr lang="zh-CN" altLang="en-US" sz="1200" dirty="0"/>
          </a:p>
        </p:txBody>
      </p:sp>
    </p:spTree>
    <p:extLst>
      <p:ext uri="{BB962C8B-B14F-4D97-AF65-F5344CB8AC3E}">
        <p14:creationId xmlns:p14="http://schemas.microsoft.com/office/powerpoint/2010/main" val="3008123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2B5F0EE-DA33-C963-03EF-B035161D02D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86F92E0-A13B-7808-3873-E8BDF438DA4A}"/>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1438B61F-C924-8988-BEB9-877CD3CFBF04}"/>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sp>
        <p:nvSpPr>
          <p:cNvPr id="5" name="文本框 4">
            <a:extLst>
              <a:ext uri="{FF2B5EF4-FFF2-40B4-BE49-F238E27FC236}">
                <a16:creationId xmlns:a16="http://schemas.microsoft.com/office/drawing/2014/main" id="{3A8EE94B-EEDF-4467-5B9E-B5D0315FF7D6}"/>
              </a:ext>
            </a:extLst>
          </p:cNvPr>
          <p:cNvSpPr txBox="1"/>
          <p:nvPr/>
        </p:nvSpPr>
        <p:spPr>
          <a:xfrm>
            <a:off x="104775" y="1859339"/>
            <a:ext cx="5178021" cy="3139321"/>
          </a:xfrm>
          <a:prstGeom prst="rect">
            <a:avLst/>
          </a:prstGeom>
          <a:noFill/>
        </p:spPr>
        <p:txBody>
          <a:bodyPr wrap="none" rtlCol="0">
            <a:spAutoFit/>
          </a:bodyPr>
          <a:lstStyle/>
          <a:p>
            <a:r>
              <a:rPr lang="ja-JP" altLang="en-US" dirty="0"/>
              <a:t>一回の</a:t>
            </a:r>
            <a:r>
              <a:rPr lang="en-US" altLang="zh-CN" dirty="0"/>
              <a:t>DA</a:t>
            </a:r>
            <a:r>
              <a:rPr lang="ja-JP" altLang="en-US" dirty="0"/>
              <a:t>の実行の停止条件：</a:t>
            </a:r>
            <a:endParaRPr lang="en-US" altLang="ja-JP" dirty="0"/>
          </a:p>
          <a:p>
            <a:pPr marL="285750" indent="-285750">
              <a:buFont typeface="Arial" panose="020B0604020202020204" pitchFamily="34" charset="0"/>
              <a:buChar char="•"/>
            </a:pPr>
            <a:r>
              <a:rPr lang="ja-JP" altLang="en-US" dirty="0"/>
              <a:t>エネルギー（コスト）：既知最適解</a:t>
            </a:r>
            <a:endParaRPr lang="en-US" altLang="ja-JP" dirty="0"/>
          </a:p>
          <a:p>
            <a:pPr marL="285750" indent="-285750">
              <a:buFont typeface="Arial" panose="020B0604020202020204" pitchFamily="34" charset="0"/>
              <a:buChar char="•"/>
            </a:pPr>
            <a:r>
              <a:rPr lang="ja-JP" altLang="en-US" dirty="0"/>
              <a:t>実行時間：</a:t>
            </a:r>
            <a:r>
              <a:rPr lang="en-US" altLang="ja-JP" dirty="0"/>
              <a:t>20</a:t>
            </a:r>
            <a:r>
              <a:rPr lang="ja-JP" altLang="en-US" dirty="0"/>
              <a:t>ｓ</a:t>
            </a:r>
            <a:endParaRPr lang="en-US" altLang="ja-JP" dirty="0"/>
          </a:p>
          <a:p>
            <a:endParaRPr lang="en-US" altLang="ja-JP" dirty="0"/>
          </a:p>
          <a:p>
            <a:r>
              <a:rPr lang="en-US" altLang="ja-JP" dirty="0"/>
              <a:t>20</a:t>
            </a:r>
            <a:r>
              <a:rPr lang="ja-JP" altLang="en-US" dirty="0"/>
              <a:t>ｓ以内に既知最適解に到達したら実行終了</a:t>
            </a:r>
            <a:endParaRPr lang="en-US" altLang="ja-JP" dirty="0"/>
          </a:p>
          <a:p>
            <a:r>
              <a:rPr lang="ja-JP" altLang="en-US" dirty="0"/>
              <a:t>到達しなかったら</a:t>
            </a:r>
            <a:r>
              <a:rPr lang="en-US" altLang="ja-JP" dirty="0"/>
              <a:t>20</a:t>
            </a:r>
            <a:r>
              <a:rPr lang="ja-JP" altLang="en-US" dirty="0"/>
              <a:t>ｓで終了する</a:t>
            </a:r>
            <a:endParaRPr lang="en-US" altLang="ja-JP" dirty="0"/>
          </a:p>
          <a:p>
            <a:endParaRPr lang="en-US" altLang="zh-CN" dirty="0"/>
          </a:p>
          <a:p>
            <a:endParaRPr lang="en-US" altLang="zh-CN" dirty="0"/>
          </a:p>
          <a:p>
            <a:r>
              <a:rPr lang="en-US" altLang="zh-CN" b="0" i="0" dirty="0">
                <a:solidFill>
                  <a:srgbClr val="0F0F0F"/>
                </a:solidFill>
                <a:effectLst/>
                <a:latin typeface="Söhne"/>
              </a:rPr>
              <a:t>sequential penalty method</a:t>
            </a:r>
            <a:r>
              <a:rPr lang="ja-JP" altLang="en-US" dirty="0"/>
              <a:t>の実験について</a:t>
            </a:r>
            <a:endParaRPr lang="en-US" altLang="ja-JP" dirty="0"/>
          </a:p>
          <a:p>
            <a:pPr marL="285750" indent="-285750">
              <a:buFont typeface="Arial" panose="020B0604020202020204" pitchFamily="34" charset="0"/>
              <a:buChar char="•"/>
            </a:pPr>
            <a:r>
              <a:rPr lang="ja-JP" altLang="en-US" dirty="0"/>
              <a:t>最大のイテレーション回数：</a:t>
            </a:r>
            <a:r>
              <a:rPr lang="en-US" altLang="ja-JP" dirty="0"/>
              <a:t>10</a:t>
            </a:r>
            <a:r>
              <a:rPr lang="ja-JP" altLang="en-US" dirty="0"/>
              <a:t>回</a:t>
            </a:r>
            <a:endParaRPr lang="en-US" altLang="ja-JP" dirty="0"/>
          </a:p>
          <a:p>
            <a:pPr marL="285750" indent="-285750">
              <a:buFont typeface="Arial" panose="020B0604020202020204" pitchFamily="34" charset="0"/>
              <a:buChar char="•"/>
            </a:pPr>
            <a:r>
              <a:rPr lang="ja-JP" altLang="en-US" dirty="0"/>
              <a:t>各イテレーションで</a:t>
            </a:r>
            <a:r>
              <a:rPr lang="en-US" altLang="ja-JP" dirty="0"/>
              <a:t>DA</a:t>
            </a:r>
            <a:r>
              <a:rPr lang="ja-JP" altLang="en-US" dirty="0"/>
              <a:t>の最大実行回数：</a:t>
            </a:r>
            <a:r>
              <a:rPr lang="en-US" altLang="ja-JP" dirty="0"/>
              <a:t>20</a:t>
            </a:r>
            <a:r>
              <a:rPr lang="ja-JP" altLang="en-US" dirty="0"/>
              <a:t>回</a:t>
            </a:r>
            <a:endParaRPr lang="zh-CN" altLang="en-US" dirty="0"/>
          </a:p>
        </p:txBody>
      </p:sp>
      <p:sp>
        <p:nvSpPr>
          <p:cNvPr id="8" name="文本框 7">
            <a:extLst>
              <a:ext uri="{FF2B5EF4-FFF2-40B4-BE49-F238E27FC236}">
                <a16:creationId xmlns:a16="http://schemas.microsoft.com/office/drawing/2014/main" id="{A420E8C9-6B17-BCA1-DADC-440A23195A3A}"/>
              </a:ext>
            </a:extLst>
          </p:cNvPr>
          <p:cNvSpPr txBox="1"/>
          <p:nvPr/>
        </p:nvSpPr>
        <p:spPr>
          <a:xfrm>
            <a:off x="5674750" y="1926223"/>
            <a:ext cx="6216125" cy="1323439"/>
          </a:xfrm>
          <a:prstGeom prst="rect">
            <a:avLst/>
          </a:prstGeom>
          <a:noFill/>
        </p:spPr>
        <p:txBody>
          <a:bodyPr wrap="none" rtlCol="0">
            <a:spAutoFit/>
          </a:bodyPr>
          <a:lstStyle/>
          <a:p>
            <a:pPr marL="285750" indent="-285750">
              <a:buFont typeface="Arial" panose="020B0604020202020204" pitchFamily="34" charset="0"/>
              <a:buChar char="•"/>
            </a:pPr>
            <a:r>
              <a:rPr lang="en-US" altLang="zh-CN" sz="1600" b="0" i="0" dirty="0">
                <a:solidFill>
                  <a:srgbClr val="0F0F0F"/>
                </a:solidFill>
                <a:effectLst/>
                <a:latin typeface="Söhne"/>
              </a:rPr>
              <a:t>sequential penalty method </a:t>
            </a:r>
            <a:r>
              <a:rPr lang="ja-JP" altLang="en-US" sz="1600" dirty="0"/>
              <a:t>　と　</a:t>
            </a:r>
            <a:r>
              <a:rPr lang="en-US" altLang="zh-CN" sz="1600" dirty="0">
                <a:solidFill>
                  <a:srgbClr val="0F0F0F"/>
                </a:solidFill>
                <a:latin typeface="Söhne"/>
              </a:rPr>
              <a:t>Scaled-sequential Penalty Method</a:t>
            </a:r>
          </a:p>
          <a:p>
            <a:r>
              <a:rPr lang="ja-JP" altLang="en-US" sz="1600" dirty="0"/>
              <a:t>解が実行可能解の場合、実験を終了</a:t>
            </a:r>
            <a:endParaRPr lang="en-US" altLang="ja-JP" sz="1600" dirty="0"/>
          </a:p>
          <a:p>
            <a:endParaRPr lang="en-US" altLang="zh-CN" sz="1600" dirty="0"/>
          </a:p>
          <a:p>
            <a:pPr marL="285750" indent="-285750">
              <a:buFont typeface="Arial" panose="020B0604020202020204" pitchFamily="34" charset="0"/>
              <a:buChar char="•"/>
            </a:pPr>
            <a:r>
              <a:rPr lang="en-US" altLang="zh-CN" sz="1600" dirty="0">
                <a:solidFill>
                  <a:srgbClr val="0F0F0F"/>
                </a:solidFill>
                <a:latin typeface="Söhne"/>
              </a:rPr>
              <a:t>Binary Search Penalty Method</a:t>
            </a:r>
          </a:p>
          <a:p>
            <a:r>
              <a:rPr lang="ja-JP" altLang="en-US" sz="1600" dirty="0">
                <a:solidFill>
                  <a:srgbClr val="0F0F0F"/>
                </a:solidFill>
                <a:latin typeface="Söhne"/>
              </a:rPr>
              <a:t>左右の端点が一つの点になると、実験を終了</a:t>
            </a:r>
            <a:endParaRPr lang="zh-CN" altLang="en-US" sz="1600" dirty="0">
              <a:solidFill>
                <a:srgbClr val="0F0F0F"/>
              </a:solidFill>
              <a:latin typeface="Söhne"/>
            </a:endParaRPr>
          </a:p>
        </p:txBody>
      </p:sp>
    </p:spTree>
    <p:extLst>
      <p:ext uri="{BB962C8B-B14F-4D97-AF65-F5344CB8AC3E}">
        <p14:creationId xmlns:p14="http://schemas.microsoft.com/office/powerpoint/2010/main" val="1498327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9A08C2-76DB-ECC9-145B-644180ACCC4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1619830-0186-B2FB-FCEF-3BDB57F03E38}"/>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2EE699F-A363-30E2-11D2-AD3750F05242}"/>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D56452-99F2-C037-7611-A3EBF3189F63}"/>
                  </a:ext>
                </a:extLst>
              </p:cNvPr>
              <p:cNvSpPr txBox="1"/>
              <p:nvPr/>
            </p:nvSpPr>
            <p:spPr>
              <a:xfrm>
                <a:off x="600364" y="1238694"/>
                <a:ext cx="10334336" cy="411599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得られた解の品質を評価するため</a:t>
                </a:r>
                <a:endParaRPr lang="en-US" altLang="ja-JP" sz="1600" dirty="0"/>
              </a:p>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）で解の品質を評価する</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ja-JP" altLang="en-US" sz="1600" b="0" dirty="0"/>
                  <a:t>本論文で実験</a:t>
                </a:r>
                <a14:m>
                  <m:oMath xmlns:m="http://schemas.openxmlformats.org/officeDocument/2006/math">
                    <m:r>
                      <a:rPr lang="ja-JP" altLang="en-US" sz="1600" i="1">
                        <a:latin typeface="Cambria Math" panose="02040503050406030204" pitchFamily="18" charset="0"/>
                      </a:rPr>
                      <m:t>回数</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=20</m:t>
                    </m:r>
                  </m:oMath>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a:p>
                <a:endParaRPr lang="en-US" altLang="ja-JP" sz="1600" dirty="0"/>
              </a:p>
              <a:p>
                <a:endParaRPr lang="en-US" altLang="ja-JP" sz="1600" dirty="0"/>
              </a:p>
              <a:p>
                <a:endParaRPr lang="en-US" altLang="ja-JP" sz="1600" dirty="0"/>
              </a:p>
              <a:p>
                <a:pPr marL="285750" indent="-285750">
                  <a:buFont typeface="Arial" panose="020B0604020202020204" pitchFamily="34" charset="0"/>
                  <a:buChar char="•"/>
                </a:pPr>
                <a:r>
                  <a:rPr lang="en-US" altLang="ja-JP" sz="1600" dirty="0"/>
                  <a:t>TTS</a:t>
                </a:r>
                <a:r>
                  <a:rPr lang="ja-JP" altLang="en-US" sz="1600" dirty="0"/>
                  <a:t>（</a:t>
                </a:r>
                <a:r>
                  <a:rPr lang="en-US" altLang="zh-CN" sz="1600" b="0" i="0" dirty="0">
                    <a:solidFill>
                      <a:srgbClr val="0F0F0F"/>
                    </a:solidFill>
                    <a:effectLst/>
                    <a:latin typeface="Söhne"/>
                  </a:rPr>
                  <a:t>Time to solution</a:t>
                </a:r>
                <a:r>
                  <a:rPr lang="ja-JP" altLang="en-US" sz="1600" dirty="0"/>
                  <a:t>）：制限時間内で見つかった最高品質の解を達成するのにどれだけ時間がかかるか</a:t>
                </a:r>
                <a:endParaRPr lang="en-US" altLang="ja-JP" sz="1600" dirty="0"/>
              </a:p>
              <a:p>
                <a:endParaRPr lang="en-US" altLang="zh-CN" sz="1600" dirty="0"/>
              </a:p>
              <a:p>
                <a:r>
                  <a:rPr lang="ja-JP" altLang="en-US" sz="1600" dirty="0"/>
                  <a:t>本論文で制限時間は</a:t>
                </a:r>
                <a:r>
                  <a:rPr lang="en-US" altLang="ja-JP" sz="1600" dirty="0"/>
                  <a:t>20s</a:t>
                </a:r>
              </a:p>
            </p:txBody>
          </p:sp>
        </mc:Choice>
        <mc:Fallback xmlns="">
          <p:sp>
            <p:nvSpPr>
              <p:cNvPr id="2" name="文本框 1">
                <a:extLst>
                  <a:ext uri="{FF2B5EF4-FFF2-40B4-BE49-F238E27FC236}">
                    <a16:creationId xmlns:a16="http://schemas.microsoft.com/office/drawing/2014/main" id="{E7D56452-99F2-C037-7611-A3EBF3189F63}"/>
                  </a:ext>
                </a:extLst>
              </p:cNvPr>
              <p:cNvSpPr txBox="1">
                <a:spLocks noRot="1" noChangeAspect="1" noMove="1" noResize="1" noEditPoints="1" noAdjustHandles="1" noChangeArrowheads="1" noChangeShapeType="1" noTextEdit="1"/>
              </p:cNvSpPr>
              <p:nvPr/>
            </p:nvSpPr>
            <p:spPr>
              <a:xfrm>
                <a:off x="600364" y="1238694"/>
                <a:ext cx="10334336" cy="4115999"/>
              </a:xfrm>
              <a:prstGeom prst="rect">
                <a:avLst/>
              </a:prstGeom>
              <a:blipFill>
                <a:blip r:embed="rId3"/>
                <a:stretch>
                  <a:fillRect l="-295" t="-444" b="-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180574F-AB56-30FC-99D4-5A8B3FB26AC3}"/>
                  </a:ext>
                </a:extLst>
              </p:cNvPr>
              <p:cNvSpPr txBox="1"/>
              <p:nvPr/>
            </p:nvSpPr>
            <p:spPr>
              <a:xfrm>
                <a:off x="8316705" y="2000250"/>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endParaRPr lang="en-US" altLang="ja-JP"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3" name="文本框 2">
                <a:extLst>
                  <a:ext uri="{FF2B5EF4-FFF2-40B4-BE49-F238E27FC236}">
                    <a16:creationId xmlns:a16="http://schemas.microsoft.com/office/drawing/2014/main" id="{7180574F-AB56-30FC-99D4-5A8B3FB26AC3}"/>
                  </a:ext>
                </a:extLst>
              </p:cNvPr>
              <p:cNvSpPr txBox="1">
                <a:spLocks noRot="1" noChangeAspect="1" noMove="1" noResize="1" noEditPoints="1" noAdjustHandles="1" noChangeArrowheads="1" noChangeShapeType="1" noTextEdit="1"/>
              </p:cNvSpPr>
              <p:nvPr/>
            </p:nvSpPr>
            <p:spPr>
              <a:xfrm>
                <a:off x="8316705" y="2000250"/>
                <a:ext cx="2769028" cy="923330"/>
              </a:xfrm>
              <a:prstGeom prst="rect">
                <a:avLst/>
              </a:prstGeom>
              <a:blipFill>
                <a:blip r:embed="rId4"/>
                <a:stretch>
                  <a:fillRect l="-438" t="-1948" r="-1094"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720038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68492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710287"/>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58247"/>
            <a:ext cx="10532995" cy="598978"/>
          </a:xfrm>
        </p:spPr>
        <p:txBody>
          <a:bodyPr>
            <a:normAutofit fontScale="90000"/>
          </a:bodyPr>
          <a:lstStyle/>
          <a:p>
            <a:r>
              <a:rPr lang="en-US" altLang="zh-CN" dirty="0"/>
              <a:t>Exact Penalty Methods</a:t>
            </a:r>
            <a:r>
              <a:rPr lang="ja-JP" altLang="en-US" dirty="0"/>
              <a:t>の結果</a:t>
            </a:r>
            <a:endParaRPr lang="en-US" altLang="zh-CN" sz="4400" dirty="0"/>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Exact Penalty Methods</a:t>
            </a:r>
            <a:r>
              <a:rPr lang="ja-JP" altLang="en-US" dirty="0"/>
              <a:t>の結果</a:t>
            </a:r>
            <a:endParaRPr lang="zh-CN" altLang="en-US" dirty="0"/>
          </a:p>
        </p:txBody>
      </p:sp>
      <p:sp>
        <p:nvSpPr>
          <p:cNvPr id="13" name="文本框 12">
            <a:extLst>
              <a:ext uri="{FF2B5EF4-FFF2-40B4-BE49-F238E27FC236}">
                <a16:creationId xmlns:a16="http://schemas.microsoft.com/office/drawing/2014/main" id="{185294BA-E7AB-B023-E17A-552F710B244C}"/>
              </a:ext>
            </a:extLst>
          </p:cNvPr>
          <p:cNvSpPr txBox="1"/>
          <p:nvPr/>
        </p:nvSpPr>
        <p:spPr>
          <a:xfrm>
            <a:off x="6298964" y="1859339"/>
            <a:ext cx="5600411" cy="3139321"/>
          </a:xfrm>
          <a:prstGeom prst="rect">
            <a:avLst/>
          </a:prstGeom>
          <a:noFill/>
        </p:spPr>
        <p:txBody>
          <a:bodyPr wrap="square">
            <a:spAutoFit/>
          </a:bodyPr>
          <a:lstStyle/>
          <a:p>
            <a:r>
              <a:rPr lang="en-US" altLang="ja-JP" b="0" i="0" dirty="0">
                <a:solidFill>
                  <a:srgbClr val="374151"/>
                </a:solidFill>
                <a:effectLst/>
                <a:latin typeface="Söhne"/>
              </a:rPr>
              <a:t>Best Known Penalty Weight</a:t>
            </a:r>
          </a:p>
          <a:p>
            <a:r>
              <a:rPr lang="ja-JP" altLang="en-US" b="0" i="0" dirty="0">
                <a:solidFill>
                  <a:srgbClr val="374151"/>
                </a:solidFill>
                <a:effectLst/>
                <a:latin typeface="Söhne"/>
              </a:rPr>
              <a:t>必ずしも最小の有効な</a:t>
            </a:r>
            <a:r>
              <a:rPr lang="ja-JP" altLang="en-US" dirty="0">
                <a:solidFill>
                  <a:srgbClr val="374151"/>
                </a:solidFill>
                <a:latin typeface="Söhne"/>
              </a:rPr>
              <a:t>ペナルティー</a:t>
            </a:r>
            <a:r>
              <a:rPr lang="ja-JP" altLang="en-US" b="0" i="0" dirty="0">
                <a:solidFill>
                  <a:srgbClr val="374151"/>
                </a:solidFill>
                <a:effectLst/>
                <a:latin typeface="Söhne"/>
              </a:rPr>
              <a:t>の重みではない</a:t>
            </a:r>
            <a:endParaRPr lang="en-US" altLang="ja-JP" b="0" i="0" dirty="0">
              <a:solidFill>
                <a:srgbClr val="374151"/>
              </a:solidFill>
              <a:effectLst/>
              <a:latin typeface="Söhne"/>
            </a:endParaRPr>
          </a:p>
          <a:p>
            <a:r>
              <a:rPr lang="ja-JP" altLang="en-US" dirty="0">
                <a:solidFill>
                  <a:srgbClr val="374151"/>
                </a:solidFill>
                <a:latin typeface="Söhne"/>
              </a:rPr>
              <a:t>もっと小さくなれる可能性がある</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r>
              <a:rPr lang="en-US" altLang="ja-JP" b="0" i="0" dirty="0">
                <a:solidFill>
                  <a:srgbClr val="374151"/>
                </a:solidFill>
                <a:effectLst/>
                <a:latin typeface="Söhne"/>
              </a:rPr>
              <a:t>Sum</a:t>
            </a:r>
            <a:r>
              <a:rPr lang="ja-JP" altLang="en-US" b="0" i="0" dirty="0">
                <a:solidFill>
                  <a:srgbClr val="374151"/>
                </a:solidFill>
                <a:effectLst/>
                <a:latin typeface="Söhne"/>
              </a:rPr>
              <a:t>と</a:t>
            </a:r>
            <a:r>
              <a:rPr lang="en-US" altLang="ja-JP" b="0" i="0" dirty="0">
                <a:solidFill>
                  <a:srgbClr val="374151"/>
                </a:solidFill>
                <a:effectLst/>
                <a:latin typeface="Söhne"/>
              </a:rPr>
              <a:t>Posi-Nega</a:t>
            </a:r>
            <a:r>
              <a:rPr lang="ja-JP" altLang="en-US" b="0" i="0" dirty="0">
                <a:solidFill>
                  <a:srgbClr val="374151"/>
                </a:solidFill>
                <a:effectLst/>
                <a:latin typeface="Söhne"/>
              </a:rPr>
              <a:t>による重みは非常に大きいが、計算時間が短い</a:t>
            </a:r>
            <a:endParaRPr lang="en-US" altLang="ja-JP" b="0" i="0" dirty="0">
              <a:solidFill>
                <a:srgbClr val="374151"/>
              </a:solidFill>
              <a:effectLst/>
              <a:latin typeface="Söhne"/>
            </a:endParaRPr>
          </a:p>
          <a:p>
            <a:endParaRPr lang="en-US" altLang="ja-JP" dirty="0">
              <a:solidFill>
                <a:srgbClr val="374151"/>
              </a:solidFill>
              <a:latin typeface="Söhne"/>
            </a:endParaRPr>
          </a:p>
          <a:p>
            <a:r>
              <a:rPr lang="en-US" altLang="ja-JP" b="0" i="0" dirty="0">
                <a:solidFill>
                  <a:srgbClr val="374151"/>
                </a:solidFill>
                <a:effectLst/>
                <a:latin typeface="Söhne"/>
              </a:rPr>
              <a:t>Verma-Lewis</a:t>
            </a:r>
            <a:r>
              <a:rPr lang="ja-JP" altLang="en-US" dirty="0">
                <a:solidFill>
                  <a:srgbClr val="374151"/>
                </a:solidFill>
                <a:latin typeface="Söhne"/>
              </a:rPr>
              <a:t>による重みは</a:t>
            </a:r>
            <a:r>
              <a:rPr lang="ja-JP" altLang="en-US" b="0" i="0" dirty="0">
                <a:solidFill>
                  <a:srgbClr val="374151"/>
                </a:solidFill>
                <a:effectLst/>
                <a:latin typeface="Söhne"/>
              </a:rPr>
              <a:t>、すべてのインスタンスで既知の最良ペナルティー重みに最も近いが計算時間が長い</a:t>
            </a:r>
            <a:endParaRPr lang="zh-CN" altLang="en-US" dirty="0"/>
          </a:p>
        </p:txBody>
      </p:sp>
      <p:grpSp>
        <p:nvGrpSpPr>
          <p:cNvPr id="16" name="组合 15">
            <a:extLst>
              <a:ext uri="{FF2B5EF4-FFF2-40B4-BE49-F238E27FC236}">
                <a16:creationId xmlns:a16="http://schemas.microsoft.com/office/drawing/2014/main" id="{B68F125C-F6E2-5D01-3869-73CCF2A979DD}"/>
              </a:ext>
            </a:extLst>
          </p:cNvPr>
          <p:cNvGrpSpPr/>
          <p:nvPr/>
        </p:nvGrpSpPr>
        <p:grpSpPr>
          <a:xfrm>
            <a:off x="997763" y="1694325"/>
            <a:ext cx="5301201" cy="4586947"/>
            <a:chOff x="997763" y="1694325"/>
            <a:chExt cx="5301201" cy="4586947"/>
          </a:xfrm>
        </p:grpSpPr>
        <p:pic>
          <p:nvPicPr>
            <p:cNvPr id="11" name="图片 10">
              <a:extLst>
                <a:ext uri="{FF2B5EF4-FFF2-40B4-BE49-F238E27FC236}">
                  <a16:creationId xmlns:a16="http://schemas.microsoft.com/office/drawing/2014/main" id="{61F5AEA8-D22F-4621-B629-68BB6B391A46}"/>
                </a:ext>
              </a:extLst>
            </p:cNvPr>
            <p:cNvPicPr>
              <a:picLocks noChangeAspect="1"/>
            </p:cNvPicPr>
            <p:nvPr/>
          </p:nvPicPr>
          <p:blipFill>
            <a:blip r:embed="rId3"/>
            <a:stretch>
              <a:fillRect/>
            </a:stretch>
          </p:blipFill>
          <p:spPr>
            <a:xfrm>
              <a:off x="997763" y="1694325"/>
              <a:ext cx="5301201" cy="4586947"/>
            </a:xfrm>
            <a:prstGeom prst="rect">
              <a:avLst/>
            </a:prstGeom>
          </p:spPr>
        </p:pic>
        <p:sp>
          <p:nvSpPr>
            <p:cNvPr id="14" name="矩形 13">
              <a:extLst>
                <a:ext uri="{FF2B5EF4-FFF2-40B4-BE49-F238E27FC236}">
                  <a16:creationId xmlns:a16="http://schemas.microsoft.com/office/drawing/2014/main" id="{792B0751-59D6-3C7A-F59B-B3DA10278363}"/>
                </a:ext>
              </a:extLst>
            </p:cNvPr>
            <p:cNvSpPr/>
            <p:nvPr/>
          </p:nvSpPr>
          <p:spPr>
            <a:xfrm>
              <a:off x="3562350" y="2047875"/>
              <a:ext cx="1666875"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3FEF0E-BECE-36D3-E347-B5B8AA42EF38}"/>
                </a:ext>
              </a:extLst>
            </p:cNvPr>
            <p:cNvSpPr/>
            <p:nvPr/>
          </p:nvSpPr>
          <p:spPr>
            <a:xfrm>
              <a:off x="5295903" y="2047875"/>
              <a:ext cx="895348"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13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dirty="0"/>
              <a:t>Exact Penalty Methods</a:t>
            </a:r>
            <a:r>
              <a:rPr lang="ja-JP" altLang="en-US" dirty="0"/>
              <a:t>の結果</a:t>
            </a:r>
            <a:endParaRPr lang="en-US" altLang="zh-CN" sz="4400"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B2FFD-6ABE-BA71-D888-D153DAAC661E}"/>
                  </a:ext>
                </a:extLst>
              </p:cNvPr>
              <p:cNvSpPr txBox="1"/>
              <p:nvPr/>
            </p:nvSpPr>
            <p:spPr>
              <a:xfrm>
                <a:off x="5419186" y="1191069"/>
                <a:ext cx="6601364" cy="1869935"/>
              </a:xfrm>
              <a:prstGeom prst="rect">
                <a:avLst/>
              </a:prstGeom>
              <a:noFill/>
              <a:ln>
                <a:solidFill>
                  <a:schemeClr val="tx1"/>
                </a:solidFill>
              </a:ln>
            </p:spPr>
            <p:txBody>
              <a:bodyPr wrap="square" rtlCol="0">
                <a:spAutoFit/>
              </a:bodyPr>
              <a:lstStyle/>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a:t>
                </a:r>
                <a:endParaRPr lang="en-US" altLang="ja-JP" sz="1600" dirty="0"/>
              </a:p>
              <a:p>
                <a:r>
                  <a:rPr lang="ja-JP" altLang="en-US" sz="1600" dirty="0"/>
                  <a:t>解の品質を評価する</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p:txBody>
          </p:sp>
        </mc:Choice>
        <mc:Fallback xmlns="">
          <p:sp>
            <p:nvSpPr>
              <p:cNvPr id="2" name="文本框 1">
                <a:extLst>
                  <a:ext uri="{FF2B5EF4-FFF2-40B4-BE49-F238E27FC236}">
                    <a16:creationId xmlns:a16="http://schemas.microsoft.com/office/drawing/2014/main" id="{A44B2FFD-6ABE-BA71-D888-D153DAAC661E}"/>
                  </a:ext>
                </a:extLst>
              </p:cNvPr>
              <p:cNvSpPr txBox="1">
                <a:spLocks noRot="1" noChangeAspect="1" noMove="1" noResize="1" noEditPoints="1" noAdjustHandles="1" noChangeArrowheads="1" noChangeShapeType="1" noTextEdit="1"/>
              </p:cNvSpPr>
              <p:nvPr/>
            </p:nvSpPr>
            <p:spPr>
              <a:xfrm>
                <a:off x="5419186" y="1191069"/>
                <a:ext cx="6601364" cy="1869935"/>
              </a:xfrm>
              <a:prstGeom prst="rect">
                <a:avLst/>
              </a:prstGeom>
              <a:blipFill>
                <a:blip r:embed="rId3"/>
                <a:stretch>
                  <a:fillRect l="-461" t="-647" b="-2913"/>
                </a:stretch>
              </a:blipFill>
              <a:ln>
                <a:solidFill>
                  <a:schemeClr val="tx1"/>
                </a:solidFill>
              </a:ln>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3046206-3C17-6F91-B938-36B2C793A562}"/>
              </a:ext>
            </a:extLst>
          </p:cNvPr>
          <p:cNvGrpSpPr/>
          <p:nvPr/>
        </p:nvGrpSpPr>
        <p:grpSpPr>
          <a:xfrm>
            <a:off x="600364" y="1133475"/>
            <a:ext cx="4716502" cy="5564333"/>
            <a:chOff x="600364" y="1133475"/>
            <a:chExt cx="4716502" cy="5564333"/>
          </a:xfrm>
        </p:grpSpPr>
        <p:pic>
          <p:nvPicPr>
            <p:cNvPr id="18" name="图片 17">
              <a:extLst>
                <a:ext uri="{FF2B5EF4-FFF2-40B4-BE49-F238E27FC236}">
                  <a16:creationId xmlns:a16="http://schemas.microsoft.com/office/drawing/2014/main" id="{168DDA7D-4B09-4B6B-A04F-C17569F65CAB}"/>
                </a:ext>
              </a:extLst>
            </p:cNvPr>
            <p:cNvPicPr>
              <a:picLocks noChangeAspect="1"/>
            </p:cNvPicPr>
            <p:nvPr/>
          </p:nvPicPr>
          <p:blipFill>
            <a:blip r:embed="rId4"/>
            <a:stretch>
              <a:fillRect/>
            </a:stretch>
          </p:blipFill>
          <p:spPr>
            <a:xfrm>
              <a:off x="600364" y="1133475"/>
              <a:ext cx="4716502" cy="5564333"/>
            </a:xfrm>
            <a:prstGeom prst="rect">
              <a:avLst/>
            </a:prstGeom>
          </p:spPr>
        </p:pic>
        <p:sp>
          <p:nvSpPr>
            <p:cNvPr id="3" name="矩形 2">
              <a:extLst>
                <a:ext uri="{FF2B5EF4-FFF2-40B4-BE49-F238E27FC236}">
                  <a16:creationId xmlns:a16="http://schemas.microsoft.com/office/drawing/2014/main" id="{A6AA792C-AD6C-E731-3B22-EEAA61776DA0}"/>
                </a:ext>
              </a:extLst>
            </p:cNvPr>
            <p:cNvSpPr/>
            <p:nvPr/>
          </p:nvSpPr>
          <p:spPr>
            <a:xfrm>
              <a:off x="2171700" y="274320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F91DDDA-67E6-0EAF-0224-F620BA7C8AAE}"/>
                </a:ext>
              </a:extLst>
            </p:cNvPr>
            <p:cNvSpPr/>
            <p:nvPr/>
          </p:nvSpPr>
          <p:spPr>
            <a:xfrm>
              <a:off x="2171700" y="6326463"/>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4C666B5-8338-ED17-FF6E-87A59F4D2408}"/>
                </a:ext>
              </a:extLst>
            </p:cNvPr>
            <p:cNvSpPr/>
            <p:nvPr/>
          </p:nvSpPr>
          <p:spPr>
            <a:xfrm>
              <a:off x="2171700" y="4975514"/>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4855062-86CB-D0B4-E8C1-45C829226292}"/>
              </a:ext>
            </a:extLst>
          </p:cNvPr>
          <p:cNvSpPr txBox="1"/>
          <p:nvPr/>
        </p:nvSpPr>
        <p:spPr>
          <a:xfrm>
            <a:off x="5523961" y="4954327"/>
            <a:ext cx="5809961" cy="1323439"/>
          </a:xfrm>
          <a:prstGeom prst="rect">
            <a:avLst/>
          </a:prstGeom>
          <a:noFill/>
        </p:spPr>
        <p:txBody>
          <a:bodyPr wrap="square" rtlCol="0">
            <a:spAutoFit/>
          </a:bodyPr>
          <a:lstStyle/>
          <a:p>
            <a:r>
              <a:rPr lang="en-US" altLang="zh-CN" sz="1600" dirty="0"/>
              <a:t>Verma-Lewis</a:t>
            </a:r>
            <a:r>
              <a:rPr lang="ja-JP" altLang="en-US" sz="1600" dirty="0"/>
              <a:t>による重みで（</a:t>
            </a:r>
            <a:r>
              <a:rPr lang="en-US" altLang="ja-JP" sz="1600" dirty="0" err="1"/>
              <a:t>Mincut</a:t>
            </a:r>
            <a:r>
              <a:rPr lang="ja-JP" altLang="en-US" sz="1600" dirty="0"/>
              <a:t>と</a:t>
            </a:r>
            <a:r>
              <a:rPr lang="en-US" altLang="ja-JP" sz="1600" dirty="0"/>
              <a:t>MKP</a:t>
            </a:r>
            <a:r>
              <a:rPr lang="ja-JP" altLang="en-US" sz="1600" dirty="0"/>
              <a:t>）得られた解の品質がもっとも高い</a:t>
            </a:r>
            <a:endParaRPr lang="en-US" altLang="ja-JP" sz="1600" dirty="0"/>
          </a:p>
          <a:p>
            <a:endParaRPr lang="en-US" altLang="zh-CN" sz="1600" dirty="0"/>
          </a:p>
          <a:p>
            <a:r>
              <a:rPr lang="en-US" altLang="zh-CN" sz="1600" dirty="0"/>
              <a:t>TSP</a:t>
            </a:r>
            <a:r>
              <a:rPr lang="ja-JP" altLang="en-US" sz="1600" dirty="0"/>
              <a:t>インスタンスに対して三つの</a:t>
            </a:r>
            <a:r>
              <a:rPr lang="en-US" altLang="zh-CN" sz="1600" dirty="0"/>
              <a:t>Exact Penalty Methods</a:t>
            </a:r>
            <a:r>
              <a:rPr lang="ja-JP" altLang="en-US" sz="1600" dirty="0"/>
              <a:t>による重みで得られた解の品質はほぼ同じ</a:t>
            </a:r>
            <a:endParaRPr lang="zh-CN" altLang="en-US" sz="1600" dirty="0"/>
          </a:p>
        </p:txBody>
      </p:sp>
      <p:sp>
        <p:nvSpPr>
          <p:cNvPr id="11" name="文本框 10">
            <a:extLst>
              <a:ext uri="{FF2B5EF4-FFF2-40B4-BE49-F238E27FC236}">
                <a16:creationId xmlns:a16="http://schemas.microsoft.com/office/drawing/2014/main" id="{6A242A23-9DA8-3DA7-D839-866FCE93545E}"/>
              </a:ext>
            </a:extLst>
          </p:cNvPr>
          <p:cNvSpPr txBox="1"/>
          <p:nvPr/>
        </p:nvSpPr>
        <p:spPr>
          <a:xfrm>
            <a:off x="5419186" y="3223143"/>
            <a:ext cx="6601364" cy="1384995"/>
          </a:xfrm>
          <a:prstGeom prst="rect">
            <a:avLst/>
          </a:prstGeom>
          <a:noFill/>
          <a:ln>
            <a:solidFill>
              <a:schemeClr val="tx1"/>
            </a:solidFill>
          </a:ln>
        </p:spPr>
        <p:txBody>
          <a:bodyPr wrap="square">
            <a:spAutoFit/>
          </a:bodyPr>
          <a:lstStyle/>
          <a:p>
            <a:r>
              <a:rPr lang="ja-JP" altLang="en-US" sz="1400" dirty="0"/>
              <a:t>一回の</a:t>
            </a:r>
            <a:r>
              <a:rPr lang="en-US" altLang="zh-CN" sz="1400" dirty="0"/>
              <a:t>DA</a:t>
            </a:r>
            <a:r>
              <a:rPr lang="ja-JP" altLang="en-US" sz="1400" dirty="0"/>
              <a:t>の実行の停止条件：</a:t>
            </a:r>
            <a:endParaRPr lang="en-US" altLang="ja-JP" sz="1400" dirty="0"/>
          </a:p>
          <a:p>
            <a:pPr marL="285750" indent="-285750">
              <a:buFont typeface="Arial" panose="020B0604020202020204" pitchFamily="34" charset="0"/>
              <a:buChar char="•"/>
            </a:pPr>
            <a:r>
              <a:rPr lang="ja-JP" altLang="en-US" sz="1400" dirty="0"/>
              <a:t>エネルギー（コスト）：既知最適解</a:t>
            </a:r>
            <a:endParaRPr lang="en-US" altLang="ja-JP" sz="1400" dirty="0"/>
          </a:p>
          <a:p>
            <a:pPr marL="285750" indent="-285750">
              <a:buFont typeface="Arial" panose="020B0604020202020204" pitchFamily="34" charset="0"/>
              <a:buChar char="•"/>
            </a:pPr>
            <a:r>
              <a:rPr lang="ja-JP" altLang="en-US" sz="1400" dirty="0"/>
              <a:t>実行時間：</a:t>
            </a:r>
            <a:r>
              <a:rPr lang="en-US" altLang="ja-JP" sz="1400" dirty="0"/>
              <a:t>20</a:t>
            </a:r>
            <a:r>
              <a:rPr lang="ja-JP" altLang="en-US" sz="1400" dirty="0"/>
              <a:t>ｓ</a:t>
            </a:r>
            <a:endParaRPr lang="en-US" altLang="ja-JP" sz="1400" dirty="0"/>
          </a:p>
          <a:p>
            <a:endParaRPr lang="en-US" altLang="ja-JP" sz="1400" dirty="0"/>
          </a:p>
          <a:p>
            <a:r>
              <a:rPr lang="en-US" altLang="ja-JP" sz="1400" dirty="0"/>
              <a:t>20</a:t>
            </a:r>
            <a:r>
              <a:rPr lang="ja-JP" altLang="en-US" sz="1400" dirty="0"/>
              <a:t>ｓ以内に既知最適解に到達したら実行終了</a:t>
            </a:r>
            <a:endParaRPr lang="en-US" altLang="ja-JP" sz="1400" dirty="0"/>
          </a:p>
          <a:p>
            <a:r>
              <a:rPr lang="ja-JP" altLang="en-US" sz="1400" dirty="0"/>
              <a:t>到達しなかったら</a:t>
            </a:r>
            <a:r>
              <a:rPr lang="en-US" altLang="ja-JP" sz="1400" dirty="0"/>
              <a:t>20</a:t>
            </a:r>
            <a:r>
              <a:rPr lang="ja-JP" altLang="en-US" sz="1400" dirty="0"/>
              <a:t>ｓで終了する</a:t>
            </a:r>
            <a:endParaRPr lang="en-US" altLang="ja-JP" sz="1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14B010C-F35A-FF51-4ADB-56C0FEA295A2}"/>
                  </a:ext>
                </a:extLst>
              </p:cNvPr>
              <p:cNvSpPr txBox="1"/>
              <p:nvPr/>
            </p:nvSpPr>
            <p:spPr>
              <a:xfrm>
                <a:off x="8992980" y="36907"/>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r>
                  <a:rPr lang="en-US" altLang="ja-JP" dirty="0"/>
                  <a:t>=20</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12" name="文本框 11">
                <a:extLst>
                  <a:ext uri="{FF2B5EF4-FFF2-40B4-BE49-F238E27FC236}">
                    <a16:creationId xmlns:a16="http://schemas.microsoft.com/office/drawing/2014/main" id="{014B010C-F35A-FF51-4ADB-56C0FEA295A2}"/>
                  </a:ext>
                </a:extLst>
              </p:cNvPr>
              <p:cNvSpPr txBox="1">
                <a:spLocks noRot="1" noChangeAspect="1" noMove="1" noResize="1" noEditPoints="1" noAdjustHandles="1" noChangeArrowheads="1" noChangeShapeType="1" noTextEdit="1"/>
              </p:cNvSpPr>
              <p:nvPr/>
            </p:nvSpPr>
            <p:spPr>
              <a:xfrm>
                <a:off x="8992980" y="36907"/>
                <a:ext cx="2769028" cy="923330"/>
              </a:xfrm>
              <a:prstGeom prst="rect">
                <a:avLst/>
              </a:prstGeom>
              <a:blipFill>
                <a:blip r:embed="rId5"/>
                <a:stretch>
                  <a:fillRect l="-439" t="-1948" r="-1316"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33218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dirty="0"/>
              <a:t>Exact Penalty Methods</a:t>
            </a:r>
            <a:r>
              <a:rPr lang="ja-JP" altLang="en-US" dirty="0"/>
              <a:t>の結果</a:t>
            </a:r>
            <a:endParaRPr lang="en-US" altLang="zh-CN" sz="4400" dirty="0"/>
          </a:p>
        </p:txBody>
      </p:sp>
      <p:sp>
        <p:nvSpPr>
          <p:cNvPr id="12" name="文本框 11">
            <a:extLst>
              <a:ext uri="{FF2B5EF4-FFF2-40B4-BE49-F238E27FC236}">
                <a16:creationId xmlns:a16="http://schemas.microsoft.com/office/drawing/2014/main" id="{85C95233-2EC6-7956-00E4-75160DD9D748}"/>
              </a:ext>
            </a:extLst>
          </p:cNvPr>
          <p:cNvSpPr txBox="1"/>
          <p:nvPr/>
        </p:nvSpPr>
        <p:spPr>
          <a:xfrm>
            <a:off x="4717761" y="1190387"/>
            <a:ext cx="7232939" cy="1600438"/>
          </a:xfrm>
          <a:prstGeom prst="rect">
            <a:avLst/>
          </a:prstGeom>
          <a:noFill/>
          <a:ln>
            <a:solidFill>
              <a:schemeClr val="tx1"/>
            </a:solidFill>
          </a:ln>
        </p:spPr>
        <p:txBody>
          <a:bodyPr wrap="square" rtlCol="0">
            <a:spAutoFit/>
          </a:bodyPr>
          <a:lstStyle/>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a:t>
            </a:r>
            <a:r>
              <a:rPr lang="en-US" altLang="zh-CN" sz="1400" b="0" i="0" dirty="0">
                <a:solidFill>
                  <a:srgbClr val="0F0F0F"/>
                </a:solidFill>
                <a:effectLst/>
                <a:latin typeface="Times New Roman" panose="02020603050405020304" pitchFamily="18" charset="0"/>
                <a:cs typeface="Times New Roman" panose="02020603050405020304" pitchFamily="18" charset="0"/>
              </a:rPr>
              <a:t>Time to Solution</a:t>
            </a:r>
            <a:r>
              <a:rPr lang="ja-JP" altLang="en-US" sz="1400" dirty="0"/>
              <a:t>）：</a:t>
            </a:r>
            <a:endParaRPr lang="en-US" altLang="ja-JP" sz="1400" dirty="0"/>
          </a:p>
          <a:p>
            <a:r>
              <a:rPr lang="ja-JP" altLang="en-US" sz="1400" dirty="0"/>
              <a:t>制限時間内で見つかった最良品質の解（</a:t>
            </a:r>
            <a:r>
              <a:rPr lang="en-US" altLang="ja-JP" sz="1400" dirty="0"/>
              <a:t>20</a:t>
            </a:r>
            <a:r>
              <a:rPr lang="ja-JP" altLang="en-US" sz="1400" dirty="0"/>
              <a:t>回）を達成するのにどれだけ時間がかかるか</a:t>
            </a:r>
            <a:endParaRPr lang="en-US" altLang="ja-JP" sz="1400" dirty="0"/>
          </a:p>
          <a:p>
            <a:endParaRPr lang="en-US" altLang="zh-CN" sz="1400" dirty="0"/>
          </a:p>
          <a:p>
            <a:r>
              <a:rPr lang="ja-JP" altLang="en-US" sz="1400" dirty="0"/>
              <a:t>本論文で制限時間は</a:t>
            </a:r>
            <a:r>
              <a:rPr lang="en-US" altLang="ja-JP" sz="1400" dirty="0"/>
              <a:t>20s</a:t>
            </a:r>
          </a:p>
          <a:p>
            <a:endParaRPr lang="en-US" altLang="zh-CN" sz="1400" dirty="0"/>
          </a:p>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がちょっと</a:t>
            </a:r>
            <a:r>
              <a:rPr lang="en-US" altLang="ja-JP" sz="1400" dirty="0"/>
              <a:t>20</a:t>
            </a:r>
            <a:r>
              <a:rPr lang="ja-JP" altLang="en-US" sz="1400" dirty="0"/>
              <a:t>ｓを超える場合：</a:t>
            </a:r>
            <a:endParaRPr lang="en-US" altLang="ja-JP" sz="1400" dirty="0"/>
          </a:p>
          <a:p>
            <a:r>
              <a:rPr lang="ja-JP" altLang="en-US" sz="1400" dirty="0"/>
              <a:t>ちょうど</a:t>
            </a:r>
            <a:r>
              <a:rPr lang="en-US" altLang="ja-JP" sz="1400" dirty="0"/>
              <a:t>20</a:t>
            </a:r>
            <a:r>
              <a:rPr lang="ja-JP" altLang="en-US" sz="1400" dirty="0"/>
              <a:t>ｓで実験を停止するのは安全ではない（</a:t>
            </a:r>
            <a:r>
              <a:rPr lang="en-US" altLang="ja-JP" sz="1400" dirty="0">
                <a:solidFill>
                  <a:srgbClr val="0F0F0F"/>
                </a:solidFill>
                <a:latin typeface="Times New Roman" panose="02020603050405020304" pitchFamily="18" charset="0"/>
                <a:cs typeface="Times New Roman" panose="02020603050405020304" pitchFamily="18" charset="0"/>
              </a:rPr>
              <a:t>unsafe</a:t>
            </a:r>
            <a:r>
              <a:rPr lang="ja-JP" altLang="en-US" sz="1400" dirty="0"/>
              <a:t>）</a:t>
            </a:r>
            <a:endParaRPr lang="zh-CN" altLang="en-US" sz="1400" dirty="0"/>
          </a:p>
        </p:txBody>
      </p:sp>
      <p:grpSp>
        <p:nvGrpSpPr>
          <p:cNvPr id="16" name="组合 15">
            <a:extLst>
              <a:ext uri="{FF2B5EF4-FFF2-40B4-BE49-F238E27FC236}">
                <a16:creationId xmlns:a16="http://schemas.microsoft.com/office/drawing/2014/main" id="{F59F9683-E436-386D-326E-9BBFABA49E42}"/>
              </a:ext>
            </a:extLst>
          </p:cNvPr>
          <p:cNvGrpSpPr/>
          <p:nvPr/>
        </p:nvGrpSpPr>
        <p:grpSpPr>
          <a:xfrm>
            <a:off x="600364" y="1133476"/>
            <a:ext cx="4047836" cy="5605236"/>
            <a:chOff x="600364" y="1133476"/>
            <a:chExt cx="4047836" cy="5605236"/>
          </a:xfrm>
        </p:grpSpPr>
        <p:pic>
          <p:nvPicPr>
            <p:cNvPr id="11" name="图片 10">
              <a:extLst>
                <a:ext uri="{FF2B5EF4-FFF2-40B4-BE49-F238E27FC236}">
                  <a16:creationId xmlns:a16="http://schemas.microsoft.com/office/drawing/2014/main" id="{5877CF9A-DE0C-72E5-BA44-7F32DFB8479B}"/>
                </a:ext>
              </a:extLst>
            </p:cNvPr>
            <p:cNvPicPr>
              <a:picLocks noChangeAspect="1"/>
            </p:cNvPicPr>
            <p:nvPr/>
          </p:nvPicPr>
          <p:blipFill>
            <a:blip r:embed="rId3"/>
            <a:stretch>
              <a:fillRect/>
            </a:stretch>
          </p:blipFill>
          <p:spPr>
            <a:xfrm>
              <a:off x="600364" y="1133476"/>
              <a:ext cx="4047836" cy="5605236"/>
            </a:xfrm>
            <a:prstGeom prst="rect">
              <a:avLst/>
            </a:prstGeom>
          </p:spPr>
        </p:pic>
        <p:sp>
          <p:nvSpPr>
            <p:cNvPr id="13" name="矩形 12">
              <a:extLst>
                <a:ext uri="{FF2B5EF4-FFF2-40B4-BE49-F238E27FC236}">
                  <a16:creationId xmlns:a16="http://schemas.microsoft.com/office/drawing/2014/main" id="{5D461E5A-BCDD-9FE0-3E73-6A0BD1B538C9}"/>
                </a:ext>
              </a:extLst>
            </p:cNvPr>
            <p:cNvSpPr/>
            <p:nvPr/>
          </p:nvSpPr>
          <p:spPr>
            <a:xfrm>
              <a:off x="1371600" y="2790825"/>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AB77E5A-E9A7-3408-D279-5CA04EAE3733}"/>
                </a:ext>
              </a:extLst>
            </p:cNvPr>
            <p:cNvSpPr/>
            <p:nvPr/>
          </p:nvSpPr>
          <p:spPr>
            <a:xfrm>
              <a:off x="1304925" y="643218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E7BDEF-5FA6-8E40-E17D-C0F7EE01DD26}"/>
                </a:ext>
              </a:extLst>
            </p:cNvPr>
            <p:cNvSpPr/>
            <p:nvPr/>
          </p:nvSpPr>
          <p:spPr>
            <a:xfrm>
              <a:off x="1304925" y="5059506"/>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F5F2CFA-A30D-57EC-C159-5002E7E35A5A}"/>
              </a:ext>
            </a:extLst>
          </p:cNvPr>
          <p:cNvSpPr txBox="1"/>
          <p:nvPr/>
        </p:nvSpPr>
        <p:spPr>
          <a:xfrm>
            <a:off x="4895561" y="2989957"/>
            <a:ext cx="6391275" cy="3323987"/>
          </a:xfrm>
          <a:prstGeom prst="rect">
            <a:avLst/>
          </a:prstGeom>
          <a:noFill/>
        </p:spPr>
        <p:txBody>
          <a:bodyPr wrap="square" rtlCol="0">
            <a:spAutoFit/>
          </a:bodyPr>
          <a:lstStyle/>
          <a:p>
            <a:r>
              <a:rPr lang="en-US" altLang="zh-CN" sz="1400" dirty="0">
                <a:solidFill>
                  <a:srgbClr val="0F0F0F"/>
                </a:solidFill>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t>に対して</a:t>
            </a:r>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a:t>
            </a:r>
            <a:r>
              <a:rPr lang="en-US" altLang="ja-JP" sz="1400" dirty="0"/>
              <a:t>TTS</a:t>
            </a:r>
            <a:r>
              <a:rPr lang="ja-JP" altLang="en-US" sz="1400" dirty="0"/>
              <a:t>が他の二つ方法より短い</a:t>
            </a:r>
            <a:endParaRPr lang="en-US" altLang="ja-JP" sz="1400" dirty="0"/>
          </a:p>
          <a:p>
            <a:endParaRPr lang="en-US" altLang="zh-CN" sz="1400" dirty="0"/>
          </a:p>
          <a:p>
            <a:r>
              <a:rPr lang="en-US" altLang="zh-CN" sz="1400" dirty="0" err="1">
                <a:latin typeface="Times New Roman" panose="02020603050405020304" pitchFamily="18" charset="0"/>
                <a:cs typeface="Times New Roman" panose="02020603050405020304" pitchFamily="18" charset="0"/>
              </a:rPr>
              <a:t>Mincut</a:t>
            </a:r>
            <a:r>
              <a:rPr lang="ja-JP" altLang="en-US" sz="1400" dirty="0"/>
              <a:t>に対して</a:t>
            </a:r>
            <a:r>
              <a:rPr lang="en-US" altLang="ja-JP" sz="1400" dirty="0">
                <a:latin typeface="Times New Roman" panose="02020603050405020304" pitchFamily="18" charset="0"/>
                <a:cs typeface="Times New Roman" panose="02020603050405020304" pitchFamily="18" charset="0"/>
              </a:rPr>
              <a:t>Sum</a:t>
            </a:r>
            <a:r>
              <a:rPr lang="ja-JP" altLang="en-US" sz="1400" dirty="0"/>
              <a:t>による重みでの</a:t>
            </a:r>
            <a:r>
              <a:rPr lang="en-US" altLang="ja-JP" sz="1400" dirty="0">
                <a:latin typeface="Times New Roman" panose="02020603050405020304" pitchFamily="18" charset="0"/>
                <a:cs typeface="Times New Roman" panose="02020603050405020304" pitchFamily="18" charset="0"/>
              </a:rPr>
              <a:t>TTS</a:t>
            </a:r>
            <a:r>
              <a:rPr lang="ja-JP" altLang="en-US" sz="1400" dirty="0"/>
              <a:t>がもっとも短い</a:t>
            </a:r>
            <a:endParaRPr lang="en-US" altLang="ja-JP" sz="1400" dirty="0"/>
          </a:p>
          <a:p>
            <a:endParaRPr lang="en-US" altLang="ja-JP" sz="1400" dirty="0"/>
          </a:p>
          <a:p>
            <a:endParaRPr lang="en-US" altLang="zh-CN" sz="1400" dirty="0"/>
          </a:p>
          <a:p>
            <a:r>
              <a:rPr lang="ja-JP" altLang="en-US" sz="1400" dirty="0"/>
              <a:t>推論：</a:t>
            </a:r>
            <a:endParaRPr lang="en-US" altLang="ja-JP" sz="1400" dirty="0"/>
          </a:p>
          <a:p>
            <a:r>
              <a:rPr lang="ja-JP" altLang="en-US" sz="1400" dirty="0"/>
              <a:t>より大きなペナルティー重み</a:t>
            </a:r>
            <a:r>
              <a:rPr lang="en-US" altLang="ja-JP" sz="1400" dirty="0"/>
              <a:t>(</a:t>
            </a:r>
            <a:r>
              <a:rPr lang="en-US" altLang="ja-JP" sz="1400" dirty="0">
                <a:latin typeface="Times New Roman" panose="02020603050405020304" pitchFamily="18" charset="0"/>
                <a:cs typeface="Times New Roman" panose="02020603050405020304" pitchFamily="18" charset="0"/>
              </a:rPr>
              <a:t>Posi-Nega, Sum</a:t>
            </a:r>
            <a:r>
              <a:rPr lang="en-US" altLang="ja-JP" sz="1400" dirty="0"/>
              <a:t>)</a:t>
            </a:r>
            <a:r>
              <a:rPr lang="ja-JP" altLang="en-US" sz="1400" dirty="0"/>
              <a:t>で解が早く</a:t>
            </a:r>
            <a:r>
              <a:rPr lang="ja-JP" altLang="en-US" sz="1400" b="0" i="0" dirty="0">
                <a:solidFill>
                  <a:srgbClr val="4D5156"/>
                </a:solidFill>
                <a:effectLst/>
                <a:latin typeface="arial" panose="020B0604020202020204" pitchFamily="34" charset="0"/>
              </a:rPr>
              <a:t>局所最適解（</a:t>
            </a:r>
            <a:r>
              <a:rPr lang="en-US" altLang="ja-JP" sz="1400" dirty="0">
                <a:latin typeface="Times New Roman" panose="02020603050405020304" pitchFamily="18" charset="0"/>
                <a:cs typeface="Times New Roman" panose="02020603050405020304" pitchFamily="18" charset="0"/>
              </a:rPr>
              <a:t>suboptimal</a:t>
            </a:r>
            <a:r>
              <a:rPr lang="ja-JP" altLang="en-US" sz="1400" b="0" i="0" dirty="0">
                <a:solidFill>
                  <a:srgbClr val="4D5156"/>
                </a:solidFill>
                <a:effectLst/>
                <a:latin typeface="arial" panose="020B0604020202020204" pitchFamily="34" charset="0"/>
              </a:rPr>
              <a:t>）</a:t>
            </a:r>
            <a:r>
              <a:rPr lang="ja-JP" altLang="en-US" sz="1400" dirty="0"/>
              <a:t>に早く収束する可能性があることを示している</a:t>
            </a:r>
            <a:endParaRPr lang="en-US" altLang="ja-JP" sz="1400" dirty="0"/>
          </a:p>
          <a:p>
            <a:endParaRPr lang="en-US" altLang="zh-CN" sz="1400" dirty="0"/>
          </a:p>
          <a:p>
            <a:r>
              <a:rPr lang="ja-JP" altLang="en-US" sz="1400" dirty="0"/>
              <a:t>全体から見ると</a:t>
            </a:r>
            <a:endParaRPr lang="en-US" altLang="zh-CN" sz="1400" dirty="0"/>
          </a:p>
          <a:p>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による重みでの解はより良い</a:t>
            </a:r>
            <a:r>
              <a:rPr lang="en-US" altLang="ja-JP" sz="1400" dirty="0">
                <a:latin typeface="Times New Roman" panose="02020603050405020304" pitchFamily="18" charset="0"/>
                <a:cs typeface="Times New Roman" panose="02020603050405020304" pitchFamily="18" charset="0"/>
              </a:rPr>
              <a:t>ARPD</a:t>
            </a:r>
            <a:r>
              <a:rPr lang="ja-JP" altLang="en-US" sz="1400" dirty="0"/>
              <a:t>とより短い</a:t>
            </a:r>
            <a:r>
              <a:rPr lang="en-US" altLang="ja-JP" sz="1400" dirty="0">
                <a:latin typeface="Times New Roman" panose="02020603050405020304" pitchFamily="18" charset="0"/>
                <a:cs typeface="Times New Roman" panose="02020603050405020304" pitchFamily="18" charset="0"/>
              </a:rPr>
              <a:t>TTS</a:t>
            </a:r>
            <a:r>
              <a:rPr lang="ja-JP" altLang="en-US" sz="1400" dirty="0"/>
              <a:t>を持っている</a:t>
            </a:r>
            <a:endParaRPr lang="en-US" altLang="ja-JP" sz="1400" dirty="0"/>
          </a:p>
          <a:p>
            <a:endParaRPr lang="en-US" altLang="ja-JP" sz="1400" dirty="0"/>
          </a:p>
          <a:p>
            <a:r>
              <a:rPr lang="en-US" altLang="ja-JP" sz="1400" dirty="0">
                <a:latin typeface="Times New Roman" panose="02020603050405020304" pitchFamily="18" charset="0"/>
                <a:cs typeface="Times New Roman" panose="02020603050405020304" pitchFamily="18" charset="0"/>
              </a:rPr>
              <a:t>DA</a:t>
            </a:r>
            <a:r>
              <a:rPr lang="ja-JP" altLang="en-US" sz="1400" dirty="0"/>
              <a:t>が</a:t>
            </a:r>
            <a:r>
              <a:rPr lang="en-US" altLang="ja-JP" sz="1400" dirty="0">
                <a:latin typeface="Times New Roman" panose="02020603050405020304" pitchFamily="18" charset="0"/>
                <a:cs typeface="Times New Roman" panose="02020603050405020304" pitchFamily="18" charset="0"/>
              </a:rPr>
              <a:t>Exact Penalty Methods</a:t>
            </a:r>
            <a:r>
              <a:rPr lang="ja-JP" altLang="en-US" sz="1400" dirty="0"/>
              <a:t>の実験で得られた解は全部実行可能解</a:t>
            </a:r>
            <a:endParaRPr lang="en-US" altLang="ja-JP" sz="1400" dirty="0"/>
          </a:p>
          <a:p>
            <a:endParaRPr lang="en-US" altLang="zh-CN" sz="1400" dirty="0"/>
          </a:p>
          <a:p>
            <a:endParaRPr lang="zh-CN" altLang="en-US" sz="1400" dirty="0"/>
          </a:p>
        </p:txBody>
      </p:sp>
    </p:spTree>
    <p:extLst>
      <p:ext uri="{BB962C8B-B14F-4D97-AF65-F5344CB8AC3E}">
        <p14:creationId xmlns:p14="http://schemas.microsoft.com/office/powerpoint/2010/main" val="239712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1192547" y="1320666"/>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12" name="文本框 11">
            <a:extLst>
              <a:ext uri="{FF2B5EF4-FFF2-40B4-BE49-F238E27FC236}">
                <a16:creationId xmlns:a16="http://schemas.microsoft.com/office/drawing/2014/main" id="{10392A68-3709-6B74-D3DB-B3B1B646F1A9}"/>
              </a:ext>
            </a:extLst>
          </p:cNvPr>
          <p:cNvSpPr txBox="1"/>
          <p:nvPr/>
        </p:nvSpPr>
        <p:spPr>
          <a:xfrm>
            <a:off x="406400" y="1232551"/>
            <a:ext cx="11576050" cy="1477328"/>
          </a:xfrm>
          <a:prstGeom prst="rect">
            <a:avLst/>
          </a:prstGeom>
          <a:noFill/>
        </p:spPr>
        <p:txBody>
          <a:bodyPr wrap="square">
            <a:spAutoFit/>
          </a:bodyPr>
          <a:lstStyle/>
          <a:p>
            <a:r>
              <a:rPr lang="ja-JP" altLang="en-US" dirty="0"/>
              <a:t>組合せ最適化問題とは、</a:t>
            </a:r>
            <a:endParaRPr lang="en-US" altLang="ja-JP" dirty="0"/>
          </a:p>
          <a:p>
            <a:r>
              <a:rPr lang="ja-JP" altLang="en-US" dirty="0"/>
              <a:t>様々な</a:t>
            </a:r>
            <a:r>
              <a:rPr lang="ja-JP" altLang="en-US" b="1" dirty="0"/>
              <a:t>制約</a:t>
            </a:r>
            <a:r>
              <a:rPr lang="ja-JP" altLang="en-US" dirty="0"/>
              <a:t>の下で多くの選択肢の中から、ある指標（価値）を最も良くする変数の値（組合せ）を求める問題</a:t>
            </a:r>
            <a:endParaRPr lang="en-US" altLang="ja-JP" dirty="0"/>
          </a:p>
          <a:p>
            <a:endParaRPr lang="en-US" altLang="zh-CN" dirty="0"/>
          </a:p>
          <a:p>
            <a:r>
              <a:rPr lang="ja-JP" altLang="en-US" dirty="0"/>
              <a:t>近年、量子計算機の発展によって</a:t>
            </a:r>
            <a:endParaRPr lang="en-US" altLang="ja-JP" dirty="0"/>
          </a:p>
          <a:p>
            <a:r>
              <a:rPr lang="ja-JP" altLang="en-US" dirty="0"/>
              <a:t>量子計算機で組み合わせ問題を解くことが注目されている</a:t>
            </a:r>
            <a:endParaRPr lang="zh-CN" altLang="en-US" dirty="0"/>
          </a:p>
        </p:txBody>
      </p:sp>
      <p:sp>
        <p:nvSpPr>
          <p:cNvPr id="14" name="文本框 13">
            <a:extLst>
              <a:ext uri="{FF2B5EF4-FFF2-40B4-BE49-F238E27FC236}">
                <a16:creationId xmlns:a16="http://schemas.microsoft.com/office/drawing/2014/main" id="{8F6670CD-1DDB-1E5C-8814-8372B7A2C260}"/>
              </a:ext>
            </a:extLst>
          </p:cNvPr>
          <p:cNvSpPr txBox="1"/>
          <p:nvPr/>
        </p:nvSpPr>
        <p:spPr>
          <a:xfrm>
            <a:off x="355456" y="2797994"/>
            <a:ext cx="877163" cy="369332"/>
          </a:xfrm>
          <a:prstGeom prst="rect">
            <a:avLst/>
          </a:prstGeom>
          <a:noFill/>
        </p:spPr>
        <p:txBody>
          <a:bodyPr wrap="none" rtlCol="0">
            <a:spAutoFit/>
          </a:bodyPr>
          <a:lstStyle/>
          <a:p>
            <a:r>
              <a:rPr lang="ja-JP" altLang="en-US" dirty="0"/>
              <a:t>流れ：</a:t>
            </a:r>
            <a:endParaRPr lang="zh-CN" altLang="en-US" dirty="0"/>
          </a:p>
        </p:txBody>
      </p:sp>
      <p:sp>
        <p:nvSpPr>
          <p:cNvPr id="15" name="矩形: 圆角 14">
            <a:extLst>
              <a:ext uri="{FF2B5EF4-FFF2-40B4-BE49-F238E27FC236}">
                <a16:creationId xmlns:a16="http://schemas.microsoft.com/office/drawing/2014/main" id="{9D7555E3-4794-EA1B-3536-1AA37A9B0129}"/>
              </a:ext>
            </a:extLst>
          </p:cNvPr>
          <p:cNvSpPr/>
          <p:nvPr/>
        </p:nvSpPr>
        <p:spPr>
          <a:xfrm>
            <a:off x="455803" y="3464350"/>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組み合わせ問題</a:t>
            </a:r>
            <a:endParaRPr lang="zh-CN" altLang="en-US" dirty="0"/>
          </a:p>
        </p:txBody>
      </p:sp>
      <p:sp>
        <p:nvSpPr>
          <p:cNvPr id="16" name="矩形: 圆角 15">
            <a:extLst>
              <a:ext uri="{FF2B5EF4-FFF2-40B4-BE49-F238E27FC236}">
                <a16:creationId xmlns:a16="http://schemas.microsoft.com/office/drawing/2014/main" id="{3153B9EC-FB4C-09A5-089D-DCE1911A8E06}"/>
              </a:ext>
            </a:extLst>
          </p:cNvPr>
          <p:cNvSpPr/>
          <p:nvPr/>
        </p:nvSpPr>
        <p:spPr>
          <a:xfrm>
            <a:off x="3618103" y="3464350"/>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QUBO</a:t>
            </a:r>
            <a:r>
              <a:rPr lang="ja-JP" altLang="en-US" dirty="0"/>
              <a:t>モデル</a:t>
            </a:r>
            <a:endParaRPr lang="zh-CN" altLang="en-US" dirty="0"/>
          </a:p>
        </p:txBody>
      </p:sp>
      <p:sp>
        <p:nvSpPr>
          <p:cNvPr id="17" name="矩形: 圆角 16">
            <a:extLst>
              <a:ext uri="{FF2B5EF4-FFF2-40B4-BE49-F238E27FC236}">
                <a16:creationId xmlns:a16="http://schemas.microsoft.com/office/drawing/2014/main" id="{53B895F7-0A36-6E6C-E2A1-73129ECECD4E}"/>
              </a:ext>
            </a:extLst>
          </p:cNvPr>
          <p:cNvSpPr/>
          <p:nvPr/>
        </p:nvSpPr>
        <p:spPr>
          <a:xfrm>
            <a:off x="6459044" y="3457834"/>
            <a:ext cx="161290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t>Ising</a:t>
            </a:r>
            <a:r>
              <a:rPr lang="ja-JP" altLang="en-US" dirty="0"/>
              <a:t>モデル</a:t>
            </a:r>
            <a:endParaRPr lang="zh-CN" altLang="en-US" dirty="0"/>
          </a:p>
        </p:txBody>
      </p:sp>
      <p:sp>
        <p:nvSpPr>
          <p:cNvPr id="18" name="矩形: 圆角 17">
            <a:extLst>
              <a:ext uri="{FF2B5EF4-FFF2-40B4-BE49-F238E27FC236}">
                <a16:creationId xmlns:a16="http://schemas.microsoft.com/office/drawing/2014/main" id="{1043C91B-F067-A161-4DC4-11EE9FAB8026}"/>
              </a:ext>
            </a:extLst>
          </p:cNvPr>
          <p:cNvSpPr/>
          <p:nvPr/>
        </p:nvSpPr>
        <p:spPr>
          <a:xfrm>
            <a:off x="9510903" y="3329988"/>
            <a:ext cx="1892300" cy="11259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QPU</a:t>
            </a:r>
          </a:p>
          <a:p>
            <a:pPr algn="ctr"/>
            <a:r>
              <a:rPr lang="en-US" altLang="ja-JP" dirty="0"/>
              <a:t>(quantum processing units)</a:t>
            </a:r>
            <a:endParaRPr lang="zh-CN" altLang="en-US" dirty="0"/>
          </a:p>
        </p:txBody>
      </p:sp>
      <p:sp>
        <p:nvSpPr>
          <p:cNvPr id="19" name="箭头: 右 18">
            <a:extLst>
              <a:ext uri="{FF2B5EF4-FFF2-40B4-BE49-F238E27FC236}">
                <a16:creationId xmlns:a16="http://schemas.microsoft.com/office/drawing/2014/main" id="{B06E2B3F-CFF7-BEFB-A47A-6CBD78BD2F23}"/>
              </a:ext>
            </a:extLst>
          </p:cNvPr>
          <p:cNvSpPr/>
          <p:nvPr/>
        </p:nvSpPr>
        <p:spPr>
          <a:xfrm>
            <a:off x="2442100" y="3847512"/>
            <a:ext cx="1062956" cy="1601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箭头: 右 19">
            <a:extLst>
              <a:ext uri="{FF2B5EF4-FFF2-40B4-BE49-F238E27FC236}">
                <a16:creationId xmlns:a16="http://schemas.microsoft.com/office/drawing/2014/main" id="{BAAFD9BC-DE29-8368-EE3C-1B176B358CFA}"/>
              </a:ext>
            </a:extLst>
          </p:cNvPr>
          <p:cNvSpPr/>
          <p:nvPr/>
        </p:nvSpPr>
        <p:spPr>
          <a:xfrm>
            <a:off x="5358002" y="3866563"/>
            <a:ext cx="863601" cy="1410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3776041B-3CB7-2E96-8CF2-53CDFD95471E}"/>
              </a:ext>
            </a:extLst>
          </p:cNvPr>
          <p:cNvSpPr/>
          <p:nvPr/>
        </p:nvSpPr>
        <p:spPr>
          <a:xfrm>
            <a:off x="8129299" y="3822448"/>
            <a:ext cx="1271253" cy="1280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223B726-9BD5-1582-E914-9C0DD7F84F30}"/>
              </a:ext>
            </a:extLst>
          </p:cNvPr>
          <p:cNvSpPr txBox="1"/>
          <p:nvPr/>
        </p:nvSpPr>
        <p:spPr>
          <a:xfrm>
            <a:off x="2358959" y="3453116"/>
            <a:ext cx="1005403" cy="338554"/>
          </a:xfrm>
          <a:prstGeom prst="rect">
            <a:avLst/>
          </a:prstGeom>
          <a:noFill/>
        </p:spPr>
        <p:txBody>
          <a:bodyPr wrap="none" rtlCol="0">
            <a:spAutoFit/>
          </a:bodyPr>
          <a:lstStyle/>
          <a:p>
            <a:r>
              <a:rPr lang="ja-JP" altLang="en-US" sz="1600" dirty="0"/>
              <a:t>目的関数</a:t>
            </a:r>
            <a:endParaRPr lang="zh-CN" altLang="en-US" sz="1600" dirty="0"/>
          </a:p>
        </p:txBody>
      </p:sp>
      <p:sp>
        <p:nvSpPr>
          <p:cNvPr id="25" name="文本框 24">
            <a:extLst>
              <a:ext uri="{FF2B5EF4-FFF2-40B4-BE49-F238E27FC236}">
                <a16:creationId xmlns:a16="http://schemas.microsoft.com/office/drawing/2014/main" id="{4D172607-6705-D5DD-1E33-D5F04C3359BA}"/>
              </a:ext>
            </a:extLst>
          </p:cNvPr>
          <p:cNvSpPr txBox="1"/>
          <p:nvPr/>
        </p:nvSpPr>
        <p:spPr>
          <a:xfrm>
            <a:off x="2419580" y="4032682"/>
            <a:ext cx="1005403" cy="338554"/>
          </a:xfrm>
          <a:prstGeom prst="rect">
            <a:avLst/>
          </a:prstGeom>
          <a:noFill/>
        </p:spPr>
        <p:txBody>
          <a:bodyPr wrap="none" rtlCol="0">
            <a:spAutoFit/>
          </a:bodyPr>
          <a:lstStyle/>
          <a:p>
            <a:r>
              <a:rPr lang="ja-JP" altLang="en-US" sz="1600" dirty="0"/>
              <a:t>制約条件</a:t>
            </a:r>
            <a:endParaRPr lang="zh-CN" altLang="en-US" sz="1600" dirty="0"/>
          </a:p>
        </p:txBody>
      </p:sp>
      <p:sp>
        <p:nvSpPr>
          <p:cNvPr id="26" name="文本框 25">
            <a:extLst>
              <a:ext uri="{FF2B5EF4-FFF2-40B4-BE49-F238E27FC236}">
                <a16:creationId xmlns:a16="http://schemas.microsoft.com/office/drawing/2014/main" id="{F30099A0-F51F-10A1-4244-AD9516EEF52F}"/>
              </a:ext>
            </a:extLst>
          </p:cNvPr>
          <p:cNvSpPr txBox="1"/>
          <p:nvPr/>
        </p:nvSpPr>
        <p:spPr>
          <a:xfrm>
            <a:off x="5240607" y="3443931"/>
            <a:ext cx="1210588" cy="338554"/>
          </a:xfrm>
          <a:prstGeom prst="rect">
            <a:avLst/>
          </a:prstGeom>
          <a:noFill/>
        </p:spPr>
        <p:txBody>
          <a:bodyPr wrap="none" rtlCol="0">
            <a:spAutoFit/>
          </a:bodyPr>
          <a:lstStyle/>
          <a:p>
            <a:r>
              <a:rPr lang="ja-JP" altLang="en-US" sz="1600" dirty="0"/>
              <a:t>変数の変換</a:t>
            </a:r>
            <a:endParaRPr lang="zh-CN" altLang="en-US" sz="1600" dirty="0"/>
          </a:p>
        </p:txBody>
      </p:sp>
      <p:sp>
        <p:nvSpPr>
          <p:cNvPr id="27" name="文本框 26">
            <a:extLst>
              <a:ext uri="{FF2B5EF4-FFF2-40B4-BE49-F238E27FC236}">
                <a16:creationId xmlns:a16="http://schemas.microsoft.com/office/drawing/2014/main" id="{8B8B999D-BB50-18EB-A72D-E4487AD34442}"/>
              </a:ext>
            </a:extLst>
          </p:cNvPr>
          <p:cNvSpPr txBox="1"/>
          <p:nvPr/>
        </p:nvSpPr>
        <p:spPr>
          <a:xfrm>
            <a:off x="8182205" y="3443931"/>
            <a:ext cx="1005403" cy="338554"/>
          </a:xfrm>
          <a:prstGeom prst="rect">
            <a:avLst/>
          </a:prstGeom>
          <a:noFill/>
        </p:spPr>
        <p:txBody>
          <a:bodyPr wrap="none" rtlCol="0">
            <a:spAutoFit/>
          </a:bodyPr>
          <a:lstStyle/>
          <a:p>
            <a:r>
              <a:rPr lang="ja-JP" altLang="en-US" sz="1600" dirty="0"/>
              <a:t>埋め込み</a:t>
            </a:r>
            <a:endParaRPr lang="zh-CN" altLang="en-US" sz="1600" dirty="0"/>
          </a:p>
        </p:txBody>
      </p:sp>
      <p:sp>
        <p:nvSpPr>
          <p:cNvPr id="28" name="文本框 27">
            <a:extLst>
              <a:ext uri="{FF2B5EF4-FFF2-40B4-BE49-F238E27FC236}">
                <a16:creationId xmlns:a16="http://schemas.microsoft.com/office/drawing/2014/main" id="{46E1EA1A-A44F-51DE-8135-279BBB96A5EE}"/>
              </a:ext>
            </a:extLst>
          </p:cNvPr>
          <p:cNvSpPr txBox="1"/>
          <p:nvPr/>
        </p:nvSpPr>
        <p:spPr>
          <a:xfrm>
            <a:off x="355456" y="4737804"/>
            <a:ext cx="8228535" cy="1477328"/>
          </a:xfrm>
          <a:prstGeom prst="rect">
            <a:avLst/>
          </a:prstGeom>
          <a:noFill/>
        </p:spPr>
        <p:txBody>
          <a:bodyPr wrap="none" rtlCol="0">
            <a:spAutoFit/>
          </a:bodyPr>
          <a:lstStyle/>
          <a:p>
            <a:r>
              <a:rPr lang="ja-JP" altLang="en-US" dirty="0"/>
              <a:t>制約条件：</a:t>
            </a:r>
            <a:endParaRPr lang="en-US" altLang="ja-JP" dirty="0"/>
          </a:p>
          <a:p>
            <a:pPr marL="285750" indent="-285750">
              <a:buFont typeface="Arial" panose="020B0604020202020204" pitchFamily="34" charset="0"/>
              <a:buChar char="•"/>
            </a:pPr>
            <a:r>
              <a:rPr lang="ja-JP" altLang="en-US" dirty="0"/>
              <a:t>等式制約</a:t>
            </a:r>
            <a:r>
              <a:rPr lang="zh-CN" altLang="en-US" dirty="0"/>
              <a:t>      →      </a:t>
            </a:r>
            <a:r>
              <a:rPr lang="ja-JP" altLang="en-US" dirty="0"/>
              <a:t>ペナルティー項として目的関数に加える</a:t>
            </a:r>
            <a:endParaRPr lang="en-US" altLang="ja-JP" dirty="0"/>
          </a:p>
          <a:p>
            <a:pPr marL="285750" indent="-285750">
              <a:buFont typeface="Arial" panose="020B0604020202020204" pitchFamily="34" charset="0"/>
              <a:buChar char="•"/>
            </a:pPr>
            <a:r>
              <a:rPr lang="ja-JP" altLang="en-US" dirty="0"/>
              <a:t>不等式制約</a:t>
            </a:r>
            <a:r>
              <a:rPr lang="zh-CN" altLang="en-US" dirty="0"/>
              <a:t>  →      </a:t>
            </a:r>
            <a:r>
              <a:rPr lang="ja-JP" altLang="en-US" dirty="0"/>
              <a:t>補助変数</a:t>
            </a:r>
            <a:r>
              <a:rPr lang="zh-CN" altLang="en-US" dirty="0"/>
              <a:t>（</a:t>
            </a:r>
            <a:r>
              <a:rPr lang="en-US" altLang="zh-CN" dirty="0"/>
              <a:t>slack variables</a:t>
            </a:r>
            <a:r>
              <a:rPr lang="zh-CN" altLang="en-US" dirty="0"/>
              <a:t>）</a:t>
            </a:r>
            <a:r>
              <a:rPr lang="ja-JP" altLang="en-US" dirty="0"/>
              <a:t>を利用する</a:t>
            </a:r>
            <a:endParaRPr lang="en-US" altLang="ja-JP" dirty="0"/>
          </a:p>
          <a:p>
            <a:pPr marL="285750" indent="-285750">
              <a:buFont typeface="Arial" panose="020B0604020202020204" pitchFamily="34" charset="0"/>
              <a:buChar char="•"/>
            </a:pPr>
            <a:endParaRPr lang="en-US" altLang="zh-CN" dirty="0"/>
          </a:p>
          <a:p>
            <a:r>
              <a:rPr lang="ja-JP" altLang="en-US" dirty="0"/>
              <a:t>補助変数のデメリットに対して、</a:t>
            </a:r>
            <a:r>
              <a:rPr lang="en-US" altLang="ja-JP" dirty="0"/>
              <a:t> unbalanced penalization</a:t>
            </a:r>
            <a:r>
              <a:rPr lang="en-US" altLang="ja-JP" baseline="30000" dirty="0"/>
              <a:t>[1]</a:t>
            </a:r>
            <a:r>
              <a:rPr lang="ja-JP" altLang="en-US" dirty="0"/>
              <a:t>方法が提案された</a:t>
            </a:r>
            <a:endParaRPr lang="zh-CN" altLang="en-US" dirty="0"/>
          </a:p>
        </p:txBody>
      </p:sp>
      <p:sp>
        <p:nvSpPr>
          <p:cNvPr id="30" name="文本框 29">
            <a:extLst>
              <a:ext uri="{FF2B5EF4-FFF2-40B4-BE49-F238E27FC236}">
                <a16:creationId xmlns:a16="http://schemas.microsoft.com/office/drawing/2014/main" id="{13BBEACD-52B2-EF6B-A6D0-5D55FDAAE974}"/>
              </a:ext>
            </a:extLst>
          </p:cNvPr>
          <p:cNvSpPr txBox="1"/>
          <p:nvPr/>
        </p:nvSpPr>
        <p:spPr>
          <a:xfrm>
            <a:off x="6096000" y="6293159"/>
            <a:ext cx="6096000" cy="577081"/>
          </a:xfrm>
          <a:prstGeom prst="rect">
            <a:avLst/>
          </a:prstGeom>
          <a:noFill/>
        </p:spPr>
        <p:txBody>
          <a:bodyPr wrap="square">
            <a:spAutoFit/>
          </a:bodyPr>
          <a:lstStyle/>
          <a:p>
            <a:r>
              <a:rPr lang="en-US" altLang="zh-CN" sz="1050" dirty="0"/>
              <a:t>[1] Alejandro Montanez-Barrera, Alberto Maldonado-Romo, Dennis </a:t>
            </a:r>
            <a:r>
              <a:rPr lang="en-US" altLang="zh-CN" sz="1050" dirty="0" err="1"/>
              <a:t>Willsch</a:t>
            </a:r>
            <a:r>
              <a:rPr lang="en-US" altLang="zh-CN" sz="1050" dirty="0"/>
              <a:t>, and Kristel </a:t>
            </a:r>
            <a:r>
              <a:rPr lang="en-US" altLang="zh-CN" sz="1050" dirty="0" err="1"/>
              <a:t>Michielsen</a:t>
            </a:r>
            <a:r>
              <a:rPr lang="en-US" altLang="zh-CN" sz="1050" dirty="0"/>
              <a:t>. Unbalanced penalization: A new approach to encode inequality constraints of combinatorial problems for quantum optimization algorithms. pages 18–20, 2022.</a:t>
            </a:r>
            <a:endParaRPr lang="zh-CN" altLang="en-US" sz="1050" dirty="0"/>
          </a:p>
        </p:txBody>
      </p:sp>
    </p:spTree>
    <p:extLst>
      <p:ext uri="{BB962C8B-B14F-4D97-AF65-F5344CB8AC3E}">
        <p14:creationId xmlns:p14="http://schemas.microsoft.com/office/powerpoint/2010/main" val="11505097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dirty="0"/>
              <a:t>Sequential Penalty Methods</a:t>
            </a:r>
            <a:r>
              <a:rPr lang="ja-JP" altLang="en-US" dirty="0"/>
              <a:t>の結果</a:t>
            </a:r>
            <a:endParaRPr lang="en-US" altLang="zh-CN" sz="4400" dirty="0"/>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Sequential Penalty Methods</a:t>
            </a:r>
            <a:r>
              <a:rPr lang="ja-JP" altLang="en-US" dirty="0"/>
              <a:t>の結果</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30A2E8F-D941-8EEA-2E3C-C1D23FBD8B44}"/>
                  </a:ext>
                </a:extLst>
              </p:cNvPr>
              <p:cNvSpPr txBox="1"/>
              <p:nvPr/>
            </p:nvSpPr>
            <p:spPr>
              <a:xfrm>
                <a:off x="4811317" y="2688793"/>
                <a:ext cx="7380683" cy="353943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Standard Sequential</a:t>
                </a:r>
                <a:r>
                  <a:rPr lang="ja-JP" altLang="en-US" sz="1400" dirty="0">
                    <a:latin typeface="Times New Roman" panose="02020603050405020304" pitchFamily="18" charset="0"/>
                    <a:cs typeface="Times New Roman" panose="02020603050405020304" pitchFamily="18" charset="0"/>
                  </a:rPr>
                  <a:t>は重み上界を使用しない</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Scaled Sequential</a:t>
                </a:r>
                <a:r>
                  <a:rPr lang="ja-JP" altLang="en-US" sz="1400" dirty="0">
                    <a:latin typeface="Times New Roman" panose="02020603050405020304" pitchFamily="18" charset="0"/>
                    <a:cs typeface="Times New Roman" panose="02020603050405020304" pitchFamily="18" charset="0"/>
                  </a:rPr>
                  <a:t>　</a:t>
                </a:r>
                <a:r>
                  <a:rPr lang="ja-JP" altLang="en-US" sz="1400" dirty="0"/>
                  <a:t>と　</a:t>
                </a:r>
                <a:r>
                  <a:rPr lang="en-US" altLang="zh-CN" sz="1400" dirty="0">
                    <a:latin typeface="Times New Roman" panose="02020603050405020304" pitchFamily="18" charset="0"/>
                    <a:cs typeface="Times New Roman" panose="02020603050405020304" pitchFamily="18" charset="0"/>
                  </a:rPr>
                  <a:t>Binary Search</a:t>
                </a:r>
                <a:r>
                  <a:rPr lang="ja-JP" altLang="en-US" sz="1400" dirty="0">
                    <a:latin typeface="Times New Roman" panose="02020603050405020304" pitchFamily="18" charset="0"/>
                    <a:cs typeface="Times New Roman" panose="02020603050405020304" pitchFamily="18" charset="0"/>
                  </a:rPr>
                  <a:t>の</a:t>
                </a:r>
                <a14:m>
                  <m:oMath xmlns:m="http://schemas.openxmlformats.org/officeDocument/2006/math">
                    <m:sSub>
                      <m:sSubPr>
                        <m:ctrlPr>
                          <a:rPr lang="en-US" altLang="ja-JP" sz="1400" i="1" smtClean="0">
                            <a:latin typeface="Cambria Math" panose="02040503050406030204" pitchFamily="18" charset="0"/>
                            <a:cs typeface="Times New Roman" panose="02020603050405020304" pitchFamily="18" charset="0"/>
                          </a:rPr>
                        </m:ctrlPr>
                      </m:sSubPr>
                      <m:e>
                        <m:r>
                          <a:rPr lang="en-US" altLang="ja-JP" sz="1400" b="0" i="1" smtClean="0">
                            <a:latin typeface="Cambria Math" panose="02040503050406030204" pitchFamily="18" charset="0"/>
                            <a:cs typeface="Times New Roman" panose="02020603050405020304" pitchFamily="18" charset="0"/>
                          </a:rPr>
                          <m:t>𝑤</m:t>
                        </m:r>
                      </m:e>
                      <m:sub>
                        <m:r>
                          <a:rPr lang="en-US" altLang="ja-JP" sz="1400" b="0" i="1" smtClean="0">
                            <a:latin typeface="Cambria Math" panose="02040503050406030204" pitchFamily="18" charset="0"/>
                            <a:cs typeface="Times New Roman" panose="02020603050405020304" pitchFamily="18" charset="0"/>
                          </a:rPr>
                          <m:t>𝑈</m:t>
                        </m:r>
                      </m:sub>
                    </m:sSub>
                  </m:oMath>
                </a14:m>
                <a:r>
                  <a:rPr lang="ja-JP" altLang="en-US" sz="1400" dirty="0"/>
                  <a:t>は</a:t>
                </a:r>
                <a:endParaRPr lang="en-US" altLang="ja-JP" sz="1400" dirty="0"/>
              </a:p>
              <a:p>
                <a:r>
                  <a:rPr lang="en-US" altLang="zh-CN" sz="1400" dirty="0">
                    <a:latin typeface="Times New Roman" panose="02020603050405020304" pitchFamily="18" charset="0"/>
                    <a:cs typeface="Times New Roman" panose="02020603050405020304" pitchFamily="18" charset="0"/>
                  </a:rPr>
                  <a:t>Exact Penalty Methods</a:t>
                </a:r>
                <a:r>
                  <a:rPr lang="ja-JP" altLang="en-US" sz="1400" dirty="0"/>
                  <a:t>の</a:t>
                </a:r>
                <a:r>
                  <a:rPr lang="en-US" altLang="ja-JP" sz="1400" dirty="0">
                    <a:latin typeface="Times New Roman" panose="02020603050405020304" pitchFamily="18" charset="0"/>
                    <a:cs typeface="Times New Roman" panose="02020603050405020304" pitchFamily="18" charset="0"/>
                  </a:rPr>
                  <a:t>Sum</a:t>
                </a:r>
                <a:r>
                  <a:rPr lang="ja-JP" altLang="en-US" sz="1400" dirty="0"/>
                  <a:t>方法によって計算する</a:t>
                </a:r>
                <a:endParaRPr lang="en-US" altLang="zh-CN" sz="1400" dirty="0"/>
              </a:p>
              <a:p>
                <a:endParaRPr lang="en-US" altLang="zh-CN" sz="1400" dirty="0"/>
              </a:p>
              <a:p>
                <a:r>
                  <a:rPr lang="en-US" altLang="ja-JP" sz="1400" dirty="0" err="1">
                    <a:latin typeface="Times New Roman" panose="02020603050405020304" pitchFamily="18" charset="0"/>
                    <a:cs typeface="Times New Roman" panose="02020603050405020304" pitchFamily="18" charset="0"/>
                  </a:rPr>
                  <a:t>Mincut</a:t>
                </a:r>
                <a:r>
                  <a:rPr lang="ja-JP" altLang="en-US" sz="1400" dirty="0"/>
                  <a:t>に対して</a:t>
                </a:r>
                <a:endParaRPr lang="en-US" altLang="ja-JP" sz="1400" dirty="0"/>
              </a:p>
              <a:p>
                <a:r>
                  <a:rPr lang="ja-JP" altLang="en-US" sz="1400" dirty="0"/>
                  <a:t>得られたペナルティー重みは既知最良重みより小さいが</a:t>
                </a:r>
                <a:endParaRPr lang="en-US" altLang="ja-JP" sz="1400" dirty="0"/>
              </a:p>
              <a:p>
                <a:r>
                  <a:rPr lang="en-US" altLang="ja-JP" sz="1400" dirty="0">
                    <a:latin typeface="Times New Roman" panose="02020603050405020304" pitchFamily="18" charset="0"/>
                    <a:cs typeface="Times New Roman" panose="02020603050405020304" pitchFamily="18" charset="0"/>
                  </a:rPr>
                  <a:t>DA</a:t>
                </a:r>
                <a:r>
                  <a:rPr lang="ja-JP" altLang="en-US" sz="1400" dirty="0"/>
                  <a:t>がいつも実行可能解決を出すので</a:t>
                </a:r>
                <a:endParaRPr lang="en-US" altLang="ja-JP" sz="1400" dirty="0"/>
              </a:p>
              <a:p>
                <a:r>
                  <a:rPr lang="ja-JP" altLang="en-US" sz="1400" dirty="0"/>
                  <a:t>著者は</a:t>
                </a:r>
                <a14:m>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r>
                      <a:rPr lang="en-US" altLang="ja-JP" sz="1400" b="0" i="1" smtClean="0">
                        <a:latin typeface="Cambria Math" panose="02040503050406030204" pitchFamily="18" charset="0"/>
                      </a:rPr>
                      <m:t>=1)</m:t>
                    </m:r>
                  </m:oMath>
                </a14:m>
                <a:r>
                  <a:rPr lang="ja-JP" altLang="en-US" sz="1400" dirty="0"/>
                  <a:t>有効な重みだと考える</a:t>
                </a:r>
                <a:endParaRPr lang="en-US" altLang="ja-JP" sz="1400" dirty="0"/>
              </a:p>
              <a:p>
                <a:endParaRPr lang="en-US" altLang="ja-JP" sz="1400" dirty="0"/>
              </a:p>
              <a:p>
                <a:endParaRPr lang="en-US" altLang="ja-JP" sz="1400" dirty="0"/>
              </a:p>
              <a:p>
                <a:r>
                  <a:rPr lang="en-US" altLang="ja-JP" sz="1400" dirty="0">
                    <a:latin typeface="Times New Roman" panose="02020603050405020304" pitchFamily="18" charset="0"/>
                    <a:cs typeface="Times New Roman" panose="02020603050405020304" pitchFamily="18" charset="0"/>
                  </a:rPr>
                  <a:t>MKP</a:t>
                </a:r>
                <a:r>
                  <a:rPr lang="ja-JP" altLang="en-US" sz="1400" dirty="0"/>
                  <a:t>の</a:t>
                </a:r>
                <a:r>
                  <a:rPr lang="en-US" altLang="ja-JP" sz="1400" dirty="0">
                    <a:latin typeface="Times New Roman" panose="02020603050405020304" pitchFamily="18" charset="0"/>
                    <a:cs typeface="Times New Roman" panose="02020603050405020304" pitchFamily="18" charset="0"/>
                  </a:rPr>
                  <a:t>weing8</a:t>
                </a:r>
                <a:r>
                  <a:rPr lang="ja-JP" altLang="en-US" sz="1400" dirty="0"/>
                  <a:t>を除いて、</a:t>
                </a:r>
                <a:r>
                  <a:rPr lang="en-US" altLang="ja-JP" sz="1400" dirty="0">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a:t>
                </a:r>
                <a:r>
                  <a:rPr lang="ja-JP" altLang="en-US" sz="1400" dirty="0"/>
                  <a:t>で</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t>による重みは最小</a:t>
                </a:r>
                <a:endParaRPr lang="en-US" altLang="ja-JP" sz="1400" dirty="0"/>
              </a:p>
              <a:p>
                <a:r>
                  <a:rPr lang="ja-JP" altLang="en-US" sz="1400" dirty="0"/>
                  <a:t>重みの大きさから並べると　</a:t>
                </a:r>
                <a:endParaRPr lang="en-US" altLang="ja-JP" sz="1400" dirty="0"/>
              </a:p>
              <a:p>
                <a:r>
                  <a:rPr lang="en-US" altLang="ja-JP" sz="1400" dirty="0"/>
                  <a:t>1.</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（最小）</a:t>
                </a:r>
                <a:r>
                  <a:rPr lang="en-US" altLang="ja-JP" sz="1400" dirty="0"/>
                  <a:t>   2.</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en-US" altLang="ja-JP" sz="1400" dirty="0"/>
                  <a:t>   3.</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latin typeface="Times New Roman" panose="02020603050405020304" pitchFamily="18" charset="0"/>
                    <a:cs typeface="Times New Roman" panose="02020603050405020304" pitchFamily="18" charset="0"/>
                  </a:rPr>
                  <a:t>（最大）</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t>その一方、</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ja-JP" altLang="en-US" sz="1400" dirty="0"/>
                  <a:t>と</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t>はより</a:t>
                </a:r>
                <a:r>
                  <a:rPr lang="ja-JP" altLang="en-US" sz="1400" b="1" dirty="0"/>
                  <a:t>少ないイテレーション回数</a:t>
                </a:r>
                <a:r>
                  <a:rPr lang="ja-JP" altLang="en-US" sz="1400" dirty="0"/>
                  <a:t>が必要</a:t>
                </a:r>
                <a:endParaRPr lang="en-US" altLang="ja-JP" sz="1400" dirty="0"/>
              </a:p>
            </p:txBody>
          </p:sp>
        </mc:Choice>
        <mc:Fallback xmlns="">
          <p:sp>
            <p:nvSpPr>
              <p:cNvPr id="5" name="文本框 4">
                <a:extLst>
                  <a:ext uri="{FF2B5EF4-FFF2-40B4-BE49-F238E27FC236}">
                    <a16:creationId xmlns:a16="http://schemas.microsoft.com/office/drawing/2014/main" id="{B30A2E8F-D941-8EEA-2E3C-C1D23FBD8B44}"/>
                  </a:ext>
                </a:extLst>
              </p:cNvPr>
              <p:cNvSpPr txBox="1">
                <a:spLocks noRot="1" noChangeAspect="1" noMove="1" noResize="1" noEditPoints="1" noAdjustHandles="1" noChangeArrowheads="1" noChangeShapeType="1" noTextEdit="1"/>
              </p:cNvSpPr>
              <p:nvPr/>
            </p:nvSpPr>
            <p:spPr>
              <a:xfrm>
                <a:off x="4811317" y="2688793"/>
                <a:ext cx="7380683" cy="3539430"/>
              </a:xfrm>
              <a:prstGeom prst="rect">
                <a:avLst/>
              </a:prstGeom>
              <a:blipFill>
                <a:blip r:embed="rId3"/>
                <a:stretch>
                  <a:fillRect l="-248" t="-516" b="-861"/>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CDD9D92D-04E3-4306-95A1-691F8900C5E2}"/>
              </a:ext>
            </a:extLst>
          </p:cNvPr>
          <p:cNvGrpSpPr/>
          <p:nvPr/>
        </p:nvGrpSpPr>
        <p:grpSpPr>
          <a:xfrm>
            <a:off x="677756" y="1541351"/>
            <a:ext cx="4133561" cy="5216022"/>
            <a:chOff x="677756" y="1541351"/>
            <a:chExt cx="4133561" cy="5216022"/>
          </a:xfrm>
        </p:grpSpPr>
        <p:pic>
          <p:nvPicPr>
            <p:cNvPr id="3" name="图片 2">
              <a:extLst>
                <a:ext uri="{FF2B5EF4-FFF2-40B4-BE49-F238E27FC236}">
                  <a16:creationId xmlns:a16="http://schemas.microsoft.com/office/drawing/2014/main" id="{E8DD2D0F-7142-1577-289B-A105412FE6C5}"/>
                </a:ext>
              </a:extLst>
            </p:cNvPr>
            <p:cNvPicPr>
              <a:picLocks noChangeAspect="1"/>
            </p:cNvPicPr>
            <p:nvPr/>
          </p:nvPicPr>
          <p:blipFill>
            <a:blip r:embed="rId4"/>
            <a:stretch>
              <a:fillRect/>
            </a:stretch>
          </p:blipFill>
          <p:spPr>
            <a:xfrm>
              <a:off x="677756" y="1541351"/>
              <a:ext cx="4056169" cy="5216022"/>
            </a:xfrm>
            <a:prstGeom prst="rect">
              <a:avLst/>
            </a:prstGeom>
          </p:spPr>
        </p:pic>
        <p:sp>
          <p:nvSpPr>
            <p:cNvPr id="10" name="矩形 9">
              <a:extLst>
                <a:ext uri="{FF2B5EF4-FFF2-40B4-BE49-F238E27FC236}">
                  <a16:creationId xmlns:a16="http://schemas.microsoft.com/office/drawing/2014/main" id="{D77BAA2A-5FB6-C8B9-37CF-9A7D7A8E88B9}"/>
                </a:ext>
              </a:extLst>
            </p:cNvPr>
            <p:cNvSpPr/>
            <p:nvPr/>
          </p:nvSpPr>
          <p:spPr>
            <a:xfrm>
              <a:off x="2076450" y="2286000"/>
              <a:ext cx="2495550" cy="990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0AC689E-6921-00B6-D612-EA189EF1B688}"/>
                </a:ext>
              </a:extLst>
            </p:cNvPr>
            <p:cNvSpPr/>
            <p:nvPr/>
          </p:nvSpPr>
          <p:spPr>
            <a:xfrm>
              <a:off x="1286163" y="4188310"/>
              <a:ext cx="3525154" cy="1931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文本框 10">
            <a:extLst>
              <a:ext uri="{FF2B5EF4-FFF2-40B4-BE49-F238E27FC236}">
                <a16:creationId xmlns:a16="http://schemas.microsoft.com/office/drawing/2014/main" id="{72F7E4F2-32C8-C4CB-0032-FC9AEB38E141}"/>
              </a:ext>
            </a:extLst>
          </p:cNvPr>
          <p:cNvSpPr txBox="1"/>
          <p:nvPr/>
        </p:nvSpPr>
        <p:spPr>
          <a:xfrm>
            <a:off x="4943474" y="1160185"/>
            <a:ext cx="6753225" cy="1169551"/>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a:p>
            <a:pPr marL="285750" indent="-285750">
              <a:buFont typeface="Arial" panose="020B0604020202020204" pitchFamily="34" charset="0"/>
              <a:buChar char="•"/>
            </a:pPr>
            <a:r>
              <a:rPr lang="en-US" altLang="ja-JP" sz="1400" b="1" dirty="0"/>
              <a:t>Standard Sequential</a:t>
            </a:r>
            <a:r>
              <a:rPr lang="ja-JP" altLang="en-US" sz="1400" dirty="0"/>
              <a:t>と</a:t>
            </a:r>
            <a:r>
              <a:rPr lang="en-US" altLang="ja-JP" sz="1400" b="1" dirty="0"/>
              <a:t>Scaled Sequential</a:t>
            </a:r>
            <a:r>
              <a:rPr lang="ja-JP" altLang="en-US" sz="1400" dirty="0"/>
              <a:t>に対して得られた解（</a:t>
            </a:r>
            <a:r>
              <a:rPr lang="en-US" altLang="ja-JP" sz="1400" dirty="0"/>
              <a:t>20</a:t>
            </a:r>
            <a:r>
              <a:rPr lang="ja-JP" altLang="en-US" sz="1400" dirty="0"/>
              <a:t>回の中の最良）は実行可能解の場合、イテレーション終了</a:t>
            </a:r>
            <a:endParaRPr lang="en-US" altLang="ja-JP" sz="1400" dirty="0"/>
          </a:p>
          <a:p>
            <a:pPr marL="285750" indent="-285750">
              <a:buFont typeface="Arial" panose="020B0604020202020204" pitchFamily="34" charset="0"/>
              <a:buChar char="•"/>
            </a:pPr>
            <a:r>
              <a:rPr lang="en-US" altLang="ja-JP" sz="1400" b="1" dirty="0"/>
              <a:t>Binary Search</a:t>
            </a:r>
            <a:r>
              <a:rPr lang="ja-JP" altLang="en-US" sz="1400" dirty="0"/>
              <a:t>に対して左右の端点が重ねあう時、イテレーション終了</a:t>
            </a:r>
            <a:endParaRPr lang="en-US" altLang="ja-JP" sz="1400" dirty="0"/>
          </a:p>
        </p:txBody>
      </p:sp>
    </p:spTree>
    <p:extLst>
      <p:ext uri="{BB962C8B-B14F-4D97-AF65-F5344CB8AC3E}">
        <p14:creationId xmlns:p14="http://schemas.microsoft.com/office/powerpoint/2010/main" val="1448768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427067" y="7074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99246" y="62678"/>
            <a:ext cx="10532995" cy="598978"/>
          </a:xfrm>
        </p:spPr>
        <p:txBody>
          <a:bodyPr>
            <a:normAutofit fontScale="90000"/>
          </a:bodyPr>
          <a:lstStyle/>
          <a:p>
            <a:r>
              <a:rPr lang="en-US" altLang="zh-CN" dirty="0"/>
              <a:t>Sequential Penalty Methods</a:t>
            </a:r>
            <a:r>
              <a:rPr lang="ja-JP" altLang="en-US" dirty="0"/>
              <a:t>の結果</a:t>
            </a:r>
            <a:endParaRPr lang="en-US" altLang="zh-CN" sz="4400" dirty="0"/>
          </a:p>
        </p:txBody>
      </p:sp>
      <p:pic>
        <p:nvPicPr>
          <p:cNvPr id="13" name="图片 12">
            <a:extLst>
              <a:ext uri="{FF2B5EF4-FFF2-40B4-BE49-F238E27FC236}">
                <a16:creationId xmlns:a16="http://schemas.microsoft.com/office/drawing/2014/main" id="{2B9F8BF9-37A1-E0CD-338D-387474FC1DC2}"/>
              </a:ext>
            </a:extLst>
          </p:cNvPr>
          <p:cNvPicPr>
            <a:picLocks noChangeAspect="1"/>
          </p:cNvPicPr>
          <p:nvPr/>
        </p:nvPicPr>
        <p:blipFill>
          <a:blip r:embed="rId3"/>
          <a:stretch>
            <a:fillRect/>
          </a:stretch>
        </p:blipFill>
        <p:spPr>
          <a:xfrm>
            <a:off x="151913" y="1180970"/>
            <a:ext cx="5869472" cy="5677030"/>
          </a:xfrm>
          <a:prstGeom prst="rect">
            <a:avLst/>
          </a:prstGeom>
        </p:spPr>
      </p:pic>
      <p:sp>
        <p:nvSpPr>
          <p:cNvPr id="15" name="矩形 14">
            <a:extLst>
              <a:ext uri="{FF2B5EF4-FFF2-40B4-BE49-F238E27FC236}">
                <a16:creationId xmlns:a16="http://schemas.microsoft.com/office/drawing/2014/main" id="{547E320B-FD1D-5A62-C0F0-970BF5613F9F}"/>
              </a:ext>
            </a:extLst>
          </p:cNvPr>
          <p:cNvSpPr/>
          <p:nvPr/>
        </p:nvSpPr>
        <p:spPr>
          <a:xfrm>
            <a:off x="2395375" y="5278469"/>
            <a:ext cx="3489554"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3D5CA1-4C4C-8F4A-68BD-A25334168281}"/>
              </a:ext>
            </a:extLst>
          </p:cNvPr>
          <p:cNvSpPr/>
          <p:nvPr/>
        </p:nvSpPr>
        <p:spPr>
          <a:xfrm>
            <a:off x="2395374" y="3118837"/>
            <a:ext cx="3535525"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0CE89E38-9519-210B-F19A-E2F0172971CF}"/>
              </a:ext>
            </a:extLst>
          </p:cNvPr>
          <p:cNvSpPr txBox="1"/>
          <p:nvPr/>
        </p:nvSpPr>
        <p:spPr>
          <a:xfrm>
            <a:off x="6053027" y="1198388"/>
            <a:ext cx="5801212" cy="5262979"/>
          </a:xfrm>
          <a:prstGeom prst="rect">
            <a:avLst/>
          </a:prstGeom>
          <a:noFill/>
        </p:spPr>
        <p:txBody>
          <a:bodyPr wrap="square" rtlCol="0">
            <a:spAutoFit/>
          </a:bodyPr>
          <a:lstStyle/>
          <a:p>
            <a:r>
              <a:rPr lang="ja-JP" altLang="en-US" sz="1400" dirty="0"/>
              <a:t>より小さい重みでより良い解を得られるとは限らない</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ja-JP" altLang="en-US" sz="1400" b="0" i="0" dirty="0">
                <a:effectLst/>
                <a:latin typeface="Söhne"/>
              </a:rPr>
              <a:t>各イテレーションごとに見つかった最良の解を記録する必要がある</a:t>
            </a:r>
            <a:endParaRPr lang="zh-CN" altLang="en-US" sz="1400" dirty="0"/>
          </a:p>
          <a:p>
            <a:endParaRPr lang="en-US" altLang="ja-JP" sz="1400" dirty="0"/>
          </a:p>
          <a:p>
            <a:endParaRPr lang="en-US" altLang="ja-JP" sz="1400" dirty="0"/>
          </a:p>
          <a:p>
            <a:endParaRPr lang="en-US" altLang="ja-JP" sz="1400" dirty="0"/>
          </a:p>
          <a:p>
            <a:r>
              <a:rPr lang="en-US" altLang="zh-CN" sz="1400" dirty="0" err="1">
                <a:latin typeface="Times New Roman" panose="02020603050405020304" pitchFamily="18" charset="0"/>
                <a:cs typeface="Times New Roman" panose="02020603050405020304" pitchFamily="18" charset="0"/>
              </a:rPr>
              <a:t>Bianry</a:t>
            </a:r>
            <a:r>
              <a:rPr lang="en-US" altLang="zh-CN" sz="1400" dirty="0"/>
              <a:t> </a:t>
            </a:r>
            <a:r>
              <a:rPr lang="en-US" altLang="zh-CN"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Scaled Sequential Method</a:t>
            </a:r>
            <a:r>
              <a:rPr lang="ja-JP" altLang="en-US" sz="1400" dirty="0">
                <a:latin typeface="Times New Roman" panose="02020603050405020304" pitchFamily="18" charset="0"/>
                <a:cs typeface="Times New Roman" panose="02020603050405020304" pitchFamily="18" charset="0"/>
              </a:rPr>
              <a:t>は</a:t>
            </a:r>
            <a:endParaRPr lang="en-US" altLang="ja-JP" sz="1400" dirty="0">
              <a:latin typeface="Times New Roman" panose="02020603050405020304" pitchFamily="18" charset="0"/>
              <a:cs typeface="Times New Roman" panose="02020603050405020304" pitchFamily="18" charset="0"/>
            </a:endParaRPr>
          </a:p>
          <a:p>
            <a:r>
              <a:rPr lang="en-US" altLang="ja-JP" sz="1400" dirty="0" err="1">
                <a:latin typeface="Times New Roman" panose="02020603050405020304" pitchFamily="18" charset="0"/>
                <a:cs typeface="Times New Roman" panose="02020603050405020304" pitchFamily="18" charset="0"/>
              </a:rPr>
              <a:t>Mincut</a:t>
            </a:r>
            <a:r>
              <a:rPr lang="ja-JP" altLang="en-US" sz="1400" dirty="0">
                <a:latin typeface="Times New Roman" panose="02020603050405020304" pitchFamily="18" charset="0"/>
                <a:cs typeface="Times New Roman" panose="02020603050405020304" pitchFamily="18" charset="0"/>
              </a:rPr>
              <a:t>問題で全部最適解に到達</a:t>
            </a:r>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それぞれ</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9.25</a:t>
            </a:r>
            <a:r>
              <a:rPr lang="ja-JP" altLang="en-US" sz="1400" dirty="0">
                <a:latin typeface="Times New Roman" panose="02020603050405020304" pitchFamily="18" charset="0"/>
                <a:cs typeface="Times New Roman" panose="02020603050405020304" pitchFamily="18" charset="0"/>
              </a:rPr>
              <a:t>％および</a:t>
            </a:r>
            <a:r>
              <a:rPr lang="en-US" altLang="ja-JP" sz="1400" dirty="0">
                <a:latin typeface="Times New Roman" panose="02020603050405020304" pitchFamily="18" charset="0"/>
                <a:cs typeface="Times New Roman" panose="02020603050405020304" pitchFamily="18" charset="0"/>
              </a:rPr>
              <a:t>11.83</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b="1" dirty="0"/>
          </a:p>
          <a:p>
            <a:r>
              <a:rPr lang="en-US" altLang="ja-JP" sz="1400" dirty="0">
                <a:latin typeface="Times New Roman" panose="02020603050405020304" pitchFamily="18" charset="0"/>
                <a:cs typeface="Times New Roman" panose="02020603050405020304" pitchFamily="18" charset="0"/>
              </a:rPr>
              <a:t>Standard Sequential</a:t>
            </a:r>
            <a:r>
              <a:rPr lang="ja-JP" altLang="en-US" sz="1400" b="0" i="0" dirty="0">
                <a:solidFill>
                  <a:srgbClr val="374151"/>
                </a:solidFill>
                <a:effectLst/>
                <a:latin typeface="Söhne"/>
              </a:rPr>
              <a:t>は</a:t>
            </a:r>
            <a:endParaRPr lang="en-US" altLang="ja-JP" sz="1400" b="0" i="0" dirty="0">
              <a:solidFill>
                <a:srgbClr val="374151"/>
              </a:solidFill>
              <a:effectLst/>
              <a:latin typeface="Söhne"/>
            </a:endParaRPr>
          </a:p>
          <a:p>
            <a:r>
              <a:rPr lang="en-US" altLang="ja-JP" sz="1400" dirty="0" err="1">
                <a:latin typeface="Times New Roman" panose="02020603050405020304" pitchFamily="18" charset="0"/>
                <a:cs typeface="Times New Roman" panose="02020603050405020304" pitchFamily="18" charset="0"/>
              </a:rPr>
              <a:t>Mincut</a:t>
            </a:r>
            <a:r>
              <a:rPr lang="ja-JP" altLang="en-US" sz="1400" dirty="0">
                <a:solidFill>
                  <a:srgbClr val="374151"/>
                </a:solidFill>
                <a:latin typeface="Söhne"/>
              </a:rPr>
              <a:t>の</a:t>
            </a:r>
            <a:r>
              <a:rPr lang="en-US" altLang="ja-JP" sz="1400" dirty="0">
                <a:latin typeface="Times New Roman" panose="02020603050405020304" pitchFamily="18" charset="0"/>
                <a:cs typeface="Times New Roman" panose="02020603050405020304" pitchFamily="18" charset="0"/>
              </a:rPr>
              <a:t>add32</a:t>
            </a:r>
            <a:r>
              <a:rPr lang="ja-JP" altLang="en-US" sz="1400" dirty="0">
                <a:solidFill>
                  <a:srgbClr val="374151"/>
                </a:solidFill>
                <a:latin typeface="Söhne"/>
              </a:rPr>
              <a:t>インスタンスでの性能が良くないほか</a:t>
            </a:r>
            <a:endParaRPr lang="en-US" altLang="ja-JP" sz="1400" dirty="0">
              <a:solidFill>
                <a:srgbClr val="374151"/>
              </a:solidFill>
              <a:latin typeface="Söhne"/>
            </a:endParaRPr>
          </a:p>
          <a:p>
            <a:r>
              <a:rPr lang="en-US" altLang="ja-JP" sz="1400" dirty="0">
                <a:latin typeface="Times New Roman" panose="02020603050405020304" pitchFamily="18" charset="0"/>
                <a:cs typeface="Times New Roman" panose="02020603050405020304" pitchFamily="18" charset="0"/>
              </a:rPr>
              <a:t>MKP</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問題に対して</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13.20%</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まとめ：</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en-US" altLang="ja-JP" sz="1400" dirty="0">
                <a:latin typeface="Times New Roman" panose="02020603050405020304" pitchFamily="18" charset="0"/>
                <a:cs typeface="Times New Roman" panose="02020603050405020304" pitchFamily="18" charset="0"/>
              </a:rPr>
              <a:t>Binary Search</a:t>
            </a:r>
            <a:r>
              <a:rPr lang="ja-JP" altLang="en-US" sz="1400" dirty="0">
                <a:latin typeface="Times New Roman" panose="02020603050405020304" pitchFamily="18" charset="0"/>
                <a:cs typeface="Times New Roman" panose="02020603050405020304" pitchFamily="18" charset="0"/>
              </a:rPr>
              <a:t>による重みは他の二種類の手法と比べるとより小さい</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en-US" altLang="ja-JP" sz="1400" dirty="0">
                <a:latin typeface="Times New Roman" panose="02020603050405020304" pitchFamily="18" charset="0"/>
                <a:cs typeface="Times New Roman" panose="02020603050405020304" pitchFamily="18" charset="0"/>
              </a:rPr>
              <a:t>Scaled Sequential</a:t>
            </a:r>
            <a:r>
              <a:rPr lang="ja-JP" altLang="en-US" sz="1400" b="0" i="0" dirty="0">
                <a:solidFill>
                  <a:srgbClr val="374151"/>
                </a:solidFill>
                <a:effectLst/>
                <a:latin typeface="Söhne"/>
              </a:rPr>
              <a:t>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ペナルティー重みの大きさ、解の品質、および</a:t>
            </a:r>
            <a:r>
              <a:rPr lang="ja-JP" altLang="en-US" sz="1400" dirty="0">
                <a:solidFill>
                  <a:srgbClr val="374151"/>
                </a:solidFill>
                <a:latin typeface="Söhne"/>
              </a:rPr>
              <a:t>イテレーション回</a:t>
            </a:r>
            <a:r>
              <a:rPr lang="ja-JP" altLang="en-US" sz="1400" b="0" i="0" dirty="0">
                <a:solidFill>
                  <a:srgbClr val="374151"/>
                </a:solidFill>
                <a:effectLst/>
                <a:latin typeface="Söhne"/>
              </a:rPr>
              <a:t>数</a:t>
            </a:r>
            <a:endParaRPr lang="en-US" altLang="ja-JP" sz="1400" b="0" i="0" dirty="0">
              <a:solidFill>
                <a:srgbClr val="374151"/>
              </a:solidFill>
              <a:effectLst/>
              <a:latin typeface="Söhne"/>
            </a:endParaRPr>
          </a:p>
          <a:p>
            <a:r>
              <a:rPr lang="ja-JP" altLang="en-US" sz="1400" dirty="0">
                <a:solidFill>
                  <a:srgbClr val="374151"/>
                </a:solidFill>
                <a:latin typeface="Söhne"/>
              </a:rPr>
              <a:t>において</a:t>
            </a:r>
            <a:r>
              <a:rPr lang="ja-JP" altLang="en-US" sz="1400" b="0" i="0" dirty="0">
                <a:solidFill>
                  <a:srgbClr val="374151"/>
                </a:solidFill>
                <a:effectLst/>
                <a:latin typeface="Söhne"/>
              </a:rPr>
              <a:t>最良のバランス</a:t>
            </a:r>
            <a:r>
              <a:rPr lang="ja-JP" altLang="en-US" sz="1400" dirty="0">
                <a:solidFill>
                  <a:srgbClr val="374151"/>
                </a:solidFill>
                <a:latin typeface="Söhne"/>
              </a:rPr>
              <a:t>を実現</a:t>
            </a:r>
            <a:endParaRPr lang="en-US" altLang="ja-JP" sz="1400" dirty="0">
              <a:solidFill>
                <a:srgbClr val="374151"/>
              </a:solidFill>
              <a:latin typeface="Söhne"/>
            </a:endParaRPr>
          </a:p>
          <a:p>
            <a:endParaRPr lang="en-US" altLang="ja-JP" sz="1400" dirty="0">
              <a:solidFill>
                <a:srgbClr val="374151"/>
              </a:solidFill>
              <a:latin typeface="Söhne"/>
            </a:endParaRPr>
          </a:p>
          <a:p>
            <a:endParaRPr lang="en-US" altLang="ja-JP" sz="1400" b="0" i="0" dirty="0">
              <a:solidFill>
                <a:srgbClr val="374151"/>
              </a:solidFill>
              <a:effectLst/>
              <a:latin typeface="Söhne"/>
            </a:endParaRPr>
          </a:p>
        </p:txBody>
      </p:sp>
      <p:sp>
        <p:nvSpPr>
          <p:cNvPr id="22" name="矩形 21">
            <a:extLst>
              <a:ext uri="{FF2B5EF4-FFF2-40B4-BE49-F238E27FC236}">
                <a16:creationId xmlns:a16="http://schemas.microsoft.com/office/drawing/2014/main" id="{B40DBEC0-2293-B3EA-1D36-889B48ABEA78}"/>
              </a:ext>
            </a:extLst>
          </p:cNvPr>
          <p:cNvSpPr/>
          <p:nvPr/>
        </p:nvSpPr>
        <p:spPr>
          <a:xfrm>
            <a:off x="5502199" y="6239602"/>
            <a:ext cx="382730"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58E2675-95AF-DF29-DBFF-94CE5124B808}"/>
              </a:ext>
            </a:extLst>
          </p:cNvPr>
          <p:cNvSpPr/>
          <p:nvPr/>
        </p:nvSpPr>
        <p:spPr>
          <a:xfrm>
            <a:off x="4947787"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9CF7409B-C9B2-5CE3-9E1B-7C6D76C62724}"/>
              </a:ext>
            </a:extLst>
          </p:cNvPr>
          <p:cNvSpPr/>
          <p:nvPr/>
        </p:nvSpPr>
        <p:spPr>
          <a:xfrm>
            <a:off x="4299646"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0EEF288F-0FB8-7067-B209-860B4CDD3EA0}"/>
              </a:ext>
            </a:extLst>
          </p:cNvPr>
          <p:cNvSpPr txBox="1"/>
          <p:nvPr/>
        </p:nvSpPr>
        <p:spPr>
          <a:xfrm>
            <a:off x="7735777" y="76703"/>
            <a:ext cx="4016381" cy="523220"/>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p:txBody>
      </p:sp>
    </p:spTree>
    <p:extLst>
      <p:ext uri="{BB962C8B-B14F-4D97-AF65-F5344CB8AC3E}">
        <p14:creationId xmlns:p14="http://schemas.microsoft.com/office/powerpoint/2010/main" val="3585439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t>8. CONCLUSIONS</a:t>
            </a:r>
            <a:endParaRPr lang="zh-CN" altLang="en-US" sz="1400" dirty="0"/>
          </a:p>
        </p:txBody>
      </p:sp>
    </p:spTree>
    <p:extLst>
      <p:ext uri="{BB962C8B-B14F-4D97-AF65-F5344CB8AC3E}">
        <p14:creationId xmlns:p14="http://schemas.microsoft.com/office/powerpoint/2010/main" val="42206381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CONCLUSIONS</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DABE5E5-FCA5-F996-8FA8-081D64AF90A7}"/>
                  </a:ext>
                </a:extLst>
              </p:cNvPr>
              <p:cNvSpPr txBox="1"/>
              <p:nvPr/>
            </p:nvSpPr>
            <p:spPr>
              <a:xfrm>
                <a:off x="467014" y="1191069"/>
                <a:ext cx="10848686" cy="4524315"/>
              </a:xfrm>
              <a:prstGeom prst="rect">
                <a:avLst/>
              </a:prstGeom>
              <a:noFill/>
            </p:spPr>
            <p:txBody>
              <a:bodyPr wrap="square">
                <a:spAutoFit/>
              </a:bodyPr>
              <a:lstStyle/>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による重みは大きい（</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ja-JP" dirty="0">
                  <a:solidFill>
                    <a:srgbClr val="374151"/>
                  </a:solidFill>
                  <a:latin typeface="Söhne"/>
                </a:endParaRPr>
              </a:p>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と</a:t>
                </a:r>
                <a:r>
                  <a:rPr lang="en-US" altLang="ja-JP" b="0" i="0" dirty="0">
                    <a:solidFill>
                      <a:srgbClr val="374151"/>
                    </a:solidFill>
                    <a:effectLst/>
                    <a:latin typeface="Söhne"/>
                  </a:rPr>
                  <a:t>Sequential Penalty Methods</a:t>
                </a:r>
                <a:r>
                  <a:rPr lang="ja-JP" altLang="en-US" b="0" i="0" dirty="0">
                    <a:solidFill>
                      <a:srgbClr val="374151"/>
                    </a:solidFill>
                    <a:effectLst/>
                    <a:latin typeface="Söhne"/>
                  </a:rPr>
                  <a:t>結合した手法を提案して、これらは自動的で任意の</a:t>
                </a:r>
                <a:r>
                  <a:rPr lang="en-US" altLang="ja-JP" b="0" i="0" dirty="0">
                    <a:solidFill>
                      <a:srgbClr val="374151"/>
                    </a:solidFill>
                    <a:effectLst/>
                    <a:latin typeface="Söhne"/>
                  </a:rPr>
                  <a:t>QUBO</a:t>
                </a:r>
                <a:r>
                  <a:rPr lang="ja-JP" altLang="en-US" b="0" i="0" dirty="0">
                    <a:solidFill>
                      <a:srgbClr val="374151"/>
                    </a:solidFill>
                    <a:effectLst/>
                    <a:latin typeface="Söhne"/>
                  </a:rPr>
                  <a:t>問題に一般的に適用できる</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en-US" altLang="ja-JP" b="0" i="0" dirty="0" err="1">
                    <a:solidFill>
                      <a:srgbClr val="374151"/>
                    </a:solidFill>
                    <a:effectLst/>
                    <a:latin typeface="Söhne"/>
                  </a:rPr>
                  <a:t>Mincut</a:t>
                </a:r>
                <a:r>
                  <a:rPr lang="ja-JP" altLang="en-US" b="0" i="0" dirty="0">
                    <a:solidFill>
                      <a:srgbClr val="374151"/>
                    </a:solidFill>
                    <a:effectLst/>
                    <a:latin typeface="Söhne"/>
                  </a:rPr>
                  <a:t>、</a:t>
                </a:r>
                <a:r>
                  <a:rPr lang="en-US" altLang="ja-JP" b="0" i="0" dirty="0">
                    <a:solidFill>
                      <a:srgbClr val="374151"/>
                    </a:solidFill>
                    <a:effectLst/>
                    <a:latin typeface="Söhne"/>
                  </a:rPr>
                  <a:t>MKP</a:t>
                </a:r>
                <a:r>
                  <a:rPr lang="ja-JP" altLang="en-US" b="0" i="0" dirty="0">
                    <a:solidFill>
                      <a:srgbClr val="374151"/>
                    </a:solidFill>
                    <a:effectLst/>
                    <a:latin typeface="Söhne"/>
                  </a:rPr>
                  <a:t>、</a:t>
                </a:r>
                <a:r>
                  <a:rPr lang="en-US" altLang="ja-JP" b="0" i="0" dirty="0">
                    <a:solidFill>
                      <a:srgbClr val="374151"/>
                    </a:solidFill>
                    <a:effectLst/>
                    <a:latin typeface="Söhne"/>
                  </a:rPr>
                  <a:t>TSP</a:t>
                </a:r>
                <a:r>
                  <a:rPr lang="ja-JP" altLang="en-US" b="0" i="0" dirty="0">
                    <a:solidFill>
                      <a:srgbClr val="374151"/>
                    </a:solidFill>
                    <a:effectLst/>
                    <a:latin typeface="Söhne"/>
                  </a:rPr>
                  <a:t>問題に基づいてペナルティー重みの大きさは</a:t>
                </a:r>
                <a:r>
                  <a:rPr lang="en-US" altLang="ja-JP" b="0" i="0" dirty="0">
                    <a:solidFill>
                      <a:srgbClr val="374151"/>
                    </a:solidFill>
                    <a:effectLst/>
                    <a:latin typeface="Söhne"/>
                  </a:rPr>
                  <a:t>DA</a:t>
                </a:r>
                <a:r>
                  <a:rPr lang="ja-JP" altLang="en-US" b="0" i="0" dirty="0">
                    <a:solidFill>
                      <a:srgbClr val="374151"/>
                    </a:solidFill>
                    <a:effectLst/>
                    <a:latin typeface="Söhne"/>
                  </a:rPr>
                  <a:t>にどのような影響を与えるのかを実験的に分析</a:t>
                </a:r>
                <a:endParaRPr lang="en-US" altLang="ja-JP" b="0" i="0" dirty="0">
                  <a:solidFill>
                    <a:srgbClr val="374151"/>
                  </a:solidFill>
                  <a:effectLst/>
                  <a:latin typeface="Söhne"/>
                </a:endParaRPr>
              </a:p>
              <a:p>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これから</a:t>
                </a:r>
                <a:endParaRPr lang="en-US" altLang="ja-JP" dirty="0">
                  <a:solidFill>
                    <a:srgbClr val="374151"/>
                  </a:solidFill>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提案された手法を他の</a:t>
                </a:r>
                <a:r>
                  <a:rPr lang="en-US" altLang="ja-JP" dirty="0">
                    <a:solidFill>
                      <a:srgbClr val="374151"/>
                    </a:solidFill>
                    <a:latin typeface="Söhne"/>
                  </a:rPr>
                  <a:t>QUBO</a:t>
                </a:r>
                <a:r>
                  <a:rPr lang="ja-JP" altLang="en-US" dirty="0">
                    <a:solidFill>
                      <a:srgbClr val="374151"/>
                    </a:solidFill>
                    <a:latin typeface="Söhne"/>
                  </a:rPr>
                  <a:t>問題でベンチマークする予定</a:t>
                </a:r>
                <a:endParaRPr lang="en-US" altLang="ja-JP" dirty="0">
                  <a:solidFill>
                    <a:srgbClr val="374151"/>
                  </a:solidFill>
                  <a:latin typeface="Söhne"/>
                </a:endParaRPr>
              </a:p>
              <a:p>
                <a:pPr marL="285750" indent="-285750">
                  <a:buFont typeface="Arial" panose="020B0604020202020204" pitchFamily="34" charset="0"/>
                  <a:buChar char="•"/>
                </a:pPr>
                <a:endParaRPr lang="en-US" altLang="ja-JP" dirty="0">
                  <a:solidFill>
                    <a:srgbClr val="374151"/>
                  </a:solidFill>
                  <a:latin typeface="Söhne"/>
                </a:endParaRPr>
              </a:p>
              <a:p>
                <a:pPr marL="285750" indent="-285750">
                  <a:buFont typeface="Arial" panose="020B0604020202020204" pitchFamily="34" charset="0"/>
                  <a:buChar char="•"/>
                </a:pPr>
                <a:r>
                  <a:rPr lang="ja-JP" altLang="en-US" dirty="0"/>
                  <a:t>もっと厳密（</a:t>
                </a:r>
                <a:r>
                  <a:rPr lang="en-US" altLang="ja-JP" dirty="0">
                    <a:solidFill>
                      <a:srgbClr val="374151"/>
                    </a:solidFill>
                    <a:latin typeface="Söhne"/>
                  </a:rPr>
                  <a:t>tighter</a:t>
                </a:r>
                <a:r>
                  <a:rPr lang="ja-JP" altLang="en-US" dirty="0"/>
                  <a:t>）の目的関数</a:t>
                </a: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a14:m>
                <a:r>
                  <a:rPr lang="ja-JP" altLang="en-US" dirty="0"/>
                  <a:t>上限と下限を利用することで、</a:t>
                </a:r>
                <a:r>
                  <a:rPr lang="en-US" altLang="ja-JP" b="0" i="0" dirty="0">
                    <a:solidFill>
                      <a:srgbClr val="374151"/>
                    </a:solidFill>
                    <a:effectLst/>
                    <a:latin typeface="Söhne"/>
                  </a:rPr>
                  <a:t> Exact Penalty Methods</a:t>
                </a:r>
                <a:r>
                  <a:rPr lang="ja-JP" altLang="en-US" b="0" i="0" dirty="0">
                    <a:solidFill>
                      <a:srgbClr val="374151"/>
                    </a:solidFill>
                    <a:effectLst/>
                    <a:latin typeface="Söhne"/>
                  </a:rPr>
                  <a:t>を改良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dirty="0">
                    <a:solidFill>
                      <a:srgbClr val="374151"/>
                    </a:solidFill>
                    <a:latin typeface="Söhne"/>
                  </a:rPr>
                  <a:t>制約条件の情報で他のペナルティー方法を探索</a:t>
                </a:r>
                <a:endParaRPr lang="zh-CN" altLang="en-US" dirty="0"/>
              </a:p>
            </p:txBody>
          </p:sp>
        </mc:Choice>
        <mc:Fallback xmlns="">
          <p:sp>
            <p:nvSpPr>
              <p:cNvPr id="3" name="文本框 2">
                <a:extLst>
                  <a:ext uri="{FF2B5EF4-FFF2-40B4-BE49-F238E27FC236}">
                    <a16:creationId xmlns:a16="http://schemas.microsoft.com/office/drawing/2014/main" id="{FDABE5E5-FCA5-F996-8FA8-081D64AF90A7}"/>
                  </a:ext>
                </a:extLst>
              </p:cNvPr>
              <p:cNvSpPr txBox="1">
                <a:spLocks noRot="1" noChangeAspect="1" noMove="1" noResize="1" noEditPoints="1" noAdjustHandles="1" noChangeArrowheads="1" noChangeShapeType="1" noTextEdit="1"/>
              </p:cNvSpPr>
              <p:nvPr/>
            </p:nvSpPr>
            <p:spPr>
              <a:xfrm>
                <a:off x="467014" y="1191069"/>
                <a:ext cx="10848686" cy="4524315"/>
              </a:xfrm>
              <a:prstGeom prst="rect">
                <a:avLst/>
              </a:prstGeom>
              <a:blipFill>
                <a:blip r:embed="rId3"/>
                <a:stretch>
                  <a:fillRect l="-506"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59893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09892-4C52-C2BB-AAE1-BFFB5A3B8C6D}"/>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C9C5FB2F-D3F9-CFD1-2936-DDB8E38FD330}"/>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ECB928BF-D6EA-0548-24B9-B48FBCCC6BE9}"/>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2" name="文本框 1">
            <a:extLst>
              <a:ext uri="{FF2B5EF4-FFF2-40B4-BE49-F238E27FC236}">
                <a16:creationId xmlns:a16="http://schemas.microsoft.com/office/drawing/2014/main" id="{F0CA7074-F579-57BE-E208-78BE032729F4}"/>
              </a:ext>
            </a:extLst>
          </p:cNvPr>
          <p:cNvSpPr txBox="1"/>
          <p:nvPr/>
        </p:nvSpPr>
        <p:spPr>
          <a:xfrm>
            <a:off x="742950" y="1536700"/>
            <a:ext cx="7903126" cy="4247317"/>
          </a:xfrm>
          <a:prstGeom prst="rect">
            <a:avLst/>
          </a:prstGeom>
          <a:noFill/>
        </p:spPr>
        <p:txBody>
          <a:bodyPr wrap="none" rtlCol="0">
            <a:spAutoFit/>
          </a:bodyPr>
          <a:lstStyle/>
          <a:p>
            <a:r>
              <a:rPr lang="ja-JP" altLang="en-US" dirty="0"/>
              <a:t>本論文では：</a:t>
            </a:r>
            <a:endParaRPr lang="en-US" altLang="ja-JP" dirty="0"/>
          </a:p>
          <a:p>
            <a:endParaRPr lang="en-US" altLang="ja-JP" dirty="0"/>
          </a:p>
          <a:p>
            <a:pPr marL="285750" indent="-285750">
              <a:buFont typeface="Arial" panose="020B0604020202020204" pitchFamily="34" charset="0"/>
              <a:buChar char="•"/>
            </a:pPr>
            <a:r>
              <a:rPr lang="ja-JP" altLang="en-US" dirty="0"/>
              <a:t>不等式制約に対して</a:t>
            </a:r>
            <a:endParaRPr lang="en-US" altLang="ja-JP"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ja-JP" altLang="en-US" dirty="0"/>
              <a:t>ベンチマーク用の問題：</a:t>
            </a:r>
            <a:r>
              <a:rPr lang="en-US" altLang="zh-CN" dirty="0"/>
              <a:t> Dantzig-Fulkerson-Johnson(DFJ) </a:t>
            </a:r>
            <a:r>
              <a:rPr lang="ja-JP" altLang="en-US" dirty="0"/>
              <a:t>形式の</a:t>
            </a:r>
            <a:r>
              <a:rPr lang="en-US" altLang="ja-JP" dirty="0"/>
              <a:t>TSP</a:t>
            </a:r>
            <a:r>
              <a:rPr lang="ja-JP" altLang="en-US" dirty="0"/>
              <a:t>問題</a:t>
            </a:r>
            <a:endParaRPr lang="en-US" altLang="ja-JP" dirty="0"/>
          </a:p>
          <a:p>
            <a:r>
              <a:rPr lang="ja-JP" altLang="en-US" dirty="0"/>
              <a:t>問題のサイズ</a:t>
            </a:r>
            <a:r>
              <a:rPr lang="en-US" altLang="ja-JP" dirty="0"/>
              <a:t>(</a:t>
            </a:r>
            <a:r>
              <a:rPr lang="ja-JP" altLang="en-US" dirty="0"/>
              <a:t>町の個数</a:t>
            </a:r>
            <a:r>
              <a:rPr lang="en-US" altLang="ja-JP" dirty="0"/>
              <a:t>)</a:t>
            </a:r>
            <a:r>
              <a:rPr lang="ja-JP" altLang="en-US" dirty="0"/>
              <a:t>は</a:t>
            </a:r>
            <a:r>
              <a:rPr lang="en-US" altLang="ja-JP" dirty="0"/>
              <a:t>6</a:t>
            </a:r>
            <a:r>
              <a:rPr lang="ja-JP" altLang="en-US" dirty="0"/>
              <a:t>から</a:t>
            </a:r>
            <a:r>
              <a:rPr lang="en-US" altLang="ja-JP" dirty="0"/>
              <a:t>45</a:t>
            </a:r>
          </a:p>
          <a:p>
            <a:endParaRPr lang="en-US" altLang="ja-JP" dirty="0"/>
          </a:p>
          <a:p>
            <a:endParaRPr lang="en-US" altLang="ja-JP" dirty="0"/>
          </a:p>
          <a:p>
            <a:pPr marL="285750" indent="-285750">
              <a:buFont typeface="Arial" panose="020B0604020202020204" pitchFamily="34" charset="0"/>
              <a:buChar char="•"/>
            </a:pPr>
            <a:r>
              <a:rPr lang="ja-JP" altLang="en-US" dirty="0"/>
              <a:t>ソルバー：</a:t>
            </a:r>
            <a:endParaRPr lang="en-US" altLang="ja-JP" dirty="0"/>
          </a:p>
          <a:p>
            <a:r>
              <a:rPr lang="en-US" altLang="zh-CN" dirty="0"/>
              <a:t>D-wave </a:t>
            </a:r>
            <a:r>
              <a:rPr lang="ja-JP" altLang="en-US" dirty="0"/>
              <a:t>の</a:t>
            </a:r>
            <a:r>
              <a:rPr lang="en-US" altLang="zh-CN" dirty="0"/>
              <a:t>Quantum annealing </a:t>
            </a:r>
            <a:r>
              <a:rPr lang="ja-JP" altLang="en-US" dirty="0"/>
              <a:t>と </a:t>
            </a:r>
            <a:r>
              <a:rPr lang="en-US" altLang="zh-CN" dirty="0"/>
              <a:t>classical solvers</a:t>
            </a:r>
            <a:endParaRPr lang="en-US" altLang="ja-JP" dirty="0"/>
          </a:p>
          <a:p>
            <a:r>
              <a:rPr lang="en-US" altLang="zh-CN" dirty="0"/>
              <a:t>     </a:t>
            </a:r>
            <a:endParaRPr lang="zh-CN" altLang="en-US" dirty="0"/>
          </a:p>
        </p:txBody>
      </p:sp>
      <p:sp>
        <p:nvSpPr>
          <p:cNvPr id="3" name="左大括号 2">
            <a:extLst>
              <a:ext uri="{FF2B5EF4-FFF2-40B4-BE49-F238E27FC236}">
                <a16:creationId xmlns:a16="http://schemas.microsoft.com/office/drawing/2014/main" id="{456544BE-7BF4-05E2-F142-8ED8EDC7FB18}"/>
              </a:ext>
            </a:extLst>
          </p:cNvPr>
          <p:cNvSpPr/>
          <p:nvPr/>
        </p:nvSpPr>
        <p:spPr>
          <a:xfrm>
            <a:off x="3293648" y="1676400"/>
            <a:ext cx="425450" cy="12128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ABDC6C0-023E-9132-A160-37D816D3A098}"/>
              </a:ext>
            </a:extLst>
          </p:cNvPr>
          <p:cNvSpPr txBox="1"/>
          <p:nvPr/>
        </p:nvSpPr>
        <p:spPr>
          <a:xfrm>
            <a:off x="4114800" y="1536700"/>
            <a:ext cx="2723823" cy="369332"/>
          </a:xfrm>
          <a:prstGeom prst="rect">
            <a:avLst/>
          </a:prstGeom>
          <a:noFill/>
        </p:spPr>
        <p:txBody>
          <a:bodyPr wrap="none" rtlCol="0">
            <a:spAutoFit/>
          </a:bodyPr>
          <a:lstStyle/>
          <a:p>
            <a:r>
              <a:rPr lang="ja-JP" altLang="en-US" dirty="0"/>
              <a:t>補助変数を利用する方法</a:t>
            </a:r>
            <a:endParaRPr lang="zh-CN" altLang="en-US" dirty="0"/>
          </a:p>
        </p:txBody>
      </p:sp>
      <p:sp>
        <p:nvSpPr>
          <p:cNvPr id="9" name="文本框 8">
            <a:extLst>
              <a:ext uri="{FF2B5EF4-FFF2-40B4-BE49-F238E27FC236}">
                <a16:creationId xmlns:a16="http://schemas.microsoft.com/office/drawing/2014/main" id="{BCD2BF2D-1DA5-BB10-B4C7-E20F423BF498}"/>
              </a:ext>
            </a:extLst>
          </p:cNvPr>
          <p:cNvSpPr txBox="1"/>
          <p:nvPr/>
        </p:nvSpPr>
        <p:spPr>
          <a:xfrm>
            <a:off x="4114800" y="2653784"/>
            <a:ext cx="6096000" cy="369332"/>
          </a:xfrm>
          <a:prstGeom prst="rect">
            <a:avLst/>
          </a:prstGeom>
          <a:noFill/>
        </p:spPr>
        <p:txBody>
          <a:bodyPr wrap="square">
            <a:spAutoFit/>
          </a:bodyPr>
          <a:lstStyle/>
          <a:p>
            <a:r>
              <a:rPr lang="en-US" altLang="ja-JP" dirty="0"/>
              <a:t>unbalanced penalization</a:t>
            </a:r>
            <a:r>
              <a:rPr lang="ja-JP" altLang="en-US" dirty="0"/>
              <a:t>方法</a:t>
            </a:r>
            <a:endParaRPr lang="zh-CN" altLang="en-US" dirty="0"/>
          </a:p>
        </p:txBody>
      </p:sp>
      <p:sp>
        <p:nvSpPr>
          <p:cNvPr id="10" name="箭头: 上下 9">
            <a:extLst>
              <a:ext uri="{FF2B5EF4-FFF2-40B4-BE49-F238E27FC236}">
                <a16:creationId xmlns:a16="http://schemas.microsoft.com/office/drawing/2014/main" id="{D0CCA9C4-6929-FAAD-D729-3A856EB412D1}"/>
              </a:ext>
            </a:extLst>
          </p:cNvPr>
          <p:cNvSpPr/>
          <p:nvPr/>
        </p:nvSpPr>
        <p:spPr>
          <a:xfrm>
            <a:off x="7404100" y="2026682"/>
            <a:ext cx="88900" cy="59878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89E976C-4639-4616-60AB-8435FF49687C}"/>
              </a:ext>
            </a:extLst>
          </p:cNvPr>
          <p:cNvSpPr txBox="1"/>
          <p:nvPr/>
        </p:nvSpPr>
        <p:spPr>
          <a:xfrm>
            <a:off x="7880350" y="2141408"/>
            <a:ext cx="2492990" cy="369332"/>
          </a:xfrm>
          <a:prstGeom prst="rect">
            <a:avLst/>
          </a:prstGeom>
          <a:noFill/>
        </p:spPr>
        <p:txBody>
          <a:bodyPr wrap="none" rtlCol="0">
            <a:spAutoFit/>
          </a:bodyPr>
          <a:lstStyle/>
          <a:p>
            <a:r>
              <a:rPr lang="ja-JP" altLang="en-US" dirty="0"/>
              <a:t>二つの方法を比較する</a:t>
            </a:r>
            <a:endParaRPr lang="zh-CN" altLang="en-US" dirty="0"/>
          </a:p>
        </p:txBody>
      </p:sp>
    </p:spTree>
    <p:extLst>
      <p:ext uri="{BB962C8B-B14F-4D97-AF65-F5344CB8AC3E}">
        <p14:creationId xmlns:p14="http://schemas.microsoft.com/office/powerpoint/2010/main" val="370625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75E74-6909-84FD-7664-036D2A58B7AA}"/>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A1414059-E806-40EA-6AE8-939FF02DCCCB}"/>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CCD88C4-D9DC-9A35-ECAE-70F9F9291DC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3" name="文本框 2">
            <a:extLst>
              <a:ext uri="{FF2B5EF4-FFF2-40B4-BE49-F238E27FC236}">
                <a16:creationId xmlns:a16="http://schemas.microsoft.com/office/drawing/2014/main" id="{76975931-8497-E9DC-02DE-5927009B9174}"/>
              </a:ext>
            </a:extLst>
          </p:cNvPr>
          <p:cNvSpPr txBox="1"/>
          <p:nvPr/>
        </p:nvSpPr>
        <p:spPr>
          <a:xfrm>
            <a:off x="600364" y="1335891"/>
            <a:ext cx="5044786" cy="3970318"/>
          </a:xfrm>
          <a:prstGeom prst="rect">
            <a:avLst/>
          </a:prstGeom>
          <a:noFill/>
        </p:spPr>
        <p:txBody>
          <a:bodyPr wrap="square" rtlCol="0">
            <a:spAutoFit/>
          </a:bodyPr>
          <a:lstStyle/>
          <a:p>
            <a:r>
              <a:rPr lang="en-US" altLang="zh-CN" sz="1400" dirty="0">
                <a:solidFill>
                  <a:schemeClr val="bg1">
                    <a:lumMod val="75000"/>
                  </a:schemeClr>
                </a:solidFill>
              </a:rPr>
              <a:t>ABSTRACT</a:t>
            </a:r>
          </a:p>
          <a:p>
            <a:endParaRPr lang="en-US" altLang="zh-CN" sz="1400" dirty="0"/>
          </a:p>
          <a:p>
            <a:r>
              <a:rPr lang="en-US" altLang="zh-CN" sz="1400" dirty="0">
                <a:solidFill>
                  <a:schemeClr val="bg1">
                    <a:lumMod val="75000"/>
                  </a:schemeClr>
                </a:solidFill>
              </a:rPr>
              <a:t>Ⅰ. INTRODUCTION</a:t>
            </a:r>
          </a:p>
          <a:p>
            <a:endParaRPr lang="en-US" altLang="zh-CN" sz="1400" dirty="0">
              <a:solidFill>
                <a:schemeClr val="bg1">
                  <a:lumMod val="75000"/>
                </a:schemeClr>
              </a:solidFill>
            </a:endParaRPr>
          </a:p>
          <a:p>
            <a:r>
              <a:rPr lang="en-US" altLang="zh-CN" sz="1400" dirty="0"/>
              <a:t>Ⅱ. METHOD</a:t>
            </a:r>
          </a:p>
          <a:p>
            <a:r>
              <a:rPr lang="en-US" altLang="zh-CN" sz="1400" dirty="0"/>
              <a:t>    A. The QUBO formulation</a:t>
            </a:r>
          </a:p>
          <a:p>
            <a:r>
              <a:rPr lang="en-US" altLang="zh-CN" sz="1400" dirty="0"/>
              <a:t>    B. Unbalanced penalization</a:t>
            </a:r>
          </a:p>
          <a:p>
            <a:r>
              <a:rPr lang="en-US" altLang="zh-CN" sz="1400" dirty="0"/>
              <a:t>    C. Slack variables</a:t>
            </a:r>
          </a:p>
          <a:p>
            <a:r>
              <a:rPr lang="en-US" altLang="zh-CN" sz="1400" dirty="0"/>
              <a:t>    D. </a:t>
            </a:r>
            <a:r>
              <a:rPr lang="en-US" altLang="zh-CN" sz="1400" dirty="0" err="1"/>
              <a:t>Ising</a:t>
            </a:r>
            <a:r>
              <a:rPr lang="en-US" altLang="zh-CN" sz="1400" dirty="0"/>
              <a:t> Hamiltonian </a:t>
            </a:r>
          </a:p>
          <a:p>
            <a:r>
              <a:rPr lang="en-US" altLang="zh-CN" sz="1400" dirty="0"/>
              <a:t>    E. The traveling sales man problem</a:t>
            </a:r>
          </a:p>
          <a:p>
            <a:endParaRPr lang="en-US" altLang="zh-CN" sz="1400" dirty="0">
              <a:solidFill>
                <a:schemeClr val="bg1">
                  <a:lumMod val="75000"/>
                </a:schemeClr>
              </a:solidFill>
            </a:endParaRPr>
          </a:p>
          <a:p>
            <a:r>
              <a:rPr lang="en-US" altLang="zh-CN" sz="1400" dirty="0">
                <a:solidFill>
                  <a:schemeClr val="bg1">
                    <a:lumMod val="75000"/>
                  </a:schemeClr>
                </a:solidFill>
              </a:rPr>
              <a:t>Ⅲ. RESULTS</a:t>
            </a:r>
          </a:p>
          <a:p>
            <a:r>
              <a:rPr lang="en-US" altLang="zh-CN" sz="1400" dirty="0">
                <a:solidFill>
                  <a:schemeClr val="bg1">
                    <a:lumMod val="75000"/>
                  </a:schemeClr>
                </a:solidFill>
              </a:rPr>
              <a:t>    A. Quantum Annealer: D-Wave Advantage</a:t>
            </a:r>
          </a:p>
          <a:p>
            <a:r>
              <a:rPr lang="en-US" altLang="zh-CN" sz="1400" dirty="0">
                <a:solidFill>
                  <a:schemeClr val="bg1">
                    <a:lumMod val="75000"/>
                  </a:schemeClr>
                </a:solidFill>
              </a:rPr>
              <a:t>    B. Hybrid Solver</a:t>
            </a:r>
          </a:p>
          <a:p>
            <a:r>
              <a:rPr lang="en-US" altLang="zh-CN" sz="1400" dirty="0">
                <a:solidFill>
                  <a:schemeClr val="bg1">
                    <a:lumMod val="75000"/>
                  </a:schemeClr>
                </a:solidFill>
              </a:rPr>
              <a:t>    C. Unbalanced penalization using different solvers</a:t>
            </a:r>
          </a:p>
          <a:p>
            <a:endParaRPr lang="en-US" altLang="zh-CN" sz="1400" dirty="0">
              <a:solidFill>
                <a:schemeClr val="bg1">
                  <a:lumMod val="75000"/>
                </a:schemeClr>
              </a:solidFill>
            </a:endParaRPr>
          </a:p>
          <a:p>
            <a:r>
              <a:rPr lang="en-US" altLang="zh-CN" sz="1400" dirty="0">
                <a:solidFill>
                  <a:schemeClr val="bg1">
                    <a:lumMod val="75000"/>
                  </a:schemeClr>
                </a:solidFill>
              </a:rPr>
              <a:t>Ⅳ. CONCLUSIONS</a:t>
            </a:r>
          </a:p>
          <a:p>
            <a:r>
              <a:rPr lang="en-US" altLang="zh-CN" sz="1400" dirty="0"/>
              <a:t>    </a:t>
            </a:r>
          </a:p>
        </p:txBody>
      </p:sp>
    </p:spTree>
    <p:extLst>
      <p:ext uri="{BB962C8B-B14F-4D97-AF65-F5344CB8AC3E}">
        <p14:creationId xmlns:p14="http://schemas.microsoft.com/office/powerpoint/2010/main" val="39344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C2454-AEDF-141B-3CA7-8602DFAD3699}"/>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1B60AF1-8660-186D-5D93-E139BA408852}"/>
              </a:ext>
            </a:extLst>
          </p:cNvPr>
          <p:cNvSpPr/>
          <p:nvPr/>
        </p:nvSpPr>
        <p:spPr>
          <a:xfrm>
            <a:off x="600365" y="79535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15430BF8-F581-50B0-5D08-37C0764B44A0}"/>
              </a:ext>
            </a:extLst>
          </p:cNvPr>
          <p:cNvSpPr>
            <a:spLocks noGrp="1"/>
          </p:cNvSpPr>
          <p:nvPr>
            <p:ph type="title"/>
          </p:nvPr>
        </p:nvSpPr>
        <p:spPr>
          <a:xfrm>
            <a:off x="600364" y="106900"/>
            <a:ext cx="10532995" cy="598978"/>
          </a:xfrm>
        </p:spPr>
        <p:txBody>
          <a:bodyPr>
            <a:normAutofit fontScale="90000"/>
          </a:bodyPr>
          <a:lstStyle/>
          <a:p>
            <a:r>
              <a:rPr kumimoji="1" lang="en-US" altLang="ja-JP" b="1" dirty="0"/>
              <a:t>METHOD</a:t>
            </a:r>
            <a:r>
              <a:rPr lang="en-US" altLang="zh-CN" sz="4400" dirty="0"/>
              <a:t> </a:t>
            </a:r>
            <a:r>
              <a:rPr lang="ja-JP" altLang="en-US" sz="4400" dirty="0"/>
              <a:t>：</a:t>
            </a:r>
            <a:r>
              <a:rPr lang="en-US" altLang="zh-CN" sz="4400" dirty="0"/>
              <a:t>The QUBO formulation</a:t>
            </a:r>
            <a:endParaRPr kumimoji="1" lang="ja-JP" altLang="en-US" b="1" dirty="0"/>
          </a:p>
        </p:txBody>
      </p:sp>
      <mc:AlternateContent xmlns:mc="http://schemas.openxmlformats.org/markup-compatibility/2006" xmlns:a14="http://schemas.microsoft.com/office/drawing/2010/main">
        <mc:Choice Requires="a14">
          <p:sp>
            <p:nvSpPr>
              <p:cNvPr id="5" name="文本框 1">
                <a:extLst>
                  <a:ext uri="{FF2B5EF4-FFF2-40B4-BE49-F238E27FC236}">
                    <a16:creationId xmlns:a16="http://schemas.microsoft.com/office/drawing/2014/main" id="{B2CF3C9F-A343-0A7F-C4B9-8BC0B07CD11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5" name="文本框 1">
                <a:extLst>
                  <a:ext uri="{FF2B5EF4-FFF2-40B4-BE49-F238E27FC236}">
                    <a16:creationId xmlns:a16="http://schemas.microsoft.com/office/drawing/2014/main" id="{B2CF3C9F-A343-0A7F-C4B9-8BC0B07CD11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3"/>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6415537-5FA2-BCDC-2978-4F8635A63A08}"/>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8" name="文本框 7">
                <a:extLst>
                  <a:ext uri="{FF2B5EF4-FFF2-40B4-BE49-F238E27FC236}">
                    <a16:creationId xmlns:a16="http://schemas.microsoft.com/office/drawing/2014/main" id="{66415537-5FA2-BCDC-2978-4F8635A63A08}"/>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4"/>
                <a:stretch>
                  <a:fillRect t="-1408" b="-7042"/>
                </a:stretch>
              </a:blipFill>
              <a:ln>
                <a:solidFill>
                  <a:schemeClr val="tx1"/>
                </a:solidFill>
              </a:ln>
            </p:spPr>
            <p:txBody>
              <a:bodyPr/>
              <a:lstStyle/>
              <a:p>
                <a:r>
                  <a:rPr lang="zh-CN" altLang="en-US">
                    <a:noFill/>
                  </a:rPr>
                  <a:t> </a:t>
                </a:r>
              </a:p>
            </p:txBody>
          </p:sp>
        </mc:Fallback>
      </mc:AlternateContent>
      <p:graphicFrame>
        <p:nvGraphicFramePr>
          <p:cNvPr id="12" name="表格 11">
            <a:extLst>
              <a:ext uri="{FF2B5EF4-FFF2-40B4-BE49-F238E27FC236}">
                <a16:creationId xmlns:a16="http://schemas.microsoft.com/office/drawing/2014/main" id="{E27B1BA9-64BF-9AE1-C568-4B56DD931527}"/>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13" name="文本框 12">
            <a:extLst>
              <a:ext uri="{FF2B5EF4-FFF2-40B4-BE49-F238E27FC236}">
                <a16:creationId xmlns:a16="http://schemas.microsoft.com/office/drawing/2014/main" id="{E200341C-FD3C-C276-CD5B-90EF7FD90C80}"/>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4" name="组合 13">
            <a:extLst>
              <a:ext uri="{FF2B5EF4-FFF2-40B4-BE49-F238E27FC236}">
                <a16:creationId xmlns:a16="http://schemas.microsoft.com/office/drawing/2014/main" id="{F16EEE42-70CF-85EB-0960-393F99878F7E}"/>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E1ADEC0-1B26-B851-8D7E-5BFB023304F1}"/>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863A35D-A4DD-A08D-E27C-CABF7D8CF49B}"/>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36425F1-F2FA-0E5A-23A6-7BE979D0BC83}"/>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7" name="文本框 16">
                <a:extLst>
                  <a:ext uri="{FF2B5EF4-FFF2-40B4-BE49-F238E27FC236}">
                    <a16:creationId xmlns:a16="http://schemas.microsoft.com/office/drawing/2014/main" id="{736425F1-F2FA-0E5A-23A6-7BE979D0BC83}"/>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7"/>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414BAA4E-B334-D9A6-3DB0-29A9C242AB04}"/>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9" name="文本框 18">
            <a:extLst>
              <a:ext uri="{FF2B5EF4-FFF2-40B4-BE49-F238E27FC236}">
                <a16:creationId xmlns:a16="http://schemas.microsoft.com/office/drawing/2014/main" id="{B91724DB-FD36-9D6E-EA30-FBA941EF8CC8}"/>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01FC6D9-D7AB-06CC-C4A5-640A7D6C3D5D}"/>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20" name="文本框 19">
                <a:extLst>
                  <a:ext uri="{FF2B5EF4-FFF2-40B4-BE49-F238E27FC236}">
                    <a16:creationId xmlns:a16="http://schemas.microsoft.com/office/drawing/2014/main" id="{B01FC6D9-D7AB-06CC-C4A5-640A7D6C3D5D}"/>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8"/>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51787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12881</TotalTime>
  <Words>8624</Words>
  <Application>Microsoft Office PowerPoint</Application>
  <PresentationFormat>宽屏</PresentationFormat>
  <Paragraphs>1500</Paragraphs>
  <Slides>64</Slides>
  <Notes>39</Notes>
  <HiddenSlides>3</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64</vt:i4>
      </vt:variant>
    </vt:vector>
  </HeadingPairs>
  <TitlesOfParts>
    <vt:vector size="77" baseType="lpstr">
      <vt:lpstr>HelveticaNeueLTStd-LtIt</vt:lpstr>
      <vt:lpstr>LinLibertineT</vt:lpstr>
      <vt:lpstr>LinLibertineTI</vt:lpstr>
      <vt:lpstr>Söhne</vt:lpstr>
      <vt:lpstr>YakuHanJPs</vt:lpstr>
      <vt:lpstr>等线</vt:lpstr>
      <vt:lpstr>等线 Light</vt:lpstr>
      <vt:lpstr>Arial</vt:lpstr>
      <vt:lpstr>Arial</vt:lpstr>
      <vt:lpstr>Cambria Math</vt:lpstr>
      <vt:lpstr>Times New Roman</vt:lpstr>
      <vt:lpstr>Wingdings</vt:lpstr>
      <vt:lpstr>Office 主题​​</vt:lpstr>
      <vt:lpstr>Improving Performance in Combinatorial Optimization Problems with Inequality Constraints: An Evaluation of the Unbalanced Penalization Method on D-Wave Advantage</vt:lpstr>
      <vt:lpstr>もくじ</vt:lpstr>
      <vt:lpstr>もくじ</vt:lpstr>
      <vt:lpstr>ABSTRACT</vt:lpstr>
      <vt:lpstr>もくじ</vt:lpstr>
      <vt:lpstr>INTRODUCTION</vt:lpstr>
      <vt:lpstr>INTRODUCTION</vt:lpstr>
      <vt:lpstr>もくじ</vt:lpstr>
      <vt:lpstr>METHOD ：The QUBO formulation</vt:lpstr>
      <vt:lpstr>METHOD</vt:lpstr>
      <vt:lpstr>METHOD</vt:lpstr>
      <vt:lpstr>METHOD</vt:lpstr>
      <vt:lpstr>METHOD</vt:lpstr>
      <vt:lpstr>METHOD</vt:lpstr>
      <vt:lpstr>METHOD</vt:lpstr>
      <vt:lpstr>METHOD : TSP問題</vt:lpstr>
      <vt:lpstr>METHOD : TSP問題</vt:lpstr>
      <vt:lpstr>METHOD : TSP問題</vt:lpstr>
      <vt:lpstr>INTRODUCTION</vt:lpstr>
      <vt:lpstr>PowerPoint 演示文稿</vt:lpstr>
      <vt:lpstr>INTRODUCTION</vt:lpstr>
      <vt:lpstr>PowerPoint 演示文稿</vt:lpstr>
      <vt:lpstr>PowerPoint 演示文稿</vt:lpstr>
      <vt:lpstr>INTRODUCTION</vt:lpstr>
      <vt:lpstr>INTRODUCTION</vt:lpstr>
      <vt:lpstr>INTRODUCTION</vt:lpstr>
      <vt:lpstr>INTRODUCTION</vt:lpstr>
      <vt:lpstr>INTRODUCTION</vt:lpstr>
      <vt:lpstr>もくじ</vt:lpstr>
      <vt:lpstr>PRELIMINARIES</vt:lpstr>
      <vt:lpstr>Overview of the Digital Annealer</vt:lpstr>
      <vt:lpstr>もくじ</vt:lpstr>
      <vt:lpstr>EXACT PENALTY METHODS</vt:lpstr>
      <vt:lpstr>Sum of Coefficients Absolute Values</vt:lpstr>
      <vt:lpstr>Posiform-negaform</vt:lpstr>
      <vt:lpstr>Verma-Lewis</vt:lpstr>
      <vt:lpstr>Verma-Lewis</vt:lpstr>
      <vt:lpstr>もくじ</vt:lpstr>
      <vt:lpstr>SEQUENTIAL PENALTY METHODS</vt:lpstr>
      <vt:lpstr>Sequential Penalty Method</vt:lpstr>
      <vt:lpstr>Scaled-sequential Penalty Method</vt:lpstr>
      <vt:lpstr>Binary Search Penalty Method</vt:lpstr>
      <vt:lpstr>これまでのまとめ</vt:lpstr>
      <vt:lpstr>これまでのまとめ</vt:lpstr>
      <vt:lpstr>もくじ</vt:lpstr>
      <vt:lpstr>Minimum Cut Problem</vt:lpstr>
      <vt:lpstr>Minimum Cut Problem</vt:lpstr>
      <vt:lpstr>Travelling Salesman Problem</vt:lpstr>
      <vt:lpstr>Multi-dimensional 0-1 Knapsack Problem(MKP)</vt:lpstr>
      <vt:lpstr>Multi-dimensional 0-1 Knapsack Problem(MKP)</vt:lpstr>
      <vt:lpstr>Multi-dimensional 0-1 Knapsack Problem(MKP)</vt:lpstr>
      <vt:lpstr>もくじ</vt:lpstr>
      <vt:lpstr>EXPERIMENTAL SETTINGS</vt:lpstr>
      <vt:lpstr>EXPERIMENTAL SETTINGS</vt:lpstr>
      <vt:lpstr>EXPERIMENTAL SETTINGS</vt:lpstr>
      <vt:lpstr>もくじ</vt:lpstr>
      <vt:lpstr>Exact Penalty Methodsの結果</vt:lpstr>
      <vt:lpstr>Exact Penalty Methodsの結果</vt:lpstr>
      <vt:lpstr>Exact Penalty Methodsの結果</vt:lpstr>
      <vt:lpstr>Sequential Penalty Methodsの結果</vt:lpstr>
      <vt:lpstr>Sequential Penalty Methodsの結果</vt:lpstr>
      <vt:lpstr>もくじ</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459</cp:revision>
  <dcterms:created xsi:type="dcterms:W3CDTF">2023-04-18T06:26:34Z</dcterms:created>
  <dcterms:modified xsi:type="dcterms:W3CDTF">2024-12-15T09:07:52Z</dcterms:modified>
</cp:coreProperties>
</file>