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94" r:id="rId3"/>
    <p:sldId id="295" r:id="rId4"/>
    <p:sldId id="296" r:id="rId5"/>
    <p:sldId id="29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B06"/>
    <a:srgbClr val="FFFFFF"/>
    <a:srgbClr val="5F2F05"/>
    <a:srgbClr val="4D92C3"/>
    <a:srgbClr val="0F860F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 varScale="1">
        <p:scale>
          <a:sx n="103" d="100"/>
          <a:sy n="103" d="100"/>
        </p:scale>
        <p:origin x="6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Python Notes For Professionals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263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54061" y="99568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54061" y="3274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担当範囲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8646CB-557A-9443-833E-1AD2F1EF57D2}"/>
              </a:ext>
            </a:extLst>
          </p:cNvPr>
          <p:cNvSpPr txBox="1"/>
          <p:nvPr/>
        </p:nvSpPr>
        <p:spPr>
          <a:xfrm>
            <a:off x="518984" y="1328351"/>
            <a:ext cx="951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Chapter 54: </a:t>
            </a:r>
            <a:r>
              <a:rPr lang="en-US" altLang="zh-CN" dirty="0" err="1"/>
              <a:t>Asyncio</a:t>
            </a:r>
            <a:r>
              <a:rPr lang="en-US" altLang="zh-CN" dirty="0"/>
              <a:t> module</a:t>
            </a:r>
          </a:p>
          <a:p>
            <a:r>
              <a:rPr lang="en-US" altLang="zh-CN" dirty="0"/>
              <a:t>    Section 54.2: Asynchronous Executors</a:t>
            </a:r>
          </a:p>
          <a:p>
            <a:r>
              <a:rPr lang="en-US" altLang="zh-CN" dirty="0"/>
              <a:t>    Section 54.3: Using </a:t>
            </a:r>
            <a:r>
              <a:rPr lang="en-US" altLang="zh-CN" dirty="0" err="1"/>
              <a:t>UVLoop</a:t>
            </a:r>
            <a:endParaRPr lang="en-US" altLang="zh-CN" dirty="0"/>
          </a:p>
          <a:p>
            <a:r>
              <a:rPr lang="en-US" altLang="zh-CN" dirty="0"/>
              <a:t>    Section 54.3: Synchronization Primitive: Event</a:t>
            </a:r>
          </a:p>
          <a:p>
            <a:r>
              <a:rPr lang="en-US" altLang="zh-CN" dirty="0"/>
              <a:t>    Section 54.4: A Simple </a:t>
            </a:r>
            <a:r>
              <a:rPr lang="en-US" altLang="zh-CN" dirty="0" err="1"/>
              <a:t>Websocket</a:t>
            </a:r>
            <a:endParaRPr lang="en-US" altLang="zh-CN" dirty="0"/>
          </a:p>
          <a:p>
            <a:r>
              <a:rPr lang="en-US" altLang="zh-CN" dirty="0"/>
              <a:t>    Section 54.5: Common Misconception about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Chapter 55: Random module</a:t>
            </a:r>
          </a:p>
          <a:p>
            <a:r>
              <a:rPr lang="en-US" altLang="zh-CN" dirty="0"/>
              <a:t>    Section 55.1: Creating a random user password</a:t>
            </a:r>
          </a:p>
          <a:p>
            <a:r>
              <a:rPr lang="en-US" altLang="zh-CN" dirty="0"/>
              <a:t>    Section 55.2: Create cryptographically secure random numbers</a:t>
            </a:r>
          </a:p>
          <a:p>
            <a:r>
              <a:rPr lang="en-US" altLang="zh-CN" dirty="0"/>
              <a:t>    Section 55.3: Random and sequences: shuffle, choice and sample</a:t>
            </a:r>
          </a:p>
          <a:p>
            <a:r>
              <a:rPr lang="en-US" altLang="zh-CN" dirty="0"/>
              <a:t>    Section 55.4: Creating random integers and floats: </a:t>
            </a:r>
            <a:r>
              <a:rPr lang="en-US" altLang="zh-CN" dirty="0" err="1"/>
              <a:t>randint</a:t>
            </a:r>
            <a:r>
              <a:rPr lang="en-US" altLang="zh-CN" dirty="0"/>
              <a:t>, </a:t>
            </a:r>
            <a:r>
              <a:rPr lang="en-US" altLang="zh-CN" dirty="0" err="1"/>
              <a:t>randrange</a:t>
            </a:r>
            <a:r>
              <a:rPr lang="en-US" altLang="zh-CN" dirty="0"/>
              <a:t>, random, and uniform</a:t>
            </a:r>
          </a:p>
          <a:p>
            <a:r>
              <a:rPr lang="en-US" altLang="zh-CN" dirty="0"/>
              <a:t>    Section 55.5: Reproducible random numbers: Seed and State</a:t>
            </a:r>
          </a:p>
          <a:p>
            <a:r>
              <a:rPr lang="en-US" altLang="zh-CN" dirty="0"/>
              <a:t>    Section 55.6: Random Binary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9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B8724C-4BB5-8ED1-17FE-9BE8F29523DA}"/>
              </a:ext>
            </a:extLst>
          </p:cNvPr>
          <p:cNvSpPr txBox="1"/>
          <p:nvPr/>
        </p:nvSpPr>
        <p:spPr>
          <a:xfrm>
            <a:off x="707163" y="723274"/>
            <a:ext cx="8771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asyncio</a:t>
            </a:r>
            <a:r>
              <a:rPr lang="en-US" altLang="ja-JP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は </a:t>
            </a:r>
            <a:r>
              <a:rPr lang="en-US" altLang="ja-JP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async/await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構文を使い </a:t>
            </a:r>
            <a:r>
              <a:rPr lang="ja-JP" alt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並行処理の</a:t>
            </a:r>
            <a:r>
              <a:rPr lang="ja-JP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Lucida Grande"/>
              </a:rPr>
              <a:t> コードを書くためのライブラリで、</a:t>
            </a:r>
            <a:endParaRPr lang="en-US" altLang="ja-JP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ja-JP" altLang="en-US" dirty="0"/>
              <a:t>複数の</a:t>
            </a:r>
            <a:r>
              <a:rPr lang="ja-JP" altLang="en-US" b="1" dirty="0"/>
              <a:t>非同期 </a:t>
            </a:r>
            <a:r>
              <a:rPr lang="en-US" altLang="ja-JP" dirty="0"/>
              <a:t>Python </a:t>
            </a:r>
            <a:r>
              <a:rPr lang="ja-JP" altLang="en-US" dirty="0"/>
              <a:t>タスクのスケジュールできる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06E91E-1533-0FB4-AF31-E95B6053222A}"/>
              </a:ext>
            </a:extLst>
          </p:cNvPr>
          <p:cNvCxnSpPr>
            <a:cxnSpLocks/>
          </p:cNvCxnSpPr>
          <p:nvPr/>
        </p:nvCxnSpPr>
        <p:spPr>
          <a:xfrm>
            <a:off x="5548184" y="1433384"/>
            <a:ext cx="0" cy="542461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879D3EE-4E29-6EF2-6A77-C13B2AD36C0B}"/>
              </a:ext>
            </a:extLst>
          </p:cNvPr>
          <p:cNvSpPr txBox="1"/>
          <p:nvPr/>
        </p:nvSpPr>
        <p:spPr>
          <a:xfrm>
            <a:off x="163288" y="1523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同期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47BBD6-467B-A052-2D9D-034DDC6E31D8}"/>
              </a:ext>
            </a:extLst>
          </p:cNvPr>
          <p:cNvSpPr txBox="1"/>
          <p:nvPr/>
        </p:nvSpPr>
        <p:spPr>
          <a:xfrm>
            <a:off x="5908590" y="1607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非同期</a:t>
            </a:r>
            <a:endParaRPr lang="zh-CN" altLang="en-US" b="1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6407F3F-61DD-4033-9C3C-06E6F3F21B63}"/>
              </a:ext>
            </a:extLst>
          </p:cNvPr>
          <p:cNvGrpSpPr/>
          <p:nvPr/>
        </p:nvGrpSpPr>
        <p:grpSpPr>
          <a:xfrm>
            <a:off x="0" y="2086298"/>
            <a:ext cx="5346960" cy="4283610"/>
            <a:chOff x="0" y="2086298"/>
            <a:chExt cx="5346960" cy="428361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D1BC6D-7768-33C2-0B37-7EAF4DC31BC8}"/>
                </a:ext>
              </a:extLst>
            </p:cNvPr>
            <p:cNvSpPr/>
            <p:nvPr/>
          </p:nvSpPr>
          <p:spPr>
            <a:xfrm>
              <a:off x="543697" y="2086298"/>
              <a:ext cx="1829230" cy="67375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A</a:t>
              </a:r>
            </a:p>
            <a:p>
              <a:pPr algn="ctr"/>
              <a:r>
                <a:rPr lang="ja-JP" altLang="en-US" sz="1400" dirty="0"/>
                <a:t>ファイルのデータを処理</a:t>
              </a:r>
              <a:endParaRPr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820E83-07D8-B950-5800-4885DABB0B63}"/>
                </a:ext>
              </a:extLst>
            </p:cNvPr>
            <p:cNvSpPr/>
            <p:nvPr/>
          </p:nvSpPr>
          <p:spPr>
            <a:xfrm>
              <a:off x="3229236" y="2086298"/>
              <a:ext cx="1958543" cy="67375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Task B</a:t>
              </a:r>
            </a:p>
            <a:p>
              <a:pPr algn="ctr"/>
              <a:r>
                <a:rPr lang="ja-JP" altLang="en-US" sz="1400" dirty="0"/>
                <a:t>ファイルのデータを読み込む</a:t>
              </a:r>
              <a:endParaRPr lang="zh-CN" altLang="en-US" sz="1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AEBB52-5A23-8496-37D1-9F376D95340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458312" y="2760049"/>
              <a:ext cx="0" cy="97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7AB59E-14BA-3330-0BCB-E412E504F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312" y="3713205"/>
              <a:ext cx="2750194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E07DACD-F600-0C33-06F4-027BE0A1983A}"/>
                </a:ext>
              </a:extLst>
            </p:cNvPr>
            <p:cNvSpPr txBox="1"/>
            <p:nvPr/>
          </p:nvSpPr>
          <p:spPr>
            <a:xfrm>
              <a:off x="2579820" y="338128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call</a:t>
              </a:r>
              <a:endParaRPr lang="zh-CN" altLang="en-US" sz="1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D35E67-CA0E-6ACE-50B9-59C356AF08B7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07" y="3737919"/>
              <a:ext cx="1" cy="136542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CC20438-1BAC-2334-49F7-2E129EDFC36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2" y="3737919"/>
              <a:ext cx="0" cy="136542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DB513BE-01B5-6C1D-9B59-C42E4326B95A}"/>
                </a:ext>
              </a:extLst>
            </p:cNvPr>
            <p:cNvSpPr txBox="1"/>
            <p:nvPr/>
          </p:nvSpPr>
          <p:spPr>
            <a:xfrm>
              <a:off x="4208507" y="42359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Loading…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AA591D9-E777-CCD3-2E5D-BD2F48655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8311" y="5045676"/>
              <a:ext cx="2750195" cy="12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562EEF0-D96B-E612-7585-F3279766FDB9}"/>
                </a:ext>
              </a:extLst>
            </p:cNvPr>
            <p:cNvSpPr txBox="1"/>
            <p:nvPr/>
          </p:nvSpPr>
          <p:spPr>
            <a:xfrm>
              <a:off x="2123887" y="4747253"/>
              <a:ext cx="137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データの</a:t>
              </a:r>
              <a:r>
                <a:rPr lang="en-US" altLang="zh-CN" sz="1400" dirty="0"/>
                <a:t>return</a:t>
              </a:r>
              <a:endParaRPr lang="zh-CN" altLang="en-US" sz="1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0E73BC4-E13B-7267-5C76-F72B664C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11" y="5103341"/>
              <a:ext cx="0" cy="12665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245CC6B-F18C-0081-EA74-61553FE373B2}"/>
                </a:ext>
              </a:extLst>
            </p:cNvPr>
            <p:cNvSpPr txBox="1"/>
            <p:nvPr/>
          </p:nvSpPr>
          <p:spPr>
            <a:xfrm>
              <a:off x="258630" y="4178299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待つ</a:t>
              </a:r>
              <a:endParaRPr lang="en-US" altLang="ja-JP" sz="1400" dirty="0"/>
            </a:p>
            <a:p>
              <a:r>
                <a:rPr lang="ja-JP" altLang="en-US" sz="1400" dirty="0"/>
                <a:t>しかできない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FB78AE-4698-CBCC-4569-68DBDCEFABD5}"/>
                </a:ext>
              </a:extLst>
            </p:cNvPr>
            <p:cNvSpPr txBox="1"/>
            <p:nvPr/>
          </p:nvSpPr>
          <p:spPr>
            <a:xfrm>
              <a:off x="0" y="5773742"/>
              <a:ext cx="1619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データを処理</a:t>
              </a:r>
              <a:endParaRPr lang="zh-CN" altLang="en-US" sz="1400" dirty="0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6B61571-86E1-D719-0166-F3D4744DACCC}"/>
              </a:ext>
            </a:extLst>
          </p:cNvPr>
          <p:cNvSpPr txBox="1"/>
          <p:nvPr/>
        </p:nvSpPr>
        <p:spPr>
          <a:xfrm>
            <a:off x="2223552" y="608121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データの量が多い時、待つ時間が長くなって</a:t>
            </a:r>
            <a:endParaRPr lang="en-US" altLang="ja-JP" sz="1200" dirty="0"/>
          </a:p>
          <a:p>
            <a:r>
              <a:rPr lang="ja-JP" altLang="en-US" sz="1200" dirty="0"/>
              <a:t>その間に待つしかできない</a:t>
            </a:r>
            <a:endParaRPr lang="en-US" altLang="ja-JP" sz="1200" dirty="0"/>
          </a:p>
          <a:p>
            <a:r>
              <a:rPr lang="ja-JP" altLang="en-US" sz="1200" dirty="0"/>
              <a:t>他の処理ができない</a:t>
            </a:r>
            <a:endParaRPr lang="zh-CN" altLang="en-US" sz="1200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405F9BE-2E0D-4F87-F062-C317417FA0B4}"/>
              </a:ext>
            </a:extLst>
          </p:cNvPr>
          <p:cNvGrpSpPr/>
          <p:nvPr/>
        </p:nvGrpSpPr>
        <p:grpSpPr>
          <a:xfrm>
            <a:off x="5820140" y="2094159"/>
            <a:ext cx="5929186" cy="4283610"/>
            <a:chOff x="5820140" y="2094159"/>
            <a:chExt cx="5929186" cy="4283610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8FB6B73-A9FE-3F7A-E45D-CC24049B4DF4}"/>
                </a:ext>
              </a:extLst>
            </p:cNvPr>
            <p:cNvGrpSpPr/>
            <p:nvPr/>
          </p:nvGrpSpPr>
          <p:grpSpPr>
            <a:xfrm>
              <a:off x="6366943" y="2094159"/>
              <a:ext cx="5382383" cy="4283610"/>
              <a:chOff x="0" y="2086298"/>
              <a:chExt cx="5382383" cy="4283610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C95524-FC62-C7EC-8439-0002F428D224}"/>
                  </a:ext>
                </a:extLst>
              </p:cNvPr>
              <p:cNvSpPr/>
              <p:nvPr/>
            </p:nvSpPr>
            <p:spPr>
              <a:xfrm>
                <a:off x="543697" y="2086298"/>
                <a:ext cx="1829230" cy="67375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A</a:t>
                </a:r>
              </a:p>
              <a:p>
                <a:pPr algn="ctr"/>
                <a:r>
                  <a:rPr lang="ja-JP" altLang="en-US" sz="1400" dirty="0"/>
                  <a:t>ファイルのデータを処理</a:t>
                </a:r>
                <a:endParaRPr lang="zh-CN" altLang="en-US" sz="14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CCB72B5-03C7-DA76-C8EE-C7C4824BF14D}"/>
                  </a:ext>
                </a:extLst>
              </p:cNvPr>
              <p:cNvSpPr/>
              <p:nvPr/>
            </p:nvSpPr>
            <p:spPr>
              <a:xfrm>
                <a:off x="3229236" y="2086298"/>
                <a:ext cx="1958543" cy="673752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Task B</a:t>
                </a:r>
              </a:p>
              <a:p>
                <a:pPr algn="ctr"/>
                <a:r>
                  <a:rPr lang="ja-JP" altLang="en-US" sz="1400" dirty="0"/>
                  <a:t>ファイルのデータを読み込む</a:t>
                </a:r>
                <a:endParaRPr lang="zh-CN" altLang="en-US" sz="1400" dirty="0"/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F2A2D33-7D4E-D461-FDF8-280D21D0ADF8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>
                <a:off x="1458312" y="2760049"/>
                <a:ext cx="0" cy="97787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0772322-6014-352F-7DEF-E2332E58A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8312" y="3713205"/>
                <a:ext cx="2750194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DBB00FC-F871-85F2-B092-2263C509D7DD}"/>
                  </a:ext>
                </a:extLst>
              </p:cNvPr>
              <p:cNvSpPr txBox="1"/>
              <p:nvPr/>
            </p:nvSpPr>
            <p:spPr>
              <a:xfrm>
                <a:off x="2547757" y="3381990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call</a:t>
                </a:r>
                <a:endParaRPr lang="zh-CN" altLang="en-US" sz="1400" dirty="0"/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EB730143-2FEB-BF6B-F946-661E1DDFA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8507" y="3737919"/>
                <a:ext cx="1" cy="136542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8CBEC4-8314-5361-9D5D-A523F3BF823A}"/>
                  </a:ext>
                </a:extLst>
              </p:cNvPr>
              <p:cNvSpPr txBox="1"/>
              <p:nvPr/>
            </p:nvSpPr>
            <p:spPr>
              <a:xfrm>
                <a:off x="4243930" y="4170438"/>
                <a:ext cx="113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Loading…</a:t>
                </a:r>
                <a:endParaRPr lang="zh-CN" altLang="en-US" dirty="0"/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2BA8BB41-3F0C-BDE8-2791-35997AB69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2890" y="3780596"/>
                <a:ext cx="2750195" cy="12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0E9457D-B4E4-3E11-F760-A0813F394CEB}"/>
                  </a:ext>
                </a:extLst>
              </p:cNvPr>
              <p:cNvSpPr txBox="1"/>
              <p:nvPr/>
            </p:nvSpPr>
            <p:spPr>
              <a:xfrm>
                <a:off x="2470012" y="3749000"/>
                <a:ext cx="6559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return</a:t>
                </a:r>
                <a:endParaRPr lang="zh-CN" altLang="en-US" sz="1400" dirty="0"/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AE8364D-70E8-ED5D-ADB1-856BD5467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311" y="5095480"/>
                <a:ext cx="1" cy="127442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413F546-1B3F-E806-512F-F5A7286C97D7}"/>
                  </a:ext>
                </a:extLst>
              </p:cNvPr>
              <p:cNvSpPr txBox="1"/>
              <p:nvPr/>
            </p:nvSpPr>
            <p:spPr>
              <a:xfrm>
                <a:off x="0" y="5773742"/>
                <a:ext cx="16192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データを処理</a:t>
                </a:r>
                <a:endParaRPr lang="zh-CN" altLang="en-US" sz="1400" dirty="0"/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82840DB-C20E-5CFF-8FC7-225C381B66CD}"/>
                </a:ext>
              </a:extLst>
            </p:cNvPr>
            <p:cNvSpPr txBox="1"/>
            <p:nvPr/>
          </p:nvSpPr>
          <p:spPr>
            <a:xfrm>
              <a:off x="5820140" y="4013966"/>
              <a:ext cx="19656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dirty="0"/>
                <a:t>他の処理ができる</a:t>
              </a:r>
              <a:endParaRPr lang="en-US" altLang="ja-JP" sz="1400" dirty="0"/>
            </a:p>
            <a:p>
              <a:r>
                <a:rPr lang="ja-JP" altLang="en-US" sz="1400" dirty="0"/>
                <a:t>例え</a:t>
              </a:r>
              <a:endParaRPr lang="en-US" altLang="ja-JP" sz="1400" dirty="0"/>
            </a:p>
            <a:p>
              <a:r>
                <a:rPr lang="ja-JP" altLang="en-US" sz="1400" dirty="0"/>
                <a:t>ユーザーの</a:t>
              </a:r>
              <a:r>
                <a:rPr lang="en-US" altLang="zh-CN" sz="1400" dirty="0"/>
                <a:t>input</a:t>
              </a:r>
              <a:r>
                <a:rPr lang="ja-JP" altLang="en-US" sz="1400" dirty="0"/>
                <a:t>など</a:t>
              </a:r>
              <a:r>
                <a:rPr lang="en-US" altLang="ja-JP" sz="1400" dirty="0"/>
                <a:t>…</a:t>
              </a:r>
              <a:endParaRPr lang="zh-CN" altLang="en-US" sz="1400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D8C56A-08E9-8FC7-17AC-0E9EA6D32492}"/>
              </a:ext>
            </a:extLst>
          </p:cNvPr>
          <p:cNvCxnSpPr>
            <a:cxnSpLocks/>
          </p:cNvCxnSpPr>
          <p:nvPr/>
        </p:nvCxnSpPr>
        <p:spPr>
          <a:xfrm flipH="1">
            <a:off x="7805499" y="5058033"/>
            <a:ext cx="2750195" cy="12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E939575-9F28-B591-7F2E-39DE612FCCF3}"/>
              </a:ext>
            </a:extLst>
          </p:cNvPr>
          <p:cNvCxnSpPr>
            <a:cxnSpLocks/>
          </p:cNvCxnSpPr>
          <p:nvPr/>
        </p:nvCxnSpPr>
        <p:spPr>
          <a:xfrm>
            <a:off x="7814266" y="3800814"/>
            <a:ext cx="10988" cy="12448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966017-A347-3B33-165D-9C47842524FA}"/>
              </a:ext>
            </a:extLst>
          </p:cNvPr>
          <p:cNvSpPr txBox="1"/>
          <p:nvPr/>
        </p:nvSpPr>
        <p:spPr>
          <a:xfrm>
            <a:off x="8598303" y="507039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データの</a:t>
            </a:r>
            <a:r>
              <a:rPr lang="en-US" altLang="zh-CN" sz="1600" dirty="0"/>
              <a:t>return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82E0100-4D4B-4CB9-81C8-327217410B0F}"/>
              </a:ext>
            </a:extLst>
          </p:cNvPr>
          <p:cNvSpPr txBox="1"/>
          <p:nvPr/>
        </p:nvSpPr>
        <p:spPr>
          <a:xfrm>
            <a:off x="9368706" y="592763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待たなくてもよい</a:t>
            </a:r>
            <a:endParaRPr lang="en-US" altLang="ja-JP" sz="1400" dirty="0"/>
          </a:p>
          <a:p>
            <a:r>
              <a:rPr lang="ja-JP" altLang="en-US" sz="1400" dirty="0"/>
              <a:t>その間に他の処理ができる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66A1306-2120-2B30-7A6A-781A28385D6D}"/>
              </a:ext>
            </a:extLst>
          </p:cNvPr>
          <p:cNvSpPr/>
          <p:nvPr/>
        </p:nvSpPr>
        <p:spPr>
          <a:xfrm flipV="1">
            <a:off x="305570" y="523220"/>
            <a:ext cx="11377352" cy="6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4BA9-D2C8-5CBE-0585-F2F644B9AECB}"/>
              </a:ext>
            </a:extLst>
          </p:cNvPr>
          <p:cNvSpPr txBox="1"/>
          <p:nvPr/>
        </p:nvSpPr>
        <p:spPr>
          <a:xfrm>
            <a:off x="305570" y="0"/>
            <a:ext cx="597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Section 54.2: Asynchronous Executors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4DCC4-76B8-9C1A-2C51-6CDAB45C51C3}"/>
              </a:ext>
            </a:extLst>
          </p:cNvPr>
          <p:cNvSpPr txBox="1"/>
          <p:nvPr/>
        </p:nvSpPr>
        <p:spPr>
          <a:xfrm>
            <a:off x="305570" y="674161"/>
            <a:ext cx="8561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asyncio</a:t>
            </a:r>
            <a:r>
              <a:rPr lang="en-US" altLang="ja-JP" sz="1400" dirty="0"/>
              <a:t> </a:t>
            </a:r>
            <a:r>
              <a:rPr lang="ja-JP" altLang="en-US" sz="1400" dirty="0"/>
              <a:t>では、</a:t>
            </a:r>
            <a:r>
              <a:rPr lang="en-US" altLang="ja-JP" sz="1400" b="1" dirty="0"/>
              <a:t>Executor </a:t>
            </a:r>
            <a:r>
              <a:rPr lang="ja-JP" altLang="en-US" sz="1400" dirty="0"/>
              <a:t>を使用することでタスクを</a:t>
            </a:r>
            <a:r>
              <a:rPr lang="ja-JP" altLang="en-US" sz="1400" b="1" dirty="0"/>
              <a:t>非同期的</a:t>
            </a:r>
            <a:r>
              <a:rPr lang="ja-JP" altLang="en-US" sz="1400" dirty="0"/>
              <a:t>にスケジュールできる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C9768-D346-6623-3133-354003F5219D}"/>
              </a:ext>
            </a:extLst>
          </p:cNvPr>
          <p:cNvSpPr txBox="1"/>
          <p:nvPr/>
        </p:nvSpPr>
        <p:spPr>
          <a:xfrm>
            <a:off x="25994" y="981938"/>
            <a:ext cx="9150543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concurrent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futures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スレッドプールを導入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‘task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 now </a:t>
            </a:r>
            <a:r>
              <a:rPr lang="en-US" altLang="zh-CN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running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タスクの開始信号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Do time intensive stuff...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は非同期関数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コルーチン</a:t>
            </a:r>
            <a:r>
              <a:rPr lang="zh-CN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</a:t>
            </a:r>
            <a:r>
              <a:rPr lang="en-US" altLang="ja-JP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ThreadPoolExecutor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Executor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をインスタンス化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.run_in_executor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executor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ja-JP" sz="1200" b="1" dirty="0"/>
              <a:t>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キーワード後の任務を終了するまで待つ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	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待つ間に他の処理ができる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__name__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"__main__"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プログラムの開始時間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get_event_loop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イベントループを取得</a:t>
            </a:r>
            <a:endParaRPr lang="en-US" altLang="zh-CN" sz="1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‘jack’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#loop.creat_task()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は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coroutine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を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 object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に変換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'rose'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]</a:t>
            </a:r>
          </a:p>
          <a:p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run_until_complete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gather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tasks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ja-JP" altLang="en-US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リストをアンパックして</a:t>
            </a:r>
            <a:r>
              <a:rPr lang="en-US" altLang="ja-JP" sz="1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asyncio.gather</a:t>
            </a:r>
            <a:r>
              <a:rPr lang="en-US" altLang="ja-JP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に渡して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ja-JP" altLang="en-US" sz="1200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　　　　　　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タスクをイベントループに登録できる</a:t>
            </a:r>
            <a:b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"program over!"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altLang="zh-CN" sz="12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			</a:t>
            </a:r>
            <a:r>
              <a:rPr lang="en-US" altLang="zh-CN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ja-JP" alt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　プログラムの実行時間</a:t>
            </a:r>
            <a:endParaRPr lang="en-US" altLang="zh-CN" sz="12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D38FDB6-507E-90AF-E8E9-8F189709FB5B}"/>
              </a:ext>
            </a:extLst>
          </p:cNvPr>
          <p:cNvGrpSpPr/>
          <p:nvPr/>
        </p:nvGrpSpPr>
        <p:grpSpPr>
          <a:xfrm>
            <a:off x="9374203" y="981938"/>
            <a:ext cx="2749377" cy="1600438"/>
            <a:chOff x="9391137" y="981938"/>
            <a:chExt cx="2749377" cy="160043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C15B4F5-86E5-739E-EB37-ED2DBA690B33}"/>
                </a:ext>
              </a:extLst>
            </p:cNvPr>
            <p:cNvSpPr txBox="1"/>
            <p:nvPr/>
          </p:nvSpPr>
          <p:spPr>
            <a:xfrm>
              <a:off x="9391137" y="981938"/>
              <a:ext cx="2749377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出力：</a:t>
              </a:r>
              <a:endParaRPr lang="en-US" altLang="zh-CN" sz="1400" dirty="0"/>
            </a:p>
            <a:p>
              <a:r>
                <a:rPr lang="en-US" altLang="zh-CN" sz="1400" dirty="0"/>
                <a:t>task jack is now on!</a:t>
              </a:r>
            </a:p>
            <a:p>
              <a:r>
                <a:rPr lang="en-US" altLang="zh-CN" sz="1400" dirty="0"/>
                <a:t>task rose is now on!</a:t>
              </a:r>
            </a:p>
            <a:p>
              <a:r>
                <a:rPr lang="en-US" altLang="zh-CN" sz="1400" dirty="0"/>
                <a:t>Hello, jack</a:t>
              </a:r>
            </a:p>
            <a:p>
              <a:r>
                <a:rPr lang="en-US" altLang="zh-CN" sz="1400" dirty="0"/>
                <a:t>Hello, rose</a:t>
              </a:r>
            </a:p>
            <a:p>
              <a:r>
                <a:rPr lang="en-US" altLang="zh-CN" sz="1400" dirty="0"/>
                <a:t>program over!</a:t>
              </a:r>
            </a:p>
            <a:p>
              <a:r>
                <a:rPr lang="en-US" altLang="zh-CN" sz="1400" dirty="0"/>
                <a:t>3.0125648975372314</a:t>
              </a:r>
              <a:endParaRPr lang="zh-CN" altLang="en-US" sz="1400" dirty="0"/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98A8F1CD-39F2-5861-0606-310DE211B039}"/>
                </a:ext>
              </a:extLst>
            </p:cNvPr>
            <p:cNvSpPr/>
            <p:nvPr/>
          </p:nvSpPr>
          <p:spPr>
            <a:xfrm>
              <a:off x="11028175" y="1282814"/>
              <a:ext cx="133065" cy="32756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7448E3F-D4C5-E01D-66E3-B0449BD9492B}"/>
                </a:ext>
              </a:extLst>
            </p:cNvPr>
            <p:cNvSpPr txBox="1"/>
            <p:nvPr/>
          </p:nvSpPr>
          <p:spPr>
            <a:xfrm>
              <a:off x="11201401" y="133338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ほぼ一瞬</a:t>
              </a:r>
              <a:endParaRPr lang="zh-CN" altLang="en-US" sz="12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A40AC3-A4B8-B856-EAD4-222BD04AC1ED}"/>
                </a:ext>
              </a:extLst>
            </p:cNvPr>
            <p:cNvSpPr txBox="1"/>
            <p:nvPr/>
          </p:nvSpPr>
          <p:spPr>
            <a:xfrm>
              <a:off x="11370792" y="1610383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r>
                <a:rPr lang="ja-JP" altLang="en-US" sz="1200" dirty="0"/>
                <a:t>秒経過</a:t>
              </a:r>
              <a:endParaRPr lang="en-US" altLang="ja-JP" sz="12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9F428CD-078C-F8E0-122E-89D347A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0501" y="1719249"/>
              <a:ext cx="98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51BDD6-5D14-9D37-760C-261061D43F73}"/>
              </a:ext>
            </a:extLst>
          </p:cNvPr>
          <p:cNvGrpSpPr/>
          <p:nvPr/>
        </p:nvGrpSpPr>
        <p:grpSpPr>
          <a:xfrm>
            <a:off x="9213877" y="3817055"/>
            <a:ext cx="2937312" cy="1707561"/>
            <a:chOff x="9234051" y="3678558"/>
            <a:chExt cx="2937312" cy="170756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8C4AC89-5E1C-A582-5DA2-1A6AF9FB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768" y="3955557"/>
              <a:ext cx="20755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3BEA50-057C-6101-86D8-F8497AE3BEA1}"/>
                </a:ext>
              </a:extLst>
            </p:cNvPr>
            <p:cNvSpPr txBox="1"/>
            <p:nvPr/>
          </p:nvSpPr>
          <p:spPr>
            <a:xfrm>
              <a:off x="9995755" y="3678558"/>
              <a:ext cx="2096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0</a:t>
              </a:r>
              <a:r>
                <a:rPr lang="en-US" altLang="zh-CN" sz="1200" dirty="0"/>
                <a:t>s                </a:t>
              </a:r>
              <a:r>
                <a:rPr lang="ja-JP" altLang="en-US" sz="1200" dirty="0"/>
                <a:t>時間               </a:t>
              </a:r>
              <a:r>
                <a:rPr lang="en-US" altLang="ja-JP" sz="1200" dirty="0"/>
                <a:t>3</a:t>
              </a:r>
              <a:r>
                <a:rPr lang="en-US" altLang="zh-CN" sz="1200" dirty="0"/>
                <a:t>s</a:t>
              </a:r>
              <a:endParaRPr lang="zh-CN" altLang="en-US" sz="1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BFC33FA-CFEF-CE09-3FC3-061C3512B3C3}"/>
                </a:ext>
              </a:extLst>
            </p:cNvPr>
            <p:cNvGrpSpPr/>
            <p:nvPr/>
          </p:nvGrpSpPr>
          <p:grpSpPr>
            <a:xfrm>
              <a:off x="9234051" y="4273342"/>
              <a:ext cx="769763" cy="1112775"/>
              <a:chOff x="9398368" y="4177530"/>
              <a:chExt cx="769763" cy="1112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78B05A-DCC2-E373-9DC7-8982562C02B0}"/>
                  </a:ext>
                </a:extLst>
              </p:cNvPr>
              <p:cNvSpPr txBox="1"/>
              <p:nvPr/>
            </p:nvSpPr>
            <p:spPr>
              <a:xfrm>
                <a:off x="9398368" y="4595418"/>
                <a:ext cx="73930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jack</a:t>
                </a:r>
                <a:endParaRPr lang="zh-CN" altLang="en-US" sz="1200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4612F5-28DC-EF24-2BF0-2E68DD1BADDF}"/>
                  </a:ext>
                </a:extLst>
              </p:cNvPr>
              <p:cNvSpPr txBox="1"/>
              <p:nvPr/>
            </p:nvSpPr>
            <p:spPr>
              <a:xfrm>
                <a:off x="9398368" y="5013306"/>
                <a:ext cx="76976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task rose</a:t>
                </a:r>
                <a:endParaRPr lang="zh-CN" altLang="en-US" sz="12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0EB6B4-0CAD-DDA8-4C2D-96D1B1C03BD6}"/>
                  </a:ext>
                </a:extLst>
              </p:cNvPr>
              <p:cNvSpPr txBox="1"/>
              <p:nvPr/>
            </p:nvSpPr>
            <p:spPr>
              <a:xfrm>
                <a:off x="9491342" y="4177530"/>
                <a:ext cx="64633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dirty="0"/>
                  <a:t>その他</a:t>
                </a:r>
                <a:endParaRPr lang="zh-CN" altLang="en-US" sz="1200" dirty="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51ACE2-807F-B9A7-564B-76EF28A86488}"/>
                </a:ext>
              </a:extLst>
            </p:cNvPr>
            <p:cNvSpPr/>
            <p:nvPr/>
          </p:nvSpPr>
          <p:spPr>
            <a:xfrm>
              <a:off x="10095768" y="4273342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048BF0-9B0E-5B65-0497-692A511C3E5E}"/>
                </a:ext>
              </a:extLst>
            </p:cNvPr>
            <p:cNvSpPr/>
            <p:nvPr/>
          </p:nvSpPr>
          <p:spPr>
            <a:xfrm>
              <a:off x="10159267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5D6B72-3864-D703-E71C-83AA58C02FD2}"/>
                </a:ext>
              </a:extLst>
            </p:cNvPr>
            <p:cNvSpPr/>
            <p:nvPr/>
          </p:nvSpPr>
          <p:spPr>
            <a:xfrm>
              <a:off x="10222766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C2EA723-9D1C-B086-44BD-620D613AECA6}"/>
                </a:ext>
              </a:extLst>
            </p:cNvPr>
            <p:cNvSpPr/>
            <p:nvPr/>
          </p:nvSpPr>
          <p:spPr>
            <a:xfrm>
              <a:off x="10222766" y="4691230"/>
              <a:ext cx="1698421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1ED7A8F-E41E-DB8F-1C2B-7CD2FD6957C0}"/>
                </a:ext>
              </a:extLst>
            </p:cNvPr>
            <p:cNvSpPr/>
            <p:nvPr/>
          </p:nvSpPr>
          <p:spPr>
            <a:xfrm>
              <a:off x="10286265" y="5109117"/>
              <a:ext cx="1698421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3</a:t>
              </a:r>
              <a:r>
                <a:rPr lang="ja-JP" altLang="en-US" sz="1100" dirty="0"/>
                <a:t>秒待つ</a:t>
              </a:r>
              <a:endParaRPr lang="zh-CN" altLang="en-US" sz="1100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B49611-4751-3C22-6EA2-9D0847EA2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5768" y="3955557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3B2F64-BD06-102A-506B-B57AAF636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655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DD0ED89-2FBF-FD03-5CFA-275E1ED1B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5300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725FD5-0943-3096-8A1E-7426C7A4C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8799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E8FED1-EE5A-D23E-BC1B-332E41C7BDED}"/>
                </a:ext>
              </a:extLst>
            </p:cNvPr>
            <p:cNvSpPr/>
            <p:nvPr/>
          </p:nvSpPr>
          <p:spPr>
            <a:xfrm>
              <a:off x="11920008" y="4691230"/>
              <a:ext cx="63499" cy="2770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05A235-E098-911C-EF7A-6DC15D295970}"/>
                </a:ext>
              </a:extLst>
            </p:cNvPr>
            <p:cNvSpPr/>
            <p:nvPr/>
          </p:nvSpPr>
          <p:spPr>
            <a:xfrm>
              <a:off x="11983507" y="5109117"/>
              <a:ext cx="63499" cy="277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C83DE92-D6D1-5C0F-29EB-13845C10CD1B}"/>
                </a:ext>
              </a:extLst>
            </p:cNvPr>
            <p:cNvSpPr/>
            <p:nvPr/>
          </p:nvSpPr>
          <p:spPr>
            <a:xfrm>
              <a:off x="12053132" y="4273341"/>
              <a:ext cx="63499" cy="277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6721348-001D-D8BF-3707-0B062AF5F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45123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DCCD3A7-1000-8104-F6D8-3D9E85EAD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84096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F98AB78-9EF3-D72E-EF35-B27BF7CB9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4241" y="3955555"/>
              <a:ext cx="1179" cy="14305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12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650</Words>
  <Application>Microsoft Office PowerPoint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Lucida Grande</vt:lpstr>
      <vt:lpstr>等线</vt:lpstr>
      <vt:lpstr>等线 Light</vt:lpstr>
      <vt:lpstr>Arial</vt:lpstr>
      <vt:lpstr>Consolas</vt:lpstr>
      <vt:lpstr>Office 主题​​</vt:lpstr>
      <vt:lpstr>Python Notes For Professionals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崇玖 刘</cp:lastModifiedBy>
  <cp:revision>589</cp:revision>
  <dcterms:created xsi:type="dcterms:W3CDTF">2023-04-18T06:26:34Z</dcterms:created>
  <dcterms:modified xsi:type="dcterms:W3CDTF">2024-07-17T14:01:28Z</dcterms:modified>
</cp:coreProperties>
</file>