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94" r:id="rId3"/>
    <p:sldId id="30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29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0A5E5F-473A-66C1-B742-74E6A3064428}"/>
              </a:ext>
            </a:extLst>
          </p:cNvPr>
          <p:cNvSpPr txBox="1"/>
          <p:nvPr/>
        </p:nvSpPr>
        <p:spPr>
          <a:xfrm>
            <a:off x="254749" y="587413"/>
            <a:ext cx="1147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ja-JP" altLang="en-US" sz="1400" dirty="0"/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zh-CN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/>
              <a:t>と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endParaRPr lang="en-US" altLang="zh-CN" sz="14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/>
              <a:t>三つのモジュールを導入することで簡単な</a:t>
            </a:r>
            <a:r>
              <a:rPr lang="zh-CN" altLang="en-US" sz="1400" dirty="0"/>
              <a:t> 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を作ることができる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</a:t>
            </a:r>
            <a:r>
              <a:rPr lang="ja-JP" altLang="en-US" sz="1400" dirty="0"/>
              <a:t>：ユーザー側から送るメッセージをそのままユーザーに返すサーバー。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教科書で提供する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：</a:t>
            </a:r>
            <a:r>
              <a:rPr lang="en-US" altLang="zh-CN" sz="1400" b="0" i="0" dirty="0">
                <a:solidFill>
                  <a:srgbClr val="483D8B"/>
                </a:solidFill>
                <a:effectLst/>
                <a:latin typeface="RobotoMono-Regular"/>
              </a:rPr>
              <a:t>wss://echo.websocket.org</a:t>
            </a:r>
            <a:r>
              <a:rPr lang="en-US" altLang="zh-CN" sz="1400" dirty="0"/>
              <a:t> </a:t>
            </a:r>
            <a:r>
              <a:rPr lang="ja-JP" altLang="en-US" sz="1400" dirty="0"/>
              <a:t>（サービスが終了するらしい）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自分のパソコンで簡単な</a:t>
            </a:r>
            <a:r>
              <a:rPr lang="en-US" altLang="zh-CN" sz="1400" dirty="0"/>
              <a:t>echo </a:t>
            </a:r>
            <a:r>
              <a:rPr lang="en-US" altLang="zh-CN" sz="1400" dirty="0" err="1"/>
              <a:t>websocket</a:t>
            </a:r>
            <a:r>
              <a:rPr lang="en-US" altLang="zh-CN" sz="1400" dirty="0"/>
              <a:t> server </a:t>
            </a:r>
            <a:r>
              <a:rPr lang="ja-JP" altLang="en-US" sz="1400" dirty="0"/>
              <a:t>を一つの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ファイルで作って</a:t>
            </a:r>
            <a:endParaRPr lang="en-US" altLang="ja-JP" sz="1400" dirty="0"/>
          </a:p>
          <a:p>
            <a:r>
              <a:rPr lang="ja-JP" altLang="en-US" sz="1400" dirty="0"/>
              <a:t>もう一つの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ファイルでユーザー側のプログラムを書いてサーバーにアクセスしてメッセージを送る</a:t>
            </a:r>
            <a:endParaRPr lang="en-US" altLang="ja-JP" sz="1400" dirty="0"/>
          </a:p>
          <a:p>
            <a:r>
              <a:rPr lang="ja-JP" altLang="en-US" sz="1400" dirty="0"/>
              <a:t>サーバーにメッセージを届いた後そのままメッセージをユーザー側に返す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EF1CA-A60E-FA88-782E-80EF07242DFB}"/>
              </a:ext>
            </a:extLst>
          </p:cNvPr>
          <p:cNvSpPr txBox="1"/>
          <p:nvPr/>
        </p:nvSpPr>
        <p:spPr>
          <a:xfrm>
            <a:off x="305570" y="2834182"/>
            <a:ext cx="8735793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server.py 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サーバー側</a:t>
            </a:r>
            <a:endParaRPr lang="en-US" altLang="zh-CN" sz="14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echo coroutine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非同期に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文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を回す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“Received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message: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届いたメッセージを出力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届いたメッセージをそのままユーザーに返す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WebSocket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サーバーを作成</a:t>
            </a:r>
            <a:endParaRPr lang="en-US" altLang="ja-JP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（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localhost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）上の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ポートでリッスン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(listen)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新しい接続があるたびに </a:t>
            </a:r>
            <a:r>
              <a:rPr lang="en-US" altLang="ja-JP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</a:t>
            </a:r>
            <a:r>
              <a:rPr lang="ja-JP" alt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関数を呼び出して接続を処理する 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“127.0.0.1”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start_server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run_forever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イベントループを持続的に実行させる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7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39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54.4: A Simple </a:t>
            </a:r>
            <a:r>
              <a:rPr lang="en-US" altLang="zh-CN" sz="2800" dirty="0" err="1"/>
              <a:t>Websocket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2AF9E-F86E-2B25-7F74-F3EDA92AEF19}"/>
              </a:ext>
            </a:extLst>
          </p:cNvPr>
          <p:cNvSpPr txBox="1"/>
          <p:nvPr/>
        </p:nvSpPr>
        <p:spPr>
          <a:xfrm>
            <a:off x="305570" y="690049"/>
            <a:ext cx="676703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client.py 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ユーザー側</a:t>
            </a:r>
            <a:endParaRPr lang="en-US" altLang="zh-CN" sz="1200" b="0" dirty="0">
              <a:solidFill>
                <a:srgbClr val="AF00D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aiohttp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初期化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ClientSession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#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のプロトコールで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アドレスが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127.0.0.1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8888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ポートに接続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     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ws_connect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://127.0.0.1:8888"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send_str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サーバーからのメッセージを受け取る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websocket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39617-D8B9-ED64-A32B-AC34F57D4336}"/>
              </a:ext>
            </a:extLst>
          </p:cNvPr>
          <p:cNvSpPr txBox="1"/>
          <p:nvPr/>
        </p:nvSpPr>
        <p:spPr>
          <a:xfrm>
            <a:off x="8112023" y="690049"/>
            <a:ext cx="397483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main coroutine</a:t>
            </a:r>
            <a:endParaRPr lang="en-US" altLang="zh-CN" sz="12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EchoWebsocket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インスタンス化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サーバーに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サーバーにメッセージを送る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サーバーからの確認メッセージを受け取る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receive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確認メッセージを出力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"Hello World!"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client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を閉じる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71C104-CA0C-A31A-5FF1-AA395087968F}"/>
              </a:ext>
            </a:extLst>
          </p:cNvPr>
          <p:cNvGrpSpPr/>
          <p:nvPr/>
        </p:nvGrpSpPr>
        <p:grpSpPr>
          <a:xfrm>
            <a:off x="7206736" y="690049"/>
            <a:ext cx="876300" cy="280791"/>
            <a:chOff x="4981575" y="833634"/>
            <a:chExt cx="876300" cy="280791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D7A5E90-3E85-FA27-9297-E3286857ED52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2CD3C6-28E9-962C-6FFB-5E35A3632AA3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57D597F-3884-E8DE-0DB7-C875033EE52A}"/>
              </a:ext>
            </a:extLst>
          </p:cNvPr>
          <p:cNvSpPr txBox="1"/>
          <p:nvPr/>
        </p:nvSpPr>
        <p:spPr>
          <a:xfrm>
            <a:off x="305570" y="5844785"/>
            <a:ext cx="37000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実行順序：</a:t>
            </a:r>
            <a:endParaRPr lang="en-US" altLang="ja-JP" sz="1200" dirty="0"/>
          </a:p>
          <a:p>
            <a:r>
              <a:rPr lang="ja-JP" altLang="en-US" sz="1200" dirty="0"/>
              <a:t>１．まず</a:t>
            </a:r>
            <a:r>
              <a:rPr lang="en-US" altLang="zh-CN" sz="1200" dirty="0"/>
              <a:t>server.py</a:t>
            </a:r>
            <a:r>
              <a:rPr lang="ja-JP" altLang="en-US" sz="1200" dirty="0"/>
              <a:t>を実行させる（サーバーを起動）</a:t>
            </a:r>
            <a:endParaRPr lang="en-US" altLang="ja-JP" sz="1200" dirty="0"/>
          </a:p>
          <a:p>
            <a:r>
              <a:rPr lang="ja-JP" altLang="en-US" sz="1200" dirty="0"/>
              <a:t>２．そして </a:t>
            </a:r>
            <a:r>
              <a:rPr lang="en-US" altLang="ja-JP" sz="1200" dirty="0"/>
              <a:t>client.py</a:t>
            </a:r>
            <a:r>
              <a:rPr lang="ja-JP" altLang="en-US" sz="1200" dirty="0"/>
              <a:t>を実行させる</a:t>
            </a:r>
            <a:endParaRPr lang="en-US" altLang="ja-JP" sz="12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F6688D-9EF7-FF13-9551-9ED4BFDA3AE7}"/>
              </a:ext>
            </a:extLst>
          </p:cNvPr>
          <p:cNvGrpSpPr/>
          <p:nvPr/>
        </p:nvGrpSpPr>
        <p:grpSpPr>
          <a:xfrm>
            <a:off x="8112023" y="5059955"/>
            <a:ext cx="2618181" cy="1569660"/>
            <a:chOff x="8112023" y="4782955"/>
            <a:chExt cx="261818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65DE68-2152-160C-AB11-31FF622AFAE8}"/>
                </a:ext>
              </a:extLst>
            </p:cNvPr>
            <p:cNvSpPr txBox="1"/>
            <p:nvPr/>
          </p:nvSpPr>
          <p:spPr>
            <a:xfrm>
              <a:off x="8112023" y="4782955"/>
              <a:ext cx="261818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dirty="0"/>
                <a:t>出力：</a:t>
              </a:r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ja-JP" sz="1200" dirty="0"/>
            </a:p>
            <a:p>
              <a:endParaRPr lang="en-US" altLang="zh-CN" sz="1200" dirty="0"/>
            </a:p>
            <a:p>
              <a:endParaRPr lang="en-US" altLang="zh-CN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B4DAE77-C23C-E2E0-C8A3-504BF35638BC}"/>
                </a:ext>
              </a:extLst>
            </p:cNvPr>
            <p:cNvSpPr txBox="1"/>
            <p:nvPr/>
          </p:nvSpPr>
          <p:spPr>
            <a:xfrm>
              <a:off x="8201609" y="5122031"/>
              <a:ext cx="229582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サーバー側：</a:t>
              </a:r>
              <a:endParaRPr lang="en-US" altLang="ja-JP" sz="1200" dirty="0"/>
            </a:p>
            <a:p>
              <a:r>
                <a:rPr lang="en-US" altLang="zh-CN" sz="1200" dirty="0"/>
                <a:t>Received message: Hello World!</a:t>
              </a:r>
              <a:endParaRPr lang="zh-CN" altLang="en-US" sz="1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E483A16-70D6-6BB0-5540-F580FD28CB12}"/>
                </a:ext>
              </a:extLst>
            </p:cNvPr>
            <p:cNvSpPr txBox="1"/>
            <p:nvPr/>
          </p:nvSpPr>
          <p:spPr>
            <a:xfrm>
              <a:off x="8201609" y="5788283"/>
              <a:ext cx="11079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ユーザー側：</a:t>
              </a:r>
              <a:endParaRPr lang="en-US" altLang="ja-JP" sz="1200" dirty="0"/>
            </a:p>
            <a:p>
              <a:r>
                <a:rPr lang="en-US" altLang="zh-CN" sz="1200" dirty="0"/>
                <a:t>Hello World!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80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8249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54.5: Common Misconception about </a:t>
            </a:r>
            <a:r>
              <a:rPr lang="en-US" altLang="zh-CN" sz="2800" dirty="0" err="1"/>
              <a:t>asyncio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1DB59D-FCB1-ACB2-CDB5-BD3CFFF7E555}"/>
              </a:ext>
            </a:extLst>
          </p:cNvPr>
          <p:cNvSpPr txBox="1"/>
          <p:nvPr/>
        </p:nvSpPr>
        <p:spPr>
          <a:xfrm>
            <a:off x="297189" y="858001"/>
            <a:ext cx="52854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Python</a:t>
            </a:r>
            <a:r>
              <a:rPr lang="ja-JP" altLang="en-US" sz="1400" dirty="0"/>
              <a:t>には</a:t>
            </a:r>
            <a:r>
              <a:rPr lang="en-US" altLang="ja-JP" sz="1400" dirty="0"/>
              <a:t>GIL(Global Interpreter Lock)</a:t>
            </a:r>
            <a:r>
              <a:rPr lang="ja-JP" altLang="en-US" sz="1400" dirty="0"/>
              <a:t>がある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を取得したスレッドのみが</a:t>
            </a:r>
            <a:r>
              <a:rPr lang="en-US" altLang="ja-JP" sz="1400" dirty="0"/>
              <a:t>Python</a:t>
            </a:r>
            <a:r>
              <a:rPr lang="ja-JP" altLang="en-US" sz="1400" dirty="0"/>
              <a:t>コードを実行できるため、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hreading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モジュールを使って</a:t>
            </a:r>
            <a:r>
              <a:rPr lang="ja-JP" altLang="en-US" sz="1400" dirty="0"/>
              <a:t>複数のスレッドを作っても</a:t>
            </a:r>
            <a:endParaRPr lang="en-US" altLang="ja-JP" sz="1400" dirty="0"/>
          </a:p>
          <a:p>
            <a:r>
              <a:rPr lang="ja-JP" altLang="en-US" sz="1400" dirty="0"/>
              <a:t>実際には任意の時点で実行中のスレッドは</a:t>
            </a:r>
            <a:r>
              <a:rPr lang="en-US" altLang="ja-JP" sz="1400" dirty="0"/>
              <a:t>1</a:t>
            </a:r>
            <a:r>
              <a:rPr lang="ja-JP" altLang="en-US" sz="1400" dirty="0"/>
              <a:t>つだけです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並列</a:t>
            </a:r>
            <a:r>
              <a:rPr lang="en-US" altLang="ja-JP" sz="1400" dirty="0"/>
              <a:t>(parallel) </a:t>
            </a:r>
            <a:r>
              <a:rPr lang="ja-JP" altLang="en-US" sz="1400" dirty="0"/>
              <a:t>：タスクは真に同時に実行する</a:t>
            </a:r>
            <a:endParaRPr lang="en-US" altLang="ja-JP" sz="1400" dirty="0"/>
          </a:p>
          <a:p>
            <a:r>
              <a:rPr lang="zh-CN" altLang="en-US" sz="1400" dirty="0"/>
              <a:t>並行</a:t>
            </a:r>
            <a:r>
              <a:rPr lang="en-US" altLang="zh-CN" sz="1400" dirty="0"/>
              <a:t>(</a:t>
            </a:r>
            <a:r>
              <a:rPr lang="en-US" altLang="ja-JP" sz="1400" dirty="0"/>
              <a:t>concurrent)</a:t>
            </a:r>
            <a:r>
              <a:rPr lang="ja-JP" altLang="en-US" sz="1400" dirty="0"/>
              <a:t>：タスクを切り替えながら実行する</a:t>
            </a:r>
            <a:endParaRPr lang="en-US" altLang="ja-JP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76E319-E07A-4CD4-A1BB-6E9820C72E17}"/>
              </a:ext>
            </a:extLst>
          </p:cNvPr>
          <p:cNvSpPr txBox="1"/>
          <p:nvPr/>
        </p:nvSpPr>
        <p:spPr>
          <a:xfrm>
            <a:off x="9524621" y="3029592"/>
            <a:ext cx="2750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スレッドが </a:t>
            </a:r>
            <a:r>
              <a:rPr lang="en-US" altLang="ja-JP" sz="1200" dirty="0"/>
              <a:t>IO </a:t>
            </a:r>
            <a:r>
              <a:rPr lang="ja-JP" altLang="en-US" sz="1200" dirty="0"/>
              <a:t>タスクに遭遇するか、</a:t>
            </a:r>
            <a:endParaRPr lang="en-US" altLang="ja-JP" sz="1200" dirty="0"/>
          </a:p>
          <a:p>
            <a:r>
              <a:rPr lang="ja-JP" altLang="en-US" sz="1200" dirty="0"/>
              <a:t>スレッドタスクが終了するときに、</a:t>
            </a:r>
            <a:endParaRPr lang="en-US" altLang="ja-JP" sz="1200" dirty="0"/>
          </a:p>
          <a:p>
            <a:r>
              <a:rPr lang="en-US" altLang="ja-JP" sz="1200" dirty="0"/>
              <a:t>GIL </a:t>
            </a:r>
            <a:r>
              <a:rPr lang="ja-JP" altLang="en-US" sz="1200" dirty="0"/>
              <a:t>を自発的に解放します</a:t>
            </a:r>
            <a:endParaRPr lang="en-US" altLang="ja-JP" sz="1200" dirty="0"/>
          </a:p>
          <a:p>
            <a:endParaRPr lang="en-US" altLang="zh-CN" sz="1200" dirty="0"/>
          </a:p>
          <a:p>
            <a:r>
              <a:rPr lang="ja-JP" altLang="en-US" sz="1200" dirty="0"/>
              <a:t>三つのスレッドが</a:t>
            </a:r>
            <a:endParaRPr lang="en-US" altLang="ja-JP" sz="1200" dirty="0"/>
          </a:p>
          <a:p>
            <a:r>
              <a:rPr lang="zh-CN" altLang="en-US" sz="1200" dirty="0"/>
              <a:t>並列</a:t>
            </a:r>
            <a:r>
              <a:rPr lang="en-US" altLang="zh-CN" sz="1200" dirty="0"/>
              <a:t>(parallel)</a:t>
            </a:r>
            <a:r>
              <a:rPr lang="ja-JP" altLang="en-US" sz="1200" dirty="0"/>
              <a:t> </a:t>
            </a:r>
            <a:r>
              <a:rPr lang="ja-JP" altLang="en-US" sz="1200" b="1" dirty="0"/>
              <a:t>ではなく</a:t>
            </a:r>
            <a:endParaRPr lang="en-US" altLang="ja-JP" sz="1200" b="1" dirty="0"/>
          </a:p>
          <a:p>
            <a:r>
              <a:rPr lang="zh-CN" altLang="en-US" sz="1200" dirty="0"/>
              <a:t>並行</a:t>
            </a:r>
            <a:r>
              <a:rPr lang="en-US" altLang="zh-CN" sz="1200" dirty="0"/>
              <a:t>(</a:t>
            </a:r>
            <a:r>
              <a:rPr lang="en-US" altLang="ja-JP" sz="1200" dirty="0"/>
              <a:t>concurrent)</a:t>
            </a:r>
            <a:r>
              <a:rPr lang="ja-JP" altLang="en-US" sz="1200" dirty="0"/>
              <a:t>で実行する</a:t>
            </a:r>
            <a:endParaRPr lang="en-US" altLang="ja-JP" sz="1200" dirty="0"/>
          </a:p>
          <a:p>
            <a:endParaRPr lang="zh-CN" altLang="en-US" sz="1200" dirty="0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9FEAD65-8F93-FFF9-221A-289FEB24D2B4}"/>
              </a:ext>
            </a:extLst>
          </p:cNvPr>
          <p:cNvGrpSpPr/>
          <p:nvPr/>
        </p:nvGrpSpPr>
        <p:grpSpPr>
          <a:xfrm>
            <a:off x="305570" y="2944471"/>
            <a:ext cx="9067436" cy="2127207"/>
            <a:chOff x="252826" y="2632913"/>
            <a:chExt cx="9067436" cy="2127207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F9041BF-8651-6246-70E9-AB929FD34000}"/>
                </a:ext>
              </a:extLst>
            </p:cNvPr>
            <p:cNvGrpSpPr/>
            <p:nvPr/>
          </p:nvGrpSpPr>
          <p:grpSpPr>
            <a:xfrm>
              <a:off x="252826" y="2632913"/>
              <a:ext cx="9067436" cy="2127207"/>
              <a:chOff x="141879" y="1968932"/>
              <a:chExt cx="9067436" cy="2127207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A940E9E-B764-143A-1333-9400134FE559}"/>
                  </a:ext>
                </a:extLst>
              </p:cNvPr>
              <p:cNvGrpSpPr/>
              <p:nvPr/>
            </p:nvGrpSpPr>
            <p:grpSpPr>
              <a:xfrm>
                <a:off x="305570" y="2096899"/>
                <a:ext cx="8374886" cy="1806014"/>
                <a:chOff x="541173" y="2078238"/>
                <a:chExt cx="8374886" cy="1806014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75DEB-14AF-321B-3737-EEE434FD9DBF}"/>
                    </a:ext>
                  </a:extLst>
                </p:cNvPr>
                <p:cNvSpPr txBox="1"/>
                <p:nvPr/>
              </p:nvSpPr>
              <p:spPr>
                <a:xfrm>
                  <a:off x="541173" y="216416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thread_1</a:t>
                  </a:r>
                  <a:endParaRPr lang="zh-CN" altLang="en-US" dirty="0"/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17CEBB-CBCC-42C2-79AB-573B40E14D14}"/>
                    </a:ext>
                  </a:extLst>
                </p:cNvPr>
                <p:cNvSpPr txBox="1"/>
                <p:nvPr/>
              </p:nvSpPr>
              <p:spPr>
                <a:xfrm>
                  <a:off x="541173" y="279658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thread_2</a:t>
                  </a:r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EDFB132-BD25-5D56-1428-5AA54EF7A119}"/>
                    </a:ext>
                  </a:extLst>
                </p:cNvPr>
                <p:cNvSpPr txBox="1"/>
                <p:nvPr/>
              </p:nvSpPr>
              <p:spPr>
                <a:xfrm>
                  <a:off x="541174" y="3429000"/>
                  <a:ext cx="104868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thread_3</a:t>
                  </a:r>
                  <a:endParaRPr lang="zh-CN" altLang="en-US" dirty="0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7798EA18-1E19-169F-0A09-15D38F9564BB}"/>
                    </a:ext>
                  </a:extLst>
                </p:cNvPr>
                <p:cNvCxnSpPr>
                  <a:stCxn id="3" idx="3"/>
                </p:cNvCxnSpPr>
                <p:nvPr/>
              </p:nvCxnSpPr>
              <p:spPr>
                <a:xfrm>
                  <a:off x="1589858" y="2348826"/>
                  <a:ext cx="72413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574A8DB-A001-FA83-BA89-FB862C1D890A}"/>
                    </a:ext>
                  </a:extLst>
                </p:cNvPr>
                <p:cNvSpPr/>
                <p:nvPr/>
              </p:nvSpPr>
              <p:spPr>
                <a:xfrm>
                  <a:off x="2313992" y="207823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93D21B7-F575-3422-AF72-F20D8F4B4EAA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>
                  <a:off x="1589858" y="2981246"/>
                  <a:ext cx="72413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1266AEA8-2420-B168-52B9-D3D765221439}"/>
                    </a:ext>
                  </a:extLst>
                </p:cNvPr>
                <p:cNvSpPr/>
                <p:nvPr/>
              </p:nvSpPr>
              <p:spPr>
                <a:xfrm>
                  <a:off x="3767784" y="2710658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C6B5DB5-0C18-8C7A-BDF3-FE6C5238B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3992" y="2981868"/>
                  <a:ext cx="144624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D7348E83-164C-27A2-3FD8-1517C8B9716E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V="1">
                  <a:off x="1589859" y="3613665"/>
                  <a:ext cx="2177925" cy="1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01710C8F-470D-620D-AE53-C787E5819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7784" y="3613665"/>
                  <a:ext cx="222646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603F1EA-AD8A-1FA8-CC26-AB2A8A352B21}"/>
                    </a:ext>
                  </a:extLst>
                </p:cNvPr>
                <p:cNvSpPr/>
                <p:nvPr/>
              </p:nvSpPr>
              <p:spPr>
                <a:xfrm>
                  <a:off x="5994246" y="3343077"/>
                  <a:ext cx="662473" cy="5411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I/O</a:t>
                  </a:r>
                  <a:endParaRPr lang="zh-CN" altLang="en-US" dirty="0"/>
                </a:p>
              </p:txBody>
            </p: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3BC472DD-554C-5FC9-FBDD-0BB3EFE8E3A5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2976465" y="2348826"/>
                  <a:ext cx="3017781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0439980-746A-03B5-8E33-2289AF75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4246" y="2348825"/>
                  <a:ext cx="109702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86776ADF-10C1-CE62-2C8A-A95EAB2DF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8699" y="2976939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ACE3A81-E5FC-FE4B-9361-DF1CB2F1DFB3}"/>
                    </a:ext>
                  </a:extLst>
                </p:cNvPr>
                <p:cNvCxnSpPr>
                  <a:cxnSpLocks/>
                  <a:stCxn id="25" idx="3"/>
                </p:cNvCxnSpPr>
                <p:nvPr/>
              </p:nvCxnSpPr>
              <p:spPr>
                <a:xfrm flipV="1">
                  <a:off x="4430257" y="2976939"/>
                  <a:ext cx="2661009" cy="4307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A7853E99-DEF3-0EB5-E704-7BBA6060CBDC}"/>
                    </a:ext>
                  </a:extLst>
                </p:cNvPr>
                <p:cNvCxnSpPr>
                  <a:stCxn id="21" idx="1"/>
                </p:cNvCxnSpPr>
                <p:nvPr/>
              </p:nvCxnSpPr>
              <p:spPr>
                <a:xfrm>
                  <a:off x="2313992" y="2348826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CF0BD15B-025D-1231-7D71-8117ECA20F59}"/>
                    </a:ext>
                  </a:extLst>
                </p:cNvPr>
                <p:cNvCxnSpPr/>
                <p:nvPr/>
              </p:nvCxnSpPr>
              <p:spPr>
                <a:xfrm>
                  <a:off x="3760237" y="2985551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4050AA87-563B-6324-1D25-A58FD3CCA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9980" y="2348825"/>
                  <a:ext cx="4266" cy="12648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573992FD-7890-4DD2-D384-101591A86DC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6656719" y="3613665"/>
                  <a:ext cx="1320954" cy="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41C5E4FC-7CB0-B6EE-31AD-5526A35F3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1006" y="3613664"/>
                  <a:ext cx="868974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EB8AAC4C-F3AF-303D-901E-B0084FF04360}"/>
                    </a:ext>
                  </a:extLst>
                </p:cNvPr>
                <p:cNvCxnSpPr/>
                <p:nvPr/>
              </p:nvCxnSpPr>
              <p:spPr>
                <a:xfrm>
                  <a:off x="7091266" y="2379568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E6F09C9-7CAE-8622-732A-E2C87ACCCDDA}"/>
                    </a:ext>
                  </a:extLst>
                </p:cNvPr>
                <p:cNvCxnSpPr/>
                <p:nvPr/>
              </p:nvCxnSpPr>
              <p:spPr>
                <a:xfrm>
                  <a:off x="7941006" y="2976939"/>
                  <a:ext cx="0" cy="628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7997464-DF7D-A21F-0075-E7BBFC7E0765}"/>
                    </a:ext>
                  </a:extLst>
                </p:cNvPr>
                <p:cNvSpPr/>
                <p:nvPr/>
              </p:nvSpPr>
              <p:spPr>
                <a:xfrm>
                  <a:off x="7073732" y="2302165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99F281BE-C806-97B4-3972-E12D84ABDC2D}"/>
                    </a:ext>
                  </a:extLst>
                </p:cNvPr>
                <p:cNvSpPr/>
                <p:nvPr/>
              </p:nvSpPr>
              <p:spPr>
                <a:xfrm>
                  <a:off x="7941005" y="2922939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C1338795-E2A3-8BB6-0048-EEB50B901D0B}"/>
                    </a:ext>
                  </a:extLst>
                </p:cNvPr>
                <p:cNvSpPr/>
                <p:nvPr/>
              </p:nvSpPr>
              <p:spPr>
                <a:xfrm>
                  <a:off x="8808059" y="3551052"/>
                  <a:ext cx="108000" cy="108000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B1190AA-34F8-16CD-2202-30921D5F0744}"/>
                  </a:ext>
                </a:extLst>
              </p:cNvPr>
              <p:cNvSpPr/>
              <p:nvPr/>
            </p:nvSpPr>
            <p:spPr>
              <a:xfrm>
                <a:off x="141879" y="1968932"/>
                <a:ext cx="9067436" cy="21272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12CD527-07B2-E8E6-EA4C-2F2B688CA4CC}"/>
                </a:ext>
              </a:extLst>
            </p:cNvPr>
            <p:cNvSpPr txBox="1"/>
            <p:nvPr/>
          </p:nvSpPr>
          <p:spPr>
            <a:xfrm>
              <a:off x="7089420" y="291877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4DC9901-CA2D-32AC-8B6C-5EDB06B79A2C}"/>
                </a:ext>
              </a:extLst>
            </p:cNvPr>
            <p:cNvSpPr txBox="1"/>
            <p:nvPr/>
          </p:nvSpPr>
          <p:spPr>
            <a:xfrm>
              <a:off x="8757847" y="415780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EF439AE-DEB9-0E4D-9C79-0D7C4FA26E1B}"/>
                </a:ext>
              </a:extLst>
            </p:cNvPr>
            <p:cNvSpPr txBox="1"/>
            <p:nvPr/>
          </p:nvSpPr>
          <p:spPr>
            <a:xfrm>
              <a:off x="8017805" y="354865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終了</a:t>
              </a:r>
              <a:endParaRPr lang="zh-CN" altLang="en-US" sz="12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3CACC7B-3CEA-66D4-0FBD-979EF306C200}"/>
              </a:ext>
            </a:extLst>
          </p:cNvPr>
          <p:cNvSpPr txBox="1"/>
          <p:nvPr/>
        </p:nvSpPr>
        <p:spPr>
          <a:xfrm>
            <a:off x="448667" y="5539895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Asyncio</a:t>
            </a:r>
            <a:r>
              <a:rPr lang="ja-JP" altLang="en-US" sz="1400" dirty="0"/>
              <a:t>モジュールを使っても</a:t>
            </a:r>
            <a:endParaRPr lang="en-US" altLang="ja-JP" sz="1400" dirty="0"/>
          </a:p>
          <a:p>
            <a:r>
              <a:rPr lang="en-US" altLang="ja-JP" sz="1400" dirty="0"/>
              <a:t>GIL</a:t>
            </a:r>
            <a:r>
              <a:rPr lang="ja-JP" altLang="en-US" sz="1400" dirty="0"/>
              <a:t>を避けることができなくて、タスクの実行が</a:t>
            </a:r>
            <a:r>
              <a:rPr lang="ja-JP" altLang="en-US" sz="1400" b="1" dirty="0"/>
              <a:t>並行</a:t>
            </a:r>
            <a:r>
              <a:rPr lang="ja-JP" altLang="en-US" sz="1400" dirty="0"/>
              <a:t>です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825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Chapter 54: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r>
              <a:rPr lang="en-US" altLang="zh-CN" dirty="0">
                <a:solidFill>
                  <a:schemeClr val="bg2"/>
                </a:solidFill>
              </a:rPr>
              <a:t>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54.2: Asynchronous Executors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54.3: Using </a:t>
            </a:r>
            <a:r>
              <a:rPr lang="en-US" altLang="zh-CN" dirty="0" err="1">
                <a:solidFill>
                  <a:schemeClr val="bg2"/>
                </a:solidFill>
              </a:rPr>
              <a:t>UVLoop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54.3: Synchronization Primitive: Event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54.4: A Simple </a:t>
            </a:r>
            <a:r>
              <a:rPr lang="en-US" altLang="zh-CN" dirty="0" err="1">
                <a:solidFill>
                  <a:schemeClr val="bg2"/>
                </a:solidFill>
              </a:rPr>
              <a:t>Websocket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   Section 54.5: Common Misconception about </a:t>
            </a:r>
            <a:r>
              <a:rPr lang="en-US" altLang="zh-CN" dirty="0" err="1">
                <a:solidFill>
                  <a:schemeClr val="bg2"/>
                </a:solidFill>
              </a:rPr>
              <a:t>asyncio</a:t>
            </a:r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4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0" y="738663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ja-JP" altLang="en-US" sz="1400" dirty="0"/>
              <a:t>を利用してランダムのパスワードを生成できる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3D256-5FF4-13B7-4081-5113A1158B58}"/>
              </a:ext>
            </a:extLst>
          </p:cNvPr>
          <p:cNvSpPr txBox="1"/>
          <p:nvPr/>
        </p:nvSpPr>
        <p:spPr>
          <a:xfrm>
            <a:off x="37173" y="1197690"/>
            <a:ext cx="638668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句読点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!"#$%&amp;'()*+,-./:;&lt;=&gt;?@[\]^_`{|}~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abcdefghijklmnopqrstuvwxyzABCDEFGHIJKLMNOPQRSTUVWXYZ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　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0123456789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パスワード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いる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punctuation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乱数生成器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化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10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文字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のパスワードを</a:t>
            </a:r>
            <a:r>
              <a:rPr lang="zh-CN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生成</a:t>
            </a:r>
            <a:endParaRPr lang="zh-CN" altLang="en-US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symbols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t|*)q;$C&lt;5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1F0636-1336-E21F-5A15-7C560C369698}"/>
              </a:ext>
            </a:extLst>
          </p:cNvPr>
          <p:cNvSpPr txBox="1"/>
          <p:nvPr/>
        </p:nvSpPr>
        <p:spPr>
          <a:xfrm>
            <a:off x="6423858" y="1046440"/>
            <a:ext cx="6190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注意すべき：</a:t>
            </a:r>
            <a:endParaRPr lang="en-US" altLang="ja-JP" sz="1200" dirty="0"/>
          </a:p>
          <a:p>
            <a:r>
              <a:rPr lang="ja-JP" altLang="en-US" sz="1200" dirty="0"/>
              <a:t>パスワードを生成するのに</a:t>
            </a:r>
            <a:endParaRPr lang="en-US" altLang="ja-JP" sz="1200" dirty="0"/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などの関数を使用すべきではない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を使用すべきである</a:t>
            </a:r>
            <a:endParaRPr lang="en-US" altLang="ja-JP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原因：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PRNG(pseudo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シード</a:t>
            </a:r>
            <a:r>
              <a:rPr lang="en-US" altLang="ja-JP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(seed)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と呼ばれる開始値に基づいて予測可能な数列を生成する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アルゴリズムのことである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システムのエントロピーを利用することで生成する数列を予測不可能そうです</a:t>
            </a:r>
            <a:endParaRPr lang="en-US" altLang="ja-JP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55.1: Creating a random user password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61A8B-E79F-EBD2-C95B-6CB7439BC74E}"/>
              </a:ext>
            </a:extLst>
          </p:cNvPr>
          <p:cNvSpPr txBox="1"/>
          <p:nvPr/>
        </p:nvSpPr>
        <p:spPr>
          <a:xfrm>
            <a:off x="305570" y="664018"/>
            <a:ext cx="8084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Version &gt; 3.6</a:t>
            </a:r>
          </a:p>
          <a:p>
            <a:r>
              <a:rPr lang="ja-JP" altLang="en-US" sz="1400" dirty="0"/>
              <a:t>暗号的に安全な機能を提供するモジュール</a:t>
            </a:r>
            <a:r>
              <a:rPr lang="en-US" altLang="ja-JP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ja-JP" altLang="en-US" sz="1400" dirty="0"/>
              <a:t>を利用できる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例：</a:t>
            </a:r>
            <a:endParaRPr lang="en-US" altLang="ja-JP" sz="1400" dirty="0"/>
          </a:p>
          <a:p>
            <a:r>
              <a:rPr lang="ja-JP" altLang="en-US" sz="1400" b="1" dirty="0"/>
              <a:t>アルファベット</a:t>
            </a:r>
            <a:r>
              <a:rPr lang="ja-JP" altLang="en-US" sz="1400" dirty="0"/>
              <a:t>と</a:t>
            </a:r>
            <a:r>
              <a:rPr lang="ja-JP" altLang="en-US" sz="1400" b="1" dirty="0"/>
              <a:t>数字</a:t>
            </a:r>
            <a:r>
              <a:rPr lang="ja-JP" altLang="en-US" sz="1400" dirty="0"/>
              <a:t>からなって</a:t>
            </a:r>
            <a:r>
              <a:rPr lang="en-US" altLang="ja-JP" sz="1400" b="1" dirty="0"/>
              <a:t>10</a:t>
            </a:r>
            <a:r>
              <a:rPr lang="ja-JP" altLang="en-US" sz="1400" dirty="0"/>
              <a:t>文字が含まれるパスワードを生成する</a:t>
            </a:r>
            <a:endParaRPr lang="en-US" altLang="ja-JP" sz="1400" dirty="0"/>
          </a:p>
          <a:p>
            <a:r>
              <a:rPr lang="ja-JP" altLang="en-US" sz="1400" dirty="0"/>
              <a:t>三つの条件：</a:t>
            </a:r>
            <a:endParaRPr lang="en-US" altLang="ja-JP" sz="1400" dirty="0"/>
          </a:p>
          <a:p>
            <a:r>
              <a:rPr lang="ja-JP" altLang="en-US" sz="1400" dirty="0"/>
              <a:t>少なくとも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の小文字のアルファベット、</a:t>
            </a:r>
            <a:r>
              <a:rPr lang="ja-JP" altLang="en-US" sz="1400" b="1" dirty="0"/>
              <a:t>一つ</a:t>
            </a:r>
            <a:r>
              <a:rPr lang="ja-JP" altLang="en-US" sz="1400" dirty="0"/>
              <a:t>の大文字アルファベットと</a:t>
            </a:r>
            <a:r>
              <a:rPr lang="ja-JP" altLang="en-US" sz="1400" b="1" dirty="0"/>
              <a:t>三つ</a:t>
            </a:r>
            <a:r>
              <a:rPr lang="ja-JP" altLang="en-US" sz="1400" dirty="0"/>
              <a:t>の数字があること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9A9A67-7167-29C2-84AD-1CA29B8D86EF}"/>
              </a:ext>
            </a:extLst>
          </p:cNvPr>
          <p:cNvSpPr txBox="1"/>
          <p:nvPr/>
        </p:nvSpPr>
        <p:spPr>
          <a:xfrm>
            <a:off x="305569" y="2716107"/>
            <a:ext cx="9165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アルファベットと数字の文字列</a:t>
            </a:r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ascii_letters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digits</a:t>
            </a:r>
            <a:endParaRPr lang="en-US" altLang="zh-CN" sz="14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001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条件を満たすまでパスワードを繰り返し生成する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secrets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alphabet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islower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一つの小文字のアルファベット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isupper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一つの大文字アルファベット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isdigit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三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つの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数字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):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U77wvmiG9r</a:t>
            </a:r>
          </a:p>
        </p:txBody>
      </p:sp>
    </p:spTree>
    <p:extLst>
      <p:ext uri="{BB962C8B-B14F-4D97-AF65-F5344CB8AC3E}">
        <p14:creationId xmlns:p14="http://schemas.microsoft.com/office/powerpoint/2010/main" val="338444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983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55.2: Create cryptographically secure random numbers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573571-D7B8-2B39-50E9-F7E328C7210D}"/>
              </a:ext>
            </a:extLst>
          </p:cNvPr>
          <p:cNvSpPr txBox="1"/>
          <p:nvPr/>
        </p:nvSpPr>
        <p:spPr>
          <a:xfrm>
            <a:off x="305570" y="771751"/>
            <a:ext cx="60975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、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PRNG</a:t>
            </a:r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安全性が弱い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CSPRNG(cryptographically secure pseudo random number generator)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暗号論的にセキュアな疑似乱数生成器に基づいて乱数を生成する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安全性が高い</a:t>
            </a:r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860D2-823E-38E9-E143-360C84CB0BC2}"/>
              </a:ext>
            </a:extLst>
          </p:cNvPr>
          <p:cNvSpPr txBox="1"/>
          <p:nvPr/>
        </p:nvSpPr>
        <p:spPr>
          <a:xfrm>
            <a:off x="305570" y="3202858"/>
            <a:ext cx="609755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の使用方法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secure_rand_gen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SystemRandom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から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の範囲で数字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個を生成する</a:t>
            </a:r>
            <a:endParaRPr lang="en-US" altLang="zh-CN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2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Chapter 55: Random module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55.1: Creating a random user password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55.2: Create cryptographically secure random numbers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55.3: Random and sequences: shuffle, choice and sample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55.4: Creating random integers and floats: </a:t>
            </a:r>
            <a:r>
              <a:rPr lang="en-US" altLang="zh-CN" dirty="0" err="1">
                <a:solidFill>
                  <a:schemeClr val="bg2"/>
                </a:solidFill>
              </a:rPr>
              <a:t>randint</a:t>
            </a:r>
            <a:r>
              <a:rPr lang="en-US" altLang="zh-CN" dirty="0">
                <a:solidFill>
                  <a:schemeClr val="bg2"/>
                </a:solidFill>
              </a:rPr>
              <a:t>, </a:t>
            </a:r>
            <a:r>
              <a:rPr lang="en-US" altLang="zh-CN" dirty="0" err="1">
                <a:solidFill>
                  <a:schemeClr val="bg2"/>
                </a:solidFill>
              </a:rPr>
              <a:t>randrange</a:t>
            </a:r>
            <a:r>
              <a:rPr lang="en-US" altLang="zh-CN" dirty="0">
                <a:solidFill>
                  <a:schemeClr val="bg2"/>
                </a:solidFill>
              </a:rPr>
              <a:t>, random, and uniform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55.5: Reproducible random numbers: Seed and State</a:t>
            </a:r>
          </a:p>
          <a:p>
            <a:r>
              <a:rPr lang="en-US" altLang="zh-CN" dirty="0">
                <a:solidFill>
                  <a:schemeClr val="bg2"/>
                </a:solidFill>
              </a:rPr>
              <a:t>    Section 55.6: Random Binary Decision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13263</TotalTime>
  <Words>3202</Words>
  <Application>Microsoft Office PowerPoint</Application>
  <PresentationFormat>宽屏</PresentationFormat>
  <Paragraphs>480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Lucida Grande</vt:lpstr>
      <vt:lpstr>RobotoMono-Regular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617</cp:revision>
  <dcterms:created xsi:type="dcterms:W3CDTF">2023-04-18T06:26:34Z</dcterms:created>
  <dcterms:modified xsi:type="dcterms:W3CDTF">2024-08-05T15:11:18Z</dcterms:modified>
</cp:coreProperties>
</file>