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0" r:id="rId2"/>
    <p:sldId id="398" r:id="rId3"/>
    <p:sldId id="425" r:id="rId4"/>
    <p:sldId id="424" r:id="rId5"/>
    <p:sldId id="426" r:id="rId6"/>
    <p:sldId id="427" r:id="rId7"/>
    <p:sldId id="258" r:id="rId8"/>
    <p:sldId id="305" r:id="rId9"/>
    <p:sldId id="270" r:id="rId10"/>
    <p:sldId id="271" r:id="rId11"/>
    <p:sldId id="428" r:id="rId12"/>
    <p:sldId id="429" r:id="rId13"/>
    <p:sldId id="430" r:id="rId14"/>
    <p:sldId id="431" r:id="rId15"/>
    <p:sldId id="432" r:id="rId16"/>
    <p:sldId id="433" r:id="rId17"/>
    <p:sldId id="434" r:id="rId18"/>
    <p:sldId id="436" r:id="rId19"/>
    <p:sldId id="437" r:id="rId20"/>
    <p:sldId id="438" r:id="rId21"/>
    <p:sldId id="440" r:id="rId22"/>
    <p:sldId id="443" r:id="rId23"/>
    <p:sldId id="445" r:id="rId24"/>
    <p:sldId id="446" r:id="rId25"/>
    <p:sldId id="447" r:id="rId26"/>
    <p:sldId id="448" r:id="rId27"/>
    <p:sldId id="450" r:id="rId28"/>
    <p:sldId id="452" r:id="rId29"/>
    <p:sldId id="453" r:id="rId30"/>
    <p:sldId id="454" r:id="rId31"/>
    <p:sldId id="455" r:id="rId32"/>
    <p:sldId id="456" r:id="rId33"/>
    <p:sldId id="470" r:id="rId34"/>
    <p:sldId id="457" r:id="rId35"/>
    <p:sldId id="471" r:id="rId36"/>
    <p:sldId id="458" r:id="rId37"/>
    <p:sldId id="459" r:id="rId38"/>
    <p:sldId id="460" r:id="rId39"/>
    <p:sldId id="472" r:id="rId40"/>
    <p:sldId id="473" r:id="rId41"/>
    <p:sldId id="461" r:id="rId42"/>
    <p:sldId id="462" r:id="rId43"/>
    <p:sldId id="463" r:id="rId44"/>
    <p:sldId id="464" r:id="rId45"/>
    <p:sldId id="466" r:id="rId46"/>
    <p:sldId id="467" r:id="rId47"/>
    <p:sldId id="468" r:id="rId48"/>
    <p:sldId id="469" r:id="rId49"/>
    <p:sldId id="29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0777" autoAdjust="0"/>
  </p:normalViewPr>
  <p:slideViewPr>
    <p:cSldViewPr snapToGrid="0">
      <p:cViewPr varScale="1">
        <p:scale>
          <a:sx n="100" d="100"/>
          <a:sy n="100"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29</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32</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34</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C03E8-1BD9-AD50-F4D2-0BEC31776A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F03804-F1AD-35FC-9602-EA37FC2134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7A57E3-6DF3-609B-0E2D-4C7A09E142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B7FDA2-148D-3A33-1555-B83F391B75B6}"/>
              </a:ext>
            </a:extLst>
          </p:cNvPr>
          <p:cNvSpPr>
            <a:spLocks noGrp="1"/>
          </p:cNvSpPr>
          <p:nvPr>
            <p:ph type="sldNum" sz="quarter" idx="5"/>
          </p:nvPr>
        </p:nvSpPr>
        <p:spPr/>
        <p:txBody>
          <a:bodyPr/>
          <a:lstStyle/>
          <a:p>
            <a:fld id="{BD836B6F-14B4-4120-BEBA-063A15FB1891}" type="slidenum">
              <a:rPr lang="zh-CN" altLang="en-US" smtClean="0"/>
              <a:t>35</a:t>
            </a:fld>
            <a:endParaRPr lang="zh-CN" altLang="en-US"/>
          </a:p>
        </p:txBody>
      </p:sp>
    </p:spTree>
    <p:extLst>
      <p:ext uri="{BB962C8B-B14F-4D97-AF65-F5344CB8AC3E}">
        <p14:creationId xmlns:p14="http://schemas.microsoft.com/office/powerpoint/2010/main" val="2191506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E8F1-87AB-7BF8-A01C-C6A1E0CB02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B1B369-532C-CBB2-94D1-A55D68C367B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7B87B6-17E2-8FC5-4FDC-14E64AEDF0F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B8211F-8A5A-4E49-262E-DE15A64DE8F6}"/>
              </a:ext>
            </a:extLst>
          </p:cNvPr>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2377960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42A08-F7CC-833F-2054-4C6E9150EF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AE2B99-E67C-77C7-CEC4-9BF887614E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D6F55A-E547-EEA2-3588-C54BF3AAF6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9CE677-4253-95BF-054B-7990D290BED1}"/>
              </a:ext>
            </a:extLst>
          </p:cNvPr>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380882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42</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43</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45</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46</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48</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18</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20</a:t>
            </a:fld>
            <a:endParaRPr lang="zh-CN" altLang="en-US"/>
          </a:p>
        </p:txBody>
      </p:sp>
    </p:spTree>
    <p:extLst>
      <p:ext uri="{BB962C8B-B14F-4D97-AF65-F5344CB8AC3E}">
        <p14:creationId xmlns:p14="http://schemas.microsoft.com/office/powerpoint/2010/main" val="245251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22</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23</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24</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26</a:t>
            </a:fld>
            <a:endParaRPr lang="zh-CN" altLang="en-US"/>
          </a:p>
        </p:txBody>
      </p:sp>
    </p:spTree>
    <p:extLst>
      <p:ext uri="{BB962C8B-B14F-4D97-AF65-F5344CB8AC3E}">
        <p14:creationId xmlns:p14="http://schemas.microsoft.com/office/powerpoint/2010/main" val="162032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27</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png"/><Relationship Id="rId5" Type="http://schemas.openxmlformats.org/officeDocument/2006/relationships/image" Target="../media/image90.png"/><Relationship Id="rId10" Type="http://schemas.openxmlformats.org/officeDocument/2006/relationships/image" Target="../media/image30.png"/><Relationship Id="rId4" Type="http://schemas.openxmlformats.org/officeDocument/2006/relationships/image" Target="../media/image8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56.png"/><Relationship Id="rId7" Type="http://schemas.openxmlformats.org/officeDocument/2006/relationships/image" Target="../media/image3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7.png"/><Relationship Id="rId9" Type="http://schemas.openxmlformats.org/officeDocument/2006/relationships/image" Target="../media/image450.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7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590.png"/><Relationship Id="rId7" Type="http://schemas.openxmlformats.org/officeDocument/2006/relationships/image" Target="../media/image7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10" Type="http://schemas.openxmlformats.org/officeDocument/2006/relationships/image" Target="../media/image83.png"/><Relationship Id="rId4" Type="http://schemas.openxmlformats.org/officeDocument/2006/relationships/image" Target="../media/image78.png"/><Relationship Id="rId9" Type="http://schemas.openxmlformats.org/officeDocument/2006/relationships/image" Target="../media/image82.png"/></Relationships>
</file>

<file path=ppt/slides/_rels/slide3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73.jpg"/><Relationship Id="rId7" Type="http://schemas.openxmlformats.org/officeDocument/2006/relationships/image" Target="../media/image86.png"/><Relationship Id="rId12" Type="http://schemas.openxmlformats.org/officeDocument/2006/relationships/image" Target="../media/image9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4.png"/><Relationship Id="rId5" Type="http://schemas.openxmlformats.org/officeDocument/2006/relationships/image" Target="../media/image75.jpg"/><Relationship Id="rId10" Type="http://schemas.openxmlformats.org/officeDocument/2006/relationships/image" Target="../media/image93.png"/><Relationship Id="rId4" Type="http://schemas.openxmlformats.org/officeDocument/2006/relationships/image" Target="../media/image74.jpg"/><Relationship Id="rId9" Type="http://schemas.openxmlformats.org/officeDocument/2006/relationships/image" Target="../media/image92.png"/></Relationships>
</file>

<file path=ppt/slides/_rels/slide3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3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89.png"/></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4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399902" y="488398"/>
            <a:ext cx="9144000" cy="2010962"/>
          </a:xfrm>
        </p:spPr>
        <p:txBody>
          <a:bodyPr>
            <a:noAutofit/>
          </a:bodyPr>
          <a:lstStyle/>
          <a:p>
            <a:r>
              <a:rPr kumimoji="1" lang="en-US" altLang="zh-CN" sz="4000" dirty="0"/>
              <a:t>Exact and Sequential Penalty Weights in Quadratic Unconstrained Binary </a:t>
            </a:r>
            <a:r>
              <a:rPr kumimoji="1" lang="en-US" altLang="zh-CN" sz="4000" dirty="0" err="1"/>
              <a:t>Optimisation</a:t>
            </a:r>
            <a:r>
              <a:rPr kumimoji="1" lang="en-US" altLang="zh-CN" sz="4000" dirty="0"/>
              <a:t> with a Digital Annealer </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846907" y="3150326"/>
            <a:ext cx="11345093" cy="2769989"/>
          </a:xfrm>
          <a:prstGeom prst="rect">
            <a:avLst/>
          </a:prstGeom>
          <a:noFill/>
        </p:spPr>
        <p:txBody>
          <a:bodyPr wrap="square" rtlCol="0">
            <a:spAutoFit/>
          </a:bodyPr>
          <a:lstStyle/>
          <a:p>
            <a:r>
              <a:rPr lang="ja-JP" altLang="en-US" b="1" dirty="0"/>
              <a:t>著者</a:t>
            </a:r>
            <a:r>
              <a:rPr lang="ja-JP" altLang="en-US" dirty="0"/>
              <a:t>：</a:t>
            </a:r>
            <a:r>
              <a:rPr lang="en-US" altLang="zh-CN" sz="1800" b="0" i="0" dirty="0">
                <a:solidFill>
                  <a:srgbClr val="000000"/>
                </a:solidFill>
                <a:effectLst/>
                <a:latin typeface="LinLibertineT"/>
              </a:rPr>
              <a:t> </a:t>
            </a:r>
            <a:r>
              <a:rPr lang="en-US" altLang="zh-CN" sz="2000" b="0" i="0" dirty="0">
                <a:solidFill>
                  <a:srgbClr val="000000"/>
                </a:solidFill>
                <a:effectLst/>
                <a:latin typeface="LinLibertineT"/>
              </a:rPr>
              <a:t>Marcos Diez García</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dirty="0">
                <a:solidFill>
                  <a:srgbClr val="000000"/>
                </a:solidFill>
                <a:latin typeface="LinLibertineT"/>
              </a:rPr>
              <a:t>             </a:t>
            </a:r>
            <a:r>
              <a:rPr lang="en-US" altLang="zh-CN" sz="2000" b="0" i="0" dirty="0">
                <a:solidFill>
                  <a:srgbClr val="000000"/>
                </a:solidFill>
                <a:effectLst/>
                <a:latin typeface="LinLibertineT"/>
              </a:rPr>
              <a:t>Alberto </a:t>
            </a:r>
            <a:r>
              <a:rPr lang="en-US" altLang="zh-CN" sz="2000" b="0" i="0" dirty="0" err="1">
                <a:solidFill>
                  <a:srgbClr val="000000"/>
                </a:solidFill>
                <a:effectLst/>
                <a:latin typeface="LinLibertineT"/>
              </a:rPr>
              <a:t>Moraglio</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b="0" i="0" dirty="0">
                <a:solidFill>
                  <a:srgbClr val="000000"/>
                </a:solidFill>
                <a:effectLst/>
                <a:latin typeface="LinLibertineT"/>
              </a:rPr>
              <a:t>             Mayowa Ayodele</a:t>
            </a:r>
            <a:r>
              <a:rPr lang="en-US" altLang="zh-CN" sz="2000" dirty="0"/>
              <a:t> ( </a:t>
            </a:r>
            <a:r>
              <a:rPr lang="en-US" altLang="zh-CN" sz="2000" b="0" i="0" dirty="0">
                <a:solidFill>
                  <a:srgbClr val="000000"/>
                </a:solidFill>
                <a:effectLst/>
                <a:latin typeface="LinLibertineT"/>
              </a:rPr>
              <a:t>Fujitsu Research of Europe Ltd.  Slough, United Kingdom</a:t>
            </a:r>
            <a:r>
              <a:rPr lang="en-US" altLang="zh-CN" sz="2000" dirty="0"/>
              <a:t> )</a:t>
            </a:r>
          </a:p>
          <a:p>
            <a:br>
              <a:rPr lang="en-US" altLang="zh-CN" sz="2000" dirty="0"/>
            </a:br>
            <a:br>
              <a:rPr lang="en-US" altLang="zh-CN" dirty="0"/>
            </a:br>
            <a:endParaRPr lang="en-US" altLang="zh-CN" dirty="0"/>
          </a:p>
          <a:p>
            <a:r>
              <a:rPr lang="ja-JP" altLang="en-US" b="1" dirty="0"/>
              <a:t>出典</a:t>
            </a:r>
            <a:r>
              <a:rPr lang="ja-JP" altLang="en-US" dirty="0"/>
              <a:t>：</a:t>
            </a:r>
            <a:r>
              <a:rPr lang="en-US" altLang="ja-JP" sz="2000" dirty="0">
                <a:solidFill>
                  <a:srgbClr val="000000"/>
                </a:solidFill>
                <a:latin typeface="LinLibertineT"/>
              </a:rPr>
              <a:t>GECCO '22: Proceedings of the Genetic and Evolutionary Computation Conference Companion</a:t>
            </a:r>
            <a:endParaRPr lang="en-US" altLang="zh-CN" sz="2000" dirty="0">
              <a:solidFill>
                <a:srgbClr val="000000"/>
              </a:solidFill>
              <a:latin typeface="LinLibertineT"/>
            </a:endParaRPr>
          </a:p>
          <a:p>
            <a:r>
              <a:rPr lang="en-US" altLang="zh-CN" sz="2000" dirty="0">
                <a:solidFill>
                  <a:srgbClr val="000000"/>
                </a:solidFill>
                <a:latin typeface="LinLibertineT"/>
              </a:rPr>
              <a:t>            July 2022  Pages 184–187</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制約条件から変換された二次多項式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xmlns:a14="http://schemas.microsoft.com/office/drawing/2010/main">
        <mc:Choice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xmlns="">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xmlns="">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xmlns="">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xmlns="">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xmlns="">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r>
                  <a:rPr lang="zh-CN" altLang="en-US" dirty="0"/>
                  <a:t>（</a:t>
                </a:r>
                <a:r>
                  <a:rPr lang="en-US" altLang="zh-CN" dirty="0"/>
                  <a:t>loose</a:t>
                </a:r>
                <a:r>
                  <a:rPr lang="zh-CN"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xmlns="">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D8723A3-62C6-0524-5108-F796339C7190}"/>
                  </a:ext>
                </a:extLst>
              </p:cNvPr>
              <p:cNvSpPr txBox="1"/>
              <p:nvPr/>
            </p:nvSpPr>
            <p:spPr>
              <a:xfrm>
                <a:off x="600364" y="1201833"/>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D8723A3-62C6-0524-5108-F796339C7190}"/>
                  </a:ext>
                </a:extLst>
              </p:cNvPr>
              <p:cNvSpPr txBox="1">
                <a:spLocks noRot="1" noChangeAspect="1" noMove="1" noResize="1" noEditPoints="1" noAdjustHandles="1" noChangeArrowheads="1" noChangeShapeType="1" noTextEdit="1"/>
              </p:cNvSpPr>
              <p:nvPr/>
            </p:nvSpPr>
            <p:spPr>
              <a:xfrm>
                <a:off x="600364" y="1201833"/>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7834146-F5ED-58CC-3BF7-D52DC936EBA7}"/>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7834146-F5ED-58CC-3BF7-D52DC936EBA7}"/>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1" y="1663240"/>
            <a:ext cx="3175000" cy="2554545"/>
          </a:xfrm>
          <a:prstGeom prst="rect">
            <a:avLst/>
          </a:prstGeom>
          <a:noFill/>
        </p:spPr>
        <p:txBody>
          <a:bodyPr wrap="square">
            <a:spAutoFit/>
          </a:bodyPr>
          <a:lstStyle/>
          <a:p>
            <a:r>
              <a:rPr lang="en-US" altLang="ja-JP" sz="1600" dirty="0"/>
              <a:t>DA</a:t>
            </a:r>
            <a:r>
              <a:rPr lang="ja-JP" altLang="en-US" sz="1600" dirty="0"/>
              <a:t>（</a:t>
            </a:r>
            <a:r>
              <a:rPr lang="en-US" altLang="ja-JP" sz="1600" dirty="0"/>
              <a:t>Digital Annealer</a:t>
            </a:r>
            <a:r>
              <a:rPr lang="ja-JP" altLang="en-US" sz="1600" dirty="0"/>
              <a:t>）は、</a:t>
            </a:r>
            <a:endParaRPr lang="en-US" altLang="ja-JP" sz="1600" dirty="0"/>
          </a:p>
          <a:p>
            <a:r>
              <a:rPr lang="en-US" altLang="ja-JP" sz="1600" dirty="0"/>
              <a:t>2017</a:t>
            </a:r>
            <a:r>
              <a:rPr lang="ja-JP" altLang="en-US" sz="1600" dirty="0"/>
              <a:t>年に富士通によって導入されて、大規模な並列処理を使用して</a:t>
            </a:r>
            <a:r>
              <a:rPr lang="en-US" altLang="ja-JP" sz="1600" dirty="0"/>
              <a:t>QUBO</a:t>
            </a:r>
            <a:r>
              <a:rPr lang="ja-JP" altLang="en-US" sz="1600" dirty="0"/>
              <a:t>問題をより効率的に解決できる</a:t>
            </a:r>
            <a:endParaRPr lang="en-US" altLang="ja-JP" sz="1600" dirty="0"/>
          </a:p>
          <a:p>
            <a:endParaRPr lang="en-US" altLang="ja-JP" sz="1600" dirty="0"/>
          </a:p>
          <a:p>
            <a:r>
              <a:rPr lang="en-US" altLang="ja-JP" sz="1600" dirty="0"/>
              <a:t>DA</a:t>
            </a:r>
            <a:r>
              <a:rPr lang="ja-JP" altLang="en-US" sz="1600" dirty="0"/>
              <a:t>が処理する</a:t>
            </a:r>
            <a:r>
              <a:rPr lang="en-US" altLang="ja-JP" sz="1600" dirty="0"/>
              <a:t>QUBO</a:t>
            </a:r>
            <a:r>
              <a:rPr lang="ja-JP" altLang="en-US" sz="1600" dirty="0"/>
              <a:t>問題の規模は、現行の第三世代</a:t>
            </a:r>
            <a:r>
              <a:rPr lang="en-US" altLang="ja-JP" sz="1600" dirty="0"/>
              <a:t>DA</a:t>
            </a:r>
            <a:r>
              <a:rPr lang="ja-JP" altLang="en-US" sz="1600" dirty="0"/>
              <a:t>では</a:t>
            </a:r>
            <a:endParaRPr lang="en-US" altLang="ja-JP" sz="1600" dirty="0"/>
          </a:p>
          <a:p>
            <a:r>
              <a:rPr lang="ja-JP" altLang="en-US" sz="1600" dirty="0"/>
              <a:t>𝑛 </a:t>
            </a:r>
            <a:r>
              <a:rPr lang="en-US" altLang="ja-JP" sz="1600" dirty="0"/>
              <a:t>= 100,000</a:t>
            </a:r>
            <a:r>
              <a:rPr lang="ja-JP" altLang="en-US" sz="1600" dirty="0"/>
              <a:t>（変数の数）まで成長している</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CCD586-E5C4-8EC3-C0C2-D571E39202BC}"/>
                  </a:ext>
                </a:extLst>
              </p:cNvPr>
              <p:cNvSpPr txBox="1"/>
              <p:nvPr/>
            </p:nvSpPr>
            <p:spPr>
              <a:xfrm>
                <a:off x="8398715" y="1607695"/>
                <a:ext cx="3036759" cy="461665"/>
              </a:xfrm>
              <a:prstGeom prst="rect">
                <a:avLst/>
              </a:prstGeom>
              <a:noFill/>
            </p:spPr>
            <p:txBody>
              <a:bodyPr wrap="square" rtlCol="0">
                <a:spAutoFit/>
              </a:bodyPr>
              <a:lstStyle/>
              <a:p>
                <a:r>
                  <a:rPr lang="ja-JP" altLang="en-US" sz="1200" dirty="0"/>
                  <a:t>初期の候補解をにランダムに生成</a:t>
                </a:r>
                <a:endParaRPr lang="en-US" altLang="ja-JP" sz="1200" dirty="0"/>
              </a:p>
              <a:p>
                <a:r>
                  <a:rPr lang="ja-JP" altLang="en-US" sz="1200" dirty="0"/>
                  <a:t>現在の解</a:t>
                </a:r>
                <a14:m>
                  <m:oMath xmlns:m="http://schemas.openxmlformats.org/officeDocument/2006/math">
                    <m:r>
                      <a:rPr lang="en-US" altLang="ja-JP" sz="1200" b="0" i="1" smtClean="0">
                        <a:latin typeface="Cambria Math" panose="02040503050406030204" pitchFamily="18" charset="0"/>
                      </a:rPr>
                      <m:t>𝑥</m:t>
                    </m:r>
                  </m:oMath>
                </a14:m>
                <a:r>
                  <a:rPr lang="ja-JP" altLang="en-US" sz="1200" dirty="0"/>
                  <a:t>　</a:t>
                </a:r>
                <a:r>
                  <a:rPr lang="en-US" altLang="ja-JP" sz="1200" dirty="0"/>
                  <a:t>= </a:t>
                </a:r>
                <a:r>
                  <a:rPr lang="ja-JP" altLang="en-US" sz="1200" dirty="0"/>
                  <a:t>ランダムに生成された解</a:t>
                </a:r>
                <a:endParaRPr lang="zh-CN" altLang="en-US" sz="1200" dirty="0"/>
              </a:p>
            </p:txBody>
          </p:sp>
        </mc:Choice>
        <mc:Fallback xmlns="">
          <p:sp>
            <p:nvSpPr>
              <p:cNvPr id="13" name="文本框 12">
                <a:extLst>
                  <a:ext uri="{FF2B5EF4-FFF2-40B4-BE49-F238E27FC236}">
                    <a16:creationId xmlns:a16="http://schemas.microsoft.com/office/drawing/2014/main" id="{14CCD586-E5C4-8EC3-C0C2-D571E39202BC}"/>
                  </a:ext>
                </a:extLst>
              </p:cNvPr>
              <p:cNvSpPr txBox="1">
                <a:spLocks noRot="1" noChangeAspect="1" noMove="1" noResize="1" noEditPoints="1" noAdjustHandles="1" noChangeArrowheads="1" noChangeShapeType="1" noTextEdit="1"/>
              </p:cNvSpPr>
              <p:nvPr/>
            </p:nvSpPr>
            <p:spPr>
              <a:xfrm>
                <a:off x="8398715" y="1607695"/>
                <a:ext cx="3036759" cy="461665"/>
              </a:xfrm>
              <a:prstGeom prst="rect">
                <a:avLst/>
              </a:prstGeom>
              <a:blipFill>
                <a:blip r:embed="rId3"/>
                <a:stretch>
                  <a:fillRect l="-201" t="-1333"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0FB3A85-1C8F-93D8-3F43-84CABBAA3AC7}"/>
                  </a:ext>
                </a:extLst>
              </p:cNvPr>
              <p:cNvSpPr txBox="1"/>
              <p:nvPr/>
            </p:nvSpPr>
            <p:spPr>
              <a:xfrm>
                <a:off x="8466621" y="2261374"/>
                <a:ext cx="3365622" cy="2507802"/>
              </a:xfrm>
              <a:prstGeom prst="rect">
                <a:avLst/>
              </a:prstGeom>
              <a:noFill/>
            </p:spPr>
            <p:txBody>
              <a:bodyPr wrap="square" rtlCol="0">
                <a:spAutoFit/>
              </a:bodyPr>
              <a:lstStyle/>
              <a:p>
                <a:r>
                  <a:rPr lang="ja-JP" altLang="en-US" sz="1200" dirty="0"/>
                  <a:t>ビットフリップによって解のコストの変化</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oMath>
                </a14:m>
                <a:r>
                  <a:rPr lang="ja-JP" altLang="en-US" sz="1200" dirty="0"/>
                  <a:t>を並列に評価する</a:t>
                </a:r>
                <a:endParaRPr lang="en-US" altLang="ja-JP" sz="1200" dirty="0"/>
              </a:p>
              <a:p>
                <a:endParaRPr lang="en-US" altLang="ja-JP" sz="1200" dirty="0"/>
              </a:p>
              <a:p>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r>
                      <a:rPr lang="en-US" altLang="ja-JP" sz="1200" b="0" i="1" smtClean="0">
                        <a:latin typeface="Cambria Math" panose="02040503050406030204" pitchFamily="18" charset="0"/>
                        <a:ea typeface="Cambria Math" panose="02040503050406030204" pitchFamily="18" charset="0"/>
                      </a:rPr>
                      <m:t>−</m:t>
                    </m:r>
                    <m:sSub>
                      <m:sSubPr>
                        <m:ctrlPr>
                          <a:rPr lang="en-US" altLang="ja-JP" sz="1200" b="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𝑜𝑓𝑓𝑠𝑒𝑡</m:t>
                        </m:r>
                      </m:sub>
                    </m:sSub>
                  </m:oMath>
                </a14:m>
                <a:r>
                  <a:rPr lang="ja-JP" altLang="en-US" sz="1200" dirty="0"/>
                  <a:t>が</a:t>
                </a:r>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アルゴリズムに受け入れられる場合、そのようなビットフリップを記録</a:t>
                </a:r>
                <a:endParaRPr lang="en-US" altLang="ja-JP" sz="1200" dirty="0"/>
              </a:p>
              <a:p>
                <a:endParaRPr lang="en-US" altLang="ja-JP" sz="1200" dirty="0"/>
              </a:p>
              <a:p>
                <a:r>
                  <a:rPr lang="ja-JP" altLang="en-US" sz="1200" dirty="0"/>
                  <a:t>記録されたビットフリップでランダムに一つを選択する、それは現在の解として更新する</a:t>
                </a:r>
                <a:endParaRPr lang="en-US" altLang="ja-JP" sz="1200" dirty="0"/>
              </a:p>
              <a:p>
                <a:endParaRPr lang="en-US" altLang="ja-JP" sz="1200" dirty="0"/>
              </a:p>
              <a:p>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アルゴリズムに受け入れられるビットフリップがない場合は、</a:t>
                </a:r>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𝑞</m:t>
                        </m:r>
                      </m:e>
                      <m:sub>
                        <m:r>
                          <a:rPr lang="en-US" altLang="ja-JP" sz="1200" b="0" i="1" smtClean="0">
                            <a:latin typeface="Cambria Math" panose="02040503050406030204" pitchFamily="18" charset="0"/>
                          </a:rPr>
                          <m:t>𝑜𝑓𝑓𝑠𝑒𝑡</m:t>
                        </m:r>
                      </m:sub>
                    </m:sSub>
                  </m:oMath>
                </a14:m>
                <a:r>
                  <a:rPr lang="ja-JP" altLang="en-US" sz="1200" dirty="0"/>
                  <a:t>を増加させる</a:t>
                </a:r>
                <a:endParaRPr lang="en-US" altLang="ja-JP" sz="1200" dirty="0"/>
              </a:p>
            </p:txBody>
          </p:sp>
        </mc:Choice>
        <mc:Fallback xmlns="">
          <p:sp>
            <p:nvSpPr>
              <p:cNvPr id="15" name="文本框 14">
                <a:extLst>
                  <a:ext uri="{FF2B5EF4-FFF2-40B4-BE49-F238E27FC236}">
                    <a16:creationId xmlns:a16="http://schemas.microsoft.com/office/drawing/2014/main" id="{90FB3A85-1C8F-93D8-3F43-84CABBAA3AC7}"/>
                  </a:ext>
                </a:extLst>
              </p:cNvPr>
              <p:cNvSpPr txBox="1">
                <a:spLocks noRot="1" noChangeAspect="1" noMove="1" noResize="1" noEditPoints="1" noAdjustHandles="1" noChangeArrowheads="1" noChangeShapeType="1" noTextEdit="1"/>
              </p:cNvSpPr>
              <p:nvPr/>
            </p:nvSpPr>
            <p:spPr>
              <a:xfrm>
                <a:off x="8466621" y="2261374"/>
                <a:ext cx="3365622" cy="2507802"/>
              </a:xfrm>
              <a:prstGeom prst="rect">
                <a:avLst/>
              </a:prstGeom>
              <a:blipFill>
                <a:blip r:embed="rId4"/>
                <a:stretch>
                  <a:fillRect l="-181" t="-243" b="-121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C70012CF-86B0-7F59-B476-1E5EE1B2C286}"/>
              </a:ext>
            </a:extLst>
          </p:cNvPr>
          <p:cNvGrpSpPr/>
          <p:nvPr/>
        </p:nvGrpSpPr>
        <p:grpSpPr>
          <a:xfrm>
            <a:off x="3242906" y="123869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5"/>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9D58AFD1-AB5E-B572-822E-92A14535A2B6}"/>
              </a:ext>
            </a:extLst>
          </p:cNvPr>
          <p:cNvSpPr txBox="1"/>
          <p:nvPr/>
        </p:nvSpPr>
        <p:spPr>
          <a:xfrm>
            <a:off x="0" y="5651149"/>
            <a:ext cx="8746323" cy="1200329"/>
          </a:xfrm>
          <a:prstGeom prst="rect">
            <a:avLst/>
          </a:prstGeom>
          <a:noFill/>
          <a:ln>
            <a:solidFill>
              <a:schemeClr val="tx1"/>
            </a:solidFill>
          </a:ln>
        </p:spPr>
        <p:txBody>
          <a:bodyPr wrap="square">
            <a:spAutoFit/>
          </a:bodyPr>
          <a:lstStyle/>
          <a:p>
            <a:r>
              <a:rPr lang="en-US" altLang="zh-CN" sz="800" b="0" i="0" dirty="0">
                <a:solidFill>
                  <a:srgbClr val="000000"/>
                </a:solidFill>
                <a:effectLst/>
                <a:latin typeface="LinLibertineT"/>
              </a:rPr>
              <a:t>[1] </a:t>
            </a:r>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[2]  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[3] 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[4]  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1. INTRODUCTION</a:t>
            </a:r>
          </a:p>
          <a:p>
            <a:endParaRPr lang="en-US" altLang="zh-CN" sz="1400" dirty="0"/>
          </a:p>
          <a:p>
            <a:r>
              <a:rPr lang="en-US" altLang="zh-CN" sz="1400" dirty="0"/>
              <a:t>2. PRELIMINARIES</a:t>
            </a:r>
          </a:p>
          <a:p>
            <a:r>
              <a:rPr lang="en-US" altLang="zh-CN" sz="1400" dirty="0"/>
              <a:t>    2.1 Overview of the Digital Annealer</a:t>
            </a:r>
          </a:p>
          <a:p>
            <a:endParaRPr lang="en-US" altLang="zh-CN" sz="1400" dirty="0"/>
          </a:p>
          <a:p>
            <a:r>
              <a:rPr lang="en-US" altLang="zh-CN" sz="1400" dirty="0"/>
              <a:t>3. EXACT PENALTY METHODS</a:t>
            </a:r>
          </a:p>
          <a:p>
            <a:r>
              <a:rPr lang="en-US" altLang="zh-CN" sz="1400" dirty="0"/>
              <a:t>    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p>
          <a:p>
            <a:r>
              <a:rPr lang="en-US" altLang="zh-CN" sz="1400" dirty="0"/>
              <a:t>4. SEQUENTIAL PENALTY METHODS</a:t>
            </a:r>
          </a:p>
          <a:p>
            <a:r>
              <a:rPr lang="en-US" altLang="zh-CN" sz="1400" dirty="0"/>
              <a:t>    4.1 Sequential Penalty Method</a:t>
            </a:r>
          </a:p>
          <a:p>
            <a:r>
              <a:rPr lang="en-US" altLang="zh-CN" sz="1400" dirty="0"/>
              <a:t>    4.2 Scaled-sequential Penalty Method</a:t>
            </a:r>
          </a:p>
          <a:p>
            <a:r>
              <a:rPr lang="en-US" altLang="zh-CN" sz="1400" dirty="0"/>
              <a:t>    4.3 Binary Search Penalty Method</a:t>
            </a:r>
          </a:p>
          <a:p>
            <a:endParaRPr lang="en-US" altLang="zh-CN" sz="1400" dirty="0"/>
          </a:p>
          <a:p>
            <a:r>
              <a:rPr lang="en-US" altLang="zh-CN" sz="1400" dirty="0"/>
              <a:t>5. FORMULATION OF QUBO PROBLEMS</a:t>
            </a:r>
          </a:p>
          <a:p>
            <a:r>
              <a:rPr lang="en-US" altLang="zh-CN" sz="1400" dirty="0"/>
              <a:t>    5.1 Minimum Cut Problem</a:t>
            </a:r>
          </a:p>
          <a:p>
            <a:r>
              <a:rPr lang="en-US" altLang="zh-CN" sz="1400" dirty="0"/>
              <a:t>    5.2 Travelling Salesman Problem</a:t>
            </a:r>
          </a:p>
          <a:p>
            <a:r>
              <a:rPr lang="en-US" altLang="zh-CN" sz="1400" dirty="0"/>
              <a:t>    5.3 Multi-dimensional 0-1 Knapsack Problem</a:t>
            </a:r>
          </a:p>
          <a:p>
            <a:endParaRPr lang="en-US" altLang="zh-CN" sz="1400" dirty="0"/>
          </a:p>
          <a:p>
            <a:r>
              <a:rPr lang="en-US" altLang="zh-CN" sz="1400" dirty="0"/>
              <a:t>6. EXPERIMENTAL SETTINGS</a:t>
            </a:r>
          </a:p>
          <a:p>
            <a:r>
              <a:rPr lang="en-US" altLang="zh-CN" sz="1400" dirty="0"/>
              <a:t>    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p>
          <a:p>
            <a:r>
              <a:rPr lang="en-US" altLang="zh-CN" sz="1400" dirty="0"/>
              <a:t>8. CONCLUSIONS</a:t>
            </a:r>
            <a:endParaRPr lang="zh-CN" altLang="en-US" sz="1400" dirty="0"/>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0232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03342"/>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97369" y="191886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𝑔</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97369" y="1918868"/>
                <a:ext cx="2592376" cy="369332"/>
              </a:xfrm>
              <a:prstGeom prst="rect">
                <a:avLst/>
              </a:prstGeom>
              <a:blipFill>
                <a:blip r:embed="rId3"/>
                <a:stretch>
                  <a:fillRect b="-13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4"/>
          <a:stretch>
            <a:fillRect/>
          </a:stretch>
        </p:blipFill>
        <p:spPr>
          <a:xfrm>
            <a:off x="44450" y="3006710"/>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97369" y="2478178"/>
                <a:ext cx="5062220" cy="338554"/>
              </a:xfrm>
              <a:prstGeom prst="rect">
                <a:avLst/>
              </a:prstGeom>
              <a:noFill/>
            </p:spPr>
            <p:txBody>
              <a:bodyPr wrap="none" rtlCol="0">
                <a:spAutoFit/>
              </a:bodyPr>
              <a:lstStyle/>
              <a:p>
                <a:r>
                  <a:rPr lang="ja-JP" altLang="en-US" sz="1600" dirty="0"/>
                  <a:t>どのようなペナルティー重み</a:t>
                </a:r>
                <a14:m>
                  <m:oMath xmlns:m="http://schemas.openxmlformats.org/officeDocument/2006/math">
                    <m:r>
                      <a:rPr lang="en-US" altLang="zh-CN" sz="1600" b="0" i="1" smtClean="0">
                        <a:solidFill>
                          <a:srgbClr val="FF0000"/>
                        </a:solidFill>
                        <a:latin typeface="Cambria Math" panose="02040503050406030204" pitchFamily="18" charset="0"/>
                      </a:rPr>
                      <m:t>𝑤</m:t>
                    </m:r>
                  </m:oMath>
                </a14:m>
                <a:r>
                  <a:rPr lang="ja-JP" altLang="en-US" sz="1600" dirty="0"/>
                  <a:t>が有効なのかを定義：</a:t>
                </a:r>
                <a:endParaRPr lang="zh-CN" altLang="en-US" sz="1600"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97369" y="2478178"/>
                <a:ext cx="5062220" cy="338554"/>
              </a:xfrm>
              <a:prstGeom prst="rect">
                <a:avLst/>
              </a:prstGeom>
              <a:blipFill>
                <a:blip r:embed="rId5"/>
                <a:stretch>
                  <a:fillRect l="-723"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757738"/>
                <a:ext cx="5058693" cy="4185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1</m:t>
                              </m:r>
                            </m:e>
                          </m:d>
                        </m:e>
                        <m:sup>
                          <m:r>
                            <a:rPr lang="en-US" altLang="zh-CN" sz="1600" b="0" i="1" smtClean="0">
                              <a:latin typeface="Cambria Math" panose="02040503050406030204" pitchFamily="18" charset="0"/>
                              <a:ea typeface="Cambria Math" panose="02040503050406030204" pitchFamily="18" charset="0"/>
                            </a:rPr>
                            <m:t>𝑛</m:t>
                          </m:r>
                        </m:sup>
                      </m:sSup>
                    </m:oMath>
                  </m:oMathPara>
                </a14:m>
                <a:endParaRPr lang="en-US" altLang="zh-CN" sz="1600" b="0" i="1" dirty="0">
                  <a:latin typeface="Cambria Math" panose="02040503050406030204" pitchFamily="18" charset="0"/>
                </a:endParaRPr>
              </a:p>
              <a:p>
                <a:endParaRPr lang="en-US" altLang="zh-CN" sz="1600" b="0" i="1" dirty="0">
                  <a:latin typeface="Cambria Math" panose="02040503050406030204" pitchFamily="18" charset="0"/>
                </a:endParaRPr>
              </a:p>
              <a:p>
                <a14:m>
                  <m:oMath xmlns:m="http://schemas.openxmlformats.org/officeDocument/2006/math">
                    <m:r>
                      <a:rPr lang="en-US" altLang="zh-CN" sz="1600" b="0" i="1" smtClean="0">
                        <a:latin typeface="Cambria Math" panose="02040503050406030204" pitchFamily="18" charset="0"/>
                      </a:rPr>
                      <m:t>𝑥</m:t>
                    </m:r>
                    <m:r>
                      <a:rPr lang="ja-JP" altLang="en-US" sz="1600" i="1">
                        <a:latin typeface="Cambria Math" panose="02040503050406030204" pitchFamily="18" charset="0"/>
                      </a:rPr>
                      <m:t>：</m:t>
                    </m:r>
                  </m:oMath>
                </a14:m>
                <a:r>
                  <a:rPr lang="ja-JP" altLang="en-US" sz="1600" dirty="0"/>
                  <a:t>実行可能解　　</a:t>
                </a:r>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𝑚𝑖𝑛</m:t>
                        </m:r>
                      </m:sub>
                    </m:sSub>
                  </m:oMath>
                </a14:m>
                <a:r>
                  <a:rPr lang="ja-JP" altLang="en-US" sz="1600" dirty="0"/>
                  <a:t>：最適解</a:t>
                </a:r>
                <a:endParaRPr lang="en-US" altLang="zh-CN" sz="1600" dirty="0"/>
              </a:p>
              <a:p>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oMath>
                </a14:m>
                <a:r>
                  <a:rPr lang="ja-JP" altLang="en-US" sz="1600" dirty="0"/>
                  <a:t>：実行不可能解（制約条件が破られた解）</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𝑥</m:t>
                          </m:r>
                        </m:e>
                      </m:d>
                      <m:r>
                        <a:rPr lang="en-US" altLang="ja-JP" sz="1600" b="0" i="1" smtClean="0">
                          <a:latin typeface="Cambria Math" panose="02040503050406030204" pitchFamily="18" charset="0"/>
                        </a:rPr>
                        <m:t>=0</m:t>
                      </m:r>
                    </m:oMath>
                  </m:oMathPara>
                </a14:m>
                <a:endParaRPr lang="en-US" altLang="ja-JP" sz="1600" b="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m:t>
                      </m:r>
                    </m:oMath>
                  </m:oMathPara>
                </a14:m>
                <a:endParaRPr lang="en-US" altLang="ja-JP" sz="1600" b="0" dirty="0"/>
              </a:p>
              <a:p>
                <a:endParaRPr lang="en-US" altLang="ja-JP" sz="1600" b="0" dirty="0"/>
              </a:p>
              <a:p>
                <a:r>
                  <a:rPr lang="ja-JP" altLang="en-US" sz="1600" dirty="0"/>
                  <a:t>有効な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𝑚𝑖𝑛</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solidFill>
                            <a:srgbClr val="FF0000"/>
                          </a:solidFill>
                          <a:latin typeface="Cambria Math" panose="02040503050406030204" pitchFamily="18" charset="0"/>
                        </a:rPr>
                        <m:t>&lt;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oMath>
                  </m:oMathPara>
                </a14:m>
                <a:endParaRPr lang="en-US" altLang="ja-JP" sz="1600" b="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十分に大きな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が必要</a:t>
                </a:r>
                <a:endParaRPr lang="en-US" altLang="ja-JP" sz="1600" dirty="0"/>
              </a:p>
              <a:p>
                <a:endParaRPr lang="en-US" altLang="zh-CN" sz="1600" dirty="0"/>
              </a:p>
            </p:txBody>
          </p:sp>
        </mc:Choice>
        <mc:Fallback xmlns="">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757738"/>
                <a:ext cx="5058693" cy="4185761"/>
              </a:xfrm>
              <a:prstGeom prst="rect">
                <a:avLst/>
              </a:prstGeom>
              <a:blipFill>
                <a:blip r:embed="rId6"/>
                <a:stretch>
                  <a:fillRect l="-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7758E6-7244-25E1-E667-184E1802E8A6}"/>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987758E6-7244-25E1-E667-184E1802E8A6}"/>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7"/>
                <a:stretch>
                  <a:fillRect l="-240"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8C23AD-761B-9D4A-CE97-7766CA8EBA48}"/>
                  </a:ext>
                </a:extLst>
              </p:cNvPr>
              <p:cNvSpPr txBox="1"/>
              <p:nvPr/>
            </p:nvSpPr>
            <p:spPr>
              <a:xfrm>
                <a:off x="72344" y="6021784"/>
                <a:ext cx="2803973" cy="523220"/>
              </a:xfrm>
              <a:prstGeom prst="rect">
                <a:avLst/>
              </a:prstGeom>
              <a:noFill/>
            </p:spPr>
            <p:txBody>
              <a:bodyPr wrap="none" rtlCol="0">
                <a:spAutoFit/>
              </a:bodyPr>
              <a:lstStyle/>
              <a:p>
                <a:r>
                  <a:rPr lang="ja-JP" altLang="en-US" sz="1400" dirty="0"/>
                  <a:t>目的関数</a:t>
                </a:r>
                <a14:m>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en-US" altLang="zh-CN" sz="1400" dirty="0"/>
                  <a:t>(</a:t>
                </a:r>
                <a:r>
                  <a:rPr lang="ja-JP" altLang="en-US" sz="1400" dirty="0"/>
                  <a:t>ペナルティー項をまだ加えない</a:t>
                </a:r>
                <a:r>
                  <a:rPr lang="en-US" altLang="zh-CN" sz="1400" dirty="0"/>
                  <a:t>)</a:t>
                </a:r>
                <a:endParaRPr lang="zh-CN" altLang="en-US" sz="1400" dirty="0"/>
              </a:p>
            </p:txBody>
          </p:sp>
        </mc:Choice>
        <mc:Fallback xmlns="">
          <p:sp>
            <p:nvSpPr>
              <p:cNvPr id="10" name="文本框 9">
                <a:extLst>
                  <a:ext uri="{FF2B5EF4-FFF2-40B4-BE49-F238E27FC236}">
                    <a16:creationId xmlns:a16="http://schemas.microsoft.com/office/drawing/2014/main" id="{AF8C23AD-761B-9D4A-CE97-7766CA8EBA48}"/>
                  </a:ext>
                </a:extLst>
              </p:cNvPr>
              <p:cNvSpPr txBox="1">
                <a:spLocks noRot="1" noChangeAspect="1" noMove="1" noResize="1" noEditPoints="1" noAdjustHandles="1" noChangeArrowheads="1" noChangeShapeType="1" noTextEdit="1"/>
              </p:cNvSpPr>
              <p:nvPr/>
            </p:nvSpPr>
            <p:spPr>
              <a:xfrm>
                <a:off x="72344" y="6021784"/>
                <a:ext cx="2803973" cy="523220"/>
              </a:xfrm>
              <a:prstGeom prst="rect">
                <a:avLst/>
              </a:prstGeom>
              <a:blipFill>
                <a:blip r:embed="rId8"/>
                <a:stretch>
                  <a:fillRect l="-652"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65942D5-DA0C-89C3-A995-F52679FCD011}"/>
                  </a:ext>
                </a:extLst>
              </p:cNvPr>
              <p:cNvSpPr txBox="1"/>
              <p:nvPr/>
            </p:nvSpPr>
            <p:spPr>
              <a:xfrm>
                <a:off x="3112270" y="6021784"/>
                <a:ext cx="2518638" cy="738664"/>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ja-JP" altLang="en-US" sz="1400" dirty="0"/>
                  <a:t>（ペナルティー項を加える）</a:t>
                </a:r>
                <a:endParaRPr lang="en-US" altLang="ja-JP" sz="1400" dirty="0"/>
              </a:p>
              <a:p>
                <a:r>
                  <a:rPr lang="ja-JP" altLang="en-US" sz="1400" dirty="0"/>
                  <a:t>実行不可能解だけを罰する</a:t>
                </a:r>
                <a:endParaRPr lang="zh-CN" altLang="en-US" sz="1400" dirty="0"/>
              </a:p>
            </p:txBody>
          </p:sp>
        </mc:Choice>
        <mc:Fallback xmlns="">
          <p:sp>
            <p:nvSpPr>
              <p:cNvPr id="11" name="文本框 10">
                <a:extLst>
                  <a:ext uri="{FF2B5EF4-FFF2-40B4-BE49-F238E27FC236}">
                    <a16:creationId xmlns:a16="http://schemas.microsoft.com/office/drawing/2014/main" id="{965942D5-DA0C-89C3-A995-F52679FCD011}"/>
                  </a:ext>
                </a:extLst>
              </p:cNvPr>
              <p:cNvSpPr txBox="1">
                <a:spLocks noRot="1" noChangeAspect="1" noMove="1" noResize="1" noEditPoints="1" noAdjustHandles="1" noChangeArrowheads="1" noChangeShapeType="1" noTextEdit="1"/>
              </p:cNvSpPr>
              <p:nvPr/>
            </p:nvSpPr>
            <p:spPr>
              <a:xfrm>
                <a:off x="3112270" y="6021784"/>
                <a:ext cx="2518638" cy="738664"/>
              </a:xfrm>
              <a:prstGeom prst="rect">
                <a:avLst/>
              </a:prstGeom>
              <a:blipFill>
                <a:blip r:embed="rId9"/>
                <a:stretch>
                  <a:fillRect l="-726" t="-1653"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7036ACF-517A-09BE-2023-E4CB4AB1D04F}"/>
                  </a:ext>
                </a:extLst>
              </p:cNvPr>
              <p:cNvSpPr txBox="1"/>
              <p:nvPr/>
            </p:nvSpPr>
            <p:spPr>
              <a:xfrm>
                <a:off x="5778336" y="5019779"/>
                <a:ext cx="6096000" cy="1569660"/>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r>
                      <a:rPr lang="ja-JP" altLang="en-US" sz="1600" i="1">
                        <a:latin typeface="Cambria Math" panose="02040503050406030204" pitchFamily="18" charset="0"/>
                        <a:ea typeface="Cambria Math" panose="02040503050406030204" pitchFamily="18" charset="0"/>
                      </a:rPr>
                      <m:t>が</m:t>
                    </m:r>
                  </m:oMath>
                </a14:m>
                <a:r>
                  <a:rPr lang="ja-JP" altLang="en-US" sz="1600" dirty="0"/>
                  <a:t>分かれば（</a:t>
                </a:r>
                <a14:m>
                  <m:oMath xmlns:m="http://schemas.openxmlformats.org/officeDocument/2006/math">
                    <m:r>
                      <a:rPr lang="en-US" altLang="ja-JP" sz="1600" b="0" i="1" smtClean="0">
                        <a:latin typeface="Cambria Math" panose="02040503050406030204" pitchFamily="18" charset="0"/>
                      </a:rPr>
                      <m:t>𝑓</m:t>
                    </m:r>
                  </m:oMath>
                </a14:m>
                <a:r>
                  <a:rPr lang="ja-JP" altLang="en-US" sz="1600" dirty="0"/>
                  <a:t>はペナルティー項をまだ加えない）：</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𝑓</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m:oMathPara>
                </a14:m>
                <a:endParaRPr lang="en-US" altLang="zh-CN" sz="1600" dirty="0"/>
              </a:p>
              <a:p>
                <a:r>
                  <a:rPr lang="ja-JP" altLang="en-US" sz="1600" dirty="0"/>
                  <a:t>その時、</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は必ず有効</a:t>
                </a:r>
                <a:endParaRPr lang="en-US" altLang="zh-CN" sz="1600" dirty="0"/>
              </a:p>
              <a:p>
                <a:endParaRPr lang="en-US" altLang="zh-CN" sz="1600" dirty="0"/>
              </a:p>
              <a:p>
                <a:r>
                  <a:rPr lang="ja-JP" altLang="en-US" sz="1600" dirty="0"/>
                  <a:t>そのような</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a14:m>
                <a:r>
                  <a:rPr lang="ja-JP" altLang="en-US" sz="1600" dirty="0"/>
                  <a:t>の</a:t>
                </a:r>
                <a:endParaRPr lang="en-US" altLang="zh-CN" sz="1600" dirty="0"/>
              </a:p>
              <a:p>
                <a:r>
                  <a:rPr lang="ja-JP" altLang="en-US" sz="1600" b="0" i="0" dirty="0">
                    <a:solidFill>
                      <a:srgbClr val="374151"/>
                    </a:solidFill>
                    <a:effectLst/>
                    <a:latin typeface="Söhne"/>
                  </a:rPr>
                  <a:t>上限と下限を見つけるための既知の方法を紹介する</a:t>
                </a:r>
                <a:endParaRPr lang="zh-CN" altLang="en-US" sz="1600" dirty="0"/>
              </a:p>
            </p:txBody>
          </p:sp>
        </mc:Choice>
        <mc:Fallback xmlns="">
          <p:sp>
            <p:nvSpPr>
              <p:cNvPr id="13" name="文本框 12">
                <a:extLst>
                  <a:ext uri="{FF2B5EF4-FFF2-40B4-BE49-F238E27FC236}">
                    <a16:creationId xmlns:a16="http://schemas.microsoft.com/office/drawing/2014/main" id="{07036ACF-517A-09BE-2023-E4CB4AB1D04F}"/>
                  </a:ext>
                </a:extLst>
              </p:cNvPr>
              <p:cNvSpPr txBox="1">
                <a:spLocks noRot="1" noChangeAspect="1" noMove="1" noResize="1" noEditPoints="1" noAdjustHandles="1" noChangeArrowheads="1" noChangeShapeType="1" noTextEdit="1"/>
              </p:cNvSpPr>
              <p:nvPr/>
            </p:nvSpPr>
            <p:spPr>
              <a:xfrm>
                <a:off x="5778336" y="5019779"/>
                <a:ext cx="6096000" cy="1569660"/>
              </a:xfrm>
              <a:prstGeom prst="rect">
                <a:avLst/>
              </a:prstGeom>
              <a:blipFill>
                <a:blip r:embed="rId10"/>
                <a:stretch>
                  <a:fillRect l="-600" t="-1163" b="-38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064A391-9169-A891-240D-CE770D8234A9}"/>
                  </a:ext>
                </a:extLst>
              </p:cNvPr>
              <p:cNvSpPr txBox="1"/>
              <p:nvPr/>
            </p:nvSpPr>
            <p:spPr>
              <a:xfrm>
                <a:off x="5672562" y="3390329"/>
                <a:ext cx="6474988" cy="738664"/>
              </a:xfrm>
              <a:prstGeom prst="rect">
                <a:avLst/>
              </a:prstGeom>
              <a:noFill/>
              <a:ln>
                <a:solidFill>
                  <a:schemeClr val="tx1"/>
                </a:solidFill>
              </a:ln>
            </p:spPr>
            <p:txBody>
              <a:bodyPr wrap="square">
                <a:spAutoFit/>
              </a:bodyPr>
              <a:lstStyle/>
              <a:p>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oMath>
                </a14:m>
                <a:r>
                  <a:rPr lang="en-US" altLang="zh-CN" sz="1400" dirty="0"/>
                  <a:t>  </a:t>
                </a:r>
                <a:r>
                  <a:rPr lang="ja-JP" altLang="en-US" sz="1400" dirty="0"/>
                  <a:t>：</a:t>
                </a:r>
                <a14:m>
                  <m:oMath xmlns:m="http://schemas.openxmlformats.org/officeDocument/2006/math">
                    <m:r>
                      <a:rPr lang="en-US" altLang="zh-CN" sz="1400" b="0" i="1" dirty="0" smtClean="0">
                        <a:latin typeface="Cambria Math" panose="02040503050406030204" pitchFamily="18" charset="0"/>
                      </a:rPr>
                      <m:t>h</m:t>
                    </m:r>
                  </m:oMath>
                </a14:m>
                <a:r>
                  <a:rPr lang="ja-JP" altLang="en-US" sz="1400" dirty="0"/>
                  <a:t>のグローバル最小値が</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oMath>
                </a14:m>
                <a:r>
                  <a:rPr lang="ja-JP" altLang="en-US" sz="1400" dirty="0"/>
                  <a:t>（最適解）</a:t>
                </a:r>
                <a:endParaRPr lang="en-US" altLang="ja-JP" sz="1400" dirty="0"/>
              </a:p>
              <a:p>
                <a14:m>
                  <m:oMath xmlns:m="http://schemas.openxmlformats.org/officeDocument/2006/math">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oMath>
                </a14:m>
                <a:r>
                  <a:rPr lang="zh-CN" altLang="en-US" sz="1400" dirty="0"/>
                  <a:t> </a:t>
                </a:r>
                <a:r>
                  <a:rPr lang="ja-JP" altLang="en-US" sz="1400" dirty="0"/>
                  <a:t>：実行不可能解だけを罰する</a:t>
                </a:r>
                <a:endParaRPr lang="en-US" altLang="ja-JP" sz="1400" dirty="0"/>
              </a:p>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𝑚𝑖𝑛</m:t>
                            </m:r>
                          </m:sub>
                        </m:sSub>
                      </m:e>
                    </m:d>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𝑥</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oMath>
                </a14:m>
                <a:r>
                  <a:rPr lang="zh-CN" altLang="en-US" sz="1400" dirty="0"/>
                  <a:t>  </a:t>
                </a:r>
                <a:r>
                  <a:rPr lang="ja-JP" altLang="en-US" sz="1400" dirty="0"/>
                  <a:t>：最適解のコストは全ての実行不可能解のコストより小さい</a:t>
                </a:r>
                <a:endParaRPr lang="zh-CN" altLang="en-US" sz="1400" dirty="0"/>
              </a:p>
            </p:txBody>
          </p:sp>
        </mc:Choice>
        <mc:Fallback xmlns="">
          <p:sp>
            <p:nvSpPr>
              <p:cNvPr id="16" name="文本框 15">
                <a:extLst>
                  <a:ext uri="{FF2B5EF4-FFF2-40B4-BE49-F238E27FC236}">
                    <a16:creationId xmlns:a16="http://schemas.microsoft.com/office/drawing/2014/main" id="{B064A391-9169-A891-240D-CE770D8234A9}"/>
                  </a:ext>
                </a:extLst>
              </p:cNvPr>
              <p:cNvSpPr txBox="1">
                <a:spLocks noRot="1" noChangeAspect="1" noMove="1" noResize="1" noEditPoints="1" noAdjustHandles="1" noChangeArrowheads="1" noChangeShapeType="1" noTextEdit="1"/>
              </p:cNvSpPr>
              <p:nvPr/>
            </p:nvSpPr>
            <p:spPr>
              <a:xfrm>
                <a:off x="5672562" y="3390329"/>
                <a:ext cx="6474988" cy="738664"/>
              </a:xfrm>
              <a:prstGeom prst="rect">
                <a:avLst/>
              </a:prstGeom>
              <a:blipFill>
                <a:blip r:embed="rId11"/>
                <a:stretch>
                  <a:fillRect t="-813" b="-73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380069" y="2378966"/>
                <a:ext cx="3279039" cy="4502515"/>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oMath>
                </a14:m>
                <a:r>
                  <a:rPr lang="ja-JP" altLang="en-US" dirty="0"/>
                  <a:t>の上限</a:t>
                </a:r>
                <a:endParaRPr lang="en-US" altLang="ja-JP" dirty="0"/>
              </a:p>
              <a:p>
                <a:r>
                  <a:rPr lang="ja-JP" altLang="en-US" b="1" dirty="0"/>
                  <a:t>正の係数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oMath>
                </a14:m>
                <a:r>
                  <a:rPr lang="ja-JP" altLang="en-US" dirty="0"/>
                  <a:t>の下限</a:t>
                </a:r>
                <a:endParaRPr lang="en-US" altLang="zh-CN" dirty="0"/>
              </a:p>
              <a:p>
                <a:r>
                  <a:rPr lang="ja-JP" altLang="en-US" b="1" dirty="0"/>
                  <a:t>負の係数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380069" y="2378966"/>
                <a:ext cx="3279039" cy="4502515"/>
              </a:xfrm>
              <a:prstGeom prst="rect">
                <a:avLst/>
              </a:prstGeom>
              <a:blipFill>
                <a:blip r:embed="rId2"/>
                <a:stretch>
                  <a:fillRect l="-4275" t="-162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6096000" y="262307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6021472" y="3299483"/>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6021472" y="3299483"/>
                <a:ext cx="6121997" cy="830997"/>
              </a:xfrm>
              <a:prstGeom prst="rect">
                <a:avLst/>
              </a:prstGeom>
              <a:blipFill>
                <a:blip r:embed="rId3"/>
                <a:stretch>
                  <a:fillRect l="-1793"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6047469" y="428067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6047469" y="4280670"/>
                <a:ext cx="6096000" cy="12003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866861" y="5723026"/>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866861" y="5723026"/>
                <a:ext cx="6457217" cy="923330"/>
              </a:xfrm>
              <a:prstGeom prst="rect">
                <a:avLst/>
              </a:prstGeom>
              <a:blipFill>
                <a:blip r:embed="rId5"/>
                <a:stretch>
                  <a:fillRect l="-755" t="-3974" r="-94" b="-10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EDE618-A3EC-23E0-21B7-7F7993C25BC7}"/>
                  </a:ext>
                </a:extLst>
              </p:cNvPr>
              <p:cNvSpPr txBox="1"/>
              <p:nvPr/>
            </p:nvSpPr>
            <p:spPr>
              <a:xfrm>
                <a:off x="173139" y="1116575"/>
                <a:ext cx="4808436" cy="1111202"/>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15"/>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zh-CN" altLang="en-US" sz="1600" dirty="0"/>
              </a:p>
            </p:txBody>
          </p:sp>
        </mc:Choice>
        <mc:Fallback xmlns="">
          <p:sp>
            <p:nvSpPr>
              <p:cNvPr id="5" name="文本框 4">
                <a:extLst>
                  <a:ext uri="{FF2B5EF4-FFF2-40B4-BE49-F238E27FC236}">
                    <a16:creationId xmlns:a16="http://schemas.microsoft.com/office/drawing/2014/main" id="{A5EDE618-A3EC-23E0-21B7-7F7993C25BC7}"/>
                  </a:ext>
                </a:extLst>
              </p:cNvPr>
              <p:cNvSpPr txBox="1">
                <a:spLocks noRot="1" noChangeAspect="1" noMove="1" noResize="1" noEditPoints="1" noAdjustHandles="1" noChangeArrowheads="1" noChangeShapeType="1" noTextEdit="1"/>
              </p:cNvSpPr>
              <p:nvPr/>
            </p:nvSpPr>
            <p:spPr>
              <a:xfrm>
                <a:off x="173139" y="1116575"/>
                <a:ext cx="4808436" cy="1111202"/>
              </a:xfrm>
              <a:prstGeom prst="rect">
                <a:avLst/>
              </a:prstGeom>
              <a:blipFill>
                <a:blip r:embed="rId6"/>
                <a:stretch>
                  <a:fillRect l="-1014" t="-2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E26D7E-CCDF-CB6C-350C-EFEEE14356A0}"/>
                  </a:ext>
                </a:extLst>
              </p:cNvPr>
              <p:cNvSpPr txBox="1"/>
              <p:nvPr/>
            </p:nvSpPr>
            <p:spPr>
              <a:xfrm>
                <a:off x="5719389" y="1246771"/>
                <a:ext cx="5070747"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𝑐</m:t>
                    </m:r>
                  </m:oMath>
                </a14:m>
                <a:r>
                  <a:rPr lang="zh-CN"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oMath>
                </a14:m>
                <a:r>
                  <a:rPr lang="ja-JP" altLang="en-US" sz="1600" dirty="0"/>
                  <a:t>一次項の係数</a:t>
                </a:r>
                <a:r>
                  <a:rPr lang="en-US" altLang="ja-JP" sz="1600" dirty="0"/>
                  <a:t> </a:t>
                </a:r>
                <a:r>
                  <a:rPr lang="ja-JP" altLang="en-US" sz="1600" dirty="0"/>
                  <a:t>、</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𝑐</m:t>
                        </m:r>
                      </m:e>
                      <m:sub>
                        <m:r>
                          <a:rPr lang="en-US" altLang="ja-JP" sz="1600" b="0" i="1" dirty="0" smtClean="0">
                            <a:latin typeface="Cambria Math" panose="02040503050406030204" pitchFamily="18" charset="0"/>
                          </a:rPr>
                          <m:t>𝑖𝑗</m:t>
                        </m:r>
                      </m:sub>
                    </m:sSub>
                  </m:oMath>
                </a14:m>
                <a:r>
                  <a:rPr lang="ja-JP" altLang="en-US" sz="1600" dirty="0"/>
                  <a:t>二次項の係数、</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0</m:t>
                        </m:r>
                      </m:sub>
                    </m:sSub>
                  </m:oMath>
                </a14:m>
                <a:r>
                  <a:rPr lang="ja-JP" altLang="en-US" sz="1600" dirty="0"/>
                  <a:t>定数項</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7" name="文本框 6">
                <a:extLst>
                  <a:ext uri="{FF2B5EF4-FFF2-40B4-BE49-F238E27FC236}">
                    <a16:creationId xmlns:a16="http://schemas.microsoft.com/office/drawing/2014/main" id="{5FE26D7E-CCDF-CB6C-350C-EFEEE14356A0}"/>
                  </a:ext>
                </a:extLst>
              </p:cNvPr>
              <p:cNvSpPr txBox="1">
                <a:spLocks noRot="1" noChangeAspect="1" noMove="1" noResize="1" noEditPoints="1" noAdjustHandles="1" noChangeArrowheads="1" noChangeShapeType="1" noTextEdit="1"/>
              </p:cNvSpPr>
              <p:nvPr/>
            </p:nvSpPr>
            <p:spPr>
              <a:xfrm>
                <a:off x="5719389" y="1246771"/>
                <a:ext cx="5070747" cy="850810"/>
              </a:xfrm>
              <a:prstGeom prst="rect">
                <a:avLst/>
              </a:prstGeom>
              <a:blipFill>
                <a:blip r:embed="rId7"/>
                <a:stretch>
                  <a:fillRect t="-1418" b="-780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925579"/>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Negaform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925579"/>
              </a:xfrm>
              <a:prstGeom prst="rect">
                <a:avLst/>
              </a:prstGeom>
              <a:blipFill>
                <a:blip r:embed="rId3"/>
                <a:stretch>
                  <a:fillRect l="-314" t="-124"/>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49048" y="3000375"/>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107"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955415" y="4088482"/>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955415" y="4088482"/>
                <a:ext cx="5696303" cy="2246769"/>
              </a:xfrm>
              <a:prstGeom prst="rect">
                <a:avLst/>
              </a:prstGeom>
              <a:blipFill>
                <a:blip r:embed="rId6"/>
                <a:stretch>
                  <a:fillRect l="-214" t="-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375805"/>
                <a:ext cx="4009752"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375805"/>
                <a:ext cx="4009752"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295900" y="2375805"/>
                <a:ext cx="5599931"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295900" y="2375805"/>
                <a:ext cx="5599931" cy="36811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0006CE-708D-C44E-1C12-F65515FD9EF3}"/>
                  </a:ext>
                </a:extLst>
              </p:cNvPr>
              <p:cNvSpPr txBox="1"/>
              <p:nvPr/>
            </p:nvSpPr>
            <p:spPr>
              <a:xfrm>
                <a:off x="9324436" y="6203600"/>
                <a:ext cx="797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=20</m:t>
                      </m:r>
                    </m:oMath>
                  </m:oMathPara>
                </a14:m>
                <a:endParaRPr lang="zh-CN" altLang="en-US" dirty="0"/>
              </a:p>
            </p:txBody>
          </p:sp>
        </mc:Choice>
        <mc:Fallback xmlns="">
          <p:sp>
            <p:nvSpPr>
              <p:cNvPr id="5" name="文本框 4">
                <a:extLst>
                  <a:ext uri="{FF2B5EF4-FFF2-40B4-BE49-F238E27FC236}">
                    <a16:creationId xmlns:a16="http://schemas.microsoft.com/office/drawing/2014/main" id="{0A0006CE-708D-C44E-1C12-F65515FD9EF3}"/>
                  </a:ext>
                </a:extLst>
              </p:cNvPr>
              <p:cNvSpPr txBox="1">
                <a:spLocks noRot="1" noChangeAspect="1" noMove="1" noResize="1" noEditPoints="1" noAdjustHandles="1" noChangeArrowheads="1" noChangeShapeType="1" noTextEdit="1"/>
              </p:cNvSpPr>
              <p:nvPr/>
            </p:nvSpPr>
            <p:spPr>
              <a:xfrm>
                <a:off x="9324436" y="6203600"/>
                <a:ext cx="797013" cy="276999"/>
              </a:xfrm>
              <a:prstGeom prst="rect">
                <a:avLst/>
              </a:prstGeom>
              <a:blipFill>
                <a:blip r:embed="rId6"/>
                <a:stretch>
                  <a:fillRect l="-3077" r="-615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C45F44C-4968-0F5A-CD9D-F1EFEA09E266}"/>
                  </a:ext>
                </a:extLst>
              </p:cNvPr>
              <p:cNvSpPr txBox="1"/>
              <p:nvPr/>
            </p:nvSpPr>
            <p:spPr>
              <a:xfrm>
                <a:off x="5295900" y="117292"/>
                <a:ext cx="6673815" cy="798617"/>
              </a:xfrm>
              <a:prstGeom prst="rect">
                <a:avLst/>
              </a:prstGeom>
              <a:noFill/>
              <a:ln>
                <a:solidFill>
                  <a:schemeClr val="tx1"/>
                </a:solidFill>
              </a:ln>
            </p:spPr>
            <p:txBody>
              <a:bodyPr wrap="none" lIns="0" tIns="0" rIns="0" bIns="0" rtlCol="0">
                <a:spAutoFit/>
              </a:bodyPr>
              <a:lstStyle/>
              <a:p>
                <a:r>
                  <a:rPr lang="en-US" altLang="zh-CN" sz="1200" dirty="0"/>
                  <a:t>Verma-Lewis</a:t>
                </a:r>
                <a:endParaRPr lang="en-US" altLang="zh-CN"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𝑤</m:t>
                      </m:r>
                      <m:r>
                        <a:rPr lang="en-US" altLang="zh-CN" sz="1200" b="0" i="1" smtClean="0">
                          <a:latin typeface="Cambria Math" panose="02040503050406030204" pitchFamily="18" charset="0"/>
                        </a:rPr>
                        <m:t>=</m:t>
                      </m:r>
                      <m:func>
                        <m:funcPr>
                          <m:ctrlPr>
                            <a:rPr lang="en-US" altLang="zh-CN" sz="1200" b="0" i="1" smtClean="0">
                              <a:latin typeface="Cambria Math" panose="02040503050406030204" pitchFamily="18" charset="0"/>
                            </a:rPr>
                          </m:ctrlPr>
                        </m:funcPr>
                        <m:fName>
                          <m:r>
                            <a:rPr lang="en-US" altLang="zh-CN" sz="1200" b="0" i="1" smtClean="0">
                              <a:latin typeface="Cambria Math" panose="02040503050406030204" pitchFamily="18" charset="0"/>
                            </a:rPr>
                            <m:t>𝑚𝑎𝑥</m:t>
                          </m:r>
                        </m:fName>
                        <m:e>
                          <m:d>
                            <m:dPr>
                              <m:begChr m:val="{"/>
                              <m:endChr m:val="}"/>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m:rPr>
                                          <m:brk m:alnAt="7"/>
                                        </m:rPr>
                                        <a:rPr lang="en-US" altLang="zh-CN" sz="1200" i="1">
                                          <a:latin typeface="Cambria Math" panose="02040503050406030204" pitchFamily="18" charset="0"/>
                                        </a:rPr>
                                        <m:t>&gt;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r>
                                    <a:rPr lang="ja-JP" altLang="en-US" sz="1200" i="1" smtClean="0">
                                      <a:latin typeface="Cambria Math" panose="02040503050406030204" pitchFamily="18" charset="0"/>
                                      <a:ea typeface="Cambria Math" panose="02040503050406030204" pitchFamily="18" charset="0"/>
                                    </a:rPr>
                                    <m:t>　</m:t>
                                  </m:r>
                                  <m:r>
                                    <a:rPr lang="ja-JP" altLang="en-US" sz="1200" i="1">
                                      <a:latin typeface="Cambria Math" panose="02040503050406030204" pitchFamily="18" charset="0"/>
                                      <a:ea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e>
                              </m:nary>
                              <m:r>
                                <a:rPr lang="en-US" altLang="zh-CN" sz="1200" b="0" i="1" smtClean="0">
                                  <a:latin typeface="Cambria Math" panose="02040503050406030204" pitchFamily="18" charset="0"/>
                                  <a:ea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b="0" i="1" smtClean="0">
                                          <a:latin typeface="Cambria Math" panose="02040503050406030204" pitchFamily="18" charset="0"/>
                                        </a:rPr>
                                        <m:t>&lt;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e>
                              </m:nary>
                            </m:e>
                          </m:d>
                        </m:e>
                      </m:func>
                    </m:oMath>
                  </m:oMathPara>
                </a14:m>
                <a:endParaRPr lang="zh-CN" altLang="en-US" sz="1200" dirty="0"/>
              </a:p>
            </p:txBody>
          </p:sp>
        </mc:Choice>
        <mc:Fallback xmlns="">
          <p:sp>
            <p:nvSpPr>
              <p:cNvPr id="9" name="文本框 8">
                <a:extLst>
                  <a:ext uri="{FF2B5EF4-FFF2-40B4-BE49-F238E27FC236}">
                    <a16:creationId xmlns:a16="http://schemas.microsoft.com/office/drawing/2014/main" id="{5C45F44C-4968-0F5A-CD9D-F1EFEA09E266}"/>
                  </a:ext>
                </a:extLst>
              </p:cNvPr>
              <p:cNvSpPr txBox="1">
                <a:spLocks noRot="1" noChangeAspect="1" noMove="1" noResize="1" noEditPoints="1" noAdjustHandles="1" noChangeArrowheads="1" noChangeShapeType="1" noTextEdit="1"/>
              </p:cNvSpPr>
              <p:nvPr/>
            </p:nvSpPr>
            <p:spPr>
              <a:xfrm>
                <a:off x="5295900" y="117292"/>
                <a:ext cx="6673815" cy="798617"/>
              </a:xfrm>
              <a:prstGeom prst="rect">
                <a:avLst/>
              </a:prstGeom>
              <a:blipFill>
                <a:blip r:embed="rId7"/>
                <a:stretch>
                  <a:fillRect l="-1367" t="-59398" b="-93985"/>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2FB064F-19D9-C9F6-AA3D-CCAD644F6FE5}"/>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ja-JP" altLang="en-US" b="0" i="0" dirty="0">
                    <a:solidFill>
                      <a:srgbClr val="374151"/>
                    </a:solidFill>
                    <a:effectLst/>
                    <a:latin typeface="Söhne"/>
                  </a:rPr>
                  <a:t>前章で記述した</a:t>
                </a:r>
                <a14:m>
                  <m:oMath xmlns:m="http://schemas.openxmlformats.org/officeDocument/2006/math">
                    <m:sSub>
                      <m:sSubPr>
                        <m:ctrlPr>
                          <a:rPr lang="en-US" altLang="ja-JP" b="0" i="1" smtClean="0">
                            <a:solidFill>
                              <a:srgbClr val="374151"/>
                            </a:solidFill>
                            <a:effectLst/>
                            <a:latin typeface="Cambria Math" panose="02040503050406030204" pitchFamily="18" charset="0"/>
                          </a:rPr>
                        </m:ctrlPr>
                      </m:sSubPr>
                      <m:e>
                        <m:r>
                          <a:rPr lang="en-US" altLang="ja-JP" b="0" i="1" smtClean="0">
                            <a:solidFill>
                              <a:srgbClr val="374151"/>
                            </a:solidFill>
                            <a:effectLst/>
                            <a:latin typeface="Cambria Math" panose="02040503050406030204" pitchFamily="18" charset="0"/>
                          </a:rPr>
                          <m:t>𝑓</m:t>
                        </m:r>
                      </m:e>
                      <m:sub>
                        <m:r>
                          <a:rPr lang="en-US" altLang="ja-JP" b="0" i="1" smtClean="0">
                            <a:solidFill>
                              <a:srgbClr val="374151"/>
                            </a:solidFill>
                            <a:effectLst/>
                            <a:latin typeface="Cambria Math" panose="02040503050406030204" pitchFamily="18" charset="0"/>
                          </a:rPr>
                          <m:t>𝑚𝑎𝑥</m:t>
                        </m:r>
                      </m:sub>
                    </m:sSub>
                  </m:oMath>
                </a14:m>
                <a:r>
                  <a:rPr lang="ja-JP" altLang="en-US" b="0" i="0" dirty="0">
                    <a:solidFill>
                      <a:srgbClr val="374151"/>
                    </a:solidFill>
                    <a:effectLst/>
                    <a:latin typeface="Söhne"/>
                  </a:rPr>
                  <a:t>の上限と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𝑚𝑖𝑛</m:t>
                        </m:r>
                      </m:sub>
                    </m:sSub>
                  </m:oMath>
                </a14:m>
                <a:r>
                  <a:rPr lang="ja-JP" altLang="en-US" dirty="0"/>
                  <a:t>の下限</a:t>
                </a:r>
                <a:r>
                  <a:rPr lang="ja-JP" altLang="en-US" b="0" i="0" dirty="0">
                    <a:solidFill>
                      <a:srgbClr val="374151"/>
                    </a:solidFill>
                    <a:effectLst/>
                    <a:latin typeface="Söhne"/>
                  </a:rPr>
                  <a:t>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mc:Choice>
        <mc:Fallback xmlns="">
          <p:sp>
            <p:nvSpPr>
              <p:cNvPr id="9" name="文本框 8">
                <a:extLst>
                  <a:ext uri="{FF2B5EF4-FFF2-40B4-BE49-F238E27FC236}">
                    <a16:creationId xmlns:a16="http://schemas.microsoft.com/office/drawing/2014/main" id="{A2FB064F-19D9-C9F6-AA3D-CCAD644F6FE5}"/>
                  </a:ext>
                </a:extLst>
              </p:cNvPr>
              <p:cNvSpPr txBox="1">
                <a:spLocks noRot="1" noChangeAspect="1" noMove="1" noResize="1" noEditPoints="1" noAdjustHandles="1" noChangeArrowheads="1" noChangeShapeType="1" noTextEdit="1"/>
              </p:cNvSpPr>
              <p:nvPr/>
            </p:nvSpPr>
            <p:spPr>
              <a:xfrm>
                <a:off x="600364" y="1981644"/>
                <a:ext cx="10391486" cy="3693319"/>
              </a:xfrm>
              <a:prstGeom prst="rect">
                <a:avLst/>
              </a:prstGeom>
              <a:blipFill>
                <a:blip r:embed="rId3"/>
                <a:stretch>
                  <a:fillRect l="-469"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715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419388" y="1300759"/>
            <a:ext cx="7676862" cy="369332"/>
          </a:xfrm>
          <a:prstGeom prst="rect">
            <a:avLst/>
          </a:prstGeom>
          <a:noFill/>
        </p:spPr>
        <p:txBody>
          <a:bodyPr wrap="square">
            <a:spAutoFit/>
          </a:bodyPr>
          <a:lstStyle/>
          <a:p>
            <a:r>
              <a:rPr lang="ja-JP" altLang="en-US" b="0" i="0" dirty="0">
                <a:solidFill>
                  <a:srgbClr val="374151"/>
                </a:solidFill>
                <a:effectLst/>
                <a:latin typeface="Söhne"/>
              </a:rPr>
              <a:t>伝統的な順次罰則法（</a:t>
            </a:r>
            <a:r>
              <a:rPr lang="en-US" altLang="zh-CN" b="0" i="0" dirty="0">
                <a:solidFill>
                  <a:srgbClr val="0F0F0F"/>
                </a:solidFill>
                <a:effectLst/>
                <a:latin typeface="Söhne"/>
              </a:rPr>
              <a:t> sequential penalty method </a:t>
            </a:r>
            <a:r>
              <a:rPr lang="ja-JP" altLang="en-US" b="0" i="0" dirty="0">
                <a:solidFill>
                  <a:srgbClr val="374151"/>
                </a:solidFill>
                <a:effectLst/>
                <a:latin typeface="Söhne"/>
              </a:rPr>
              <a:t>）の一般的な形式：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191375" y="1825638"/>
                <a:ext cx="4695825" cy="3046988"/>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en-US" altLang="ja-JP" sz="1600" dirty="0"/>
              </a:p>
              <a:p>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をペナルティー重みとして</a:t>
                </a:r>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を解決する</a:t>
                </a:r>
                <a:endParaRPr lang="en-US" altLang="ja-JP" sz="1600" dirty="0"/>
              </a:p>
              <a:p>
                <a:endParaRPr lang="zh-CN" altLang="en-US"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endParaRPr lang="en-US" altLang="zh-CN"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en-US" altLang="ja-JP"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a:p>
                <a:endParaRPr lang="zh-CN" altLang="en-US" sz="1600" dirty="0"/>
              </a:p>
              <a:p>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191375" y="1825638"/>
                <a:ext cx="4695825" cy="3046988"/>
              </a:xfrm>
              <a:prstGeom prst="rect">
                <a:avLst/>
              </a:prstGeom>
              <a:blipFill>
                <a:blip r:embed="rId4"/>
                <a:stretch>
                  <a:fillRect l="-779" t="-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591010" y="1554908"/>
                <a:ext cx="5848640" cy="3108543"/>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による有効なペナルティー重みの上限</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en-US" altLang="ja-JP" sz="1400" dirty="0"/>
              </a:p>
              <a:p>
                <a:endParaRPr lang="en-US" altLang="zh-CN" sz="1400" dirty="0"/>
              </a:p>
              <a:p>
                <a14:m>
                  <m:oMath xmlns:m="http://schemas.openxmlformats.org/officeDocument/2006/math">
                    <m:r>
                      <a:rPr lang="en-US" altLang="ja-JP" sz="1400" b="0" i="1" smtClean="0">
                        <a:latin typeface="Cambria Math" panose="02040503050406030204" pitchFamily="18" charset="0"/>
                      </a:rPr>
                      <m:t>𝑤</m:t>
                    </m:r>
                  </m:oMath>
                </a14:m>
                <a:r>
                  <a:rPr lang="ja-JP" altLang="en-US" sz="1400" dirty="0"/>
                  <a:t>は最初に１に設定</a:t>
                </a:r>
                <a:endParaRPr lang="en-US" altLang="zh-CN" sz="1400" dirty="0"/>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 </m:t>
                    </m:r>
                  </m:oMath>
                </a14:m>
                <a:r>
                  <a:rPr lang="ja-JP" altLang="en-US" sz="1400" b="0" dirty="0"/>
                  <a:t>によって</a:t>
                </a:r>
                <a:r>
                  <a:rPr lang="en-US" altLang="ja-JP" sz="1400" b="1" dirty="0"/>
                  <a:t>scale</a:t>
                </a:r>
                <a:r>
                  <a:rPr lang="en-US" altLang="ja-JP" sz="1400" b="1" dirty="0" err="1"/>
                  <a:t>_factor</a:t>
                </a:r>
                <a:r>
                  <a:rPr lang="ja-JP" altLang="en-US" sz="1400" b="0" dirty="0"/>
                  <a:t>を計算する</a:t>
                </a:r>
                <a:endParaRPr lang="zh-CN" altLang="en-US" sz="1400" dirty="0"/>
              </a:p>
              <a:p>
                <a:endParaRPr lang="en-US" altLang="zh-CN" sz="1400" dirty="0"/>
              </a:p>
              <a:p>
                <a14:m>
                  <m:oMath xmlns:m="http://schemas.openxmlformats.org/officeDocument/2006/math">
                    <m:r>
                      <a:rPr lang="en-US" altLang="ja-JP" sz="1400" i="1" dirty="0" smtClean="0">
                        <a:latin typeface="Cambria Math" panose="02040503050406030204" pitchFamily="18" charset="0"/>
                      </a:rPr>
                      <m:t>𝐷𝐴</m:t>
                    </m:r>
                  </m:oMath>
                </a14:m>
                <a:r>
                  <a:rPr lang="ja-JP" altLang="en-US" sz="1400" dirty="0"/>
                  <a:t>で</a:t>
                </a:r>
                <a:r>
                  <a:rPr lang="en-US" altLang="ja-JP" sz="1400" dirty="0"/>
                  <a:t>QUBO</a:t>
                </a:r>
                <a:r>
                  <a:rPr lang="ja-JP" altLang="en-US" sz="1400" dirty="0"/>
                  <a:t>を解決する</a:t>
                </a:r>
                <a:endParaRPr lang="zh-CN" altLang="en-US" sz="1400" dirty="0"/>
              </a:p>
              <a:p>
                <a14:m>
                  <m:oMath xmlns:m="http://schemas.openxmlformats.org/officeDocument/2006/math">
                    <m:r>
                      <m:rPr>
                        <m:sty m:val="p"/>
                      </m:rPr>
                      <a:rPr lang="en-US" altLang="ja-JP" sz="1400" i="1" smtClean="0">
                        <a:latin typeface="Cambria Math" panose="02040503050406030204" pitchFamily="18" charset="0"/>
                      </a:rPr>
                      <m:t>DA</m:t>
                    </m:r>
                  </m:oMath>
                </a14:m>
                <a:r>
                  <a:rPr lang="ja-JP" altLang="en-US" sz="1400" dirty="0"/>
                  <a:t>による解は実行可能解の場合、</a:t>
                </a:r>
                <a:endParaRPr lang="en-US" altLang="ja-JP" sz="1400" dirty="0"/>
              </a:p>
              <a:p>
                <a:r>
                  <a:rPr lang="ja-JP" altLang="en-US" sz="1400" dirty="0"/>
                  <a:t>現在の</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と解を記録</a:t>
                </a:r>
                <a:endParaRPr lang="en-US" altLang="ja-JP" sz="1400" dirty="0"/>
              </a:p>
              <a:p>
                <a:endParaRPr lang="en-US" altLang="zh-CN" sz="1400" dirty="0"/>
              </a:p>
              <a:p>
                <a:r>
                  <a:rPr lang="en-US" altLang="ja-JP" sz="1400" b="1" dirty="0"/>
                  <a:t>scale_factor</a:t>
                </a:r>
                <a:r>
                  <a:rPr lang="ja-JP" altLang="en-US" sz="1400" b="0" dirty="0"/>
                  <a:t>で</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を増加させる</a:t>
                </a:r>
                <a:endParaRPr lang="zh-CN" altLang="en-US" sz="1400" dirty="0"/>
              </a:p>
              <a:p>
                <a:endParaRPr lang="zh-CN" altLang="en-US" sz="1400" dirty="0"/>
              </a:p>
              <a:p>
                <a:r>
                  <a:rPr lang="ja-JP" altLang="en-US" sz="1400" dirty="0"/>
                  <a:t>最小の実行可能解と対応する</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を返す</a:t>
                </a:r>
                <a:endParaRPr lang="zh-CN" altLang="en-US" sz="1400" dirty="0"/>
              </a:p>
              <a:p>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591010" y="1554908"/>
                <a:ext cx="5848640" cy="3108543"/>
              </a:xfrm>
              <a:prstGeom prst="rect">
                <a:avLst/>
              </a:prstGeom>
              <a:blipFill>
                <a:blip r:embed="rId4"/>
                <a:stretch>
                  <a:fillRect l="-313" t="-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1200329"/>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を導入することで、</a:t>
                </a:r>
                <a:endParaRPr lang="en-US" altLang="ja-JP" dirty="0">
                  <a:solidFill>
                    <a:srgbClr val="374151"/>
                  </a:solidFill>
                  <a:latin typeface="Söhne"/>
                </a:endParaRPr>
              </a:p>
              <a:p>
                <a:r>
                  <a:rPr lang="ja-JP" altLang="en-US" dirty="0">
                    <a:solidFill>
                      <a:srgbClr val="374151"/>
                    </a:solidFill>
                    <a:latin typeface="Söhne"/>
                  </a:rPr>
                  <a:t>　より少ないイテレーション回数で</a:t>
                </a:r>
                <a:r>
                  <a:rPr lang="ja-JP" altLang="en-US" dirty="0"/>
                  <a:t>実行可能な最小値と有効な重みが見つかる可能性がある</a:t>
                </a:r>
                <a:endParaRPr lang="en-US" altLang="ja-JP" dirty="0"/>
              </a:p>
              <a:p>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1200329"/>
              </a:xfrm>
              <a:prstGeom prst="rect">
                <a:avLst/>
              </a:prstGeom>
              <a:blipFill>
                <a:blip r:embed="rId5"/>
                <a:stretch>
                  <a:fillRect l="-314" t="-2538" b="-7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EE1ACD3-70A6-FA70-C39F-BFC2C0F6CF18}"/>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10" name="文本框 9">
                <a:extLst>
                  <a:ext uri="{FF2B5EF4-FFF2-40B4-BE49-F238E27FC236}">
                    <a16:creationId xmlns:a16="http://schemas.microsoft.com/office/drawing/2014/main" id="{EEE1ACD3-70A6-FA70-C39F-BFC2C0F6CF18}"/>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6"/>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133640"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5866861" y="1343711"/>
                <a:ext cx="6781800" cy="4085542"/>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による有効なペナルティー重みの上限</a:t>
                </a:r>
                <a:endParaRPr lang="en-US" altLang="ja-JP" sz="1600" dirty="0">
                  <a:solidFill>
                    <a:srgbClr val="374151"/>
                  </a:solidFill>
                  <a:latin typeface="Söhne"/>
                </a:endParaRPr>
              </a:p>
              <a:p>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en-US" altLang="ja-JP" sz="1600" b="0" i="1" smtClean="0">
                        <a:solidFill>
                          <a:srgbClr val="374151"/>
                        </a:solidFill>
                        <a:effectLst/>
                        <a:latin typeface="Cambria Math" panose="02040503050406030204" pitchFamily="18" charset="0"/>
                      </a:rPr>
                      <m:t>(1)</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r>
                      <a:rPr lang="en-US" altLang="ja-JP" sz="1600" b="0" i="1" smtClean="0">
                        <a:solidFill>
                          <a:srgbClr val="374151"/>
                        </a:solidFill>
                        <a:effectLst/>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r>
                      <a:rPr lang="en-US" altLang="ja-JP" sz="1600" b="0" i="1" smtClean="0">
                        <a:solidFill>
                          <a:srgbClr val="374151"/>
                        </a:solidFill>
                        <a:effectLst/>
                        <a:latin typeface="Cambria Math" panose="02040503050406030204" pitchFamily="18" charset="0"/>
                      </a:rPr>
                      <m:t>)</m:t>
                    </m:r>
                  </m:oMath>
                </a14:m>
                <a:r>
                  <a:rPr lang="ja-JP" altLang="en-US" sz="1600" b="0" i="0" dirty="0">
                    <a:solidFill>
                      <a:srgbClr val="374151"/>
                    </a:solidFill>
                    <a:effectLst/>
                    <a:latin typeface="Söhne"/>
                  </a:rPr>
                  <a:t>：探索区間の左右の端点</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𝑤</m:t>
                      </m:r>
                      <m:r>
                        <a:rPr lang="en-US" altLang="zh-CN" sz="1600" b="0" i="0"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𝑎𝑏</m:t>
                              </m:r>
                            </m:e>
                          </m:rad>
                        </m:e>
                      </m:d>
                    </m:oMath>
                  </m:oMathPara>
                </a14:m>
                <a:endParaRPr lang="en-US" altLang="zh-CN" sz="1600" dirty="0"/>
              </a:p>
              <a:p>
                <a:endParaRPr lang="en-US" altLang="zh-CN" sz="1600" dirty="0"/>
              </a:p>
              <a:p>
                <a14:m>
                  <m:oMath xmlns:m="http://schemas.openxmlformats.org/officeDocument/2006/math">
                    <m:r>
                      <a:rPr lang="en-US" altLang="ja-JP" sz="1600" i="1" dirty="0" smtClean="0">
                        <a:latin typeface="Cambria Math" panose="02040503050406030204" pitchFamily="18" charset="0"/>
                      </a:rPr>
                      <m:t>𝐷𝐴</m:t>
                    </m:r>
                  </m:oMath>
                </a14:m>
                <a:r>
                  <a:rPr lang="ja-JP" altLang="en-US" sz="1600" dirty="0"/>
                  <a:t>で</a:t>
                </a:r>
                <a:r>
                  <a:rPr lang="en-US" altLang="ja-JP" sz="1600" dirty="0"/>
                  <a:t>QUBO</a:t>
                </a:r>
                <a:r>
                  <a:rPr lang="ja-JP" altLang="en-US" sz="1600" dirty="0"/>
                  <a:t>を解決する</a:t>
                </a:r>
                <a:endParaRPr lang="en-US" altLang="ja-JP"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ja-JP" sz="1600" dirty="0"/>
              </a:p>
              <a:p>
                <a:endParaRPr lang="en-US" altLang="zh-CN" sz="1600" dirty="0"/>
              </a:p>
              <a:p>
                <a:r>
                  <a:rPr lang="ja-JP" altLang="en-US" sz="1600" dirty="0"/>
                  <a:t>実行不可能解の場合、</a:t>
                </a:r>
                <a:endParaRPr lang="en-US" altLang="ja-JP" sz="1600" dirty="0"/>
              </a:p>
              <a:p>
                <a:r>
                  <a:rPr lang="ja-JP" altLang="en-US" sz="1600" dirty="0"/>
                  <a:t>左側の端点を更新（現在の重みは足りない）</a:t>
                </a:r>
                <a:endParaRPr lang="en-US" altLang="zh-CN"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5866861" y="1343711"/>
                <a:ext cx="6781800" cy="4085542"/>
              </a:xfrm>
              <a:prstGeom prst="rect">
                <a:avLst/>
              </a:prstGeom>
              <a:blipFill>
                <a:blip r:embed="rId4"/>
                <a:stretch>
                  <a:fillRect l="-449" t="-447" b="-89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47854F-37FB-8D35-A19A-5ED1FC2CB983}"/>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2" name="文本框 1">
                <a:extLst>
                  <a:ext uri="{FF2B5EF4-FFF2-40B4-BE49-F238E27FC236}">
                    <a16:creationId xmlns:a16="http://schemas.microsoft.com/office/drawing/2014/main" id="{7B47854F-37FB-8D35-A19A-5ED1FC2CB983}"/>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5"/>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27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1" i="0" dirty="0">
                <a:solidFill>
                  <a:srgbClr val="374151"/>
                </a:solidFill>
                <a:effectLst/>
                <a:latin typeface="Söhne"/>
              </a:rPr>
              <a:t>2</a:t>
            </a:r>
            <a:r>
              <a:rPr lang="ja-JP" altLang="en-US" b="1" i="0" dirty="0">
                <a:solidFill>
                  <a:srgbClr val="374151"/>
                </a:solidFill>
                <a:effectLst/>
                <a:latin typeface="Söhne"/>
              </a:rPr>
              <a:t>つ</a:t>
            </a:r>
            <a:r>
              <a:rPr lang="ja-JP" altLang="en-US" b="0" i="0" dirty="0">
                <a:solidFill>
                  <a:srgbClr val="374151"/>
                </a:solidFill>
                <a:effectLst/>
                <a:latin typeface="Söhne"/>
              </a:rPr>
              <a:t>の等しい大きさの部分集合に分割し（各部分集合の頂点数が等しい）、</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AD47E1CC-5756-839E-8B7C-547F459CD509}"/>
              </a:ext>
            </a:extLst>
          </p:cNvPr>
          <p:cNvGrpSpPr/>
          <p:nvPr/>
        </p:nvGrpSpPr>
        <p:grpSpPr>
          <a:xfrm>
            <a:off x="9555714" y="1646140"/>
            <a:ext cx="2171700" cy="1352901"/>
            <a:chOff x="9555714" y="1646140"/>
            <a:chExt cx="2171700" cy="1352901"/>
          </a:xfrm>
        </p:grpSpPr>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任意多边形: 形状 14">
              <a:extLst>
                <a:ext uri="{FF2B5EF4-FFF2-40B4-BE49-F238E27FC236}">
                  <a16:creationId xmlns:a16="http://schemas.microsoft.com/office/drawing/2014/main" id="{E1AE9DEB-5430-C876-FF58-7F91DA3FE838}"/>
                </a:ext>
              </a:extLst>
            </p:cNvPr>
            <p:cNvSpPr/>
            <p:nvPr/>
          </p:nvSpPr>
          <p:spPr>
            <a:xfrm>
              <a:off x="9555714" y="1893211"/>
              <a:ext cx="2171700" cy="1104900"/>
            </a:xfrm>
            <a:custGeom>
              <a:avLst/>
              <a:gdLst>
                <a:gd name="connsiteX0" fmla="*/ 0 w 2171700"/>
                <a:gd name="connsiteY0" fmla="*/ 0 h 1104900"/>
                <a:gd name="connsiteX1" fmla="*/ 704850 w 2171700"/>
                <a:gd name="connsiteY1" fmla="*/ 533400 h 1104900"/>
                <a:gd name="connsiteX2" fmla="*/ 1438275 w 2171700"/>
                <a:gd name="connsiteY2" fmla="*/ 352425 h 1104900"/>
                <a:gd name="connsiteX3" fmla="*/ 2171700 w 2171700"/>
                <a:gd name="connsiteY3" fmla="*/ 1104900 h 1104900"/>
              </a:gdLst>
              <a:ahLst/>
              <a:cxnLst>
                <a:cxn ang="0">
                  <a:pos x="connsiteX0" y="connsiteY0"/>
                </a:cxn>
                <a:cxn ang="0">
                  <a:pos x="connsiteX1" y="connsiteY1"/>
                </a:cxn>
                <a:cxn ang="0">
                  <a:pos x="connsiteX2" y="connsiteY2"/>
                </a:cxn>
                <a:cxn ang="0">
                  <a:pos x="connsiteX3" y="connsiteY3"/>
                </a:cxn>
              </a:cxnLst>
              <a:rect l="l" t="t" r="r" b="b"/>
              <a:pathLst>
                <a:path w="2171700" h="1104900">
                  <a:moveTo>
                    <a:pt x="0" y="0"/>
                  </a:moveTo>
                  <a:cubicBezTo>
                    <a:pt x="232569" y="237331"/>
                    <a:pt x="465138" y="474663"/>
                    <a:pt x="704850" y="533400"/>
                  </a:cubicBezTo>
                  <a:cubicBezTo>
                    <a:pt x="944562" y="592137"/>
                    <a:pt x="1193800" y="257175"/>
                    <a:pt x="1438275" y="352425"/>
                  </a:cubicBezTo>
                  <a:cubicBezTo>
                    <a:pt x="1682750" y="447675"/>
                    <a:pt x="1927225" y="776287"/>
                    <a:pt x="2171700" y="1104900"/>
                  </a:cubicBezTo>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A8A7A1CD-6A88-4476-688D-9E33E185C8B2}"/>
              </a:ext>
            </a:extLst>
          </p:cNvPr>
          <p:cNvGrpSpPr/>
          <p:nvPr/>
        </p:nvGrpSpPr>
        <p:grpSpPr>
          <a:xfrm>
            <a:off x="9303492" y="4059555"/>
            <a:ext cx="1085755" cy="1432746"/>
            <a:chOff x="10007888" y="3975735"/>
            <a:chExt cx="1085755" cy="1432746"/>
          </a:xfrm>
        </p:grpSpPr>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973004C4-F7A6-E550-19ED-63DBDBFC7474}"/>
                    </a:ext>
                  </a:extLst>
                </p:cNvPr>
                <p:cNvSpPr/>
                <p:nvPr/>
              </p:nvSpPr>
              <p:spPr>
                <a:xfrm>
                  <a:off x="10372580" y="3975735"/>
                  <a:ext cx="337944" cy="3379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xmlns="">
            <p:sp>
              <p:nvSpPr>
                <p:cNvPr id="17" name="椭圆 16">
                  <a:extLst>
                    <a:ext uri="{FF2B5EF4-FFF2-40B4-BE49-F238E27FC236}">
                      <a16:creationId xmlns:a16="http://schemas.microsoft.com/office/drawing/2014/main" id="{973004C4-F7A6-E550-19ED-63DBDBFC7474}"/>
                    </a:ext>
                  </a:extLst>
                </p:cNvPr>
                <p:cNvSpPr>
                  <a:spLocks noRot="1" noChangeAspect="1" noMove="1" noResize="1" noEditPoints="1" noAdjustHandles="1" noChangeArrowheads="1" noChangeShapeType="1" noTextEdit="1"/>
                </p:cNvSpPr>
                <p:nvPr/>
              </p:nvSpPr>
              <p:spPr>
                <a:xfrm>
                  <a:off x="10372580" y="3975735"/>
                  <a:ext cx="337944" cy="337944"/>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CDEE7331-CE40-917F-E8C6-EE61629416D6}"/>
                    </a:ext>
                  </a:extLst>
                </p:cNvPr>
                <p:cNvSpPr/>
                <p:nvPr/>
              </p:nvSpPr>
              <p:spPr>
                <a:xfrm>
                  <a:off x="10372580" y="5070537"/>
                  <a:ext cx="337944" cy="33794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oMath>
                    </m:oMathPara>
                  </a14:m>
                  <a:endParaRPr lang="zh-CN" altLang="en-US" dirty="0"/>
                </a:p>
              </p:txBody>
            </p:sp>
          </mc:Choice>
          <mc:Fallback xmlns="">
            <p:sp>
              <p:nvSpPr>
                <p:cNvPr id="18" name="椭圆 17">
                  <a:extLst>
                    <a:ext uri="{FF2B5EF4-FFF2-40B4-BE49-F238E27FC236}">
                      <a16:creationId xmlns:a16="http://schemas.microsoft.com/office/drawing/2014/main" id="{CDEE7331-CE40-917F-E8C6-EE61629416D6}"/>
                    </a:ext>
                  </a:extLst>
                </p:cNvPr>
                <p:cNvSpPr>
                  <a:spLocks noRot="1" noChangeAspect="1" noMove="1" noResize="1" noEditPoints="1" noAdjustHandles="1" noChangeArrowheads="1" noChangeShapeType="1" noTextEdit="1"/>
                </p:cNvSpPr>
                <p:nvPr/>
              </p:nvSpPr>
              <p:spPr>
                <a:xfrm>
                  <a:off x="10372580" y="5070537"/>
                  <a:ext cx="337944" cy="337944"/>
                </a:xfrm>
                <a:prstGeom prst="ellipse">
                  <a:avLst/>
                </a:prstGeom>
                <a:blipFill>
                  <a:blip r:embed="rId5"/>
                  <a:stretch>
                    <a:fillRect l="-1754" b="-17544"/>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FF94FECD-5EDB-B943-F7BF-4D0DCBF76D76}"/>
                </a:ext>
              </a:extLst>
            </p:cNvPr>
            <p:cNvCxnSpPr>
              <a:cxnSpLocks/>
              <a:stCxn id="17" idx="4"/>
              <a:endCxn id="18" idx="0"/>
            </p:cNvCxnSpPr>
            <p:nvPr/>
          </p:nvCxnSpPr>
          <p:spPr>
            <a:xfrm>
              <a:off x="10541552" y="4313679"/>
              <a:ext cx="0" cy="75685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AAEC174-4028-2ADC-AA04-AE2968AA754D}"/>
                    </a:ext>
                  </a:extLst>
                </p:cNvPr>
                <p:cNvSpPr txBox="1"/>
                <p:nvPr/>
              </p:nvSpPr>
              <p:spPr>
                <a:xfrm>
                  <a:off x="10607594" y="4313679"/>
                  <a:ext cx="32278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9AAEC174-4028-2ADC-AA04-AE2968AA754D}"/>
                    </a:ext>
                  </a:extLst>
                </p:cNvPr>
                <p:cNvSpPr txBox="1">
                  <a:spLocks noRot="1" noChangeAspect="1" noMove="1" noResize="1" noEditPoints="1" noAdjustHandles="1" noChangeArrowheads="1" noChangeShapeType="1" noTextEdit="1"/>
                </p:cNvSpPr>
                <p:nvPr/>
              </p:nvSpPr>
              <p:spPr>
                <a:xfrm>
                  <a:off x="10607594" y="4313679"/>
                  <a:ext cx="322781" cy="299313"/>
                </a:xfrm>
                <a:prstGeom prst="rect">
                  <a:avLst/>
                </a:prstGeom>
                <a:blipFill>
                  <a:blip r:embed="rId6"/>
                  <a:stretch>
                    <a:fillRect l="-9615" r="-13462" b="-26531"/>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6C381FF9-155C-9EC7-AEC7-E5C95717692A}"/>
                </a:ext>
              </a:extLst>
            </p:cNvPr>
            <p:cNvCxnSpPr/>
            <p:nvPr/>
          </p:nvCxnSpPr>
          <p:spPr>
            <a:xfrm>
              <a:off x="10007888" y="4714968"/>
              <a:ext cx="10857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5B037C8-3791-A549-CF67-5464DFD966DE}"/>
                  </a:ext>
                </a:extLst>
              </p:cNvPr>
              <p:cNvSpPr txBox="1"/>
              <p:nvPr/>
            </p:nvSpPr>
            <p:spPr>
              <a:xfrm>
                <a:off x="8866838" y="5657643"/>
                <a:ext cx="3186257" cy="540533"/>
              </a:xfrm>
              <a:prstGeom prst="rect">
                <a:avLst/>
              </a:prstGeom>
              <a:noFill/>
              <a:ln>
                <a:solidFill>
                  <a:schemeClr val="tx1"/>
                </a:solidFill>
              </a:ln>
            </p:spPr>
            <p:txBody>
              <a:bodyPr wrap="none" rtlCol="0">
                <a:spAutoFit/>
              </a:bodyPr>
              <a:lstStyle/>
              <a:p>
                <a:r>
                  <a:rPr lang="ja-JP" altLang="en-US" sz="1400" dirty="0"/>
                  <a:t>頂点</a:t>
                </a:r>
                <a14:m>
                  <m:oMath xmlns:m="http://schemas.openxmlformats.org/officeDocument/2006/math">
                    <m:r>
                      <a:rPr lang="en-US" altLang="ja-JP" sz="1400" b="0" i="1" smtClean="0">
                        <a:latin typeface="Cambria Math" panose="02040503050406030204" pitchFamily="18" charset="0"/>
                      </a:rPr>
                      <m:t>𝑖</m:t>
                    </m:r>
                  </m:oMath>
                </a14:m>
                <a:r>
                  <a:rPr lang="ja-JP" altLang="en-US" sz="1400" dirty="0"/>
                  <a:t>頂点</a:t>
                </a:r>
                <a14:m>
                  <m:oMath xmlns:m="http://schemas.openxmlformats.org/officeDocument/2006/math">
                    <m:r>
                      <a:rPr lang="en-US" altLang="ja-JP" sz="1400" b="0" i="1" dirty="0" smtClean="0">
                        <a:latin typeface="Cambria Math" panose="02040503050406030204" pitchFamily="18" charset="0"/>
                      </a:rPr>
                      <m:t>𝑗</m:t>
                    </m:r>
                  </m:oMath>
                </a14:m>
                <a:r>
                  <a:rPr lang="ja-JP" altLang="en-US" sz="1400" dirty="0"/>
                  <a:t>が異なる集合に属する時、</a:t>
                </a:r>
                <a:endParaRPr lang="en-US" altLang="ja-JP" sz="1400" dirty="0"/>
              </a:p>
              <a:p>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𝑒</m:t>
                        </m:r>
                      </m:e>
                      <m:sub>
                        <m:r>
                          <a:rPr lang="en-US" altLang="zh-CN" sz="1400" i="1">
                            <a:latin typeface="Cambria Math" panose="02040503050406030204" pitchFamily="18" charset="0"/>
                          </a:rPr>
                          <m:t>𝑖𝑗</m:t>
                        </m:r>
                      </m:sub>
                    </m:sSub>
                  </m:oMath>
                </a14:m>
                <a:r>
                  <a:rPr lang="ja-JP" altLang="en-US" sz="1400" dirty="0"/>
                  <a:t>を目的関数に加算される</a:t>
                </a:r>
                <a:endParaRPr lang="zh-CN" altLang="en-US" sz="1400" dirty="0"/>
              </a:p>
            </p:txBody>
          </p:sp>
        </mc:Choice>
        <mc:Fallback xmlns="">
          <p:sp>
            <p:nvSpPr>
              <p:cNvPr id="30" name="文本框 29">
                <a:extLst>
                  <a:ext uri="{FF2B5EF4-FFF2-40B4-BE49-F238E27FC236}">
                    <a16:creationId xmlns:a16="http://schemas.microsoft.com/office/drawing/2014/main" id="{05B037C8-3791-A549-CF67-5464DFD966DE}"/>
                  </a:ext>
                </a:extLst>
              </p:cNvPr>
              <p:cNvSpPr txBox="1">
                <a:spLocks noRot="1" noChangeAspect="1" noMove="1" noResize="1" noEditPoints="1" noAdjustHandles="1" noChangeArrowheads="1" noChangeShapeType="1" noTextEdit="1"/>
              </p:cNvSpPr>
              <p:nvPr/>
            </p:nvSpPr>
            <p:spPr>
              <a:xfrm>
                <a:off x="8866838" y="5657643"/>
                <a:ext cx="3186257" cy="540533"/>
              </a:xfrm>
              <a:prstGeom prst="rect">
                <a:avLst/>
              </a:prstGeom>
              <a:blipFill>
                <a:blip r:embed="rId7"/>
                <a:stretch>
                  <a:fillRect l="-382" t="-1099" b="-7692"/>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5033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14317">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65760">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74915" y="4452618"/>
                <a:ext cx="5829281" cy="2203232"/>
              </a:xfrm>
              <a:prstGeom prst="rect">
                <a:avLst/>
              </a:prstGeom>
              <a:noFill/>
            </p:spPr>
            <p:txBody>
              <a:bodyPr wrap="square">
                <a:spAutoFit/>
              </a:bodyPr>
              <a:lstStyle/>
              <a:p>
                <a:r>
                  <a:rPr lang="ja-JP" altLang="en-US" sz="1600" dirty="0"/>
                  <a:t>制約条件</a:t>
                </a:r>
                <a:r>
                  <a:rPr lang="en-US" altLang="ja-JP" sz="1600" dirty="0"/>
                  <a:t>(</a:t>
                </a:r>
                <a:r>
                  <a:rPr lang="ja-JP" altLang="en-US" sz="1600" b="0" i="0" dirty="0">
                    <a:solidFill>
                      <a:srgbClr val="374151"/>
                    </a:solidFill>
                    <a:effectLst/>
                    <a:latin typeface="Söhne"/>
                  </a:rPr>
                  <a:t>各部分集合の頂点数が等しい</a:t>
                </a:r>
                <a:r>
                  <a:rPr lang="en-US" altLang="ja-JP" sz="1600" dirty="0"/>
                  <a:t>)</a:t>
                </a:r>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a:t>
                </a:r>
                <a:r>
                  <a:rPr lang="zh-CN" altLang="en-US" sz="1600" dirty="0"/>
                  <a:t> </a:t>
                </a:r>
                <a:r>
                  <a:rPr lang="ja-JP" altLang="en-US" sz="1600" dirty="0">
                    <a:solidFill>
                      <a:srgbClr val="00B050"/>
                    </a:solidFill>
                  </a:rPr>
                  <a:t>制約条件から変換された二次多項式</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74915" y="4452618"/>
                <a:ext cx="5829281" cy="2203232"/>
              </a:xfrm>
              <a:prstGeom prst="rect">
                <a:avLst/>
              </a:prstGeom>
              <a:blipFill>
                <a:blip r:embed="rId7"/>
                <a:stretch>
                  <a:fillRect l="-522"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561685" y="494712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600759" y="4613376"/>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600759" y="4613376"/>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888674" y="5665200"/>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smtClean="0">
                                  <a:solidFill>
                                    <a:srgbClr val="00B050"/>
                                  </a:solidFill>
                                  <a:latin typeface="Cambria Math" panose="02040503050406030204" pitchFamily="18" charset="0"/>
                                </a:rPr>
                              </m:ctrlPr>
                            </m:sSupPr>
                            <m:e>
                              <m:d>
                                <m:dPr>
                                  <m:ctrlPr>
                                    <a:rPr lang="en-US" altLang="zh-CN" i="1">
                                      <a:solidFill>
                                        <a:srgbClr val="00B050"/>
                                      </a:solidFill>
                                      <a:latin typeface="Cambria Math" panose="02040503050406030204" pitchFamily="18" charset="0"/>
                                    </a:rPr>
                                  </m:ctrlPr>
                                </m:dPr>
                                <m:e>
                                  <m:nary>
                                    <m:naryPr>
                                      <m:chr m:val="∑"/>
                                      <m:ctrlPr>
                                        <a:rPr lang="en-US" altLang="zh-CN" i="1">
                                          <a:solidFill>
                                            <a:srgbClr val="00B050"/>
                                          </a:solidFill>
                                          <a:latin typeface="Cambria Math" panose="02040503050406030204" pitchFamily="18" charset="0"/>
                                        </a:rPr>
                                      </m:ctrlPr>
                                    </m:naryPr>
                                    <m:sub>
                                      <m:r>
                                        <m:rPr>
                                          <m:brk m:alnAt="23"/>
                                        </m:rPr>
                                        <a:rPr lang="en-US" altLang="zh-CN" i="1">
                                          <a:solidFill>
                                            <a:srgbClr val="00B050"/>
                                          </a:solidFill>
                                          <a:latin typeface="Cambria Math" panose="02040503050406030204" pitchFamily="18" charset="0"/>
                                        </a:rPr>
                                        <m:t>𝑖</m:t>
                                      </m:r>
                                      <m:r>
                                        <a:rPr lang="en-US" altLang="zh-CN" i="1">
                                          <a:solidFill>
                                            <a:srgbClr val="00B050"/>
                                          </a:solidFill>
                                          <a:latin typeface="Cambria Math" panose="02040503050406030204" pitchFamily="18" charset="0"/>
                                        </a:rPr>
                                        <m:t>=1</m:t>
                                      </m:r>
                                    </m:sub>
                                    <m:sup>
                                      <m:r>
                                        <a:rPr lang="en-US" altLang="zh-CN" i="1">
                                          <a:solidFill>
                                            <a:srgbClr val="00B050"/>
                                          </a:solidFill>
                                          <a:latin typeface="Cambria Math" panose="02040503050406030204" pitchFamily="18" charset="0"/>
                                        </a:rPr>
                                        <m:t>𝑛</m:t>
                                      </m:r>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f>
                                    <m:fPr>
                                      <m:ctrlPr>
                                        <a:rPr lang="en-US" altLang="zh-CN" i="1">
                                          <a:solidFill>
                                            <a:srgbClr val="00B050"/>
                                          </a:solidFill>
                                          <a:latin typeface="Cambria Math" panose="02040503050406030204" pitchFamily="18" charset="0"/>
                                        </a:rPr>
                                      </m:ctrlPr>
                                    </m:fPr>
                                    <m:num>
                                      <m:r>
                                        <a:rPr lang="en-US" altLang="zh-CN" i="1">
                                          <a:solidFill>
                                            <a:srgbClr val="00B050"/>
                                          </a:solidFill>
                                          <a:latin typeface="Cambria Math" panose="02040503050406030204" pitchFamily="18" charset="0"/>
                                        </a:rPr>
                                        <m:t>𝑛</m:t>
                                      </m:r>
                                    </m:num>
                                    <m:den>
                                      <m:r>
                                        <a:rPr lang="en-US" altLang="zh-CN" i="1">
                                          <a:solidFill>
                                            <a:srgbClr val="00B050"/>
                                          </a:solidFill>
                                          <a:latin typeface="Cambria Math" panose="02040503050406030204" pitchFamily="18" charset="0"/>
                                        </a:rPr>
                                        <m:t>2</m:t>
                                      </m:r>
                                    </m:den>
                                  </m:f>
                                </m:e>
                              </m:d>
                            </m:e>
                            <m:sup>
                              <m:r>
                                <a:rPr lang="en-US" altLang="zh-CN" i="1">
                                  <a:solidFill>
                                    <a:srgbClr val="00B050"/>
                                  </a:solidFill>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888674" y="5665200"/>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00701D7-F416-86A0-4812-7C5BE15BC601}"/>
                  </a:ext>
                </a:extLst>
              </p:cNvPr>
              <p:cNvSpPr txBox="1"/>
              <p:nvPr/>
            </p:nvSpPr>
            <p:spPr>
              <a:xfrm>
                <a:off x="5659498" y="1209725"/>
                <a:ext cx="6094378" cy="81176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zh-CN" altLang="en-US" dirty="0"/>
              </a:p>
            </p:txBody>
          </p:sp>
        </mc:Choice>
        <mc:Fallback xmlns="">
          <p:sp>
            <p:nvSpPr>
              <p:cNvPr id="3" name="文本框 2">
                <a:extLst>
                  <a:ext uri="{FF2B5EF4-FFF2-40B4-BE49-F238E27FC236}">
                    <a16:creationId xmlns:a16="http://schemas.microsoft.com/office/drawing/2014/main" id="{500701D7-F416-86A0-4812-7C5BE15BC601}"/>
                  </a:ext>
                </a:extLst>
              </p:cNvPr>
              <p:cNvSpPr txBox="1">
                <a:spLocks noRot="1" noChangeAspect="1" noMove="1" noResize="1" noEditPoints="1" noAdjustHandles="1" noChangeArrowheads="1" noChangeShapeType="1" noTextEdit="1"/>
              </p:cNvSpPr>
              <p:nvPr/>
            </p:nvSpPr>
            <p:spPr>
              <a:xfrm>
                <a:off x="5659498" y="1209725"/>
                <a:ext cx="6094378" cy="811761"/>
              </a:xfrm>
              <a:prstGeom prst="rect">
                <a:avLst/>
              </a:prstGeom>
              <a:blipFill>
                <a:blip r:embed="rId10"/>
                <a:stretch>
                  <a:fillRect/>
                </a:stretch>
              </a:blipFill>
              <a:ln>
                <a:solidFill>
                  <a:schemeClr val="tx1"/>
                </a:solid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4699DEA-19E7-A08F-E375-656F71FC1A90}"/>
              </a:ext>
            </a:extLst>
          </p:cNvPr>
          <p:cNvSpPr txBox="1"/>
          <p:nvPr/>
        </p:nvSpPr>
        <p:spPr>
          <a:xfrm>
            <a:off x="4511997" y="4694283"/>
            <a:ext cx="902811" cy="307777"/>
          </a:xfrm>
          <a:prstGeom prst="rect">
            <a:avLst/>
          </a:prstGeom>
          <a:noFill/>
        </p:spPr>
        <p:txBody>
          <a:bodyPr wrap="none" rtlCol="0">
            <a:spAutoFit/>
          </a:bodyPr>
          <a:lstStyle/>
          <a:p>
            <a:r>
              <a:rPr lang="ja-JP" altLang="en-US" sz="1400" dirty="0"/>
              <a:t>等式制約</a:t>
            </a:r>
            <a:endParaRPr lang="zh-CN" altLang="en-US" sz="1400" dirty="0"/>
          </a:p>
        </p:txBody>
      </p:sp>
      <p:sp>
        <p:nvSpPr>
          <p:cNvPr id="11" name="文本框 10">
            <a:extLst>
              <a:ext uri="{FF2B5EF4-FFF2-40B4-BE49-F238E27FC236}">
                <a16:creationId xmlns:a16="http://schemas.microsoft.com/office/drawing/2014/main" id="{5697C4D3-63AE-B7B3-6F04-AC70590A8EBA}"/>
              </a:ext>
            </a:extLst>
          </p:cNvPr>
          <p:cNvSpPr txBox="1"/>
          <p:nvPr/>
        </p:nvSpPr>
        <p:spPr>
          <a:xfrm>
            <a:off x="7890025" y="2675584"/>
            <a:ext cx="1425390" cy="276999"/>
          </a:xfrm>
          <a:prstGeom prst="rect">
            <a:avLst/>
          </a:prstGeom>
          <a:noFill/>
        </p:spPr>
        <p:txBody>
          <a:bodyPr wrap="none" rtlCol="0">
            <a:spAutoFit/>
          </a:bodyPr>
          <a:lstStyle/>
          <a:p>
            <a:r>
              <a:rPr lang="en-US" altLang="zh-CN" sz="1200" dirty="0"/>
              <a:t>01</a:t>
            </a:r>
            <a:r>
              <a:rPr lang="ja-JP" altLang="en-US" sz="1200" dirty="0"/>
              <a:t>のバイナリ変数</a:t>
            </a:r>
            <a:endParaRPr lang="zh-CN" altLang="en-US" sz="1200" dirty="0"/>
          </a:p>
        </p:txBody>
      </p:sp>
    </p:spTree>
    <p:extLst>
      <p:ext uri="{BB962C8B-B14F-4D97-AF65-F5344CB8AC3E}">
        <p14:creationId xmlns:p14="http://schemas.microsoft.com/office/powerpoint/2010/main" val="100191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82E1E-589E-2266-5B2C-0C965473AC3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77A8572-B812-128B-774C-8EBE83F1B456}"/>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4E2F37FA-82EB-F7BE-5609-E17386B4BD00}"/>
              </a:ext>
            </a:extLst>
          </p:cNvPr>
          <p:cNvSpPr>
            <a:spLocks noGrp="1"/>
          </p:cNvSpPr>
          <p:nvPr>
            <p:ph type="title"/>
          </p:nvPr>
        </p:nvSpPr>
        <p:spPr>
          <a:xfrm>
            <a:off x="600364" y="71077"/>
            <a:ext cx="10532995" cy="598978"/>
          </a:xfrm>
        </p:spPr>
        <p:txBody>
          <a:bodyPr>
            <a:normAutofit fontScale="90000"/>
          </a:bodyPr>
          <a:lstStyle/>
          <a:p>
            <a:r>
              <a:rPr lang="en-US" altLang="zh-CN" sz="4400" dirty="0"/>
              <a:t>Travelling Salesman Problem</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5B71E17-5B28-E11D-AA44-BAEC014859E4}"/>
                  </a:ext>
                </a:extLst>
              </p:cNvPr>
              <p:cNvSpPr txBox="1"/>
              <p:nvPr/>
            </p:nvSpPr>
            <p:spPr>
              <a:xfrm>
                <a:off x="600364" y="4188802"/>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75B71E17-5B28-E11D-AA44-BAEC014859E4}"/>
                  </a:ext>
                </a:extLst>
              </p:cNvPr>
              <p:cNvSpPr txBox="1">
                <a:spLocks noRot="1" noChangeAspect="1" noMove="1" noResize="1" noEditPoints="1" noAdjustHandles="1" noChangeArrowheads="1" noChangeShapeType="1" noTextEdit="1"/>
              </p:cNvSpPr>
              <p:nvPr/>
            </p:nvSpPr>
            <p:spPr>
              <a:xfrm>
                <a:off x="600364" y="4188802"/>
                <a:ext cx="7496348" cy="1753685"/>
              </a:xfrm>
              <a:prstGeom prst="rect">
                <a:avLst/>
              </a:prstGeom>
              <a:blipFill>
                <a:blip r:embed="rId2"/>
                <a:stretch>
                  <a:fillRect l="-407" t="-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2AF992D-218C-89CB-D6E9-E082EE503806}"/>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0C5C788B-FF77-E242-FA1A-F363F8357710}"/>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9CC76755-2EE1-7027-5C43-C6B827FFC0DC}"/>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870249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103734" y="71584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103733" y="60603"/>
            <a:ext cx="10532995" cy="598978"/>
          </a:xfrm>
        </p:spPr>
        <p:txBody>
          <a:bodyPr>
            <a:normAutofit fontScale="90000"/>
          </a:bodyPr>
          <a:lstStyle/>
          <a:p>
            <a:r>
              <a:rPr lang="en-US" altLang="zh-CN" sz="4400" dirty="0"/>
              <a:t>Multi-dimensional 0-1 Knapsack Problem(MKP)</a:t>
            </a:r>
          </a:p>
        </p:txBody>
      </p:sp>
      <p:pic>
        <p:nvPicPr>
          <p:cNvPr id="8" name="图片 7" descr="图标&#10;&#10;描述已自动生成">
            <a:extLst>
              <a:ext uri="{FF2B5EF4-FFF2-40B4-BE49-F238E27FC236}">
                <a16:creationId xmlns:a16="http://schemas.microsoft.com/office/drawing/2014/main" id="{842A233E-0D68-B14C-FE68-BCE9DBC55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4" y="812074"/>
            <a:ext cx="894906" cy="894906"/>
          </a:xfrm>
          <a:prstGeom prst="rect">
            <a:avLst/>
          </a:prstGeom>
        </p:spPr>
      </p:pic>
      <p:sp>
        <p:nvSpPr>
          <p:cNvPr id="10" name="文本框 9">
            <a:extLst>
              <a:ext uri="{FF2B5EF4-FFF2-40B4-BE49-F238E27FC236}">
                <a16:creationId xmlns:a16="http://schemas.microsoft.com/office/drawing/2014/main" id="{F112D9FB-A2A1-4C88-5DB8-513E3DC4F859}"/>
              </a:ext>
            </a:extLst>
          </p:cNvPr>
          <p:cNvSpPr txBox="1"/>
          <p:nvPr/>
        </p:nvSpPr>
        <p:spPr>
          <a:xfrm>
            <a:off x="1575916" y="896514"/>
            <a:ext cx="2524125" cy="307777"/>
          </a:xfrm>
          <a:prstGeom prst="rect">
            <a:avLst/>
          </a:prstGeom>
          <a:noFill/>
        </p:spPr>
        <p:txBody>
          <a:bodyPr wrap="square">
            <a:spAutoFit/>
          </a:bodyPr>
          <a:lstStyle/>
          <a:p>
            <a:r>
              <a:rPr lang="ja-JP" altLang="en-US" sz="1400" dirty="0"/>
              <a:t>ナップザックは一つあって</a:t>
            </a:r>
            <a:endParaRPr lang="en-US" altLang="ja-JP" sz="1400" dirty="0"/>
          </a:p>
        </p:txBody>
      </p:sp>
      <p:pic>
        <p:nvPicPr>
          <p:cNvPr id="12" name="图片 11" descr="瓶子上写着字&#10;&#10;中度可信度描述已自动生成">
            <a:extLst>
              <a:ext uri="{FF2B5EF4-FFF2-40B4-BE49-F238E27FC236}">
                <a16:creationId xmlns:a16="http://schemas.microsoft.com/office/drawing/2014/main" id="{FB3C99D0-8D47-66F1-0F0D-69A8E151E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126" y="2123507"/>
            <a:ext cx="964977" cy="964977"/>
          </a:xfrm>
          <a:prstGeom prst="rect">
            <a:avLst/>
          </a:prstGeom>
        </p:spPr>
      </p:pic>
      <p:pic>
        <p:nvPicPr>
          <p:cNvPr id="14" name="图片 13" descr="图标&#10;&#10;描述已自动生成">
            <a:extLst>
              <a:ext uri="{FF2B5EF4-FFF2-40B4-BE49-F238E27FC236}">
                <a16:creationId xmlns:a16="http://schemas.microsoft.com/office/drawing/2014/main" id="{6C4437BE-E62B-2C6F-6EDA-3894E1CFC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3639" y="2057344"/>
            <a:ext cx="936402" cy="936402"/>
          </a:xfrm>
          <a:prstGeom prst="rect">
            <a:avLst/>
          </a:prstGeom>
        </p:spPr>
      </p:pic>
      <p:pic>
        <p:nvPicPr>
          <p:cNvPr id="16" name="图片 15" descr="图标&#10;&#10;描述已自动生成">
            <a:extLst>
              <a:ext uri="{FF2B5EF4-FFF2-40B4-BE49-F238E27FC236}">
                <a16:creationId xmlns:a16="http://schemas.microsoft.com/office/drawing/2014/main" id="{6D95CF6C-1246-DAF2-CB25-FAB503F85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07" y="2123506"/>
            <a:ext cx="964977" cy="964977"/>
          </a:xfrm>
          <a:prstGeom prst="rect">
            <a:avLst/>
          </a:prstGeom>
        </p:spPr>
      </p:pic>
      <p:pic>
        <p:nvPicPr>
          <p:cNvPr id="18" name="图片 17" descr="图标&#10;&#10;描述已自动生成">
            <a:extLst>
              <a:ext uri="{FF2B5EF4-FFF2-40B4-BE49-F238E27FC236}">
                <a16:creationId xmlns:a16="http://schemas.microsoft.com/office/drawing/2014/main" id="{F2DE575A-0F8C-5D24-0D2E-A9B6012565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2802" y="2102752"/>
            <a:ext cx="975721" cy="975721"/>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8D98A3A-DDC6-C210-757F-DC309EF495AD}"/>
                  </a:ext>
                </a:extLst>
              </p:cNvPr>
              <p:cNvSpPr txBox="1"/>
              <p:nvPr/>
            </p:nvSpPr>
            <p:spPr>
              <a:xfrm>
                <a:off x="7431071" y="2636771"/>
                <a:ext cx="3156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C8D98A3A-DDC6-C210-757F-DC309EF495AD}"/>
                  </a:ext>
                </a:extLst>
              </p:cNvPr>
              <p:cNvSpPr txBox="1">
                <a:spLocks noRot="1" noChangeAspect="1" noMove="1" noResize="1" noEditPoints="1" noAdjustHandles="1" noChangeArrowheads="1" noChangeShapeType="1" noTextEdit="1"/>
              </p:cNvSpPr>
              <p:nvPr/>
            </p:nvSpPr>
            <p:spPr>
              <a:xfrm>
                <a:off x="7431071" y="2636771"/>
                <a:ext cx="315634" cy="2769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7CCA3DA-FCFB-CAF0-454C-495F2FB4E7D4}"/>
                  </a:ext>
                </a:extLst>
              </p:cNvPr>
              <p:cNvSpPr txBox="1"/>
              <p:nvPr/>
            </p:nvSpPr>
            <p:spPr>
              <a:xfrm>
                <a:off x="5214967" y="975155"/>
                <a:ext cx="2025604" cy="369332"/>
              </a:xfrm>
              <a:prstGeom prst="rect">
                <a:avLst/>
              </a:prstGeom>
              <a:noFill/>
            </p:spPr>
            <p:txBody>
              <a:bodyPr wrap="square">
                <a:spAutoFit/>
              </a:bodyPr>
              <a:lstStyle/>
              <a:p>
                <a:r>
                  <a:rPr lang="ja-JP" altLang="en-US" sz="1800" dirty="0"/>
                  <a:t>荷物の個数：</a:t>
                </a:r>
                <a:r>
                  <a:rPr lang="en-US" altLang="ja-JP" sz="1800" b="0" dirty="0"/>
                  <a:t> </a:t>
                </a:r>
                <a14:m>
                  <m:oMath xmlns:m="http://schemas.openxmlformats.org/officeDocument/2006/math">
                    <m:r>
                      <a:rPr lang="en-US" altLang="ja-JP" sz="1800" b="0" i="1" smtClean="0">
                        <a:latin typeface="Cambria Math" panose="02040503050406030204" pitchFamily="18" charset="0"/>
                      </a:rPr>
                      <m:t>𝑛</m:t>
                    </m:r>
                  </m:oMath>
                </a14:m>
                <a:endParaRPr lang="en-US" altLang="zh-CN" sz="1800" dirty="0"/>
              </a:p>
            </p:txBody>
          </p:sp>
        </mc:Choice>
        <mc:Fallback xmlns="">
          <p:sp>
            <p:nvSpPr>
              <p:cNvPr id="21" name="文本框 20">
                <a:extLst>
                  <a:ext uri="{FF2B5EF4-FFF2-40B4-BE49-F238E27FC236}">
                    <a16:creationId xmlns:a16="http://schemas.microsoft.com/office/drawing/2014/main" id="{F7CCA3DA-FCFB-CAF0-454C-495F2FB4E7D4}"/>
                  </a:ext>
                </a:extLst>
              </p:cNvPr>
              <p:cNvSpPr txBox="1">
                <a:spLocks noRot="1" noChangeAspect="1" noMove="1" noResize="1" noEditPoints="1" noAdjustHandles="1" noChangeArrowheads="1" noChangeShapeType="1" noTextEdit="1"/>
              </p:cNvSpPr>
              <p:nvPr/>
            </p:nvSpPr>
            <p:spPr>
              <a:xfrm>
                <a:off x="5214967" y="975155"/>
                <a:ext cx="2025604" cy="369332"/>
              </a:xfrm>
              <a:prstGeom prst="rect">
                <a:avLst/>
              </a:prstGeom>
              <a:blipFill>
                <a:blip r:embed="rId9"/>
                <a:stretch>
                  <a:fillRect l="-2402" t="-8197" b="-26230"/>
                </a:stretch>
              </a:blipFill>
            </p:spPr>
            <p:txBody>
              <a:bodyPr/>
              <a:lstStyle/>
              <a:p>
                <a:r>
                  <a:rPr lang="zh-CN" altLang="en-US">
                    <a:noFill/>
                  </a:rPr>
                  <a:t> </a:t>
                </a:r>
              </a:p>
            </p:txBody>
          </p:sp>
        </mc:Fallback>
      </mc:AlternateContent>
      <p:sp>
        <p:nvSpPr>
          <p:cNvPr id="22" name="右大括号 21">
            <a:extLst>
              <a:ext uri="{FF2B5EF4-FFF2-40B4-BE49-F238E27FC236}">
                <a16:creationId xmlns:a16="http://schemas.microsoft.com/office/drawing/2014/main" id="{75308B7A-FA12-39E9-2D73-BD15A652D40B}"/>
              </a:ext>
            </a:extLst>
          </p:cNvPr>
          <p:cNvSpPr/>
          <p:nvPr/>
        </p:nvSpPr>
        <p:spPr>
          <a:xfrm rot="16200000">
            <a:off x="5972173" y="-2787248"/>
            <a:ext cx="247650" cy="8731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大括号 24">
            <a:extLst>
              <a:ext uri="{FF2B5EF4-FFF2-40B4-BE49-F238E27FC236}">
                <a16:creationId xmlns:a16="http://schemas.microsoft.com/office/drawing/2014/main" id="{FFD238E6-800B-1588-393B-0150AF6EF91B}"/>
              </a:ext>
            </a:extLst>
          </p:cNvPr>
          <p:cNvSpPr/>
          <p:nvPr/>
        </p:nvSpPr>
        <p:spPr>
          <a:xfrm rot="10800000">
            <a:off x="923992" y="3520181"/>
            <a:ext cx="247650" cy="21062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A2FA0D9-5B2B-14A4-F31A-BE50086FEC5E}"/>
                  </a:ext>
                </a:extLst>
              </p:cNvPr>
              <p:cNvSpPr txBox="1"/>
              <p:nvPr/>
            </p:nvSpPr>
            <p:spPr>
              <a:xfrm>
                <a:off x="1171642" y="3394047"/>
                <a:ext cx="10267883" cy="2843855"/>
              </a:xfrm>
              <a:prstGeom prst="rect">
                <a:avLst/>
              </a:prstGeom>
              <a:noFill/>
            </p:spPr>
            <p:txBody>
              <a:bodyPr wrap="square">
                <a:spAutoFit/>
              </a:bodyPr>
              <a:lstStyle/>
              <a:p>
                <a:r>
                  <a:rPr lang="ja-JP" altLang="en-US" sz="1600" dirty="0"/>
                  <a:t>属性</a:t>
                </a:r>
                <a:r>
                  <a:rPr lang="en-US" altLang="ja-JP" sz="1600" dirty="0"/>
                  <a:t>1   </a:t>
                </a:r>
                <a:r>
                  <a:rPr lang="ja-JP"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1,1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1</m:t>
                        </m:r>
                      </m:sub>
                    </m:sSub>
                  </m:oMath>
                </a14:m>
                <a:endParaRPr lang="en-US" altLang="zh-CN" sz="1600" dirty="0"/>
              </a:p>
              <a:p>
                <a:endParaRPr lang="en-US" altLang="zh-CN" sz="1600" dirty="0"/>
              </a:p>
              <a:p>
                <a:r>
                  <a:rPr lang="ja-JP" altLang="en-US" sz="1600" dirty="0"/>
                  <a:t>属性</a:t>
                </a:r>
                <a:r>
                  <a:rPr lang="en-US" altLang="ja-JP" sz="1600" dirty="0"/>
                  <a:t>2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2</m:t>
                        </m:r>
                      </m:sub>
                    </m:sSub>
                  </m:oMath>
                </a14:m>
                <a:endParaRPr lang="en-US" altLang="zh-CN" sz="1600" dirty="0"/>
              </a:p>
              <a:p>
                <a:endParaRPr lang="en-US" altLang="zh-CN" sz="1600" dirty="0"/>
              </a:p>
              <a:p>
                <a:r>
                  <a:rPr lang="ja-JP" altLang="en-US" sz="1600" dirty="0"/>
                  <a:t>属性</a:t>
                </a:r>
                <a:r>
                  <a:rPr lang="en-US" altLang="ja-JP" sz="1600" dirty="0"/>
                  <a:t>3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3</m:t>
                        </m:r>
                      </m:sub>
                    </m:sSub>
                  </m:oMath>
                </a14:m>
                <a:endParaRPr lang="en-US" altLang="zh-CN" sz="1600" dirty="0"/>
              </a:p>
              <a:p>
                <a:endParaRPr lang="en-US" altLang="zh-CN" sz="1600" dirty="0"/>
              </a:p>
              <a:p>
                <a:r>
                  <a:rPr lang="en-US" altLang="zh-CN" sz="1600" dirty="0"/>
                  <a:t>                                                                                                                 </a:t>
                </a:r>
                <a14:m>
                  <m:oMath xmlns:m="http://schemas.openxmlformats.org/officeDocument/2006/math">
                    <m:r>
                      <a:rPr lang="en-US" altLang="zh-CN" sz="1600" i="1" smtClean="0">
                        <a:latin typeface="Cambria Math" panose="02040503050406030204" pitchFamily="18" charset="0"/>
                      </a:rPr>
                      <m:t>⋮</m:t>
                    </m:r>
                  </m:oMath>
                </a14:m>
                <a:endParaRPr lang="en-US" altLang="zh-CN" sz="1600" dirty="0"/>
              </a:p>
              <a:p>
                <a:endParaRPr lang="en-US" altLang="zh-CN"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𝑚</m:t>
                        </m:r>
                      </m:sub>
                    </m:sSub>
                  </m:oMath>
                </a14:m>
                <a:endParaRPr lang="en-US" altLang="zh-CN" sz="1600" dirty="0"/>
              </a:p>
              <a:p>
                <a:endParaRPr lang="en-US" altLang="zh-CN" sz="1600" dirty="0"/>
              </a:p>
              <a:p>
                <a:r>
                  <a:rPr lang="ja-JP" altLang="en-US" sz="1600" dirty="0"/>
                  <a:t>価値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r>
                      <a:rPr lang="en-US" altLang="zh-CN" sz="1600" i="1">
                        <a:latin typeface="Cambria Math" panose="02040503050406030204" pitchFamily="18" charset="0"/>
                      </a:rPr>
                      <m:t>…</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𝑛</m:t>
                        </m:r>
                      </m:sub>
                    </m:sSub>
                  </m:oMath>
                </a14:m>
                <a:endParaRPr lang="zh-CN" altLang="en-US" sz="1600" dirty="0"/>
              </a:p>
            </p:txBody>
          </p:sp>
        </mc:Choice>
        <mc:Fallback xmlns="">
          <p:sp>
            <p:nvSpPr>
              <p:cNvPr id="27" name="文本框 26">
                <a:extLst>
                  <a:ext uri="{FF2B5EF4-FFF2-40B4-BE49-F238E27FC236}">
                    <a16:creationId xmlns:a16="http://schemas.microsoft.com/office/drawing/2014/main" id="{9A2FA0D9-5B2B-14A4-F31A-BE50086FEC5E}"/>
                  </a:ext>
                </a:extLst>
              </p:cNvPr>
              <p:cNvSpPr txBox="1">
                <a:spLocks noRot="1" noChangeAspect="1" noMove="1" noResize="1" noEditPoints="1" noAdjustHandles="1" noChangeArrowheads="1" noChangeShapeType="1" noTextEdit="1"/>
              </p:cNvSpPr>
              <p:nvPr/>
            </p:nvSpPr>
            <p:spPr>
              <a:xfrm>
                <a:off x="1171642" y="3394047"/>
                <a:ext cx="10267883" cy="2843855"/>
              </a:xfrm>
              <a:prstGeom prst="rect">
                <a:avLst/>
              </a:prstGeom>
              <a:blipFill>
                <a:blip r:embed="rId10"/>
                <a:stretch>
                  <a:fillRect l="-297" t="-429" b="-1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3C44156-065C-F449-F397-4615066955B4}"/>
                  </a:ext>
                </a:extLst>
              </p:cNvPr>
              <p:cNvSpPr txBox="1"/>
              <p:nvPr/>
            </p:nvSpPr>
            <p:spPr>
              <a:xfrm>
                <a:off x="103733" y="4088476"/>
                <a:ext cx="924967" cy="523220"/>
              </a:xfrm>
              <a:prstGeom prst="rect">
                <a:avLst/>
              </a:prstGeom>
              <a:noFill/>
            </p:spPr>
            <p:txBody>
              <a:bodyPr wrap="square">
                <a:spAutoFit/>
              </a:bodyPr>
              <a:lstStyle/>
              <a:p>
                <a14:m>
                  <m:oMath xmlns:m="http://schemas.openxmlformats.org/officeDocument/2006/math">
                    <m:r>
                      <a:rPr lang="en-US" altLang="ja-JP" sz="1400" b="0" i="1" smtClean="0">
                        <a:latin typeface="Cambria Math" panose="02040503050406030204" pitchFamily="18" charset="0"/>
                      </a:rPr>
                      <m:t>𝑚</m:t>
                    </m:r>
                  </m:oMath>
                </a14:m>
                <a:r>
                  <a:rPr lang="ja-JP" altLang="en-US" sz="1400" dirty="0"/>
                  <a:t>個属性</a:t>
                </a:r>
                <a:endParaRPr lang="en-US" altLang="ja-JP" sz="1400" dirty="0"/>
              </a:p>
              <a:p>
                <a:r>
                  <a:rPr lang="ja-JP" altLang="en-US" sz="1400" dirty="0"/>
                  <a:t>ある</a:t>
                </a:r>
                <a:endParaRPr lang="zh-CN" altLang="en-US" sz="1400" dirty="0"/>
              </a:p>
            </p:txBody>
          </p:sp>
        </mc:Choice>
        <mc:Fallback xmlns="">
          <p:sp>
            <p:nvSpPr>
              <p:cNvPr id="34" name="文本框 33">
                <a:extLst>
                  <a:ext uri="{FF2B5EF4-FFF2-40B4-BE49-F238E27FC236}">
                    <a16:creationId xmlns:a16="http://schemas.microsoft.com/office/drawing/2014/main" id="{53C44156-065C-F449-F397-4615066955B4}"/>
                  </a:ext>
                </a:extLst>
              </p:cNvPr>
              <p:cNvSpPr txBox="1">
                <a:spLocks noRot="1" noChangeAspect="1" noMove="1" noResize="1" noEditPoints="1" noAdjustHandles="1" noChangeArrowheads="1" noChangeShapeType="1" noTextEdit="1"/>
              </p:cNvSpPr>
              <p:nvPr/>
            </p:nvSpPr>
            <p:spPr>
              <a:xfrm>
                <a:off x="103733" y="4088476"/>
                <a:ext cx="924967" cy="523220"/>
              </a:xfrm>
              <a:prstGeom prst="rect">
                <a:avLst/>
              </a:prstGeom>
              <a:blipFill>
                <a:blip r:embed="rId11"/>
                <a:stretch>
                  <a:fillRect l="-1974" t="-2326" b="-10465"/>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E863A5D3-9D20-75D1-6D9C-7953ADD2AD80}"/>
              </a:ext>
            </a:extLst>
          </p:cNvPr>
          <p:cNvCxnSpPr/>
          <p:nvPr/>
        </p:nvCxnSpPr>
        <p:spPr>
          <a:xfrm>
            <a:off x="685800" y="5829300"/>
            <a:ext cx="11115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1F10661-737F-E3A5-414A-C03E7BBDEACF}"/>
              </a:ext>
            </a:extLst>
          </p:cNvPr>
          <p:cNvCxnSpPr>
            <a:cxnSpLocks/>
          </p:cNvCxnSpPr>
          <p:nvPr/>
        </p:nvCxnSpPr>
        <p:spPr>
          <a:xfrm>
            <a:off x="10720388" y="2288195"/>
            <a:ext cx="0" cy="41696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80DC5E3-D1CB-137B-DEDD-BE864161B290}"/>
                  </a:ext>
                </a:extLst>
              </p:cNvPr>
              <p:cNvSpPr txBox="1"/>
              <p:nvPr/>
            </p:nvSpPr>
            <p:spPr>
              <a:xfrm>
                <a:off x="7240571" y="862428"/>
                <a:ext cx="4828730" cy="607539"/>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p:txBody>
          </p:sp>
        </mc:Choice>
        <mc:Fallback xmlns="">
          <p:sp>
            <p:nvSpPr>
              <p:cNvPr id="43" name="文本框 42">
                <a:extLst>
                  <a:ext uri="{FF2B5EF4-FFF2-40B4-BE49-F238E27FC236}">
                    <a16:creationId xmlns:a16="http://schemas.microsoft.com/office/drawing/2014/main" id="{480DC5E3-D1CB-137B-DEDD-BE864161B290}"/>
                  </a:ext>
                </a:extLst>
              </p:cNvPr>
              <p:cNvSpPr txBox="1">
                <a:spLocks noRot="1" noChangeAspect="1" noMove="1" noResize="1" noEditPoints="1" noAdjustHandles="1" noChangeArrowheads="1" noChangeShapeType="1" noTextEdit="1"/>
              </p:cNvSpPr>
              <p:nvPr/>
            </p:nvSpPr>
            <p:spPr>
              <a:xfrm>
                <a:off x="7240571" y="862428"/>
                <a:ext cx="4828730" cy="607539"/>
              </a:xfrm>
              <a:prstGeom prst="rect">
                <a:avLst/>
              </a:prstGeom>
              <a:blipFill>
                <a:blip r:embed="rId12"/>
                <a:stretch>
                  <a:fillRect b="-4902"/>
                </a:stretch>
              </a:blipFill>
              <a:ln>
                <a:solidFill>
                  <a:schemeClr val="tx1"/>
                </a:solidFill>
              </a:ln>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9532DAFA-1DA0-D2D0-1154-AE1A613390A5}"/>
              </a:ext>
            </a:extLst>
          </p:cNvPr>
          <p:cNvSpPr txBox="1"/>
          <p:nvPr/>
        </p:nvSpPr>
        <p:spPr>
          <a:xfrm>
            <a:off x="10895786" y="2779600"/>
            <a:ext cx="543739" cy="307777"/>
          </a:xfrm>
          <a:prstGeom prst="rect">
            <a:avLst/>
          </a:prstGeom>
          <a:noFill/>
        </p:spPr>
        <p:txBody>
          <a:bodyPr wrap="none" rtlCol="0">
            <a:spAutoFit/>
          </a:bodyPr>
          <a:lstStyle/>
          <a:p>
            <a:r>
              <a:rPr lang="ja-JP" altLang="en-US" sz="1400" dirty="0"/>
              <a:t>制限</a:t>
            </a:r>
            <a:endParaRPr lang="zh-CN" altLang="en-US" sz="1400" dirty="0"/>
          </a:p>
        </p:txBody>
      </p:sp>
    </p:spTree>
    <p:extLst>
      <p:ext uri="{BB962C8B-B14F-4D97-AF65-F5344CB8AC3E}">
        <p14:creationId xmlns:p14="http://schemas.microsoft.com/office/powerpoint/2010/main" val="643826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8E422-F923-BB56-ACF9-602EC1ECDAF6}"/>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CA9246E7-AE18-3456-D7D9-71A373C41460}"/>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525EE71B-C429-14A4-E456-9AE9AA1A5209}"/>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43F467-469E-8D18-A10E-9086B1CD6F15}"/>
                  </a:ext>
                </a:extLst>
              </p:cNvPr>
              <p:cNvSpPr txBox="1"/>
              <p:nvPr/>
            </p:nvSpPr>
            <p:spPr>
              <a:xfrm>
                <a:off x="1209753" y="2208682"/>
                <a:ext cx="6030818" cy="3160224"/>
              </a:xfrm>
              <a:prstGeom prst="rect">
                <a:avLst/>
              </a:prstGeom>
              <a:noFill/>
            </p:spPr>
            <p:txBody>
              <a:bodyPr wrap="none" rtlCol="0">
                <a:spAutoFit/>
              </a:bodyPr>
              <a:lstStyle/>
              <a:p>
                <a:r>
                  <a:rPr lang="ja-JP" altLang="en-US" sz="1600" dirty="0"/>
                  <a:t>目的関数</a:t>
                </a:r>
                <a:endParaRPr lang="en-US" altLang="ja-JP" sz="1600" dirty="0"/>
              </a:p>
              <a:p>
                <a:r>
                  <a:rPr lang="ja-JP" altLang="en-US" sz="1600" dirty="0"/>
                  <a:t>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endParaRPr lang="en-US" altLang="zh-CN" sz="1600" dirty="0"/>
              </a:p>
              <a:p>
                <a:endParaRPr lang="en-US" altLang="zh-CN" sz="1600" dirty="0"/>
              </a:p>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C643F467-469E-8D18-A10E-9086B1CD6F15}"/>
                  </a:ext>
                </a:extLst>
              </p:cNvPr>
              <p:cNvSpPr txBox="1">
                <a:spLocks noRot="1" noChangeAspect="1" noMove="1" noResize="1" noEditPoints="1" noAdjustHandles="1" noChangeArrowheads="1" noChangeShapeType="1" noTextEdit="1"/>
              </p:cNvSpPr>
              <p:nvPr/>
            </p:nvSpPr>
            <p:spPr>
              <a:xfrm>
                <a:off x="1209753" y="2208682"/>
                <a:ext cx="6030818" cy="3160224"/>
              </a:xfrm>
              <a:prstGeom prst="rect">
                <a:avLst/>
              </a:prstGeom>
              <a:blipFill>
                <a:blip r:embed="rId3"/>
                <a:stretch>
                  <a:fillRect l="-505" t="-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C1FF2EC-1F89-5695-1637-E0EF1B9B5988}"/>
                  </a:ext>
                </a:extLst>
              </p:cNvPr>
              <p:cNvSpPr txBox="1"/>
              <p:nvPr/>
            </p:nvSpPr>
            <p:spPr>
              <a:xfrm>
                <a:off x="7240571" y="1153524"/>
                <a:ext cx="4828730" cy="776816"/>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各荷物の価値：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a:p>
                <a:r>
                  <a:rPr lang="ja-JP" altLang="en-US" sz="1100" dirty="0"/>
                  <a:t>各属性の制限：</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𝑊</m:t>
                        </m:r>
                      </m:e>
                      <m:sub>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𝑘</m:t>
                    </m:r>
                    <m:r>
                      <a:rPr lang="en-US" altLang="ja-JP" sz="1100" b="0" i="1" smtClean="0">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𝑚</m:t>
                    </m:r>
                    <m:r>
                      <a:rPr lang="en-US" altLang="ja-JP" sz="1100" b="0" i="1" smtClean="0">
                        <a:latin typeface="Cambria Math" panose="02040503050406030204" pitchFamily="18" charset="0"/>
                        <a:ea typeface="Cambria Math" panose="02040503050406030204" pitchFamily="18" charset="0"/>
                      </a:rPr>
                      <m:t>} </m:t>
                    </m:r>
                  </m:oMath>
                </a14:m>
                <a:endParaRPr lang="en-US" altLang="zh-CN" sz="1100" dirty="0"/>
              </a:p>
            </p:txBody>
          </p:sp>
        </mc:Choice>
        <mc:Fallback xmlns="">
          <p:sp>
            <p:nvSpPr>
              <p:cNvPr id="3" name="文本框 2">
                <a:extLst>
                  <a:ext uri="{FF2B5EF4-FFF2-40B4-BE49-F238E27FC236}">
                    <a16:creationId xmlns:a16="http://schemas.microsoft.com/office/drawing/2014/main" id="{6C1FF2EC-1F89-5695-1637-E0EF1B9B5988}"/>
                  </a:ext>
                </a:extLst>
              </p:cNvPr>
              <p:cNvSpPr txBox="1">
                <a:spLocks noRot="1" noChangeAspect="1" noMove="1" noResize="1" noEditPoints="1" noAdjustHandles="1" noChangeArrowheads="1" noChangeShapeType="1" noTextEdit="1"/>
              </p:cNvSpPr>
              <p:nvPr/>
            </p:nvSpPr>
            <p:spPr>
              <a:xfrm>
                <a:off x="7240571" y="1153524"/>
                <a:ext cx="4828730" cy="776816"/>
              </a:xfrm>
              <a:prstGeom prst="rect">
                <a:avLst/>
              </a:prstGeom>
              <a:blipFill>
                <a:blip r:embed="rId4"/>
                <a:stretch>
                  <a:fillRect b="-3846"/>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100433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467013" y="1226705"/>
                <a:ext cx="8838912" cy="3021533"/>
              </a:xfrm>
              <a:prstGeom prst="rect">
                <a:avLst/>
              </a:prstGeom>
              <a:noFill/>
            </p:spPr>
            <p:txBody>
              <a:bodyPr wrap="square">
                <a:spAutoFit/>
              </a:bodyPr>
              <a:lstStyle/>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（補助変数）と</a:t>
                </a:r>
                <a:r>
                  <a:rPr lang="en-US" altLang="ja-JP" sz="1600" b="1" dirty="0"/>
                  <a:t>log encoding</a:t>
                </a:r>
                <a:r>
                  <a:rPr lang="ja-JP" altLang="en-US" sz="1600" dirty="0"/>
                  <a:t>を利用してから</a:t>
                </a:r>
                <a:endParaRPr lang="en-US" altLang="ja-JP" sz="1600" dirty="0"/>
              </a:p>
              <a:p>
                <a:r>
                  <a:rPr lang="ja-JP" altLang="en-US" sz="1600" dirty="0"/>
                  <a:t>移項して二乗する</a:t>
                </a:r>
                <a:endParaRPr lang="en-US" altLang="ja-JP" sz="1600" dirty="0"/>
              </a:p>
              <a:p>
                <a:r>
                  <a:rPr lang="ja-JP" altLang="en-US" sz="1600" dirty="0"/>
                  <a:t>制約条件から二次多項式へ変換する：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467013" y="1226705"/>
                <a:ext cx="8838912" cy="3021533"/>
              </a:xfrm>
              <a:prstGeom prst="rect">
                <a:avLst/>
              </a:prstGeom>
              <a:blipFill>
                <a:blip r:embed="rId3"/>
                <a:stretch>
                  <a:fillRect l="-414" t="-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208598" y="3802260"/>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208598" y="3802260"/>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466916" y="4060407"/>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30353" y="3718120"/>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30353" y="3718120"/>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57282" y="4990159"/>
                <a:ext cx="6991522" cy="1504514"/>
              </a:xfrm>
              <a:prstGeom prst="rect">
                <a:avLst/>
              </a:prstGeom>
              <a:noFill/>
            </p:spPr>
            <p:txBody>
              <a:bodyPr wrap="square">
                <a:spAutoFit/>
              </a:bodyPr>
              <a:lstStyle/>
              <a:p>
                <a:r>
                  <a:rPr lang="ja-JP" altLang="en-US" sz="1600" dirty="0"/>
                  <a:t>通常は最小化する問題なので</a:t>
                </a:r>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𝑘</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𝑚</m:t>
                              </m:r>
                            </m:sup>
                            <m:e>
                              <m:sSup>
                                <m:sSupPr>
                                  <m:ctrlPr>
                                    <a:rPr lang="en-US" altLang="zh-CN" sz="1600" i="1">
                                      <a:solidFill>
                                        <a:srgbClr val="00B050"/>
                                      </a:solidFill>
                                      <a:latin typeface="Cambria Math" panose="02040503050406030204" pitchFamily="18" charset="0"/>
                                      <a:ea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𝑗</m:t>
                                          </m:r>
                                          <m:r>
                                            <a:rPr lang="en-US" altLang="zh-CN" sz="1600" i="1">
                                              <a:solidFill>
                                                <a:srgbClr val="00B050"/>
                                              </a:solidFill>
                                              <a:latin typeface="Cambria Math" panose="02040503050406030204" pitchFamily="18" charset="0"/>
                                            </a:rPr>
                                            <m:t>=0</m:t>
                                          </m:r>
                                        </m:sub>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e>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r>
                                                <a:rPr lang="en-US" altLang="zh-CN" sz="1600" i="1">
                                                  <a:solidFill>
                                                    <a:srgbClr val="00B050"/>
                                                  </a:solidFill>
                                                  <a:latin typeface="Cambria Math" panose="02040503050406030204" pitchFamily="18" charset="0"/>
                                                </a:rPr>
                                                <m:t>𝑗</m:t>
                                              </m:r>
                                            </m:sup>
                                          </m:s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r>
                                                <a:rPr lang="en-US" altLang="zh-CN" sz="1600" i="1">
                                                  <a:solidFill>
                                                    <a:srgbClr val="00B050"/>
                                                  </a:solidFill>
                                                  <a:latin typeface="Cambria Math" panose="02040503050406030204" pitchFamily="18" charset="0"/>
                                                </a:rPr>
                                                <m:t>𝑗</m:t>
                                              </m:r>
                                            </m:sub>
                                          </m:sSub>
                                        </m:e>
                                      </m:nary>
                                      <m:r>
                                        <a:rPr lang="en-US" altLang="zh-CN" sz="1600" i="1">
                                          <a:solidFill>
                                            <a:srgbClr val="00B050"/>
                                          </a:solidFill>
                                          <a:latin typeface="Cambria Math" panose="02040503050406030204" pitchFamily="18" charset="0"/>
                                        </a:rPr>
                                        <m:t>+</m:t>
                                      </m:r>
                                      <m:d>
                                        <m:dPr>
                                          <m:ctrlPr>
                                            <a:rPr lang="en-US" altLang="zh-CN" sz="1600" i="1">
                                              <a:solidFill>
                                                <a:srgbClr val="00B050"/>
                                              </a:solidFill>
                                              <a:latin typeface="Cambria Math" panose="02040503050406030204" pitchFamily="18" charset="0"/>
                                            </a:rPr>
                                          </m:ctrlPr>
                                        </m:dPr>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𝑊</m:t>
                                              </m:r>
                                            </m:e>
                                            <m:sub>
                                              <m:r>
                                                <a:rPr lang="en-US" altLang="zh-CN" sz="1600" i="1">
                                                  <a:solidFill>
                                                    <a:srgbClr val="00B050"/>
                                                  </a:solidFill>
                                                  <a:latin typeface="Cambria Math" panose="02040503050406030204" pitchFamily="18" charset="0"/>
                                                </a:rPr>
                                                <m:t>𝑘</m:t>
                                              </m:r>
                                            </m:sub>
                                          </m:sSub>
                                          <m:r>
                                            <a:rPr lang="en-US" altLang="zh-CN" sz="1600" i="1">
                                              <a:solidFill>
                                                <a:srgbClr val="00B050"/>
                                              </a:solidFill>
                                              <a:latin typeface="Cambria Math" panose="02040503050406030204" pitchFamily="18" charset="0"/>
                                            </a:rPr>
                                            <m:t>+1−</m:t>
                                          </m:r>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sSup>
                                        </m:e>
                                      </m:d>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b>
                                      </m:sSub>
                                      <m:r>
                                        <a:rPr lang="en-US" altLang="zh-CN" sz="1600" i="1">
                                          <a:solidFill>
                                            <a:srgbClr val="00B050"/>
                                          </a:solidFill>
                                          <a:latin typeface="Cambria Math" panose="02040503050406030204" pitchFamily="18" charset="0"/>
                                        </a:rPr>
                                        <m:t>−</m:t>
                                      </m:r>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𝑛</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𝑤</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𝑘</m:t>
                                              </m:r>
                                            </m:sub>
                                          </m:s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sub>
                                          </m:sSub>
                                        </m:e>
                                      </m:nary>
                                    </m:e>
                                  </m:d>
                                </m:e>
                                <m:sup>
                                  <m:r>
                                    <a:rPr lang="en-US" altLang="zh-CN" sz="1600" i="1">
                                      <a:solidFill>
                                        <a:srgbClr val="00B050"/>
                                      </a:solidFill>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57282" y="4990159"/>
                <a:ext cx="6991522" cy="1504514"/>
              </a:xfrm>
              <a:prstGeom prst="rect">
                <a:avLst/>
              </a:prstGeom>
              <a:blipFill>
                <a:blip r:embed="rId6"/>
                <a:stretch>
                  <a:fillRect l="-523" t="-1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B5F0EE-DA33-C963-03EF-B035161D02D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86F92E0-A13B-7808-3873-E8BDF438DA4A}"/>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1438B61F-C924-8988-BEB9-877CD3CFBF04}"/>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sp>
        <p:nvSpPr>
          <p:cNvPr id="5" name="文本框 4">
            <a:extLst>
              <a:ext uri="{FF2B5EF4-FFF2-40B4-BE49-F238E27FC236}">
                <a16:creationId xmlns:a16="http://schemas.microsoft.com/office/drawing/2014/main" id="{3A8EE94B-EEDF-4467-5B9E-B5D0315FF7D6}"/>
              </a:ext>
            </a:extLst>
          </p:cNvPr>
          <p:cNvSpPr txBox="1"/>
          <p:nvPr/>
        </p:nvSpPr>
        <p:spPr>
          <a:xfrm>
            <a:off x="104775" y="1859339"/>
            <a:ext cx="5178021" cy="3139321"/>
          </a:xfrm>
          <a:prstGeom prst="rect">
            <a:avLst/>
          </a:prstGeom>
          <a:noFill/>
        </p:spPr>
        <p:txBody>
          <a:bodyPr wrap="none" rtlCol="0">
            <a:spAutoFit/>
          </a:bodyPr>
          <a:lstStyle/>
          <a:p>
            <a:r>
              <a:rPr lang="ja-JP" altLang="en-US" dirty="0"/>
              <a:t>一回の</a:t>
            </a:r>
            <a:r>
              <a:rPr lang="en-US" altLang="zh-CN" dirty="0"/>
              <a:t>DA</a:t>
            </a:r>
            <a:r>
              <a:rPr lang="ja-JP" altLang="en-US" dirty="0"/>
              <a:t>の実行の停止条件：</a:t>
            </a:r>
            <a:endParaRPr lang="en-US" altLang="ja-JP" dirty="0"/>
          </a:p>
          <a:p>
            <a:pPr marL="285750" indent="-285750">
              <a:buFont typeface="Arial" panose="020B0604020202020204" pitchFamily="34" charset="0"/>
              <a:buChar char="•"/>
            </a:pPr>
            <a:r>
              <a:rPr lang="ja-JP" altLang="en-US" dirty="0"/>
              <a:t>エネルギー（コスト）：既知最適解</a:t>
            </a:r>
            <a:endParaRPr lang="en-US" altLang="ja-JP" dirty="0"/>
          </a:p>
          <a:p>
            <a:pPr marL="285750" indent="-285750">
              <a:buFont typeface="Arial" panose="020B0604020202020204" pitchFamily="34" charset="0"/>
              <a:buChar char="•"/>
            </a:pPr>
            <a:r>
              <a:rPr lang="ja-JP" altLang="en-US" dirty="0"/>
              <a:t>実行時間：</a:t>
            </a:r>
            <a:r>
              <a:rPr lang="en-US" altLang="ja-JP" dirty="0"/>
              <a:t>20</a:t>
            </a:r>
            <a:r>
              <a:rPr lang="ja-JP" altLang="en-US" dirty="0"/>
              <a:t>ｓ</a:t>
            </a:r>
            <a:endParaRPr lang="en-US" altLang="ja-JP" dirty="0"/>
          </a:p>
          <a:p>
            <a:endParaRPr lang="en-US" altLang="ja-JP" dirty="0"/>
          </a:p>
          <a:p>
            <a:r>
              <a:rPr lang="en-US" altLang="ja-JP" dirty="0"/>
              <a:t>20</a:t>
            </a:r>
            <a:r>
              <a:rPr lang="ja-JP" altLang="en-US" dirty="0"/>
              <a:t>ｓ以内に既知最適解に到達したら実行終了</a:t>
            </a:r>
            <a:endParaRPr lang="en-US" altLang="ja-JP" dirty="0"/>
          </a:p>
          <a:p>
            <a:r>
              <a:rPr lang="ja-JP" altLang="en-US" dirty="0"/>
              <a:t>到達しなかったら</a:t>
            </a:r>
            <a:r>
              <a:rPr lang="en-US" altLang="ja-JP" dirty="0"/>
              <a:t>20</a:t>
            </a:r>
            <a:r>
              <a:rPr lang="ja-JP" altLang="en-US" dirty="0"/>
              <a:t>ｓで終了する</a:t>
            </a:r>
            <a:endParaRPr lang="en-US" altLang="ja-JP" dirty="0"/>
          </a:p>
          <a:p>
            <a:endParaRPr lang="en-US" altLang="zh-CN" dirty="0"/>
          </a:p>
          <a:p>
            <a:endParaRPr lang="en-US" altLang="zh-CN" dirty="0"/>
          </a:p>
          <a:p>
            <a:r>
              <a:rPr lang="en-US" altLang="zh-CN" b="0" i="0" dirty="0">
                <a:solidFill>
                  <a:srgbClr val="0F0F0F"/>
                </a:solidFill>
                <a:effectLst/>
                <a:latin typeface="Söhne"/>
              </a:rPr>
              <a:t>sequential penalty method</a:t>
            </a:r>
            <a:r>
              <a:rPr lang="ja-JP" altLang="en-US" dirty="0"/>
              <a:t>の実験について</a:t>
            </a:r>
            <a:endParaRPr lang="en-US" altLang="ja-JP" dirty="0"/>
          </a:p>
          <a:p>
            <a:pPr marL="285750" indent="-285750">
              <a:buFont typeface="Arial" panose="020B0604020202020204" pitchFamily="34" charset="0"/>
              <a:buChar char="•"/>
            </a:pPr>
            <a:r>
              <a:rPr lang="ja-JP" altLang="en-US" dirty="0"/>
              <a:t>最大のイテレーション回数：</a:t>
            </a:r>
            <a:r>
              <a:rPr lang="en-US" altLang="ja-JP" dirty="0"/>
              <a:t>10</a:t>
            </a:r>
            <a:r>
              <a:rPr lang="ja-JP" altLang="en-US" dirty="0"/>
              <a:t>回</a:t>
            </a:r>
            <a:endParaRPr lang="en-US" altLang="ja-JP" dirty="0"/>
          </a:p>
          <a:p>
            <a:pPr marL="285750" indent="-285750">
              <a:buFont typeface="Arial" panose="020B0604020202020204" pitchFamily="34" charset="0"/>
              <a:buChar char="•"/>
            </a:pPr>
            <a:r>
              <a:rPr lang="ja-JP" altLang="en-US" dirty="0"/>
              <a:t>各イテレーションで</a:t>
            </a:r>
            <a:r>
              <a:rPr lang="en-US" altLang="ja-JP" dirty="0"/>
              <a:t>DA</a:t>
            </a:r>
            <a:r>
              <a:rPr lang="ja-JP" altLang="en-US" dirty="0"/>
              <a:t>の最大実行回数：</a:t>
            </a:r>
            <a:r>
              <a:rPr lang="en-US" altLang="ja-JP" dirty="0"/>
              <a:t>20</a:t>
            </a:r>
            <a:r>
              <a:rPr lang="ja-JP" altLang="en-US" dirty="0"/>
              <a:t>回</a:t>
            </a:r>
            <a:endParaRPr lang="zh-CN" altLang="en-US" dirty="0"/>
          </a:p>
        </p:txBody>
      </p:sp>
      <p:sp>
        <p:nvSpPr>
          <p:cNvPr id="8" name="文本框 7">
            <a:extLst>
              <a:ext uri="{FF2B5EF4-FFF2-40B4-BE49-F238E27FC236}">
                <a16:creationId xmlns:a16="http://schemas.microsoft.com/office/drawing/2014/main" id="{A420E8C9-6B17-BCA1-DADC-440A23195A3A}"/>
              </a:ext>
            </a:extLst>
          </p:cNvPr>
          <p:cNvSpPr txBox="1"/>
          <p:nvPr/>
        </p:nvSpPr>
        <p:spPr>
          <a:xfrm>
            <a:off x="5674750" y="1926223"/>
            <a:ext cx="6216125" cy="1323439"/>
          </a:xfrm>
          <a:prstGeom prst="rect">
            <a:avLst/>
          </a:prstGeom>
          <a:noFill/>
        </p:spPr>
        <p:txBody>
          <a:bodyPr wrap="none" rtlCol="0">
            <a:spAutoFit/>
          </a:bodyPr>
          <a:lstStyle/>
          <a:p>
            <a:pPr marL="285750" indent="-285750">
              <a:buFont typeface="Arial" panose="020B0604020202020204" pitchFamily="34" charset="0"/>
              <a:buChar char="•"/>
            </a:pPr>
            <a:r>
              <a:rPr lang="en-US" altLang="zh-CN" sz="1600" b="0" i="0" dirty="0">
                <a:solidFill>
                  <a:srgbClr val="0F0F0F"/>
                </a:solidFill>
                <a:effectLst/>
                <a:latin typeface="Söhne"/>
              </a:rPr>
              <a:t>sequential penalty method </a:t>
            </a:r>
            <a:r>
              <a:rPr lang="ja-JP" altLang="en-US" sz="1600" dirty="0"/>
              <a:t>　と　</a:t>
            </a:r>
            <a:r>
              <a:rPr lang="en-US" altLang="zh-CN" sz="1600" dirty="0">
                <a:solidFill>
                  <a:srgbClr val="0F0F0F"/>
                </a:solidFill>
                <a:latin typeface="Söhne"/>
              </a:rPr>
              <a:t>Scaled-sequential Penalty Method</a:t>
            </a:r>
          </a:p>
          <a:p>
            <a:r>
              <a:rPr lang="ja-JP" altLang="en-US" sz="1600" dirty="0"/>
              <a:t>解が実行可能解の場合、実験を終了</a:t>
            </a:r>
            <a:endParaRPr lang="en-US" altLang="ja-JP" sz="1600" dirty="0"/>
          </a:p>
          <a:p>
            <a:endParaRPr lang="en-US" altLang="zh-CN" sz="1600" dirty="0"/>
          </a:p>
          <a:p>
            <a:pPr marL="285750" indent="-285750">
              <a:buFont typeface="Arial" panose="020B0604020202020204" pitchFamily="34" charset="0"/>
              <a:buChar char="•"/>
            </a:pPr>
            <a:r>
              <a:rPr lang="en-US" altLang="zh-CN" sz="1600" dirty="0">
                <a:solidFill>
                  <a:srgbClr val="0F0F0F"/>
                </a:solidFill>
                <a:latin typeface="Söhne"/>
              </a:rPr>
              <a:t>Binary Search Penalty Method</a:t>
            </a:r>
          </a:p>
          <a:p>
            <a:r>
              <a:rPr lang="ja-JP" altLang="en-US" sz="1600" dirty="0">
                <a:solidFill>
                  <a:srgbClr val="0F0F0F"/>
                </a:solidFill>
                <a:latin typeface="Söhne"/>
              </a:rPr>
              <a:t>左右の端点が一つの点になると、実験を終了</a:t>
            </a:r>
            <a:endParaRPr lang="zh-CN" altLang="en-US" sz="1600" dirty="0">
              <a:solidFill>
                <a:srgbClr val="0F0F0F"/>
              </a:solidFill>
              <a:latin typeface="Söhne"/>
            </a:endParaRPr>
          </a:p>
        </p:txBody>
      </p:sp>
    </p:spTree>
    <p:extLst>
      <p:ext uri="{BB962C8B-B14F-4D97-AF65-F5344CB8AC3E}">
        <p14:creationId xmlns:p14="http://schemas.microsoft.com/office/powerpoint/2010/main" val="149832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9A08C2-76DB-ECC9-145B-644180ACCC4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1619830-0186-B2FB-FCEF-3BDB57F03E38}"/>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2EE699F-A363-30E2-11D2-AD3750F05242}"/>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D56452-99F2-C037-7611-A3EBF3189F63}"/>
                  </a:ext>
                </a:extLst>
              </p:cNvPr>
              <p:cNvSpPr txBox="1"/>
              <p:nvPr/>
            </p:nvSpPr>
            <p:spPr>
              <a:xfrm>
                <a:off x="600364" y="1238694"/>
                <a:ext cx="10334336" cy="411599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得られた解の品質を評価するため</a:t>
                </a:r>
                <a:endParaRPr lang="en-US" altLang="ja-JP" sz="1600" dirty="0"/>
              </a:p>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本論文で実験</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en-US" altLang="ja-JP" sz="1600" dirty="0"/>
              </a:p>
              <a:p>
                <a:endParaRPr lang="en-US" altLang="ja-JP" sz="1600" dirty="0"/>
              </a:p>
              <a:p>
                <a:endParaRPr lang="en-US" altLang="ja-JP" sz="1600" dirty="0"/>
              </a:p>
              <a:p>
                <a:pPr marL="285750" indent="-285750">
                  <a:buFont typeface="Arial" panose="020B0604020202020204" pitchFamily="34" charset="0"/>
                  <a:buChar char="•"/>
                </a:pPr>
                <a:r>
                  <a:rPr lang="en-US" altLang="ja-JP" sz="1600" dirty="0"/>
                  <a:t>TTS</a:t>
                </a:r>
                <a:r>
                  <a:rPr lang="ja-JP" altLang="en-US" sz="1600" dirty="0"/>
                  <a:t>（</a:t>
                </a:r>
                <a:r>
                  <a:rPr lang="en-US" altLang="zh-CN" sz="1600" b="0" i="0" dirty="0">
                    <a:solidFill>
                      <a:srgbClr val="0F0F0F"/>
                    </a:solidFill>
                    <a:effectLst/>
                    <a:latin typeface="Söhne"/>
                  </a:rPr>
                  <a:t>Time to solution</a:t>
                </a:r>
                <a:r>
                  <a:rPr lang="ja-JP" altLang="en-US" sz="1600" dirty="0"/>
                  <a:t>）：制限時間内で見つかった最高品質の解を達成するのにどれだけ時間がかかるか</a:t>
                </a:r>
                <a:endParaRPr lang="en-US" altLang="ja-JP" sz="1600" dirty="0"/>
              </a:p>
              <a:p>
                <a:endParaRPr lang="en-US" altLang="zh-CN" sz="1600" dirty="0"/>
              </a:p>
              <a:p>
                <a:r>
                  <a:rPr lang="ja-JP" altLang="en-US" sz="1600" dirty="0"/>
                  <a:t>本論文で制限時間は</a:t>
                </a:r>
                <a:r>
                  <a:rPr lang="en-US" altLang="ja-JP" sz="1600" dirty="0"/>
                  <a:t>20s</a:t>
                </a:r>
              </a:p>
            </p:txBody>
          </p:sp>
        </mc:Choice>
        <mc:Fallback xmlns="">
          <p:sp>
            <p:nvSpPr>
              <p:cNvPr id="2" name="文本框 1">
                <a:extLst>
                  <a:ext uri="{FF2B5EF4-FFF2-40B4-BE49-F238E27FC236}">
                    <a16:creationId xmlns:a16="http://schemas.microsoft.com/office/drawing/2014/main" id="{E7D56452-99F2-C037-7611-A3EBF3189F63}"/>
                  </a:ext>
                </a:extLst>
              </p:cNvPr>
              <p:cNvSpPr txBox="1">
                <a:spLocks noRot="1" noChangeAspect="1" noMove="1" noResize="1" noEditPoints="1" noAdjustHandles="1" noChangeArrowheads="1" noChangeShapeType="1" noTextEdit="1"/>
              </p:cNvSpPr>
              <p:nvPr/>
            </p:nvSpPr>
            <p:spPr>
              <a:xfrm>
                <a:off x="600364" y="1238694"/>
                <a:ext cx="10334336" cy="4115999"/>
              </a:xfrm>
              <a:prstGeom prst="rect">
                <a:avLst/>
              </a:prstGeom>
              <a:blipFill>
                <a:blip r:embed="rId3"/>
                <a:stretch>
                  <a:fillRect l="-295" t="-444" b="-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80574F-AB56-30FC-99D4-5A8B3FB26AC3}"/>
                  </a:ext>
                </a:extLst>
              </p:cNvPr>
              <p:cNvSpPr txBox="1"/>
              <p:nvPr/>
            </p:nvSpPr>
            <p:spPr>
              <a:xfrm>
                <a:off x="8316705" y="2000250"/>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endParaRPr lang="en-US" altLang="ja-JP"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3" name="文本框 2">
                <a:extLst>
                  <a:ext uri="{FF2B5EF4-FFF2-40B4-BE49-F238E27FC236}">
                    <a16:creationId xmlns:a16="http://schemas.microsoft.com/office/drawing/2014/main" id="{7180574F-AB56-30FC-99D4-5A8B3FB26AC3}"/>
                  </a:ext>
                </a:extLst>
              </p:cNvPr>
              <p:cNvSpPr txBox="1">
                <a:spLocks noRot="1" noChangeAspect="1" noMove="1" noResize="1" noEditPoints="1" noAdjustHandles="1" noChangeArrowheads="1" noChangeShapeType="1" noTextEdit="1"/>
              </p:cNvSpPr>
              <p:nvPr/>
            </p:nvSpPr>
            <p:spPr>
              <a:xfrm>
                <a:off x="8316705" y="2000250"/>
                <a:ext cx="2769028" cy="923330"/>
              </a:xfrm>
              <a:prstGeom prst="rect">
                <a:avLst/>
              </a:prstGeom>
              <a:blipFill>
                <a:blip r:embed="rId4"/>
                <a:stretch>
                  <a:fillRect l="-438" t="-1948" r="-1094"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720038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もっと小さくなれる可能性がある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419186" y="1191069"/>
                <a:ext cx="6601364" cy="1869935"/>
              </a:xfrm>
              <a:prstGeom prst="rect">
                <a:avLst/>
              </a:prstGeom>
              <a:noFill/>
              <a:ln>
                <a:solidFill>
                  <a:schemeClr val="tx1"/>
                </a:solidFill>
              </a:ln>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a:t>
                </a:r>
                <a:endParaRPr lang="en-US" altLang="ja-JP" sz="1600" dirty="0"/>
              </a:p>
              <a:p>
                <a:r>
                  <a:rPr lang="ja-JP" altLang="en-US" sz="1600" dirty="0"/>
                  <a:t>解の品質を評価する</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419186" y="1191069"/>
                <a:ext cx="6601364" cy="1869935"/>
              </a:xfrm>
              <a:prstGeom prst="rect">
                <a:avLst/>
              </a:prstGeom>
              <a:blipFill>
                <a:blip r:embed="rId3"/>
                <a:stretch>
                  <a:fillRect l="-461" t="-647" b="-2913"/>
                </a:stretch>
              </a:blipFill>
              <a:ln>
                <a:solidFill>
                  <a:schemeClr val="tx1"/>
                </a:solidFill>
              </a:ln>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523961" y="4954327"/>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
        <p:nvSpPr>
          <p:cNvPr id="11" name="文本框 10">
            <a:extLst>
              <a:ext uri="{FF2B5EF4-FFF2-40B4-BE49-F238E27FC236}">
                <a16:creationId xmlns:a16="http://schemas.microsoft.com/office/drawing/2014/main" id="{6A242A23-9DA8-3DA7-D839-866FCE93545E}"/>
              </a:ext>
            </a:extLst>
          </p:cNvPr>
          <p:cNvSpPr txBox="1"/>
          <p:nvPr/>
        </p:nvSpPr>
        <p:spPr>
          <a:xfrm>
            <a:off x="5419186" y="3223143"/>
            <a:ext cx="6601364" cy="1384995"/>
          </a:xfrm>
          <a:prstGeom prst="rect">
            <a:avLst/>
          </a:prstGeom>
          <a:noFill/>
          <a:ln>
            <a:solidFill>
              <a:schemeClr val="tx1"/>
            </a:solidFill>
          </a:ln>
        </p:spPr>
        <p:txBody>
          <a:bodyPr wrap="square">
            <a:spAutoFit/>
          </a:bodyPr>
          <a:lstStyle/>
          <a:p>
            <a:r>
              <a:rPr lang="ja-JP" altLang="en-US" sz="1400" dirty="0"/>
              <a:t>一回の</a:t>
            </a:r>
            <a:r>
              <a:rPr lang="en-US" altLang="zh-CN" sz="1400" dirty="0"/>
              <a:t>DA</a:t>
            </a:r>
            <a:r>
              <a:rPr lang="ja-JP" altLang="en-US" sz="1400" dirty="0"/>
              <a:t>の実行の停止条件：</a:t>
            </a:r>
            <a:endParaRPr lang="en-US" altLang="ja-JP" sz="1400" dirty="0"/>
          </a:p>
          <a:p>
            <a:pPr marL="285750" indent="-285750">
              <a:buFont typeface="Arial" panose="020B0604020202020204" pitchFamily="34" charset="0"/>
              <a:buChar char="•"/>
            </a:pPr>
            <a:r>
              <a:rPr lang="ja-JP" altLang="en-US" sz="1400" dirty="0"/>
              <a:t>エネルギー（コスト）：既知最適解</a:t>
            </a:r>
            <a:endParaRPr lang="en-US" altLang="ja-JP" sz="1400" dirty="0"/>
          </a:p>
          <a:p>
            <a:pPr marL="285750" indent="-285750">
              <a:buFont typeface="Arial" panose="020B0604020202020204" pitchFamily="34" charset="0"/>
              <a:buChar char="•"/>
            </a:pPr>
            <a:r>
              <a:rPr lang="ja-JP" altLang="en-US" sz="1400" dirty="0"/>
              <a:t>実行時間：</a:t>
            </a:r>
            <a:r>
              <a:rPr lang="en-US" altLang="ja-JP" sz="1400" dirty="0"/>
              <a:t>20</a:t>
            </a:r>
            <a:r>
              <a:rPr lang="ja-JP" altLang="en-US" sz="1400" dirty="0"/>
              <a:t>ｓ</a:t>
            </a:r>
            <a:endParaRPr lang="en-US" altLang="ja-JP" sz="1400" dirty="0"/>
          </a:p>
          <a:p>
            <a:endParaRPr lang="en-US" altLang="ja-JP" sz="1400" dirty="0"/>
          </a:p>
          <a:p>
            <a:r>
              <a:rPr lang="en-US" altLang="ja-JP" sz="1400" dirty="0"/>
              <a:t>20</a:t>
            </a:r>
            <a:r>
              <a:rPr lang="ja-JP" altLang="en-US" sz="1400" dirty="0"/>
              <a:t>ｓ以内に既知最適解に到達したら実行終了</a:t>
            </a:r>
            <a:endParaRPr lang="en-US" altLang="ja-JP" sz="1400" dirty="0"/>
          </a:p>
          <a:p>
            <a:r>
              <a:rPr lang="ja-JP" altLang="en-US" sz="1400" dirty="0"/>
              <a:t>到達しなかったら</a:t>
            </a:r>
            <a:r>
              <a:rPr lang="en-US" altLang="ja-JP" sz="1400" dirty="0"/>
              <a:t>20</a:t>
            </a:r>
            <a:r>
              <a:rPr lang="ja-JP" altLang="en-US" sz="1400" dirty="0"/>
              <a:t>ｓで終了する</a:t>
            </a:r>
            <a:endParaRPr lang="en-US" altLang="ja-JP" sz="1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14B010C-F35A-FF51-4ADB-56C0FEA295A2}"/>
                  </a:ext>
                </a:extLst>
              </p:cNvPr>
              <p:cNvSpPr txBox="1"/>
              <p:nvPr/>
            </p:nvSpPr>
            <p:spPr>
              <a:xfrm>
                <a:off x="8992980" y="36907"/>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r>
                  <a:rPr lang="en-US" altLang="ja-JP" dirty="0"/>
                  <a:t>=20</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12" name="文本框 11">
                <a:extLst>
                  <a:ext uri="{FF2B5EF4-FFF2-40B4-BE49-F238E27FC236}">
                    <a16:creationId xmlns:a16="http://schemas.microsoft.com/office/drawing/2014/main" id="{014B010C-F35A-FF51-4ADB-56C0FEA295A2}"/>
                  </a:ext>
                </a:extLst>
              </p:cNvPr>
              <p:cNvSpPr txBox="1">
                <a:spLocks noRot="1" noChangeAspect="1" noMove="1" noResize="1" noEditPoints="1" noAdjustHandles="1" noChangeArrowheads="1" noChangeShapeType="1" noTextEdit="1"/>
              </p:cNvSpPr>
              <p:nvPr/>
            </p:nvSpPr>
            <p:spPr>
              <a:xfrm>
                <a:off x="8992980" y="36907"/>
                <a:ext cx="2769028" cy="923330"/>
              </a:xfrm>
              <a:prstGeom prst="rect">
                <a:avLst/>
              </a:prstGeom>
              <a:blipFill>
                <a:blip r:embed="rId5"/>
                <a:stretch>
                  <a:fillRect l="-439" t="-1948" r="-1316"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33218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12" name="文本框 11">
            <a:extLst>
              <a:ext uri="{FF2B5EF4-FFF2-40B4-BE49-F238E27FC236}">
                <a16:creationId xmlns:a16="http://schemas.microsoft.com/office/drawing/2014/main" id="{85C95233-2EC6-7956-00E4-75160DD9D748}"/>
              </a:ext>
            </a:extLst>
          </p:cNvPr>
          <p:cNvSpPr txBox="1"/>
          <p:nvPr/>
        </p:nvSpPr>
        <p:spPr>
          <a:xfrm>
            <a:off x="4895561" y="1190387"/>
            <a:ext cx="6829425" cy="1600438"/>
          </a:xfrm>
          <a:prstGeom prst="rect">
            <a:avLst/>
          </a:prstGeom>
          <a:noFill/>
          <a:ln>
            <a:solidFill>
              <a:schemeClr val="tx1"/>
            </a:solidFill>
          </a:ln>
        </p:spPr>
        <p:txBody>
          <a:bodyPr wrap="square" rtlCol="0">
            <a:spAutoFit/>
          </a:bodyPr>
          <a:lstStyle/>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a:t>
            </a:r>
            <a:r>
              <a:rPr lang="en-US" altLang="zh-CN" sz="1400" b="0" i="0" dirty="0">
                <a:solidFill>
                  <a:srgbClr val="0F0F0F"/>
                </a:solidFill>
                <a:effectLst/>
                <a:latin typeface="Times New Roman" panose="02020603050405020304" pitchFamily="18" charset="0"/>
                <a:cs typeface="Times New Roman" panose="02020603050405020304" pitchFamily="18" charset="0"/>
              </a:rPr>
              <a:t>Time to Solution</a:t>
            </a:r>
            <a:r>
              <a:rPr lang="ja-JP" altLang="en-US" sz="1400" dirty="0"/>
              <a:t>）：</a:t>
            </a:r>
            <a:endParaRPr lang="en-US" altLang="ja-JP" sz="1400" dirty="0"/>
          </a:p>
          <a:p>
            <a:r>
              <a:rPr lang="ja-JP" altLang="en-US" sz="1400" dirty="0"/>
              <a:t>制限時間内で見つかった最高品質の解を達成するのにどれだけ時間がかかるか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p>
          <a:p>
            <a:endParaRPr lang="en-US" altLang="zh-CN" sz="1400" dirty="0"/>
          </a:p>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がちょっと</a:t>
            </a:r>
            <a:r>
              <a:rPr lang="en-US" altLang="ja-JP" sz="1400" dirty="0"/>
              <a:t>20</a:t>
            </a:r>
            <a:r>
              <a:rPr lang="ja-JP" altLang="en-US" sz="1400" dirty="0"/>
              <a:t>ｓを超える場合：</a:t>
            </a:r>
            <a:endParaRPr lang="en-US" altLang="ja-JP" sz="1400" dirty="0"/>
          </a:p>
          <a:p>
            <a:r>
              <a:rPr lang="ja-JP" altLang="en-US" sz="1400" dirty="0"/>
              <a:t>ちょうど</a:t>
            </a:r>
            <a:r>
              <a:rPr lang="en-US" altLang="ja-JP" sz="1400" dirty="0"/>
              <a:t>20</a:t>
            </a:r>
            <a:r>
              <a:rPr lang="ja-JP" altLang="en-US" sz="1400" dirty="0"/>
              <a:t>ｓで実験を停止するのは安全ではない（</a:t>
            </a:r>
            <a:r>
              <a:rPr lang="en-US" altLang="ja-JP" sz="1400" dirty="0">
                <a:solidFill>
                  <a:srgbClr val="0F0F0F"/>
                </a:solidFill>
                <a:latin typeface="Times New Roman" panose="02020603050405020304" pitchFamily="18" charset="0"/>
                <a:cs typeface="Times New Roman" panose="02020603050405020304" pitchFamily="18" charset="0"/>
              </a:rPr>
              <a:t>unsafe</a:t>
            </a:r>
            <a:r>
              <a:rPr lang="ja-JP" altLang="en-US" sz="1400" dirty="0"/>
              <a:t>）</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4895561" y="2989957"/>
            <a:ext cx="6391275" cy="2893100"/>
          </a:xfrm>
          <a:prstGeom prst="rect">
            <a:avLst/>
          </a:prstGeom>
          <a:noFill/>
        </p:spPr>
        <p:txBody>
          <a:bodyPr wrap="square" rtlCol="0">
            <a:spAutoFit/>
          </a:bodyPr>
          <a:lstStyle/>
          <a:p>
            <a:r>
              <a:rPr lang="en-US" altLang="zh-CN" sz="1400" dirty="0">
                <a:solidFill>
                  <a:srgbClr val="0F0F0F"/>
                </a:solidFill>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t>に対して</a:t>
            </a:r>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latin typeface="Times New Roman" panose="02020603050405020304" pitchFamily="18" charset="0"/>
                <a:cs typeface="Times New Roman" panose="02020603050405020304" pitchFamily="18" charset="0"/>
              </a:rPr>
              <a:t>Mincut</a:t>
            </a:r>
            <a:r>
              <a:rPr lang="ja-JP" altLang="en-US" sz="1400" dirty="0"/>
              <a:t>に対して</a:t>
            </a:r>
            <a:r>
              <a:rPr lang="en-US" altLang="ja-JP" sz="1400" dirty="0">
                <a:latin typeface="Times New Roman" panose="02020603050405020304" pitchFamily="18" charset="0"/>
                <a:cs typeface="Times New Roman" panose="02020603050405020304" pitchFamily="18" charset="0"/>
              </a:rPr>
              <a:t>Sum</a:t>
            </a:r>
            <a:r>
              <a:rPr lang="ja-JP" altLang="en-US" sz="1400" dirty="0"/>
              <a:t>による重みでの</a:t>
            </a:r>
            <a:r>
              <a:rPr lang="en-US" altLang="ja-JP" sz="1400" dirty="0">
                <a:latin typeface="Times New Roman" panose="02020603050405020304" pitchFamily="18" charset="0"/>
                <a:cs typeface="Times New Roman" panose="02020603050405020304" pitchFamily="18" charset="0"/>
              </a:rPr>
              <a:t>TTS</a:t>
            </a:r>
            <a:r>
              <a:rPr lang="ja-JP" altLang="en-US" sz="1400" dirty="0"/>
              <a:t>がもっとも短い</a:t>
            </a:r>
            <a:endParaRPr lang="en-US" altLang="ja-JP" sz="1400" dirty="0"/>
          </a:p>
          <a:p>
            <a:endParaRPr lang="en-US" altLang="ja-JP" sz="1400" dirty="0"/>
          </a:p>
          <a:p>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a:t>
            </a:r>
            <a:r>
              <a:rPr lang="en-US" altLang="ja-JP" sz="1400" dirty="0"/>
              <a:t>(</a:t>
            </a:r>
            <a:r>
              <a:rPr lang="en-US" altLang="ja-JP" sz="1400" dirty="0">
                <a:latin typeface="Times New Roman" panose="02020603050405020304" pitchFamily="18" charset="0"/>
                <a:cs typeface="Times New Roman" panose="02020603050405020304" pitchFamily="18" charset="0"/>
              </a:rPr>
              <a:t>Posi-Nega, Sum</a:t>
            </a:r>
            <a:r>
              <a:rPr lang="en-US" altLang="ja-JP" sz="1400" dirty="0"/>
              <a:t>)</a:t>
            </a:r>
            <a:r>
              <a:rPr lang="ja-JP" altLang="en-US" sz="1400" dirty="0"/>
              <a:t>で解が早く</a:t>
            </a:r>
            <a:r>
              <a:rPr lang="ja-JP" altLang="en-US" sz="1400" b="0" i="0" dirty="0">
                <a:solidFill>
                  <a:srgbClr val="4D5156"/>
                </a:solidFill>
                <a:effectLst/>
                <a:latin typeface="arial" panose="020B0604020202020204" pitchFamily="34" charset="0"/>
              </a:rPr>
              <a:t>サブオプティマル（</a:t>
            </a:r>
            <a:r>
              <a:rPr lang="en-US" altLang="ja-JP" sz="1400" b="0" i="0" dirty="0">
                <a:solidFill>
                  <a:srgbClr val="4D5156"/>
                </a:solidFill>
                <a:effectLst/>
                <a:latin typeface="Times New Roman" panose="02020603050405020304" pitchFamily="18" charset="0"/>
                <a:cs typeface="Times New Roman" panose="02020603050405020304" pitchFamily="18"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ja-JP" altLang="en-US" sz="1400" dirty="0"/>
              <a:t>全体から見ると</a:t>
            </a:r>
            <a:endParaRPr lang="en-US" altLang="zh-CN" sz="1400" dirty="0"/>
          </a:p>
          <a:p>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による重みでの解はより良い</a:t>
            </a:r>
            <a:r>
              <a:rPr lang="en-US" altLang="ja-JP" sz="1400" dirty="0">
                <a:latin typeface="Times New Roman" panose="02020603050405020304" pitchFamily="18" charset="0"/>
                <a:cs typeface="Times New Roman" panose="02020603050405020304" pitchFamily="18" charset="0"/>
              </a:rPr>
              <a:t>ARPD</a:t>
            </a:r>
            <a:r>
              <a:rPr lang="ja-JP" altLang="en-US" sz="1400" dirty="0"/>
              <a:t>とより短い</a:t>
            </a:r>
            <a:r>
              <a:rPr lang="en-US" altLang="ja-JP" sz="1400" dirty="0">
                <a:latin typeface="Times New Roman" panose="02020603050405020304" pitchFamily="18" charset="0"/>
                <a:cs typeface="Times New Roman" panose="02020603050405020304" pitchFamily="18" charset="0"/>
              </a:rPr>
              <a:t>TTS</a:t>
            </a:r>
            <a:r>
              <a:rPr lang="ja-JP" altLang="en-US" sz="1400" dirty="0"/>
              <a:t>を持っている</a:t>
            </a:r>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30A2E8F-D941-8EEA-2E3C-C1D23FBD8B44}"/>
                  </a:ext>
                </a:extLst>
              </p:cNvPr>
              <p:cNvSpPr txBox="1"/>
              <p:nvPr/>
            </p:nvSpPr>
            <p:spPr>
              <a:xfrm>
                <a:off x="4811317" y="2934949"/>
                <a:ext cx="7380683" cy="332398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Scaled Sequential</a:t>
                </a:r>
                <a:r>
                  <a:rPr lang="ja-JP" altLang="en-US" sz="1400" dirty="0">
                    <a:latin typeface="Times New Roman" panose="02020603050405020304" pitchFamily="18" charset="0"/>
                    <a:cs typeface="Times New Roman" panose="02020603050405020304" pitchFamily="18" charset="0"/>
                  </a:rPr>
                  <a:t>　</a:t>
                </a:r>
                <a:r>
                  <a:rPr lang="ja-JP" altLang="en-US" sz="1400" dirty="0"/>
                  <a:t>と　</a:t>
                </a:r>
                <a:r>
                  <a:rPr lang="en-US" altLang="zh-CN" sz="1400" dirty="0">
                    <a:latin typeface="Times New Roman" panose="02020603050405020304" pitchFamily="18" charset="0"/>
                    <a:cs typeface="Times New Roman" panose="02020603050405020304" pitchFamily="18" charset="0"/>
                  </a:rPr>
                  <a:t>Binary Search</a:t>
                </a:r>
                <a:r>
                  <a:rPr lang="ja-JP" altLang="en-US" sz="1400" dirty="0"/>
                  <a:t>は</a:t>
                </a:r>
                <a:endParaRPr lang="en-US" altLang="ja-JP" sz="1400" dirty="0"/>
              </a:p>
              <a:p>
                <a:r>
                  <a:rPr lang="en-US" altLang="zh-CN" sz="1400" dirty="0">
                    <a:latin typeface="Times New Roman" panose="02020603050405020304" pitchFamily="18" charset="0"/>
                    <a:cs typeface="Times New Roman" panose="02020603050405020304" pitchFamily="18" charset="0"/>
                  </a:rPr>
                  <a:t>Exact Penalty Methods</a:t>
                </a:r>
                <a:r>
                  <a:rPr lang="ja-JP" altLang="en-US" sz="1400" dirty="0"/>
                  <a:t>の</a:t>
                </a:r>
                <a:r>
                  <a:rPr lang="en-US" altLang="ja-JP" sz="1400" dirty="0">
                    <a:latin typeface="Times New Roman" panose="02020603050405020304" pitchFamily="18" charset="0"/>
                    <a:cs typeface="Times New Roman" panose="02020603050405020304" pitchFamily="18" charset="0"/>
                  </a:rPr>
                  <a:t>Sum</a:t>
                </a:r>
                <a:r>
                  <a:rPr lang="ja-JP" altLang="en-US" sz="1400" dirty="0"/>
                  <a:t>方法による重みは重み上限として使う</a:t>
                </a:r>
                <a:endParaRPr lang="en-US" altLang="ja-JP" sz="1400" dirty="0"/>
              </a:p>
              <a:p>
                <a:endParaRPr lang="en-US" altLang="zh-CN" sz="1400" dirty="0"/>
              </a:p>
              <a:p>
                <a:endParaRPr lang="en-US" altLang="zh-CN" sz="1400" dirty="0"/>
              </a:p>
              <a:p>
                <a:r>
                  <a:rPr lang="en-US" altLang="ja-JP" sz="1400" dirty="0" err="1">
                    <a:latin typeface="Times New Roman" panose="02020603050405020304" pitchFamily="18" charset="0"/>
                    <a:cs typeface="Times New Roman" panose="02020603050405020304" pitchFamily="18" charset="0"/>
                  </a:rPr>
                  <a:t>Mincut</a:t>
                </a:r>
                <a:r>
                  <a:rPr lang="ja-JP" altLang="en-US" sz="1400" dirty="0"/>
                  <a:t>に対して</a:t>
                </a:r>
                <a:endParaRPr lang="en-US" altLang="ja-JP" sz="1400" dirty="0"/>
              </a:p>
              <a:p>
                <a:r>
                  <a:rPr lang="ja-JP" altLang="en-US" sz="1400" dirty="0"/>
                  <a:t>得られたペナルティー重みは既知最良重みより小さいが</a:t>
                </a:r>
                <a:endParaRPr lang="en-US" altLang="ja-JP" sz="1400" dirty="0"/>
              </a:p>
              <a:p>
                <a:r>
                  <a:rPr lang="en-US" altLang="ja-JP" sz="1400" dirty="0"/>
                  <a:t>DA</a:t>
                </a:r>
                <a:r>
                  <a:rPr lang="ja-JP" altLang="en-US" sz="1400" dirty="0"/>
                  <a:t>がいつも実行可能解決を出すので</a:t>
                </a:r>
                <a:endParaRPr lang="en-US" altLang="ja-JP" sz="1400" dirty="0"/>
              </a:p>
              <a:p>
                <a:r>
                  <a:rPr lang="ja-JP" altLang="en-US" sz="1400" dirty="0"/>
                  <a:t>著者は</a:t>
                </a:r>
                <a14:m>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a:rPr lang="en-US" altLang="ja-JP" sz="1400" b="0" i="1" smtClean="0">
                        <a:latin typeface="Cambria Math" panose="02040503050406030204" pitchFamily="18" charset="0"/>
                      </a:rPr>
                      <m:t>=1)</m:t>
                    </m:r>
                  </m:oMath>
                </a14:m>
                <a:r>
                  <a:rPr lang="ja-JP" altLang="en-US" sz="1400" dirty="0"/>
                  <a:t>有効な重みだと考える</a:t>
                </a:r>
                <a:endParaRPr lang="en-US" altLang="ja-JP" sz="1400" dirty="0"/>
              </a:p>
              <a:p>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MKP</a:t>
                </a:r>
                <a:r>
                  <a:rPr lang="ja-JP" altLang="en-US" sz="1400" dirty="0"/>
                  <a:t>の</a:t>
                </a:r>
                <a:r>
                  <a:rPr lang="en-US" altLang="ja-JP" sz="1400" dirty="0">
                    <a:latin typeface="Times New Roman" panose="02020603050405020304" pitchFamily="18" charset="0"/>
                    <a:cs typeface="Times New Roman" panose="02020603050405020304" pitchFamily="18" charset="0"/>
                  </a:rPr>
                  <a:t>weing8</a:t>
                </a:r>
                <a:r>
                  <a:rPr lang="ja-JP" altLang="en-US" sz="1400" dirty="0"/>
                  <a:t>を除いて、</a:t>
                </a:r>
                <a:r>
                  <a:rPr lang="en-US" altLang="ja-JP" sz="1400" dirty="0">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t>で</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t>による重みは最小</a:t>
                </a:r>
                <a:endParaRPr lang="en-US" altLang="ja-JP" sz="1400" dirty="0"/>
              </a:p>
              <a:p>
                <a:r>
                  <a:rPr lang="ja-JP" altLang="en-US" sz="1400" dirty="0"/>
                  <a:t>重みの大きさから並べると　</a:t>
                </a:r>
                <a:endParaRPr lang="en-US" altLang="ja-JP" sz="1400" dirty="0"/>
              </a:p>
              <a:p>
                <a:r>
                  <a:rPr lang="en-US" altLang="ja-JP" sz="1400" dirty="0"/>
                  <a:t>1.</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（最小）</a:t>
                </a:r>
                <a:r>
                  <a:rPr lang="en-US" altLang="ja-JP" sz="1400" dirty="0"/>
                  <a:t>   2.</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en-US" altLang="ja-JP" sz="1400" dirty="0"/>
                  <a:t>   3.</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latin typeface="Times New Roman" panose="02020603050405020304" pitchFamily="18" charset="0"/>
                    <a:cs typeface="Times New Roman" panose="02020603050405020304" pitchFamily="18" charset="0"/>
                  </a:rPr>
                  <a:t>（最大）</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t>その一方、</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ja-JP" altLang="en-US" sz="1400" dirty="0"/>
                  <a:t>と</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t>はより</a:t>
                </a:r>
                <a:r>
                  <a:rPr lang="ja-JP" altLang="en-US" sz="1400" b="1" dirty="0"/>
                  <a:t>少ないイテレーション回数</a:t>
                </a:r>
                <a:r>
                  <a:rPr lang="ja-JP" altLang="en-US" sz="1400" dirty="0"/>
                  <a:t>が必要</a:t>
                </a:r>
                <a:endParaRPr lang="en-US" altLang="ja-JP" sz="1400" dirty="0"/>
              </a:p>
            </p:txBody>
          </p:sp>
        </mc:Choice>
        <mc:Fallback xmlns="">
          <p:sp>
            <p:nvSpPr>
              <p:cNvPr id="5" name="文本框 4">
                <a:extLst>
                  <a:ext uri="{FF2B5EF4-FFF2-40B4-BE49-F238E27FC236}">
                    <a16:creationId xmlns:a16="http://schemas.microsoft.com/office/drawing/2014/main" id="{B30A2E8F-D941-8EEA-2E3C-C1D23FBD8B44}"/>
                  </a:ext>
                </a:extLst>
              </p:cNvPr>
              <p:cNvSpPr txBox="1">
                <a:spLocks noRot="1" noChangeAspect="1" noMove="1" noResize="1" noEditPoints="1" noAdjustHandles="1" noChangeArrowheads="1" noChangeShapeType="1" noTextEdit="1"/>
              </p:cNvSpPr>
              <p:nvPr/>
            </p:nvSpPr>
            <p:spPr>
              <a:xfrm>
                <a:off x="4811317" y="2934949"/>
                <a:ext cx="7380683" cy="3323987"/>
              </a:xfrm>
              <a:prstGeom prst="rect">
                <a:avLst/>
              </a:prstGeom>
              <a:blipFill>
                <a:blip r:embed="rId3"/>
                <a:stretch>
                  <a:fillRect l="-248" t="-366" b="-916"/>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4"/>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文本框 10">
            <a:extLst>
              <a:ext uri="{FF2B5EF4-FFF2-40B4-BE49-F238E27FC236}">
                <a16:creationId xmlns:a16="http://schemas.microsoft.com/office/drawing/2014/main" id="{72F7E4F2-32C8-C4CB-0032-FC9AEB38E141}"/>
              </a:ext>
            </a:extLst>
          </p:cNvPr>
          <p:cNvSpPr txBox="1"/>
          <p:nvPr/>
        </p:nvSpPr>
        <p:spPr>
          <a:xfrm>
            <a:off x="4943474" y="1160185"/>
            <a:ext cx="6753225" cy="1169551"/>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に対して得られた解は実行可能解の場合、イテレーション終了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に対して左右の端点が重ねあう時、イテレーション終了</a:t>
            </a:r>
            <a:endParaRPr lang="en-US" altLang="ja-JP" sz="1400" dirty="0"/>
          </a:p>
        </p:txBody>
      </p:sp>
    </p:spTree>
    <p:extLst>
      <p:ext uri="{BB962C8B-B14F-4D97-AF65-F5344CB8AC3E}">
        <p14:creationId xmlns:p14="http://schemas.microsoft.com/office/powerpoint/2010/main" val="1448768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427067" y="7074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439842" y="-17528"/>
            <a:ext cx="10532995" cy="598978"/>
          </a:xfrm>
        </p:spPr>
        <p:txBody>
          <a:bodyPr>
            <a:normAutofit fontScale="90000"/>
          </a:bodyPr>
          <a:lstStyle/>
          <a:p>
            <a:r>
              <a:rPr lang="en-US" altLang="zh-CN" sz="4400" dirty="0"/>
              <a:t>RESULTS</a:t>
            </a:r>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3" y="118097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1657638" y="6537567"/>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1657638" y="5258787"/>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123397" y="888788"/>
            <a:ext cx="5801212" cy="6124754"/>
          </a:xfrm>
          <a:prstGeom prst="rect">
            <a:avLst/>
          </a:prstGeom>
          <a:noFill/>
        </p:spPr>
        <p:txBody>
          <a:bodyPr wrap="square" rtlCol="0">
            <a:spAutoFit/>
          </a:bodyPr>
          <a:lstStyle/>
          <a:p>
            <a:r>
              <a:rPr lang="en-US" altLang="zh-CN" sz="1400" dirty="0" err="1">
                <a:latin typeface="Times New Roman" panose="02020603050405020304" pitchFamily="18" charset="0"/>
                <a:cs typeface="Times New Roman" panose="02020603050405020304" pitchFamily="18" charset="0"/>
              </a:rPr>
              <a:t>Bianry</a:t>
            </a:r>
            <a:r>
              <a:rPr lang="en-US" altLang="zh-CN" sz="1400" dirty="0"/>
              <a:t> </a:t>
            </a:r>
            <a:r>
              <a:rPr lang="en-US" altLang="zh-CN" sz="1400" dirty="0">
                <a:latin typeface="Times New Roman" panose="02020603050405020304" pitchFamily="18" charset="0"/>
                <a:cs typeface="Times New Roman" panose="02020603050405020304" pitchFamily="18" charset="0"/>
              </a:rPr>
              <a:t>Search</a:t>
            </a:r>
            <a:r>
              <a:rPr lang="ja-JP" altLang="en-US" sz="1400" dirty="0"/>
              <a:t>による重みは小さいが、得られた解の品質は最良であるとは限らない</a:t>
            </a:r>
            <a:endParaRPr lang="en-US" altLang="ja-JP" sz="1400" dirty="0"/>
          </a:p>
          <a:p>
            <a:endParaRPr lang="en-US" altLang="ja-JP" sz="1400" dirty="0"/>
          </a:p>
          <a:p>
            <a:r>
              <a:rPr lang="ja-JP" altLang="en-US" sz="1400" dirty="0"/>
              <a:t>最後のイテレーションで得られた</a:t>
            </a:r>
            <a:r>
              <a:rPr lang="en-US" altLang="ja-JP" sz="1400" dirty="0"/>
              <a:t>ARPD</a:t>
            </a:r>
            <a:r>
              <a:rPr lang="ja-JP" altLang="en-US" sz="1400" dirty="0"/>
              <a:t>は必ずしも最小であるとは限らない</a:t>
            </a:r>
            <a:endParaRPr lang="en-US" altLang="ja-JP" sz="1400" dirty="0"/>
          </a:p>
          <a:p>
            <a:r>
              <a:rPr lang="ja-JP" altLang="en-US" sz="1400" dirty="0"/>
              <a:t>（より小さい重みでより良い解を得られるとは限らない）</a:t>
            </a:r>
            <a:endParaRPr lang="en-US" altLang="ja-JP" sz="1400" dirty="0"/>
          </a:p>
          <a:p>
            <a:r>
              <a:rPr lang="ja-JP" altLang="en-US" sz="1400" b="0" i="0" dirty="0">
                <a:effectLst/>
                <a:latin typeface="Söhne"/>
              </a:rPr>
              <a:t>各イテレーションごとに見つかった最良の解を記録する必要がある</a:t>
            </a:r>
            <a:endParaRPr lang="zh-CN" altLang="en-US" sz="1400" dirty="0"/>
          </a:p>
          <a:p>
            <a:endParaRPr lang="en-US" altLang="ja-JP" sz="1400" dirty="0"/>
          </a:p>
          <a:p>
            <a:endParaRPr lang="en-US" altLang="ja-JP" sz="1400" dirty="0"/>
          </a:p>
          <a:p>
            <a:endParaRPr lang="en-US" altLang="ja-JP" sz="1400" dirty="0"/>
          </a:p>
          <a:p>
            <a:r>
              <a:rPr lang="en-US" altLang="zh-CN" sz="1400" dirty="0" err="1">
                <a:latin typeface="Times New Roman" panose="02020603050405020304" pitchFamily="18" charset="0"/>
                <a:cs typeface="Times New Roman" panose="02020603050405020304" pitchFamily="18" charset="0"/>
              </a:rPr>
              <a:t>Bianry</a:t>
            </a:r>
            <a:r>
              <a:rPr lang="en-US" altLang="zh-CN" sz="1400" dirty="0"/>
              <a:t> </a:t>
            </a:r>
            <a:r>
              <a:rPr lang="en-US" altLang="zh-CN"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Scaled Sequential</a:t>
            </a:r>
            <a:r>
              <a:rPr lang="ja-JP" altLang="en-US" sz="1400" dirty="0">
                <a:latin typeface="Times New Roman" panose="02020603050405020304" pitchFamily="18" charset="0"/>
                <a:cs typeface="Times New Roman" panose="02020603050405020304" pitchFamily="18" charset="0"/>
              </a:rPr>
              <a:t>は</a:t>
            </a:r>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ぞれぞれ</a:t>
            </a:r>
            <a:r>
              <a:rPr lang="en-US" altLang="ja-JP" sz="1400" dirty="0">
                <a:latin typeface="Times New Roman" panose="02020603050405020304" pitchFamily="18" charset="0"/>
                <a:cs typeface="Times New Roman" panose="02020603050405020304" pitchFamily="18" charset="0"/>
              </a:rPr>
              <a:t>MKP</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問題に対して</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9.25</a:t>
            </a:r>
            <a:r>
              <a:rPr lang="ja-JP" altLang="en-US" sz="1400" dirty="0">
                <a:latin typeface="Times New Roman" panose="02020603050405020304" pitchFamily="18" charset="0"/>
                <a:cs typeface="Times New Roman" panose="02020603050405020304" pitchFamily="18" charset="0"/>
              </a:rPr>
              <a:t>％および</a:t>
            </a:r>
            <a:r>
              <a:rPr lang="en-US" altLang="ja-JP" sz="1400" dirty="0">
                <a:latin typeface="Times New Roman" panose="02020603050405020304" pitchFamily="18" charset="0"/>
                <a:cs typeface="Times New Roman" panose="02020603050405020304" pitchFamily="18" charset="0"/>
              </a:rPr>
              <a:t>11.83</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b="1" dirty="0"/>
          </a:p>
          <a:p>
            <a:r>
              <a:rPr lang="en-US" altLang="ja-JP" sz="1400" b="0" i="0" dirty="0">
                <a:solidFill>
                  <a:srgbClr val="374151"/>
                </a:solidFill>
                <a:effectLst/>
                <a:latin typeface="Söhne"/>
              </a:rPr>
              <a:t>Standard Sequential</a:t>
            </a:r>
            <a:r>
              <a:rPr lang="ja-JP" altLang="en-US" sz="1400" b="0" i="0" dirty="0">
                <a:solidFill>
                  <a:srgbClr val="374151"/>
                </a:solidFill>
                <a:effectLst/>
                <a:latin typeface="Söhne"/>
              </a:rPr>
              <a:t>は</a:t>
            </a:r>
            <a:endParaRPr lang="en-US" altLang="ja-JP" sz="1400" b="0" i="0" dirty="0">
              <a:solidFill>
                <a:srgbClr val="374151"/>
              </a:solidFill>
              <a:effectLst/>
              <a:latin typeface="Söhne"/>
            </a:endParaRPr>
          </a:p>
          <a:p>
            <a:r>
              <a:rPr lang="en-US" altLang="ja-JP" sz="1400" dirty="0" err="1">
                <a:solidFill>
                  <a:srgbClr val="374151"/>
                </a:solidFill>
                <a:latin typeface="Söhne"/>
              </a:rPr>
              <a:t>Mincut</a:t>
            </a:r>
            <a:r>
              <a:rPr lang="ja-JP" altLang="en-US" sz="1400" dirty="0">
                <a:solidFill>
                  <a:srgbClr val="374151"/>
                </a:solidFill>
                <a:latin typeface="Söhne"/>
              </a:rPr>
              <a:t>の</a:t>
            </a:r>
            <a:r>
              <a:rPr lang="en-US" altLang="ja-JP" sz="1400" dirty="0">
                <a:solidFill>
                  <a:srgbClr val="374151"/>
                </a:solidFill>
                <a:latin typeface="Söhne"/>
              </a:rPr>
              <a:t>add32</a:t>
            </a:r>
            <a:r>
              <a:rPr lang="ja-JP" altLang="en-US" sz="1400" dirty="0">
                <a:solidFill>
                  <a:srgbClr val="374151"/>
                </a:solidFill>
                <a:latin typeface="Söhne"/>
              </a:rPr>
              <a:t>インスタンスでの性能が良くないほか</a:t>
            </a:r>
            <a:endParaRPr lang="en-US" altLang="ja-JP" sz="1400" dirty="0">
              <a:solidFill>
                <a:srgbClr val="374151"/>
              </a:solidFill>
              <a:latin typeface="Söhne"/>
            </a:endParaRPr>
          </a:p>
          <a:p>
            <a:r>
              <a:rPr lang="en-US" altLang="ja-JP" sz="1400" dirty="0">
                <a:latin typeface="Times New Roman" panose="02020603050405020304" pitchFamily="18" charset="0"/>
                <a:cs typeface="Times New Roman" panose="02020603050405020304" pitchFamily="18" charset="0"/>
              </a:rPr>
              <a:t>MKP</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問題に対して</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13.20%</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まとめ：</a:t>
            </a:r>
            <a:endParaRPr lang="en-US" altLang="ja-JP" sz="1400" dirty="0">
              <a:latin typeface="Times New Roman" panose="02020603050405020304" pitchFamily="18" charset="0"/>
              <a:cs typeface="Times New Roman" panose="02020603050405020304" pitchFamily="18" charset="0"/>
            </a:endParaRPr>
          </a:p>
          <a:p>
            <a:r>
              <a:rPr lang="en-US" altLang="ja-JP" sz="1400" b="0" i="0" dirty="0">
                <a:solidFill>
                  <a:srgbClr val="374151"/>
                </a:solidFill>
                <a:effectLst/>
                <a:latin typeface="Times New Roman" panose="02020603050405020304" pitchFamily="18" charset="0"/>
                <a:cs typeface="Times New Roman" panose="02020603050405020304" pitchFamily="18" charset="0"/>
              </a:rPr>
              <a:t>Scaled</a:t>
            </a:r>
            <a:r>
              <a:rPr lang="en-US" altLang="ja-JP" sz="1400" b="0" i="0" dirty="0">
                <a:solidFill>
                  <a:srgbClr val="374151"/>
                </a:solidFill>
                <a:effectLst/>
                <a:latin typeface="Söhne"/>
              </a:rPr>
              <a:t> </a:t>
            </a:r>
            <a:r>
              <a:rPr lang="en-US" altLang="ja-JP" sz="1400" b="0" i="0" dirty="0">
                <a:solidFill>
                  <a:srgbClr val="374151"/>
                </a:solidFill>
                <a:effectLst/>
                <a:latin typeface="Times New Roman" panose="02020603050405020304" pitchFamily="18" charset="0"/>
                <a:cs typeface="Times New Roman" panose="02020603050405020304" pitchFamily="18" charset="0"/>
              </a:rPr>
              <a:t>Sequential</a:t>
            </a:r>
            <a:r>
              <a:rPr lang="ja-JP" altLang="en-US" sz="1400" b="0" i="0" dirty="0">
                <a:solidFill>
                  <a:srgbClr val="374151"/>
                </a:solidFill>
                <a:effectLst/>
                <a:latin typeface="Söhne"/>
              </a:rPr>
              <a:t>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ペナルティー重みの大きさ、解の品質、および</a:t>
            </a:r>
            <a:r>
              <a:rPr lang="ja-JP" altLang="en-US" sz="1400" dirty="0">
                <a:solidFill>
                  <a:srgbClr val="374151"/>
                </a:solidFill>
                <a:latin typeface="Söhne"/>
              </a:rPr>
              <a:t>イテレーション</a:t>
            </a:r>
            <a:r>
              <a:rPr lang="ja-JP" altLang="en-US" sz="1400" b="0" i="0" dirty="0">
                <a:solidFill>
                  <a:srgbClr val="374151"/>
                </a:solidFill>
                <a:effectLst/>
                <a:latin typeface="Söhne"/>
              </a:rPr>
              <a:t>の数</a:t>
            </a:r>
            <a:endParaRPr lang="en-US" altLang="ja-JP" sz="1400" b="0" i="0" dirty="0">
              <a:solidFill>
                <a:srgbClr val="374151"/>
              </a:solidFill>
              <a:effectLst/>
              <a:latin typeface="Söhne"/>
            </a:endParaRPr>
          </a:p>
          <a:p>
            <a:r>
              <a:rPr lang="ja-JP" altLang="en-US" sz="1400" dirty="0">
                <a:solidFill>
                  <a:srgbClr val="374151"/>
                </a:solidFill>
                <a:latin typeface="Söhne"/>
              </a:rPr>
              <a:t>において</a:t>
            </a:r>
            <a:r>
              <a:rPr lang="ja-JP" altLang="en-US" sz="1400" b="0" i="0" dirty="0">
                <a:solidFill>
                  <a:srgbClr val="374151"/>
                </a:solidFill>
                <a:effectLst/>
                <a:latin typeface="Söhne"/>
              </a:rPr>
              <a:t>最良のバランス</a:t>
            </a:r>
            <a:r>
              <a:rPr lang="ja-JP" altLang="en-US" sz="1400" dirty="0">
                <a:solidFill>
                  <a:srgbClr val="374151"/>
                </a:solidFill>
                <a:latin typeface="Söhne"/>
              </a:rPr>
              <a:t>を実現</a:t>
            </a:r>
            <a:endParaRPr lang="en-US" altLang="ja-JP" sz="1400" dirty="0">
              <a:solidFill>
                <a:srgbClr val="374151"/>
              </a:solidFill>
              <a:latin typeface="Söhne"/>
            </a:endParaRPr>
          </a:p>
          <a:p>
            <a:endParaRPr lang="en-US" altLang="ja-JP" sz="1400" dirty="0">
              <a:solidFill>
                <a:srgbClr val="374151"/>
              </a:solidFill>
              <a:latin typeface="Söhne"/>
            </a:endParaRPr>
          </a:p>
          <a:p>
            <a:r>
              <a:rPr lang="ja-JP" altLang="en-US" sz="1400" dirty="0">
                <a:solidFill>
                  <a:srgbClr val="374151"/>
                </a:solidFill>
                <a:latin typeface="Söhne"/>
              </a:rPr>
              <a:t>なお、必要のペナルティー重みが大きい場合</a:t>
            </a:r>
            <a:endParaRPr lang="zh-CN" altLang="en-US" sz="1400" dirty="0"/>
          </a:p>
          <a:p>
            <a:r>
              <a:rPr lang="en-US" altLang="ja-JP"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の方が良いかもしれない（より少ないイテレーション回数で目標重みに到達）</a:t>
            </a:r>
            <a:endParaRPr lang="en-US" altLang="ja-JP" sz="1400" dirty="0">
              <a:latin typeface="Times New Roman" panose="02020603050405020304" pitchFamily="18" charset="0"/>
              <a:cs typeface="Times New Roman" panose="02020603050405020304" pitchFamily="18" charset="0"/>
            </a:endParaRPr>
          </a:p>
          <a:p>
            <a:endParaRPr lang="en-US" altLang="ja-JP" sz="1400" b="0" i="0" dirty="0">
              <a:solidFill>
                <a:srgbClr val="374151"/>
              </a:solidFill>
              <a:effectLst/>
              <a:latin typeface="Söhne"/>
            </a:endParaRPr>
          </a:p>
        </p:txBody>
      </p:sp>
      <p:sp>
        <p:nvSpPr>
          <p:cNvPr id="22" name="矩形 21">
            <a:extLst>
              <a:ext uri="{FF2B5EF4-FFF2-40B4-BE49-F238E27FC236}">
                <a16:creationId xmlns:a16="http://schemas.microsoft.com/office/drawing/2014/main" id="{B40DBEC0-2293-B3EA-1D36-889B48ABEA78}"/>
              </a:ext>
            </a:extLst>
          </p:cNvPr>
          <p:cNvSpPr/>
          <p:nvPr/>
        </p:nvSpPr>
        <p:spPr>
          <a:xfrm>
            <a:off x="5502199" y="6239602"/>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47787"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6"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6CA00B7B-CF01-C881-881F-E657D8E0E13C}"/>
              </a:ext>
            </a:extLst>
          </p:cNvPr>
          <p:cNvSpPr txBox="1"/>
          <p:nvPr/>
        </p:nvSpPr>
        <p:spPr>
          <a:xfrm>
            <a:off x="2319617" y="892317"/>
            <a:ext cx="1980029" cy="307777"/>
          </a:xfrm>
          <a:prstGeom prst="rect">
            <a:avLst/>
          </a:prstGeom>
          <a:noFill/>
        </p:spPr>
        <p:txBody>
          <a:bodyPr wrap="none" rtlCol="0">
            <a:spAutoFit/>
          </a:bodyPr>
          <a:lstStyle/>
          <a:p>
            <a:r>
              <a:rPr lang="ja-JP" altLang="en-US" sz="1400" dirty="0"/>
              <a:t>最後のイテレーション</a:t>
            </a:r>
            <a:endParaRPr lang="zh-CN" altLang="en-US" sz="1400" dirty="0"/>
          </a:p>
        </p:txBody>
      </p:sp>
      <p:sp>
        <p:nvSpPr>
          <p:cNvPr id="5" name="文本框 4">
            <a:extLst>
              <a:ext uri="{FF2B5EF4-FFF2-40B4-BE49-F238E27FC236}">
                <a16:creationId xmlns:a16="http://schemas.microsoft.com/office/drawing/2014/main" id="{0EEF288F-0FB8-7067-B209-860B4CDD3EA0}"/>
              </a:ext>
            </a:extLst>
          </p:cNvPr>
          <p:cNvSpPr txBox="1"/>
          <p:nvPr/>
        </p:nvSpPr>
        <p:spPr>
          <a:xfrm>
            <a:off x="7735777" y="76703"/>
            <a:ext cx="4016381" cy="523220"/>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p:txBody>
      </p:sp>
    </p:spTree>
    <p:extLst>
      <p:ext uri="{BB962C8B-B14F-4D97-AF65-F5344CB8AC3E}">
        <p14:creationId xmlns:p14="http://schemas.microsoft.com/office/powerpoint/2010/main" val="3585439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p:sp>
        <p:nvSpPr>
          <p:cNvPr id="3" name="文本框 2">
            <a:extLst>
              <a:ext uri="{FF2B5EF4-FFF2-40B4-BE49-F238E27FC236}">
                <a16:creationId xmlns:a16="http://schemas.microsoft.com/office/drawing/2014/main" id="{FDABE5E5-FCA5-F996-8FA8-081D64AF90A7}"/>
              </a:ext>
            </a:extLst>
          </p:cNvPr>
          <p:cNvSpPr txBox="1"/>
          <p:nvPr/>
        </p:nvSpPr>
        <p:spPr>
          <a:xfrm>
            <a:off x="600364" y="1419669"/>
            <a:ext cx="10532994" cy="3970318"/>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ハイブリッド手法を提案して、これらは自動的で任意の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、および</a:t>
            </a:r>
            <a:r>
              <a:rPr lang="en-US" altLang="ja-JP" b="0" i="0" dirty="0">
                <a:solidFill>
                  <a:srgbClr val="374151"/>
                </a:solidFill>
                <a:effectLst/>
                <a:latin typeface="Söhne"/>
              </a:rPr>
              <a:t>TSP</a:t>
            </a:r>
            <a:r>
              <a:rPr lang="ja-JP" altLang="en-US" b="0" i="0" dirty="0">
                <a:solidFill>
                  <a:srgbClr val="374151"/>
                </a:solidFill>
                <a:effectLst/>
                <a:latin typeface="Söhne"/>
              </a:rPr>
              <a:t>の</a:t>
            </a:r>
            <a:r>
              <a:rPr lang="en-US" altLang="ja-JP" b="0" i="0" dirty="0">
                <a:solidFill>
                  <a:srgbClr val="374151"/>
                </a:solidFill>
                <a:effectLst/>
                <a:latin typeface="Söhne"/>
              </a:rPr>
              <a:t>QUBO</a:t>
            </a:r>
            <a:r>
              <a:rPr lang="ja-JP" altLang="en-US" b="0" i="0" dirty="0">
                <a:solidFill>
                  <a:srgbClr val="374151"/>
                </a:solidFill>
                <a:effectLst/>
                <a:latin typeface="Söhne"/>
              </a:rPr>
              <a:t>公式に基づいて実験的に分析した</a:t>
            </a:r>
            <a:endParaRPr lang="en-US" altLang="ja-JP" b="0" i="0" dirty="0">
              <a:solidFill>
                <a:srgbClr val="374151"/>
              </a:solidFill>
              <a:effectLst/>
              <a:latin typeface="Söhne"/>
            </a:endParaRPr>
          </a:p>
          <a:p>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これから</a:t>
            </a:r>
            <a:endParaRPr lang="en-US" altLang="ja-JP" dirty="0">
              <a:solidFill>
                <a:srgbClr val="374151"/>
              </a:solidFill>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en-US" altLang="ja-JP" dirty="0">
              <a:solidFill>
                <a:srgbClr val="374151"/>
              </a:solidFill>
              <a:latin typeface="Söhne"/>
            </a:endParaRPr>
          </a:p>
          <a:p>
            <a:pPr marL="285750" indent="-285750">
              <a:buFont typeface="Arial" panose="020B0604020202020204" pitchFamily="34" charset="0"/>
              <a:buChar char="•"/>
            </a:pPr>
            <a:endParaRPr lang="en-US" altLang="ja-JP" dirty="0">
              <a:solidFill>
                <a:srgbClr val="374151"/>
              </a:solidFill>
              <a:latin typeface="Söhne"/>
            </a:endParaRPr>
          </a:p>
          <a:p>
            <a:pPr marL="285750" indent="-285750">
              <a:buFont typeface="Arial" panose="020B0604020202020204" pitchFamily="34" charset="0"/>
              <a:buChar char="•"/>
            </a:pPr>
            <a:r>
              <a:rPr lang="ja-JP" altLang="en-US" dirty="0"/>
              <a:t>もっと厳密の目的関数グローバル最適解の上限と下限を利用することで、</a:t>
            </a:r>
            <a:r>
              <a:rPr lang="en-US" altLang="ja-JP" b="0" i="0" dirty="0">
                <a:solidFill>
                  <a:srgbClr val="374151"/>
                </a:solidFill>
                <a:effectLst/>
                <a:latin typeface="Söhne"/>
              </a:rPr>
              <a:t> </a:t>
            </a:r>
          </a:p>
          <a:p>
            <a:r>
              <a:rPr lang="ja-JP" altLang="en-US" dirty="0">
                <a:solidFill>
                  <a:srgbClr val="374151"/>
                </a:solidFill>
                <a:latin typeface="Söhne"/>
              </a:rPr>
              <a:t>　</a:t>
            </a:r>
            <a:r>
              <a:rPr lang="en-US" altLang="ja-JP" b="0" i="0" dirty="0">
                <a:solidFill>
                  <a:srgbClr val="374151"/>
                </a:solidFill>
                <a:effectLst/>
                <a:latin typeface="Söhne"/>
              </a:rPr>
              <a:t>EXACT PENALTY METHODS</a:t>
            </a:r>
            <a:r>
              <a:rPr lang="ja-JP" altLang="en-US" b="0" i="0" dirty="0">
                <a:solidFill>
                  <a:srgbClr val="374151"/>
                </a:solidFill>
                <a:effectLst/>
                <a:latin typeface="Söhne"/>
              </a:rPr>
              <a:t>を改良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dirty="0">
                <a:solidFill>
                  <a:srgbClr val="374151"/>
                </a:solidFill>
                <a:latin typeface="Söhne"/>
              </a:rPr>
              <a:t>制約条件の情報でほかのペナルティー方法を探索</a:t>
            </a:r>
            <a:endParaRPr lang="zh-CN" altLang="en-US" dirty="0"/>
          </a:p>
        </p:txBody>
      </p:sp>
    </p:spTree>
    <p:extLst>
      <p:ext uri="{BB962C8B-B14F-4D97-AF65-F5344CB8AC3E}">
        <p14:creationId xmlns:p14="http://schemas.microsoft.com/office/powerpoint/2010/main" val="4085989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92308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68809"/>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842419E1-E97F-A881-378E-808262F43873}"/>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08D5AEC3-9037-2750-53A8-4E10B22566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782B308-6E38-CC8C-9B4C-2486B85EF537}"/>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BFD94FD-1731-7BD4-C02A-880D1E0E32F0}"/>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xmlns="">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5959006-E0EE-D798-7860-749BC884B0BC}"/>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79A4CE2-60C7-6D8C-3375-E73A9F9FC666}"/>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0725F23-7CB5-0AFB-827A-B1293EE80DA9}"/>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11505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830997"/>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制約条件から変換された二次多項式</a:t>
            </a:r>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xmlns="">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11807</TotalTime>
  <Words>6687</Words>
  <Application>Microsoft Office PowerPoint</Application>
  <PresentationFormat>宽屏</PresentationFormat>
  <Paragraphs>1142</Paragraphs>
  <Slides>49</Slides>
  <Notes>25</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HelveticaNeueLTStd-LtIt</vt:lpstr>
      <vt:lpstr>LinLibertineT</vt:lpstr>
      <vt:lpstr>LinLibertineTI</vt:lpstr>
      <vt:lpstr>Söhne</vt:lpstr>
      <vt:lpstr>YakuHanJPs</vt:lpstr>
      <vt:lpstr>等线</vt:lpstr>
      <vt:lpstr>等线 Light</vt:lpstr>
      <vt:lpstr>arial</vt:lpstr>
      <vt:lpstr>arial</vt:lpstr>
      <vt:lpstr>Cambria Math</vt:lpstr>
      <vt:lpstr>Times New Roman</vt:lpstr>
      <vt:lpstr>Wingdings</vt:lpstr>
      <vt:lpstr>Office 主题​​</vt:lpstr>
      <vt:lpstr>Exact and Sequential Penalty Weights in Quadratic Unconstrained Binary Optimisation with a Digital Annealer </vt:lpstr>
      <vt:lpstr>もくじ</vt:lpstr>
      <vt:lpstr>もくじ</vt:lpstr>
      <vt:lpstr>ABSTRACT</vt:lpstr>
      <vt:lpstr>もくじ</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もくじ</vt:lpstr>
      <vt:lpstr>Minimum Cut Problem</vt:lpstr>
      <vt:lpstr>Minimum Cut Problem</vt:lpstr>
      <vt:lpstr>Travelling Salesman Problem</vt:lpstr>
      <vt:lpstr>Multi-dimensional 0-1 Knapsack Problem(MKP)</vt:lpstr>
      <vt:lpstr>Multi-dimensional 0-1 Knapsack Problem(MKP)</vt:lpstr>
      <vt:lpstr>Multi-dimensional 0-1 Knapsack Problem(MKP)</vt:lpstr>
      <vt:lpstr>もくじ</vt:lpstr>
      <vt:lpstr>EXPERIMENTAL SETTINGS</vt:lpstr>
      <vt:lpstr>EXPERIMENTAL SETTINGS</vt:lpstr>
      <vt:lpstr>EXPERIMENTAL SETTINGS</vt:lpstr>
      <vt:lpstr>もくじ</vt:lpstr>
      <vt:lpstr>RESULTS</vt:lpstr>
      <vt:lpstr>RESULTS</vt:lpstr>
      <vt:lpstr>RESULTS</vt:lpstr>
      <vt:lpstr>RESULTS</vt:lpstr>
      <vt:lpstr>RESULTS</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446</cp:revision>
  <dcterms:created xsi:type="dcterms:W3CDTF">2023-04-18T06:26:34Z</dcterms:created>
  <dcterms:modified xsi:type="dcterms:W3CDTF">2024-10-22T16:02:17Z</dcterms:modified>
</cp:coreProperties>
</file>