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60" r:id="rId2"/>
    <p:sldId id="398" r:id="rId3"/>
    <p:sldId id="425" r:id="rId4"/>
    <p:sldId id="424" r:id="rId5"/>
    <p:sldId id="426" r:id="rId6"/>
    <p:sldId id="427" r:id="rId7"/>
    <p:sldId id="258" r:id="rId8"/>
    <p:sldId id="305" r:id="rId9"/>
    <p:sldId id="270" r:id="rId10"/>
    <p:sldId id="271" r:id="rId11"/>
    <p:sldId id="428" r:id="rId12"/>
    <p:sldId id="429" r:id="rId13"/>
    <p:sldId id="430" r:id="rId14"/>
    <p:sldId id="431" r:id="rId15"/>
    <p:sldId id="432" r:id="rId16"/>
    <p:sldId id="433" r:id="rId17"/>
    <p:sldId id="434" r:id="rId18"/>
    <p:sldId id="436" r:id="rId19"/>
    <p:sldId id="437" r:id="rId20"/>
    <p:sldId id="438" r:id="rId21"/>
    <p:sldId id="440" r:id="rId22"/>
    <p:sldId id="443" r:id="rId23"/>
    <p:sldId id="445" r:id="rId24"/>
    <p:sldId id="446" r:id="rId25"/>
    <p:sldId id="447" r:id="rId26"/>
    <p:sldId id="448" r:id="rId27"/>
    <p:sldId id="450" r:id="rId28"/>
    <p:sldId id="452" r:id="rId29"/>
    <p:sldId id="453" r:id="rId30"/>
    <p:sldId id="454" r:id="rId31"/>
    <p:sldId id="455" r:id="rId32"/>
    <p:sldId id="456" r:id="rId33"/>
    <p:sldId id="470" r:id="rId34"/>
    <p:sldId id="457" r:id="rId35"/>
    <p:sldId id="471" r:id="rId36"/>
    <p:sldId id="458" r:id="rId37"/>
    <p:sldId id="459" r:id="rId38"/>
    <p:sldId id="460" r:id="rId39"/>
    <p:sldId id="472" r:id="rId40"/>
    <p:sldId id="473" r:id="rId41"/>
    <p:sldId id="461" r:id="rId42"/>
    <p:sldId id="462" r:id="rId43"/>
    <p:sldId id="463" r:id="rId44"/>
    <p:sldId id="464" r:id="rId45"/>
    <p:sldId id="466" r:id="rId46"/>
    <p:sldId id="467" r:id="rId47"/>
    <p:sldId id="468" r:id="rId48"/>
    <p:sldId id="469" r:id="rId49"/>
    <p:sldId id="293"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453A7-2DBD-A14B-7EB1-BCC3A3AE9A59}" name="Legolas" initials="L" userId="Legolas"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472C4"/>
    <a:srgbClr val="BA2121"/>
    <a:srgbClr val="0000FF"/>
    <a:srgbClr val="B3D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0777" autoAdjust="0"/>
  </p:normalViewPr>
  <p:slideViewPr>
    <p:cSldViewPr snapToGrid="0">
      <p:cViewPr varScale="1">
        <p:scale>
          <a:sx n="100" d="100"/>
          <a:sy n="100" d="100"/>
        </p:scale>
        <p:origin x="11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4830-42DA-4404-9F8C-DE9E00A18181}" type="datetimeFigureOut">
              <a:rPr lang="zh-CN" altLang="en-US" smtClean="0"/>
              <a:t>2024/10/21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36B6F-14B4-4120-BEBA-063A15FB1891}" type="slidenum">
              <a:rPr lang="zh-CN" altLang="en-US" smtClean="0"/>
              <a:t>‹#›</a:t>
            </a:fld>
            <a:endParaRPr lang="zh-CN" altLang="en-US"/>
          </a:p>
        </p:txBody>
      </p:sp>
    </p:spTree>
    <p:extLst>
      <p:ext uri="{BB962C8B-B14F-4D97-AF65-F5344CB8AC3E}">
        <p14:creationId xmlns:p14="http://schemas.microsoft.com/office/powerpoint/2010/main" val="410235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6</a:t>
            </a:fld>
            <a:endParaRPr lang="zh-CN" altLang="en-US"/>
          </a:p>
        </p:txBody>
      </p:sp>
    </p:spTree>
    <p:extLst>
      <p:ext uri="{BB962C8B-B14F-4D97-AF65-F5344CB8AC3E}">
        <p14:creationId xmlns:p14="http://schemas.microsoft.com/office/powerpoint/2010/main" val="3738746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28</a:t>
            </a:fld>
            <a:endParaRPr lang="zh-CN" altLang="en-US"/>
          </a:p>
        </p:txBody>
      </p:sp>
    </p:spTree>
    <p:extLst>
      <p:ext uri="{BB962C8B-B14F-4D97-AF65-F5344CB8AC3E}">
        <p14:creationId xmlns:p14="http://schemas.microsoft.com/office/powerpoint/2010/main" val="204155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29</a:t>
            </a:fld>
            <a:endParaRPr lang="zh-CN" altLang="en-US"/>
          </a:p>
        </p:txBody>
      </p:sp>
    </p:spTree>
    <p:extLst>
      <p:ext uri="{BB962C8B-B14F-4D97-AF65-F5344CB8AC3E}">
        <p14:creationId xmlns:p14="http://schemas.microsoft.com/office/powerpoint/2010/main" val="1066052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31</a:t>
            </a:fld>
            <a:endParaRPr lang="zh-CN" altLang="en-US"/>
          </a:p>
        </p:txBody>
      </p:sp>
    </p:spTree>
    <p:extLst>
      <p:ext uri="{BB962C8B-B14F-4D97-AF65-F5344CB8AC3E}">
        <p14:creationId xmlns:p14="http://schemas.microsoft.com/office/powerpoint/2010/main" val="409129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32</a:t>
            </a:fld>
            <a:endParaRPr lang="zh-CN" altLang="en-US"/>
          </a:p>
        </p:txBody>
      </p:sp>
    </p:spTree>
    <p:extLst>
      <p:ext uri="{BB962C8B-B14F-4D97-AF65-F5344CB8AC3E}">
        <p14:creationId xmlns:p14="http://schemas.microsoft.com/office/powerpoint/2010/main" val="124846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34</a:t>
            </a:fld>
            <a:endParaRPr lang="zh-CN" altLang="en-US"/>
          </a:p>
        </p:txBody>
      </p:sp>
    </p:spTree>
    <p:extLst>
      <p:ext uri="{BB962C8B-B14F-4D97-AF65-F5344CB8AC3E}">
        <p14:creationId xmlns:p14="http://schemas.microsoft.com/office/powerpoint/2010/main" val="4206038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C03E8-1BD9-AD50-F4D2-0BEC31776A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BF03804-F1AD-35FC-9602-EA37FC21344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B7A57E3-6DF3-609B-0E2D-4C7A09E142B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9B7FDA2-148D-3A33-1555-B83F391B75B6}"/>
              </a:ext>
            </a:extLst>
          </p:cNvPr>
          <p:cNvSpPr>
            <a:spLocks noGrp="1"/>
          </p:cNvSpPr>
          <p:nvPr>
            <p:ph type="sldNum" sz="quarter" idx="5"/>
          </p:nvPr>
        </p:nvSpPr>
        <p:spPr/>
        <p:txBody>
          <a:bodyPr/>
          <a:lstStyle/>
          <a:p>
            <a:fld id="{BD836B6F-14B4-4120-BEBA-063A15FB1891}" type="slidenum">
              <a:rPr lang="zh-CN" altLang="en-US" smtClean="0"/>
              <a:t>35</a:t>
            </a:fld>
            <a:endParaRPr lang="zh-CN" altLang="en-US"/>
          </a:p>
        </p:txBody>
      </p:sp>
    </p:spTree>
    <p:extLst>
      <p:ext uri="{BB962C8B-B14F-4D97-AF65-F5344CB8AC3E}">
        <p14:creationId xmlns:p14="http://schemas.microsoft.com/office/powerpoint/2010/main" val="2191506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36</a:t>
            </a:fld>
            <a:endParaRPr lang="zh-CN" altLang="en-US"/>
          </a:p>
        </p:txBody>
      </p:sp>
    </p:spTree>
    <p:extLst>
      <p:ext uri="{BB962C8B-B14F-4D97-AF65-F5344CB8AC3E}">
        <p14:creationId xmlns:p14="http://schemas.microsoft.com/office/powerpoint/2010/main" val="1671570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38</a:t>
            </a:fld>
            <a:endParaRPr lang="zh-CN" altLang="en-US"/>
          </a:p>
        </p:txBody>
      </p:sp>
    </p:spTree>
    <p:extLst>
      <p:ext uri="{BB962C8B-B14F-4D97-AF65-F5344CB8AC3E}">
        <p14:creationId xmlns:p14="http://schemas.microsoft.com/office/powerpoint/2010/main" val="3160639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3E8F1-87AB-7BF8-A01C-C6A1E0CB022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B1B369-532C-CBB2-94D1-A55D68C367B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47B87B6-17E2-8FC5-4FDC-14E64AEDF0F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9B8211F-8A5A-4E49-262E-DE15A64DE8F6}"/>
              </a:ext>
            </a:extLst>
          </p:cNvPr>
          <p:cNvSpPr>
            <a:spLocks noGrp="1"/>
          </p:cNvSpPr>
          <p:nvPr>
            <p:ph type="sldNum" sz="quarter" idx="5"/>
          </p:nvPr>
        </p:nvSpPr>
        <p:spPr/>
        <p:txBody>
          <a:bodyPr/>
          <a:lstStyle/>
          <a:p>
            <a:fld id="{BD836B6F-14B4-4120-BEBA-063A15FB1891}" type="slidenum">
              <a:rPr lang="zh-CN" altLang="en-US" smtClean="0"/>
              <a:t>39</a:t>
            </a:fld>
            <a:endParaRPr lang="zh-CN" altLang="en-US"/>
          </a:p>
        </p:txBody>
      </p:sp>
    </p:spTree>
    <p:extLst>
      <p:ext uri="{BB962C8B-B14F-4D97-AF65-F5344CB8AC3E}">
        <p14:creationId xmlns:p14="http://schemas.microsoft.com/office/powerpoint/2010/main" val="2377960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42A08-F7CC-833F-2054-4C6E9150EF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FAE2B99-E67C-77C7-CEC4-9BF887614ED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D6F55A-E547-EEA2-3588-C54BF3AAF65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A9CE677-4253-95BF-054B-7990D290BED1}"/>
              </a:ext>
            </a:extLst>
          </p:cNvPr>
          <p:cNvSpPr>
            <a:spLocks noGrp="1"/>
          </p:cNvSpPr>
          <p:nvPr>
            <p:ph type="sldNum" sz="quarter" idx="5"/>
          </p:nvPr>
        </p:nvSpPr>
        <p:spPr/>
        <p:txBody>
          <a:bodyPr/>
          <a:lstStyle/>
          <a:p>
            <a:fld id="{BD836B6F-14B4-4120-BEBA-063A15FB1891}" type="slidenum">
              <a:rPr lang="zh-CN" altLang="en-US" smtClean="0"/>
              <a:t>40</a:t>
            </a:fld>
            <a:endParaRPr lang="zh-CN" altLang="en-US"/>
          </a:p>
        </p:txBody>
      </p:sp>
    </p:spTree>
    <p:extLst>
      <p:ext uri="{BB962C8B-B14F-4D97-AF65-F5344CB8AC3E}">
        <p14:creationId xmlns:p14="http://schemas.microsoft.com/office/powerpoint/2010/main" val="3808821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最小有效惩罚权重的上限</a:t>
            </a:r>
          </a:p>
        </p:txBody>
      </p:sp>
      <p:sp>
        <p:nvSpPr>
          <p:cNvPr id="4" name="灯片编号占位符 3"/>
          <p:cNvSpPr>
            <a:spLocks noGrp="1"/>
          </p:cNvSpPr>
          <p:nvPr>
            <p:ph type="sldNum" sz="quarter" idx="5"/>
          </p:nvPr>
        </p:nvSpPr>
        <p:spPr/>
        <p:txBody>
          <a:bodyPr/>
          <a:lstStyle/>
          <a:p>
            <a:fld id="{BD836B6F-14B4-4120-BEBA-063A15FB1891}" type="slidenum">
              <a:rPr lang="zh-CN" altLang="en-US" smtClean="0"/>
              <a:t>15</a:t>
            </a:fld>
            <a:endParaRPr lang="zh-CN" altLang="en-US"/>
          </a:p>
        </p:txBody>
      </p:sp>
    </p:spTree>
    <p:extLst>
      <p:ext uri="{BB962C8B-B14F-4D97-AF65-F5344CB8AC3E}">
        <p14:creationId xmlns:p14="http://schemas.microsoft.com/office/powerpoint/2010/main" val="3901804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42</a:t>
            </a:fld>
            <a:endParaRPr lang="zh-CN" altLang="en-US"/>
          </a:p>
        </p:txBody>
      </p:sp>
    </p:spTree>
    <p:extLst>
      <p:ext uri="{BB962C8B-B14F-4D97-AF65-F5344CB8AC3E}">
        <p14:creationId xmlns:p14="http://schemas.microsoft.com/office/powerpoint/2010/main" val="3901990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43</a:t>
            </a:fld>
            <a:endParaRPr lang="zh-CN" altLang="en-US"/>
          </a:p>
        </p:txBody>
      </p:sp>
    </p:spTree>
    <p:extLst>
      <p:ext uri="{BB962C8B-B14F-4D97-AF65-F5344CB8AC3E}">
        <p14:creationId xmlns:p14="http://schemas.microsoft.com/office/powerpoint/2010/main" val="2729975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44</a:t>
            </a:fld>
            <a:endParaRPr lang="zh-CN" altLang="en-US"/>
          </a:p>
        </p:txBody>
      </p:sp>
    </p:spTree>
    <p:extLst>
      <p:ext uri="{BB962C8B-B14F-4D97-AF65-F5344CB8AC3E}">
        <p14:creationId xmlns:p14="http://schemas.microsoft.com/office/powerpoint/2010/main" val="3575751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45</a:t>
            </a:fld>
            <a:endParaRPr lang="zh-CN" altLang="en-US"/>
          </a:p>
        </p:txBody>
      </p:sp>
    </p:spTree>
    <p:extLst>
      <p:ext uri="{BB962C8B-B14F-4D97-AF65-F5344CB8AC3E}">
        <p14:creationId xmlns:p14="http://schemas.microsoft.com/office/powerpoint/2010/main" val="3220638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46</a:t>
            </a:fld>
            <a:endParaRPr lang="zh-CN" altLang="en-US"/>
          </a:p>
        </p:txBody>
      </p:sp>
    </p:spTree>
    <p:extLst>
      <p:ext uri="{BB962C8B-B14F-4D97-AF65-F5344CB8AC3E}">
        <p14:creationId xmlns:p14="http://schemas.microsoft.com/office/powerpoint/2010/main" val="3188337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48</a:t>
            </a:fld>
            <a:endParaRPr lang="zh-CN" altLang="en-US"/>
          </a:p>
        </p:txBody>
      </p:sp>
    </p:spTree>
    <p:extLst>
      <p:ext uri="{BB962C8B-B14F-4D97-AF65-F5344CB8AC3E}">
        <p14:creationId xmlns:p14="http://schemas.microsoft.com/office/powerpoint/2010/main" val="231136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18</a:t>
            </a:fld>
            <a:endParaRPr lang="zh-CN" altLang="en-US"/>
          </a:p>
        </p:txBody>
      </p:sp>
    </p:spTree>
    <p:extLst>
      <p:ext uri="{BB962C8B-B14F-4D97-AF65-F5344CB8AC3E}">
        <p14:creationId xmlns:p14="http://schemas.microsoft.com/office/powerpoint/2010/main" val="203178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20</a:t>
            </a:fld>
            <a:endParaRPr lang="zh-CN" altLang="en-US"/>
          </a:p>
        </p:txBody>
      </p:sp>
    </p:spTree>
    <p:extLst>
      <p:ext uri="{BB962C8B-B14F-4D97-AF65-F5344CB8AC3E}">
        <p14:creationId xmlns:p14="http://schemas.microsoft.com/office/powerpoint/2010/main" val="245251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22</a:t>
            </a:fld>
            <a:endParaRPr lang="zh-CN" altLang="en-US"/>
          </a:p>
        </p:txBody>
      </p:sp>
    </p:spTree>
    <p:extLst>
      <p:ext uri="{BB962C8B-B14F-4D97-AF65-F5344CB8AC3E}">
        <p14:creationId xmlns:p14="http://schemas.microsoft.com/office/powerpoint/2010/main" val="372561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23</a:t>
            </a:fld>
            <a:endParaRPr lang="zh-CN" altLang="en-US"/>
          </a:p>
        </p:txBody>
      </p:sp>
    </p:spTree>
    <p:extLst>
      <p:ext uri="{BB962C8B-B14F-4D97-AF65-F5344CB8AC3E}">
        <p14:creationId xmlns:p14="http://schemas.microsoft.com/office/powerpoint/2010/main" val="630551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24</a:t>
            </a:fld>
            <a:endParaRPr lang="zh-CN" altLang="en-US"/>
          </a:p>
        </p:txBody>
      </p:sp>
    </p:spTree>
    <p:extLst>
      <p:ext uri="{BB962C8B-B14F-4D97-AF65-F5344CB8AC3E}">
        <p14:creationId xmlns:p14="http://schemas.microsoft.com/office/powerpoint/2010/main" val="4196126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26</a:t>
            </a:fld>
            <a:endParaRPr lang="zh-CN" altLang="en-US"/>
          </a:p>
        </p:txBody>
      </p:sp>
    </p:spTree>
    <p:extLst>
      <p:ext uri="{BB962C8B-B14F-4D97-AF65-F5344CB8AC3E}">
        <p14:creationId xmlns:p14="http://schemas.microsoft.com/office/powerpoint/2010/main" val="162032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27</a:t>
            </a:fld>
            <a:endParaRPr lang="zh-CN" altLang="en-US"/>
          </a:p>
        </p:txBody>
      </p:sp>
    </p:spTree>
    <p:extLst>
      <p:ext uri="{BB962C8B-B14F-4D97-AF65-F5344CB8AC3E}">
        <p14:creationId xmlns:p14="http://schemas.microsoft.com/office/powerpoint/2010/main" val="269254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5834E-F0B4-FB45-4737-337065E466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BF8C84-3C86-A109-A142-975ED8E1E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DC88D-BA54-FE6F-573E-AD218903CADE}"/>
              </a:ext>
            </a:extLst>
          </p:cNvPr>
          <p:cNvSpPr>
            <a:spLocks noGrp="1"/>
          </p:cNvSpPr>
          <p:nvPr>
            <p:ph type="dt" sz="half" idx="10"/>
          </p:nvPr>
        </p:nvSpPr>
        <p:spPr/>
        <p:txBody>
          <a:bodyPr/>
          <a:lstStyle/>
          <a:p>
            <a:fld id="{F5930DB7-C5F0-4CA2-914A-8532991C33D9}" type="datetimeFigureOut">
              <a:rPr lang="zh-CN" altLang="en-US" smtClean="0"/>
              <a:t>2024/10/21</a:t>
            </a:fld>
            <a:endParaRPr lang="zh-CN" altLang="en-US"/>
          </a:p>
        </p:txBody>
      </p:sp>
      <p:sp>
        <p:nvSpPr>
          <p:cNvPr id="5" name="页脚占位符 4">
            <a:extLst>
              <a:ext uri="{FF2B5EF4-FFF2-40B4-BE49-F238E27FC236}">
                <a16:creationId xmlns:a16="http://schemas.microsoft.com/office/drawing/2014/main" id="{7EAE599E-E3C4-8EF9-E260-EF1F291E5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D5478-1AF6-FEB8-FA85-D75D414A426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6724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3594-46B5-ED10-5ED0-3D22FE09F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CE6681-6C49-1CB0-23F3-144ED2A00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7D459-8BB8-412A-2030-551B0AA848ED}"/>
              </a:ext>
            </a:extLst>
          </p:cNvPr>
          <p:cNvSpPr>
            <a:spLocks noGrp="1"/>
          </p:cNvSpPr>
          <p:nvPr>
            <p:ph type="dt" sz="half" idx="10"/>
          </p:nvPr>
        </p:nvSpPr>
        <p:spPr/>
        <p:txBody>
          <a:bodyPr/>
          <a:lstStyle/>
          <a:p>
            <a:fld id="{F5930DB7-C5F0-4CA2-914A-8532991C33D9}" type="datetimeFigureOut">
              <a:rPr lang="zh-CN" altLang="en-US" smtClean="0"/>
              <a:t>2024/10/21</a:t>
            </a:fld>
            <a:endParaRPr lang="zh-CN" altLang="en-US"/>
          </a:p>
        </p:txBody>
      </p:sp>
      <p:sp>
        <p:nvSpPr>
          <p:cNvPr id="5" name="页脚占位符 4">
            <a:extLst>
              <a:ext uri="{FF2B5EF4-FFF2-40B4-BE49-F238E27FC236}">
                <a16:creationId xmlns:a16="http://schemas.microsoft.com/office/drawing/2014/main" id="{0A67FC79-4847-7D42-D402-AE92AC20F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122B43-6A6B-5AF1-E3E3-423BF327E94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7119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3A0E2-CD40-A819-3DFA-A43621797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FD480A-7162-96FF-4B51-20BF5170C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6BC05-68E6-93E0-6B3A-C6436B3FC357}"/>
              </a:ext>
            </a:extLst>
          </p:cNvPr>
          <p:cNvSpPr>
            <a:spLocks noGrp="1"/>
          </p:cNvSpPr>
          <p:nvPr>
            <p:ph type="dt" sz="half" idx="10"/>
          </p:nvPr>
        </p:nvSpPr>
        <p:spPr/>
        <p:txBody>
          <a:bodyPr/>
          <a:lstStyle/>
          <a:p>
            <a:fld id="{F5930DB7-C5F0-4CA2-914A-8532991C33D9}" type="datetimeFigureOut">
              <a:rPr lang="zh-CN" altLang="en-US" smtClean="0"/>
              <a:t>2024/10/21</a:t>
            </a:fld>
            <a:endParaRPr lang="zh-CN" altLang="en-US"/>
          </a:p>
        </p:txBody>
      </p:sp>
      <p:sp>
        <p:nvSpPr>
          <p:cNvPr id="5" name="页脚占位符 4">
            <a:extLst>
              <a:ext uri="{FF2B5EF4-FFF2-40B4-BE49-F238E27FC236}">
                <a16:creationId xmlns:a16="http://schemas.microsoft.com/office/drawing/2014/main" id="{D326EBCF-FD2C-8598-7E4F-05C236708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AB257-74F6-5B31-4F3D-2B46D4159F9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1425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0FC63-8B8B-A716-61A8-6864B2B937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D972C-23D5-9D9C-986A-DA54C3EE19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92924-8BD5-9735-1D14-BBA90E50B6DD}"/>
              </a:ext>
            </a:extLst>
          </p:cNvPr>
          <p:cNvSpPr>
            <a:spLocks noGrp="1"/>
          </p:cNvSpPr>
          <p:nvPr>
            <p:ph type="dt" sz="half" idx="10"/>
          </p:nvPr>
        </p:nvSpPr>
        <p:spPr/>
        <p:txBody>
          <a:bodyPr/>
          <a:lstStyle/>
          <a:p>
            <a:fld id="{F5930DB7-C5F0-4CA2-914A-8532991C33D9}" type="datetimeFigureOut">
              <a:rPr lang="zh-CN" altLang="en-US" smtClean="0"/>
              <a:t>2024/10/21</a:t>
            </a:fld>
            <a:endParaRPr lang="zh-CN" altLang="en-US"/>
          </a:p>
        </p:txBody>
      </p:sp>
      <p:sp>
        <p:nvSpPr>
          <p:cNvPr id="5" name="页脚占位符 4">
            <a:extLst>
              <a:ext uri="{FF2B5EF4-FFF2-40B4-BE49-F238E27FC236}">
                <a16:creationId xmlns:a16="http://schemas.microsoft.com/office/drawing/2014/main" id="{C7C1B514-5FBD-5875-2AE4-FA0FFC0C0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85242-7458-5119-9471-1EE631C7646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837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826F3-5D57-15EE-8978-328FE81330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77B771-9F65-0993-AB13-C5341AE95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730D6-2724-AC7C-3E6D-9F10E672F93E}"/>
              </a:ext>
            </a:extLst>
          </p:cNvPr>
          <p:cNvSpPr>
            <a:spLocks noGrp="1"/>
          </p:cNvSpPr>
          <p:nvPr>
            <p:ph type="dt" sz="half" idx="10"/>
          </p:nvPr>
        </p:nvSpPr>
        <p:spPr/>
        <p:txBody>
          <a:bodyPr/>
          <a:lstStyle/>
          <a:p>
            <a:fld id="{F5930DB7-C5F0-4CA2-914A-8532991C33D9}" type="datetimeFigureOut">
              <a:rPr lang="zh-CN" altLang="en-US" smtClean="0"/>
              <a:t>2024/10/21</a:t>
            </a:fld>
            <a:endParaRPr lang="zh-CN" altLang="en-US"/>
          </a:p>
        </p:txBody>
      </p:sp>
      <p:sp>
        <p:nvSpPr>
          <p:cNvPr id="5" name="页脚占位符 4">
            <a:extLst>
              <a:ext uri="{FF2B5EF4-FFF2-40B4-BE49-F238E27FC236}">
                <a16:creationId xmlns:a16="http://schemas.microsoft.com/office/drawing/2014/main" id="{1CBF9954-5CEB-96C5-A1DA-942BC8287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CAF70-7A08-9C22-D6C7-5264E4001066}"/>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418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DBCB3-2229-8CB0-65F1-78B8CBA03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E2529-9108-AC11-0FA7-2CF333D924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A2A08-CAB5-54F4-7A47-B389736CB1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8477C5-AF9C-F343-5F62-40A98388442C}"/>
              </a:ext>
            </a:extLst>
          </p:cNvPr>
          <p:cNvSpPr>
            <a:spLocks noGrp="1"/>
          </p:cNvSpPr>
          <p:nvPr>
            <p:ph type="dt" sz="half" idx="10"/>
          </p:nvPr>
        </p:nvSpPr>
        <p:spPr/>
        <p:txBody>
          <a:bodyPr/>
          <a:lstStyle/>
          <a:p>
            <a:fld id="{F5930DB7-C5F0-4CA2-914A-8532991C33D9}" type="datetimeFigureOut">
              <a:rPr lang="zh-CN" altLang="en-US" smtClean="0"/>
              <a:t>2024/10/21</a:t>
            </a:fld>
            <a:endParaRPr lang="zh-CN" altLang="en-US"/>
          </a:p>
        </p:txBody>
      </p:sp>
      <p:sp>
        <p:nvSpPr>
          <p:cNvPr id="6" name="页脚占位符 5">
            <a:extLst>
              <a:ext uri="{FF2B5EF4-FFF2-40B4-BE49-F238E27FC236}">
                <a16:creationId xmlns:a16="http://schemas.microsoft.com/office/drawing/2014/main" id="{453D2FC7-E765-7B5A-6F68-64F1D6A81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67709-3214-0BB6-9140-F313F427DE9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860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5A5E7-FFFE-DBCC-F3AD-05B8E4E99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92BAD7-2127-7558-196C-D2101EE83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1F60B2-6E2B-4EAF-395A-945E104573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167F7E-D841-634F-7FBB-4E18F6C63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9CF0A8-F6C1-C18F-952F-B8387D74CB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65213-F585-14E2-1E7D-A7917076DED3}"/>
              </a:ext>
            </a:extLst>
          </p:cNvPr>
          <p:cNvSpPr>
            <a:spLocks noGrp="1"/>
          </p:cNvSpPr>
          <p:nvPr>
            <p:ph type="dt" sz="half" idx="10"/>
          </p:nvPr>
        </p:nvSpPr>
        <p:spPr/>
        <p:txBody>
          <a:bodyPr/>
          <a:lstStyle/>
          <a:p>
            <a:fld id="{F5930DB7-C5F0-4CA2-914A-8532991C33D9}" type="datetimeFigureOut">
              <a:rPr lang="zh-CN" altLang="en-US" smtClean="0"/>
              <a:t>2024/10/21</a:t>
            </a:fld>
            <a:endParaRPr lang="zh-CN" altLang="en-US"/>
          </a:p>
        </p:txBody>
      </p:sp>
      <p:sp>
        <p:nvSpPr>
          <p:cNvPr id="8" name="页脚占位符 7">
            <a:extLst>
              <a:ext uri="{FF2B5EF4-FFF2-40B4-BE49-F238E27FC236}">
                <a16:creationId xmlns:a16="http://schemas.microsoft.com/office/drawing/2014/main" id="{5F63945F-D2B9-AF31-0BB6-432B599ED6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688E8-D707-CC1C-9F5A-85FEF74DE727}"/>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2121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04B08-7019-F74A-538C-1DFB60FDE7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BE8396-7E60-55D7-2075-978D67D63E00}"/>
              </a:ext>
            </a:extLst>
          </p:cNvPr>
          <p:cNvSpPr>
            <a:spLocks noGrp="1"/>
          </p:cNvSpPr>
          <p:nvPr>
            <p:ph type="dt" sz="half" idx="10"/>
          </p:nvPr>
        </p:nvSpPr>
        <p:spPr/>
        <p:txBody>
          <a:bodyPr/>
          <a:lstStyle/>
          <a:p>
            <a:fld id="{F5930DB7-C5F0-4CA2-914A-8532991C33D9}" type="datetimeFigureOut">
              <a:rPr lang="zh-CN" altLang="en-US" smtClean="0"/>
              <a:t>2024/10/21</a:t>
            </a:fld>
            <a:endParaRPr lang="zh-CN" altLang="en-US"/>
          </a:p>
        </p:txBody>
      </p:sp>
      <p:sp>
        <p:nvSpPr>
          <p:cNvPr id="4" name="页脚占位符 3">
            <a:extLst>
              <a:ext uri="{FF2B5EF4-FFF2-40B4-BE49-F238E27FC236}">
                <a16:creationId xmlns:a16="http://schemas.microsoft.com/office/drawing/2014/main" id="{3CDE669D-D5D9-6B83-F9DA-24ECBF8888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7731FA-EE82-2E9E-2EF4-AA5AF6E88A6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73650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EF7341-0F36-C46A-1860-21154F005041}"/>
              </a:ext>
            </a:extLst>
          </p:cNvPr>
          <p:cNvSpPr>
            <a:spLocks noGrp="1"/>
          </p:cNvSpPr>
          <p:nvPr>
            <p:ph type="dt" sz="half" idx="10"/>
          </p:nvPr>
        </p:nvSpPr>
        <p:spPr/>
        <p:txBody>
          <a:bodyPr/>
          <a:lstStyle/>
          <a:p>
            <a:fld id="{F5930DB7-C5F0-4CA2-914A-8532991C33D9}" type="datetimeFigureOut">
              <a:rPr lang="zh-CN" altLang="en-US" smtClean="0"/>
              <a:t>2024/10/21</a:t>
            </a:fld>
            <a:endParaRPr lang="zh-CN" altLang="en-US"/>
          </a:p>
        </p:txBody>
      </p:sp>
      <p:sp>
        <p:nvSpPr>
          <p:cNvPr id="3" name="页脚占位符 2">
            <a:extLst>
              <a:ext uri="{FF2B5EF4-FFF2-40B4-BE49-F238E27FC236}">
                <a16:creationId xmlns:a16="http://schemas.microsoft.com/office/drawing/2014/main" id="{94EDEB9C-C9EB-1E78-F5A2-EA231DA9B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30CC84-9BE1-A6F8-90E5-52B1F5DB6C2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5845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AB62-7DAB-A83F-34B8-0CE758DC33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1211D9-A68E-80E2-503F-086FCEF9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144D4-96A1-BC2C-6378-2538AED5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E46CA6-E1E0-0098-BE6B-F91AA8E60300}"/>
              </a:ext>
            </a:extLst>
          </p:cNvPr>
          <p:cNvSpPr>
            <a:spLocks noGrp="1"/>
          </p:cNvSpPr>
          <p:nvPr>
            <p:ph type="dt" sz="half" idx="10"/>
          </p:nvPr>
        </p:nvSpPr>
        <p:spPr/>
        <p:txBody>
          <a:bodyPr/>
          <a:lstStyle/>
          <a:p>
            <a:fld id="{F5930DB7-C5F0-4CA2-914A-8532991C33D9}" type="datetimeFigureOut">
              <a:rPr lang="zh-CN" altLang="en-US" smtClean="0"/>
              <a:t>2024/10/21</a:t>
            </a:fld>
            <a:endParaRPr lang="zh-CN" altLang="en-US"/>
          </a:p>
        </p:txBody>
      </p:sp>
      <p:sp>
        <p:nvSpPr>
          <p:cNvPr id="6" name="页脚占位符 5">
            <a:extLst>
              <a:ext uri="{FF2B5EF4-FFF2-40B4-BE49-F238E27FC236}">
                <a16:creationId xmlns:a16="http://schemas.microsoft.com/office/drawing/2014/main" id="{12B247D3-E5FB-9264-7A38-A577B57C7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8A5338-6474-6626-F7A1-17C95530C6C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76671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3FF19-EB66-7897-E4A1-9DF6E4514F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36E67-47AF-FA99-7C46-08A654EB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797825-2590-1ACC-57EE-8194C4EFB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8C3E09-AAF0-9F9E-9DA9-0BA87ABEFEBE}"/>
              </a:ext>
            </a:extLst>
          </p:cNvPr>
          <p:cNvSpPr>
            <a:spLocks noGrp="1"/>
          </p:cNvSpPr>
          <p:nvPr>
            <p:ph type="dt" sz="half" idx="10"/>
          </p:nvPr>
        </p:nvSpPr>
        <p:spPr/>
        <p:txBody>
          <a:bodyPr/>
          <a:lstStyle/>
          <a:p>
            <a:fld id="{F5930DB7-C5F0-4CA2-914A-8532991C33D9}" type="datetimeFigureOut">
              <a:rPr lang="zh-CN" altLang="en-US" smtClean="0"/>
              <a:t>2024/10/21</a:t>
            </a:fld>
            <a:endParaRPr lang="zh-CN" altLang="en-US"/>
          </a:p>
        </p:txBody>
      </p:sp>
      <p:sp>
        <p:nvSpPr>
          <p:cNvPr id="6" name="页脚占位符 5">
            <a:extLst>
              <a:ext uri="{FF2B5EF4-FFF2-40B4-BE49-F238E27FC236}">
                <a16:creationId xmlns:a16="http://schemas.microsoft.com/office/drawing/2014/main" id="{6D0F4E16-67FE-51DE-00BB-896074AF3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778C0-1481-89E3-FE3B-C967E3E16794}"/>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72696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76520-6DE2-2D82-8921-091218464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20C813-222E-9AC9-CF03-671181D63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6CDC6-8971-B871-83CF-61F38A22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0DB7-C5F0-4CA2-914A-8532991C33D9}" type="datetimeFigureOut">
              <a:rPr lang="zh-CN" altLang="en-US" smtClean="0"/>
              <a:t>2024/10/21</a:t>
            </a:fld>
            <a:endParaRPr lang="zh-CN" altLang="en-US"/>
          </a:p>
        </p:txBody>
      </p:sp>
      <p:sp>
        <p:nvSpPr>
          <p:cNvPr id="5" name="页脚占位符 4">
            <a:extLst>
              <a:ext uri="{FF2B5EF4-FFF2-40B4-BE49-F238E27FC236}">
                <a16:creationId xmlns:a16="http://schemas.microsoft.com/office/drawing/2014/main" id="{6270FCA7-434E-E8AB-50B4-44615CBB2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A986CE-C591-2D36-5781-B31A7457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59398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31.png"/><Relationship Id="rId5" Type="http://schemas.openxmlformats.org/officeDocument/2006/relationships/image" Target="../media/image90.png"/><Relationship Id="rId10" Type="http://schemas.openxmlformats.org/officeDocument/2006/relationships/image" Target="../media/image30.png"/><Relationship Id="rId4" Type="http://schemas.openxmlformats.org/officeDocument/2006/relationships/image" Target="../media/image80.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43.png"/><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56.png"/><Relationship Id="rId7" Type="http://schemas.openxmlformats.org/officeDocument/2006/relationships/image" Target="../media/image3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360.png"/><Relationship Id="rId7" Type="http://schemas.openxmlformats.org/officeDocument/2006/relationships/image" Target="../media/image6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7.png"/><Relationship Id="rId9" Type="http://schemas.openxmlformats.org/officeDocument/2006/relationships/image" Target="../media/image450.png"/></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image" Target="../media/image7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32.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590.png"/><Relationship Id="rId7" Type="http://schemas.openxmlformats.org/officeDocument/2006/relationships/image" Target="../media/image7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20.png"/><Relationship Id="rId5" Type="http://schemas.openxmlformats.org/officeDocument/2006/relationships/image" Target="../media/image610.png"/><Relationship Id="rId10" Type="http://schemas.openxmlformats.org/officeDocument/2006/relationships/image" Target="../media/image83.png"/><Relationship Id="rId4" Type="http://schemas.openxmlformats.org/officeDocument/2006/relationships/image" Target="../media/image78.png"/><Relationship Id="rId9" Type="http://schemas.openxmlformats.org/officeDocument/2006/relationships/image" Target="../media/image82.png"/></Relationships>
</file>

<file path=ppt/slides/_rels/slide3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73.jpg"/><Relationship Id="rId7" Type="http://schemas.openxmlformats.org/officeDocument/2006/relationships/image" Target="../media/image86.png"/><Relationship Id="rId12" Type="http://schemas.openxmlformats.org/officeDocument/2006/relationships/image" Target="../media/image9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4.png"/><Relationship Id="rId5" Type="http://schemas.openxmlformats.org/officeDocument/2006/relationships/image" Target="../media/image75.jpg"/><Relationship Id="rId10" Type="http://schemas.openxmlformats.org/officeDocument/2006/relationships/image" Target="../media/image93.png"/><Relationship Id="rId4" Type="http://schemas.openxmlformats.org/officeDocument/2006/relationships/image" Target="../media/image74.jpg"/><Relationship Id="rId9" Type="http://schemas.openxmlformats.org/officeDocument/2006/relationships/image" Target="../media/image92.png"/></Relationships>
</file>

<file path=ppt/slides/_rels/slide3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3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9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89.png"/></Relationships>
</file>

<file path=ppt/slides/_rels/slide4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4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1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399902" y="488398"/>
            <a:ext cx="9144000" cy="2010962"/>
          </a:xfrm>
        </p:spPr>
        <p:txBody>
          <a:bodyPr>
            <a:noAutofit/>
          </a:bodyPr>
          <a:lstStyle/>
          <a:p>
            <a:r>
              <a:rPr kumimoji="1" lang="en-US" altLang="zh-CN" sz="4000" dirty="0"/>
              <a:t>Exact and Sequential Penalty Weights in Quadratic Unconstrained Binary </a:t>
            </a:r>
            <a:r>
              <a:rPr kumimoji="1" lang="en-US" altLang="zh-CN" sz="4000" dirty="0" err="1"/>
              <a:t>Optimisation</a:t>
            </a:r>
            <a:r>
              <a:rPr kumimoji="1" lang="en-US" altLang="zh-CN" sz="4000" dirty="0"/>
              <a:t> with a Digital Annealer </a:t>
            </a:r>
            <a:endParaRPr kumimoji="1" lang="ja-JP" altLang="en-US" sz="4000"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9518469" y="6353469"/>
            <a:ext cx="2553725" cy="365126"/>
          </a:xfrm>
        </p:spPr>
        <p:txBody>
          <a:bodyPr>
            <a:normAutofit/>
          </a:bodyPr>
          <a:lstStyle/>
          <a:p>
            <a:r>
              <a:rPr lang="en-US" altLang="ja-JP" sz="1600" dirty="0"/>
              <a:t>M230641</a:t>
            </a:r>
            <a:r>
              <a:rPr kumimoji="1" lang="en-US" altLang="ja-JP" sz="1600" dirty="0"/>
              <a:t>	</a:t>
            </a:r>
            <a:r>
              <a:rPr kumimoji="1" lang="ja-JP" altLang="en-US" sz="1600" dirty="0"/>
              <a:t>劉　崇玖</a:t>
            </a:r>
          </a:p>
        </p:txBody>
      </p:sp>
      <p:sp>
        <p:nvSpPr>
          <p:cNvPr id="6" name="文本框 5">
            <a:extLst>
              <a:ext uri="{FF2B5EF4-FFF2-40B4-BE49-F238E27FC236}">
                <a16:creationId xmlns:a16="http://schemas.microsoft.com/office/drawing/2014/main" id="{4369A5FA-B2AD-736A-2457-631092DB70C6}"/>
              </a:ext>
            </a:extLst>
          </p:cNvPr>
          <p:cNvSpPr txBox="1"/>
          <p:nvPr/>
        </p:nvSpPr>
        <p:spPr>
          <a:xfrm>
            <a:off x="846907" y="3150326"/>
            <a:ext cx="11345093" cy="2769989"/>
          </a:xfrm>
          <a:prstGeom prst="rect">
            <a:avLst/>
          </a:prstGeom>
          <a:noFill/>
        </p:spPr>
        <p:txBody>
          <a:bodyPr wrap="square" rtlCol="0">
            <a:spAutoFit/>
          </a:bodyPr>
          <a:lstStyle/>
          <a:p>
            <a:r>
              <a:rPr lang="ja-JP" altLang="en-US" b="1" dirty="0"/>
              <a:t>著者</a:t>
            </a:r>
            <a:r>
              <a:rPr lang="ja-JP" altLang="en-US" dirty="0"/>
              <a:t>：</a:t>
            </a:r>
            <a:r>
              <a:rPr lang="en-US" altLang="zh-CN" sz="1800" b="0" i="0" dirty="0">
                <a:solidFill>
                  <a:srgbClr val="000000"/>
                </a:solidFill>
                <a:effectLst/>
                <a:latin typeface="LinLibertineT"/>
              </a:rPr>
              <a:t> </a:t>
            </a:r>
            <a:r>
              <a:rPr lang="en-US" altLang="zh-CN" sz="2000" b="0" i="0" dirty="0">
                <a:solidFill>
                  <a:srgbClr val="000000"/>
                </a:solidFill>
                <a:effectLst/>
                <a:latin typeface="LinLibertineT"/>
              </a:rPr>
              <a:t>Marcos Diez García</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dirty="0">
                <a:solidFill>
                  <a:srgbClr val="000000"/>
                </a:solidFill>
                <a:latin typeface="LinLibertineT"/>
              </a:rPr>
              <a:t>             </a:t>
            </a:r>
            <a:r>
              <a:rPr lang="en-US" altLang="zh-CN" sz="2000" b="0" i="0" dirty="0">
                <a:solidFill>
                  <a:srgbClr val="000000"/>
                </a:solidFill>
                <a:effectLst/>
                <a:latin typeface="LinLibertineT"/>
              </a:rPr>
              <a:t>Alberto </a:t>
            </a:r>
            <a:r>
              <a:rPr lang="en-US" altLang="zh-CN" sz="2000" b="0" i="0" dirty="0" err="1">
                <a:solidFill>
                  <a:srgbClr val="000000"/>
                </a:solidFill>
                <a:effectLst/>
                <a:latin typeface="LinLibertineT"/>
              </a:rPr>
              <a:t>Moraglio</a:t>
            </a:r>
            <a:r>
              <a:rPr lang="en-US" altLang="zh-CN" sz="2000" dirty="0"/>
              <a:t>  (</a:t>
            </a:r>
            <a:r>
              <a:rPr lang="en-US" altLang="zh-CN" sz="2000" b="0" i="0" dirty="0">
                <a:solidFill>
                  <a:srgbClr val="000000"/>
                </a:solidFill>
                <a:effectLst/>
                <a:latin typeface="LinLibertineT"/>
              </a:rPr>
              <a:t>University of Exeter</a:t>
            </a:r>
            <a:r>
              <a:rPr lang="en-US" altLang="zh-CN" sz="2000" dirty="0"/>
              <a:t>)</a:t>
            </a:r>
          </a:p>
          <a:p>
            <a:r>
              <a:rPr lang="en-US" altLang="zh-CN" sz="2000" b="0" i="0" dirty="0">
                <a:solidFill>
                  <a:srgbClr val="000000"/>
                </a:solidFill>
                <a:effectLst/>
                <a:latin typeface="LinLibertineT"/>
              </a:rPr>
              <a:t>             Mayowa Ayodele</a:t>
            </a:r>
            <a:r>
              <a:rPr lang="en-US" altLang="zh-CN" sz="2000" dirty="0"/>
              <a:t> ( </a:t>
            </a:r>
            <a:r>
              <a:rPr lang="en-US" altLang="zh-CN" sz="2000" b="0" i="0" dirty="0">
                <a:solidFill>
                  <a:srgbClr val="000000"/>
                </a:solidFill>
                <a:effectLst/>
                <a:latin typeface="LinLibertineT"/>
              </a:rPr>
              <a:t>Fujitsu Research of Europe Ltd.  Slough, United Kingdom</a:t>
            </a:r>
            <a:r>
              <a:rPr lang="en-US" altLang="zh-CN" sz="2000" dirty="0"/>
              <a:t> )</a:t>
            </a:r>
          </a:p>
          <a:p>
            <a:br>
              <a:rPr lang="en-US" altLang="zh-CN" sz="2000" dirty="0"/>
            </a:br>
            <a:br>
              <a:rPr lang="en-US" altLang="zh-CN" dirty="0"/>
            </a:br>
            <a:endParaRPr lang="en-US" altLang="zh-CN" dirty="0"/>
          </a:p>
          <a:p>
            <a:r>
              <a:rPr lang="ja-JP" altLang="en-US" b="1" dirty="0"/>
              <a:t>出典</a:t>
            </a:r>
            <a:r>
              <a:rPr lang="ja-JP" altLang="en-US" dirty="0"/>
              <a:t>：</a:t>
            </a:r>
            <a:r>
              <a:rPr lang="en-US" altLang="ja-JP" sz="2000" dirty="0">
                <a:solidFill>
                  <a:srgbClr val="000000"/>
                </a:solidFill>
                <a:latin typeface="LinLibertineT"/>
              </a:rPr>
              <a:t>GECCO '22: Proceedings of the Genetic and Evolutionary Computation Conference Companion</a:t>
            </a:r>
            <a:endParaRPr lang="en-US" altLang="zh-CN" sz="2000" dirty="0">
              <a:solidFill>
                <a:srgbClr val="000000"/>
              </a:solidFill>
              <a:latin typeface="LinLibertineT"/>
            </a:endParaRPr>
          </a:p>
          <a:p>
            <a:r>
              <a:rPr lang="en-US" altLang="zh-CN" sz="2000" dirty="0">
                <a:solidFill>
                  <a:srgbClr val="000000"/>
                </a:solidFill>
                <a:latin typeface="LinLibertineT"/>
              </a:rPr>
              <a:t>            July 2022  Pages 184–187</a:t>
            </a:r>
            <a:br>
              <a:rPr lang="en-US" altLang="zh-CN" i="1" dirty="0">
                <a:solidFill>
                  <a:srgbClr val="242021"/>
                </a:solidFill>
                <a:latin typeface="HelveticaNeueLTStd-LtIt"/>
              </a:rPr>
            </a:br>
            <a:endParaRPr lang="zh-CN" altLang="en-US" i="1" dirty="0">
              <a:solidFill>
                <a:srgbClr val="242021"/>
              </a:solidFill>
              <a:latin typeface="HelveticaNeueLTStd-LtIt"/>
            </a:endParaRPr>
          </a:p>
        </p:txBody>
      </p:sp>
    </p:spTree>
    <p:extLst>
      <p:ext uri="{BB962C8B-B14F-4D97-AF65-F5344CB8AC3E}">
        <p14:creationId xmlns:p14="http://schemas.microsoft.com/office/powerpoint/2010/main" val="256801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3539430"/>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制約条件から変換された二次多項式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7" y="1603970"/>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7" y="1603970"/>
                <a:ext cx="2457724" cy="338554"/>
              </a:xfrm>
              <a:prstGeom prst="rect">
                <a:avLst/>
              </a:prstGeom>
              <a:blipFill>
                <a:blip r:embed="rId2"/>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4015540" y="1975634"/>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4015540" y="1975634"/>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860893" y="442799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860893" y="4427990"/>
                <a:ext cx="2457724" cy="338554"/>
              </a:xfrm>
              <a:prstGeom prst="rect">
                <a:avLst/>
              </a:prstGeom>
              <a:blipFill>
                <a:blip r:embed="rId4"/>
                <a:stretch>
                  <a:fillRect l="-1238"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898836" y="4814797"/>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898836" y="4814797"/>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378289" y="193767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378289" y="1937675"/>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379731" y="1995391"/>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477157" y="4728476"/>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477157" y="4728476"/>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417740" y="4814797"/>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979543" y="2610336"/>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9062032" y="4556027"/>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765111" y="3251947"/>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rgbClr val="FF0000"/>
                          </a:solidFill>
                          <a:latin typeface="Cambria Math" panose="02040503050406030204" pitchFamily="18" charset="0"/>
                          <a:ea typeface="Cambria Math" panose="02040503050406030204" pitchFamily="18" charset="0"/>
                        </a:rPr>
                        <m:t>𝑤</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765111" y="3251947"/>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269051" y="6249266"/>
                <a:ext cx="4816842" cy="523220"/>
              </a:xfrm>
              <a:prstGeom prst="rect">
                <a:avLst/>
              </a:prstGeom>
              <a:noFill/>
              <a:ln>
                <a:solidFill>
                  <a:schemeClr val="tx1"/>
                </a:solidFill>
              </a:ln>
            </p:spPr>
            <p:txBody>
              <a:bodyPr wrap="square">
                <a:spAutoFit/>
              </a:bodyPr>
              <a:lstStyle/>
              <a:p>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ja-JP" altLang="en-US" sz="1400" dirty="0"/>
                  <a:t>：ペナルティーの重み</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269051" y="6249266"/>
                <a:ext cx="4816842" cy="523220"/>
              </a:xfrm>
              <a:prstGeom prst="rect">
                <a:avLst/>
              </a:prstGeom>
              <a:blipFill>
                <a:blip r:embed="rId9"/>
                <a:stretch>
                  <a:fillRect l="-252"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519386221"/>
                  </p:ext>
                </p:extLst>
              </p:nvPr>
            </p:nvGraphicFramePr>
            <p:xfrm>
              <a:off x="420192" y="161481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0"/>
                          <a:stretch>
                            <a:fillRect l="-885" t="-1754" r="-405310"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4" name="组合 3">
            <a:extLst>
              <a:ext uri="{FF2B5EF4-FFF2-40B4-BE49-F238E27FC236}">
                <a16:creationId xmlns:a16="http://schemas.microsoft.com/office/drawing/2014/main" id="{28300E1C-CC76-60B8-D891-B17FF6EF2870}"/>
              </a:ext>
            </a:extLst>
          </p:cNvPr>
          <p:cNvGrpSpPr/>
          <p:nvPr/>
        </p:nvGrpSpPr>
        <p:grpSpPr>
          <a:xfrm>
            <a:off x="1137988" y="2007616"/>
            <a:ext cx="2649584" cy="1288868"/>
            <a:chOff x="1137988" y="2007616"/>
            <a:chExt cx="2649584" cy="1288868"/>
          </a:xfrm>
        </p:grpSpPr>
        <p:sp>
          <p:nvSpPr>
            <p:cNvPr id="53" name="矩形: 圆角 52">
              <a:extLst>
                <a:ext uri="{FF2B5EF4-FFF2-40B4-BE49-F238E27FC236}">
                  <a16:creationId xmlns:a16="http://schemas.microsoft.com/office/drawing/2014/main" id="{577DB4AB-66B9-E076-EBB0-F4F147B5338C}"/>
                </a:ext>
              </a:extLst>
            </p:cNvPr>
            <p:cNvSpPr/>
            <p:nvPr/>
          </p:nvSpPr>
          <p:spPr>
            <a:xfrm>
              <a:off x="1137988" y="2007616"/>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137988" y="2364034"/>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137988" y="27204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137988" y="3048235"/>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mc:AlternateContent xmlns:mc="http://schemas.openxmlformats.org/markup-compatibility/2006" xmlns:a14="http://schemas.microsoft.com/office/drawing/2010/main">
        <mc:Choice Requires="a14">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solidFill>
                                          <a:schemeClr val="bg1"/>
                                        </a:solidFill>
                                        <a:latin typeface="Cambria Math" panose="02040503050406030204" pitchFamily="18" charset="0"/>
                                      </a:rPr>
                                    </m:ctrlPr>
                                  </m:sSubPr>
                                  <m:e>
                                    <m:r>
                                      <a:rPr lang="en-US" altLang="zh-CN" sz="1400" b="1" i="1" smtClean="0">
                                        <a:solidFill>
                                          <a:schemeClr val="bg1"/>
                                        </a:solidFill>
                                        <a:latin typeface="Cambria Math" panose="02040503050406030204" pitchFamily="18" charset="0"/>
                                      </a:rPr>
                                      <m:t>𝒙</m:t>
                                    </m:r>
                                  </m:e>
                                  <m:sub>
                                    <m:r>
                                      <a:rPr lang="en-US" altLang="zh-CN" sz="1400" b="1" i="1" smtClean="0">
                                        <a:solidFill>
                                          <a:schemeClr val="bg1"/>
                                        </a:solidFill>
                                        <a:latin typeface="Cambria Math" panose="02040503050406030204" pitchFamily="18" charset="0"/>
                                      </a:rPr>
                                      <m:t>𝒊</m:t>
                                    </m:r>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𝒕</m:t>
                                    </m:r>
                                  </m:sub>
                                </m:sSub>
                              </m:oMath>
                            </m:oMathPara>
                          </a14:m>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Choice>
        <mc:Fallback xmlns="">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4238990278"/>
                  </p:ext>
                </p:extLst>
              </p:nvPr>
            </p:nvGraphicFramePr>
            <p:xfrm>
              <a:off x="368051" y="431287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endParaRPr lang="zh-CN"/>
                        </a:p>
                      </a:txBody>
                      <a:tcPr>
                        <a:blipFill>
                          <a:blip r:embed="rId11"/>
                          <a:stretch>
                            <a:fillRect l="-885" t="-1754" r="-404425" b="-412281"/>
                          </a:stretch>
                        </a:blip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mc:Fallback>
      </mc:AlternateContent>
      <p:grpSp>
        <p:nvGrpSpPr>
          <p:cNvPr id="6" name="组合 5">
            <a:extLst>
              <a:ext uri="{FF2B5EF4-FFF2-40B4-BE49-F238E27FC236}">
                <a16:creationId xmlns:a16="http://schemas.microsoft.com/office/drawing/2014/main" id="{949B2A6C-30F9-8F12-7B05-164417D46E96}"/>
              </a:ext>
            </a:extLst>
          </p:cNvPr>
          <p:cNvGrpSpPr/>
          <p:nvPr/>
        </p:nvGrpSpPr>
        <p:grpSpPr>
          <a:xfrm>
            <a:off x="1200025" y="4696323"/>
            <a:ext cx="2437351" cy="1305749"/>
            <a:chOff x="1228894" y="4276183"/>
            <a:chExt cx="2437351" cy="1305749"/>
          </a:xfrm>
        </p:grpSpPr>
        <p:sp>
          <p:nvSpPr>
            <p:cNvPr id="59" name="矩形: 圆角 58">
              <a:extLst>
                <a:ext uri="{FF2B5EF4-FFF2-40B4-BE49-F238E27FC236}">
                  <a16:creationId xmlns:a16="http://schemas.microsoft.com/office/drawing/2014/main" id="{5536D013-5717-7E16-621B-2A1620E3A226}"/>
                </a:ext>
              </a:extLst>
            </p:cNvPr>
            <p:cNvSpPr/>
            <p:nvPr/>
          </p:nvSpPr>
          <p:spPr>
            <a:xfrm rot="5400000">
              <a:off x="76459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44090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134800"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824799" y="4740487"/>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7" name="文本框 6">
            <a:extLst>
              <a:ext uri="{FF2B5EF4-FFF2-40B4-BE49-F238E27FC236}">
                <a16:creationId xmlns:a16="http://schemas.microsoft.com/office/drawing/2014/main" id="{F11B80C6-78CD-FE87-BF9B-04F9C8DAB206}"/>
              </a:ext>
            </a:extLst>
          </p:cNvPr>
          <p:cNvSpPr txBox="1"/>
          <p:nvPr/>
        </p:nvSpPr>
        <p:spPr>
          <a:xfrm>
            <a:off x="4582693" y="2706884"/>
            <a:ext cx="902811" cy="307777"/>
          </a:xfrm>
          <a:prstGeom prst="rect">
            <a:avLst/>
          </a:prstGeom>
          <a:noFill/>
        </p:spPr>
        <p:txBody>
          <a:bodyPr wrap="none" rtlCol="0">
            <a:spAutoFit/>
          </a:bodyPr>
          <a:lstStyle/>
          <a:p>
            <a:r>
              <a:rPr lang="ja-JP" altLang="en-US" sz="1400" b="1" dirty="0"/>
              <a:t>等式制約</a:t>
            </a:r>
            <a:endParaRPr lang="zh-CN" altLang="en-US" sz="1400" b="1" dirty="0"/>
          </a:p>
        </p:txBody>
      </p:sp>
      <p:sp>
        <p:nvSpPr>
          <p:cNvPr id="8" name="文本框 7">
            <a:extLst>
              <a:ext uri="{FF2B5EF4-FFF2-40B4-BE49-F238E27FC236}">
                <a16:creationId xmlns:a16="http://schemas.microsoft.com/office/drawing/2014/main" id="{18B5CD86-E5A3-0282-3C1B-A0C5ECCD80A1}"/>
              </a:ext>
            </a:extLst>
          </p:cNvPr>
          <p:cNvSpPr txBox="1"/>
          <p:nvPr/>
        </p:nvSpPr>
        <p:spPr>
          <a:xfrm>
            <a:off x="4582692" y="5655962"/>
            <a:ext cx="902811" cy="307777"/>
          </a:xfrm>
          <a:prstGeom prst="rect">
            <a:avLst/>
          </a:prstGeom>
          <a:noFill/>
        </p:spPr>
        <p:txBody>
          <a:bodyPr wrap="none" rtlCol="0">
            <a:spAutoFit/>
          </a:bodyPr>
          <a:lstStyle/>
          <a:p>
            <a:r>
              <a:rPr lang="ja-JP" altLang="en-US" sz="1400" b="1" dirty="0"/>
              <a:t>等式制約</a:t>
            </a:r>
            <a:endParaRPr lang="zh-CN" altLang="en-US" sz="1400" b="1" dirty="0"/>
          </a:p>
        </p:txBody>
      </p:sp>
    </p:spTree>
    <p:extLst>
      <p:ext uri="{BB962C8B-B14F-4D97-AF65-F5344CB8AC3E}">
        <p14:creationId xmlns:p14="http://schemas.microsoft.com/office/powerpoint/2010/main" val="308452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B7D51B0-20EF-504F-BCDD-C113319F3F95}"/>
                  </a:ext>
                </a:extLst>
              </p:cNvPr>
              <p:cNvSpPr txBox="1"/>
              <p:nvPr/>
            </p:nvSpPr>
            <p:spPr>
              <a:xfrm>
                <a:off x="8495701" y="1481892"/>
                <a:ext cx="3478585" cy="867353"/>
              </a:xfrm>
              <a:prstGeom prst="rect">
                <a:avLst/>
              </a:prstGeom>
              <a:noFill/>
            </p:spPr>
            <p:txBody>
              <a:bodyPr wrap="square">
                <a:spAutoFit/>
              </a:bodyPr>
              <a:lstStyle/>
              <a:p>
                <a:r>
                  <a:rPr lang="ja-JP" altLang="en-US" sz="1400" dirty="0"/>
                  <a:t>バイナリ変数を定義する：</a:t>
                </a:r>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d>
                        <m:dPr>
                          <m:begChr m:val="{"/>
                          <m:endChr m:val=""/>
                          <m:ctrlPr>
                            <a:rPr lang="en-US" altLang="zh-CN" sz="1400" i="1" smtClean="0">
                              <a:latin typeface="Cambria Math" panose="02040503050406030204" pitchFamily="18" charset="0"/>
                            </a:rPr>
                          </m:ctrlPr>
                        </m:dPr>
                        <m:e>
                          <m:eqArr>
                            <m:eqArrPr>
                              <m:ctrlPr>
                                <a:rPr lang="en-US" altLang="zh-CN" sz="1400" i="1" smtClean="0">
                                  <a:latin typeface="Cambria Math" panose="02040503050406030204" pitchFamily="18" charset="0"/>
                                </a:rPr>
                              </m:ctrlPr>
                            </m:eqArrPr>
                            <m:e>
                              <m:r>
                                <a:rPr lang="en-US" altLang="zh-CN" sz="1400" b="0" i="1" smtClean="0">
                                  <a:latin typeface="Cambria Math" panose="02040503050406030204" pitchFamily="18" charset="0"/>
                                </a:rPr>
                                <m:t>1,</m:t>
                              </m:r>
                              <m:r>
                                <a:rPr lang="ja-JP" altLang="en-US" sz="1400" i="1">
                                  <a:latin typeface="Cambria Math" panose="02040503050406030204" pitchFamily="18" charset="0"/>
                                </a:rPr>
                                <m:t>　町</m:t>
                              </m:r>
                              <m:r>
                                <a:rPr lang="en-US" altLang="ja-JP" sz="1400" b="0" i="1" smtClean="0">
                                  <a:latin typeface="Cambria Math" panose="02040503050406030204" pitchFamily="18" charset="0"/>
                                </a:rPr>
                                <m:t>𝑖</m:t>
                              </m:r>
                              <m:r>
                                <a:rPr lang="ja-JP" altLang="en-US" sz="1400" i="1">
                                  <a:latin typeface="Cambria Math" panose="02040503050406030204" pitchFamily="18" charset="0"/>
                                </a:rPr>
                                <m:t>へ</m:t>
                              </m:r>
                              <m:r>
                                <a:rPr lang="en-US" altLang="ja-JP"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訪れる</m:t>
                              </m:r>
                            </m:e>
                            <m:e>
                              <m:r>
                                <a:rPr lang="en-US" altLang="zh-CN" sz="1400" b="0" i="1" smtClean="0">
                                  <a:latin typeface="Cambria Math" panose="02040503050406030204" pitchFamily="18" charset="0"/>
                                </a:rPr>
                                <m:t>0,</m:t>
                              </m:r>
                              <m:r>
                                <a:rPr lang="ja-JP" altLang="en-US" sz="1400" i="1">
                                  <a:latin typeface="Cambria Math" panose="02040503050406030204" pitchFamily="18" charset="0"/>
                                </a:rPr>
                                <m:t>町</m:t>
                              </m:r>
                              <m:r>
                                <a:rPr lang="en-US" altLang="zh-CN" sz="1400" b="0" i="1" smtClean="0">
                                  <a:latin typeface="Cambria Math" panose="02040503050406030204" pitchFamily="18" charset="0"/>
                                </a:rPr>
                                <m:t>𝑖</m:t>
                              </m:r>
                              <m:r>
                                <a:rPr lang="ja-JP" altLang="en-US" sz="1400" i="1">
                                  <a:latin typeface="Cambria Math" panose="02040503050406030204" pitchFamily="18" charset="0"/>
                                </a:rPr>
                                <m:t>へ</m:t>
                              </m:r>
                              <m:r>
                                <a:rPr lang="en-US" altLang="zh-CN" sz="1400" b="0" i="1" smtClean="0">
                                  <a:latin typeface="Cambria Math" panose="02040503050406030204" pitchFamily="18" charset="0"/>
                                </a:rPr>
                                <m:t>𝑡</m:t>
                              </m:r>
                              <m:r>
                                <a:rPr lang="ja-JP" altLang="en-US" sz="1400" i="1">
                                  <a:latin typeface="Cambria Math" panose="02040503050406030204" pitchFamily="18" charset="0"/>
                                </a:rPr>
                                <m:t>番目に</m:t>
                              </m:r>
                              <m:r>
                                <a:rPr lang="ja-JP" altLang="en-US" sz="1400" i="1" smtClean="0">
                                  <a:latin typeface="Cambria Math" panose="02040503050406030204" pitchFamily="18" charset="0"/>
                                </a:rPr>
                                <m:t>訪れない</m:t>
                              </m:r>
                            </m:e>
                          </m:eqArr>
                        </m:e>
                      </m:d>
                    </m:oMath>
                  </m:oMathPara>
                </a14:m>
                <a:endParaRPr lang="en-US" altLang="zh-CN" sz="1400" dirty="0"/>
              </a:p>
            </p:txBody>
          </p:sp>
        </mc:Choice>
        <mc:Fallback xmlns="">
          <p:sp>
            <p:nvSpPr>
              <p:cNvPr id="5" name="文本框 4">
                <a:extLst>
                  <a:ext uri="{FF2B5EF4-FFF2-40B4-BE49-F238E27FC236}">
                    <a16:creationId xmlns:a16="http://schemas.microsoft.com/office/drawing/2014/main" id="{2B7D51B0-20EF-504F-BCDD-C113319F3F95}"/>
                  </a:ext>
                </a:extLst>
              </p:cNvPr>
              <p:cNvSpPr txBox="1">
                <a:spLocks noRot="1" noChangeAspect="1" noMove="1" noResize="1" noEditPoints="1" noAdjustHandles="1" noChangeArrowheads="1" noChangeShapeType="1" noTextEdit="1"/>
              </p:cNvSpPr>
              <p:nvPr/>
            </p:nvSpPr>
            <p:spPr>
              <a:xfrm>
                <a:off x="8495701" y="1481892"/>
                <a:ext cx="3478585" cy="867353"/>
              </a:xfrm>
              <a:prstGeom prst="rect">
                <a:avLst/>
              </a:prstGeom>
              <a:blipFill>
                <a:blip r:embed="rId2"/>
                <a:stretch>
                  <a:fillRect l="-526" t="-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13D677-CD6F-7C44-82D1-C396CF31EA8B}"/>
                  </a:ext>
                </a:extLst>
              </p:cNvPr>
              <p:cNvSpPr txBox="1"/>
              <p:nvPr/>
            </p:nvSpPr>
            <p:spPr>
              <a:xfrm>
                <a:off x="600364" y="1203346"/>
                <a:ext cx="6096000" cy="3657668"/>
              </a:xfrm>
              <a:prstGeom prst="rect">
                <a:avLst/>
              </a:prstGeom>
              <a:noFill/>
            </p:spPr>
            <p:txBody>
              <a:bodyPr wrap="square">
                <a:spAutoFit/>
              </a:bodyPr>
              <a:lstStyle/>
              <a:p>
                <a:r>
                  <a:rPr lang="en-US" altLang="ja-JP" sz="1400" dirty="0">
                    <a:solidFill>
                      <a:srgbClr val="374151"/>
                    </a:solidFill>
                    <a:latin typeface="Söhne"/>
                  </a:rPr>
                  <a:t>TSP</a:t>
                </a:r>
                <a:r>
                  <a:rPr lang="ja-JP" altLang="en-US" sz="1400" dirty="0">
                    <a:solidFill>
                      <a:srgbClr val="374151"/>
                    </a:solidFill>
                    <a:latin typeface="Söhne"/>
                  </a:rPr>
                  <a:t>：</a:t>
                </a:r>
                <a:endParaRPr lang="en-US" altLang="ja-JP" sz="1400" dirty="0">
                  <a:solidFill>
                    <a:srgbClr val="374151"/>
                  </a:solidFill>
                  <a:latin typeface="Söhne"/>
                </a:endParaRPr>
              </a:p>
              <a:p>
                <a:r>
                  <a:rPr lang="ja-JP" altLang="en-US" sz="1400" dirty="0">
                    <a:solidFill>
                      <a:srgbClr val="374151"/>
                    </a:solidFill>
                    <a:latin typeface="Söhne"/>
                  </a:rPr>
                  <a:t>目的関数：</a:t>
                </a:r>
                <a:endParaRPr lang="en-US" altLang="zh-CN" sz="1400" dirty="0">
                  <a:solidFill>
                    <a:srgbClr val="374151"/>
                  </a:solidFill>
                  <a:latin typeface="Söhne"/>
                </a:endParaRPr>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400" dirty="0"/>
              </a:p>
              <a:p>
                <a:endParaRPr lang="en-US" altLang="ja-JP" sz="1400" dirty="0"/>
              </a:p>
              <a:p>
                <a:r>
                  <a:rPr lang="ja-JP" altLang="en-US" sz="1400" dirty="0"/>
                  <a:t>制約条件：</a:t>
                </a:r>
                <a:endParaRPr lang="en-US" altLang="ja-JP" sz="1400" dirty="0"/>
              </a:p>
              <a:p>
                <a:r>
                  <a:rPr lang="ja-JP" altLang="en-US" sz="1400" dirty="0"/>
                  <a:t>①各町は</a:t>
                </a:r>
                <a:r>
                  <a:rPr lang="en-US" altLang="ja-JP" sz="1400" dirty="0"/>
                  <a:t>1</a:t>
                </a:r>
                <a:r>
                  <a:rPr lang="ja-JP" altLang="en-US" sz="1400" dirty="0"/>
                  <a:t>回しか訪れてはいけない</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oMath>
                  </m:oMathPara>
                </a14:m>
                <a:endParaRPr lang="en-US" altLang="zh-CN" sz="1400" dirty="0"/>
              </a:p>
              <a:p>
                <a:endParaRPr lang="en-US" altLang="ja-JP" sz="1400" u="sng" dirty="0"/>
              </a:p>
              <a:p>
                <a:r>
                  <a:rPr lang="ja-JP" altLang="en-US" sz="1400" dirty="0"/>
                  <a:t>②同じタイミングに複数の町に行く</a:t>
                </a:r>
                <a:endParaRPr lang="en-US" altLang="ja-JP" sz="1400" dirty="0"/>
              </a:p>
              <a:p>
                <a:r>
                  <a:rPr lang="ja-JP" altLang="en-US" sz="1400" dirty="0"/>
                  <a:t>　ことはできない</a:t>
                </a:r>
                <a:endParaRPr lang="en-US" altLang="ja-JP" sz="1400" dirty="0"/>
              </a:p>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𝑁</m:t>
                          </m:r>
                        </m:e>
                      </m:d>
                      <m:r>
                        <a:rPr lang="ja-JP" altLang="en-US" sz="1400" i="1">
                          <a:latin typeface="Cambria Math" panose="02040503050406030204" pitchFamily="18" charset="0"/>
                        </a:rPr>
                        <m:t>　</m:t>
                      </m:r>
                    </m:oMath>
                  </m:oMathPara>
                </a14:m>
                <a:endParaRPr lang="en-US" altLang="zh-CN" sz="1400" dirty="0"/>
              </a:p>
            </p:txBody>
          </p:sp>
        </mc:Choice>
        <mc:Fallback xmlns="">
          <p:sp>
            <p:nvSpPr>
              <p:cNvPr id="8" name="文本框 7">
                <a:extLst>
                  <a:ext uri="{FF2B5EF4-FFF2-40B4-BE49-F238E27FC236}">
                    <a16:creationId xmlns:a16="http://schemas.microsoft.com/office/drawing/2014/main" id="{E213D677-CD6F-7C44-82D1-C396CF31EA8B}"/>
                  </a:ext>
                </a:extLst>
              </p:cNvPr>
              <p:cNvSpPr txBox="1">
                <a:spLocks noRot="1" noChangeAspect="1" noMove="1" noResize="1" noEditPoints="1" noAdjustHandles="1" noChangeArrowheads="1" noChangeShapeType="1" noTextEdit="1"/>
              </p:cNvSpPr>
              <p:nvPr/>
            </p:nvSpPr>
            <p:spPr>
              <a:xfrm>
                <a:off x="600364" y="1203346"/>
                <a:ext cx="6096000" cy="3657668"/>
              </a:xfrm>
              <a:prstGeom prst="rect">
                <a:avLst/>
              </a:prstGeom>
              <a:blipFill>
                <a:blip r:embed="rId3"/>
                <a:stretch>
                  <a:fillRect l="-300" t="-167"/>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02DD526C-DFC2-2154-97FA-71D73141CB23}"/>
              </a:ext>
            </a:extLst>
          </p:cNvPr>
          <p:cNvGrpSpPr/>
          <p:nvPr/>
        </p:nvGrpSpPr>
        <p:grpSpPr>
          <a:xfrm>
            <a:off x="4639212" y="2772528"/>
            <a:ext cx="1698170" cy="408699"/>
            <a:chOff x="4397830" y="4607439"/>
            <a:chExt cx="1698170" cy="408699"/>
          </a:xfrm>
        </p:grpSpPr>
        <p:sp>
          <p:nvSpPr>
            <p:cNvPr id="10" name="箭头: 右 9">
              <a:extLst>
                <a:ext uri="{FF2B5EF4-FFF2-40B4-BE49-F238E27FC236}">
                  <a16:creationId xmlns:a16="http://schemas.microsoft.com/office/drawing/2014/main" id="{E03C88EE-58D7-5DB1-B898-04D74FF438FA}"/>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B860713-404E-203A-91D5-E7DE967ECFF7}"/>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p:grpSp>
        <p:nvGrpSpPr>
          <p:cNvPr id="16" name="组合 15">
            <a:extLst>
              <a:ext uri="{FF2B5EF4-FFF2-40B4-BE49-F238E27FC236}">
                <a16:creationId xmlns:a16="http://schemas.microsoft.com/office/drawing/2014/main" id="{4A2C1CFB-9CAD-DBDC-DA8B-4A1E2A07A6B0}"/>
              </a:ext>
            </a:extLst>
          </p:cNvPr>
          <p:cNvGrpSpPr/>
          <p:nvPr/>
        </p:nvGrpSpPr>
        <p:grpSpPr>
          <a:xfrm>
            <a:off x="4639212" y="4304398"/>
            <a:ext cx="1698170" cy="408699"/>
            <a:chOff x="4397830" y="4607439"/>
            <a:chExt cx="1698170" cy="408699"/>
          </a:xfrm>
        </p:grpSpPr>
        <p:sp>
          <p:nvSpPr>
            <p:cNvPr id="18" name="箭头: 右 17">
              <a:extLst>
                <a:ext uri="{FF2B5EF4-FFF2-40B4-BE49-F238E27FC236}">
                  <a16:creationId xmlns:a16="http://schemas.microsoft.com/office/drawing/2014/main" id="{C7412FFE-7B52-C2D4-BBF5-15AC85C95D08}"/>
                </a:ext>
              </a:extLst>
            </p:cNvPr>
            <p:cNvSpPr/>
            <p:nvPr/>
          </p:nvSpPr>
          <p:spPr>
            <a:xfrm>
              <a:off x="4642833" y="4884402"/>
              <a:ext cx="817442" cy="13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962FCBC-3F59-3FAB-D99B-73C5D9EEFDC1}"/>
                </a:ext>
              </a:extLst>
            </p:cNvPr>
            <p:cNvSpPr txBox="1"/>
            <p:nvPr/>
          </p:nvSpPr>
          <p:spPr>
            <a:xfrm>
              <a:off x="4397830" y="4607439"/>
              <a:ext cx="1698170" cy="307777"/>
            </a:xfrm>
            <a:prstGeom prst="rect">
              <a:avLst/>
            </a:prstGeom>
            <a:noFill/>
          </p:spPr>
          <p:txBody>
            <a:bodyPr wrap="square" rtlCol="0">
              <a:spAutoFit/>
            </a:bodyPr>
            <a:lstStyle/>
            <a:p>
              <a:r>
                <a:rPr lang="ja-JP" altLang="en-US" sz="1400" b="0" i="0" dirty="0">
                  <a:solidFill>
                    <a:srgbClr val="374151"/>
                  </a:solidFill>
                  <a:effectLst/>
                  <a:latin typeface="Söhne"/>
                </a:rPr>
                <a:t>ペナルティー法</a:t>
              </a:r>
              <a:endParaRPr lang="en-US" altLang="ja-JP" sz="1400" b="0" i="0" dirty="0">
                <a:solidFill>
                  <a:srgbClr val="374151"/>
                </a:solidFill>
                <a:effectLst/>
                <a:latin typeface="Söhne"/>
              </a:endParaRPr>
            </a:p>
          </p:txBody>
        </p:sp>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6E07021-3707-1559-86E2-5A36F169201E}"/>
                  </a:ext>
                </a:extLst>
              </p:cNvPr>
              <p:cNvSpPr txBox="1"/>
              <p:nvPr/>
            </p:nvSpPr>
            <p:spPr>
              <a:xfrm>
                <a:off x="6271372" y="2681441"/>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4" name="文本框 23">
                <a:extLst>
                  <a:ext uri="{FF2B5EF4-FFF2-40B4-BE49-F238E27FC236}">
                    <a16:creationId xmlns:a16="http://schemas.microsoft.com/office/drawing/2014/main" id="{36E07021-3707-1559-86E2-5A36F169201E}"/>
                  </a:ext>
                </a:extLst>
              </p:cNvPr>
              <p:cNvSpPr txBox="1">
                <a:spLocks noRot="1" noChangeAspect="1" noMove="1" noResize="1" noEditPoints="1" noAdjustHandles="1" noChangeArrowheads="1" noChangeShapeType="1" noTextEdit="1"/>
              </p:cNvSpPr>
              <p:nvPr/>
            </p:nvSpPr>
            <p:spPr>
              <a:xfrm>
                <a:off x="6271372" y="2681441"/>
                <a:ext cx="1468351" cy="7360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0813129-866F-429A-78DF-40E3F89CC683}"/>
                  </a:ext>
                </a:extLst>
              </p:cNvPr>
              <p:cNvSpPr txBox="1"/>
              <p:nvPr/>
            </p:nvSpPr>
            <p:spPr>
              <a:xfrm>
                <a:off x="6271372" y="414385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25" name="文本框 24">
                <a:extLst>
                  <a:ext uri="{FF2B5EF4-FFF2-40B4-BE49-F238E27FC236}">
                    <a16:creationId xmlns:a16="http://schemas.microsoft.com/office/drawing/2014/main" id="{80813129-866F-429A-78DF-40E3F89CC683}"/>
                  </a:ext>
                </a:extLst>
              </p:cNvPr>
              <p:cNvSpPr txBox="1">
                <a:spLocks noRot="1" noChangeAspect="1" noMove="1" noResize="1" noEditPoints="1" noAdjustHandles="1" noChangeArrowheads="1" noChangeShapeType="1" noTextEdit="1"/>
              </p:cNvSpPr>
              <p:nvPr/>
            </p:nvSpPr>
            <p:spPr>
              <a:xfrm>
                <a:off x="6271372" y="4143855"/>
                <a:ext cx="1468351" cy="7360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578086" y="5320189"/>
                <a:ext cx="6118278" cy="1327992"/>
              </a:xfrm>
              <a:prstGeom prst="rect">
                <a:avLst/>
              </a:prstGeom>
              <a:noFill/>
            </p:spPr>
            <p:txBody>
              <a:bodyPr wrap="none" rtlCol="0">
                <a:spAutoFit/>
              </a:bodyPr>
              <a:lstStyle/>
              <a:p>
                <a:r>
                  <a:rPr lang="en-US" altLang="ja-JP" sz="1400" dirty="0">
                    <a:latin typeface="Söhne"/>
                  </a:rPr>
                  <a:t>TSP</a:t>
                </a:r>
                <a:r>
                  <a:rPr lang="ja-JP" altLang="en-US" sz="1400" dirty="0"/>
                  <a:t>の</a:t>
                </a:r>
                <a:r>
                  <a:rPr lang="en-US" altLang="ja-JP" sz="1400" dirty="0"/>
                  <a:t>QUBO</a:t>
                </a:r>
                <a:r>
                  <a:rPr lang="ja-JP" altLang="en-US" sz="1400" dirty="0"/>
                  <a:t>モデル：</a:t>
                </a:r>
                <a:endParaRPr lang="en-US" altLang="ja-JP" sz="1400" dirty="0"/>
              </a:p>
              <a:p>
                <a:r>
                  <a:rPr lang="ja-JP" altLang="en-US" sz="1400" dirty="0"/>
                  <a:t>　　目的関数　＋   </a:t>
                </a:r>
                <a14:m>
                  <m:oMath xmlns:m="http://schemas.openxmlformats.org/officeDocument/2006/math">
                    <m:r>
                      <a:rPr lang="en-US" altLang="ja-JP" sz="1400" b="0" i="1" smtClean="0">
                        <a:solidFill>
                          <a:srgbClr val="FF0000"/>
                        </a:solidFill>
                        <a:latin typeface="Cambria Math" panose="02040503050406030204" pitchFamily="18" charset="0"/>
                      </a:rPr>
                      <m:t>𝑤</m:t>
                    </m:r>
                  </m:oMath>
                </a14:m>
                <a:r>
                  <a:rPr lang="en-US" altLang="ja-JP" sz="1400" dirty="0"/>
                  <a:t>*</a:t>
                </a:r>
                <a:r>
                  <a:rPr lang="ja-JP" altLang="en-US" sz="1400" dirty="0"/>
                  <a:t>制約条件</a:t>
                </a:r>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𝑁</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𝑁</m:t>
                                      </m:r>
                                    </m:sub>
                                  </m:sSub>
                                </m:e>
                              </m:nary>
                            </m:e>
                          </m:nary>
                        </m:e>
                      </m:nary>
                      <m:r>
                        <a:rPr lang="en-US" altLang="zh-CN" sz="1400" b="0" i="1" smtClean="0">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𝑤</m:t>
                      </m:r>
                      <m:r>
                        <a:rPr lang="en-US" altLang="zh-CN" sz="1400" b="0" i="1"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𝑁</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578086" y="5320189"/>
                <a:ext cx="6118278" cy="1327992"/>
              </a:xfrm>
              <a:prstGeom prst="rect">
                <a:avLst/>
              </a:prstGeom>
              <a:blipFill>
                <a:blip r:embed="rId6"/>
                <a:stretch>
                  <a:fillRect l="-299" t="-917"/>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672CAC5B-8F3B-12F3-8CE4-D1AA27235501}"/>
              </a:ext>
            </a:extLst>
          </p:cNvPr>
          <p:cNvSpPr txBox="1"/>
          <p:nvPr/>
        </p:nvSpPr>
        <p:spPr>
          <a:xfrm>
            <a:off x="8417484" y="3494908"/>
            <a:ext cx="3578023" cy="738664"/>
          </a:xfrm>
          <a:prstGeom prst="rect">
            <a:avLst/>
          </a:prstGeom>
          <a:noFill/>
        </p:spPr>
        <p:txBody>
          <a:bodyPr wrap="square">
            <a:spAutoFit/>
          </a:bodyPr>
          <a:lstStyle/>
          <a:p>
            <a:r>
              <a:rPr lang="ja-JP" altLang="en-US" sz="1400" b="0" i="0" dirty="0">
                <a:solidFill>
                  <a:srgbClr val="374151"/>
                </a:solidFill>
                <a:effectLst/>
                <a:latin typeface="Söhne"/>
              </a:rPr>
              <a:t>それを目的関数に加えて実行</a:t>
            </a:r>
            <a:r>
              <a:rPr lang="ja-JP" altLang="en-US" sz="1400" dirty="0">
                <a:solidFill>
                  <a:srgbClr val="374151"/>
                </a:solidFill>
                <a:latin typeface="Söhne"/>
              </a:rPr>
              <a:t>不</a:t>
            </a:r>
            <a:r>
              <a:rPr lang="ja-JP" altLang="en-US" sz="1400" b="0" i="0" dirty="0">
                <a:solidFill>
                  <a:srgbClr val="374151"/>
                </a:solidFill>
                <a:effectLst/>
                <a:latin typeface="Söhne"/>
              </a:rPr>
              <a:t>可能な解</a:t>
            </a:r>
            <a:r>
              <a:rPr lang="ja-JP" altLang="en-US" sz="1400" dirty="0">
                <a:solidFill>
                  <a:srgbClr val="374151"/>
                </a:solidFill>
                <a:latin typeface="Söhne"/>
              </a:rPr>
              <a:t>（制約条件を破る解）</a:t>
            </a:r>
            <a:r>
              <a:rPr lang="ja-JP" altLang="en-US" sz="1400" b="0" i="0" dirty="0">
                <a:solidFill>
                  <a:srgbClr val="374151"/>
                </a:solidFill>
                <a:effectLst/>
                <a:latin typeface="Söhne"/>
              </a:rPr>
              <a:t>のコストを増加させる</a:t>
            </a:r>
            <a:endParaRPr lang="zh-CN" altLang="en-US" sz="1400" dirty="0"/>
          </a:p>
        </p:txBody>
      </p:sp>
      <p:sp>
        <p:nvSpPr>
          <p:cNvPr id="29" name="文本框 28">
            <a:extLst>
              <a:ext uri="{FF2B5EF4-FFF2-40B4-BE49-F238E27FC236}">
                <a16:creationId xmlns:a16="http://schemas.microsoft.com/office/drawing/2014/main" id="{A17885B4-8E1A-5070-378A-C996275680DA}"/>
              </a:ext>
            </a:extLst>
          </p:cNvPr>
          <p:cNvSpPr txBox="1"/>
          <p:nvPr/>
        </p:nvSpPr>
        <p:spPr>
          <a:xfrm>
            <a:off x="6696364" y="5984185"/>
            <a:ext cx="1800493" cy="307777"/>
          </a:xfrm>
          <a:prstGeom prst="rect">
            <a:avLst/>
          </a:prstGeom>
          <a:noFill/>
        </p:spPr>
        <p:txBody>
          <a:bodyPr wrap="none" rtlCol="0">
            <a:spAutoFit/>
          </a:bodyPr>
          <a:lstStyle/>
          <a:p>
            <a:r>
              <a:rPr lang="ja-JP" altLang="en-US" sz="1400" dirty="0"/>
              <a:t>全域的最小値を探す</a:t>
            </a:r>
            <a:endParaRPr lang="zh-CN" altLang="en-US" sz="1400" dirty="0"/>
          </a:p>
        </p:txBody>
      </p:sp>
      <p:grpSp>
        <p:nvGrpSpPr>
          <p:cNvPr id="2" name="组合 1">
            <a:extLst>
              <a:ext uri="{FF2B5EF4-FFF2-40B4-BE49-F238E27FC236}">
                <a16:creationId xmlns:a16="http://schemas.microsoft.com/office/drawing/2014/main" id="{033061CB-399B-B72C-CB6F-6CA7B67BD9A7}"/>
              </a:ext>
            </a:extLst>
          </p:cNvPr>
          <p:cNvGrpSpPr/>
          <p:nvPr/>
        </p:nvGrpSpPr>
        <p:grpSpPr>
          <a:xfrm>
            <a:off x="5685864" y="1405176"/>
            <a:ext cx="1743815" cy="758921"/>
            <a:chOff x="5724326" y="5590921"/>
            <a:chExt cx="2705396" cy="1177408"/>
          </a:xfrm>
        </p:grpSpPr>
        <p:grpSp>
          <p:nvGrpSpPr>
            <p:cNvPr id="3" name="组合 2">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3" name="组合 12">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21" name="椭圆 20">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2" name="文本框 7">
                      <a:extLst>
                        <a:ext uri="{FF2B5EF4-FFF2-40B4-BE49-F238E27FC236}">
                          <a16:creationId xmlns:a16="http://schemas.microsoft.com/office/drawing/2014/main" id="{D7391D58-563B-8E97-6BD4-C58B79E96B68}"/>
                        </a:ext>
                      </a:extLst>
                    </p:cNvPr>
                    <p:cNvSpPr txBox="1"/>
                    <p:nvPr/>
                  </p:nvSpPr>
                  <p:spPr>
                    <a:xfrm>
                      <a:off x="6888002" y="5950920"/>
                      <a:ext cx="30132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𝑖</m:t>
                            </m:r>
                          </m:oMath>
                        </m:oMathPara>
                      </a14:m>
                      <a:endParaRPr lang="zh-CN" altLang="en-US" sz="1400" dirty="0">
                        <a:solidFill>
                          <a:schemeClr val="bg1"/>
                        </a:solidFill>
                      </a:endParaRPr>
                    </a:p>
                  </p:txBody>
                </p:sp>
              </mc:Choice>
              <mc:Fallback xmlns="">
                <p:sp>
                  <p:nvSpPr>
                    <p:cNvPr id="22"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07777"/>
                    </a:xfrm>
                    <a:prstGeom prst="rect">
                      <a:avLst/>
                    </a:prstGeom>
                    <a:blipFill>
                      <a:blip r:embed="rId7"/>
                      <a:stretch>
                        <a:fillRect l="-9375" b="-40625"/>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9" name="椭圆 18">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p>
              </p:txBody>
            </p:sp>
            <mc:AlternateContent xmlns:mc="http://schemas.openxmlformats.org/markup-compatibility/2006" xmlns:a14="http://schemas.microsoft.com/office/drawing/2010/main">
              <mc:Choice Requires="a14">
                <p:sp>
                  <p:nvSpPr>
                    <p:cNvPr id="20" name="文本框 9">
                      <a:extLst>
                        <a:ext uri="{FF2B5EF4-FFF2-40B4-BE49-F238E27FC236}">
                          <a16:creationId xmlns:a16="http://schemas.microsoft.com/office/drawing/2014/main" id="{EA568DD0-904B-D488-60D7-01A061A7C3ED}"/>
                        </a:ext>
                      </a:extLst>
                    </p:cNvPr>
                    <p:cNvSpPr txBox="1"/>
                    <p:nvPr/>
                  </p:nvSpPr>
                  <p:spPr>
                    <a:xfrm>
                      <a:off x="8381783" y="5893234"/>
                      <a:ext cx="39370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r>
                              <a:rPr lang="en-US" altLang="zh-CN" sz="1400" b="0" i="1" smtClean="0">
                                <a:solidFill>
                                  <a:schemeClr val="bg1"/>
                                </a:solidFill>
                                <a:latin typeface="Cambria Math" panose="02040503050406030204" pitchFamily="18" charset="0"/>
                              </a:rPr>
                              <m:t>𝑗</m:t>
                            </m:r>
                          </m:oMath>
                        </m:oMathPara>
                      </a14:m>
                      <a:endParaRPr lang="en-US" altLang="zh-CN" sz="1400" b="0" dirty="0">
                        <a:solidFill>
                          <a:schemeClr val="bg1"/>
                        </a:solidFill>
                      </a:endParaRPr>
                    </a:p>
                  </p:txBody>
                </p:sp>
              </mc:Choice>
              <mc:Fallback xmlns="">
                <p:sp>
                  <p:nvSpPr>
                    <p:cNvPr id="2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07777"/>
                    </a:xfrm>
                    <a:prstGeom prst="rect">
                      <a:avLst/>
                    </a:prstGeom>
                    <a:blipFill>
                      <a:blip r:embed="rId8"/>
                      <a:stretch>
                        <a:fillRect l="-4762" b="-63636"/>
                      </a:stretch>
                    </a:blipFill>
                  </p:spPr>
                  <p:txBody>
                    <a:bodyPr/>
                    <a:lstStyle/>
                    <a:p>
                      <a:r>
                        <a:rPr lang="zh-CN" altLang="en-US">
                          <a:noFill/>
                        </a:rPr>
                        <a:t> </a:t>
                      </a:r>
                    </a:p>
                  </p:txBody>
                </p:sp>
              </mc:Fallback>
            </mc:AlternateContent>
          </p:grpSp>
          <p:cxnSp>
            <p:nvCxnSpPr>
              <p:cNvPr id="17" name="直接箭头连接符 16">
                <a:extLst>
                  <a:ext uri="{FF2B5EF4-FFF2-40B4-BE49-F238E27FC236}">
                    <a16:creationId xmlns:a16="http://schemas.microsoft.com/office/drawing/2014/main" id="{BD419272-F648-7657-6419-AA07E4E58E71}"/>
                  </a:ext>
                </a:extLst>
              </p:cNvPr>
              <p:cNvCxnSpPr>
                <a:cxnSpLocks/>
                <a:stCxn id="21" idx="6"/>
                <a:endCxn id="19"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 name="文本框 19">
                  <a:extLst>
                    <a:ext uri="{FF2B5EF4-FFF2-40B4-BE49-F238E27FC236}">
                      <a16:creationId xmlns:a16="http://schemas.microsoft.com/office/drawing/2014/main" id="{5A6E4D12-6893-71AE-B665-5D7E932F2E29}"/>
                    </a:ext>
                  </a:extLst>
                </p:cNvPr>
                <p:cNvSpPr txBox="1"/>
                <p:nvPr/>
              </p:nvSpPr>
              <p:spPr>
                <a:xfrm>
                  <a:off x="6768082" y="5838243"/>
                  <a:ext cx="304955" cy="232756"/>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oMath>
                    </m:oMathPara>
                  </a14:m>
                  <a:endParaRPr lang="zh-CN" altLang="en-US" sz="1400" dirty="0"/>
                </a:p>
              </p:txBody>
            </p:sp>
          </mc:Choice>
          <mc:Fallback xmlns="">
            <p:sp>
              <p:nvSpPr>
                <p:cNvPr id="7"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04955" cy="232756"/>
                </a:xfrm>
                <a:prstGeom prst="rect">
                  <a:avLst/>
                </a:prstGeom>
                <a:blipFill>
                  <a:blip r:embed="rId9"/>
                  <a:stretch>
                    <a:fillRect l="-31250" r="-56250" b="-95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20">
                  <a:extLst>
                    <a:ext uri="{FF2B5EF4-FFF2-40B4-BE49-F238E27FC236}">
                      <a16:creationId xmlns:a16="http://schemas.microsoft.com/office/drawing/2014/main" id="{03C09047-2BBD-895C-343A-7B1F0DB12F5B}"/>
                    </a:ext>
                  </a:extLst>
                </p:cNvPr>
                <p:cNvSpPr txBox="1"/>
                <p:nvPr/>
              </p:nvSpPr>
              <p:spPr>
                <a:xfrm>
                  <a:off x="5724326" y="6245109"/>
                  <a:ext cx="543739"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𝑡</m:t>
                        </m:r>
                      </m:oMath>
                    </m:oMathPara>
                  </a14:m>
                  <a:endParaRPr lang="en-US" altLang="ja-JP" sz="1400" dirty="0"/>
                </a:p>
                <a:p>
                  <a:r>
                    <a:rPr lang="ja-JP" altLang="en-US" sz="1400" dirty="0"/>
                    <a:t>番目</a:t>
                  </a:r>
                  <a:endParaRPr lang="zh-CN" altLang="en-US" sz="1400" dirty="0"/>
                </a:p>
              </p:txBody>
            </p:sp>
          </mc:Choice>
          <mc:Fallback xmlns="">
            <p:sp>
              <p:nvSpPr>
                <p:cNvPr id="9"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543739" cy="523220"/>
                </a:xfrm>
                <a:prstGeom prst="rect">
                  <a:avLst/>
                </a:prstGeom>
                <a:blipFill>
                  <a:blip r:embed="rId10"/>
                  <a:stretch>
                    <a:fillRect l="-5263" r="-59649" b="-7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23">
                  <a:extLst>
                    <a:ext uri="{FF2B5EF4-FFF2-40B4-BE49-F238E27FC236}">
                      <a16:creationId xmlns:a16="http://schemas.microsoft.com/office/drawing/2014/main" id="{F1312DFC-717B-AA48-8E0F-91A5BA124494}"/>
                    </a:ext>
                  </a:extLst>
                </p:cNvPr>
                <p:cNvSpPr txBox="1"/>
                <p:nvPr/>
              </p:nvSpPr>
              <p:spPr>
                <a:xfrm>
                  <a:off x="7397966" y="6245109"/>
                  <a:ext cx="103175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d>
                          <m:dPr>
                            <m:ctrlPr>
                              <a:rPr lang="en-US" altLang="ja-JP" sz="1400" b="0" i="1" smtClean="0">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r>
                          <a:rPr lang="en-US" altLang="ja-JP" sz="1400" b="0" i="1" smtClean="0">
                            <a:latin typeface="Cambria Math" panose="02040503050406030204" pitchFamily="18" charset="0"/>
                          </a:rPr>
                          <m:t>%4</m:t>
                        </m:r>
                      </m:oMath>
                    </m:oMathPara>
                  </a14:m>
                  <a:endParaRPr lang="en-US" altLang="ja-JP" sz="1400" dirty="0"/>
                </a:p>
                <a:p>
                  <a:pPr algn="ctr"/>
                  <a:r>
                    <a:rPr lang="ja-JP" altLang="en-US" sz="1400" dirty="0"/>
                    <a:t>番目</a:t>
                  </a:r>
                  <a:endParaRPr lang="zh-CN" altLang="en-US" sz="1400" dirty="0"/>
                </a:p>
              </p:txBody>
            </p:sp>
          </mc:Choice>
          <mc:Fallback xmlns="">
            <p:sp>
              <p:nvSpPr>
                <p:cNvPr id="11"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397966" y="6245109"/>
                  <a:ext cx="1031756" cy="523220"/>
                </a:xfrm>
                <a:prstGeom prst="rect">
                  <a:avLst/>
                </a:prstGeom>
                <a:blipFill>
                  <a:blip r:embed="rId11"/>
                  <a:stretch>
                    <a:fillRect r="-41284" b="-7272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1535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798295"/>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71077"/>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AA66376-9325-FAE4-D986-22BC134313CC}"/>
                  </a:ext>
                </a:extLst>
              </p:cNvPr>
              <p:cNvSpPr txBox="1"/>
              <p:nvPr/>
            </p:nvSpPr>
            <p:spPr>
              <a:xfrm>
                <a:off x="600364" y="3709526"/>
                <a:ext cx="7496348" cy="1753685"/>
              </a:xfrm>
              <a:prstGeom prst="rect">
                <a:avLst/>
              </a:prstGeom>
              <a:noFill/>
            </p:spPr>
            <p:txBody>
              <a:bodyPr wrap="none" rtlCol="0">
                <a:spAutoFit/>
              </a:bodyPr>
              <a:lstStyle/>
              <a:p>
                <a:r>
                  <a:rPr lang="en-US" altLang="ja-JP" sz="1600" dirty="0"/>
                  <a:t>QUBO</a:t>
                </a:r>
                <a:r>
                  <a:rPr lang="ja-JP" altLang="en-US" sz="1600" dirty="0"/>
                  <a:t>問題（制約なし）：</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zh-CN" sz="1600" dirty="0">
                  <a:solidFill>
                    <a:srgbClr val="00B050"/>
                  </a:solidFill>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𝑚𝑖𝑛</m:t>
                      </m:r>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𝑁</m:t>
                                          </m:r>
                                        </m:sub>
                                      </m:sSub>
                                    </m:e>
                                  </m:nary>
                                </m:e>
                              </m:nary>
                            </m:e>
                          </m:nary>
                          <m:r>
                            <a:rPr lang="en-US" altLang="zh-CN" sz="1600" i="1">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𝑤</m:t>
                          </m:r>
                          <m:d>
                            <m:dPr>
                              <m:ctrlPr>
                                <a:rPr lang="en-US" altLang="zh-CN" sz="1600" i="1">
                                  <a:latin typeface="Cambria Math" panose="02040503050406030204" pitchFamily="18" charset="0"/>
                                  <a:ea typeface="Cambria Math" panose="02040503050406030204" pitchFamily="18" charset="0"/>
                                </a:rPr>
                              </m:ctrlPr>
                            </m:dPr>
                            <m:e>
                              <m:nary>
                                <m:naryPr>
                                  <m:chr m:val="∑"/>
                                  <m:ctrlPr>
                                    <a:rPr lang="zh-CN" altLang="en-US"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r>
                                <a:rPr lang="en-US" altLang="zh-CN" sz="1600" i="1">
                                  <a:solidFill>
                                    <a:srgbClr val="00B050"/>
                                  </a:solidFill>
                                  <a:latin typeface="Cambria Math" panose="02040503050406030204" pitchFamily="18" charset="0"/>
                                </a:rPr>
                                <m:t>+</m:t>
                              </m:r>
                              <m:nary>
                                <m:naryPr>
                                  <m:chr m:val="∑"/>
                                  <m:ctrlPr>
                                    <a:rPr lang="zh-CN" altLang="en-US"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e>
                          </m:d>
                        </m:e>
                      </m:d>
                    </m:oMath>
                  </m:oMathPara>
                </a14:m>
                <a:endParaRPr lang="en-US" altLang="zh-CN" sz="1600" dirty="0"/>
              </a:p>
            </p:txBody>
          </p:sp>
        </mc:Choice>
        <mc:Fallback xmlns="">
          <p:sp>
            <p:nvSpPr>
              <p:cNvPr id="26" name="文本框 25">
                <a:extLst>
                  <a:ext uri="{FF2B5EF4-FFF2-40B4-BE49-F238E27FC236}">
                    <a16:creationId xmlns:a16="http://schemas.microsoft.com/office/drawing/2014/main" id="{DAA66376-9325-FAE4-D986-22BC134313CC}"/>
                  </a:ext>
                </a:extLst>
              </p:cNvPr>
              <p:cNvSpPr txBox="1">
                <a:spLocks noRot="1" noChangeAspect="1" noMove="1" noResize="1" noEditPoints="1" noAdjustHandles="1" noChangeArrowheads="1" noChangeShapeType="1" noTextEdit="1"/>
              </p:cNvSpPr>
              <p:nvPr/>
            </p:nvSpPr>
            <p:spPr>
              <a:xfrm>
                <a:off x="600364" y="3709526"/>
                <a:ext cx="7496348" cy="1753685"/>
              </a:xfrm>
              <a:prstGeom prst="rect">
                <a:avLst/>
              </a:prstGeom>
              <a:blipFill>
                <a:blip r:embed="rId2"/>
                <a:stretch>
                  <a:fillRect l="-407" t="-104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08B1332-1C28-F886-7716-4B54A1365070}"/>
              </a:ext>
            </a:extLst>
          </p:cNvPr>
          <p:cNvSpPr txBox="1"/>
          <p:nvPr/>
        </p:nvSpPr>
        <p:spPr>
          <a:xfrm>
            <a:off x="7999040" y="4571835"/>
            <a:ext cx="4319452" cy="526588"/>
          </a:xfrm>
          <a:prstGeom prst="rect">
            <a:avLst/>
          </a:prstGeom>
          <a:noFill/>
        </p:spPr>
        <p:txBody>
          <a:bodyPr wrap="square">
            <a:spAutoFit/>
          </a:bodyPr>
          <a:lstStyle/>
          <a:p>
            <a:r>
              <a:rPr lang="ja-JP" altLang="en-US" sz="1400" b="0" i="0" dirty="0">
                <a:solidFill>
                  <a:srgbClr val="374151"/>
                </a:solidFill>
                <a:effectLst/>
                <a:latin typeface="Söhne"/>
              </a:rPr>
              <a:t>ペナルティー法は主要な課題：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ペナルティー項の重みづけが常に明確でないこと</a:t>
            </a:r>
            <a:endParaRPr lang="zh-CN" altLang="en-US" sz="14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78ECB4C-A471-C2E4-22B1-E6A9FF58D32A}"/>
                  </a:ext>
                </a:extLst>
              </p:cNvPr>
              <p:cNvSpPr txBox="1"/>
              <p:nvPr/>
            </p:nvSpPr>
            <p:spPr>
              <a:xfrm>
                <a:off x="766354" y="5484963"/>
                <a:ext cx="7521226" cy="1569660"/>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t>大き過ぎる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：実行可能解と実行不可能解の差が大きくて（</a:t>
                </a:r>
                <a:r>
                  <a:rPr lang="en-US" altLang="ja-JP" sz="1600" dirty="0"/>
                  <a:t> large jumps </a:t>
                </a:r>
                <a:r>
                  <a:rPr lang="ja-JP" altLang="en-US" sz="1600" dirty="0"/>
                  <a:t>）、</a:t>
                </a:r>
                <a:endParaRPr lang="en-US" altLang="ja-JP" sz="1600" dirty="0"/>
              </a:p>
              <a:p>
                <a:r>
                  <a:rPr lang="ja-JP" altLang="en-US" sz="1600" dirty="0"/>
                  <a:t>　　　　　　　ソルバーに悪影響を与える</a:t>
                </a:r>
                <a:endParaRPr lang="en-US" altLang="ja-JP" sz="1600" dirty="0"/>
              </a:p>
              <a:p>
                <a:endParaRPr lang="en-US" altLang="zh-CN" sz="1600" dirty="0"/>
              </a:p>
              <a:p>
                <a:pPr marL="285750" indent="-285750">
                  <a:buFont typeface="Arial" panose="020B0604020202020204" pitchFamily="34" charset="0"/>
                  <a:buChar char="•"/>
                </a:pPr>
                <a:r>
                  <a:rPr lang="ja-JP" altLang="en-US" sz="1600" dirty="0"/>
                  <a:t>小さ過ぎる</a:t>
                </a:r>
                <a14:m>
                  <m:oMath xmlns:m="http://schemas.openxmlformats.org/officeDocument/2006/math">
                    <m:r>
                      <a:rPr lang="en-US" altLang="ja-JP" sz="1600" b="0" i="1" smtClean="0">
                        <a:solidFill>
                          <a:srgbClr val="FF0000"/>
                        </a:solidFill>
                        <a:latin typeface="Cambria Math" panose="02040503050406030204" pitchFamily="18" charset="0"/>
                      </a:rPr>
                      <m:t>𝑤</m:t>
                    </m:r>
                  </m:oMath>
                </a14:m>
                <a:r>
                  <a:rPr lang="ja-JP" altLang="en-US" sz="1600" dirty="0"/>
                  <a:t>：全域的最小値は実行不可能解になってしまう</a:t>
                </a:r>
                <a:endParaRPr lang="en-US" altLang="ja-JP" sz="1600" dirty="0"/>
              </a:p>
              <a:p>
                <a:r>
                  <a:rPr lang="ja-JP" altLang="en-US" sz="1600" dirty="0"/>
                  <a:t>　　　　　　（ペナルティー重みが足りない）</a:t>
                </a:r>
                <a:endParaRPr lang="en-US" altLang="zh-CN" sz="1600" dirty="0"/>
              </a:p>
              <a:p>
                <a:endParaRPr lang="zh-CN" altLang="en-US" sz="1600" dirty="0"/>
              </a:p>
            </p:txBody>
          </p:sp>
        </mc:Choice>
        <mc:Fallback xmlns="">
          <p:sp>
            <p:nvSpPr>
              <p:cNvPr id="7" name="文本框 6">
                <a:extLst>
                  <a:ext uri="{FF2B5EF4-FFF2-40B4-BE49-F238E27FC236}">
                    <a16:creationId xmlns:a16="http://schemas.microsoft.com/office/drawing/2014/main" id="{278ECB4C-A471-C2E4-22B1-E6A9FF58D32A}"/>
                  </a:ext>
                </a:extLst>
              </p:cNvPr>
              <p:cNvSpPr txBox="1">
                <a:spLocks noRot="1" noChangeAspect="1" noMove="1" noResize="1" noEditPoints="1" noAdjustHandles="1" noChangeArrowheads="1" noChangeShapeType="1" noTextEdit="1"/>
              </p:cNvSpPr>
              <p:nvPr/>
            </p:nvSpPr>
            <p:spPr>
              <a:xfrm>
                <a:off x="766354" y="5484963"/>
                <a:ext cx="7521226" cy="1569660"/>
              </a:xfrm>
              <a:prstGeom prst="rect">
                <a:avLst/>
              </a:prstGeom>
              <a:blipFill>
                <a:blip r:embed="rId3"/>
                <a:stretch>
                  <a:fillRect l="-324" t="-1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6B4D295-DA95-C8F4-6F90-1677B5922F13}"/>
                  </a:ext>
                </a:extLst>
              </p:cNvPr>
              <p:cNvSpPr txBox="1"/>
              <p:nvPr/>
            </p:nvSpPr>
            <p:spPr>
              <a:xfrm>
                <a:off x="600364" y="930902"/>
                <a:ext cx="5857875" cy="2078582"/>
              </a:xfrm>
              <a:prstGeom prst="rect">
                <a:avLst/>
              </a:prstGeom>
              <a:noFill/>
            </p:spPr>
            <p:txBody>
              <a:bodyPr wrap="square">
                <a:spAutoFit/>
              </a:bodyPr>
              <a:lstStyle/>
              <a:p>
                <a:r>
                  <a:rPr lang="en-US" altLang="zh-CN" sz="1400" dirty="0"/>
                  <a:t>CCO</a:t>
                </a:r>
                <a:r>
                  <a:rPr lang="ja-JP" altLang="en-US" sz="1400" dirty="0"/>
                  <a:t>問題（制約付き）：</a:t>
                </a:r>
                <a:endParaRPr lang="en-US" altLang="ja-JP" sz="1400" dirty="0"/>
              </a:p>
              <a:p>
                <a:r>
                  <a:rPr lang="ja-JP" altLang="en-US" sz="1400" dirty="0"/>
                  <a:t>　　　目的関数：</a:t>
                </a:r>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𝑚𝑖𝑛</m:t>
                      </m:r>
                      <m:d>
                        <m:dPr>
                          <m:ctrlPr>
                            <a:rPr lang="en-US" altLang="zh-CN" sz="1400" b="0" i="1" smtClean="0">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%4</m:t>
                                          </m:r>
                                        </m:sub>
                                      </m:sSub>
                                    </m:e>
                                  </m:nary>
                                </m:e>
                              </m:nary>
                            </m:e>
                          </m:nary>
                        </m:e>
                      </m:d>
                    </m:oMath>
                  </m:oMathPara>
                </a14:m>
                <a:endParaRPr lang="en-US" altLang="zh-CN" sz="1400" dirty="0"/>
              </a:p>
              <a:p>
                <a:endParaRPr lang="en-US" altLang="zh-CN" sz="1400" dirty="0"/>
              </a:p>
              <a:p>
                <a:r>
                  <a:rPr lang="ja-JP" altLang="en-US" sz="1400" dirty="0"/>
                  <a:t>　　　</a:t>
                </a:r>
                <a:r>
                  <a:rPr lang="en-US" altLang="ja-JP" sz="1400" dirty="0" err="1"/>
                  <a:t>s.t.</a:t>
                </a:r>
                <a:r>
                  <a:rPr lang="en-US" altLang="ja-JP" sz="1400" dirty="0"/>
                  <a:t>  (subject to) </a:t>
                </a:r>
                <a:r>
                  <a:rPr lang="ja-JP" altLang="en-US" sz="1400" dirty="0"/>
                  <a:t>：</a:t>
                </a:r>
                <a:endParaRPr lang="en-US" altLang="ja-JP" sz="1400" dirty="0"/>
              </a:p>
              <a:p>
                <a:r>
                  <a:rPr lang="en-US" altLang="ja-JP" sz="1400" dirty="0"/>
                  <a:t>	</a:t>
                </a:r>
                <a:r>
                  <a:rPr lang="ja-JP" altLang="en-US" sz="1400" dirty="0"/>
                  <a:t>　　</a:t>
                </a:r>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r>
                  <a:rPr lang="en-US" altLang="ja-JP" sz="1400" dirty="0"/>
                  <a:t>	</a:t>
                </a:r>
                <a:r>
                  <a:rPr lang="ja-JP" altLang="en-US" sz="1400" dirty="0"/>
                  <a:t>　　</a:t>
                </a:r>
                <a:r>
                  <a:rPr lang="ja-JP" altLang="en-US" sz="1400" b="1" dirty="0"/>
                  <a:t>②</a:t>
                </a:r>
                <a:r>
                  <a:rPr lang="ja-JP" altLang="en-US" sz="1400" dirty="0"/>
                  <a:t>同じタイミングに複数の町に行くことはできない</a:t>
                </a:r>
                <a:endParaRPr lang="en-US" altLang="ja-JP" sz="1400" dirty="0"/>
              </a:p>
            </p:txBody>
          </p:sp>
        </mc:Choice>
        <mc:Fallback xmlns="">
          <p:sp>
            <p:nvSpPr>
              <p:cNvPr id="8" name="文本框 7">
                <a:extLst>
                  <a:ext uri="{FF2B5EF4-FFF2-40B4-BE49-F238E27FC236}">
                    <a16:creationId xmlns:a16="http://schemas.microsoft.com/office/drawing/2014/main" id="{36B4D295-DA95-C8F4-6F90-1677B5922F13}"/>
                  </a:ext>
                </a:extLst>
              </p:cNvPr>
              <p:cNvSpPr txBox="1">
                <a:spLocks noRot="1" noChangeAspect="1" noMove="1" noResize="1" noEditPoints="1" noAdjustHandles="1" noChangeArrowheads="1" noChangeShapeType="1" noTextEdit="1"/>
              </p:cNvSpPr>
              <p:nvPr/>
            </p:nvSpPr>
            <p:spPr>
              <a:xfrm>
                <a:off x="600364" y="930902"/>
                <a:ext cx="5857875" cy="2078582"/>
              </a:xfrm>
              <a:prstGeom prst="rect">
                <a:avLst/>
              </a:prstGeom>
              <a:blipFill>
                <a:blip r:embed="rId4"/>
                <a:stretch>
                  <a:fillRect l="-312" t="-587" b="-205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2EB9D5BA-3EFA-495D-F4A0-FD7C36321096}"/>
              </a:ext>
            </a:extLst>
          </p:cNvPr>
          <p:cNvSpPr/>
          <p:nvPr/>
        </p:nvSpPr>
        <p:spPr>
          <a:xfrm rot="5400000">
            <a:off x="2877133" y="3348160"/>
            <a:ext cx="622853" cy="998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a:extLst>
              <a:ext uri="{FF2B5EF4-FFF2-40B4-BE49-F238E27FC236}">
                <a16:creationId xmlns:a16="http://schemas.microsoft.com/office/drawing/2014/main" id="{DBDDF2A9-5B9E-EB9D-1C1A-E181F203CC93}"/>
              </a:ext>
            </a:extLst>
          </p:cNvPr>
          <p:cNvSpPr txBox="1"/>
          <p:nvPr/>
        </p:nvSpPr>
        <p:spPr>
          <a:xfrm>
            <a:off x="3529301" y="3213434"/>
            <a:ext cx="3281074" cy="369332"/>
          </a:xfrm>
          <a:prstGeom prst="rect">
            <a:avLst/>
          </a:prstGeom>
          <a:noFill/>
        </p:spPr>
        <p:txBody>
          <a:bodyPr wrap="square">
            <a:spAutoFit/>
          </a:bodyPr>
          <a:lstStyle/>
          <a:p>
            <a:r>
              <a:rPr lang="ja-JP" altLang="en-US" sz="1800" b="0" i="0" dirty="0">
                <a:solidFill>
                  <a:srgbClr val="374151"/>
                </a:solidFill>
                <a:effectLst/>
                <a:latin typeface="Söhne"/>
              </a:rPr>
              <a:t>ペナルティー法</a:t>
            </a:r>
            <a:endParaRPr lang="zh-CN" altLang="en-US" dirty="0"/>
          </a:p>
        </p:txBody>
      </p:sp>
    </p:spTree>
    <p:extLst>
      <p:ext uri="{BB962C8B-B14F-4D97-AF65-F5344CB8AC3E}">
        <p14:creationId xmlns:p14="http://schemas.microsoft.com/office/powerpoint/2010/main" val="265352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A00924-E9EF-30B8-B149-C88B6B529E32}"/>
                  </a:ext>
                </a:extLst>
              </p:cNvPr>
              <p:cNvSpPr txBox="1"/>
              <p:nvPr/>
            </p:nvSpPr>
            <p:spPr>
              <a:xfrm>
                <a:off x="535313" y="1879266"/>
                <a:ext cx="11121373" cy="3693319"/>
              </a:xfrm>
              <a:prstGeom prst="rect">
                <a:avLst/>
              </a:prstGeom>
              <a:noFill/>
            </p:spPr>
            <p:txBody>
              <a:bodyPr wrap="square">
                <a:spAutoFit/>
              </a:bodyPr>
              <a:lstStyle/>
              <a:p>
                <a:r>
                  <a:rPr lang="ja-JP" altLang="en-US" sz="1800" b="0" dirty="0">
                    <a:solidFill>
                      <a:schemeClr val="tx1"/>
                    </a:solidFill>
                    <a:ea typeface="Cambria Math" panose="02040503050406030204" pitchFamily="18" charset="0"/>
                  </a:rPr>
                  <a:t>通常</a:t>
                </a:r>
                <a14:m>
                  <m:oMath xmlns:m="http://schemas.openxmlformats.org/officeDocument/2006/math">
                    <m:r>
                      <a:rPr lang="en-US" altLang="ja-JP" sz="1800" b="0" i="1" smtClean="0">
                        <a:solidFill>
                          <a:srgbClr val="FF0000"/>
                        </a:solidFill>
                        <a:latin typeface="Cambria Math" panose="02040503050406030204" pitchFamily="18" charset="0"/>
                        <a:ea typeface="Cambria Math" panose="02040503050406030204" pitchFamily="18" charset="0"/>
                      </a:rPr>
                      <m:t>𝑤</m:t>
                    </m:r>
                  </m:oMath>
                </a14:m>
                <a:r>
                  <a:rPr lang="ja-JP" altLang="en-US" dirty="0">
                    <a:solidFill>
                      <a:schemeClr val="tx1"/>
                    </a:solidFill>
                  </a:rPr>
                  <a:t>を設定する二つの方法：</a:t>
                </a:r>
                <a:endParaRPr lang="en-US" altLang="ja-JP" dirty="0">
                  <a:solidFill>
                    <a:schemeClr val="tx1"/>
                  </a:solidFill>
                </a:endParaRPr>
              </a:p>
              <a:p>
                <a:endParaRPr lang="en-US" altLang="ja-JP" dirty="0">
                  <a:solidFill>
                    <a:schemeClr val="tx1"/>
                  </a:solidFill>
                </a:endParaRPr>
              </a:p>
              <a:p>
                <a:endParaRPr lang="en-US" altLang="zh-CN" dirty="0"/>
              </a:p>
              <a:p>
                <a:pPr marL="285750" indent="-285750">
                  <a:buFont typeface="Arial" panose="020B0604020202020204" pitchFamily="34" charset="0"/>
                  <a:buChar char="•"/>
                </a:pPr>
                <a:r>
                  <a:rPr lang="en-US" altLang="zh-CN" b="1" dirty="0"/>
                  <a:t>Exact</a:t>
                </a:r>
                <a:r>
                  <a:rPr lang="en-US" altLang="zh-CN" dirty="0"/>
                  <a:t> penalty method</a:t>
                </a:r>
              </a:p>
              <a:p>
                <a:pPr marL="285750" indent="-285750">
                  <a:buFont typeface="Arial" panose="020B0604020202020204" pitchFamily="34" charset="0"/>
                  <a:buChar char="•"/>
                </a:pPr>
                <a:endParaRPr lang="en-US" altLang="zh-CN" dirty="0"/>
              </a:p>
              <a:p>
                <a:r>
                  <a:rPr lang="ja-JP" altLang="en-US" dirty="0"/>
                  <a:t>　</a:t>
                </a:r>
                <a:r>
                  <a:rPr lang="en-US" altLang="ja-JP" dirty="0"/>
                  <a:t>CCO</a:t>
                </a:r>
                <a:r>
                  <a:rPr lang="ja-JP" altLang="en-US" dirty="0"/>
                  <a:t>問題の目的関数と制約条件を分析し問題の理論上界を利用して、ある</a:t>
                </a:r>
                <a14:m>
                  <m:oMath xmlns:m="http://schemas.openxmlformats.org/officeDocument/2006/math">
                    <m:r>
                      <a:rPr lang="en-US" altLang="ja-JP" b="0" i="1" smtClean="0">
                        <a:latin typeface="Cambria Math" panose="02040503050406030204" pitchFamily="18" charset="0"/>
                      </a:rPr>
                      <m:t>𝑤</m:t>
                    </m:r>
                  </m:oMath>
                </a14:m>
                <a:r>
                  <a:rPr lang="ja-JP" altLang="en-US" dirty="0"/>
                  <a:t>を求めて</a:t>
                </a:r>
                <a:endParaRPr lang="en-US" altLang="ja-JP" dirty="0"/>
              </a:p>
              <a:p>
                <a:r>
                  <a:rPr lang="ja-JP" altLang="en-US" dirty="0"/>
                  <a:t>　得られた</a:t>
                </a:r>
                <a14:m>
                  <m:oMath xmlns:m="http://schemas.openxmlformats.org/officeDocument/2006/math">
                    <m:r>
                      <a:rPr lang="en-US" altLang="ja-JP" b="0" i="1" smtClean="0">
                        <a:latin typeface="Cambria Math" panose="02040503050406030204" pitchFamily="18" charset="0"/>
                      </a:rPr>
                      <m:t>𝑤</m:t>
                    </m:r>
                  </m:oMath>
                </a14:m>
                <a:r>
                  <a:rPr lang="ja-JP" altLang="en-US" dirty="0"/>
                  <a:t>は　元の</a:t>
                </a:r>
                <a:r>
                  <a:rPr lang="en-US" altLang="ja-JP" b="1" dirty="0"/>
                  <a:t>CCO</a:t>
                </a:r>
                <a:r>
                  <a:rPr lang="ja-JP" altLang="en-US" b="1" dirty="0"/>
                  <a:t>問題の最適解　</a:t>
                </a:r>
                <a:r>
                  <a:rPr lang="ja-JP" altLang="en-US" dirty="0"/>
                  <a:t>と　変換された</a:t>
                </a:r>
                <a:r>
                  <a:rPr lang="en-US" altLang="ja-JP" b="1" dirty="0"/>
                  <a:t>QUBO</a:t>
                </a:r>
                <a:r>
                  <a:rPr lang="ja-JP" altLang="en-US" b="1" dirty="0"/>
                  <a:t>問題の全域的最小値　</a:t>
                </a:r>
                <a:r>
                  <a:rPr lang="ja-JP" altLang="en-US" dirty="0"/>
                  <a:t>が一致することが保証してくれる</a:t>
                </a:r>
                <a:endParaRPr lang="en-US" altLang="ja-JP" dirty="0"/>
              </a:p>
              <a:p>
                <a:endParaRPr lang="en-US" altLang="ja-JP" dirty="0"/>
              </a:p>
              <a:p>
                <a:r>
                  <a:rPr lang="ja-JP" altLang="en-US" dirty="0"/>
                  <a:t>　</a:t>
                </a:r>
                <a:endParaRPr lang="en-US" altLang="ja-JP" dirty="0"/>
              </a:p>
              <a:p>
                <a:pPr marL="285750" indent="-285750">
                  <a:buClr>
                    <a:schemeClr val="tx1"/>
                  </a:buClr>
                  <a:buFont typeface="Wingdings" panose="05000000000000000000" pitchFamily="2" charset="2"/>
                  <a:buChar char="Ø"/>
                </a:pPr>
                <a14:m>
                  <m:oMath xmlns:m="http://schemas.openxmlformats.org/officeDocument/2006/math">
                    <m:r>
                      <a:rPr lang="en-US" altLang="ja-JP" b="0" i="1" smtClean="0">
                        <a:solidFill>
                          <a:srgbClr val="FF0000"/>
                        </a:solidFill>
                        <a:latin typeface="Cambria Math" panose="02040503050406030204" pitchFamily="18" charset="0"/>
                      </a:rPr>
                      <m:t>𝑤</m:t>
                    </m:r>
                  </m:oMath>
                </a14:m>
                <a:r>
                  <a:rPr lang="ja-JP" altLang="en-US" dirty="0"/>
                  <a:t>が大きい</a:t>
                </a:r>
                <a:r>
                  <a:rPr lang="zh-CN" altLang="en-US" dirty="0"/>
                  <a:t>（</a:t>
                </a:r>
                <a:r>
                  <a:rPr lang="en-US" altLang="zh-CN" dirty="0"/>
                  <a:t>loose</a:t>
                </a:r>
                <a:r>
                  <a:rPr lang="zh-CN"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計算が複雑で数学的な構造に依存、適用範囲は単一の問題クラスに制限している</a:t>
                </a:r>
                <a:endParaRPr lang="en-US" altLang="zh-CN" dirty="0"/>
              </a:p>
            </p:txBody>
          </p:sp>
        </mc:Choice>
        <mc:Fallback xmlns="">
          <p:sp>
            <p:nvSpPr>
              <p:cNvPr id="8" name="文本框 7">
                <a:extLst>
                  <a:ext uri="{FF2B5EF4-FFF2-40B4-BE49-F238E27FC236}">
                    <a16:creationId xmlns:a16="http://schemas.microsoft.com/office/drawing/2014/main" id="{E4A00924-E9EF-30B8-B149-C88B6B529E32}"/>
                  </a:ext>
                </a:extLst>
              </p:cNvPr>
              <p:cNvSpPr txBox="1">
                <a:spLocks noRot="1" noChangeAspect="1" noMove="1" noResize="1" noEditPoints="1" noAdjustHandles="1" noChangeArrowheads="1" noChangeShapeType="1" noTextEdit="1"/>
              </p:cNvSpPr>
              <p:nvPr/>
            </p:nvSpPr>
            <p:spPr>
              <a:xfrm>
                <a:off x="535313" y="1879266"/>
                <a:ext cx="11121373" cy="3693319"/>
              </a:xfrm>
              <a:prstGeom prst="rect">
                <a:avLst/>
              </a:prstGeom>
              <a:blipFill>
                <a:blip r:embed="rId2"/>
                <a:stretch>
                  <a:fillRect l="-493" t="-1485" r="-55" b="-1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D8723A3-62C6-0524-5108-F796339C7190}"/>
                  </a:ext>
                </a:extLst>
              </p:cNvPr>
              <p:cNvSpPr txBox="1"/>
              <p:nvPr/>
            </p:nvSpPr>
            <p:spPr>
              <a:xfrm>
                <a:off x="600364" y="1201833"/>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3D8723A3-62C6-0524-5108-F796339C7190}"/>
                  </a:ext>
                </a:extLst>
              </p:cNvPr>
              <p:cNvSpPr txBox="1">
                <a:spLocks noRot="1" noChangeAspect="1" noMove="1" noResize="1" noEditPoints="1" noAdjustHandles="1" noChangeArrowheads="1" noChangeShapeType="1" noTextEdit="1"/>
              </p:cNvSpPr>
              <p:nvPr/>
            </p:nvSpPr>
            <p:spPr>
              <a:xfrm>
                <a:off x="600364" y="1201833"/>
                <a:ext cx="5062220" cy="523220"/>
              </a:xfrm>
              <a:prstGeom prst="rect">
                <a:avLst/>
              </a:prstGeom>
              <a:blipFill>
                <a:blip r:embed="rId3"/>
                <a:stretch>
                  <a:fillRect l="-24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45606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8" name="文本框 7">
            <a:extLst>
              <a:ext uri="{FF2B5EF4-FFF2-40B4-BE49-F238E27FC236}">
                <a16:creationId xmlns:a16="http://schemas.microsoft.com/office/drawing/2014/main" id="{E4A00924-E9EF-30B8-B149-C88B6B529E32}"/>
              </a:ext>
            </a:extLst>
          </p:cNvPr>
          <p:cNvSpPr txBox="1"/>
          <p:nvPr/>
        </p:nvSpPr>
        <p:spPr>
          <a:xfrm>
            <a:off x="600364" y="1116043"/>
            <a:ext cx="11121373" cy="2862322"/>
          </a:xfrm>
          <a:prstGeom prst="rect">
            <a:avLst/>
          </a:prstGeom>
          <a:noFill/>
        </p:spPr>
        <p:txBody>
          <a:bodyPr wrap="square">
            <a:spAutoFit/>
          </a:bodyPr>
          <a:lstStyle/>
          <a:p>
            <a:pPr marL="285750" indent="-285750">
              <a:buFont typeface="Arial" panose="020B0604020202020204" pitchFamily="34" charset="0"/>
              <a:buChar char="•"/>
            </a:pPr>
            <a:r>
              <a:rPr lang="en-US" altLang="zh-CN" b="1" dirty="0"/>
              <a:t>Sequential</a:t>
            </a:r>
            <a:r>
              <a:rPr lang="en-US" altLang="zh-CN" dirty="0"/>
              <a:t> penalty method</a:t>
            </a:r>
          </a:p>
          <a:p>
            <a:pPr marL="285750" indent="-285750">
              <a:buFont typeface="Arial" panose="020B0604020202020204" pitchFamily="34" charset="0"/>
              <a:buChar char="•"/>
            </a:pPr>
            <a:endParaRPr lang="en-US" altLang="zh-CN" dirty="0"/>
          </a:p>
          <a:p>
            <a:r>
              <a:rPr lang="ja-JP" altLang="en-US" dirty="0"/>
              <a:t>　小さなペナルティー重みから変換された</a:t>
            </a:r>
            <a:r>
              <a:rPr lang="en-US" altLang="ja-JP" dirty="0"/>
              <a:t>QUBO</a:t>
            </a:r>
            <a:r>
              <a:rPr lang="ja-JP" altLang="en-US" dirty="0"/>
              <a:t>問題（制約なし）を解決し、徐々ににその重みを増加させ、新しい重みで問題を解決して</a:t>
            </a:r>
            <a:endParaRPr lang="en-US" altLang="ja-JP" dirty="0"/>
          </a:p>
          <a:p>
            <a:r>
              <a:rPr lang="ja-JP" altLang="en-US" dirty="0"/>
              <a:t>　実行可能解（最適解ではないかもしれない）を得るまで繰り返し、それが元の制約問題（</a:t>
            </a:r>
            <a:r>
              <a:rPr lang="en-US" altLang="ja-JP" dirty="0"/>
              <a:t>CCO</a:t>
            </a:r>
            <a:r>
              <a:rPr lang="ja-JP" altLang="en-US" dirty="0"/>
              <a:t>）の解にする</a:t>
            </a:r>
            <a:endParaRPr lang="en-US" altLang="ja-JP" dirty="0"/>
          </a:p>
          <a:p>
            <a:r>
              <a:rPr lang="ja-JP" altLang="en-US" dirty="0"/>
              <a:t>　</a:t>
            </a:r>
            <a:endParaRPr lang="en-US" altLang="ja-JP" dirty="0"/>
          </a:p>
          <a:p>
            <a:pPr marL="285750" indent="-285750">
              <a:buFont typeface="Wingdings" panose="05000000000000000000" pitchFamily="2" charset="2"/>
              <a:buChar char="Ø"/>
            </a:pPr>
            <a:r>
              <a:rPr lang="ja-JP" altLang="en-US" dirty="0"/>
              <a:t>小さい問題に制限（変数の個数＜</a:t>
            </a:r>
            <a:r>
              <a:rPr lang="en-US" altLang="ja-JP" dirty="0"/>
              <a:t>1000</a:t>
            </a:r>
            <a:r>
              <a:rPr lang="ja-JP" altLang="en-US" dirty="0"/>
              <a:t>）</a:t>
            </a:r>
            <a:endParaRPr lang="en-US" altLang="ja-JP"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ja-JP" altLang="en-US" dirty="0"/>
              <a:t>ペナルティー重みの</a:t>
            </a:r>
            <a:r>
              <a:rPr lang="ja-JP" altLang="en-US" b="1" dirty="0"/>
              <a:t>初期値</a:t>
            </a:r>
            <a:r>
              <a:rPr lang="ja-JP" altLang="en-US" dirty="0"/>
              <a:t>と重みの</a:t>
            </a:r>
            <a:r>
              <a:rPr lang="ja-JP" altLang="en-US" b="1" dirty="0"/>
              <a:t>増加率</a:t>
            </a:r>
            <a:r>
              <a:rPr lang="ja-JP" altLang="en-US" dirty="0"/>
              <a:t>は成功に関わる</a:t>
            </a:r>
            <a:endParaRPr lang="en-US" altLang="ja-JP" dirty="0"/>
          </a:p>
        </p:txBody>
      </p:sp>
      <p:sp>
        <p:nvSpPr>
          <p:cNvPr id="3" name="文本框 2">
            <a:extLst>
              <a:ext uri="{FF2B5EF4-FFF2-40B4-BE49-F238E27FC236}">
                <a16:creationId xmlns:a16="http://schemas.microsoft.com/office/drawing/2014/main" id="{558B051D-8234-7543-4628-544936CA20F3}"/>
              </a:ext>
            </a:extLst>
          </p:cNvPr>
          <p:cNvSpPr txBox="1"/>
          <p:nvPr/>
        </p:nvSpPr>
        <p:spPr>
          <a:xfrm>
            <a:off x="7963204" y="5029952"/>
            <a:ext cx="3489094" cy="1477328"/>
          </a:xfrm>
          <a:prstGeom prst="rect">
            <a:avLst/>
          </a:prstGeom>
          <a:noFill/>
        </p:spPr>
        <p:txBody>
          <a:bodyPr wrap="square">
            <a:spAutoFit/>
          </a:bodyPr>
          <a:lstStyle/>
          <a:p>
            <a:r>
              <a:rPr lang="ja-JP" altLang="en-US" dirty="0"/>
              <a:t>ペナルティーの重みは問題ごとに手動で選択されることが多く、</a:t>
            </a:r>
            <a:endParaRPr lang="en-US" altLang="ja-JP" dirty="0"/>
          </a:p>
          <a:p>
            <a:endParaRPr lang="en-US" altLang="ja-JP" dirty="0"/>
          </a:p>
          <a:p>
            <a:r>
              <a:rPr lang="ja-JP" altLang="en-US" dirty="0"/>
              <a:t>試行錯誤によって選択されることもある</a:t>
            </a:r>
            <a:endParaRPr lang="zh-CN" altLang="en-US" dirty="0"/>
          </a:p>
        </p:txBody>
      </p:sp>
      <p:sp>
        <p:nvSpPr>
          <p:cNvPr id="7" name="文本框 6">
            <a:extLst>
              <a:ext uri="{FF2B5EF4-FFF2-40B4-BE49-F238E27FC236}">
                <a16:creationId xmlns:a16="http://schemas.microsoft.com/office/drawing/2014/main" id="{19ED9F54-F588-8AAE-4EE1-FAE51A103524}"/>
              </a:ext>
            </a:extLst>
          </p:cNvPr>
          <p:cNvSpPr txBox="1"/>
          <p:nvPr/>
        </p:nvSpPr>
        <p:spPr>
          <a:xfrm>
            <a:off x="4714170" y="5161625"/>
            <a:ext cx="2763660" cy="369332"/>
          </a:xfrm>
          <a:prstGeom prst="rect">
            <a:avLst/>
          </a:prstGeom>
          <a:noFill/>
        </p:spPr>
        <p:txBody>
          <a:bodyPr wrap="square">
            <a:spAutoFit/>
          </a:bodyPr>
          <a:lstStyle/>
          <a:p>
            <a:r>
              <a:rPr lang="ja-JP" altLang="en-US" dirty="0"/>
              <a:t>メタヒューリスティクス</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7118556-6A43-F5B6-D418-2CD8F2A86261}"/>
                  </a:ext>
                </a:extLst>
              </p:cNvPr>
              <p:cNvSpPr txBox="1"/>
              <p:nvPr/>
            </p:nvSpPr>
            <p:spPr>
              <a:xfrm>
                <a:off x="213955" y="4313734"/>
                <a:ext cx="4249972" cy="2065117"/>
              </a:xfrm>
              <a:prstGeom prst="rect">
                <a:avLst/>
              </a:prstGeom>
              <a:noFill/>
            </p:spPr>
            <p:txBody>
              <a:bodyPr wrap="square">
                <a:spAutoFit/>
              </a:bodyPr>
              <a:lstStyle/>
              <a:p>
                <a:r>
                  <a:rPr lang="ja-JP" altLang="en-US" dirty="0"/>
                  <a:t>大規模の</a:t>
                </a:r>
                <a:r>
                  <a:rPr lang="en-US" altLang="ja-JP" dirty="0"/>
                  <a:t>CCO</a:t>
                </a:r>
                <a:r>
                  <a:rPr lang="ja-JP" altLang="en-US" dirty="0"/>
                  <a:t>問題：</a:t>
                </a:r>
                <a:endParaRPr lang="en-US" altLang="ja-JP" dirty="0"/>
              </a:p>
              <a:p>
                <a:pPr lvl="1"/>
                <a:r>
                  <a:rPr lang="ja-JP" altLang="en-US" dirty="0"/>
                  <a:t>高速な貪欲ヒューリスティクス</a:t>
                </a:r>
                <a:endParaRPr lang="en-US" altLang="ja-JP" dirty="0"/>
              </a:p>
              <a:p>
                <a:pPr lvl="1"/>
                <a:r>
                  <a:rPr lang="ja-JP" altLang="en-US" dirty="0"/>
                  <a:t>進化アルゴリズム、</a:t>
                </a:r>
                <a:endParaRPr lang="en-US" altLang="ja-JP" dirty="0"/>
              </a:p>
              <a:p>
                <a:pPr lvl="1"/>
                <a:r>
                  <a:rPr lang="en-US" altLang="ja-JP" dirty="0"/>
                  <a:t>SA</a:t>
                </a:r>
                <a:r>
                  <a:rPr lang="ja-JP" altLang="en-US" dirty="0"/>
                  <a:t>（</a:t>
                </a:r>
                <a:r>
                  <a:rPr lang="en-US" altLang="zh-CN" dirty="0"/>
                  <a:t>S</a:t>
                </a:r>
                <a:r>
                  <a:rPr lang="en-US" altLang="ja-JP" dirty="0"/>
                  <a:t>imulated</a:t>
                </a:r>
                <a:r>
                  <a:rPr lang="zh-CN" altLang="en-US" dirty="0"/>
                  <a:t> </a:t>
                </a:r>
                <a:r>
                  <a:rPr lang="en-US" altLang="zh-CN" dirty="0"/>
                  <a:t>A</a:t>
                </a:r>
                <a:r>
                  <a:rPr lang="en-US" altLang="ja-JP" dirty="0"/>
                  <a:t>nnealing</a:t>
                </a:r>
                <a:r>
                  <a:rPr lang="ja-JP" altLang="en-US" dirty="0"/>
                  <a:t>）</a:t>
                </a:r>
                <a:endParaRPr lang="en-US" altLang="ja-JP" dirty="0"/>
              </a:p>
              <a:p>
                <a:pPr lvl="1"/>
                <a:r>
                  <a:rPr lang="en-US" altLang="zh-CN" dirty="0"/>
                  <a:t>GA</a:t>
                </a:r>
                <a:r>
                  <a:rPr lang="ja-JP" altLang="en-US" dirty="0"/>
                  <a:t>（</a:t>
                </a:r>
                <a:r>
                  <a:rPr lang="en-US" altLang="ja-JP" dirty="0"/>
                  <a:t>Genetic algorithm</a:t>
                </a:r>
                <a:r>
                  <a:rPr lang="ja-JP" altLang="en-US" dirty="0"/>
                  <a:t>）</a:t>
                </a:r>
                <a:endParaRPr lang="en-US" altLang="ja-JP" dirty="0"/>
              </a:p>
              <a:p>
                <a:pPr lvl="1"/>
                <a:r>
                  <a:rPr lang="ja-JP" altLang="en-US" dirty="0"/>
                  <a:t>タブーサーチなど</a:t>
                </a:r>
                <a:endParaRPr lang="en-US" altLang="ja-JP" dirty="0"/>
              </a:p>
              <a:p>
                <a:pPr lvl="1"/>
                <a:r>
                  <a:rPr lang="ja-JP" altLang="en-US" dirty="0"/>
                  <a:t>　</a:t>
                </a:r>
                <a14:m>
                  <m:oMath xmlns:m="http://schemas.openxmlformats.org/officeDocument/2006/math">
                    <m:r>
                      <a:rPr lang="ja-JP" altLang="en-US" i="1">
                        <a:latin typeface="Cambria Math" panose="02040503050406030204" pitchFamily="18" charset="0"/>
                      </a:rPr>
                      <m:t>　</m:t>
                    </m:r>
                    <m:r>
                      <a:rPr lang="ja-JP" altLang="en-US" i="1" smtClean="0">
                        <a:latin typeface="Cambria Math" panose="02040503050406030204" pitchFamily="18" charset="0"/>
                      </a:rPr>
                      <m:t>　</m:t>
                    </m:r>
                    <m:r>
                      <a:rPr lang="ja-JP" altLang="en-US" i="1">
                        <a:latin typeface="Cambria Math" panose="02040503050406030204" pitchFamily="18" charset="0"/>
                      </a:rPr>
                      <m:t>　</m:t>
                    </m:r>
                    <m:r>
                      <a:rPr lang="en-US" altLang="zh-CN" i="1" smtClean="0">
                        <a:latin typeface="Cambria Math" panose="02040503050406030204" pitchFamily="18" charset="0"/>
                      </a:rPr>
                      <m:t>⋮</m:t>
                    </m:r>
                  </m:oMath>
                </a14:m>
                <a:endParaRPr lang="en-US" altLang="zh-CN" dirty="0"/>
              </a:p>
            </p:txBody>
          </p:sp>
        </mc:Choice>
        <mc:Fallback xmlns="">
          <p:sp>
            <p:nvSpPr>
              <p:cNvPr id="10" name="文本框 9">
                <a:extLst>
                  <a:ext uri="{FF2B5EF4-FFF2-40B4-BE49-F238E27FC236}">
                    <a16:creationId xmlns:a16="http://schemas.microsoft.com/office/drawing/2014/main" id="{D7118556-6A43-F5B6-D418-2CD8F2A86261}"/>
                  </a:ext>
                </a:extLst>
              </p:cNvPr>
              <p:cNvSpPr txBox="1">
                <a:spLocks noRot="1" noChangeAspect="1" noMove="1" noResize="1" noEditPoints="1" noAdjustHandles="1" noChangeArrowheads="1" noChangeShapeType="1" noTextEdit="1"/>
              </p:cNvSpPr>
              <p:nvPr/>
            </p:nvSpPr>
            <p:spPr>
              <a:xfrm>
                <a:off x="213955" y="4313734"/>
                <a:ext cx="4249972" cy="2065117"/>
              </a:xfrm>
              <a:prstGeom prst="rect">
                <a:avLst/>
              </a:prstGeom>
              <a:blipFill>
                <a:blip r:embed="rId2"/>
                <a:stretch>
                  <a:fillRect l="-1148" t="-1775"/>
                </a:stretch>
              </a:blipFill>
            </p:spPr>
            <p:txBody>
              <a:bodyPr/>
              <a:lstStyle/>
              <a:p>
                <a:r>
                  <a:rPr lang="zh-CN" altLang="en-US">
                    <a:noFill/>
                  </a:rPr>
                  <a:t> </a:t>
                </a:r>
              </a:p>
            </p:txBody>
          </p:sp>
        </mc:Fallback>
      </mc:AlternateContent>
      <p:sp>
        <p:nvSpPr>
          <p:cNvPr id="11" name="右大括号 10">
            <a:extLst>
              <a:ext uri="{FF2B5EF4-FFF2-40B4-BE49-F238E27FC236}">
                <a16:creationId xmlns:a16="http://schemas.microsoft.com/office/drawing/2014/main" id="{B7E31854-3860-C2B8-6150-52DCBF867D02}"/>
              </a:ext>
            </a:extLst>
          </p:cNvPr>
          <p:cNvSpPr/>
          <p:nvPr/>
        </p:nvSpPr>
        <p:spPr>
          <a:xfrm>
            <a:off x="4331569" y="4619126"/>
            <a:ext cx="235131" cy="145433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5574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3" name="文本框 2">
            <a:extLst>
              <a:ext uri="{FF2B5EF4-FFF2-40B4-BE49-F238E27FC236}">
                <a16:creationId xmlns:a16="http://schemas.microsoft.com/office/drawing/2014/main" id="{EFA9392B-D3C2-9334-444C-6658E05A1C07}"/>
              </a:ext>
            </a:extLst>
          </p:cNvPr>
          <p:cNvSpPr txBox="1"/>
          <p:nvPr/>
        </p:nvSpPr>
        <p:spPr>
          <a:xfrm>
            <a:off x="600364" y="1225689"/>
            <a:ext cx="11199751" cy="5355312"/>
          </a:xfrm>
          <a:prstGeom prst="rect">
            <a:avLst/>
          </a:prstGeom>
          <a:noFill/>
        </p:spPr>
        <p:txBody>
          <a:bodyPr wrap="square">
            <a:spAutoFit/>
          </a:bodyPr>
          <a:lstStyle/>
          <a:p>
            <a:r>
              <a:rPr lang="ja-JP" altLang="en-US" dirty="0">
                <a:solidFill>
                  <a:srgbClr val="374151"/>
                </a:solidFill>
                <a:latin typeface="Söhne"/>
              </a:rPr>
              <a:t>適切</a:t>
            </a:r>
            <a:r>
              <a:rPr lang="ja-JP" altLang="en-US" b="0" i="0" dirty="0">
                <a:solidFill>
                  <a:srgbClr val="374151"/>
                </a:solidFill>
                <a:effectLst/>
                <a:latin typeface="Söhne"/>
              </a:rPr>
              <a:t>なペナルティーの重みを設定することには</a:t>
            </a:r>
            <a:r>
              <a:rPr lang="en-US" altLang="ja-JP" b="0" i="0" dirty="0">
                <a:solidFill>
                  <a:srgbClr val="374151"/>
                </a:solidFill>
                <a:effectLst/>
                <a:latin typeface="Söhne"/>
              </a:rPr>
              <a:t>2</a:t>
            </a:r>
            <a:r>
              <a:rPr lang="ja-JP" altLang="en-US" b="0" i="0" dirty="0">
                <a:solidFill>
                  <a:srgbClr val="374151"/>
                </a:solidFill>
                <a:effectLst/>
                <a:latin typeface="Söhne"/>
              </a:rPr>
              <a:t>つの課題：</a:t>
            </a:r>
            <a:endParaRPr lang="en-US" altLang="ja-JP" b="0" i="0" dirty="0">
              <a:solidFill>
                <a:srgbClr val="374151"/>
              </a:solidFill>
              <a:effectLst/>
              <a:latin typeface="Söhne"/>
            </a:endParaRPr>
          </a:p>
          <a:p>
            <a:endParaRPr lang="en-US" altLang="ja-JP"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作られたモデルの</a:t>
            </a:r>
            <a:r>
              <a:rPr lang="ja-JP" altLang="en-US" b="1" i="0" dirty="0">
                <a:solidFill>
                  <a:srgbClr val="374151"/>
                </a:solidFill>
                <a:effectLst/>
                <a:latin typeface="Söhne"/>
              </a:rPr>
              <a:t>グローバル最小値</a:t>
            </a:r>
            <a:r>
              <a:rPr lang="ja-JP" altLang="en-US" b="0" i="0" dirty="0">
                <a:solidFill>
                  <a:srgbClr val="374151"/>
                </a:solidFill>
                <a:effectLst/>
                <a:latin typeface="Söhne"/>
              </a:rPr>
              <a:t>が実行可能解であることが保証した上、</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相対的に小さいペナルティー重みを見つけるための</a:t>
            </a:r>
            <a:r>
              <a:rPr lang="ja-JP" altLang="en-US" b="1" i="0" dirty="0">
                <a:solidFill>
                  <a:srgbClr val="374151"/>
                </a:solidFill>
                <a:effectLst/>
                <a:latin typeface="Söhne"/>
              </a:rPr>
              <a:t>一般的で自動的な</a:t>
            </a:r>
            <a:r>
              <a:rPr lang="ja-JP" altLang="en-US" b="0" i="0" dirty="0">
                <a:solidFill>
                  <a:srgbClr val="374151"/>
                </a:solidFill>
                <a:effectLst/>
                <a:latin typeface="Söhne"/>
              </a:rPr>
              <a:t>方法の開発</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異なるペナルティー重みや重み計算方法の種類が、</a:t>
            </a:r>
            <a:endParaRPr lang="en-US" altLang="ja-JP" b="0" i="0" dirty="0">
              <a:solidFill>
                <a:srgbClr val="374151"/>
              </a:solidFill>
              <a:effectLst/>
              <a:latin typeface="Söhne"/>
            </a:endParaRPr>
          </a:p>
          <a:p>
            <a:r>
              <a:rPr lang="ja-JP" altLang="en-US" dirty="0">
                <a:solidFill>
                  <a:srgbClr val="374151"/>
                </a:solidFill>
                <a:latin typeface="Söhne"/>
              </a:rPr>
              <a:t>　</a:t>
            </a:r>
            <a:r>
              <a:rPr lang="ja-JP" altLang="en-US" b="0" i="0" dirty="0">
                <a:solidFill>
                  <a:srgbClr val="374151"/>
                </a:solidFill>
                <a:effectLst/>
                <a:latin typeface="Söhne"/>
              </a:rPr>
              <a:t>解の品質、解の</a:t>
            </a:r>
            <a:r>
              <a:rPr lang="ja-JP" altLang="en-US" dirty="0">
                <a:solidFill>
                  <a:srgbClr val="374151"/>
                </a:solidFill>
                <a:latin typeface="Söhne"/>
              </a:rPr>
              <a:t>実行</a:t>
            </a:r>
            <a:r>
              <a:rPr lang="ja-JP" altLang="en-US" b="0" i="0" dirty="0">
                <a:solidFill>
                  <a:srgbClr val="374151"/>
                </a:solidFill>
                <a:effectLst/>
                <a:latin typeface="Söhne"/>
              </a:rPr>
              <a:t>可能性、またはランタイム（</a:t>
            </a:r>
            <a:r>
              <a:rPr lang="en-US" altLang="ja-JP" b="0" i="0" dirty="0">
                <a:solidFill>
                  <a:srgbClr val="374151"/>
                </a:solidFill>
                <a:effectLst/>
                <a:latin typeface="Söhne"/>
              </a:rPr>
              <a:t>run time</a:t>
            </a:r>
            <a:r>
              <a:rPr lang="ja-JP" altLang="en-US" b="0" i="0" dirty="0">
                <a:solidFill>
                  <a:srgbClr val="374151"/>
                </a:solidFill>
                <a:effectLst/>
                <a:latin typeface="Söhne"/>
              </a:rPr>
              <a:t>）などの指標にどの様に影響を与えるのか</a:t>
            </a:r>
            <a:r>
              <a:rPr lang="ja-JP" altLang="en-US" dirty="0">
                <a:solidFill>
                  <a:srgbClr val="374151"/>
                </a:solidFill>
                <a:latin typeface="Söhne"/>
              </a:rPr>
              <a:t>をより深く理解すること</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dirty="0">
              <a:solidFill>
                <a:srgbClr val="374151"/>
              </a:solidFill>
              <a:latin typeface="Söhne"/>
            </a:endParaRPr>
          </a:p>
          <a:p>
            <a:r>
              <a:rPr lang="ja-JP" altLang="en-US" b="0" i="0" dirty="0">
                <a:solidFill>
                  <a:srgbClr val="374151"/>
                </a:solidFill>
                <a:effectLst/>
                <a:latin typeface="Söhne"/>
              </a:rPr>
              <a:t>本論文には</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一般的で自動的かつ効率的なペナルティー法の新しい手法を提案した</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手動でペナルティー重みを推測する手間を省き、特定のインスタンスに限定されない手法である</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ja-JP" dirty="0">
              <a:solidFill>
                <a:srgbClr val="374151"/>
              </a:solidFill>
              <a:latin typeface="Söhne"/>
            </a:endParaRPr>
          </a:p>
          <a:p>
            <a:pPr marL="285750" indent="-285750">
              <a:buClr>
                <a:schemeClr val="accent6"/>
              </a:buClr>
              <a:buFont typeface="Wingdings" panose="05000000000000000000" pitchFamily="2" charset="2"/>
              <a:buChar char="ü"/>
            </a:pPr>
            <a:r>
              <a:rPr lang="ja-JP" altLang="en-US" b="0" i="0" dirty="0">
                <a:solidFill>
                  <a:srgbClr val="374151"/>
                </a:solidFill>
                <a:effectLst/>
                <a:latin typeface="Söhne"/>
              </a:rPr>
              <a:t>富士通の第三世代</a:t>
            </a:r>
            <a:r>
              <a:rPr lang="en-US" altLang="ja-JP" b="0" i="0" dirty="0">
                <a:solidFill>
                  <a:srgbClr val="374151"/>
                </a:solidFill>
                <a:effectLst/>
                <a:latin typeface="Söhne"/>
              </a:rPr>
              <a:t>DA</a:t>
            </a:r>
            <a:r>
              <a:rPr lang="ja-JP" altLang="en-US" b="0" i="0" dirty="0">
                <a:solidFill>
                  <a:srgbClr val="374151"/>
                </a:solidFill>
                <a:effectLst/>
                <a:latin typeface="Söhne"/>
              </a:rPr>
              <a:t>（</a:t>
            </a:r>
            <a:r>
              <a:rPr lang="en-US" altLang="ja-JP" dirty="0">
                <a:solidFill>
                  <a:srgbClr val="374151"/>
                </a:solidFill>
                <a:latin typeface="Söhne"/>
              </a:rPr>
              <a:t>D</a:t>
            </a:r>
            <a:r>
              <a:rPr lang="en-US" altLang="ja-JP" b="0" i="0" dirty="0">
                <a:solidFill>
                  <a:srgbClr val="374151"/>
                </a:solidFill>
                <a:effectLst/>
                <a:latin typeface="Söhne"/>
              </a:rPr>
              <a:t>igital </a:t>
            </a:r>
            <a:r>
              <a:rPr lang="en-US" altLang="ja-JP" dirty="0">
                <a:solidFill>
                  <a:srgbClr val="374151"/>
                </a:solidFill>
                <a:latin typeface="Söhne"/>
              </a:rPr>
              <a:t>A</a:t>
            </a:r>
            <a:r>
              <a:rPr lang="en-US" altLang="ja-JP" b="0" i="0" dirty="0">
                <a:solidFill>
                  <a:srgbClr val="374151"/>
                </a:solidFill>
                <a:effectLst/>
                <a:latin typeface="Söhne"/>
              </a:rPr>
              <a:t>nnealer</a:t>
            </a:r>
            <a:r>
              <a:rPr lang="ja-JP" altLang="en-US" b="0" i="0" dirty="0">
                <a:solidFill>
                  <a:srgbClr val="374151"/>
                </a:solidFill>
                <a:effectLst/>
                <a:latin typeface="Söhne"/>
              </a:rPr>
              <a:t>）をソルバーとして使用し実験した</a:t>
            </a:r>
            <a:endParaRPr lang="en-US" altLang="ja-JP" b="0" i="0" dirty="0">
              <a:solidFill>
                <a:srgbClr val="374151"/>
              </a:solidFill>
              <a:effectLst/>
              <a:latin typeface="Söhne"/>
            </a:endParaRPr>
          </a:p>
          <a:p>
            <a:endParaRPr lang="en-US" altLang="ja-JP" b="0" i="0" dirty="0">
              <a:solidFill>
                <a:srgbClr val="374151"/>
              </a:solidFill>
              <a:effectLst/>
              <a:latin typeface="Söhne"/>
            </a:endParaRPr>
          </a:p>
        </p:txBody>
      </p:sp>
    </p:spTree>
    <p:extLst>
      <p:ext uri="{BB962C8B-B14F-4D97-AF65-F5344CB8AC3E}">
        <p14:creationId xmlns:p14="http://schemas.microsoft.com/office/powerpoint/2010/main" val="207547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t>2. PRELIMINARIES</a:t>
            </a:r>
          </a:p>
          <a:p>
            <a:r>
              <a:rPr lang="en-US" altLang="zh-CN" sz="1400" dirty="0">
                <a:solidFill>
                  <a:schemeClr val="bg1">
                    <a:lumMod val="65000"/>
                  </a:schemeClr>
                </a:solidFill>
              </a:rPr>
              <a:t>    </a:t>
            </a:r>
            <a:r>
              <a:rPr lang="en-US" altLang="zh-CN" sz="1400" dirty="0"/>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54820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PRELIMINARIES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600364" y="2155319"/>
                <a:ext cx="9705686" cy="4278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h</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solidFill>
                            <a:srgbClr val="FF0000"/>
                          </a:solidFill>
                          <a:latin typeface="Cambria Math" panose="02040503050406030204" pitchFamily="18" charset="0"/>
                        </a:rPr>
                        <m:t>𝑤</m:t>
                      </m:r>
                      <m:r>
                        <a:rPr lang="en-US" altLang="zh-CN" sz="1600" b="0" i="1" smtClean="0">
                          <a:latin typeface="Cambria Math" panose="02040503050406030204" pitchFamily="18" charset="0"/>
                        </a:rPr>
                        <m:t>∗</m:t>
                      </m:r>
                      <m:r>
                        <a:rPr lang="en-US" altLang="zh-CN" sz="1600" b="0" i="1" smtClean="0">
                          <a:solidFill>
                            <a:srgbClr val="00B050"/>
                          </a:solidFill>
                          <a:latin typeface="Cambria Math" panose="02040503050406030204" pitchFamily="18" charset="0"/>
                        </a:rPr>
                        <m:t>𝑔</m:t>
                      </m:r>
                      <m:d>
                        <m:dPr>
                          <m:ctrlPr>
                            <a:rPr lang="en-US" altLang="zh-CN" sz="1600" b="0" i="1" smtClean="0">
                              <a:solidFill>
                                <a:srgbClr val="00B050"/>
                              </a:solidFill>
                              <a:latin typeface="Cambria Math" panose="02040503050406030204" pitchFamily="18" charset="0"/>
                            </a:rPr>
                          </m:ctrlPr>
                        </m:dPr>
                        <m:e>
                          <m:r>
                            <a:rPr lang="en-US" altLang="zh-CN" sz="1600" b="0" i="1" smtClean="0">
                              <a:solidFill>
                                <a:srgbClr val="00B050"/>
                              </a:solidFill>
                              <a:latin typeface="Cambria Math" panose="02040503050406030204" pitchFamily="18" charset="0"/>
                            </a:rPr>
                            <m:t>𝑥</m:t>
                          </m:r>
                        </m:e>
                      </m:d>
                    </m:oMath>
                  </m:oMathPara>
                </a14:m>
                <a:endParaRPr lang="en-US" altLang="zh-CN" sz="1600" b="0" dirty="0"/>
              </a:p>
              <a:p>
                <a:endParaRPr lang="en-US" altLang="zh-CN" sz="1600" dirty="0"/>
              </a:p>
              <a:p>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m:t>
                    </m:r>
                  </m:oMath>
                </a14:m>
                <a:r>
                  <a:rPr lang="en-US" altLang="ja-JP" sz="1600" dirty="0"/>
                  <a:t>CCO</a:t>
                </a:r>
                <a:r>
                  <a:rPr lang="ja-JP" altLang="en-US" sz="1600" dirty="0"/>
                  <a:t>問題の目的関数</a:t>
                </a:r>
                <a:endParaRPr lang="en-US" altLang="ja-JP" sz="1600" dirty="0"/>
              </a:p>
              <a:p>
                <a14:m>
                  <m:oMath xmlns:m="http://schemas.openxmlformats.org/officeDocument/2006/math">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：制約条件から変換された二次多項式</a:t>
                </a:r>
                <a:endParaRPr lang="en-US" altLang="ja-JP"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：ペナルティー重み（</a:t>
                </a:r>
                <a14:m>
                  <m:oMath xmlns:m="http://schemas.openxmlformats.org/officeDocument/2006/math">
                    <m:r>
                      <a:rPr lang="ja-JP" altLang="en-US" sz="1600" i="1" smtClean="0">
                        <a:latin typeface="Cambria Math" panose="02040503050406030204" pitchFamily="18" charset="0"/>
                      </a:rPr>
                      <m:t>≥</m:t>
                    </m:r>
                    <m:r>
                      <a:rPr lang="en-US" altLang="ja-JP" sz="1600" b="0" i="1" smtClean="0">
                        <a:latin typeface="Cambria Math" panose="02040503050406030204" pitchFamily="18" charset="0"/>
                      </a:rPr>
                      <m:t>0</m:t>
                    </m:r>
                  </m:oMath>
                </a14:m>
                <a:r>
                  <a:rPr lang="ja-JP" altLang="en-US" sz="1600" dirty="0"/>
                  <a:t>）</a:t>
                </a:r>
                <a:endParaRPr lang="en-US" altLang="ja-JP" sz="1600" dirty="0"/>
              </a:p>
              <a:p>
                <a:endParaRPr lang="en-US" altLang="zh-CN" sz="1600" dirty="0"/>
              </a:p>
              <a:p>
                <a:endParaRPr lang="en-US" altLang="zh-CN" sz="1600" dirty="0"/>
              </a:p>
              <a:p>
                <a:r>
                  <a:rPr lang="ja-JP" altLang="en-US" sz="1600" dirty="0"/>
                  <a:t>論文の仮定：</a:t>
                </a:r>
                <a:endParaRPr lang="en-US" altLang="ja-JP" sz="1600" dirty="0"/>
              </a:p>
              <a:p>
                <a:pPr marL="285750" indent="-285750">
                  <a:buFont typeface="Arial" panose="020B0604020202020204" pitchFamily="34" charset="0"/>
                  <a:buChar char="•"/>
                </a:pPr>
                <a:r>
                  <a:rPr lang="ja-JP" altLang="en-US" sz="1600" dirty="0"/>
                  <a:t>少なくとも</a:t>
                </a:r>
                <a:r>
                  <a:rPr lang="en-US" altLang="ja-JP" sz="1600" dirty="0"/>
                  <a:t>1</a:t>
                </a:r>
                <a:r>
                  <a:rPr lang="ja-JP" altLang="en-US" sz="1600" dirty="0"/>
                  <a:t>つの実行可能なグローバル最適解が存在する</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ja-JP" altLang="en-US" sz="1600" i="1">
                        <a:latin typeface="Cambria Math" panose="02040503050406030204" pitchFamily="18" charset="0"/>
                      </a:rPr>
                      <m:t>と</m:t>
                    </m:r>
                    <m:r>
                      <a:rPr lang="en-US" altLang="zh-CN" sz="1600" b="0" i="1" smtClean="0">
                        <a:latin typeface="Cambria Math" panose="02040503050406030204" pitchFamily="18" charset="0"/>
                      </a:rPr>
                      <m:t>𝑔</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oMath>
                </a14:m>
                <a:r>
                  <a:rPr lang="ja-JP" altLang="en-US" sz="1600" dirty="0"/>
                  <a:t>はいつも二次多項式</a:t>
                </a:r>
                <a:r>
                  <a:rPr lang="en-US" altLang="ja-JP" sz="1600" dirty="0"/>
                  <a:t>(QUBO)</a:t>
                </a:r>
                <a:r>
                  <a:rPr lang="ja-JP" altLang="en-US" sz="1600" dirty="0"/>
                  <a:t>の形で表現できる</a:t>
                </a:r>
                <a:endParaRPr lang="en-US" altLang="ja-JP"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b="0" i="1" smtClean="0">
                        <a:latin typeface="Cambria Math" panose="02040503050406030204" pitchFamily="18" charset="0"/>
                      </a:rPr>
                      <m:t>=0</m:t>
                    </m:r>
                  </m:oMath>
                </a14:m>
                <a:endParaRPr lang="en-US" altLang="zh-CN" sz="1600" dirty="0"/>
              </a:p>
              <a:p>
                <a:pPr marL="742950" lvl="1" indent="-285750">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rPr>
                      <m:t>𝑥</m:t>
                    </m:r>
                  </m:oMath>
                </a14:m>
                <a:r>
                  <a:rPr lang="ja-JP" altLang="en-US" sz="1600" dirty="0"/>
                  <a:t>が実行不可能解なら、</a:t>
                </a:r>
                <a:r>
                  <a:rPr lang="en-US" altLang="zh-CN" sz="1600" dirty="0"/>
                  <a:t> </a:t>
                </a:r>
                <a14:m>
                  <m:oMath xmlns:m="http://schemas.openxmlformats.org/officeDocument/2006/math">
                    <m:r>
                      <a:rPr lang="en-US" altLang="zh-CN" sz="1600" i="1">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1</m:t>
                    </m:r>
                  </m:oMath>
                </a14:m>
                <a:endParaRPr lang="en-US" altLang="zh-CN" sz="1600" b="0" dirty="0">
                  <a:ea typeface="Cambria Math" panose="02040503050406030204" pitchFamily="18" charset="0"/>
                </a:endParaRPr>
              </a:p>
              <a:p>
                <a:pPr marL="742950" lvl="1" indent="-285750">
                  <a:buFont typeface="Arial" panose="020B0604020202020204" pitchFamily="34" charset="0"/>
                  <a:buChar char="•"/>
                </a:pPr>
                <a:endParaRPr lang="en-US" altLang="zh-CN" sz="1600" b="0" dirty="0">
                  <a:ea typeface="Cambria Math" panose="02040503050406030204" pitchFamily="18" charset="0"/>
                </a:endParaRPr>
              </a:p>
              <a:p>
                <a:pPr marL="285750" indent="-285750">
                  <a:buFont typeface="Arial" panose="020B0604020202020204" pitchFamily="34" charset="0"/>
                  <a:buChar char="•"/>
                </a:pPr>
                <a:r>
                  <a:rPr lang="en-US" altLang="ja-JP" sz="1600" dirty="0"/>
                  <a:t>CCO</a:t>
                </a:r>
                <a:r>
                  <a:rPr lang="ja-JP" altLang="en-US" sz="1600" dirty="0"/>
                  <a:t>問題の全ての制約が変換されて</a:t>
                </a:r>
                <a14:m>
                  <m:oMath xmlns:m="http://schemas.openxmlformats.org/officeDocument/2006/math">
                    <m:r>
                      <a:rPr lang="en-US" altLang="zh-CN" sz="1600" i="1" smtClean="0">
                        <a:latin typeface="Cambria Math" panose="02040503050406030204" pitchFamily="18" charset="0"/>
                      </a:rPr>
                      <m:t>𝑔</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oMath>
                </a14:m>
                <a:r>
                  <a:rPr lang="ja-JP" altLang="en-US" sz="1600" dirty="0"/>
                  <a:t>に統合でき、同じ重み</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で全ての制約等しく罰する</a:t>
                </a:r>
                <a:endParaRPr lang="en-US" altLang="zh-CN" sz="1600" dirty="0"/>
              </a:p>
              <a:p>
                <a:pPr lvl="1"/>
                <a:endParaRPr lang="en-US" altLang="zh-CN" sz="1600" dirty="0"/>
              </a:p>
              <a:p>
                <a:pPr marL="800100" lvl="1" indent="-342900">
                  <a:buFont typeface="+mj-lt"/>
                  <a:buAutoNum type="arabicPeriod"/>
                </a:pPr>
                <a:endParaRPr lang="zh-CN" altLang="en-US" sz="160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600364" y="2155319"/>
                <a:ext cx="9705686" cy="4278094"/>
              </a:xfrm>
              <a:prstGeom prst="rect">
                <a:avLst/>
              </a:prstGeom>
              <a:blipFill>
                <a:blip r:embed="rId2"/>
                <a:stretch>
                  <a:fillRect l="-3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7834146-F5ED-58CC-3BF7-D52DC936EBA7}"/>
                  </a:ext>
                </a:extLst>
              </p:cNvPr>
              <p:cNvSpPr txBox="1"/>
              <p:nvPr/>
            </p:nvSpPr>
            <p:spPr>
              <a:xfrm>
                <a:off x="160869" y="1098388"/>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37834146-F5ED-58CC-3BF7-D52DC936EBA7}"/>
                  </a:ext>
                </a:extLst>
              </p:cNvPr>
              <p:cNvSpPr txBox="1">
                <a:spLocks noRot="1" noChangeAspect="1" noMove="1" noResize="1" noEditPoints="1" noAdjustHandles="1" noChangeArrowheads="1" noChangeShapeType="1" noTextEdit="1"/>
              </p:cNvSpPr>
              <p:nvPr/>
            </p:nvSpPr>
            <p:spPr>
              <a:xfrm>
                <a:off x="160869" y="1098388"/>
                <a:ext cx="5062220" cy="523220"/>
              </a:xfrm>
              <a:prstGeom prst="rect">
                <a:avLst/>
              </a:prstGeom>
              <a:blipFill>
                <a:blip r:embed="rId3"/>
                <a:stretch>
                  <a:fillRect l="-240" t="-1136" b="-1022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7431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Overview of the Digital Annealer</a:t>
            </a:r>
            <a:endParaRPr kumimoji="1" lang="ja-JP" altLang="en-US" b="1" dirty="0"/>
          </a:p>
        </p:txBody>
      </p:sp>
      <p:sp>
        <p:nvSpPr>
          <p:cNvPr id="11" name="文本框 10">
            <a:extLst>
              <a:ext uri="{FF2B5EF4-FFF2-40B4-BE49-F238E27FC236}">
                <a16:creationId xmlns:a16="http://schemas.microsoft.com/office/drawing/2014/main" id="{DB57B723-3ED7-4B56-02EA-58F711CF58D2}"/>
              </a:ext>
            </a:extLst>
          </p:cNvPr>
          <p:cNvSpPr txBox="1"/>
          <p:nvPr/>
        </p:nvSpPr>
        <p:spPr>
          <a:xfrm>
            <a:off x="1" y="1663240"/>
            <a:ext cx="3175000" cy="2554545"/>
          </a:xfrm>
          <a:prstGeom prst="rect">
            <a:avLst/>
          </a:prstGeom>
          <a:noFill/>
        </p:spPr>
        <p:txBody>
          <a:bodyPr wrap="square">
            <a:spAutoFit/>
          </a:bodyPr>
          <a:lstStyle/>
          <a:p>
            <a:r>
              <a:rPr lang="en-US" altLang="ja-JP" sz="1600" dirty="0"/>
              <a:t>DA</a:t>
            </a:r>
            <a:r>
              <a:rPr lang="ja-JP" altLang="en-US" sz="1600" dirty="0"/>
              <a:t>（</a:t>
            </a:r>
            <a:r>
              <a:rPr lang="en-US" altLang="ja-JP" sz="1600" dirty="0"/>
              <a:t>Digital Annealer</a:t>
            </a:r>
            <a:r>
              <a:rPr lang="ja-JP" altLang="en-US" sz="1600" dirty="0"/>
              <a:t>）は、</a:t>
            </a:r>
            <a:endParaRPr lang="en-US" altLang="ja-JP" sz="1600" dirty="0"/>
          </a:p>
          <a:p>
            <a:r>
              <a:rPr lang="en-US" altLang="ja-JP" sz="1600" dirty="0"/>
              <a:t>2017</a:t>
            </a:r>
            <a:r>
              <a:rPr lang="ja-JP" altLang="en-US" sz="1600" dirty="0"/>
              <a:t>年に富士通によって導入されて、大規模な並列処理を使用して</a:t>
            </a:r>
            <a:r>
              <a:rPr lang="en-US" altLang="ja-JP" sz="1600" dirty="0"/>
              <a:t>QUBO</a:t>
            </a:r>
            <a:r>
              <a:rPr lang="ja-JP" altLang="en-US" sz="1600" dirty="0"/>
              <a:t>問題をより効率的に解決できる</a:t>
            </a:r>
            <a:endParaRPr lang="en-US" altLang="ja-JP" sz="1600" dirty="0"/>
          </a:p>
          <a:p>
            <a:endParaRPr lang="en-US" altLang="ja-JP" sz="1600" dirty="0"/>
          </a:p>
          <a:p>
            <a:r>
              <a:rPr lang="en-US" altLang="ja-JP" sz="1600" dirty="0"/>
              <a:t>DA</a:t>
            </a:r>
            <a:r>
              <a:rPr lang="ja-JP" altLang="en-US" sz="1600" dirty="0"/>
              <a:t>が処理する</a:t>
            </a:r>
            <a:r>
              <a:rPr lang="en-US" altLang="ja-JP" sz="1600" dirty="0"/>
              <a:t>QUBO</a:t>
            </a:r>
            <a:r>
              <a:rPr lang="ja-JP" altLang="en-US" sz="1600" dirty="0"/>
              <a:t>問題の規模は、現行の第三世代</a:t>
            </a:r>
            <a:r>
              <a:rPr lang="en-US" altLang="ja-JP" sz="1600" dirty="0"/>
              <a:t>DA</a:t>
            </a:r>
            <a:r>
              <a:rPr lang="ja-JP" altLang="en-US" sz="1600" dirty="0"/>
              <a:t>では</a:t>
            </a:r>
            <a:endParaRPr lang="en-US" altLang="ja-JP" sz="1600" dirty="0"/>
          </a:p>
          <a:p>
            <a:r>
              <a:rPr lang="ja-JP" altLang="en-US" sz="1600" dirty="0"/>
              <a:t>𝑛 </a:t>
            </a:r>
            <a:r>
              <a:rPr lang="en-US" altLang="ja-JP" sz="1600" dirty="0"/>
              <a:t>= 100,000</a:t>
            </a:r>
            <a:r>
              <a:rPr lang="ja-JP" altLang="en-US" sz="1600" dirty="0"/>
              <a:t>（変数の数）まで成長している</a:t>
            </a:r>
            <a:endParaRPr lang="zh-CN" altLang="en-US" sz="16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4CCD586-E5C4-8EC3-C0C2-D571E39202BC}"/>
                  </a:ext>
                </a:extLst>
              </p:cNvPr>
              <p:cNvSpPr txBox="1"/>
              <p:nvPr/>
            </p:nvSpPr>
            <p:spPr>
              <a:xfrm>
                <a:off x="8398715" y="1607695"/>
                <a:ext cx="3036759" cy="461665"/>
              </a:xfrm>
              <a:prstGeom prst="rect">
                <a:avLst/>
              </a:prstGeom>
              <a:noFill/>
            </p:spPr>
            <p:txBody>
              <a:bodyPr wrap="square" rtlCol="0">
                <a:spAutoFit/>
              </a:bodyPr>
              <a:lstStyle/>
              <a:p>
                <a:r>
                  <a:rPr lang="ja-JP" altLang="en-US" sz="1200" dirty="0"/>
                  <a:t>初期の候補解をにランダムに生成</a:t>
                </a:r>
                <a:endParaRPr lang="en-US" altLang="ja-JP" sz="1200" dirty="0"/>
              </a:p>
              <a:p>
                <a:r>
                  <a:rPr lang="ja-JP" altLang="en-US" sz="1200" dirty="0"/>
                  <a:t>現在の解</a:t>
                </a:r>
                <a14:m>
                  <m:oMath xmlns:m="http://schemas.openxmlformats.org/officeDocument/2006/math">
                    <m:r>
                      <a:rPr lang="en-US" altLang="ja-JP" sz="1200" b="0" i="1" smtClean="0">
                        <a:latin typeface="Cambria Math" panose="02040503050406030204" pitchFamily="18" charset="0"/>
                      </a:rPr>
                      <m:t>𝑥</m:t>
                    </m:r>
                  </m:oMath>
                </a14:m>
                <a:r>
                  <a:rPr lang="ja-JP" altLang="en-US" sz="1200" dirty="0"/>
                  <a:t>　</a:t>
                </a:r>
                <a:r>
                  <a:rPr lang="en-US" altLang="ja-JP" sz="1200" dirty="0"/>
                  <a:t>= </a:t>
                </a:r>
                <a:r>
                  <a:rPr lang="ja-JP" altLang="en-US" sz="1200" dirty="0"/>
                  <a:t>ランダムに生成された解</a:t>
                </a:r>
                <a:endParaRPr lang="zh-CN" altLang="en-US" sz="1200" dirty="0"/>
              </a:p>
            </p:txBody>
          </p:sp>
        </mc:Choice>
        <mc:Fallback xmlns="">
          <p:sp>
            <p:nvSpPr>
              <p:cNvPr id="13" name="文本框 12">
                <a:extLst>
                  <a:ext uri="{FF2B5EF4-FFF2-40B4-BE49-F238E27FC236}">
                    <a16:creationId xmlns:a16="http://schemas.microsoft.com/office/drawing/2014/main" id="{14CCD586-E5C4-8EC3-C0C2-D571E39202BC}"/>
                  </a:ext>
                </a:extLst>
              </p:cNvPr>
              <p:cNvSpPr txBox="1">
                <a:spLocks noRot="1" noChangeAspect="1" noMove="1" noResize="1" noEditPoints="1" noAdjustHandles="1" noChangeArrowheads="1" noChangeShapeType="1" noTextEdit="1"/>
              </p:cNvSpPr>
              <p:nvPr/>
            </p:nvSpPr>
            <p:spPr>
              <a:xfrm>
                <a:off x="8398715" y="1607695"/>
                <a:ext cx="3036759" cy="461665"/>
              </a:xfrm>
              <a:prstGeom prst="rect">
                <a:avLst/>
              </a:prstGeom>
              <a:blipFill>
                <a:blip r:embed="rId3"/>
                <a:stretch>
                  <a:fillRect l="-201" t="-1333"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0FB3A85-1C8F-93D8-3F43-84CABBAA3AC7}"/>
                  </a:ext>
                </a:extLst>
              </p:cNvPr>
              <p:cNvSpPr txBox="1"/>
              <p:nvPr/>
            </p:nvSpPr>
            <p:spPr>
              <a:xfrm>
                <a:off x="8466621" y="2261374"/>
                <a:ext cx="3365622" cy="2507802"/>
              </a:xfrm>
              <a:prstGeom prst="rect">
                <a:avLst/>
              </a:prstGeom>
              <a:noFill/>
            </p:spPr>
            <p:txBody>
              <a:bodyPr wrap="square" rtlCol="0">
                <a:spAutoFit/>
              </a:bodyPr>
              <a:lstStyle/>
              <a:p>
                <a:r>
                  <a:rPr lang="ja-JP" altLang="en-US" sz="1200" dirty="0"/>
                  <a:t>ビットフリップによって解のコストの変化</a:t>
                </a:r>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oMath>
                </a14:m>
                <a:r>
                  <a:rPr lang="ja-JP" altLang="en-US" sz="1200" dirty="0"/>
                  <a:t>を並列に評価する</a:t>
                </a:r>
                <a:endParaRPr lang="en-US" altLang="ja-JP" sz="1200" dirty="0"/>
              </a:p>
              <a:p>
                <a:endParaRPr lang="en-US" altLang="ja-JP" sz="1200" dirty="0"/>
              </a:p>
              <a:p>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𝑖</m:t>
                        </m:r>
                      </m:sub>
                    </m:sSub>
                    <m:r>
                      <a:rPr lang="en-US" altLang="ja-JP" sz="1200" b="0" i="1" smtClean="0">
                        <a:latin typeface="Cambria Math" panose="02040503050406030204" pitchFamily="18" charset="0"/>
                        <a:ea typeface="Cambria Math" panose="02040503050406030204" pitchFamily="18" charset="0"/>
                      </a:rPr>
                      <m:t>−</m:t>
                    </m:r>
                    <m:sSub>
                      <m:sSubPr>
                        <m:ctrlPr>
                          <a:rPr lang="en-US" altLang="ja-JP" sz="1200" b="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𝑞</m:t>
                        </m:r>
                      </m:e>
                      <m:sub>
                        <m:r>
                          <a:rPr lang="en-US" altLang="ja-JP" sz="1200" b="0" i="1" smtClean="0">
                            <a:latin typeface="Cambria Math" panose="02040503050406030204" pitchFamily="18" charset="0"/>
                            <a:ea typeface="Cambria Math" panose="02040503050406030204" pitchFamily="18" charset="0"/>
                          </a:rPr>
                          <m:t>𝑜𝑓𝑓𝑠𝑒𝑡</m:t>
                        </m:r>
                      </m:sub>
                    </m:sSub>
                  </m:oMath>
                </a14:m>
                <a:r>
                  <a:rPr lang="ja-JP" altLang="en-US" sz="1200" dirty="0"/>
                  <a:t>が</a:t>
                </a:r>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アルゴリズムに受け入れられる場合、そのようなビットフリップを記録</a:t>
                </a:r>
                <a:endParaRPr lang="en-US" altLang="ja-JP" sz="1200" dirty="0"/>
              </a:p>
              <a:p>
                <a:endParaRPr lang="en-US" altLang="ja-JP" sz="1200" dirty="0"/>
              </a:p>
              <a:p>
                <a:r>
                  <a:rPr lang="ja-JP" altLang="en-US" sz="1200" dirty="0"/>
                  <a:t>記録されたビットフリップでランダムに一つを選択する、それは現在の解として更新する</a:t>
                </a:r>
                <a:endParaRPr lang="en-US" altLang="ja-JP" sz="1200" dirty="0"/>
              </a:p>
              <a:p>
                <a:endParaRPr lang="en-US" altLang="ja-JP" sz="1200" dirty="0"/>
              </a:p>
              <a:p>
                <a:r>
                  <a:rPr lang="en-US" altLang="ja-JP" sz="1200" dirty="0">
                    <a:latin typeface="Times New Roman" panose="02020603050405020304" pitchFamily="18" charset="0"/>
                    <a:cs typeface="Times New Roman" panose="02020603050405020304" pitchFamily="18" charset="0"/>
                  </a:rPr>
                  <a:t>Metropolis-Hastings</a:t>
                </a:r>
                <a:r>
                  <a:rPr lang="ja-JP" altLang="en-US" sz="1200" dirty="0"/>
                  <a:t>アルゴリズムに受け入れられるビットフリップがない場合は、</a:t>
                </a:r>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𝑞</m:t>
                        </m:r>
                      </m:e>
                      <m:sub>
                        <m:r>
                          <a:rPr lang="en-US" altLang="ja-JP" sz="1200" b="0" i="1" smtClean="0">
                            <a:latin typeface="Cambria Math" panose="02040503050406030204" pitchFamily="18" charset="0"/>
                          </a:rPr>
                          <m:t>𝑜𝑓𝑓𝑠𝑒𝑡</m:t>
                        </m:r>
                      </m:sub>
                    </m:sSub>
                  </m:oMath>
                </a14:m>
                <a:r>
                  <a:rPr lang="ja-JP" altLang="en-US" sz="1200" dirty="0"/>
                  <a:t>を増加させる</a:t>
                </a:r>
                <a:endParaRPr lang="en-US" altLang="ja-JP" sz="1200" dirty="0"/>
              </a:p>
            </p:txBody>
          </p:sp>
        </mc:Choice>
        <mc:Fallback xmlns="">
          <p:sp>
            <p:nvSpPr>
              <p:cNvPr id="15" name="文本框 14">
                <a:extLst>
                  <a:ext uri="{FF2B5EF4-FFF2-40B4-BE49-F238E27FC236}">
                    <a16:creationId xmlns:a16="http://schemas.microsoft.com/office/drawing/2014/main" id="{90FB3A85-1C8F-93D8-3F43-84CABBAA3AC7}"/>
                  </a:ext>
                </a:extLst>
              </p:cNvPr>
              <p:cNvSpPr txBox="1">
                <a:spLocks noRot="1" noChangeAspect="1" noMove="1" noResize="1" noEditPoints="1" noAdjustHandles="1" noChangeArrowheads="1" noChangeShapeType="1" noTextEdit="1"/>
              </p:cNvSpPr>
              <p:nvPr/>
            </p:nvSpPr>
            <p:spPr>
              <a:xfrm>
                <a:off x="8466621" y="2261374"/>
                <a:ext cx="3365622" cy="2507802"/>
              </a:xfrm>
              <a:prstGeom prst="rect">
                <a:avLst/>
              </a:prstGeom>
              <a:blipFill>
                <a:blip r:embed="rId4"/>
                <a:stretch>
                  <a:fillRect l="-181" t="-243" b="-1217"/>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C70012CF-86B0-7F59-B476-1E5EE1B2C286}"/>
              </a:ext>
            </a:extLst>
          </p:cNvPr>
          <p:cNvGrpSpPr/>
          <p:nvPr/>
        </p:nvGrpSpPr>
        <p:grpSpPr>
          <a:xfrm>
            <a:off x="3242906" y="1238694"/>
            <a:ext cx="5247909" cy="4130228"/>
            <a:chOff x="4209357" y="1492360"/>
            <a:chExt cx="5247909" cy="4130228"/>
          </a:xfrm>
        </p:grpSpPr>
        <p:pic>
          <p:nvPicPr>
            <p:cNvPr id="7" name="图片 6">
              <a:extLst>
                <a:ext uri="{FF2B5EF4-FFF2-40B4-BE49-F238E27FC236}">
                  <a16:creationId xmlns:a16="http://schemas.microsoft.com/office/drawing/2014/main" id="{B885990D-5BC2-90A2-186A-5D42C7552B5D}"/>
                </a:ext>
              </a:extLst>
            </p:cNvPr>
            <p:cNvPicPr>
              <a:picLocks noChangeAspect="1"/>
            </p:cNvPicPr>
            <p:nvPr/>
          </p:nvPicPr>
          <p:blipFill>
            <a:blip r:embed="rId5"/>
            <a:stretch>
              <a:fillRect/>
            </a:stretch>
          </p:blipFill>
          <p:spPr>
            <a:xfrm>
              <a:off x="4209360" y="1492360"/>
              <a:ext cx="5155808" cy="4130228"/>
            </a:xfrm>
            <a:prstGeom prst="rect">
              <a:avLst/>
            </a:prstGeom>
          </p:spPr>
        </p:pic>
        <p:sp>
          <p:nvSpPr>
            <p:cNvPr id="12" name="矩形: 圆角 11">
              <a:extLst>
                <a:ext uri="{FF2B5EF4-FFF2-40B4-BE49-F238E27FC236}">
                  <a16:creationId xmlns:a16="http://schemas.microsoft.com/office/drawing/2014/main" id="{565F24E9-0EDF-5DB9-028E-11125419DD40}"/>
                </a:ext>
              </a:extLst>
            </p:cNvPr>
            <p:cNvSpPr/>
            <p:nvPr/>
          </p:nvSpPr>
          <p:spPr>
            <a:xfrm>
              <a:off x="4209359" y="1837265"/>
              <a:ext cx="5053173" cy="939801"/>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D72268AB-5EC6-AAE8-0085-6DC5E17256E4}"/>
                </a:ext>
              </a:extLst>
            </p:cNvPr>
            <p:cNvSpPr/>
            <p:nvPr/>
          </p:nvSpPr>
          <p:spPr>
            <a:xfrm>
              <a:off x="4209358" y="2777066"/>
              <a:ext cx="5155808" cy="1126067"/>
            </a:xfrm>
            <a:prstGeom prst="roundRect">
              <a:avLst/>
            </a:prstGeom>
            <a:solidFill>
              <a:schemeClr val="accent6">
                <a:alpha val="1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348DAB8-C6DE-06DD-723E-5F47C2B24A5B}"/>
                </a:ext>
              </a:extLst>
            </p:cNvPr>
            <p:cNvSpPr/>
            <p:nvPr/>
          </p:nvSpPr>
          <p:spPr>
            <a:xfrm>
              <a:off x="4209357" y="3903133"/>
              <a:ext cx="5247909" cy="1659467"/>
            </a:xfrm>
            <a:prstGeom prst="roundRect">
              <a:avLst/>
            </a:prstGeom>
            <a:solidFill>
              <a:srgbClr val="FF0000">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9D58AFD1-AB5E-B572-822E-92A14535A2B6}"/>
              </a:ext>
            </a:extLst>
          </p:cNvPr>
          <p:cNvSpPr txBox="1"/>
          <p:nvPr/>
        </p:nvSpPr>
        <p:spPr>
          <a:xfrm>
            <a:off x="0" y="5651149"/>
            <a:ext cx="8746323" cy="1200329"/>
          </a:xfrm>
          <a:prstGeom prst="rect">
            <a:avLst/>
          </a:prstGeom>
          <a:noFill/>
          <a:ln>
            <a:solidFill>
              <a:schemeClr val="tx1"/>
            </a:solidFill>
          </a:ln>
        </p:spPr>
        <p:txBody>
          <a:bodyPr wrap="square">
            <a:spAutoFit/>
          </a:bodyPr>
          <a:lstStyle/>
          <a:p>
            <a:r>
              <a:rPr lang="en-US" altLang="zh-CN" sz="800" b="0" i="0" dirty="0">
                <a:solidFill>
                  <a:srgbClr val="000000"/>
                </a:solidFill>
                <a:effectLst/>
                <a:latin typeface="LinLibertineT"/>
              </a:rPr>
              <a:t>[1] </a:t>
            </a:r>
            <a:r>
              <a:rPr lang="en-US" altLang="zh-CN" sz="800" b="0" i="0" dirty="0" err="1">
                <a:solidFill>
                  <a:srgbClr val="000000"/>
                </a:solidFill>
                <a:effectLst/>
                <a:latin typeface="LinLibertineT"/>
              </a:rPr>
              <a:t>Maliheh</a:t>
            </a:r>
            <a:r>
              <a:rPr lang="en-US" altLang="zh-CN" sz="800" b="0" i="0" dirty="0">
                <a:solidFill>
                  <a:srgbClr val="000000"/>
                </a:solidFill>
                <a:effectLst/>
                <a:latin typeface="LinLibertineT"/>
              </a:rPr>
              <a:t> </a:t>
            </a:r>
            <a:r>
              <a:rPr lang="en-US" altLang="zh-CN" sz="800" b="0" i="0" dirty="0" err="1">
                <a:solidFill>
                  <a:srgbClr val="000000"/>
                </a:solidFill>
                <a:effectLst/>
                <a:latin typeface="LinLibertineT"/>
              </a:rPr>
              <a:t>Aramon</a:t>
            </a:r>
            <a:r>
              <a:rPr lang="en-US" altLang="zh-CN" sz="800" b="0" i="0" dirty="0">
                <a:solidFill>
                  <a:srgbClr val="000000"/>
                </a:solidFill>
                <a:effectLst/>
                <a:latin typeface="LinLibertineT"/>
              </a:rPr>
              <a:t>, Gili Rosenberg, Elisabetta </a:t>
            </a:r>
            <a:r>
              <a:rPr lang="en-US" altLang="zh-CN" sz="800" b="0" i="0" dirty="0" err="1">
                <a:solidFill>
                  <a:srgbClr val="000000"/>
                </a:solidFill>
                <a:effectLst/>
                <a:latin typeface="LinLibertineT"/>
              </a:rPr>
              <a:t>Valiante</a:t>
            </a:r>
            <a:r>
              <a:rPr lang="en-US" altLang="zh-CN" sz="800" b="0" i="0" dirty="0">
                <a:solidFill>
                  <a:srgbClr val="000000"/>
                </a:solidFill>
                <a:effectLst/>
                <a:latin typeface="LinLibertineT"/>
              </a:rPr>
              <a:t>, Toshiyuki Miyazawa, </a:t>
            </a:r>
            <a:r>
              <a:rPr lang="en-US" altLang="zh-CN" sz="800" b="0" i="0" dirty="0" err="1">
                <a:solidFill>
                  <a:srgbClr val="000000"/>
                </a:solidFill>
                <a:effectLst/>
                <a:latin typeface="LinLibertineT"/>
              </a:rPr>
              <a:t>Hirotaka</a:t>
            </a:r>
            <a:r>
              <a:rPr lang="en-US" altLang="zh-CN" sz="800" b="0" i="0" dirty="0">
                <a:solidFill>
                  <a:srgbClr val="000000"/>
                </a:solidFill>
                <a:effectLst/>
                <a:latin typeface="LinLibertineT"/>
              </a:rPr>
              <a:t> Tamura, and Helmut G. </a:t>
            </a:r>
            <a:r>
              <a:rPr lang="en-US" altLang="zh-CN" sz="800" b="0" i="0" dirty="0" err="1">
                <a:solidFill>
                  <a:srgbClr val="000000"/>
                </a:solidFill>
                <a:effectLst/>
                <a:latin typeface="LinLibertineT"/>
              </a:rPr>
              <a:t>Katzgraber</a:t>
            </a:r>
            <a:r>
              <a:rPr lang="en-US" altLang="zh-CN" sz="800" b="0" i="0" dirty="0">
                <a:solidFill>
                  <a:srgbClr val="000000"/>
                </a:solidFill>
                <a:effectLst/>
                <a:latin typeface="LinLibertineT"/>
              </a:rPr>
              <a:t>. 2019. Physics-Inspired Optimization for Quadratic Unconstrained Problems Using a Digital Annealer. </a:t>
            </a:r>
            <a:r>
              <a:rPr lang="en-US" altLang="zh-CN" sz="800" b="0" i="1" dirty="0">
                <a:solidFill>
                  <a:srgbClr val="000000"/>
                </a:solidFill>
                <a:effectLst/>
                <a:latin typeface="LinLibertineTI"/>
              </a:rPr>
              <a:t>Frontiers in Physics</a:t>
            </a:r>
          </a:p>
          <a:p>
            <a:endParaRPr lang="en-US" altLang="zh-CN" sz="800" i="1" dirty="0">
              <a:solidFill>
                <a:srgbClr val="000000"/>
              </a:solidFill>
              <a:latin typeface="LinLibertineTI"/>
            </a:endParaRPr>
          </a:p>
          <a:p>
            <a:r>
              <a:rPr lang="en-US" altLang="zh-CN" sz="800" b="0" i="1" dirty="0">
                <a:solidFill>
                  <a:srgbClr val="000000"/>
                </a:solidFill>
                <a:effectLst/>
                <a:latin typeface="LinLibertineTI"/>
              </a:rPr>
              <a:t>[2]  Satoshi Matsubara et al. 2017. </a:t>
            </a:r>
            <a:r>
              <a:rPr lang="en-US" altLang="zh-CN" sz="800" b="0" i="1" dirty="0" err="1">
                <a:solidFill>
                  <a:srgbClr val="000000"/>
                </a:solidFill>
                <a:effectLst/>
                <a:latin typeface="LinLibertineTI"/>
              </a:rPr>
              <a:t>Ising</a:t>
            </a:r>
            <a:r>
              <a:rPr lang="en-US" altLang="zh-CN" sz="800" b="0" i="1" dirty="0">
                <a:solidFill>
                  <a:srgbClr val="000000"/>
                </a:solidFill>
                <a:effectLst/>
                <a:latin typeface="LinLibertineTI"/>
              </a:rPr>
              <a:t>-Model Optimizer with Parallel-Trial Bit-Sieve</a:t>
            </a:r>
            <a:r>
              <a:rPr lang="zh-CN" altLang="en-US" sz="800" i="1" dirty="0">
                <a:solidFill>
                  <a:srgbClr val="000000"/>
                </a:solidFill>
                <a:latin typeface="LinLibertineTI"/>
              </a:rPr>
              <a:t> </a:t>
            </a:r>
            <a:r>
              <a:rPr lang="en-US" altLang="zh-CN" sz="800" b="0" i="1" dirty="0">
                <a:solidFill>
                  <a:srgbClr val="000000"/>
                </a:solidFill>
                <a:effectLst/>
                <a:latin typeface="LinLibertineTI"/>
              </a:rPr>
              <a:t>Engine. In Conference on Complex, Intelligent, and Software Intensive Systems, CISIS 2017, Leonard </a:t>
            </a:r>
            <a:r>
              <a:rPr lang="en-US" altLang="zh-CN" sz="800" b="0" i="1" dirty="0" err="1">
                <a:solidFill>
                  <a:srgbClr val="000000"/>
                </a:solidFill>
                <a:effectLst/>
                <a:latin typeface="LinLibertineTI"/>
              </a:rPr>
              <a:t>Barolli</a:t>
            </a:r>
            <a:r>
              <a:rPr lang="en-US" altLang="zh-CN" sz="800" b="0" i="1" dirty="0">
                <a:solidFill>
                  <a:srgbClr val="000000"/>
                </a:solidFill>
                <a:effectLst/>
                <a:latin typeface="LinLibertineTI"/>
              </a:rPr>
              <a:t> and Olivier </a:t>
            </a:r>
            <a:r>
              <a:rPr lang="en-US" altLang="zh-CN" sz="800" b="0" i="1" dirty="0" err="1">
                <a:solidFill>
                  <a:srgbClr val="000000"/>
                </a:solidFill>
                <a:effectLst/>
                <a:latin typeface="LinLibertineTI"/>
              </a:rPr>
              <a:t>Terzo</a:t>
            </a:r>
            <a:r>
              <a:rPr lang="en-US" altLang="zh-CN" sz="800" b="0" i="1" dirty="0">
                <a:solidFill>
                  <a:srgbClr val="000000"/>
                </a:solidFill>
                <a:effectLst/>
                <a:latin typeface="LinLibertineTI"/>
              </a:rPr>
              <a:t> (Eds.). Advances in Intelligent Systems and Computing, Vol. 611. Springer, Cham, 432–438.</a:t>
            </a:r>
          </a:p>
          <a:p>
            <a:br>
              <a:rPr lang="en-US" altLang="zh-CN" sz="800" b="0" i="1" dirty="0">
                <a:solidFill>
                  <a:srgbClr val="000000"/>
                </a:solidFill>
                <a:effectLst/>
                <a:latin typeface="LinLibertineTI"/>
              </a:rPr>
            </a:br>
            <a:r>
              <a:rPr lang="en-US" altLang="zh-CN" sz="800" b="0" i="1" dirty="0">
                <a:solidFill>
                  <a:srgbClr val="000000"/>
                </a:solidFill>
                <a:effectLst/>
                <a:latin typeface="LinLibertineTI"/>
              </a:rPr>
              <a:t>[3] Catherine C. McGeoch, Richard Harris, Steven P. Reinhardt, and Paul I. </a:t>
            </a:r>
            <a:r>
              <a:rPr lang="en-US" altLang="zh-CN" sz="800" b="0" i="1" dirty="0" err="1">
                <a:solidFill>
                  <a:srgbClr val="000000"/>
                </a:solidFill>
                <a:effectLst/>
                <a:latin typeface="LinLibertineTI"/>
              </a:rPr>
              <a:t>Bunyk</a:t>
            </a:r>
            <a:r>
              <a:rPr lang="en-US" altLang="zh-CN" sz="800" b="0" i="1" dirty="0">
                <a:solidFill>
                  <a:srgbClr val="000000"/>
                </a:solidFill>
                <a:effectLst/>
                <a:latin typeface="LinLibertineTI"/>
              </a:rPr>
              <a:t>. 2019. Practical Annealing-Based Quantum Computing. Computer 52, 6 (2019), 38–46.</a:t>
            </a:r>
          </a:p>
          <a:p>
            <a:endParaRPr lang="en-US" altLang="zh-CN" sz="800" i="1" dirty="0">
              <a:solidFill>
                <a:srgbClr val="000000"/>
              </a:solidFill>
              <a:latin typeface="LinLibertineTI"/>
            </a:endParaRPr>
          </a:p>
          <a:p>
            <a:r>
              <a:rPr lang="en-US" altLang="zh-CN" sz="800" i="1" dirty="0">
                <a:solidFill>
                  <a:srgbClr val="000000"/>
                </a:solidFill>
                <a:latin typeface="LinLibertineTI"/>
              </a:rPr>
              <a:t>[4]  Hiroshi Nakayama et al. 2021. Third Generation Digital Annealer Technology. Technical Report. Fujitsu Ltd.</a:t>
            </a:r>
            <a:endParaRPr lang="zh-CN" altLang="en-US" sz="800" i="1" dirty="0">
              <a:solidFill>
                <a:srgbClr val="000000"/>
              </a:solidFill>
              <a:latin typeface="LinLibertineTI"/>
            </a:endParaRPr>
          </a:p>
        </p:txBody>
      </p:sp>
    </p:spTree>
    <p:extLst>
      <p:ext uri="{BB962C8B-B14F-4D97-AF65-F5344CB8AC3E}">
        <p14:creationId xmlns:p14="http://schemas.microsoft.com/office/powerpoint/2010/main" val="2660263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t>3. EXACT PENALTY METHODS</a:t>
            </a:r>
          </a:p>
          <a:p>
            <a:r>
              <a:rPr lang="en-US" altLang="zh-CN" sz="1400" dirty="0">
                <a:solidFill>
                  <a:schemeClr val="bg1">
                    <a:lumMod val="65000"/>
                  </a:schemeClr>
                </a:solidFill>
              </a:rPr>
              <a:t>    </a:t>
            </a:r>
            <a:r>
              <a:rPr lang="en-US" altLang="zh-CN" sz="1400" dirty="0"/>
              <a:t>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4383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p>
          <a:p>
            <a:r>
              <a:rPr lang="en-US" altLang="zh-CN" sz="1400" dirty="0"/>
              <a:t>1. INTRODUCTION</a:t>
            </a:r>
          </a:p>
          <a:p>
            <a:endParaRPr lang="en-US" altLang="zh-CN" sz="1400" dirty="0"/>
          </a:p>
          <a:p>
            <a:r>
              <a:rPr lang="en-US" altLang="zh-CN" sz="1400" dirty="0"/>
              <a:t>2. PRELIMINARIES</a:t>
            </a:r>
          </a:p>
          <a:p>
            <a:r>
              <a:rPr lang="en-US" altLang="zh-CN" sz="1400" dirty="0"/>
              <a:t>    2.1 Overview of the Digital Annealer</a:t>
            </a:r>
          </a:p>
          <a:p>
            <a:endParaRPr lang="en-US" altLang="zh-CN" sz="1400" dirty="0"/>
          </a:p>
          <a:p>
            <a:r>
              <a:rPr lang="en-US" altLang="zh-CN" sz="1400" dirty="0"/>
              <a:t>3. EXACT PENALTY METHODS</a:t>
            </a:r>
          </a:p>
          <a:p>
            <a:r>
              <a:rPr lang="en-US" altLang="zh-CN" sz="1400" dirty="0"/>
              <a:t>    3.1 Sum of Coefficients Absolute Values</a:t>
            </a:r>
          </a:p>
          <a:p>
            <a:r>
              <a:rPr lang="en-US" altLang="zh-CN" sz="1400" dirty="0"/>
              <a:t>    3.2 </a:t>
            </a:r>
            <a:r>
              <a:rPr lang="en-US" altLang="zh-CN" sz="1400" dirty="0" err="1"/>
              <a:t>Posiform-negaform</a:t>
            </a:r>
            <a:endParaRPr lang="en-US" altLang="zh-CN" sz="1400" dirty="0"/>
          </a:p>
          <a:p>
            <a:r>
              <a:rPr lang="en-US" altLang="zh-CN" sz="1400" dirty="0"/>
              <a:t>    3.3 Verma-Lewis</a:t>
            </a:r>
          </a:p>
          <a:p>
            <a:endParaRPr lang="en-US" altLang="zh-CN" sz="1400" dirty="0"/>
          </a:p>
          <a:p>
            <a:r>
              <a:rPr lang="en-US" altLang="zh-CN" sz="1400" dirty="0"/>
              <a:t>4. SEQUENTIAL PENALTY METHODS</a:t>
            </a:r>
          </a:p>
          <a:p>
            <a:r>
              <a:rPr lang="en-US" altLang="zh-CN" sz="1400" dirty="0"/>
              <a:t>    4.1 Sequential Penalty Method</a:t>
            </a:r>
          </a:p>
          <a:p>
            <a:r>
              <a:rPr lang="en-US" altLang="zh-CN" sz="1400" dirty="0"/>
              <a:t>    4.2 Scaled-sequential Penalty Method</a:t>
            </a:r>
          </a:p>
          <a:p>
            <a:r>
              <a:rPr lang="en-US" altLang="zh-CN" sz="1400" dirty="0"/>
              <a:t>    4.3 Binary Search Penalty Method</a:t>
            </a:r>
          </a:p>
          <a:p>
            <a:endParaRPr lang="en-US" altLang="zh-CN" sz="1400" dirty="0"/>
          </a:p>
          <a:p>
            <a:r>
              <a:rPr lang="en-US" altLang="zh-CN" sz="1400" dirty="0"/>
              <a:t>5. FORMULATION OF QUBO PROBLEMS</a:t>
            </a:r>
          </a:p>
          <a:p>
            <a:r>
              <a:rPr lang="en-US" altLang="zh-CN" sz="1400" dirty="0"/>
              <a:t>    5.1 Minimum Cut Problem</a:t>
            </a:r>
          </a:p>
          <a:p>
            <a:r>
              <a:rPr lang="en-US" altLang="zh-CN" sz="1400" dirty="0"/>
              <a:t>    5.2 Travelling Salesman Problem</a:t>
            </a:r>
          </a:p>
          <a:p>
            <a:r>
              <a:rPr lang="en-US" altLang="zh-CN" sz="1400" dirty="0"/>
              <a:t>    5.3 Multi-dimensional 0-1 Knapsack Problem</a:t>
            </a:r>
          </a:p>
          <a:p>
            <a:endParaRPr lang="en-US" altLang="zh-CN" sz="1400" dirty="0"/>
          </a:p>
          <a:p>
            <a:r>
              <a:rPr lang="en-US" altLang="zh-CN" sz="1400" dirty="0"/>
              <a:t>6. EXPERIMENTAL SETTINGS</a:t>
            </a:r>
          </a:p>
          <a:p>
            <a:r>
              <a:rPr lang="en-US" altLang="zh-CN" sz="1400" dirty="0"/>
              <a:t>    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p>
          <a:p>
            <a:r>
              <a:rPr lang="en-US" altLang="zh-CN" sz="1400" dirty="0"/>
              <a:t>8. CONCLUSIONS</a:t>
            </a:r>
            <a:endParaRPr lang="zh-CN" altLang="en-US" sz="1400" dirty="0"/>
          </a:p>
        </p:txBody>
      </p:sp>
    </p:spTree>
    <p:extLst>
      <p:ext uri="{BB962C8B-B14F-4D97-AF65-F5344CB8AC3E}">
        <p14:creationId xmlns:p14="http://schemas.microsoft.com/office/powerpoint/2010/main" val="78757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70232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03342"/>
            <a:ext cx="10532995" cy="598978"/>
          </a:xfrm>
        </p:spPr>
        <p:txBody>
          <a:bodyPr>
            <a:normAutofit fontScale="90000"/>
          </a:bodyPr>
          <a:lstStyle/>
          <a:p>
            <a:r>
              <a:rPr lang="en-US" altLang="zh-CN" sz="4400" dirty="0"/>
              <a:t>EXACT PENALTY METHODS</a:t>
            </a:r>
            <a:endParaRPr kumimoji="1" lang="ja-JP" altLang="en-US"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F59172-E3CF-5546-9B82-3F3076F16B27}"/>
                  </a:ext>
                </a:extLst>
              </p:cNvPr>
              <p:cNvSpPr txBox="1"/>
              <p:nvPr/>
            </p:nvSpPr>
            <p:spPr>
              <a:xfrm>
                <a:off x="97369" y="1918868"/>
                <a:ext cx="2592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𝑤</m:t>
                      </m:r>
                      <m:r>
                        <a:rPr lang="en-US" altLang="zh-CN" b="0" i="1" smtClean="0">
                          <a:latin typeface="Cambria Math" panose="02040503050406030204" pitchFamily="18" charset="0"/>
                        </a:rPr>
                        <m:t>∗</m:t>
                      </m:r>
                      <m:r>
                        <a:rPr lang="en-US" altLang="zh-CN" b="0" i="1" smtClean="0">
                          <a:solidFill>
                            <a:srgbClr val="00B050"/>
                          </a:solidFill>
                          <a:latin typeface="Cambria Math" panose="02040503050406030204" pitchFamily="18" charset="0"/>
                        </a:rPr>
                        <m:t>𝑔</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m:oMathPara>
                </a14:m>
                <a:endParaRPr lang="en-US" altLang="zh-CN" b="0" dirty="0"/>
              </a:p>
            </p:txBody>
          </p:sp>
        </mc:Choice>
        <mc:Fallback xmlns="">
          <p:sp>
            <p:nvSpPr>
              <p:cNvPr id="5" name="文本框 4">
                <a:extLst>
                  <a:ext uri="{FF2B5EF4-FFF2-40B4-BE49-F238E27FC236}">
                    <a16:creationId xmlns:a16="http://schemas.microsoft.com/office/drawing/2014/main" id="{83F59172-E3CF-5546-9B82-3F3076F16B27}"/>
                  </a:ext>
                </a:extLst>
              </p:cNvPr>
              <p:cNvSpPr txBox="1">
                <a:spLocks noRot="1" noChangeAspect="1" noMove="1" noResize="1" noEditPoints="1" noAdjustHandles="1" noChangeArrowheads="1" noChangeShapeType="1" noTextEdit="1"/>
              </p:cNvSpPr>
              <p:nvPr/>
            </p:nvSpPr>
            <p:spPr>
              <a:xfrm>
                <a:off x="97369" y="1918868"/>
                <a:ext cx="2592376" cy="369332"/>
              </a:xfrm>
              <a:prstGeom prst="rect">
                <a:avLst/>
              </a:prstGeom>
              <a:blipFill>
                <a:blip r:embed="rId3"/>
                <a:stretch>
                  <a:fillRect b="-1333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E232F40-CAC0-49D5-AAFB-5EEEC89F6EB2}"/>
              </a:ext>
            </a:extLst>
          </p:cNvPr>
          <p:cNvPicPr>
            <a:picLocks noChangeAspect="1"/>
          </p:cNvPicPr>
          <p:nvPr/>
        </p:nvPicPr>
        <p:blipFill>
          <a:blip r:embed="rId4"/>
          <a:stretch>
            <a:fillRect/>
          </a:stretch>
        </p:blipFill>
        <p:spPr>
          <a:xfrm>
            <a:off x="44450" y="3006710"/>
            <a:ext cx="5705992" cy="304476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E0AE54C-CA26-DB1E-BA41-EA4CA3D101C3}"/>
                  </a:ext>
                </a:extLst>
              </p:cNvPr>
              <p:cNvSpPr txBox="1"/>
              <p:nvPr/>
            </p:nvSpPr>
            <p:spPr>
              <a:xfrm>
                <a:off x="97369" y="2478178"/>
                <a:ext cx="5062220" cy="338554"/>
              </a:xfrm>
              <a:prstGeom prst="rect">
                <a:avLst/>
              </a:prstGeom>
              <a:noFill/>
            </p:spPr>
            <p:txBody>
              <a:bodyPr wrap="none" rtlCol="0">
                <a:spAutoFit/>
              </a:bodyPr>
              <a:lstStyle/>
              <a:p>
                <a:r>
                  <a:rPr lang="ja-JP" altLang="en-US" sz="1600" dirty="0"/>
                  <a:t>どのようなペナルティー重み</a:t>
                </a:r>
                <a14:m>
                  <m:oMath xmlns:m="http://schemas.openxmlformats.org/officeDocument/2006/math">
                    <m:r>
                      <a:rPr lang="en-US" altLang="zh-CN" sz="1600" b="0" i="1" smtClean="0">
                        <a:solidFill>
                          <a:srgbClr val="FF0000"/>
                        </a:solidFill>
                        <a:latin typeface="Cambria Math" panose="02040503050406030204" pitchFamily="18" charset="0"/>
                      </a:rPr>
                      <m:t>𝑤</m:t>
                    </m:r>
                  </m:oMath>
                </a14:m>
                <a:r>
                  <a:rPr lang="ja-JP" altLang="en-US" sz="1600" dirty="0"/>
                  <a:t>が有効なのかを定義：</a:t>
                </a:r>
                <a:endParaRPr lang="zh-CN" altLang="en-US" sz="1600" dirty="0"/>
              </a:p>
            </p:txBody>
          </p:sp>
        </mc:Choice>
        <mc:Fallback xmlns="">
          <p:sp>
            <p:nvSpPr>
              <p:cNvPr id="8" name="文本框 7">
                <a:extLst>
                  <a:ext uri="{FF2B5EF4-FFF2-40B4-BE49-F238E27FC236}">
                    <a16:creationId xmlns:a16="http://schemas.microsoft.com/office/drawing/2014/main" id="{FE0AE54C-CA26-DB1E-BA41-EA4CA3D101C3}"/>
                  </a:ext>
                </a:extLst>
              </p:cNvPr>
              <p:cNvSpPr txBox="1">
                <a:spLocks noRot="1" noChangeAspect="1" noMove="1" noResize="1" noEditPoints="1" noAdjustHandles="1" noChangeArrowheads="1" noChangeShapeType="1" noTextEdit="1"/>
              </p:cNvSpPr>
              <p:nvPr/>
            </p:nvSpPr>
            <p:spPr>
              <a:xfrm>
                <a:off x="97369" y="2478178"/>
                <a:ext cx="5062220" cy="338554"/>
              </a:xfrm>
              <a:prstGeom prst="rect">
                <a:avLst/>
              </a:prstGeom>
              <a:blipFill>
                <a:blip r:embed="rId5"/>
                <a:stretch>
                  <a:fillRect l="-723"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BF32C5D-B260-8E1F-ABED-F59FEB929BCC}"/>
                  </a:ext>
                </a:extLst>
              </p:cNvPr>
              <p:cNvSpPr txBox="1"/>
              <p:nvPr/>
            </p:nvSpPr>
            <p:spPr>
              <a:xfrm>
                <a:off x="5866861" y="757738"/>
                <a:ext cx="5058693" cy="4185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ea typeface="Cambria Math" panose="02040503050406030204" pitchFamily="18" charset="0"/>
                        </a:rPr>
                        <m:t>∈</m:t>
                      </m:r>
                      <m:sSup>
                        <m:sSupPr>
                          <m:ctrlPr>
                            <a:rPr lang="en-US" altLang="zh-CN" sz="1600" b="0" i="1" smtClean="0">
                              <a:latin typeface="Cambria Math" panose="02040503050406030204" pitchFamily="18" charset="0"/>
                              <a:ea typeface="Cambria Math" panose="02040503050406030204" pitchFamily="18" charset="0"/>
                            </a:rPr>
                          </m:ctrlPr>
                        </m:sSupPr>
                        <m:e>
                          <m:d>
                            <m:dPr>
                              <m:begChr m:val="{"/>
                              <m:endChr m:val="}"/>
                              <m:ctrlPr>
                                <a:rPr lang="en-US"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0</m:t>
                              </m:r>
                              <m:r>
                                <a:rPr lang="en-US" altLang="zh-CN" sz="1600" b="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1</m:t>
                              </m:r>
                            </m:e>
                          </m:d>
                        </m:e>
                        <m:sup>
                          <m:r>
                            <a:rPr lang="en-US" altLang="zh-CN" sz="1600" b="0" i="1" smtClean="0">
                              <a:latin typeface="Cambria Math" panose="02040503050406030204" pitchFamily="18" charset="0"/>
                              <a:ea typeface="Cambria Math" panose="02040503050406030204" pitchFamily="18" charset="0"/>
                            </a:rPr>
                            <m:t>𝑛</m:t>
                          </m:r>
                        </m:sup>
                      </m:sSup>
                    </m:oMath>
                  </m:oMathPara>
                </a14:m>
                <a:endParaRPr lang="en-US" altLang="zh-CN" sz="1600" b="0" i="1" dirty="0">
                  <a:latin typeface="Cambria Math" panose="02040503050406030204" pitchFamily="18" charset="0"/>
                </a:endParaRPr>
              </a:p>
              <a:p>
                <a:endParaRPr lang="en-US" altLang="zh-CN" sz="1600" b="0" i="1" dirty="0">
                  <a:latin typeface="Cambria Math" panose="02040503050406030204" pitchFamily="18" charset="0"/>
                </a:endParaRPr>
              </a:p>
              <a:p>
                <a14:m>
                  <m:oMath xmlns:m="http://schemas.openxmlformats.org/officeDocument/2006/math">
                    <m:r>
                      <a:rPr lang="en-US" altLang="zh-CN" sz="1600" b="0" i="1" smtClean="0">
                        <a:latin typeface="Cambria Math" panose="02040503050406030204" pitchFamily="18" charset="0"/>
                      </a:rPr>
                      <m:t>𝑥</m:t>
                    </m:r>
                    <m:r>
                      <a:rPr lang="ja-JP" altLang="en-US" sz="1600" i="1">
                        <a:latin typeface="Cambria Math" panose="02040503050406030204" pitchFamily="18" charset="0"/>
                      </a:rPr>
                      <m:t>：</m:t>
                    </m:r>
                  </m:oMath>
                </a14:m>
                <a:r>
                  <a:rPr lang="ja-JP" altLang="en-US" sz="1600" dirty="0"/>
                  <a:t>実行可能解　　</a:t>
                </a:r>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𝑚𝑖𝑛</m:t>
                        </m:r>
                      </m:sub>
                    </m:sSub>
                  </m:oMath>
                </a14:m>
                <a:r>
                  <a:rPr lang="ja-JP" altLang="en-US" sz="1600" dirty="0"/>
                  <a:t>：最適解</a:t>
                </a:r>
                <a:endParaRPr lang="en-US" altLang="zh-CN" sz="1600" dirty="0"/>
              </a:p>
              <a:p>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m:t>
                        </m:r>
                      </m:sup>
                    </m:sSup>
                  </m:oMath>
                </a14:m>
                <a:r>
                  <a:rPr lang="ja-JP" altLang="en-US" sz="1600" dirty="0"/>
                  <a:t>：実行不可能解（制約条件が破られた解）</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𝑥</m:t>
                          </m:r>
                        </m:e>
                      </m:d>
                      <m:r>
                        <a:rPr lang="en-US" altLang="ja-JP" sz="1600" b="0" i="1" smtClean="0">
                          <a:latin typeface="Cambria Math" panose="02040503050406030204" pitchFamily="18" charset="0"/>
                        </a:rPr>
                        <m:t>=0</m:t>
                      </m:r>
                    </m:oMath>
                  </m:oMathPara>
                </a14:m>
                <a:endParaRPr lang="en-US" altLang="ja-JP" sz="1600" b="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m:t>
                      </m:r>
                    </m:oMath>
                  </m:oMathPara>
                </a14:m>
                <a:endParaRPr lang="en-US" altLang="ja-JP" sz="1600" b="0" dirty="0"/>
              </a:p>
              <a:p>
                <a:endParaRPr lang="en-US" altLang="ja-JP" sz="1600" b="0" dirty="0"/>
              </a:p>
              <a:p>
                <a:r>
                  <a:rPr lang="ja-JP" altLang="en-US" sz="1600" dirty="0"/>
                  <a:t>有効な</a:t>
                </a:r>
                <a14:m>
                  <m:oMath xmlns:m="http://schemas.openxmlformats.org/officeDocument/2006/math">
                    <m:r>
                      <a:rPr lang="en-US" altLang="ja-JP" sz="1600" b="0" i="1" smtClean="0">
                        <a:latin typeface="Cambria Math" panose="02040503050406030204" pitchFamily="18" charset="0"/>
                      </a:rPr>
                      <m:t>𝑤</m:t>
                    </m:r>
                  </m:oMath>
                </a14:m>
                <a:r>
                  <a:rPr lang="ja-JP" altLang="en-US" sz="1600" dirty="0"/>
                  <a:t>：</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𝑚𝑖𝑛</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h</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𝑚𝑖𝑛</m:t>
                              </m:r>
                            </m:sub>
                          </m:sSub>
                        </m:e>
                      </m:d>
                      <m:r>
                        <a:rPr lang="en-US" altLang="ja-JP" sz="1600" b="0" i="1" smtClean="0">
                          <a:solidFill>
                            <a:srgbClr val="FF0000"/>
                          </a:solidFill>
                          <a:latin typeface="Cambria Math" panose="02040503050406030204" pitchFamily="18" charset="0"/>
                        </a:rPr>
                        <m:t>&lt;</m:t>
                      </m:r>
                      <m:r>
                        <a:rPr lang="en-US" altLang="ja-JP" sz="1600" b="0" i="1" smtClean="0">
                          <a:latin typeface="Cambria Math" panose="02040503050406030204" pitchFamily="18" charset="0"/>
                        </a:rPr>
                        <m:t>h</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𝑤</m:t>
                      </m:r>
                      <m:r>
                        <a:rPr lang="en-US" altLang="zh-CN" sz="1600" b="0" i="1" smtClean="0">
                          <a:latin typeface="Cambria Math" panose="02040503050406030204" pitchFamily="18" charset="0"/>
                        </a:rPr>
                        <m:t>∗</m:t>
                      </m:r>
                      <m:r>
                        <a:rPr lang="en-US" altLang="ja-JP" sz="1600" b="0" i="1" smtClean="0">
                          <a:latin typeface="Cambria Math" panose="02040503050406030204" pitchFamily="18" charset="0"/>
                        </a:rPr>
                        <m:t>𝑔</m:t>
                      </m:r>
                      <m:d>
                        <m:dPr>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𝑥</m:t>
                              </m:r>
                            </m:e>
                            <m:sup>
                              <m:r>
                                <a:rPr lang="en-US" altLang="ja-JP" sz="1600" b="0" i="1" smtClean="0">
                                  <a:latin typeface="Cambria Math" panose="02040503050406030204" pitchFamily="18" charset="0"/>
                                </a:rPr>
                                <m:t>′</m:t>
                              </m:r>
                            </m:sup>
                          </m:sSup>
                        </m:e>
                      </m:d>
                    </m:oMath>
                  </m:oMathPara>
                </a14:m>
                <a:endParaRPr lang="en-US" altLang="ja-JP" sz="1600" b="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r>
                  <a:rPr lang="ja-JP" altLang="en-US" sz="1600" dirty="0"/>
                  <a:t>十分に大きな</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が必要</a:t>
                </a:r>
                <a:endParaRPr lang="en-US" altLang="ja-JP" sz="1600" dirty="0"/>
              </a:p>
              <a:p>
                <a:endParaRPr lang="en-US" altLang="zh-CN" sz="1600" dirty="0"/>
              </a:p>
            </p:txBody>
          </p:sp>
        </mc:Choice>
        <mc:Fallback xmlns="">
          <p:sp>
            <p:nvSpPr>
              <p:cNvPr id="9" name="文本框 8">
                <a:extLst>
                  <a:ext uri="{FF2B5EF4-FFF2-40B4-BE49-F238E27FC236}">
                    <a16:creationId xmlns:a16="http://schemas.microsoft.com/office/drawing/2014/main" id="{FBF32C5D-B260-8E1F-ABED-F59FEB929BCC}"/>
                  </a:ext>
                </a:extLst>
              </p:cNvPr>
              <p:cNvSpPr txBox="1">
                <a:spLocks noRot="1" noChangeAspect="1" noMove="1" noResize="1" noEditPoints="1" noAdjustHandles="1" noChangeArrowheads="1" noChangeShapeType="1" noTextEdit="1"/>
              </p:cNvSpPr>
              <p:nvPr/>
            </p:nvSpPr>
            <p:spPr>
              <a:xfrm>
                <a:off x="5866861" y="757738"/>
                <a:ext cx="5058693" cy="4185761"/>
              </a:xfrm>
              <a:prstGeom prst="rect">
                <a:avLst/>
              </a:prstGeom>
              <a:blipFill>
                <a:blip r:embed="rId6"/>
                <a:stretch>
                  <a:fillRect l="-2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87758E6-7244-25E1-E667-184E1802E8A6}"/>
                  </a:ext>
                </a:extLst>
              </p:cNvPr>
              <p:cNvSpPr txBox="1"/>
              <p:nvPr/>
            </p:nvSpPr>
            <p:spPr>
              <a:xfrm>
                <a:off x="160869" y="1098388"/>
                <a:ext cx="5062220" cy="523220"/>
              </a:xfrm>
              <a:prstGeom prst="rect">
                <a:avLst/>
              </a:prstGeom>
              <a:noFill/>
              <a:ln>
                <a:solidFill>
                  <a:schemeClr val="tx1"/>
                </a:solidFill>
              </a:ln>
            </p:spPr>
            <p:txBody>
              <a:bodyPr wrap="square">
                <a:spAutoFit/>
              </a:bodyPr>
              <a:lstStyle/>
              <a:p>
                <a:r>
                  <a:rPr lang="en-US" altLang="ja-JP" sz="1400" dirty="0"/>
                  <a:t>QUBO</a:t>
                </a:r>
                <a:r>
                  <a:rPr lang="ja-JP" altLang="en-US" sz="1400" dirty="0"/>
                  <a:t>問題（制約なし）：</a:t>
                </a:r>
                <a:endParaRPr lang="en-US" altLang="ja-JP" sz="1400" dirty="0"/>
              </a:p>
              <a:p>
                <a:r>
                  <a:rPr lang="ja-JP" altLang="en-US" sz="1400" dirty="0"/>
                  <a:t>　　目的関数　＋</a:t>
                </a:r>
                <a14:m>
                  <m:oMath xmlns:m="http://schemas.openxmlformats.org/officeDocument/2006/math">
                    <m:r>
                      <a:rPr lang="en-US" altLang="ja-JP" sz="1400" b="0" i="1" smtClean="0">
                        <a:solidFill>
                          <a:srgbClr val="FF0000"/>
                        </a:solidFill>
                        <a:latin typeface="Cambria Math" panose="02040503050406030204" pitchFamily="18" charset="0"/>
                      </a:rPr>
                      <m:t>𝑤</m:t>
                    </m:r>
                    <m:r>
                      <a:rPr lang="en-US" altLang="ja-JP" sz="1400" b="0" i="1" smtClean="0">
                        <a:solidFill>
                          <a:srgbClr val="FF0000"/>
                        </a:solidFill>
                        <a:latin typeface="Cambria Math" panose="02040503050406030204" pitchFamily="18" charset="0"/>
                      </a:rPr>
                      <m:t> </m:t>
                    </m:r>
                  </m:oMath>
                </a14:m>
                <a:r>
                  <a:rPr lang="en-US" altLang="ja-JP" sz="1400" dirty="0"/>
                  <a:t>*</a:t>
                </a:r>
                <a:r>
                  <a:rPr lang="zh-CN" altLang="en-US" sz="1400" dirty="0"/>
                  <a:t> </a:t>
                </a:r>
                <a:r>
                  <a:rPr lang="ja-JP" altLang="en-US" sz="1400" dirty="0">
                    <a:solidFill>
                      <a:srgbClr val="00B050"/>
                    </a:solidFill>
                  </a:rPr>
                  <a:t>制約条件から変換された二次多項式</a:t>
                </a:r>
                <a:endParaRPr lang="en-US" altLang="zh-CN" sz="1400" dirty="0">
                  <a:solidFill>
                    <a:srgbClr val="00B050"/>
                  </a:solidFill>
                </a:endParaRPr>
              </a:p>
            </p:txBody>
          </p:sp>
        </mc:Choice>
        <mc:Fallback xmlns="">
          <p:sp>
            <p:nvSpPr>
              <p:cNvPr id="2" name="文本框 1">
                <a:extLst>
                  <a:ext uri="{FF2B5EF4-FFF2-40B4-BE49-F238E27FC236}">
                    <a16:creationId xmlns:a16="http://schemas.microsoft.com/office/drawing/2014/main" id="{987758E6-7244-25E1-E667-184E1802E8A6}"/>
                  </a:ext>
                </a:extLst>
              </p:cNvPr>
              <p:cNvSpPr txBox="1">
                <a:spLocks noRot="1" noChangeAspect="1" noMove="1" noResize="1" noEditPoints="1" noAdjustHandles="1" noChangeArrowheads="1" noChangeShapeType="1" noTextEdit="1"/>
              </p:cNvSpPr>
              <p:nvPr/>
            </p:nvSpPr>
            <p:spPr>
              <a:xfrm>
                <a:off x="160869" y="1098388"/>
                <a:ext cx="5062220" cy="523220"/>
              </a:xfrm>
              <a:prstGeom prst="rect">
                <a:avLst/>
              </a:prstGeom>
              <a:blipFill>
                <a:blip r:embed="rId7"/>
                <a:stretch>
                  <a:fillRect l="-240" t="-1136" b="-1022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F8C23AD-761B-9D4A-CE97-7766CA8EBA48}"/>
                  </a:ext>
                </a:extLst>
              </p:cNvPr>
              <p:cNvSpPr txBox="1"/>
              <p:nvPr/>
            </p:nvSpPr>
            <p:spPr>
              <a:xfrm>
                <a:off x="72344" y="6021784"/>
                <a:ext cx="2803973" cy="523220"/>
              </a:xfrm>
              <a:prstGeom prst="rect">
                <a:avLst/>
              </a:prstGeom>
              <a:noFill/>
            </p:spPr>
            <p:txBody>
              <a:bodyPr wrap="none" rtlCol="0">
                <a:spAutoFit/>
              </a:bodyPr>
              <a:lstStyle/>
              <a:p>
                <a:r>
                  <a:rPr lang="ja-JP" altLang="en-US" sz="1400" dirty="0"/>
                  <a:t>目的関数</a:t>
                </a:r>
                <a14:m>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oMath>
                </a14:m>
                <a:r>
                  <a:rPr lang="ja-JP" altLang="en-US" sz="1400" dirty="0"/>
                  <a:t>の解空間</a:t>
                </a:r>
                <a:endParaRPr lang="en-US" altLang="ja-JP" sz="1400" dirty="0"/>
              </a:p>
              <a:p>
                <a:r>
                  <a:rPr lang="en-US" altLang="zh-CN" sz="1400" dirty="0"/>
                  <a:t>(</a:t>
                </a:r>
                <a:r>
                  <a:rPr lang="ja-JP" altLang="en-US" sz="1400" dirty="0"/>
                  <a:t>ペナルティー項をまだ加えない</a:t>
                </a:r>
                <a:r>
                  <a:rPr lang="en-US" altLang="zh-CN" sz="1400" dirty="0"/>
                  <a:t>)</a:t>
                </a:r>
                <a:endParaRPr lang="zh-CN" altLang="en-US" sz="1400" dirty="0"/>
              </a:p>
            </p:txBody>
          </p:sp>
        </mc:Choice>
        <mc:Fallback xmlns="">
          <p:sp>
            <p:nvSpPr>
              <p:cNvPr id="10" name="文本框 9">
                <a:extLst>
                  <a:ext uri="{FF2B5EF4-FFF2-40B4-BE49-F238E27FC236}">
                    <a16:creationId xmlns:a16="http://schemas.microsoft.com/office/drawing/2014/main" id="{AF8C23AD-761B-9D4A-CE97-7766CA8EBA48}"/>
                  </a:ext>
                </a:extLst>
              </p:cNvPr>
              <p:cNvSpPr txBox="1">
                <a:spLocks noRot="1" noChangeAspect="1" noMove="1" noResize="1" noEditPoints="1" noAdjustHandles="1" noChangeArrowheads="1" noChangeShapeType="1" noTextEdit="1"/>
              </p:cNvSpPr>
              <p:nvPr/>
            </p:nvSpPr>
            <p:spPr>
              <a:xfrm>
                <a:off x="72344" y="6021784"/>
                <a:ext cx="2803973" cy="523220"/>
              </a:xfrm>
              <a:prstGeom prst="rect">
                <a:avLst/>
              </a:prstGeom>
              <a:blipFill>
                <a:blip r:embed="rId8"/>
                <a:stretch>
                  <a:fillRect l="-652" t="-2326" b="-104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65942D5-DA0C-89C3-A995-F52679FCD011}"/>
                  </a:ext>
                </a:extLst>
              </p:cNvPr>
              <p:cNvSpPr txBox="1"/>
              <p:nvPr/>
            </p:nvSpPr>
            <p:spPr>
              <a:xfrm>
                <a:off x="3112270" y="6021784"/>
                <a:ext cx="2518638" cy="738664"/>
              </a:xfrm>
              <a:prstGeom prst="rect">
                <a:avLst/>
              </a:prstGeom>
              <a:noFill/>
            </p:spPr>
            <p:txBody>
              <a:bodyPr wrap="none" rtlCol="0">
                <a:spAutoFit/>
              </a:bodyPr>
              <a:lstStyle/>
              <a:p>
                <a14:m>
                  <m:oMath xmlns:m="http://schemas.openxmlformats.org/officeDocument/2006/math">
                    <m:r>
                      <a:rPr lang="en-US" altLang="zh-CN" sz="1400" b="0" i="1" smtClean="0">
                        <a:latin typeface="Cambria Math" panose="02040503050406030204" pitchFamily="18" charset="0"/>
                      </a:rPr>
                      <m:t>h</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oMath>
                </a14:m>
                <a:r>
                  <a:rPr lang="ja-JP" altLang="en-US" sz="1400" dirty="0"/>
                  <a:t>の解空間</a:t>
                </a:r>
                <a:endParaRPr lang="en-US" altLang="ja-JP" sz="1400" dirty="0"/>
              </a:p>
              <a:p>
                <a:r>
                  <a:rPr lang="ja-JP" altLang="en-US" sz="1400" dirty="0"/>
                  <a:t>（ペナルティー項を加える）</a:t>
                </a:r>
                <a:endParaRPr lang="en-US" altLang="ja-JP" sz="1400" dirty="0"/>
              </a:p>
              <a:p>
                <a:r>
                  <a:rPr lang="ja-JP" altLang="en-US" sz="1400" dirty="0"/>
                  <a:t>実行不可能解だけを罰する</a:t>
                </a:r>
                <a:endParaRPr lang="zh-CN" altLang="en-US" sz="1400" dirty="0"/>
              </a:p>
            </p:txBody>
          </p:sp>
        </mc:Choice>
        <mc:Fallback xmlns="">
          <p:sp>
            <p:nvSpPr>
              <p:cNvPr id="11" name="文本框 10">
                <a:extLst>
                  <a:ext uri="{FF2B5EF4-FFF2-40B4-BE49-F238E27FC236}">
                    <a16:creationId xmlns:a16="http://schemas.microsoft.com/office/drawing/2014/main" id="{965942D5-DA0C-89C3-A995-F52679FCD011}"/>
                  </a:ext>
                </a:extLst>
              </p:cNvPr>
              <p:cNvSpPr txBox="1">
                <a:spLocks noRot="1" noChangeAspect="1" noMove="1" noResize="1" noEditPoints="1" noAdjustHandles="1" noChangeArrowheads="1" noChangeShapeType="1" noTextEdit="1"/>
              </p:cNvSpPr>
              <p:nvPr/>
            </p:nvSpPr>
            <p:spPr>
              <a:xfrm>
                <a:off x="3112270" y="6021784"/>
                <a:ext cx="2518638" cy="738664"/>
              </a:xfrm>
              <a:prstGeom prst="rect">
                <a:avLst/>
              </a:prstGeom>
              <a:blipFill>
                <a:blip r:embed="rId9"/>
                <a:stretch>
                  <a:fillRect l="-726" t="-1653" b="-7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7036ACF-517A-09BE-2023-E4CB4AB1D04F}"/>
                  </a:ext>
                </a:extLst>
              </p:cNvPr>
              <p:cNvSpPr txBox="1"/>
              <p:nvPr/>
            </p:nvSpPr>
            <p:spPr>
              <a:xfrm>
                <a:off x="5778336" y="5019779"/>
                <a:ext cx="6096000" cy="1569660"/>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ja-JP" altLang="en-US" sz="1600" i="1">
                        <a:latin typeface="Cambria Math" panose="02040503050406030204" pitchFamily="18" charset="0"/>
                        <a:ea typeface="Cambria Math" panose="02040503050406030204" pitchFamily="18" charset="0"/>
                      </a:rPr>
                      <m:t>と</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r>
                      <a:rPr lang="ja-JP" altLang="en-US" sz="1600" i="1">
                        <a:latin typeface="Cambria Math" panose="02040503050406030204" pitchFamily="18" charset="0"/>
                        <a:ea typeface="Cambria Math" panose="02040503050406030204" pitchFamily="18" charset="0"/>
                      </a:rPr>
                      <m:t>が</m:t>
                    </m:r>
                  </m:oMath>
                </a14:m>
                <a:r>
                  <a:rPr lang="ja-JP" altLang="en-US" sz="1600" dirty="0"/>
                  <a:t>分かれば（</a:t>
                </a:r>
                <a14:m>
                  <m:oMath xmlns:m="http://schemas.openxmlformats.org/officeDocument/2006/math">
                    <m:r>
                      <a:rPr lang="en-US" altLang="ja-JP" sz="1600" b="0" i="1" smtClean="0">
                        <a:latin typeface="Cambria Math" panose="02040503050406030204" pitchFamily="18" charset="0"/>
                      </a:rPr>
                      <m:t>𝑓</m:t>
                    </m:r>
                  </m:oMath>
                </a14:m>
                <a:r>
                  <a:rPr lang="ja-JP" altLang="en-US" sz="1600" dirty="0"/>
                  <a:t>はペナルティー項をまだ加えない）：</a:t>
                </a:r>
                <a:endParaRPr lang="en-US" altLang="zh-CN"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&gt;∆</m:t>
                      </m:r>
                      <m:r>
                        <a:rPr lang="en-US" altLang="zh-CN" sz="1600" b="0" i="1" smtClean="0">
                          <a:latin typeface="Cambria Math" panose="02040503050406030204" pitchFamily="18" charset="0"/>
                          <a:ea typeface="Cambria Math" panose="02040503050406030204" pitchFamily="18" charset="0"/>
                        </a:rPr>
                        <m:t>𝑓</m:t>
                      </m:r>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oMath>
                  </m:oMathPara>
                </a14:m>
                <a:endParaRPr lang="en-US" altLang="zh-CN" sz="1600" dirty="0"/>
              </a:p>
              <a:p>
                <a:r>
                  <a:rPr lang="ja-JP" altLang="en-US" sz="1600" dirty="0"/>
                  <a:t>その時、</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は必ず有効</a:t>
                </a:r>
                <a:endParaRPr lang="en-US" altLang="zh-CN" sz="1600" dirty="0"/>
              </a:p>
              <a:p>
                <a:endParaRPr lang="en-US" altLang="zh-CN" sz="1600" dirty="0"/>
              </a:p>
              <a:p>
                <a:r>
                  <a:rPr lang="ja-JP" altLang="en-US" sz="1600" dirty="0"/>
                  <a:t>そのような</a:t>
                </a:r>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𝑚𝑎𝑥</m:t>
                        </m:r>
                      </m:sub>
                    </m:sSub>
                    <m:r>
                      <a:rPr lang="ja-JP" altLang="en-US" sz="1600" i="1">
                        <a:latin typeface="Cambria Math" panose="02040503050406030204" pitchFamily="18" charset="0"/>
                        <a:ea typeface="Cambria Math" panose="02040503050406030204" pitchFamily="18" charset="0"/>
                      </a:rPr>
                      <m:t>と</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𝑓</m:t>
                        </m:r>
                      </m:e>
                      <m:sub>
                        <m:r>
                          <a:rPr lang="en-US" altLang="zh-CN" sz="1600" b="0" i="1" smtClean="0">
                            <a:latin typeface="Cambria Math" panose="02040503050406030204" pitchFamily="18" charset="0"/>
                            <a:ea typeface="Cambria Math" panose="02040503050406030204" pitchFamily="18" charset="0"/>
                          </a:rPr>
                          <m:t>𝑚𝑖𝑛</m:t>
                        </m:r>
                      </m:sub>
                    </m:sSub>
                  </m:oMath>
                </a14:m>
                <a:r>
                  <a:rPr lang="ja-JP" altLang="en-US" sz="1600" dirty="0"/>
                  <a:t>の</a:t>
                </a:r>
                <a:endParaRPr lang="en-US" altLang="zh-CN" sz="1600" dirty="0"/>
              </a:p>
              <a:p>
                <a:r>
                  <a:rPr lang="ja-JP" altLang="en-US" sz="1600" b="0" i="0" dirty="0">
                    <a:solidFill>
                      <a:srgbClr val="374151"/>
                    </a:solidFill>
                    <a:effectLst/>
                    <a:latin typeface="Söhne"/>
                  </a:rPr>
                  <a:t>上限と下限を見つけるための既知の方法を紹介する</a:t>
                </a:r>
                <a:endParaRPr lang="zh-CN" altLang="en-US" sz="1600" dirty="0"/>
              </a:p>
            </p:txBody>
          </p:sp>
        </mc:Choice>
        <mc:Fallback xmlns="">
          <p:sp>
            <p:nvSpPr>
              <p:cNvPr id="13" name="文本框 12">
                <a:extLst>
                  <a:ext uri="{FF2B5EF4-FFF2-40B4-BE49-F238E27FC236}">
                    <a16:creationId xmlns:a16="http://schemas.microsoft.com/office/drawing/2014/main" id="{07036ACF-517A-09BE-2023-E4CB4AB1D04F}"/>
                  </a:ext>
                </a:extLst>
              </p:cNvPr>
              <p:cNvSpPr txBox="1">
                <a:spLocks noRot="1" noChangeAspect="1" noMove="1" noResize="1" noEditPoints="1" noAdjustHandles="1" noChangeArrowheads="1" noChangeShapeType="1" noTextEdit="1"/>
              </p:cNvSpPr>
              <p:nvPr/>
            </p:nvSpPr>
            <p:spPr>
              <a:xfrm>
                <a:off x="5778336" y="5019779"/>
                <a:ext cx="6096000" cy="1569660"/>
              </a:xfrm>
              <a:prstGeom prst="rect">
                <a:avLst/>
              </a:prstGeom>
              <a:blipFill>
                <a:blip r:embed="rId10"/>
                <a:stretch>
                  <a:fillRect l="-600" t="-1163" b="-38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064A391-9169-A891-240D-CE770D8234A9}"/>
                  </a:ext>
                </a:extLst>
              </p:cNvPr>
              <p:cNvSpPr txBox="1"/>
              <p:nvPr/>
            </p:nvSpPr>
            <p:spPr>
              <a:xfrm>
                <a:off x="5672562" y="3390329"/>
                <a:ext cx="6474988" cy="738664"/>
              </a:xfrm>
              <a:prstGeom prst="rect">
                <a:avLst/>
              </a:prstGeom>
              <a:noFill/>
              <a:ln>
                <a:solidFill>
                  <a:schemeClr val="tx1"/>
                </a:solidFill>
              </a:ln>
            </p:spPr>
            <p:txBody>
              <a:bodyPr wrap="square">
                <a:spAutoFit/>
              </a:bodyPr>
              <a:lstStyle/>
              <a:p>
                <a14:m>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h</m:t>
                        </m:r>
                      </m:e>
                      <m:sub>
                        <m:r>
                          <a:rPr lang="en-US" altLang="ja-JP" sz="1400" b="0" i="1" smtClean="0">
                            <a:latin typeface="Cambria Math" panose="02040503050406030204" pitchFamily="18" charset="0"/>
                          </a:rPr>
                          <m:t>𝑚𝑖𝑛</m:t>
                        </m:r>
                      </m:sub>
                    </m:sSub>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h</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e>
                    </m:d>
                  </m:oMath>
                </a14:m>
                <a:r>
                  <a:rPr lang="en-US" altLang="zh-CN" sz="1400" dirty="0"/>
                  <a:t>  </a:t>
                </a:r>
                <a:r>
                  <a:rPr lang="ja-JP" altLang="en-US" sz="1400" dirty="0"/>
                  <a:t>：</a:t>
                </a:r>
                <a14:m>
                  <m:oMath xmlns:m="http://schemas.openxmlformats.org/officeDocument/2006/math">
                    <m:r>
                      <a:rPr lang="en-US" altLang="zh-CN" sz="1400" b="0" i="1" dirty="0" smtClean="0">
                        <a:latin typeface="Cambria Math" panose="02040503050406030204" pitchFamily="18" charset="0"/>
                      </a:rPr>
                      <m:t>h</m:t>
                    </m:r>
                  </m:oMath>
                </a14:m>
                <a:r>
                  <a:rPr lang="ja-JP" altLang="en-US" sz="1400" dirty="0"/>
                  <a:t>のグローバル最小値が</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oMath>
                </a14:m>
                <a:r>
                  <a:rPr lang="ja-JP" altLang="en-US" sz="1400" dirty="0"/>
                  <a:t>（最適解）</a:t>
                </a:r>
                <a:endParaRPr lang="en-US" altLang="ja-JP" sz="1400" dirty="0"/>
              </a:p>
              <a:p>
                <a14:m>
                  <m:oMath xmlns:m="http://schemas.openxmlformats.org/officeDocument/2006/math">
                    <m:r>
                      <a:rPr lang="en-US" altLang="ja-JP" sz="1400" b="0" i="1" smtClean="0">
                        <a:latin typeface="Cambria Math" panose="02040503050406030204" pitchFamily="18" charset="0"/>
                      </a:rPr>
                      <m:t>h</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𝑥</m:t>
                        </m:r>
                      </m:e>
                      <m:sub>
                        <m:r>
                          <a:rPr lang="en-US" altLang="ja-JP" sz="1400" b="0" i="1" smtClean="0">
                            <a:latin typeface="Cambria Math" panose="02040503050406030204" pitchFamily="18" charset="0"/>
                          </a:rPr>
                          <m:t>𝑚𝑖𝑛</m:t>
                        </m:r>
                      </m:sub>
                    </m:sSub>
                    <m:r>
                      <a:rPr lang="en-US" altLang="ja-JP" sz="1400" b="0" i="1" smtClean="0">
                        <a:latin typeface="Cambria Math" panose="02040503050406030204" pitchFamily="18" charset="0"/>
                      </a:rPr>
                      <m:t>)</m:t>
                    </m:r>
                  </m:oMath>
                </a14:m>
                <a:r>
                  <a:rPr lang="zh-CN" altLang="en-US" sz="1400" dirty="0"/>
                  <a:t> </a:t>
                </a:r>
                <a:r>
                  <a:rPr lang="ja-JP" altLang="en-US" sz="1400" dirty="0"/>
                  <a:t>：実行不可能解だけを罰する</a:t>
                </a:r>
                <a:endParaRPr lang="en-US" altLang="ja-JP" sz="1400" dirty="0"/>
              </a:p>
              <a:p>
                <a14:m>
                  <m:oMath xmlns:m="http://schemas.openxmlformats.org/officeDocument/2006/math">
                    <m:r>
                      <a:rPr lang="en-US" altLang="zh-CN" sz="1400" b="0" i="1" smtClean="0">
                        <a:latin typeface="Cambria Math" panose="02040503050406030204" pitchFamily="18" charset="0"/>
                      </a:rPr>
                      <m:t>h</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𝑚𝑖𝑛</m:t>
                            </m:r>
                          </m:sub>
                        </m:sSub>
                      </m:e>
                    </m:d>
                    <m:r>
                      <a:rPr lang="en-US" altLang="zh-CN" sz="1400" b="0" i="1" smtClean="0">
                        <a:latin typeface="Cambria Math" panose="02040503050406030204" pitchFamily="18" charset="0"/>
                      </a:rPr>
                      <m:t>&lt;</m:t>
                    </m:r>
                    <m:r>
                      <a:rPr lang="en-US" altLang="zh-CN" sz="1400" b="0" i="1" smtClean="0">
                        <a:latin typeface="Cambria Math" panose="02040503050406030204" pitchFamily="18" charset="0"/>
                      </a:rPr>
                      <m:t>h</m:t>
                    </m:r>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𝑥</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oMath>
                </a14:m>
                <a:r>
                  <a:rPr lang="zh-CN" altLang="en-US" sz="1400" dirty="0"/>
                  <a:t>  </a:t>
                </a:r>
                <a:r>
                  <a:rPr lang="ja-JP" altLang="en-US" sz="1400" dirty="0"/>
                  <a:t>：最適解のコストは全ての実行不可能解のコストより小さい</a:t>
                </a:r>
                <a:endParaRPr lang="zh-CN" altLang="en-US" sz="1400" dirty="0"/>
              </a:p>
            </p:txBody>
          </p:sp>
        </mc:Choice>
        <mc:Fallback xmlns="">
          <p:sp>
            <p:nvSpPr>
              <p:cNvPr id="16" name="文本框 15">
                <a:extLst>
                  <a:ext uri="{FF2B5EF4-FFF2-40B4-BE49-F238E27FC236}">
                    <a16:creationId xmlns:a16="http://schemas.microsoft.com/office/drawing/2014/main" id="{B064A391-9169-A891-240D-CE770D8234A9}"/>
                  </a:ext>
                </a:extLst>
              </p:cNvPr>
              <p:cNvSpPr txBox="1">
                <a:spLocks noRot="1" noChangeAspect="1" noMove="1" noResize="1" noEditPoints="1" noAdjustHandles="1" noChangeArrowheads="1" noChangeShapeType="1" noTextEdit="1"/>
              </p:cNvSpPr>
              <p:nvPr/>
            </p:nvSpPr>
            <p:spPr>
              <a:xfrm>
                <a:off x="5672562" y="3390329"/>
                <a:ext cx="6474988" cy="738664"/>
              </a:xfrm>
              <a:prstGeom prst="rect">
                <a:avLst/>
              </a:prstGeom>
              <a:blipFill>
                <a:blip r:embed="rId11"/>
                <a:stretch>
                  <a:fillRect t="-813" b="-7317"/>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361835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Sum of Coefficients Absolute Values</a:t>
            </a:r>
            <a:endParaRPr kumimoji="1" lang="ja-JP" altLang="en-US"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FB8D5ED-DE85-5E89-501D-248C3FC95A16}"/>
                  </a:ext>
                </a:extLst>
              </p:cNvPr>
              <p:cNvSpPr txBox="1"/>
              <p:nvPr/>
            </p:nvSpPr>
            <p:spPr>
              <a:xfrm>
                <a:off x="380069" y="2378966"/>
                <a:ext cx="3279039" cy="4502515"/>
              </a:xfrm>
              <a:prstGeom prst="rect">
                <a:avLst/>
              </a:prstGeom>
              <a:noFill/>
            </p:spPr>
            <p:txBody>
              <a:bodyPr wrap="none" lIns="0" tIns="0" rIns="0" bIns="0" rtlCol="0">
                <a:spAutoFit/>
              </a:bodyPr>
              <a:lstStyle/>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oMath>
                </a14:m>
                <a:r>
                  <a:rPr lang="ja-JP" altLang="en-US" dirty="0"/>
                  <a:t>の上限</a:t>
                </a:r>
                <a:endParaRPr lang="en-US" altLang="ja-JP" dirty="0"/>
              </a:p>
              <a:p>
                <a:r>
                  <a:rPr lang="ja-JP" altLang="en-US" b="1" dirty="0"/>
                  <a:t>正の係数</a:t>
                </a:r>
                <a:r>
                  <a:rPr lang="ja-JP" altLang="en-US" dirty="0"/>
                  <a:t>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&gt;0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e>
                      </m:nary>
                    </m:oMath>
                  </m:oMathPara>
                </a14:m>
                <a:endParaRPr lang="en-US" altLang="zh-CN" dirty="0"/>
              </a:p>
              <a:p>
                <a:endParaRPr lang="en-US" altLang="zh-CN" dirty="0"/>
              </a:p>
              <a:p>
                <a:pPr marL="285750" indent="-28575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oMath>
                </a14:m>
                <a:r>
                  <a:rPr lang="ja-JP" altLang="en-US" dirty="0"/>
                  <a:t>の下限</a:t>
                </a:r>
                <a:endParaRPr lang="en-US" altLang="zh-CN" dirty="0"/>
              </a:p>
              <a:p>
                <a:r>
                  <a:rPr lang="ja-JP" altLang="en-US" b="1" dirty="0"/>
                  <a:t>負の係数</a:t>
                </a:r>
                <a:r>
                  <a:rPr lang="ja-JP" altLang="en-US" dirty="0"/>
                  <a:t>の総和：</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eqArr>
                            <m:eqArrPr>
                              <m:ctrlPr>
                                <a:rPr lang="en-US" altLang="zh-CN" b="0" i="1" smtClean="0">
                                  <a:latin typeface="Cambria Math" panose="02040503050406030204" pitchFamily="18" charset="0"/>
                                  <a:ea typeface="Cambria Math" panose="02040503050406030204" pitchFamily="18" charset="0"/>
                                </a:rPr>
                              </m:ctrlPr>
                            </m:eqArrPr>
                            <m:e>
                              <m:r>
                                <m:rPr>
                                  <m:brk m:alnAt="23"/>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&lt;0</m:t>
                              </m:r>
                            </m:e>
                          </m:eqAr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𝑖𝑗</m:t>
                              </m:r>
                            </m:sub>
                          </m:sSub>
                        </m:e>
                      </m:nary>
                    </m:oMath>
                  </m:oMathPara>
                </a14:m>
                <a:endParaRPr lang="en-US" altLang="zh-CN" dirty="0"/>
              </a:p>
              <a:p>
                <a:endParaRPr lang="en-US" altLang="zh-CN" dirty="0"/>
              </a:p>
              <a:p>
                <a:pPr marL="285750" indent="-285750">
                  <a:buFont typeface="Arial" panose="020B0604020202020204" pitchFamily="34" charset="0"/>
                  <a:buChar char="•"/>
                </a:pPr>
                <a:r>
                  <a:rPr lang="ja-JP" altLang="en-US" dirty="0"/>
                  <a:t>有効な</a:t>
                </a:r>
                <a14:m>
                  <m:oMath xmlns:m="http://schemas.openxmlformats.org/officeDocument/2006/math">
                    <m:r>
                      <a:rPr lang="en-US" altLang="ja-JP" b="0" i="1" smtClean="0">
                        <a:latin typeface="Cambria Math" panose="02040503050406030204" pitchFamily="18" charset="0"/>
                      </a:rPr>
                      <m:t>𝑤</m:t>
                    </m:r>
                  </m:oMath>
                </a14:m>
                <a:r>
                  <a:rPr lang="ja-JP"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𝑚𝑎𝑥</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en-US" altLang="zh-CN" b="0" i="1" smtClean="0">
                              <a:latin typeface="Cambria Math" panose="02040503050406030204" pitchFamily="18" charset="0"/>
                              <a:ea typeface="Cambria Math" panose="02040503050406030204" pitchFamily="18" charset="0"/>
                            </a:rPr>
                            <m:t>𝑚𝑖𝑛</m:t>
                          </m:r>
                        </m:sub>
                      </m:sSub>
                    </m:oMath>
                  </m:oMathPara>
                </a14:m>
                <a:endParaRPr lang="en-US" altLang="zh-CN" dirty="0"/>
              </a:p>
              <a:p>
                <a:endParaRPr lang="zh-CN" altLang="en-US" dirty="0"/>
              </a:p>
            </p:txBody>
          </p:sp>
        </mc:Choice>
        <mc:Fallback xmlns="">
          <p:sp>
            <p:nvSpPr>
              <p:cNvPr id="3" name="文本框 2">
                <a:extLst>
                  <a:ext uri="{FF2B5EF4-FFF2-40B4-BE49-F238E27FC236}">
                    <a16:creationId xmlns:a16="http://schemas.microsoft.com/office/drawing/2014/main" id="{0FB8D5ED-DE85-5E89-501D-248C3FC95A16}"/>
                  </a:ext>
                </a:extLst>
              </p:cNvPr>
              <p:cNvSpPr txBox="1">
                <a:spLocks noRot="1" noChangeAspect="1" noMove="1" noResize="1" noEditPoints="1" noAdjustHandles="1" noChangeArrowheads="1" noChangeShapeType="1" noTextEdit="1"/>
              </p:cNvSpPr>
              <p:nvPr/>
            </p:nvSpPr>
            <p:spPr>
              <a:xfrm>
                <a:off x="380069" y="2378966"/>
                <a:ext cx="3279039" cy="4502515"/>
              </a:xfrm>
              <a:prstGeom prst="rect">
                <a:avLst/>
              </a:prstGeom>
              <a:blipFill>
                <a:blip r:embed="rId2"/>
                <a:stretch>
                  <a:fillRect l="-4275" t="-162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049976F-B129-E156-12E3-C9C7FBF5926F}"/>
              </a:ext>
            </a:extLst>
          </p:cNvPr>
          <p:cNvSpPr txBox="1"/>
          <p:nvPr/>
        </p:nvSpPr>
        <p:spPr>
          <a:xfrm>
            <a:off x="6096000" y="2623078"/>
            <a:ext cx="1244251" cy="369332"/>
          </a:xfrm>
          <a:prstGeom prst="rect">
            <a:avLst/>
          </a:prstGeom>
          <a:noFill/>
        </p:spPr>
        <p:txBody>
          <a:bodyPr wrap="none" rtlCol="0">
            <a:spAutoFit/>
          </a:bodyPr>
          <a:lstStyle/>
          <a:p>
            <a:r>
              <a:rPr lang="en-US" altLang="zh-CN" dirty="0"/>
              <a:t>Example</a:t>
            </a:r>
            <a:r>
              <a:rPr lang="ja-JP" altLang="en-US" dirty="0"/>
              <a:t>：</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F955273-BFF3-3CEC-F534-63D15DC859B8}"/>
                  </a:ext>
                </a:extLst>
              </p:cNvPr>
              <p:cNvSpPr txBox="1"/>
              <p:nvPr/>
            </p:nvSpPr>
            <p:spPr>
              <a:xfrm>
                <a:off x="6021472" y="3299483"/>
                <a:ext cx="6121997" cy="83099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=13</m:t>
                      </m:r>
                    </m:oMath>
                  </m:oMathPara>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solidFill>
                          <a:srgbClr val="008000"/>
                        </a:solidFill>
                        <a:latin typeface="Cambria Math" panose="02040503050406030204" pitchFamily="18" charset="0"/>
                      </a:rPr>
                      <m:t>+9</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008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+7</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solidFill>
                          <a:srgbClr val="FF0000"/>
                        </a:solidFill>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solidFill>
                          <a:srgbClr val="008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008000"/>
                        </a:solidFill>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solidFill>
                          <a:srgbClr val="FF0000"/>
                        </a:solidFill>
                        <a:latin typeface="Cambria Math" panose="02040503050406030204" pitchFamily="18" charset="0"/>
                      </a:rPr>
                      <m:t>−10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−6</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r>
                      <a:rPr lang="en-US" altLang="zh-CN" b="0" i="1" smtClean="0">
                        <a:solidFill>
                          <a:srgbClr val="FF0000"/>
                        </a:solidFill>
                        <a:latin typeface="Cambria Math" panose="02040503050406030204" pitchFamily="18" charset="0"/>
                      </a:rPr>
                      <m:t>−8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oMath>
                </a14:m>
                <a:endParaRPr lang="zh-CN" altLang="en-US" dirty="0"/>
              </a:p>
            </p:txBody>
          </p:sp>
        </mc:Choice>
        <mc:Fallback xmlns="">
          <p:sp>
            <p:nvSpPr>
              <p:cNvPr id="13" name="文本框 12">
                <a:extLst>
                  <a:ext uri="{FF2B5EF4-FFF2-40B4-BE49-F238E27FC236}">
                    <a16:creationId xmlns:a16="http://schemas.microsoft.com/office/drawing/2014/main" id="{6F955273-BFF3-3CEC-F534-63D15DC859B8}"/>
                  </a:ext>
                </a:extLst>
              </p:cNvPr>
              <p:cNvSpPr txBox="1">
                <a:spLocks noRot="1" noChangeAspect="1" noMove="1" noResize="1" noEditPoints="1" noAdjustHandles="1" noChangeArrowheads="1" noChangeShapeType="1" noTextEdit="1"/>
              </p:cNvSpPr>
              <p:nvPr/>
            </p:nvSpPr>
            <p:spPr>
              <a:xfrm>
                <a:off x="6021472" y="3299483"/>
                <a:ext cx="6121997" cy="830997"/>
              </a:xfrm>
              <a:prstGeom prst="rect">
                <a:avLst/>
              </a:prstGeom>
              <a:blipFill>
                <a:blip r:embed="rId3"/>
                <a:stretch>
                  <a:fillRect l="-1793" b="-43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6DC3762-8080-58CA-174D-FDE4485FEB75}"/>
                  </a:ext>
                </a:extLst>
              </p:cNvPr>
              <p:cNvSpPr txBox="1"/>
              <p:nvPr/>
            </p:nvSpPr>
            <p:spPr>
              <a:xfrm>
                <a:off x="6047469" y="4280670"/>
                <a:ext cx="6096000"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𝑚𝑎𝑥</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008000"/>
                          </a:solidFill>
                          <a:latin typeface="Cambria Math" panose="02040503050406030204" pitchFamily="18" charset="0"/>
                          <a:ea typeface="Cambria Math" panose="02040503050406030204" pitchFamily="18" charset="0"/>
                        </a:rPr>
                        <m:t>+9+1+12+7+8+4</m:t>
                      </m:r>
                      <m:r>
                        <a:rPr lang="en-US" altLang="zh-CN" b="0" i="1" smtClean="0">
                          <a:latin typeface="Cambria Math" panose="02040503050406030204" pitchFamily="18" charset="0"/>
                          <a:ea typeface="Cambria Math" panose="02040503050406030204" pitchFamily="18" charset="0"/>
                        </a:rPr>
                        <m:t>=54</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13</m:t>
                      </m:r>
                      <m:r>
                        <a:rPr lang="en-US" altLang="zh-CN" b="0" i="1" smtClean="0">
                          <a:solidFill>
                            <a:srgbClr val="FF0000"/>
                          </a:solidFill>
                          <a:latin typeface="Cambria Math" panose="02040503050406030204" pitchFamily="18" charset="0"/>
                          <a:ea typeface="Cambria Math" panose="02040503050406030204" pitchFamily="18" charset="0"/>
                        </a:rPr>
                        <m:t>−5−12−10−6−8</m:t>
                      </m:r>
                      <m:r>
                        <a:rPr lang="en-US" altLang="zh-CN" b="0" i="1" smtClean="0">
                          <a:latin typeface="Cambria Math" panose="02040503050406030204" pitchFamily="18" charset="0"/>
                          <a:ea typeface="Cambria Math" panose="02040503050406030204" pitchFamily="18" charset="0"/>
                        </a:rPr>
                        <m:t>=−28</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&gt;54−</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−28</m:t>
                          </m:r>
                        </m:e>
                      </m:d>
                      <m:r>
                        <a:rPr lang="en-US" altLang="zh-CN" b="0" i="1" smtClean="0">
                          <a:latin typeface="Cambria Math" panose="02040503050406030204" pitchFamily="18" charset="0"/>
                        </a:rPr>
                        <m:t>=82</m:t>
                      </m:r>
                    </m:oMath>
                  </m:oMathPara>
                </a14:m>
                <a:endParaRPr lang="zh-CN" altLang="en-US" dirty="0"/>
              </a:p>
            </p:txBody>
          </p:sp>
        </mc:Choice>
        <mc:Fallback xmlns="">
          <p:sp>
            <p:nvSpPr>
              <p:cNvPr id="15" name="文本框 14">
                <a:extLst>
                  <a:ext uri="{FF2B5EF4-FFF2-40B4-BE49-F238E27FC236}">
                    <a16:creationId xmlns:a16="http://schemas.microsoft.com/office/drawing/2014/main" id="{A6DC3762-8080-58CA-174D-FDE4485FEB75}"/>
                  </a:ext>
                </a:extLst>
              </p:cNvPr>
              <p:cNvSpPr txBox="1">
                <a:spLocks noRot="1" noChangeAspect="1" noMove="1" noResize="1" noEditPoints="1" noAdjustHandles="1" noChangeArrowheads="1" noChangeShapeType="1" noTextEdit="1"/>
              </p:cNvSpPr>
              <p:nvPr/>
            </p:nvSpPr>
            <p:spPr>
              <a:xfrm>
                <a:off x="6047469" y="4280670"/>
                <a:ext cx="6096000" cy="12003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D5987B7-0051-EAE2-C239-5F7AC74570EB}"/>
                  </a:ext>
                </a:extLst>
              </p:cNvPr>
              <p:cNvSpPr txBox="1"/>
              <p:nvPr/>
            </p:nvSpPr>
            <p:spPr>
              <a:xfrm>
                <a:off x="5866861" y="5723026"/>
                <a:ext cx="6457217" cy="923330"/>
              </a:xfrm>
              <a:prstGeom prst="rect">
                <a:avLst/>
              </a:prstGeom>
              <a:noFill/>
            </p:spPr>
            <p:txBody>
              <a:bodyPr wrap="none" rtlCol="0">
                <a:spAutoFit/>
              </a:bodyPr>
              <a:lstStyle/>
              <a:p>
                <a:r>
                  <a:rPr lang="ja-JP" altLang="en-US" dirty="0"/>
                  <a:t>方法は簡単であるが、得られた</a:t>
                </a:r>
                <a:r>
                  <a:rPr lang="ja-JP" altLang="en-US" b="0" i="0" dirty="0">
                    <a:solidFill>
                      <a:srgbClr val="374151"/>
                    </a:solidFill>
                    <a:effectLst/>
                    <a:latin typeface="Söhne"/>
                  </a:rPr>
                  <a:t>上限と下限がルーズ（</a:t>
                </a:r>
                <a:r>
                  <a:rPr lang="en-US" altLang="ja-JP" b="0" i="0" dirty="0">
                    <a:solidFill>
                      <a:srgbClr val="374151"/>
                    </a:solidFill>
                    <a:effectLst/>
                    <a:latin typeface="Söhne"/>
                  </a:rPr>
                  <a:t>loose</a:t>
                </a:r>
                <a:r>
                  <a:rPr lang="ja-JP" altLang="en-US" b="0" i="0" dirty="0">
                    <a:solidFill>
                      <a:srgbClr val="374151"/>
                    </a:solidFill>
                    <a:effectLst/>
                    <a:latin typeface="Söhne"/>
                  </a:rPr>
                  <a:t>）</a:t>
                </a:r>
                <a:endParaRPr lang="en-US" altLang="ja-JP" b="0" i="0" dirty="0">
                  <a:solidFill>
                    <a:srgbClr val="374151"/>
                  </a:solidFill>
                  <a:effectLst/>
                  <a:latin typeface="Söhne"/>
                </a:endParaRPr>
              </a:p>
              <a:p>
                <a14:m>
                  <m:oMath xmlns:m="http://schemas.openxmlformats.org/officeDocument/2006/math">
                    <m:r>
                      <a:rPr lang="en-US" altLang="zh-CN" i="1" smtClean="0">
                        <a:latin typeface="Cambria Math" panose="02040503050406030204" pitchFamily="18" charset="0"/>
                      </a:rPr>
                      <m:t>5</m:t>
                    </m:r>
                    <m:r>
                      <a:rPr lang="en-US" altLang="zh-CN" b="0" i="1" smtClean="0">
                        <a:latin typeface="Cambria Math" panose="02040503050406030204" pitchFamily="18" charset="0"/>
                      </a:rPr>
                      <m:t>4</m:t>
                    </m:r>
                  </m:oMath>
                </a14:m>
                <a:r>
                  <a:rPr lang="ja-JP" altLang="en-US" dirty="0"/>
                  <a:t>が大きすぎて、</a:t>
                </a:r>
                <a:r>
                  <a:rPr lang="en-US" altLang="zh-CN" dirty="0"/>
                  <a:t> </a:t>
                </a:r>
                <a14:m>
                  <m:oMath xmlns:m="http://schemas.openxmlformats.org/officeDocument/2006/math">
                    <m:r>
                      <a:rPr lang="en-US" altLang="zh-CN" b="0" i="1" smtClean="0">
                        <a:latin typeface="Cambria Math" panose="02040503050406030204" pitchFamily="18" charset="0"/>
                      </a:rPr>
                      <m:t>−28</m:t>
                    </m:r>
                  </m:oMath>
                </a14:m>
                <a:r>
                  <a:rPr lang="ja-JP" altLang="en-US" dirty="0"/>
                  <a:t>が小さすぎる。</a:t>
                </a:r>
                <a:endParaRPr lang="en-US" altLang="ja-JP" dirty="0"/>
              </a:p>
              <a:p>
                <a:r>
                  <a:rPr lang="ja-JP" altLang="en-US" dirty="0"/>
                  <a:t>ほとんどの場合、実際に取れないかもしれない</a:t>
                </a:r>
                <a:endParaRPr lang="zh-CN" altLang="en-US" dirty="0"/>
              </a:p>
            </p:txBody>
          </p:sp>
        </mc:Choice>
        <mc:Fallback xmlns="">
          <p:sp>
            <p:nvSpPr>
              <p:cNvPr id="16" name="文本框 15">
                <a:extLst>
                  <a:ext uri="{FF2B5EF4-FFF2-40B4-BE49-F238E27FC236}">
                    <a16:creationId xmlns:a16="http://schemas.microsoft.com/office/drawing/2014/main" id="{BD5987B7-0051-EAE2-C239-5F7AC74570EB}"/>
                  </a:ext>
                </a:extLst>
              </p:cNvPr>
              <p:cNvSpPr txBox="1">
                <a:spLocks noRot="1" noChangeAspect="1" noMove="1" noResize="1" noEditPoints="1" noAdjustHandles="1" noChangeArrowheads="1" noChangeShapeType="1" noTextEdit="1"/>
              </p:cNvSpPr>
              <p:nvPr/>
            </p:nvSpPr>
            <p:spPr>
              <a:xfrm>
                <a:off x="5866861" y="5723026"/>
                <a:ext cx="6457217" cy="923330"/>
              </a:xfrm>
              <a:prstGeom prst="rect">
                <a:avLst/>
              </a:prstGeom>
              <a:blipFill>
                <a:blip r:embed="rId5"/>
                <a:stretch>
                  <a:fillRect l="-755" t="-3974" r="-94" b="-105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EDE618-A3EC-23E0-21B7-7F7993C25BC7}"/>
                  </a:ext>
                </a:extLst>
              </p:cNvPr>
              <p:cNvSpPr txBox="1"/>
              <p:nvPr/>
            </p:nvSpPr>
            <p:spPr>
              <a:xfrm>
                <a:off x="173139" y="1116575"/>
                <a:ext cx="4808436" cy="1111202"/>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𝑓</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15"/>
                            </m:rPr>
                            <a:rPr lang="en-US" altLang="zh-CN" sz="1600" b="0" i="1" smtClean="0">
                              <a:latin typeface="Cambria Math" panose="02040503050406030204" pitchFamily="18" charset="0"/>
                            </a:rPr>
                            <m:t>1</m:t>
                          </m:r>
                          <m:r>
                            <a:rPr lang="en-US" altLang="zh-CN" sz="1600" b="0" i="1" smtClean="0">
                              <a:latin typeface="Cambria Math" panose="02040503050406030204" pitchFamily="18" charset="0"/>
                              <a:ea typeface="Cambria Math" panose="02040503050406030204" pitchFamily="18" charset="0"/>
                            </a:rPr>
                            <m:t>≤</m:t>
                          </m:r>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up/>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zh-CN" altLang="en-US" sz="1600" dirty="0"/>
              </a:p>
            </p:txBody>
          </p:sp>
        </mc:Choice>
        <mc:Fallback xmlns="">
          <p:sp>
            <p:nvSpPr>
              <p:cNvPr id="5" name="文本框 4">
                <a:extLst>
                  <a:ext uri="{FF2B5EF4-FFF2-40B4-BE49-F238E27FC236}">
                    <a16:creationId xmlns:a16="http://schemas.microsoft.com/office/drawing/2014/main" id="{A5EDE618-A3EC-23E0-21B7-7F7993C25BC7}"/>
                  </a:ext>
                </a:extLst>
              </p:cNvPr>
              <p:cNvSpPr txBox="1">
                <a:spLocks noRot="1" noChangeAspect="1" noMove="1" noResize="1" noEditPoints="1" noAdjustHandles="1" noChangeArrowheads="1" noChangeShapeType="1" noTextEdit="1"/>
              </p:cNvSpPr>
              <p:nvPr/>
            </p:nvSpPr>
            <p:spPr>
              <a:xfrm>
                <a:off x="173139" y="1116575"/>
                <a:ext cx="4808436" cy="1111202"/>
              </a:xfrm>
              <a:prstGeom prst="rect">
                <a:avLst/>
              </a:prstGeom>
              <a:blipFill>
                <a:blip r:embed="rId6"/>
                <a:stretch>
                  <a:fillRect l="-1014" t="-21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FE26D7E-CCDF-CB6C-350C-EFEEE14356A0}"/>
                  </a:ext>
                </a:extLst>
              </p:cNvPr>
              <p:cNvSpPr txBox="1"/>
              <p:nvPr/>
            </p:nvSpPr>
            <p:spPr>
              <a:xfrm>
                <a:off x="5719389" y="1246771"/>
                <a:ext cx="5070747"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𝑐</m:t>
                    </m:r>
                  </m:oMath>
                </a14:m>
                <a:r>
                  <a:rPr lang="zh-CN" altLang="en-US"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𝑖</m:t>
                        </m:r>
                      </m:sub>
                    </m:sSub>
                  </m:oMath>
                </a14:m>
                <a:r>
                  <a:rPr lang="ja-JP" altLang="en-US" sz="1600" dirty="0"/>
                  <a:t>一次項の係数</a:t>
                </a:r>
                <a:r>
                  <a:rPr lang="en-US" altLang="ja-JP" sz="1600" dirty="0"/>
                  <a:t> </a:t>
                </a:r>
                <a:r>
                  <a:rPr lang="ja-JP" altLang="en-US" sz="1600" dirty="0"/>
                  <a:t>、</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𝑐</m:t>
                        </m:r>
                      </m:e>
                      <m:sub>
                        <m:r>
                          <a:rPr lang="en-US" altLang="ja-JP" sz="1600" b="0" i="1" dirty="0" smtClean="0">
                            <a:latin typeface="Cambria Math" panose="02040503050406030204" pitchFamily="18" charset="0"/>
                          </a:rPr>
                          <m:t>𝑖𝑗</m:t>
                        </m:r>
                      </m:sub>
                    </m:sSub>
                  </m:oMath>
                </a14:m>
                <a:r>
                  <a:rPr lang="ja-JP" altLang="en-US" sz="1600" dirty="0"/>
                  <a:t>二次項の係数、</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0</m:t>
                        </m:r>
                      </m:sub>
                    </m:sSub>
                  </m:oMath>
                </a14:m>
                <a:r>
                  <a:rPr lang="ja-JP" altLang="en-US" sz="1600" dirty="0"/>
                  <a:t>定数項</a:t>
                </a:r>
                <a:endParaRPr lang="en-US" altLang="ja-JP" sz="1600" dirty="0"/>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7" name="文本框 6">
                <a:extLst>
                  <a:ext uri="{FF2B5EF4-FFF2-40B4-BE49-F238E27FC236}">
                    <a16:creationId xmlns:a16="http://schemas.microsoft.com/office/drawing/2014/main" id="{5FE26D7E-CCDF-CB6C-350C-EFEEE14356A0}"/>
                  </a:ext>
                </a:extLst>
              </p:cNvPr>
              <p:cNvSpPr txBox="1">
                <a:spLocks noRot="1" noChangeAspect="1" noMove="1" noResize="1" noEditPoints="1" noAdjustHandles="1" noChangeArrowheads="1" noChangeShapeType="1" noTextEdit="1"/>
              </p:cNvSpPr>
              <p:nvPr/>
            </p:nvSpPr>
            <p:spPr>
              <a:xfrm>
                <a:off x="5719389" y="1246771"/>
                <a:ext cx="5070747" cy="850810"/>
              </a:xfrm>
              <a:prstGeom prst="rect">
                <a:avLst/>
              </a:prstGeom>
              <a:blipFill>
                <a:blip r:embed="rId7"/>
                <a:stretch>
                  <a:fillRect t="-1418" b="-780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106344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err="1"/>
              <a:t>Posiform-negaform</a:t>
            </a:r>
            <a:endParaRPr kumimoji="1" lang="ja-JP" altLang="en-US" b="1"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C14960-A696-F428-1AF5-D3871B2C56F6}"/>
                  </a:ext>
                </a:extLst>
              </p:cNvPr>
              <p:cNvSpPr txBox="1"/>
              <p:nvPr/>
            </p:nvSpPr>
            <p:spPr>
              <a:xfrm>
                <a:off x="158851" y="1105400"/>
                <a:ext cx="5812684" cy="4925579"/>
              </a:xfrm>
              <a:prstGeom prst="rect">
                <a:avLst/>
              </a:prstGeom>
              <a:noFill/>
            </p:spPr>
            <p:txBody>
              <a:bodyPr wrap="square" rtlCol="0">
                <a:spAutoFit/>
              </a:bodyPr>
              <a:lstStyle/>
              <a:p>
                <a:r>
                  <a:rPr lang="ja-JP" altLang="en-US" sz="1400" dirty="0"/>
                  <a:t>補完二進数変数（</a:t>
                </a:r>
                <a:r>
                  <a:rPr lang="en-US" altLang="zh-CN" sz="1400" b="0" i="0" dirty="0">
                    <a:solidFill>
                      <a:srgbClr val="0F0F0F"/>
                    </a:solidFill>
                    <a:effectLst/>
                    <a:latin typeface="Söhne"/>
                  </a:rPr>
                  <a:t> complemented binary variables </a:t>
                </a:r>
                <a:r>
                  <a:rPr lang="ja-JP" altLang="en-US" sz="1400" dirty="0"/>
                  <a:t>）を導入する</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acc>
                      <m:r>
                        <a:rPr lang="en-US" altLang="zh-CN" sz="1400" b="0" i="1" smtClean="0">
                          <a:latin typeface="Cambria Math" panose="02040503050406030204" pitchFamily="18" charset="0"/>
                        </a:rPr>
                        <m:t>=1−</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oMath>
                  </m:oMathPara>
                </a14:m>
                <a:endParaRPr lang="en-US" altLang="zh-CN" sz="1400" dirty="0"/>
              </a:p>
              <a:p>
                <a:endParaRPr lang="en-US" altLang="zh-CN" sz="1400" dirty="0"/>
              </a:p>
              <a:p>
                <a:r>
                  <a:rPr lang="ja-JP" altLang="en-US" sz="1400" dirty="0"/>
                  <a:t>本来の目的関数：</a:t>
                </a:r>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1</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&lt;</m:t>
                          </m:r>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𝑛</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𝑖𝑗</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sub>
                          </m:sSub>
                        </m:e>
                      </m:nary>
                    </m:oMath>
                  </m:oMathPara>
                </a14:m>
                <a:endParaRPr lang="en-US" altLang="zh-CN" sz="1400" dirty="0"/>
              </a:p>
              <a:p>
                <a:endParaRPr lang="en-US" altLang="zh-CN" sz="1400" dirty="0"/>
              </a:p>
              <a:p>
                <a:endParaRPr lang="en-US" altLang="zh-CN" sz="1400" dirty="0"/>
              </a:p>
              <a:p>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𝑢</m:t>
                          </m:r>
                        </m:e>
                      </m:nary>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𝑢𝑣</m:t>
                              </m:r>
                            </m:sub>
                          </m:sSub>
                          <m:r>
                            <a:rPr lang="en-US" altLang="zh-CN" sz="1400" b="0" i="1" smtClean="0">
                              <a:latin typeface="Cambria Math" panose="02040503050406030204" pitchFamily="18" charset="0"/>
                            </a:rPr>
                            <m:t>𝑢𝑣</m:t>
                          </m:r>
                        </m:e>
                      </m:nary>
                    </m:oMath>
                  </m:oMathPara>
                </a14:m>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𝐿</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𝑥</m:t>
                          </m:r>
                        </m:e>
                        <m:sub>
                          <m:r>
                            <a:rPr lang="en-US" altLang="zh-CN" sz="1400" b="0" i="1" smtClean="0">
                              <a:latin typeface="Cambria Math" panose="02040503050406030204" pitchFamily="18" charset="0"/>
                              <a:ea typeface="Cambria Math" panose="02040503050406030204" pitchFamily="18" charset="0"/>
                            </a:rPr>
                            <m:t>𝑛</m:t>
                          </m:r>
                        </m:sub>
                      </m:sSub>
                      <m:r>
                        <a:rPr lang="en-US" altLang="zh-CN" sz="1400" b="0" i="1" smtClean="0">
                          <a:latin typeface="Cambria Math" panose="02040503050406030204" pitchFamily="18" charset="0"/>
                          <a:ea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𝑛</m:t>
                              </m:r>
                            </m:sub>
                          </m:sSub>
                        </m:e>
                      </m:acc>
                      <m:r>
                        <a:rPr lang="en-US" altLang="zh-CN" sz="1400" b="0" i="1" smtClean="0">
                          <a:latin typeface="Cambria Math" panose="02040503050406030204" pitchFamily="18" charset="0"/>
                          <a:ea typeface="Cambria Math" panose="02040503050406030204" pitchFamily="18" charset="0"/>
                        </a:rPr>
                        <m:t>}</m:t>
                      </m:r>
                    </m:oMath>
                  </m:oMathPara>
                </a14:m>
                <a:endParaRPr lang="en-US" altLang="zh-CN" sz="1400" dirty="0"/>
              </a:p>
              <a:p>
                <a:endParaRPr lang="en-US" altLang="zh-CN" sz="1400" dirty="0"/>
              </a:p>
              <a:p>
                <a:endParaRPr lang="en-US" altLang="zh-CN" sz="1400" dirty="0"/>
              </a:p>
              <a:p>
                <a:r>
                  <a:rPr lang="en-US" altLang="zh-CN" sz="1400" dirty="0" err="1"/>
                  <a:t>Posiform</a:t>
                </a:r>
                <a:r>
                  <a:rPr lang="ja-JP" altLang="en-US" sz="1400" dirty="0"/>
                  <a:t>：</a:t>
                </a:r>
                <a:r>
                  <a:rPr lang="en-US" altLang="zh-CN" sz="1400" b="0" dirty="0"/>
                  <a:t> </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𝑢𝑣</m:t>
                        </m:r>
                      </m:sub>
                    </m:sSub>
                  </m:oMath>
                </a14:m>
                <a:r>
                  <a:rPr lang="ja-JP" altLang="en-US" sz="1400" dirty="0"/>
                  <a:t>が正数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oMath>
                </a14:m>
                <a:r>
                  <a:rPr lang="ja-JP" altLang="en-US" sz="1400" dirty="0"/>
                  <a:t>の下限</a:t>
                </a:r>
                <a:endParaRPr lang="en-US" altLang="ja-JP" sz="1400" dirty="0"/>
              </a:p>
              <a:p>
                <a:endParaRPr lang="en-US" altLang="ja-JP" sz="1400" dirty="0"/>
              </a:p>
              <a:p>
                <a:r>
                  <a:rPr lang="en-US" altLang="zh-CN" sz="1400" dirty="0" err="1"/>
                  <a:t>Negaform</a:t>
                </a:r>
                <a:r>
                  <a:rPr lang="ja-JP" altLang="en-US" sz="1400" dirty="0"/>
                  <a:t>：</a:t>
                </a:r>
                <a:r>
                  <a:rPr lang="ja-JP" altLang="en-US" sz="1400" b="0" dirty="0"/>
                  <a:t>全ての</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𝑢</m:t>
                        </m:r>
                      </m:sub>
                    </m:sSub>
                  </m:oMath>
                </a14:m>
                <a:r>
                  <a:rPr lang="ja-JP" altLang="en-US" sz="1400" dirty="0"/>
                  <a:t>と</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𝑢𝑣</m:t>
                        </m:r>
                      </m:sub>
                    </m:sSub>
                  </m:oMath>
                </a14:m>
                <a:r>
                  <a:rPr lang="ja-JP" altLang="en-US" sz="1400" dirty="0"/>
                  <a:t>が負数</a:t>
                </a:r>
                <a:endParaRPr lang="en-US" altLang="ja-JP" sz="1400" dirty="0"/>
              </a:p>
              <a:p>
                <a:r>
                  <a:rPr lang="en-US" altLang="ja-JP" sz="1400" dirty="0"/>
                  <a:t>		</a:t>
                </a:r>
                <a:r>
                  <a:rPr lang="en-US" altLang="zh-CN" sz="1400" b="0" dirty="0"/>
                  <a:t>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0</m:t>
                        </m:r>
                      </m:sub>
                    </m:sSub>
                  </m:oMath>
                </a14:m>
                <a:r>
                  <a:rPr lang="ja-JP" altLang="en-US" sz="1400" dirty="0"/>
                  <a:t>が</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m:t>
                        </m:r>
                        <m:r>
                          <a:rPr lang="en-US" altLang="zh-CN" sz="1400" b="0" i="1" smtClean="0">
                            <a:latin typeface="Cambria Math" panose="02040503050406030204" pitchFamily="18" charset="0"/>
                          </a:rPr>
                          <m:t>𝑎𝑥</m:t>
                        </m:r>
                      </m:sub>
                    </m:sSub>
                  </m:oMath>
                </a14:m>
                <a:r>
                  <a:rPr lang="ja-JP" altLang="en-US" sz="1400" dirty="0"/>
                  <a:t>の上限</a:t>
                </a:r>
                <a:endParaRPr lang="en-US" altLang="ja-JP" sz="1400" dirty="0"/>
              </a:p>
            </p:txBody>
          </p:sp>
        </mc:Choice>
        <mc:Fallback xmlns="">
          <p:sp>
            <p:nvSpPr>
              <p:cNvPr id="2" name="文本框 1">
                <a:extLst>
                  <a:ext uri="{FF2B5EF4-FFF2-40B4-BE49-F238E27FC236}">
                    <a16:creationId xmlns:a16="http://schemas.microsoft.com/office/drawing/2014/main" id="{5DC14960-A696-F428-1AF5-D3871B2C56F6}"/>
                  </a:ext>
                </a:extLst>
              </p:cNvPr>
              <p:cNvSpPr txBox="1">
                <a:spLocks noRot="1" noChangeAspect="1" noMove="1" noResize="1" noEditPoints="1" noAdjustHandles="1" noChangeArrowheads="1" noChangeShapeType="1" noTextEdit="1"/>
              </p:cNvSpPr>
              <p:nvPr/>
            </p:nvSpPr>
            <p:spPr>
              <a:xfrm>
                <a:off x="158851" y="1105400"/>
                <a:ext cx="5812684" cy="4925579"/>
              </a:xfrm>
              <a:prstGeom prst="rect">
                <a:avLst/>
              </a:prstGeom>
              <a:blipFill>
                <a:blip r:embed="rId3"/>
                <a:stretch>
                  <a:fillRect l="-314" t="-124"/>
                </a:stretch>
              </a:blipFill>
            </p:spPr>
            <p:txBody>
              <a:bodyPr/>
              <a:lstStyle/>
              <a:p>
                <a:r>
                  <a:rPr lang="zh-CN" altLang="en-US">
                    <a:noFill/>
                  </a:rPr>
                  <a:t> </a:t>
                </a:r>
              </a:p>
            </p:txBody>
          </p:sp>
        </mc:Fallback>
      </mc:AlternateContent>
      <p:sp>
        <p:nvSpPr>
          <p:cNvPr id="5" name="箭头: 下 4">
            <a:extLst>
              <a:ext uri="{FF2B5EF4-FFF2-40B4-BE49-F238E27FC236}">
                <a16:creationId xmlns:a16="http://schemas.microsoft.com/office/drawing/2014/main" id="{A68CA262-958A-A7C4-C800-6B4F2CE3B43E}"/>
              </a:ext>
            </a:extLst>
          </p:cNvPr>
          <p:cNvSpPr/>
          <p:nvPr/>
        </p:nvSpPr>
        <p:spPr>
          <a:xfrm>
            <a:off x="2849048" y="3000375"/>
            <a:ext cx="133350" cy="4286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C17FFA3-BE54-8D94-C10A-C84C07C4F30E}"/>
              </a:ext>
            </a:extLst>
          </p:cNvPr>
          <p:cNvSpPr txBox="1"/>
          <p:nvPr/>
        </p:nvSpPr>
        <p:spPr>
          <a:xfrm>
            <a:off x="5506387" y="1039348"/>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6E8C28C-D80F-CB7D-DBA3-DE26DD356219}"/>
                  </a:ext>
                </a:extLst>
              </p:cNvPr>
              <p:cNvSpPr txBox="1"/>
              <p:nvPr/>
            </p:nvSpPr>
            <p:spPr>
              <a:xfrm>
                <a:off x="6121998" y="1383469"/>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8" name="文本框 7">
                <a:extLst>
                  <a:ext uri="{FF2B5EF4-FFF2-40B4-BE49-F238E27FC236}">
                    <a16:creationId xmlns:a16="http://schemas.microsoft.com/office/drawing/2014/main" id="{86E8C28C-D80F-CB7D-DBA3-DE26DD356219}"/>
                  </a:ext>
                </a:extLst>
              </p:cNvPr>
              <p:cNvSpPr txBox="1">
                <a:spLocks noRot="1" noChangeAspect="1" noMove="1" noResize="1" noEditPoints="1" noAdjustHandles="1" noChangeArrowheads="1" noChangeShapeType="1" noTextEdit="1"/>
              </p:cNvSpPr>
              <p:nvPr/>
            </p:nvSpPr>
            <p:spPr>
              <a:xfrm>
                <a:off x="6121998" y="1383469"/>
                <a:ext cx="4766241" cy="646331"/>
              </a:xfrm>
              <a:prstGeom prst="rect">
                <a:avLst/>
              </a:prstGeom>
              <a:blipFill>
                <a:blip r:embed="rId4"/>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803261-B0B3-46BB-3FF4-47BB64A86BC8}"/>
                  </a:ext>
                </a:extLst>
              </p:cNvPr>
              <p:cNvSpPr txBox="1"/>
              <p:nvPr/>
            </p:nvSpPr>
            <p:spPr>
              <a:xfrm>
                <a:off x="5939294" y="2029800"/>
                <a:ext cx="5696303" cy="2246769"/>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Posiform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=−5</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e>
                      </m:d>
                      <m:r>
                        <a:rPr lang="en-US" altLang="zh-CN" sz="1400" b="0" i="1" smtClean="0">
                          <a:latin typeface="Cambria Math" panose="02040503050406030204" pitchFamily="18" charset="0"/>
                        </a:rPr>
                        <m:t>=−5</m:t>
                      </m:r>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e>
                      </m:d>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0" smtClean="0">
                          <a:latin typeface="Cambria Math" panose="02040503050406030204" pitchFamily="18" charset="0"/>
                        </a:rPr>
                        <m:t>=−12</m:t>
                      </m:r>
                      <m:r>
                        <a:rPr lang="en-US" altLang="zh-CN" sz="1400" b="0" i="0"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r>
                  <a:rPr lang="en-US" altLang="zh-CN" sz="1400" dirty="0"/>
                  <a:t>	</a:t>
                </a:r>
                <a14:m>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e>
                      <m:sub>
                        <m:r>
                          <a:rPr lang="en-US" altLang="zh-CN" sz="1400" b="0" i="1" smtClean="0">
                            <a:latin typeface="Cambria Math" panose="02040503050406030204" pitchFamily="18" charset="0"/>
                          </a:rPr>
                          <m:t>+</m:t>
                        </m:r>
                      </m:sub>
                    </m:sSub>
                    <m:r>
                      <a:rPr lang="en-US" altLang="zh-CN" sz="1400" b="0" i="1" smtClean="0">
                        <a:latin typeface="Cambria Math" panose="02040503050406030204" pitchFamily="18" charset="0"/>
                      </a:rPr>
                      <m:t>=0</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008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latin typeface="Cambria Math" panose="02040503050406030204" pitchFamily="18" charset="0"/>
                      </a:rPr>
                      <m:t>+</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008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+10</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+6</m:t>
                    </m:r>
                    <m:sSub>
                      <m:sSubPr>
                        <m:ctrlPr>
                          <a:rPr lang="en-US" altLang="zh-CN" sz="1400" i="1">
                            <a:latin typeface="Cambria Math" panose="02040503050406030204" pitchFamily="18" charset="0"/>
                          </a:rPr>
                        </m:ctrlPr>
                      </m:sSubPr>
                      <m:e>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i="1" smtClean="0">
                        <a:solidFill>
                          <a:srgbClr val="008000"/>
                        </a:solidFill>
                        <a:latin typeface="Cambria Math" panose="02040503050406030204" pitchFamily="18" charset="0"/>
                      </a:rPr>
                      <m:t>+</m:t>
                    </m:r>
                    <m:r>
                      <a:rPr lang="en-US" altLang="zh-CN" sz="1400" b="0" i="1" smtClean="0">
                        <a:solidFill>
                          <a:srgbClr val="008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3" name="文本框 2">
                <a:extLst>
                  <a:ext uri="{FF2B5EF4-FFF2-40B4-BE49-F238E27FC236}">
                    <a16:creationId xmlns:a16="http://schemas.microsoft.com/office/drawing/2014/main" id="{C3803261-B0B3-46BB-3FF4-47BB64A86BC8}"/>
                  </a:ext>
                </a:extLst>
              </p:cNvPr>
              <p:cNvSpPr txBox="1">
                <a:spLocks noRot="1" noChangeAspect="1" noMove="1" noResize="1" noEditPoints="1" noAdjustHandles="1" noChangeArrowheads="1" noChangeShapeType="1" noTextEdit="1"/>
              </p:cNvSpPr>
              <p:nvPr/>
            </p:nvSpPr>
            <p:spPr>
              <a:xfrm>
                <a:off x="5939294" y="2029800"/>
                <a:ext cx="5696303" cy="2246769"/>
              </a:xfrm>
              <a:prstGeom prst="rect">
                <a:avLst/>
              </a:prstGeom>
              <a:blipFill>
                <a:blip r:embed="rId5"/>
                <a:stretch>
                  <a:fillRect l="-107"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EC4E9C2-5AB3-CE28-6DF2-419E7BDE8144}"/>
                  </a:ext>
                </a:extLst>
              </p:cNvPr>
              <p:cNvSpPr txBox="1"/>
              <p:nvPr/>
            </p:nvSpPr>
            <p:spPr>
              <a:xfrm>
                <a:off x="5955415" y="4088482"/>
                <a:ext cx="5696303" cy="2246769"/>
              </a:xfrm>
              <a:prstGeom prst="rect">
                <a:avLst/>
              </a:prstGeom>
              <a:noFill/>
            </p:spPr>
            <p:txBody>
              <a:bodyPr wrap="none" rtlCol="0">
                <a:spAutoFit/>
              </a:bodyPr>
              <a:lstStyle/>
              <a:p>
                <a:pPr marL="285750" indent="-285750">
                  <a:buFont typeface="Arial" panose="020B0604020202020204" pitchFamily="34" charset="0"/>
                  <a:buChar char="•"/>
                </a:pPr>
                <a:r>
                  <a:rPr lang="en-US" altLang="zh-CN" sz="1400" dirty="0"/>
                  <a:t>Neg</a:t>
                </a:r>
                <a:r>
                  <a:rPr lang="en-US" altLang="zh-CN" sz="1400" dirty="0" err="1"/>
                  <a:t>aform</a:t>
                </a:r>
                <a:r>
                  <a:rPr lang="ja-JP" altLang="en-US" sz="1400" dirty="0"/>
                  <a:t>：</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+9</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b="0" i="1" smtClean="0">
                          <a:latin typeface="Cambria Math" panose="02040503050406030204" pitchFamily="18" charset="0"/>
                        </a:rPr>
                        <m:t>=9</m:t>
                      </m:r>
                      <m:d>
                        <m:dPr>
                          <m:ctrlPr>
                            <a:rPr lang="en-US" altLang="zh-CN" sz="1400" b="0" i="1" smtClean="0">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e>
                      </m:d>
                      <m:r>
                        <a:rPr lang="en-US" altLang="zh-CN" sz="1400" b="0" i="1" smtClean="0">
                          <a:latin typeface="Cambria Math" panose="02040503050406030204" pitchFamily="18" charset="0"/>
                        </a:rPr>
                        <m:t>=9</m:t>
                      </m:r>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e>
                      </m:acc>
                    </m:oMath>
                  </m:oMathPara>
                </a14:m>
                <a:endParaRPr lang="en-US" altLang="zh-CN" sz="14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1400" i="1">
                          <a:solidFill>
                            <a:srgbClr val="008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1−</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e>
                      </m:d>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r>
                        <a:rPr lang="en-US" altLang="zh-CN" sz="1400" b="0" i="1" smtClean="0">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=8</m:t>
                      </m:r>
                      <m:r>
                        <a:rPr lang="en-US" altLang="zh-CN" sz="1400" b="0" i="1" smtClean="0">
                          <a:solidFill>
                            <a:srgbClr val="FF0000"/>
                          </a:solidFill>
                          <a:latin typeface="Cambria Math" panose="02040503050406030204" pitchFamily="18" charset="0"/>
                        </a:rPr>
                        <m:t>−8</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oMath>
                  </m:oMathPara>
                </a14:m>
                <a:endParaRPr lang="en-US" altLang="zh-CN" sz="1400" dirty="0"/>
              </a:p>
              <a:p>
                <a:endParaRPr lang="en-US" altLang="zh-CN" sz="1400" dirty="0"/>
              </a:p>
              <a:p>
                <a:r>
                  <a:rPr lang="en-US" altLang="zh-CN" sz="1400" dirty="0"/>
                  <a:t>	</a:t>
                </a:r>
                <a14:m>
                  <m:oMath xmlns:m="http://schemas.openxmlformats.org/officeDocument/2006/math">
                    <m:sSub>
                      <m:sSubPr>
                        <m:ctrlPr>
                          <a:rPr lang="en-US" altLang="zh-CN" sz="1400" i="1" smtClean="0">
                            <a:latin typeface="Cambria Math" panose="02040503050406030204" pitchFamily="18" charset="0"/>
                          </a:rPr>
                        </m:ctrlPr>
                      </m:sSubPr>
                      <m:e>
                        <m:r>
                          <a:rPr lang="zh-CN" altLang="en-US" sz="1400" i="1">
                            <a:latin typeface="Cambria Math" panose="02040503050406030204" pitchFamily="18" charset="0"/>
                          </a:rPr>
                          <m:t>𝜑</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e>
                        </m:d>
                      </m:e>
                      <m:sub>
                        <m:r>
                          <a:rPr lang="en-US" altLang="zh-CN" sz="1400" b="0" i="1" smtClean="0">
                            <a:latin typeface="Cambria Math" panose="02040503050406030204" pitchFamily="18" charset="0"/>
                          </a:rPr>
                          <m:t>−</m:t>
                        </m:r>
                      </m:sub>
                    </m:sSub>
                    <m:r>
                      <a:rPr lang="en-US" altLang="zh-CN" sz="1400" b="0" i="1" smtClean="0">
                        <a:latin typeface="Cambria Math" panose="02040503050406030204" pitchFamily="18" charset="0"/>
                      </a:rPr>
                      <m:t>=49</m:t>
                    </m:r>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−3</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e>
                    </m:acc>
                    <m:r>
                      <a:rPr lang="en-US" altLang="zh-CN" sz="1400" b="0" i="1" smtClean="0">
                        <a:solidFill>
                          <a:srgbClr val="FF0000"/>
                        </a:solidFill>
                        <a:latin typeface="Cambria Math" panose="02040503050406030204" pitchFamily="18" charset="0"/>
                      </a:rPr>
                      <m:t>−9</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r>
                      <a:rPr lang="en-US" altLang="zh-CN" sz="1400" b="0" i="1" smtClean="0">
                        <a:solidFill>
                          <a:srgbClr val="FF0000"/>
                        </a:solidFill>
                        <a:latin typeface="Cambria Math" panose="02040503050406030204" pitchFamily="18" charset="0"/>
                      </a:rPr>
                      <m:t>−5</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e>
                    </m:acc>
                    <m:r>
                      <a:rPr lang="en-US" altLang="zh-CN" sz="1400" b="0" i="1" smtClean="0">
                        <a:solidFill>
                          <a:srgbClr val="FF0000"/>
                        </a:solidFill>
                        <a:latin typeface="Cambria Math" panose="02040503050406030204" pitchFamily="18" charset="0"/>
                      </a:rPr>
                      <m:t>−12</m:t>
                    </m:r>
                    <m:acc>
                      <m:accPr>
                        <m:chr m:val="̅"/>
                        <m:ctrlPr>
                          <a:rPr lang="zh-CN" altLang="en-US" sz="1400" i="1">
                            <a:latin typeface="Cambria Math" panose="02040503050406030204" pitchFamily="18" charset="0"/>
                          </a:rPr>
                        </m:ctrlPr>
                      </m:accPr>
                      <m:e>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−7</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e>
                    </m:acc>
                  </m:oMath>
                </a14:m>
                <a:endParaRPr lang="en-US" altLang="zh-CN" sz="1400" i="1" dirty="0">
                  <a:latin typeface="Cambria Math" panose="02040503050406030204" pitchFamily="18" charset="0"/>
                </a:endParaRPr>
              </a:p>
              <a:p>
                <a:r>
                  <a:rPr lang="en-US" altLang="zh-CN" sz="1400" b="0" dirty="0"/>
                  <a:t>                            </a:t>
                </a:r>
                <a14:m>
                  <m:oMath xmlns:m="http://schemas.openxmlformats.org/officeDocument/2006/math">
                    <m:r>
                      <a:rPr lang="en-US" altLang="zh-CN" sz="1400" b="0" i="0" smtClean="0">
                        <a:solidFill>
                          <a:srgbClr val="FF0000"/>
                        </a:solidFill>
                        <a:latin typeface="Cambria Math" panose="02040503050406030204" pitchFamily="18" charset="0"/>
                      </a:rPr>
                      <m:t>−12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1</m:t>
                        </m:r>
                      </m:sub>
                    </m:sSub>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e>
                    </m:acc>
                    <m:r>
                      <a:rPr lang="en-US" altLang="zh-CN" sz="1400" b="0" i="1" smtClean="0">
                        <a:solidFill>
                          <a:srgbClr val="FF0000"/>
                        </a:solidFill>
                        <a:latin typeface="Cambria Math" panose="02040503050406030204" pitchFamily="18" charset="0"/>
                      </a:rPr>
                      <m:t>−4</m:t>
                    </m:r>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2</m:t>
                            </m:r>
                          </m:sub>
                        </m:sSub>
                      </m:e>
                    </m:acc>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2</m:t>
                            </m:r>
                          </m:sub>
                        </m:sSub>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i="1">
                            <a:latin typeface="Cambria Math" panose="02040503050406030204" pitchFamily="18" charset="0"/>
                          </a:rPr>
                        </m:ctrlPr>
                      </m:sSub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i="1">
                            <a:latin typeface="Cambria Math" panose="02040503050406030204" pitchFamily="18" charset="0"/>
                          </a:rPr>
                          <m:t>𝑥</m:t>
                        </m:r>
                      </m:e>
                      <m:sub>
                        <m:r>
                          <a:rPr lang="en-US" altLang="zh-CN" sz="1400" i="1">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dirty="0"/>
              </a:p>
              <a:p>
                <a:endParaRPr lang="zh-CN" altLang="en-US" sz="1400" dirty="0"/>
              </a:p>
            </p:txBody>
          </p:sp>
        </mc:Choice>
        <mc:Fallback xmlns="">
          <p:sp>
            <p:nvSpPr>
              <p:cNvPr id="9" name="文本框 8">
                <a:extLst>
                  <a:ext uri="{FF2B5EF4-FFF2-40B4-BE49-F238E27FC236}">
                    <a16:creationId xmlns:a16="http://schemas.microsoft.com/office/drawing/2014/main" id="{1EC4E9C2-5AB3-CE28-6DF2-419E7BDE8144}"/>
                  </a:ext>
                </a:extLst>
              </p:cNvPr>
              <p:cNvSpPr txBox="1">
                <a:spLocks noRot="1" noChangeAspect="1" noMove="1" noResize="1" noEditPoints="1" noAdjustHandles="1" noChangeArrowheads="1" noChangeShapeType="1" noTextEdit="1"/>
              </p:cNvSpPr>
              <p:nvPr/>
            </p:nvSpPr>
            <p:spPr>
              <a:xfrm>
                <a:off x="5955415" y="4088482"/>
                <a:ext cx="5696303" cy="2246769"/>
              </a:xfrm>
              <a:prstGeom prst="rect">
                <a:avLst/>
              </a:prstGeom>
              <a:blipFill>
                <a:blip r:embed="rId6"/>
                <a:stretch>
                  <a:fillRect l="-214" t="-5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197E573-70C6-21FB-EC9C-ADFE9500CDFC}"/>
                  </a:ext>
                </a:extLst>
              </p:cNvPr>
              <p:cNvSpPr txBox="1"/>
              <p:nvPr/>
            </p:nvSpPr>
            <p:spPr>
              <a:xfrm>
                <a:off x="5661660" y="6246423"/>
                <a:ext cx="22663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𝑚𝑖𝑛</m:t>
                          </m:r>
                        </m:sub>
                      </m:sSub>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0, </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𝑚𝑎𝑥</m:t>
                          </m:r>
                        </m:sub>
                      </m:sSub>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1" name="文本框 10">
                <a:extLst>
                  <a:ext uri="{FF2B5EF4-FFF2-40B4-BE49-F238E27FC236}">
                    <a16:creationId xmlns:a16="http://schemas.microsoft.com/office/drawing/2014/main" id="{D197E573-70C6-21FB-EC9C-ADFE9500CDFC}"/>
                  </a:ext>
                </a:extLst>
              </p:cNvPr>
              <p:cNvSpPr txBox="1">
                <a:spLocks noRot="1" noChangeAspect="1" noMove="1" noResize="1" noEditPoints="1" noAdjustHandles="1" noChangeArrowheads="1" noChangeShapeType="1" noTextEdit="1"/>
              </p:cNvSpPr>
              <p:nvPr/>
            </p:nvSpPr>
            <p:spPr>
              <a:xfrm>
                <a:off x="5661660" y="6246423"/>
                <a:ext cx="2266368" cy="307777"/>
              </a:xfrm>
              <a:prstGeom prst="rect">
                <a:avLst/>
              </a:prstGeom>
              <a:blipFill>
                <a:blip r:embed="rId7"/>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AC99E04-1B48-62F8-D490-4B02C3C3FF3E}"/>
                  </a:ext>
                </a:extLst>
              </p:cNvPr>
              <p:cNvSpPr txBox="1"/>
              <p:nvPr/>
            </p:nvSpPr>
            <p:spPr>
              <a:xfrm>
                <a:off x="7886590" y="6246421"/>
                <a:ext cx="256451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𝑤</m:t>
                      </m:r>
                      <m:r>
                        <a:rPr lang="en-US" altLang="zh-CN" sz="1400" b="0" i="1" smtClean="0">
                          <a:latin typeface="Cambria Math" panose="02040503050406030204" pitchFamily="18" charset="0"/>
                        </a:rPr>
                        <m:t>&gt;∆</m:t>
                      </m:r>
                      <m:r>
                        <a:rPr lang="en-US" altLang="zh-CN" sz="1400" b="0" i="1" smtClean="0">
                          <a:latin typeface="Cambria Math" panose="02040503050406030204" pitchFamily="18" charset="0"/>
                          <a:ea typeface="Cambria Math" panose="02040503050406030204" pitchFamily="18" charset="0"/>
                        </a:rPr>
                        <m:t>𝑓</m:t>
                      </m:r>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𝑚𝑎𝑥</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𝑓</m:t>
                          </m:r>
                        </m:e>
                        <m:sub>
                          <m:r>
                            <a:rPr lang="en-US" altLang="zh-CN" sz="1400" b="0" i="1" smtClean="0">
                              <a:latin typeface="Cambria Math" panose="02040503050406030204" pitchFamily="18" charset="0"/>
                              <a:ea typeface="Cambria Math" panose="02040503050406030204" pitchFamily="18" charset="0"/>
                            </a:rPr>
                            <m:t>𝑚𝑖𝑛</m:t>
                          </m:r>
                        </m:sub>
                      </m:sSub>
                      <m:r>
                        <a:rPr lang="en-US" altLang="zh-CN" sz="1400" b="0" i="1" smtClean="0">
                          <a:latin typeface="Cambria Math" panose="02040503050406030204" pitchFamily="18" charset="0"/>
                          <a:ea typeface="Cambria Math" panose="02040503050406030204" pitchFamily="18" charset="0"/>
                        </a:rPr>
                        <m:t>=49</m:t>
                      </m:r>
                    </m:oMath>
                  </m:oMathPara>
                </a14:m>
                <a:endParaRPr lang="zh-CN" altLang="en-US" sz="1400" dirty="0"/>
              </a:p>
            </p:txBody>
          </p:sp>
        </mc:Choice>
        <mc:Fallback xmlns="">
          <p:sp>
            <p:nvSpPr>
              <p:cNvPr id="13" name="文本框 12">
                <a:extLst>
                  <a:ext uri="{FF2B5EF4-FFF2-40B4-BE49-F238E27FC236}">
                    <a16:creationId xmlns:a16="http://schemas.microsoft.com/office/drawing/2014/main" id="{CAC99E04-1B48-62F8-D490-4B02C3C3FF3E}"/>
                  </a:ext>
                </a:extLst>
              </p:cNvPr>
              <p:cNvSpPr txBox="1">
                <a:spLocks noRot="1" noChangeAspect="1" noMove="1" noResize="1" noEditPoints="1" noAdjustHandles="1" noChangeArrowheads="1" noChangeShapeType="1" noTextEdit="1"/>
              </p:cNvSpPr>
              <p:nvPr/>
            </p:nvSpPr>
            <p:spPr>
              <a:xfrm>
                <a:off x="7886590" y="6246421"/>
                <a:ext cx="2564510" cy="307777"/>
              </a:xfrm>
              <a:prstGeom prst="rect">
                <a:avLst/>
              </a:prstGeom>
              <a:blipFill>
                <a:blip r:embed="rId8"/>
                <a:stretch>
                  <a:fillRect b="-8000"/>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A8CD958A-8A5D-8197-C843-6AB1EAE16DF6}"/>
              </a:ext>
            </a:extLst>
          </p:cNvPr>
          <p:cNvSpPr txBox="1"/>
          <p:nvPr/>
        </p:nvSpPr>
        <p:spPr>
          <a:xfrm>
            <a:off x="10572970" y="6247419"/>
            <a:ext cx="1261884" cy="307777"/>
          </a:xfrm>
          <a:prstGeom prst="rect">
            <a:avLst/>
          </a:prstGeom>
          <a:noFill/>
        </p:spPr>
        <p:txBody>
          <a:bodyPr wrap="none" rtlCol="0">
            <a:spAutoFit/>
          </a:bodyPr>
          <a:lstStyle/>
          <a:p>
            <a:r>
              <a:rPr lang="ja-JP" altLang="en-US" sz="1400" b="0" i="0" dirty="0">
                <a:solidFill>
                  <a:srgbClr val="374151"/>
                </a:solidFill>
                <a:effectLst/>
                <a:latin typeface="Söhne"/>
              </a:rPr>
              <a:t>範囲を狭める</a:t>
            </a:r>
            <a:endParaRPr lang="zh-CN" altLang="en-US" sz="1400" dirty="0"/>
          </a:p>
        </p:txBody>
      </p:sp>
    </p:spTree>
    <p:extLst>
      <p:ext uri="{BB962C8B-B14F-4D97-AF65-F5344CB8AC3E}">
        <p14:creationId xmlns:p14="http://schemas.microsoft.com/office/powerpoint/2010/main" val="139802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B7C4E3-7262-BA76-D648-2CD804B1C1C5}"/>
                  </a:ext>
                </a:extLst>
              </p:cNvPr>
              <p:cNvSpPr txBox="1"/>
              <p:nvPr/>
            </p:nvSpPr>
            <p:spPr>
              <a:xfrm>
                <a:off x="600364" y="3214839"/>
                <a:ext cx="9074600" cy="1197764"/>
              </a:xfrm>
              <a:prstGeom prst="rect">
                <a:avLst/>
              </a:prstGeom>
              <a:noFill/>
            </p:spPr>
            <p:txBody>
              <a:bodyPr wrap="none" lIns="0" tIns="0" rIns="0" bIns="0" rtlCol="0">
                <a:spAutoFit/>
              </a:bodyPr>
              <a:lstStyle/>
              <a:p>
                <a:r>
                  <a:rPr lang="en-US" altLang="zh-CN" sz="1800" dirty="0"/>
                  <a:t>Verma-Lewis</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𝑚𝑎𝑥</m:t>
                          </m:r>
                        </m:fName>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m:rPr>
                                          <m:brk m:alnAt="7"/>
                                        </m:rPr>
                                        <a:rPr lang="en-US" altLang="zh-CN" i="1">
                                          <a:latin typeface="Cambria Math" panose="02040503050406030204" pitchFamily="18" charset="0"/>
                                        </a:rPr>
                                        <m:t>&gt;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r>
                                    <a:rPr lang="ja-JP" altLang="en-US" i="1" smtClean="0">
                                      <a:latin typeface="Cambria Math" panose="02040503050406030204" pitchFamily="18" charset="0"/>
                                      <a:ea typeface="Cambria Math" panose="02040503050406030204" pitchFamily="18" charset="0"/>
                                    </a:rPr>
                                    <m:t>　</m:t>
                                  </m:r>
                                  <m:r>
                                    <a:rPr lang="ja-JP" altLang="en-US"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e>
                              </m:nary>
                              <m:r>
                                <a:rPr lang="en-US" altLang="zh-CN" b="0" i="1" smtClean="0">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&lt;</m:t>
                                      </m:r>
                                      <m:r>
                                        <a:rPr lang="en-US" altLang="zh-CN" i="1">
                                          <a:latin typeface="Cambria Math" panose="02040503050406030204" pitchFamily="18" charset="0"/>
                                        </a:rPr>
                                        <m:t>0</m:t>
                                      </m:r>
                                    </m:e>
                                    <m:e>
                                      <m: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e>
                                  </m:eqAr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𝑛</m:t>
                                      </m:r>
                                    </m:e>
                                  </m:d>
                                </m:e>
                              </m:nary>
                            </m:e>
                          </m:d>
                        </m:e>
                      </m:func>
                    </m:oMath>
                  </m:oMathPara>
                </a14:m>
                <a:endParaRPr lang="zh-CN" altLang="en-US" dirty="0"/>
              </a:p>
            </p:txBody>
          </p:sp>
        </mc:Choice>
        <mc:Fallback xmlns="">
          <p:sp>
            <p:nvSpPr>
              <p:cNvPr id="2" name="文本框 1">
                <a:extLst>
                  <a:ext uri="{FF2B5EF4-FFF2-40B4-BE49-F238E27FC236}">
                    <a16:creationId xmlns:a16="http://schemas.microsoft.com/office/drawing/2014/main" id="{7BB7C4E3-7262-BA76-D648-2CD804B1C1C5}"/>
                  </a:ext>
                </a:extLst>
              </p:cNvPr>
              <p:cNvSpPr txBox="1">
                <a:spLocks noRot="1" noChangeAspect="1" noMove="1" noResize="1" noEditPoints="1" noAdjustHandles="1" noChangeArrowheads="1" noChangeShapeType="1" noTextEdit="1"/>
              </p:cNvSpPr>
              <p:nvPr/>
            </p:nvSpPr>
            <p:spPr>
              <a:xfrm>
                <a:off x="600364" y="3214839"/>
                <a:ext cx="9074600" cy="1197764"/>
              </a:xfrm>
              <a:prstGeom prst="rect">
                <a:avLst/>
              </a:prstGeom>
              <a:blipFill>
                <a:blip r:embed="rId3"/>
                <a:stretch>
                  <a:fillRect l="-1545" t="-65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4F24AE-502D-3953-0020-F149C115947B}"/>
                  </a:ext>
                </a:extLst>
              </p:cNvPr>
              <p:cNvSpPr txBox="1"/>
              <p:nvPr/>
            </p:nvSpPr>
            <p:spPr>
              <a:xfrm>
                <a:off x="457200" y="1572079"/>
                <a:ext cx="6096000" cy="1156855"/>
              </a:xfrm>
              <a:prstGeom prst="rect">
                <a:avLst/>
              </a:prstGeom>
              <a:noFill/>
            </p:spPr>
            <p:txBody>
              <a:bodyPr wrap="square">
                <a:spAutoFit/>
              </a:bodyPr>
              <a:lstStyle/>
              <a:p>
                <a:r>
                  <a:rPr lang="ja-JP" altLang="en-US" dirty="0"/>
                  <a:t>目的関数：</a:t>
                </a:r>
                <a:endParaRPr lang="en-US" altLang="zh-CN" dirty="0"/>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e>
                      </m:nary>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panose="02040503050406030204" pitchFamily="18" charset="0"/>
                            </a:rPr>
                            <m:t>1</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𝑖</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𝑗</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sub>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𝑖𝑗</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sub>
                          </m:sSub>
                        </m:e>
                      </m:nary>
                    </m:oMath>
                  </m:oMathPara>
                </a14:m>
                <a:endParaRPr lang="zh-CN" altLang="en-US" dirty="0"/>
              </a:p>
            </p:txBody>
          </p:sp>
        </mc:Choice>
        <mc:Fallback xmlns="">
          <p:sp>
            <p:nvSpPr>
              <p:cNvPr id="5" name="文本框 4">
                <a:extLst>
                  <a:ext uri="{FF2B5EF4-FFF2-40B4-BE49-F238E27FC236}">
                    <a16:creationId xmlns:a16="http://schemas.microsoft.com/office/drawing/2014/main" id="{E74F24AE-502D-3953-0020-F149C115947B}"/>
                  </a:ext>
                </a:extLst>
              </p:cNvPr>
              <p:cNvSpPr txBox="1">
                <a:spLocks noRot="1" noChangeAspect="1" noMove="1" noResize="1" noEditPoints="1" noAdjustHandles="1" noChangeArrowheads="1" noChangeShapeType="1" noTextEdit="1"/>
              </p:cNvSpPr>
              <p:nvPr/>
            </p:nvSpPr>
            <p:spPr>
              <a:xfrm>
                <a:off x="457200" y="1572079"/>
                <a:ext cx="6096000" cy="1156855"/>
              </a:xfrm>
              <a:prstGeom prst="rect">
                <a:avLst/>
              </a:prstGeom>
              <a:blipFill>
                <a:blip r:embed="rId4"/>
                <a:stretch>
                  <a:fillRect l="-800" t="-263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A787760-7CC5-CD03-05CA-7A90B25E66EA}"/>
              </a:ext>
            </a:extLst>
          </p:cNvPr>
          <p:cNvSpPr txBox="1"/>
          <p:nvPr/>
        </p:nvSpPr>
        <p:spPr>
          <a:xfrm>
            <a:off x="600364" y="4974863"/>
            <a:ext cx="9819987" cy="461665"/>
          </a:xfrm>
          <a:prstGeom prst="rect">
            <a:avLst/>
          </a:prstGeom>
          <a:noFill/>
        </p:spPr>
        <p:txBody>
          <a:bodyPr wrap="square">
            <a:spAutoFit/>
          </a:bodyPr>
          <a:lstStyle/>
          <a:p>
            <a:r>
              <a:rPr lang="ja-JP" altLang="en-US" sz="1200" b="0" i="0" dirty="0">
                <a:solidFill>
                  <a:srgbClr val="000000"/>
                </a:solidFill>
                <a:effectLst/>
                <a:latin typeface="LinLibertineT"/>
              </a:rPr>
              <a:t>参考文献：</a:t>
            </a:r>
            <a:endParaRPr lang="en-US" altLang="zh-CN" sz="1200" b="0" i="0" dirty="0">
              <a:solidFill>
                <a:srgbClr val="000000"/>
              </a:solidFill>
              <a:effectLst/>
              <a:latin typeface="LinLibertineT"/>
            </a:endParaRPr>
          </a:p>
          <a:p>
            <a:r>
              <a:rPr lang="en-US" altLang="zh-CN" sz="1200" b="0" i="0" dirty="0">
                <a:solidFill>
                  <a:srgbClr val="000000"/>
                </a:solidFill>
                <a:effectLst/>
                <a:latin typeface="LinLibertineT"/>
              </a:rPr>
              <a:t>Amit Verma and Mark Lewis. 2020. Penalty and partitioning techniques to improve performance of QUBO solvers. </a:t>
            </a:r>
            <a:r>
              <a:rPr lang="en-US" altLang="zh-CN" sz="1200" b="0" i="1" dirty="0">
                <a:solidFill>
                  <a:srgbClr val="000000"/>
                </a:solidFill>
                <a:effectLst/>
                <a:latin typeface="LinLibertineTI"/>
              </a:rPr>
              <a:t>Discrete Optimization </a:t>
            </a:r>
            <a:r>
              <a:rPr lang="en-US" altLang="zh-CN" sz="1200" b="0" i="0" dirty="0">
                <a:solidFill>
                  <a:srgbClr val="000000"/>
                </a:solidFill>
                <a:effectLst/>
                <a:latin typeface="LinLibertineT"/>
              </a:rPr>
              <a:t>(2020). Elsevier.</a:t>
            </a:r>
            <a:endParaRPr lang="zh-CN" altLang="en-US" sz="3600" dirty="0"/>
          </a:p>
        </p:txBody>
      </p:sp>
    </p:spTree>
    <p:extLst>
      <p:ext uri="{BB962C8B-B14F-4D97-AF65-F5344CB8AC3E}">
        <p14:creationId xmlns:p14="http://schemas.microsoft.com/office/powerpoint/2010/main" val="1556118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Verma-Lewis</a:t>
            </a:r>
          </a:p>
        </p:txBody>
      </p:sp>
      <p:sp>
        <p:nvSpPr>
          <p:cNvPr id="3" name="文本框 2">
            <a:extLst>
              <a:ext uri="{FF2B5EF4-FFF2-40B4-BE49-F238E27FC236}">
                <a16:creationId xmlns:a16="http://schemas.microsoft.com/office/drawing/2014/main" id="{5ED8F501-BB19-D81D-869A-70201CABF47B}"/>
              </a:ext>
            </a:extLst>
          </p:cNvPr>
          <p:cNvSpPr txBox="1"/>
          <p:nvPr/>
        </p:nvSpPr>
        <p:spPr>
          <a:xfrm>
            <a:off x="600364" y="1238694"/>
            <a:ext cx="1127232" cy="338554"/>
          </a:xfrm>
          <a:prstGeom prst="rect">
            <a:avLst/>
          </a:prstGeom>
          <a:noFill/>
        </p:spPr>
        <p:txBody>
          <a:bodyPr wrap="none" rtlCol="0">
            <a:spAutoFit/>
          </a:bodyPr>
          <a:lstStyle/>
          <a:p>
            <a:r>
              <a:rPr lang="en-US" altLang="zh-CN" sz="1600" dirty="0"/>
              <a:t>Example</a:t>
            </a:r>
            <a:r>
              <a:rPr lang="ja-JP" altLang="en-US" sz="1600" dirty="0"/>
              <a:t>：</a:t>
            </a:r>
            <a:endParaRPr lang="zh-CN" altLang="en-US"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50B2522-BCC0-DA71-1B80-BB742F8DD7D3}"/>
                  </a:ext>
                </a:extLst>
              </p:cNvPr>
              <p:cNvSpPr txBox="1"/>
              <p:nvPr/>
            </p:nvSpPr>
            <p:spPr>
              <a:xfrm>
                <a:off x="1215975" y="1582815"/>
                <a:ext cx="4766241"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𝑓</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=13</m:t>
                      </m:r>
                    </m:oMath>
                  </m:oMathPara>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−5</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solidFill>
                          <a:srgbClr val="008000"/>
                        </a:solidFill>
                        <a:latin typeface="Cambria Math" panose="02040503050406030204" pitchFamily="18" charset="0"/>
                      </a:rPr>
                      <m:t>+9</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008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+7</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en-US" altLang="zh-CN" sz="1400" b="0" i="1" dirty="0">
                  <a:latin typeface="Cambria Math" panose="02040503050406030204" pitchFamily="18" charset="0"/>
                </a:endParaRPr>
              </a:p>
              <a:p>
                <a:r>
                  <a:rPr lang="en-US" altLang="zh-CN" sz="1400" b="0" dirty="0"/>
                  <a:t>             </a:t>
                </a:r>
                <a14:m>
                  <m:oMath xmlns:m="http://schemas.openxmlformats.org/officeDocument/2006/math">
                    <m:r>
                      <a:rPr lang="en-US" altLang="zh-CN" sz="1400" b="0" i="1" smtClean="0">
                        <a:solidFill>
                          <a:srgbClr val="FF0000"/>
                        </a:solidFill>
                        <a:latin typeface="Cambria Math" panose="02040503050406030204" pitchFamily="18" charset="0"/>
                      </a:rPr>
                      <m:t>−12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solidFill>
                          <a:srgbClr val="008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008000"/>
                        </a:solidFill>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r>
                      <a:rPr lang="en-US" altLang="zh-CN" sz="1400" b="0" i="1" smtClean="0">
                        <a:solidFill>
                          <a:srgbClr val="FF0000"/>
                        </a:solidFill>
                        <a:latin typeface="Cambria Math" panose="02040503050406030204" pitchFamily="18" charset="0"/>
                      </a:rPr>
                      <m:t>−10</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−6</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3</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r>
                      <a:rPr lang="en-US" altLang="zh-CN" sz="1400" b="0" i="1" smtClean="0">
                        <a:solidFill>
                          <a:srgbClr val="FF0000"/>
                        </a:solidFill>
                        <a:latin typeface="Cambria Math" panose="02040503050406030204" pitchFamily="18" charset="0"/>
                      </a:rPr>
                      <m:t>−8</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4</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5</m:t>
                        </m:r>
                      </m:sub>
                    </m:sSub>
                  </m:oMath>
                </a14:m>
                <a:endParaRPr lang="zh-CN" altLang="en-US" sz="1400" dirty="0"/>
              </a:p>
            </p:txBody>
          </p:sp>
        </mc:Choice>
        <mc:Fallback xmlns="">
          <p:sp>
            <p:nvSpPr>
              <p:cNvPr id="7" name="文本框 6">
                <a:extLst>
                  <a:ext uri="{FF2B5EF4-FFF2-40B4-BE49-F238E27FC236}">
                    <a16:creationId xmlns:a16="http://schemas.microsoft.com/office/drawing/2014/main" id="{950B2522-BCC0-DA71-1B80-BB742F8DD7D3}"/>
                  </a:ext>
                </a:extLst>
              </p:cNvPr>
              <p:cNvSpPr txBox="1">
                <a:spLocks noRot="1" noChangeAspect="1" noMove="1" noResize="1" noEditPoints="1" noAdjustHandles="1" noChangeArrowheads="1" noChangeShapeType="1" noTextEdit="1"/>
              </p:cNvSpPr>
              <p:nvPr/>
            </p:nvSpPr>
            <p:spPr>
              <a:xfrm>
                <a:off x="1215975" y="1582815"/>
                <a:ext cx="4766241" cy="646331"/>
              </a:xfrm>
              <a:prstGeom prst="rect">
                <a:avLst/>
              </a:prstGeom>
              <a:blipFill>
                <a:blip r:embed="rId3"/>
                <a:stretch>
                  <a:fillRect l="-1662"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D65ED66-C872-1F01-92BE-8BDCCC3C1661}"/>
                  </a:ext>
                </a:extLst>
              </p:cNvPr>
              <p:cNvSpPr txBox="1"/>
              <p:nvPr/>
            </p:nvSpPr>
            <p:spPr>
              <a:xfrm>
                <a:off x="600364" y="2375805"/>
                <a:ext cx="4009752"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=−5+(8)=3</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=9+(4)=13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=1+(4)=5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r>
                        <a:rPr lang="en-US" altLang="zh-CN" b="0" i="1" smtClean="0">
                          <a:solidFill>
                            <a:schemeClr val="tx1"/>
                          </a:solidFill>
                          <a:latin typeface="Cambria Math" panose="02040503050406030204" pitchFamily="18" charset="0"/>
                        </a:rPr>
                        <m:t>12+(8)=</m:t>
                      </m:r>
                      <m:r>
                        <a:rPr lang="en-US" altLang="zh-CN" b="0" i="1" smtClean="0">
                          <a:solidFill>
                            <a:srgbClr val="FF0000"/>
                          </a:solidFill>
                          <a:latin typeface="Cambria Math" panose="02040503050406030204" pitchFamily="18" charset="0"/>
                        </a:rPr>
                        <m:t>20</m:t>
                      </m:r>
                    </m:oMath>
                  </m:oMathPara>
                </a14:m>
                <a:endParaRPr lang="zh-CN" altLang="en-US" dirty="0">
                  <a:solidFill>
                    <a:srgbClr val="FF0000"/>
                  </a:solidFill>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&gt;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=7+(0)=7</m:t>
                      </m:r>
                    </m:oMath>
                  </m:oMathPara>
                </a14:m>
                <a:endParaRPr lang="zh-CN" altLang="en-US" dirty="0"/>
              </a:p>
            </p:txBody>
          </p:sp>
        </mc:Choice>
        <mc:Fallback xmlns="">
          <p:sp>
            <p:nvSpPr>
              <p:cNvPr id="8" name="文本框 7">
                <a:extLst>
                  <a:ext uri="{FF2B5EF4-FFF2-40B4-BE49-F238E27FC236}">
                    <a16:creationId xmlns:a16="http://schemas.microsoft.com/office/drawing/2014/main" id="{8D65ED66-C872-1F01-92BE-8BDCCC3C1661}"/>
                  </a:ext>
                </a:extLst>
              </p:cNvPr>
              <p:cNvSpPr txBox="1">
                <a:spLocks noRot="1" noChangeAspect="1" noMove="1" noResize="1" noEditPoints="1" noAdjustHandles="1" noChangeArrowheads="1" noChangeShapeType="1" noTextEdit="1"/>
              </p:cNvSpPr>
              <p:nvPr/>
            </p:nvSpPr>
            <p:spPr>
              <a:xfrm>
                <a:off x="600364" y="2375805"/>
                <a:ext cx="4009752" cy="36811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CFC5B6-C610-B352-C1EF-19D06471596E}"/>
                  </a:ext>
                </a:extLst>
              </p:cNvPr>
              <p:cNvSpPr txBox="1"/>
              <p:nvPr/>
            </p:nvSpPr>
            <p:spPr>
              <a:xfrm>
                <a:off x="5295900" y="2375805"/>
                <a:ext cx="5599931" cy="36811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&lt;</m:t>
                          </m:r>
                          <m:r>
                            <a:rPr lang="en-US" altLang="zh-CN" b="0" i="1" smtClean="0">
                              <a:latin typeface="Cambria Math" panose="02040503050406030204" pitchFamily="18" charset="0"/>
                            </a:rPr>
                            <m: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=5−(−12)=17</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=2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=−9−(−12−10)=13</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=3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=−1−(−6)=5</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4,</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=−12−(−10−6−8)=12</m:t>
                      </m:r>
                    </m:oMath>
                  </m:oMathPara>
                </a14:m>
                <a:endParaRPr lang="zh-CN" altLang="en-US"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=5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&lt;0</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5,</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=−7−(−8)=1</m:t>
                      </m:r>
                    </m:oMath>
                  </m:oMathPara>
                </a14:m>
                <a:endParaRPr lang="zh-CN" altLang="en-US" dirty="0"/>
              </a:p>
            </p:txBody>
          </p:sp>
        </mc:Choice>
        <mc:Fallback xmlns="">
          <p:sp>
            <p:nvSpPr>
              <p:cNvPr id="2" name="文本框 1">
                <a:extLst>
                  <a:ext uri="{FF2B5EF4-FFF2-40B4-BE49-F238E27FC236}">
                    <a16:creationId xmlns:a16="http://schemas.microsoft.com/office/drawing/2014/main" id="{38CFC5B6-C610-B352-C1EF-19D06471596E}"/>
                  </a:ext>
                </a:extLst>
              </p:cNvPr>
              <p:cNvSpPr txBox="1">
                <a:spLocks noRot="1" noChangeAspect="1" noMove="1" noResize="1" noEditPoints="1" noAdjustHandles="1" noChangeArrowheads="1" noChangeShapeType="1" noTextEdit="1"/>
              </p:cNvSpPr>
              <p:nvPr/>
            </p:nvSpPr>
            <p:spPr>
              <a:xfrm>
                <a:off x="5295900" y="2375805"/>
                <a:ext cx="5599931" cy="368113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A0006CE-708D-C44E-1C12-F65515FD9EF3}"/>
                  </a:ext>
                </a:extLst>
              </p:cNvPr>
              <p:cNvSpPr txBox="1"/>
              <p:nvPr/>
            </p:nvSpPr>
            <p:spPr>
              <a:xfrm>
                <a:off x="9324436" y="6203600"/>
                <a:ext cx="7970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=20</m:t>
                      </m:r>
                    </m:oMath>
                  </m:oMathPara>
                </a14:m>
                <a:endParaRPr lang="zh-CN" altLang="en-US" dirty="0"/>
              </a:p>
            </p:txBody>
          </p:sp>
        </mc:Choice>
        <mc:Fallback xmlns="">
          <p:sp>
            <p:nvSpPr>
              <p:cNvPr id="5" name="文本框 4">
                <a:extLst>
                  <a:ext uri="{FF2B5EF4-FFF2-40B4-BE49-F238E27FC236}">
                    <a16:creationId xmlns:a16="http://schemas.microsoft.com/office/drawing/2014/main" id="{0A0006CE-708D-C44E-1C12-F65515FD9EF3}"/>
                  </a:ext>
                </a:extLst>
              </p:cNvPr>
              <p:cNvSpPr txBox="1">
                <a:spLocks noRot="1" noChangeAspect="1" noMove="1" noResize="1" noEditPoints="1" noAdjustHandles="1" noChangeArrowheads="1" noChangeShapeType="1" noTextEdit="1"/>
              </p:cNvSpPr>
              <p:nvPr/>
            </p:nvSpPr>
            <p:spPr>
              <a:xfrm>
                <a:off x="9324436" y="6203600"/>
                <a:ext cx="797013" cy="276999"/>
              </a:xfrm>
              <a:prstGeom prst="rect">
                <a:avLst/>
              </a:prstGeom>
              <a:blipFill>
                <a:blip r:embed="rId6"/>
                <a:stretch>
                  <a:fillRect l="-3077" r="-615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C45F44C-4968-0F5A-CD9D-F1EFEA09E266}"/>
                  </a:ext>
                </a:extLst>
              </p:cNvPr>
              <p:cNvSpPr txBox="1"/>
              <p:nvPr/>
            </p:nvSpPr>
            <p:spPr>
              <a:xfrm>
                <a:off x="5295900" y="117292"/>
                <a:ext cx="6673815" cy="798617"/>
              </a:xfrm>
              <a:prstGeom prst="rect">
                <a:avLst/>
              </a:prstGeom>
              <a:noFill/>
              <a:ln>
                <a:solidFill>
                  <a:schemeClr val="tx1"/>
                </a:solidFill>
              </a:ln>
            </p:spPr>
            <p:txBody>
              <a:bodyPr wrap="none" lIns="0" tIns="0" rIns="0" bIns="0" rtlCol="0">
                <a:spAutoFit/>
              </a:bodyPr>
              <a:lstStyle/>
              <a:p>
                <a:r>
                  <a:rPr lang="en-US" altLang="zh-CN" sz="1200" dirty="0"/>
                  <a:t>Verma-Lewis</a:t>
                </a:r>
                <a:endParaRPr lang="en-US" altLang="zh-CN" sz="1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𝑤</m:t>
                      </m:r>
                      <m:r>
                        <a:rPr lang="en-US" altLang="zh-CN" sz="1200" b="0" i="1" smtClean="0">
                          <a:latin typeface="Cambria Math" panose="02040503050406030204" pitchFamily="18" charset="0"/>
                        </a:rPr>
                        <m:t>=</m:t>
                      </m:r>
                      <m:func>
                        <m:funcPr>
                          <m:ctrlPr>
                            <a:rPr lang="en-US" altLang="zh-CN" sz="1200" b="0" i="1" smtClean="0">
                              <a:latin typeface="Cambria Math" panose="02040503050406030204" pitchFamily="18" charset="0"/>
                            </a:rPr>
                          </m:ctrlPr>
                        </m:funcPr>
                        <m:fName>
                          <m:r>
                            <a:rPr lang="en-US" altLang="zh-CN" sz="1200" b="0" i="1" smtClean="0">
                              <a:latin typeface="Cambria Math" panose="02040503050406030204" pitchFamily="18" charset="0"/>
                            </a:rPr>
                            <m:t>𝑚𝑎𝑥</m:t>
                          </m:r>
                        </m:fName>
                        <m:e>
                          <m:d>
                            <m:dPr>
                              <m:begChr m:val="{"/>
                              <m:endChr m:val="}"/>
                              <m:ctrlPr>
                                <a:rPr lang="en-US" altLang="zh-CN" sz="1200" b="0" i="1" smtClean="0">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m:t>
                              </m:r>
                              <m:nary>
                                <m:naryPr>
                                  <m:chr m:val="∑"/>
                                  <m:supHide m:val="on"/>
                                  <m:ctrlPr>
                                    <a:rPr lang="en-US" altLang="zh-CN" sz="1200" i="1">
                                      <a:latin typeface="Cambria Math" panose="02040503050406030204" pitchFamily="18" charset="0"/>
                                    </a:rPr>
                                  </m:ctrlPr>
                                </m:naryPr>
                                <m:sub>
                                  <m:eqArr>
                                    <m:eqArrPr>
                                      <m:ctrlPr>
                                        <a:rPr lang="en-US" altLang="zh-CN" sz="1200" i="1">
                                          <a:latin typeface="Cambria Math" panose="02040503050406030204" pitchFamily="18" charset="0"/>
                                        </a:rPr>
                                      </m:ctrlPr>
                                    </m:eqArr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m:rPr>
                                          <m:brk m:alnAt="7"/>
                                        </m:rPr>
                                        <a:rPr lang="en-US" altLang="zh-CN" sz="1200" i="1">
                                          <a:latin typeface="Cambria Math" panose="02040503050406030204" pitchFamily="18" charset="0"/>
                                        </a:rPr>
                                        <m:t>&gt;</m:t>
                                      </m:r>
                                      <m:r>
                                        <a:rPr lang="en-US" altLang="zh-CN" sz="1200" i="1">
                                          <a:latin typeface="Cambria Math" panose="02040503050406030204" pitchFamily="18" charset="0"/>
                                        </a:rPr>
                                        <m:t>0</m:t>
                                      </m:r>
                                    </m:e>
                                    <m:e>
                                      <m:r>
                                        <a:rPr lang="en-US" altLang="zh-CN" sz="1200" i="1">
                                          <a:latin typeface="Cambria Math" panose="02040503050406030204" pitchFamily="18" charset="0"/>
                                        </a:rPr>
                                        <m:t>𝑗</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e>
                                  </m:eqArr>
                                </m:sub>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i="1">
                                      <a:latin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r>
                                    <a:rPr lang="en-US" altLang="zh-CN" sz="1200" i="1">
                                      <a:latin typeface="Cambria Math" panose="02040503050406030204" pitchFamily="18" charset="0"/>
                                      <a:ea typeface="Cambria Math" panose="02040503050406030204" pitchFamily="18" charset="0"/>
                                    </a:rPr>
                                    <m:t>∈</m:t>
                                  </m:r>
                                  <m:d>
                                    <m:dPr>
                                      <m:begChr m:val="{"/>
                                      <m:endChr m:val="}"/>
                                      <m:ctrlPr>
                                        <a:rPr lang="en-US" altLang="zh-CN" sz="1200" i="1">
                                          <a:latin typeface="Cambria Math" panose="02040503050406030204" pitchFamily="18" charset="0"/>
                                          <a:ea typeface="Cambria Math" panose="02040503050406030204" pitchFamily="18" charset="0"/>
                                        </a:rPr>
                                      </m:ctrlPr>
                                    </m:dPr>
                                    <m:e>
                                      <m:r>
                                        <a:rPr lang="en-US" altLang="zh-CN" sz="1200" i="1">
                                          <a:latin typeface="Cambria Math" panose="02040503050406030204" pitchFamily="18" charset="0"/>
                                          <a:ea typeface="Cambria Math" panose="02040503050406030204" pitchFamily="18" charset="0"/>
                                        </a:rPr>
                                        <m:t>1,…,</m:t>
                                      </m:r>
                                      <m:r>
                                        <a:rPr lang="en-US" altLang="zh-CN" sz="1200" i="1">
                                          <a:latin typeface="Cambria Math" panose="02040503050406030204" pitchFamily="18" charset="0"/>
                                          <a:ea typeface="Cambria Math" panose="02040503050406030204" pitchFamily="18" charset="0"/>
                                        </a:rPr>
                                        <m:t>𝑛</m:t>
                                      </m:r>
                                    </m:e>
                                  </m:d>
                                  <m:r>
                                    <a:rPr lang="ja-JP" altLang="en-US" sz="1200" i="1" smtClean="0">
                                      <a:latin typeface="Cambria Math" panose="02040503050406030204" pitchFamily="18" charset="0"/>
                                      <a:ea typeface="Cambria Math" panose="02040503050406030204" pitchFamily="18" charset="0"/>
                                    </a:rPr>
                                    <m:t>　</m:t>
                                  </m:r>
                                  <m:r>
                                    <a:rPr lang="ja-JP" altLang="en-US" sz="1200" i="1">
                                      <a:latin typeface="Cambria Math" panose="02040503050406030204" pitchFamily="18" charset="0"/>
                                      <a:ea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e>
                              </m:nary>
                              <m:r>
                                <a:rPr lang="en-US" altLang="zh-CN" sz="1200" b="0" i="1" smtClean="0">
                                  <a:latin typeface="Cambria Math" panose="02040503050406030204" pitchFamily="18" charset="0"/>
                                  <a:ea typeface="Cambria Math" panose="02040503050406030204" pitchFamily="18" charset="0"/>
                                </a:rPr>
                                <m:t>     −</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sub>
                              </m:sSub>
                              <m:r>
                                <a:rPr lang="en-US" altLang="zh-CN" sz="1200" b="0" i="1" smtClean="0">
                                  <a:latin typeface="Cambria Math" panose="02040503050406030204" pitchFamily="18" charset="0"/>
                                </a:rPr>
                                <m:t>−</m:t>
                              </m:r>
                              <m:nary>
                                <m:naryPr>
                                  <m:chr m:val="∑"/>
                                  <m:supHide m:val="on"/>
                                  <m:ctrlPr>
                                    <a:rPr lang="en-US" altLang="zh-CN" sz="1200" i="1">
                                      <a:latin typeface="Cambria Math" panose="02040503050406030204" pitchFamily="18" charset="0"/>
                                    </a:rPr>
                                  </m:ctrlPr>
                                </m:naryPr>
                                <m:sub>
                                  <m:eqArr>
                                    <m:eqArrPr>
                                      <m:ctrlPr>
                                        <a:rPr lang="en-US" altLang="zh-CN" sz="1200" i="1">
                                          <a:latin typeface="Cambria Math" panose="02040503050406030204" pitchFamily="18" charset="0"/>
                                        </a:rPr>
                                      </m:ctrlPr>
                                    </m:eqArr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b="0" i="1" smtClean="0">
                                          <a:latin typeface="Cambria Math" panose="02040503050406030204" pitchFamily="18" charset="0"/>
                                        </a:rPr>
                                        <m:t>&lt;</m:t>
                                      </m:r>
                                      <m:r>
                                        <a:rPr lang="en-US" altLang="zh-CN" sz="1200" i="1">
                                          <a:latin typeface="Cambria Math" panose="02040503050406030204" pitchFamily="18" charset="0"/>
                                        </a:rPr>
                                        <m:t>0</m:t>
                                      </m:r>
                                    </m:e>
                                    <m:e>
                                      <m:r>
                                        <a:rPr lang="en-US" altLang="zh-CN" sz="1200" i="1">
                                          <a:latin typeface="Cambria Math" panose="02040503050406030204" pitchFamily="18" charset="0"/>
                                        </a:rPr>
                                        <m:t>𝑗</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e>
                                  </m:eqArr>
                                </m:sub>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𝑗</m:t>
                                      </m:r>
                                    </m:sub>
                                  </m:sSub>
                                  <m:r>
                                    <a:rPr lang="en-US" altLang="zh-CN" sz="1200" i="1">
                                      <a:latin typeface="Cambria Math" panose="02040503050406030204" pitchFamily="18" charset="0"/>
                                    </a:rPr>
                                    <m:t>          </m:t>
                                  </m:r>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𝑖</m:t>
                                  </m:r>
                                  <m:r>
                                    <a:rPr lang="en-US" altLang="zh-CN" sz="1200" i="1">
                                      <a:latin typeface="Cambria Math" panose="02040503050406030204" pitchFamily="18" charset="0"/>
                                      <a:ea typeface="Cambria Math" panose="02040503050406030204" pitchFamily="18" charset="0"/>
                                    </a:rPr>
                                    <m:t>∈</m:t>
                                  </m:r>
                                  <m:d>
                                    <m:dPr>
                                      <m:begChr m:val="{"/>
                                      <m:endChr m:val="}"/>
                                      <m:ctrlPr>
                                        <a:rPr lang="en-US" altLang="zh-CN" sz="1200" i="1">
                                          <a:latin typeface="Cambria Math" panose="02040503050406030204" pitchFamily="18" charset="0"/>
                                          <a:ea typeface="Cambria Math" panose="02040503050406030204" pitchFamily="18" charset="0"/>
                                        </a:rPr>
                                      </m:ctrlPr>
                                    </m:dPr>
                                    <m:e>
                                      <m:r>
                                        <a:rPr lang="en-US" altLang="zh-CN" sz="1200" i="1">
                                          <a:latin typeface="Cambria Math" panose="02040503050406030204" pitchFamily="18" charset="0"/>
                                          <a:ea typeface="Cambria Math" panose="02040503050406030204" pitchFamily="18" charset="0"/>
                                        </a:rPr>
                                        <m:t>1,…,</m:t>
                                      </m:r>
                                      <m:r>
                                        <a:rPr lang="en-US" altLang="zh-CN" sz="1200" i="1">
                                          <a:latin typeface="Cambria Math" panose="02040503050406030204" pitchFamily="18" charset="0"/>
                                          <a:ea typeface="Cambria Math" panose="02040503050406030204" pitchFamily="18" charset="0"/>
                                        </a:rPr>
                                        <m:t>𝑛</m:t>
                                      </m:r>
                                    </m:e>
                                  </m:d>
                                </m:e>
                              </m:nary>
                            </m:e>
                          </m:d>
                        </m:e>
                      </m:func>
                    </m:oMath>
                  </m:oMathPara>
                </a14:m>
                <a:endParaRPr lang="zh-CN" altLang="en-US" sz="1200" dirty="0"/>
              </a:p>
            </p:txBody>
          </p:sp>
        </mc:Choice>
        <mc:Fallback xmlns="">
          <p:sp>
            <p:nvSpPr>
              <p:cNvPr id="9" name="文本框 8">
                <a:extLst>
                  <a:ext uri="{FF2B5EF4-FFF2-40B4-BE49-F238E27FC236}">
                    <a16:creationId xmlns:a16="http://schemas.microsoft.com/office/drawing/2014/main" id="{5C45F44C-4968-0F5A-CD9D-F1EFEA09E266}"/>
                  </a:ext>
                </a:extLst>
              </p:cNvPr>
              <p:cNvSpPr txBox="1">
                <a:spLocks noRot="1" noChangeAspect="1" noMove="1" noResize="1" noEditPoints="1" noAdjustHandles="1" noChangeArrowheads="1" noChangeShapeType="1" noTextEdit="1"/>
              </p:cNvSpPr>
              <p:nvPr/>
            </p:nvSpPr>
            <p:spPr>
              <a:xfrm>
                <a:off x="5295900" y="117292"/>
                <a:ext cx="6673815" cy="798617"/>
              </a:xfrm>
              <a:prstGeom prst="rect">
                <a:avLst/>
              </a:prstGeom>
              <a:blipFill>
                <a:blip r:embed="rId7"/>
                <a:stretch>
                  <a:fillRect l="-1367" t="-59398" b="-93985"/>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11682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t>4. SEQUENTIAL PENALTY METHODS</a:t>
            </a:r>
          </a:p>
          <a:p>
            <a:r>
              <a:rPr lang="en-US" altLang="zh-CN" sz="1400" dirty="0">
                <a:solidFill>
                  <a:schemeClr val="bg1">
                    <a:lumMod val="65000"/>
                  </a:schemeClr>
                </a:solidFill>
              </a:rPr>
              <a:t>    </a:t>
            </a:r>
            <a:r>
              <a:rPr lang="en-US" altLang="zh-CN" sz="1400" dirty="0"/>
              <a:t>4.1 Sequential Penalty Method</a:t>
            </a:r>
          </a:p>
          <a:p>
            <a:r>
              <a:rPr lang="en-US" altLang="zh-CN" sz="1400" dirty="0"/>
              <a:t>    4.2 Scaled-sequential Penalty Method</a:t>
            </a:r>
          </a:p>
          <a:p>
            <a:r>
              <a:rPr lang="en-US" altLang="zh-CN" sz="1400" dirty="0"/>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52625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METHODS</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2FB064F-19D9-C9F6-AA3D-CCAD644F6FE5}"/>
                  </a:ext>
                </a:extLst>
              </p:cNvPr>
              <p:cNvSpPr txBox="1"/>
              <p:nvPr/>
            </p:nvSpPr>
            <p:spPr>
              <a:xfrm>
                <a:off x="600364" y="1981644"/>
                <a:ext cx="10391486" cy="3693319"/>
              </a:xfrm>
              <a:prstGeom prst="rect">
                <a:avLst/>
              </a:prstGeom>
              <a:noFill/>
            </p:spPr>
            <p:txBody>
              <a:bodyPr wrap="square">
                <a:spAutoFit/>
              </a:bodyPr>
              <a:lstStyle/>
              <a:p>
                <a:r>
                  <a:rPr lang="ja-JP" altLang="en-US" dirty="0">
                    <a:solidFill>
                      <a:srgbClr val="374151"/>
                    </a:solidFill>
                    <a:latin typeface="Söhne"/>
                  </a:rPr>
                  <a:t>伝統的な</a:t>
                </a:r>
                <a:r>
                  <a:rPr lang="ja-JP" altLang="en-US" b="0" i="0" dirty="0">
                    <a:solidFill>
                      <a:srgbClr val="374151"/>
                    </a:solidFill>
                    <a:effectLst/>
                    <a:latin typeface="Söhne"/>
                  </a:rPr>
                  <a:t>順次罰則法（</a:t>
                </a:r>
                <a:r>
                  <a:rPr lang="en-US" altLang="zh-CN" b="0" i="0" dirty="0">
                    <a:solidFill>
                      <a:srgbClr val="0F0F0F"/>
                    </a:solidFill>
                    <a:effectLst/>
                    <a:latin typeface="Söhne"/>
                  </a:rPr>
                  <a:t> traditional form of sequential penalty method </a:t>
                </a:r>
                <a:r>
                  <a:rPr lang="ja-JP" altLang="en-US" b="0" i="0" dirty="0">
                    <a:solidFill>
                      <a:srgbClr val="374151"/>
                    </a:solidFill>
                    <a:effectLst/>
                    <a:latin typeface="Söhne"/>
                  </a:rPr>
                  <a:t>）をもとにして</a:t>
                </a:r>
                <a:endParaRPr lang="en-US" altLang="ja-JP" b="0" i="0" dirty="0">
                  <a:solidFill>
                    <a:srgbClr val="374151"/>
                  </a:solidFill>
                  <a:effectLst/>
                  <a:latin typeface="Söhne"/>
                </a:endParaRPr>
              </a:p>
              <a:p>
                <a:pPr marL="742950" lvl="1" indent="-285750">
                  <a:buFont typeface="Arial" panose="020B0604020202020204" pitchFamily="34" charset="0"/>
                  <a:buChar char="•"/>
                </a:pPr>
                <a:r>
                  <a:rPr lang="en-US" altLang="zh-CN" b="0" i="0" dirty="0">
                    <a:solidFill>
                      <a:srgbClr val="0F0F0F"/>
                    </a:solidFill>
                    <a:effectLst/>
                    <a:latin typeface="Söhne"/>
                  </a:rPr>
                  <a:t>scaled-sequential penalty method</a:t>
                </a:r>
              </a:p>
              <a:p>
                <a:pPr marL="742950" lvl="1" indent="-285750">
                  <a:buFont typeface="Arial" panose="020B0604020202020204" pitchFamily="34" charset="0"/>
                  <a:buChar char="•"/>
                </a:pPr>
                <a:r>
                  <a:rPr lang="en-US" altLang="zh-CN" b="0" i="0" dirty="0">
                    <a:solidFill>
                      <a:srgbClr val="0F0F0F"/>
                    </a:solidFill>
                    <a:effectLst/>
                    <a:latin typeface="Söhne"/>
                  </a:rPr>
                  <a:t>binary search penalty method</a:t>
                </a:r>
              </a:p>
              <a:p>
                <a:pPr lvl="1"/>
                <a:r>
                  <a:rPr lang="ja-JP" altLang="en-US" b="0" i="0" dirty="0">
                    <a:solidFill>
                      <a:srgbClr val="374151"/>
                    </a:solidFill>
                    <a:effectLst/>
                    <a:latin typeface="Söhne"/>
                  </a:rPr>
                  <a:t>が提案されている</a:t>
                </a:r>
                <a:endParaRPr lang="en-US" altLang="ja-JP" b="0" i="0" dirty="0">
                  <a:solidFill>
                    <a:srgbClr val="374151"/>
                  </a:solidFill>
                  <a:effectLst/>
                  <a:latin typeface="Söhne"/>
                </a:endParaRPr>
              </a:p>
              <a:p>
                <a:pPr lvl="1"/>
                <a:endParaRPr lang="en-US" altLang="ja-JP" dirty="0">
                  <a:solidFill>
                    <a:srgbClr val="374151"/>
                  </a:solidFill>
                  <a:latin typeface="Söhne"/>
                </a:endParaRPr>
              </a:p>
              <a:p>
                <a:pPr lvl="1"/>
                <a:endParaRPr lang="en-US" altLang="ja-JP" b="0" i="0" dirty="0">
                  <a:solidFill>
                    <a:srgbClr val="374151"/>
                  </a:solidFill>
                  <a:effectLst/>
                  <a:latin typeface="Söhne"/>
                </a:endParaRPr>
              </a:p>
              <a:p>
                <a:pPr lvl="1"/>
                <a:r>
                  <a:rPr lang="ja-JP" altLang="en-US" b="0" i="0" dirty="0">
                    <a:solidFill>
                      <a:srgbClr val="374151"/>
                    </a:solidFill>
                    <a:effectLst/>
                    <a:latin typeface="Söhne"/>
                  </a:rPr>
                  <a:t>前章で記述した</a:t>
                </a:r>
                <a14:m>
                  <m:oMath xmlns:m="http://schemas.openxmlformats.org/officeDocument/2006/math">
                    <m:sSub>
                      <m:sSubPr>
                        <m:ctrlPr>
                          <a:rPr lang="en-US" altLang="ja-JP" b="0" i="1" smtClean="0">
                            <a:solidFill>
                              <a:srgbClr val="374151"/>
                            </a:solidFill>
                            <a:effectLst/>
                            <a:latin typeface="Cambria Math" panose="02040503050406030204" pitchFamily="18" charset="0"/>
                          </a:rPr>
                        </m:ctrlPr>
                      </m:sSubPr>
                      <m:e>
                        <m:r>
                          <a:rPr lang="en-US" altLang="ja-JP" b="0" i="1" smtClean="0">
                            <a:solidFill>
                              <a:srgbClr val="374151"/>
                            </a:solidFill>
                            <a:effectLst/>
                            <a:latin typeface="Cambria Math" panose="02040503050406030204" pitchFamily="18" charset="0"/>
                          </a:rPr>
                          <m:t>𝑓</m:t>
                        </m:r>
                      </m:e>
                      <m:sub>
                        <m:r>
                          <a:rPr lang="en-US" altLang="ja-JP" b="0" i="1" smtClean="0">
                            <a:solidFill>
                              <a:srgbClr val="374151"/>
                            </a:solidFill>
                            <a:effectLst/>
                            <a:latin typeface="Cambria Math" panose="02040503050406030204" pitchFamily="18" charset="0"/>
                          </a:rPr>
                          <m:t>𝑚𝑎𝑥</m:t>
                        </m:r>
                      </m:sub>
                    </m:sSub>
                  </m:oMath>
                </a14:m>
                <a:r>
                  <a:rPr lang="ja-JP" altLang="en-US" b="0" i="0" dirty="0">
                    <a:solidFill>
                      <a:srgbClr val="374151"/>
                    </a:solidFill>
                    <a:effectLst/>
                    <a:latin typeface="Söhne"/>
                  </a:rPr>
                  <a:t>の上限と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𝑚𝑖𝑛</m:t>
                        </m:r>
                      </m:sub>
                    </m:sSub>
                  </m:oMath>
                </a14:m>
                <a:r>
                  <a:rPr lang="ja-JP" altLang="en-US" dirty="0"/>
                  <a:t>の下限</a:t>
                </a:r>
                <a:r>
                  <a:rPr lang="ja-JP" altLang="en-US" b="0" i="0" dirty="0">
                    <a:solidFill>
                      <a:srgbClr val="374151"/>
                    </a:solidFill>
                    <a:effectLst/>
                    <a:latin typeface="Söhne"/>
                  </a:rPr>
                  <a:t>を利用して</a:t>
                </a:r>
                <a:endParaRPr lang="en-US" altLang="ja-JP" b="0" i="0" dirty="0">
                  <a:solidFill>
                    <a:srgbClr val="374151"/>
                  </a:solidFill>
                  <a:effectLst/>
                  <a:latin typeface="Söhne"/>
                </a:endParaRPr>
              </a:p>
              <a:p>
                <a:pPr lvl="1"/>
                <a:r>
                  <a:rPr lang="ja-JP" altLang="en-US" dirty="0">
                    <a:solidFill>
                      <a:srgbClr val="374151"/>
                    </a:solidFill>
                    <a:latin typeface="Söhne"/>
                  </a:rPr>
                  <a:t>より少ない回数で有効なペナルティー重みを見つける</a:t>
                </a:r>
                <a:endParaRPr lang="en-US" altLang="ja-JP" dirty="0">
                  <a:solidFill>
                    <a:srgbClr val="374151"/>
                  </a:solidFill>
                  <a:latin typeface="Söhne"/>
                </a:endParaRPr>
              </a:p>
              <a:p>
                <a:pPr lvl="1"/>
                <a:endParaRPr lang="en-US" altLang="ja-JP" dirty="0">
                  <a:solidFill>
                    <a:srgbClr val="374151"/>
                  </a:solidFill>
                  <a:latin typeface="Söhne"/>
                </a:endParaRPr>
              </a:p>
              <a:p>
                <a:pPr lvl="1"/>
                <a:endParaRPr lang="en-US" altLang="ja-JP" dirty="0">
                  <a:solidFill>
                    <a:srgbClr val="374151"/>
                  </a:solidFill>
                  <a:latin typeface="Söhne"/>
                </a:endParaRPr>
              </a:p>
              <a:p>
                <a:pPr lvl="1"/>
                <a:r>
                  <a:rPr lang="en-US" altLang="ja-JP" dirty="0">
                    <a:solidFill>
                      <a:srgbClr val="374151"/>
                    </a:solidFill>
                    <a:latin typeface="Söhne"/>
                  </a:rPr>
                  <a:t>DA</a:t>
                </a:r>
                <a:r>
                  <a:rPr lang="ja-JP" altLang="en-US" dirty="0">
                    <a:solidFill>
                      <a:srgbClr val="374151"/>
                    </a:solidFill>
                    <a:latin typeface="Söhne"/>
                  </a:rPr>
                  <a:t>を使用する</a:t>
                </a:r>
                <a:endParaRPr lang="en-US" altLang="ja-JP" dirty="0">
                  <a:solidFill>
                    <a:srgbClr val="374151"/>
                  </a:solidFill>
                  <a:latin typeface="Söhne"/>
                </a:endParaRPr>
              </a:p>
              <a:p>
                <a:pPr lvl="1"/>
                <a:r>
                  <a:rPr lang="ja-JP" altLang="en-US" b="0" i="0" dirty="0">
                    <a:solidFill>
                      <a:srgbClr val="374151"/>
                    </a:solidFill>
                    <a:effectLst/>
                    <a:latin typeface="Söhne"/>
                  </a:rPr>
                  <a:t>最適またはサブオプティマル（</a:t>
                </a:r>
                <a:r>
                  <a:rPr lang="en-US" altLang="zh-CN" b="0" i="0" dirty="0">
                    <a:solidFill>
                      <a:srgbClr val="0F0F0F"/>
                    </a:solidFill>
                    <a:effectLst/>
                    <a:latin typeface="Söhne"/>
                  </a:rPr>
                  <a:t> suboptimal </a:t>
                </a:r>
                <a:r>
                  <a:rPr lang="ja-JP" altLang="en-US" b="0" i="0" dirty="0">
                    <a:solidFill>
                      <a:srgbClr val="374151"/>
                    </a:solidFill>
                    <a:effectLst/>
                    <a:latin typeface="Söhne"/>
                  </a:rPr>
                  <a:t>）な解を見つけることができる</a:t>
                </a:r>
                <a:endParaRPr lang="en-US" altLang="ja-JP" dirty="0">
                  <a:solidFill>
                    <a:srgbClr val="374151"/>
                  </a:solidFill>
                  <a:latin typeface="Söhne"/>
                </a:endParaRPr>
              </a:p>
              <a:p>
                <a:pPr lvl="1"/>
                <a:endParaRPr lang="en-US" altLang="ja-JP" b="0" i="0" dirty="0">
                  <a:solidFill>
                    <a:srgbClr val="374151"/>
                  </a:solidFill>
                  <a:effectLst/>
                  <a:latin typeface="Söhne"/>
                </a:endParaRPr>
              </a:p>
            </p:txBody>
          </p:sp>
        </mc:Choice>
        <mc:Fallback xmlns="">
          <p:sp>
            <p:nvSpPr>
              <p:cNvPr id="9" name="文本框 8">
                <a:extLst>
                  <a:ext uri="{FF2B5EF4-FFF2-40B4-BE49-F238E27FC236}">
                    <a16:creationId xmlns:a16="http://schemas.microsoft.com/office/drawing/2014/main" id="{A2FB064F-19D9-C9F6-AA3D-CCAD644F6FE5}"/>
                  </a:ext>
                </a:extLst>
              </p:cNvPr>
              <p:cNvSpPr txBox="1">
                <a:spLocks noRot="1" noChangeAspect="1" noMove="1" noResize="1" noEditPoints="1" noAdjustHandles="1" noChangeArrowheads="1" noChangeShapeType="1" noTextEdit="1"/>
              </p:cNvSpPr>
              <p:nvPr/>
            </p:nvSpPr>
            <p:spPr>
              <a:xfrm>
                <a:off x="600364" y="1981644"/>
                <a:ext cx="10391486" cy="3693319"/>
              </a:xfrm>
              <a:prstGeom prst="rect">
                <a:avLst/>
              </a:prstGeom>
              <a:blipFill>
                <a:blip r:embed="rId3"/>
                <a:stretch>
                  <a:fillRect l="-469" t="-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7158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Sequential Penalty Method</a:t>
            </a:r>
          </a:p>
        </p:txBody>
      </p:sp>
      <p:sp>
        <p:nvSpPr>
          <p:cNvPr id="3" name="文本框 2">
            <a:extLst>
              <a:ext uri="{FF2B5EF4-FFF2-40B4-BE49-F238E27FC236}">
                <a16:creationId xmlns:a16="http://schemas.microsoft.com/office/drawing/2014/main" id="{68FABDBA-0286-E00A-C98F-F75056E44A36}"/>
              </a:ext>
            </a:extLst>
          </p:cNvPr>
          <p:cNvSpPr txBox="1"/>
          <p:nvPr/>
        </p:nvSpPr>
        <p:spPr>
          <a:xfrm>
            <a:off x="419388" y="1300759"/>
            <a:ext cx="7676862" cy="369332"/>
          </a:xfrm>
          <a:prstGeom prst="rect">
            <a:avLst/>
          </a:prstGeom>
          <a:noFill/>
        </p:spPr>
        <p:txBody>
          <a:bodyPr wrap="square">
            <a:spAutoFit/>
          </a:bodyPr>
          <a:lstStyle/>
          <a:p>
            <a:r>
              <a:rPr lang="ja-JP" altLang="en-US" b="0" i="0" dirty="0">
                <a:solidFill>
                  <a:srgbClr val="374151"/>
                </a:solidFill>
                <a:effectLst/>
                <a:latin typeface="Söhne"/>
              </a:rPr>
              <a:t>伝統的な順次罰則法（</a:t>
            </a:r>
            <a:r>
              <a:rPr lang="en-US" altLang="zh-CN" b="0" i="0" dirty="0">
                <a:solidFill>
                  <a:srgbClr val="0F0F0F"/>
                </a:solidFill>
                <a:effectLst/>
                <a:latin typeface="Söhne"/>
              </a:rPr>
              <a:t> sequential penalty method </a:t>
            </a:r>
            <a:r>
              <a:rPr lang="ja-JP" altLang="en-US" b="0" i="0" dirty="0">
                <a:solidFill>
                  <a:srgbClr val="374151"/>
                </a:solidFill>
                <a:effectLst/>
                <a:latin typeface="Söhne"/>
              </a:rPr>
              <a:t>）の一般的な形式：</a:t>
            </a:r>
            <a:endParaRPr lang="zh-CN" altLang="en-US" dirty="0"/>
          </a:p>
        </p:txBody>
      </p:sp>
      <p:pic>
        <p:nvPicPr>
          <p:cNvPr id="7" name="图片 6">
            <a:extLst>
              <a:ext uri="{FF2B5EF4-FFF2-40B4-BE49-F238E27FC236}">
                <a16:creationId xmlns:a16="http://schemas.microsoft.com/office/drawing/2014/main" id="{52C8F6AF-3D0C-B516-7CB9-2DCE1A5E9D1F}"/>
              </a:ext>
            </a:extLst>
          </p:cNvPr>
          <p:cNvPicPr>
            <a:picLocks noChangeAspect="1"/>
          </p:cNvPicPr>
          <p:nvPr/>
        </p:nvPicPr>
        <p:blipFill>
          <a:blip r:embed="rId3"/>
          <a:stretch>
            <a:fillRect/>
          </a:stretch>
        </p:blipFill>
        <p:spPr>
          <a:xfrm>
            <a:off x="600364" y="1931432"/>
            <a:ext cx="6062641" cy="2398697"/>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D174B15-452E-F6DD-32FD-B737BFE61429}"/>
                  </a:ext>
                </a:extLst>
              </p:cNvPr>
              <p:cNvSpPr txBox="1"/>
              <p:nvPr/>
            </p:nvSpPr>
            <p:spPr>
              <a:xfrm>
                <a:off x="7191375" y="1825638"/>
                <a:ext cx="4695825" cy="3046988"/>
              </a:xfrm>
              <a:prstGeom prst="rect">
                <a:avLst/>
              </a:prstGeom>
              <a:noFill/>
            </p:spPr>
            <p:txBody>
              <a:bodyPr wrap="square">
                <a:spAutoFit/>
              </a:bodyPr>
              <a:lstStyle/>
              <a:p>
                <a14:m>
                  <m:oMath xmlns:m="http://schemas.openxmlformats.org/officeDocument/2006/math">
                    <m:r>
                      <a:rPr lang="en-US" altLang="ja-JP" sz="1600" b="0" i="1" smtClean="0">
                        <a:latin typeface="Cambria Math" panose="02040503050406030204" pitchFamily="18" charset="0"/>
                      </a:rPr>
                      <m:t>𝑤</m:t>
                    </m:r>
                  </m:oMath>
                </a14:m>
                <a:r>
                  <a:rPr lang="ja-JP" altLang="en-US" sz="1600" dirty="0"/>
                  <a:t>は最初に１に設定</a:t>
                </a:r>
                <a:endParaRPr lang="en-US" altLang="ja-JP" sz="1600" dirty="0"/>
              </a:p>
              <a:p>
                <a:endParaRPr lang="en-US" altLang="ja-JP"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をペナルティー重みとして</a:t>
                </a:r>
                <a14:m>
                  <m:oMath xmlns:m="http://schemas.openxmlformats.org/officeDocument/2006/math">
                    <m:r>
                      <m:rPr>
                        <m:sty m:val="p"/>
                      </m:rPr>
                      <a:rPr lang="en-US" altLang="ja-JP" sz="1600" i="1" smtClean="0">
                        <a:latin typeface="Cambria Math" panose="02040503050406030204" pitchFamily="18" charset="0"/>
                      </a:rPr>
                      <m:t>QUBO</m:t>
                    </m:r>
                  </m:oMath>
                </a14:m>
                <a:r>
                  <a:rPr lang="ja-JP" altLang="en-US" sz="1600" dirty="0"/>
                  <a:t>を解決する</a:t>
                </a:r>
                <a:endParaRPr lang="en-US" altLang="ja-JP" sz="1600" dirty="0"/>
              </a:p>
              <a:p>
                <a:endParaRPr lang="zh-CN" altLang="en-US" sz="1600" dirty="0"/>
              </a:p>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による解は実行可能解の場合、</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endParaRPr lang="en-US" altLang="zh-CN" sz="1600" dirty="0"/>
              </a:p>
              <a:p>
                <a14:m>
                  <m:oMath xmlns:m="http://schemas.openxmlformats.org/officeDocument/2006/math">
                    <m:r>
                      <a:rPr lang="en-US" altLang="ja-JP" sz="1600" b="0" i="1" smtClean="0">
                        <a:latin typeface="Cambria Math" panose="02040503050406030204" pitchFamily="18" charset="0"/>
                      </a:rPr>
                      <m:t>𝑤</m:t>
                    </m:r>
                  </m:oMath>
                </a14:m>
                <a:r>
                  <a:rPr lang="ja-JP" altLang="en-US" sz="1600" dirty="0"/>
                  <a:t>を</a:t>
                </a:r>
                <a:r>
                  <a:rPr lang="en-US" altLang="ja-JP" sz="1600" dirty="0"/>
                  <a:t>10</a:t>
                </a:r>
                <a:r>
                  <a:rPr lang="ja-JP" altLang="en-US" sz="1600" dirty="0"/>
                  <a:t>倍にする</a:t>
                </a:r>
                <a:endParaRPr lang="en-US" altLang="ja-JP" sz="1600" dirty="0"/>
              </a:p>
              <a:p>
                <a:endParaRPr lang="en-US" altLang="zh-CN" sz="1600" dirty="0"/>
              </a:p>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a:p>
                <a:endParaRPr lang="zh-CN" altLang="en-US" sz="1600" dirty="0"/>
              </a:p>
              <a:p>
                <a:endParaRPr lang="zh-CN" altLang="en-US" sz="1600" dirty="0"/>
              </a:p>
            </p:txBody>
          </p:sp>
        </mc:Choice>
        <mc:Fallback xmlns="">
          <p:sp>
            <p:nvSpPr>
              <p:cNvPr id="11" name="文本框 10">
                <a:extLst>
                  <a:ext uri="{FF2B5EF4-FFF2-40B4-BE49-F238E27FC236}">
                    <a16:creationId xmlns:a16="http://schemas.microsoft.com/office/drawing/2014/main" id="{6D174B15-452E-F6DD-32FD-B737BFE61429}"/>
                  </a:ext>
                </a:extLst>
              </p:cNvPr>
              <p:cNvSpPr txBox="1">
                <a:spLocks noRot="1" noChangeAspect="1" noMove="1" noResize="1" noEditPoints="1" noAdjustHandles="1" noChangeArrowheads="1" noChangeShapeType="1" noTextEdit="1"/>
              </p:cNvSpPr>
              <p:nvPr/>
            </p:nvSpPr>
            <p:spPr>
              <a:xfrm>
                <a:off x="7191375" y="1825638"/>
                <a:ext cx="4695825" cy="3046988"/>
              </a:xfrm>
              <a:prstGeom prst="rect">
                <a:avLst/>
              </a:prstGeom>
              <a:blipFill>
                <a:blip r:embed="rId4"/>
                <a:stretch>
                  <a:fillRect l="-779" t="-6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9C189EA-9857-E547-B80C-A8C5EF0952B4}"/>
                  </a:ext>
                </a:extLst>
              </p:cNvPr>
              <p:cNvSpPr txBox="1"/>
              <p:nvPr/>
            </p:nvSpPr>
            <p:spPr>
              <a:xfrm>
                <a:off x="595457" y="5032362"/>
                <a:ext cx="11001086" cy="1077218"/>
              </a:xfrm>
              <a:prstGeom prst="rect">
                <a:avLst/>
              </a:prstGeom>
              <a:noFill/>
            </p:spPr>
            <p:txBody>
              <a:bodyPr wrap="square">
                <a:spAutoFit/>
              </a:bodyPr>
              <a:lstStyle/>
              <a:p>
                <a:r>
                  <a:rPr lang="ja-JP" altLang="en-US" sz="1600" b="0" i="0" dirty="0">
                    <a:solidFill>
                      <a:srgbClr val="374151"/>
                    </a:solidFill>
                    <a:effectLst/>
                    <a:latin typeface="Söhne"/>
                  </a:rPr>
                  <a:t>初期の重みを増加させ、有限のイテレーション回数で</a:t>
                </a:r>
                <a:r>
                  <a:rPr lang="en-US" altLang="ja-JP" sz="1600" b="0" i="0" dirty="0">
                    <a:solidFill>
                      <a:srgbClr val="374151"/>
                    </a:solidFill>
                    <a:effectLst/>
                    <a:latin typeface="Söhne"/>
                  </a:rPr>
                  <a:t>DA</a:t>
                </a:r>
                <a:r>
                  <a:rPr lang="ja-JP" altLang="en-US" sz="1600" b="0" i="0" dirty="0">
                    <a:solidFill>
                      <a:srgbClr val="374151"/>
                    </a:solidFill>
                    <a:effectLst/>
                    <a:latin typeface="Söhne"/>
                  </a:rPr>
                  <a:t>を使用して</a:t>
                </a:r>
                <a14:m>
                  <m:oMath xmlns:m="http://schemas.openxmlformats.org/officeDocument/2006/math">
                    <m:r>
                      <a:rPr lang="en-US" altLang="ja-JP" sz="1600" b="0" i="1" smtClean="0">
                        <a:solidFill>
                          <a:srgbClr val="374151"/>
                        </a:solidFill>
                        <a:effectLst/>
                        <a:latin typeface="Cambria Math" panose="02040503050406030204" pitchFamily="18" charset="0"/>
                      </a:rPr>
                      <m:t>𝑤</m:t>
                    </m:r>
                  </m:oMath>
                </a14:m>
                <a:r>
                  <a:rPr lang="ja-JP" altLang="en-US" sz="1600" b="0" i="0" dirty="0">
                    <a:solidFill>
                      <a:srgbClr val="374151"/>
                    </a:solidFill>
                    <a:effectLst/>
                    <a:latin typeface="Söhne"/>
                  </a:rPr>
                  <a:t>を見つける</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イテレーション回数は</a:t>
                </a:r>
                <a:r>
                  <a:rPr lang="en-US" altLang="ja-JP" sz="1600" b="0" i="0" dirty="0">
                    <a:solidFill>
                      <a:srgbClr val="374151"/>
                    </a:solidFill>
                    <a:effectLst/>
                    <a:latin typeface="Söhne"/>
                  </a:rPr>
                  <a:t>DA</a:t>
                </a:r>
                <a:r>
                  <a:rPr lang="ja-JP" altLang="en-US" sz="1600" b="0" i="0" dirty="0">
                    <a:solidFill>
                      <a:srgbClr val="374151"/>
                    </a:solidFill>
                    <a:effectLst/>
                    <a:latin typeface="Söhne"/>
                  </a:rPr>
                  <a:t>が最終的に実行可能な解を見つけるかどうかを決定する鍵となるパラメータである</a:t>
                </a:r>
                <a:endParaRPr lang="en-US" altLang="ja-JP" sz="1600" b="0" i="0" dirty="0">
                  <a:solidFill>
                    <a:srgbClr val="374151"/>
                  </a:solidFill>
                  <a:effectLst/>
                  <a:latin typeface="Söhne"/>
                </a:endParaRPr>
              </a:p>
              <a:p>
                <a:pPr marL="285750" indent="-285750">
                  <a:buFont typeface="Wingdings" panose="05000000000000000000" pitchFamily="2" charset="2"/>
                  <a:buChar char="Ø"/>
                </a:pPr>
                <a:r>
                  <a:rPr lang="ja-JP" altLang="en-US" sz="1600" b="0" i="0" dirty="0">
                    <a:solidFill>
                      <a:srgbClr val="374151"/>
                    </a:solidFill>
                    <a:effectLst/>
                    <a:latin typeface="Söhne"/>
                  </a:rPr>
                  <a:t>有効なペナルティー重みの上限がわからないため、生成された重みが十分に大きいかどうかは不明</a:t>
                </a:r>
                <a:endParaRPr lang="zh-CN" altLang="en-US" sz="1600" dirty="0"/>
              </a:p>
            </p:txBody>
          </p:sp>
        </mc:Choice>
        <mc:Fallback xmlns="">
          <p:sp>
            <p:nvSpPr>
              <p:cNvPr id="18" name="文本框 17">
                <a:extLst>
                  <a:ext uri="{FF2B5EF4-FFF2-40B4-BE49-F238E27FC236}">
                    <a16:creationId xmlns:a16="http://schemas.microsoft.com/office/drawing/2014/main" id="{19C189EA-9857-E547-B80C-A8C5EF0952B4}"/>
                  </a:ext>
                </a:extLst>
              </p:cNvPr>
              <p:cNvSpPr txBox="1">
                <a:spLocks noRot="1" noChangeAspect="1" noMove="1" noResize="1" noEditPoints="1" noAdjustHandles="1" noChangeArrowheads="1" noChangeShapeType="1" noTextEdit="1"/>
              </p:cNvSpPr>
              <p:nvPr/>
            </p:nvSpPr>
            <p:spPr>
              <a:xfrm>
                <a:off x="595457" y="5032362"/>
                <a:ext cx="11001086" cy="1077218"/>
              </a:xfrm>
              <a:prstGeom prst="rect">
                <a:avLst/>
              </a:prstGeom>
              <a:blipFill>
                <a:blip r:embed="rId9"/>
                <a:stretch>
                  <a:fillRect l="-333" t="-1705" b="-6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3665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Scaled-sequential Penalty Method</a:t>
            </a:r>
          </a:p>
        </p:txBody>
      </p:sp>
      <p:pic>
        <p:nvPicPr>
          <p:cNvPr id="3" name="图片 2">
            <a:extLst>
              <a:ext uri="{FF2B5EF4-FFF2-40B4-BE49-F238E27FC236}">
                <a16:creationId xmlns:a16="http://schemas.microsoft.com/office/drawing/2014/main" id="{6F600335-F745-8170-7552-95D8B585EE0C}"/>
              </a:ext>
            </a:extLst>
          </p:cNvPr>
          <p:cNvPicPr>
            <a:picLocks noChangeAspect="1"/>
          </p:cNvPicPr>
          <p:nvPr/>
        </p:nvPicPr>
        <p:blipFill>
          <a:blip r:embed="rId3"/>
          <a:stretch>
            <a:fillRect/>
          </a:stretch>
        </p:blipFill>
        <p:spPr>
          <a:xfrm>
            <a:off x="600364" y="1238694"/>
            <a:ext cx="5776213" cy="319589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FBF6989-0E69-C4EF-9895-72EE083829C6}"/>
                  </a:ext>
                </a:extLst>
              </p:cNvPr>
              <p:cNvSpPr txBox="1"/>
              <p:nvPr/>
            </p:nvSpPr>
            <p:spPr>
              <a:xfrm>
                <a:off x="6591010" y="1554908"/>
                <a:ext cx="5848640" cy="3108543"/>
              </a:xfrm>
              <a:prstGeom prst="rect">
                <a:avLst/>
              </a:prstGeom>
              <a:noFill/>
            </p:spPr>
            <p:txBody>
              <a:bodyPr wrap="squar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oMath>
                </a14:m>
                <a:r>
                  <a:rPr lang="ja-JP" altLang="en-US" sz="1400" dirty="0"/>
                  <a:t>：</a:t>
                </a:r>
                <a:r>
                  <a:rPr lang="en-US" altLang="ja-JP" sz="1400" dirty="0">
                    <a:solidFill>
                      <a:srgbClr val="374151"/>
                    </a:solidFill>
                    <a:latin typeface="Söhne"/>
                  </a:rPr>
                  <a:t> EXACT PENALTY METHODS</a:t>
                </a:r>
                <a:r>
                  <a:rPr lang="ja-JP" altLang="en-US" sz="1400" dirty="0">
                    <a:solidFill>
                      <a:srgbClr val="374151"/>
                    </a:solidFill>
                    <a:latin typeface="Söhne"/>
                  </a:rPr>
                  <a:t>による有効なペナルティー重みの上限</a:t>
                </a:r>
                <a:endParaRPr lang="en-US" altLang="ja-JP" sz="1400" dirty="0">
                  <a:solidFill>
                    <a:srgbClr val="374151"/>
                  </a:solidFill>
                  <a:latin typeface="Söhne"/>
                </a:endParaRPr>
              </a:p>
              <a:p>
                <a14:m>
                  <m:oMath xmlns:m="http://schemas.openxmlformats.org/officeDocument/2006/math">
                    <m:r>
                      <a:rPr lang="en-US" altLang="zh-CN" sz="1400" b="0" i="1" smtClean="0">
                        <a:latin typeface="Cambria Math" panose="02040503050406030204" pitchFamily="18" charset="0"/>
                      </a:rPr>
                      <m:t>𝑡</m:t>
                    </m:r>
                  </m:oMath>
                </a14:m>
                <a:r>
                  <a:rPr lang="ja-JP" altLang="en-US" sz="1400" dirty="0"/>
                  <a:t>：最大イテレーション回数</a:t>
                </a:r>
                <a:endParaRPr lang="en-US" altLang="ja-JP" sz="1400" dirty="0"/>
              </a:p>
              <a:p>
                <a:endParaRPr lang="en-US" altLang="zh-CN" sz="1400" dirty="0"/>
              </a:p>
              <a:p>
                <a14:m>
                  <m:oMath xmlns:m="http://schemas.openxmlformats.org/officeDocument/2006/math">
                    <m:r>
                      <a:rPr lang="en-US" altLang="ja-JP" sz="1400" b="0" i="1" smtClean="0">
                        <a:latin typeface="Cambria Math" panose="02040503050406030204" pitchFamily="18" charset="0"/>
                      </a:rPr>
                      <m:t>𝑤</m:t>
                    </m:r>
                  </m:oMath>
                </a14:m>
                <a:r>
                  <a:rPr lang="ja-JP" altLang="en-US" sz="1400" dirty="0"/>
                  <a:t>は最初に１に設定</a:t>
                </a:r>
                <a:endParaRPr lang="en-US" altLang="zh-CN" sz="1400" dirty="0"/>
              </a:p>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𝑤</m:t>
                        </m:r>
                      </m:e>
                      <m:sub>
                        <m:r>
                          <a:rPr lang="en-US" altLang="zh-CN" sz="1400" b="0" i="1" smtClean="0">
                            <a:latin typeface="Cambria Math" panose="02040503050406030204" pitchFamily="18" charset="0"/>
                          </a:rPr>
                          <m:t>𝑢</m:t>
                        </m:r>
                      </m:sub>
                    </m:sSub>
                    <m:r>
                      <a:rPr lang="en-US" altLang="zh-CN" sz="1400" b="0" i="1" smtClean="0">
                        <a:latin typeface="Cambria Math" panose="02040503050406030204" pitchFamily="18" charset="0"/>
                      </a:rPr>
                      <m:t> </m:t>
                    </m:r>
                  </m:oMath>
                </a14:m>
                <a:r>
                  <a:rPr lang="ja-JP" altLang="en-US" sz="1400" b="0" dirty="0"/>
                  <a:t>によって</a:t>
                </a:r>
                <a:r>
                  <a:rPr lang="en-US" altLang="ja-JP" sz="1400" b="1" dirty="0"/>
                  <a:t>scale</a:t>
                </a:r>
                <a:r>
                  <a:rPr lang="en-US" altLang="ja-JP" sz="1400" b="1" dirty="0" err="1"/>
                  <a:t>_factor</a:t>
                </a:r>
                <a:r>
                  <a:rPr lang="ja-JP" altLang="en-US" sz="1400" b="0" dirty="0"/>
                  <a:t>を計算する</a:t>
                </a:r>
                <a:endParaRPr lang="zh-CN" altLang="en-US" sz="1400" dirty="0"/>
              </a:p>
              <a:p>
                <a:endParaRPr lang="en-US" altLang="zh-CN" sz="1400" dirty="0"/>
              </a:p>
              <a:p>
                <a14:m>
                  <m:oMath xmlns:m="http://schemas.openxmlformats.org/officeDocument/2006/math">
                    <m:r>
                      <a:rPr lang="en-US" altLang="ja-JP" sz="1400" i="1" dirty="0" smtClean="0">
                        <a:latin typeface="Cambria Math" panose="02040503050406030204" pitchFamily="18" charset="0"/>
                      </a:rPr>
                      <m:t>𝐷𝐴</m:t>
                    </m:r>
                  </m:oMath>
                </a14:m>
                <a:r>
                  <a:rPr lang="ja-JP" altLang="en-US" sz="1400" dirty="0"/>
                  <a:t>で</a:t>
                </a:r>
                <a:r>
                  <a:rPr lang="en-US" altLang="ja-JP" sz="1400" dirty="0"/>
                  <a:t>QUBO</a:t>
                </a:r>
                <a:r>
                  <a:rPr lang="ja-JP" altLang="en-US" sz="1400" dirty="0"/>
                  <a:t>を解決する</a:t>
                </a:r>
                <a:endParaRPr lang="zh-CN" altLang="en-US" sz="1400" dirty="0"/>
              </a:p>
              <a:p>
                <a14:m>
                  <m:oMath xmlns:m="http://schemas.openxmlformats.org/officeDocument/2006/math">
                    <m:r>
                      <m:rPr>
                        <m:sty m:val="p"/>
                      </m:rPr>
                      <a:rPr lang="en-US" altLang="ja-JP" sz="1400" i="1" smtClean="0">
                        <a:latin typeface="Cambria Math" panose="02040503050406030204" pitchFamily="18" charset="0"/>
                      </a:rPr>
                      <m:t>DA</m:t>
                    </m:r>
                  </m:oMath>
                </a14:m>
                <a:r>
                  <a:rPr lang="ja-JP" altLang="en-US" sz="1400" dirty="0"/>
                  <a:t>による解は実行可能解の場合、</a:t>
                </a:r>
                <a:endParaRPr lang="en-US" altLang="ja-JP" sz="1400" dirty="0"/>
              </a:p>
              <a:p>
                <a:r>
                  <a:rPr lang="ja-JP" altLang="en-US" sz="1400" dirty="0"/>
                  <a:t>現在の</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と解を記録</a:t>
                </a:r>
                <a:endParaRPr lang="en-US" altLang="ja-JP" sz="1400" dirty="0"/>
              </a:p>
              <a:p>
                <a:endParaRPr lang="en-US" altLang="zh-CN" sz="1400" dirty="0"/>
              </a:p>
              <a:p>
                <a:r>
                  <a:rPr lang="en-US" altLang="ja-JP" sz="1400" b="1" dirty="0"/>
                  <a:t>scale_factor</a:t>
                </a:r>
                <a:r>
                  <a:rPr lang="ja-JP" altLang="en-US" sz="1400" b="0" dirty="0"/>
                  <a:t>で</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を増加させる</a:t>
                </a:r>
                <a:endParaRPr lang="zh-CN" altLang="en-US" sz="1400" dirty="0"/>
              </a:p>
              <a:p>
                <a:endParaRPr lang="zh-CN" altLang="en-US" sz="1400" dirty="0"/>
              </a:p>
              <a:p>
                <a:r>
                  <a:rPr lang="ja-JP" altLang="en-US" sz="1400" dirty="0"/>
                  <a:t>最小の実行可能解と対応する</a:t>
                </a:r>
                <a14:m>
                  <m:oMath xmlns:m="http://schemas.openxmlformats.org/officeDocument/2006/math">
                    <m:r>
                      <a:rPr lang="en-US" altLang="ja-JP" sz="1400" b="0" i="1" smtClean="0">
                        <a:latin typeface="Cambria Math" panose="02040503050406030204" pitchFamily="18" charset="0"/>
                      </a:rPr>
                      <m:t>𝑤</m:t>
                    </m:r>
                  </m:oMath>
                </a14:m>
                <a:r>
                  <a:rPr lang="ja-JP" altLang="en-US" sz="1400" dirty="0"/>
                  <a:t>を返す</a:t>
                </a:r>
                <a:endParaRPr lang="zh-CN" altLang="en-US" sz="1400" dirty="0"/>
              </a:p>
              <a:p>
                <a:endParaRPr lang="zh-CN" altLang="en-US" sz="1400" dirty="0"/>
              </a:p>
            </p:txBody>
          </p:sp>
        </mc:Choice>
        <mc:Fallback xmlns="">
          <p:sp>
            <p:nvSpPr>
              <p:cNvPr id="5" name="文本框 4">
                <a:extLst>
                  <a:ext uri="{FF2B5EF4-FFF2-40B4-BE49-F238E27FC236}">
                    <a16:creationId xmlns:a16="http://schemas.microsoft.com/office/drawing/2014/main" id="{0FBF6989-0E69-C4EF-9895-72EE083829C6}"/>
                  </a:ext>
                </a:extLst>
              </p:cNvPr>
              <p:cNvSpPr txBox="1">
                <a:spLocks noRot="1" noChangeAspect="1" noMove="1" noResize="1" noEditPoints="1" noAdjustHandles="1" noChangeArrowheads="1" noChangeShapeType="1" noTextEdit="1"/>
              </p:cNvSpPr>
              <p:nvPr/>
            </p:nvSpPr>
            <p:spPr>
              <a:xfrm>
                <a:off x="6591010" y="1554908"/>
                <a:ext cx="5848640" cy="3108543"/>
              </a:xfrm>
              <a:prstGeom prst="rect">
                <a:avLst/>
              </a:prstGeom>
              <a:blipFill>
                <a:blip r:embed="rId4"/>
                <a:stretch>
                  <a:fillRect l="-313" t="-3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091C9C5-629C-5ADA-7CBA-D4C7A8CD8CDE}"/>
                  </a:ext>
                </a:extLst>
              </p:cNvPr>
              <p:cNvSpPr txBox="1"/>
              <p:nvPr/>
            </p:nvSpPr>
            <p:spPr>
              <a:xfrm>
                <a:off x="390525" y="5382658"/>
                <a:ext cx="11658600" cy="1200329"/>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oMath>
                </a14:m>
                <a:r>
                  <a:rPr lang="ja-JP" altLang="en-US" dirty="0">
                    <a:solidFill>
                      <a:srgbClr val="374151"/>
                    </a:solidFill>
                    <a:latin typeface="Söhne"/>
                  </a:rPr>
                  <a:t>を導入することで、</a:t>
                </a:r>
                <a:endParaRPr lang="en-US" altLang="ja-JP" dirty="0">
                  <a:solidFill>
                    <a:srgbClr val="374151"/>
                  </a:solidFill>
                  <a:latin typeface="Söhne"/>
                </a:endParaRPr>
              </a:p>
              <a:p>
                <a:r>
                  <a:rPr lang="ja-JP" altLang="en-US" dirty="0">
                    <a:solidFill>
                      <a:srgbClr val="374151"/>
                    </a:solidFill>
                    <a:latin typeface="Söhne"/>
                  </a:rPr>
                  <a:t>　より少ないイテレーション回数で</a:t>
                </a:r>
                <a:r>
                  <a:rPr lang="ja-JP" altLang="en-US" dirty="0"/>
                  <a:t>実行可能な最小値と有効な重みが見つかる可能性がある</a:t>
                </a:r>
                <a:endParaRPr lang="en-US" altLang="ja-JP" dirty="0"/>
              </a:p>
              <a:p>
                <a:endParaRPr lang="en-US" altLang="ja-JP" dirty="0">
                  <a:solidFill>
                    <a:srgbClr val="374151"/>
                  </a:solidFill>
                  <a:latin typeface="Söhne"/>
                </a:endParaRPr>
              </a:p>
              <a:p>
                <a:pPr marL="285750" indent="-285750">
                  <a:buFont typeface="Arial" panose="020B0604020202020204" pitchFamily="34" charset="0"/>
                  <a:buChar char="•"/>
                </a:pPr>
                <a14:m>
                  <m:oMath xmlns:m="http://schemas.openxmlformats.org/officeDocument/2006/math">
                    <m:r>
                      <a:rPr lang="en-US" altLang="ja-JP" b="0" i="1" smtClean="0">
                        <a:solidFill>
                          <a:srgbClr val="374151"/>
                        </a:solidFill>
                        <a:effectLst/>
                        <a:latin typeface="Cambria Math" panose="02040503050406030204" pitchFamily="18" charset="0"/>
                      </a:rPr>
                      <m:t>𝑡</m:t>
                    </m:r>
                  </m:oMath>
                </a14:m>
                <a:r>
                  <a:rPr lang="ja-JP" altLang="en-US" b="0" i="0" dirty="0">
                    <a:solidFill>
                      <a:srgbClr val="374151"/>
                    </a:solidFill>
                    <a:effectLst/>
                    <a:latin typeface="Söhne"/>
                  </a:rPr>
                  <a:t>が大きいほど、重みの増加はより緩やかに</a:t>
                </a:r>
                <a:r>
                  <a:rPr lang="ja-JP" altLang="en-US" dirty="0">
                    <a:solidFill>
                      <a:srgbClr val="374151"/>
                    </a:solidFill>
                    <a:latin typeface="Söhne"/>
                  </a:rPr>
                  <a:t>なる</a:t>
                </a:r>
                <a:endParaRPr lang="zh-CN" altLang="en-US" dirty="0"/>
              </a:p>
            </p:txBody>
          </p:sp>
        </mc:Choice>
        <mc:Fallback xmlns="">
          <p:sp>
            <p:nvSpPr>
              <p:cNvPr id="11" name="文本框 10">
                <a:extLst>
                  <a:ext uri="{FF2B5EF4-FFF2-40B4-BE49-F238E27FC236}">
                    <a16:creationId xmlns:a16="http://schemas.microsoft.com/office/drawing/2014/main" id="{4091C9C5-629C-5ADA-7CBA-D4C7A8CD8CDE}"/>
                  </a:ext>
                </a:extLst>
              </p:cNvPr>
              <p:cNvSpPr txBox="1">
                <a:spLocks noRot="1" noChangeAspect="1" noMove="1" noResize="1" noEditPoints="1" noAdjustHandles="1" noChangeArrowheads="1" noChangeShapeType="1" noTextEdit="1"/>
              </p:cNvSpPr>
              <p:nvPr/>
            </p:nvSpPr>
            <p:spPr>
              <a:xfrm>
                <a:off x="390525" y="5382658"/>
                <a:ext cx="11658600" cy="1200329"/>
              </a:xfrm>
              <a:prstGeom prst="rect">
                <a:avLst/>
              </a:prstGeom>
              <a:blipFill>
                <a:blip r:embed="rId5"/>
                <a:stretch>
                  <a:fillRect l="-314" t="-2538" b="-76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EE1ACD3-70A6-FA70-C39F-BFC2C0F6CF18}"/>
                  </a:ext>
                </a:extLst>
              </p:cNvPr>
              <p:cNvSpPr txBox="1"/>
              <p:nvPr/>
            </p:nvSpPr>
            <p:spPr>
              <a:xfrm>
                <a:off x="9399695" y="202150"/>
                <a:ext cx="2649430" cy="36933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r>
                        <a:rPr lang="en-US" altLang="zh-CN" sz="1800" b="0" i="1" smtClean="0">
                          <a:latin typeface="Cambria Math" panose="02040503050406030204" pitchFamily="18" charset="0"/>
                        </a:rPr>
                        <m:t>&gt;∆</m:t>
                      </m:r>
                      <m:r>
                        <a:rPr lang="en-US" altLang="zh-CN" sz="1800" b="0" i="1" smtClean="0">
                          <a:latin typeface="Cambria Math" panose="02040503050406030204" pitchFamily="18" charset="0"/>
                          <a:ea typeface="Cambria Math" panose="02040503050406030204" pitchFamily="18" charset="0"/>
                        </a:rPr>
                        <m:t>𝑓</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𝑚𝑎𝑥</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𝑚𝑖𝑛</m:t>
                          </m:r>
                        </m:sub>
                      </m:sSub>
                    </m:oMath>
                  </m:oMathPara>
                </a14:m>
                <a:endParaRPr lang="zh-CN" altLang="en-US" dirty="0"/>
              </a:p>
            </p:txBody>
          </p:sp>
        </mc:Choice>
        <mc:Fallback xmlns="">
          <p:sp>
            <p:nvSpPr>
              <p:cNvPr id="10" name="文本框 9">
                <a:extLst>
                  <a:ext uri="{FF2B5EF4-FFF2-40B4-BE49-F238E27FC236}">
                    <a16:creationId xmlns:a16="http://schemas.microsoft.com/office/drawing/2014/main" id="{EEE1ACD3-70A6-FA70-C39F-BFC2C0F6CF18}"/>
                  </a:ext>
                </a:extLst>
              </p:cNvPr>
              <p:cNvSpPr txBox="1">
                <a:spLocks noRot="1" noChangeAspect="1" noMove="1" noResize="1" noEditPoints="1" noAdjustHandles="1" noChangeArrowheads="1" noChangeShapeType="1" noTextEdit="1"/>
              </p:cNvSpPr>
              <p:nvPr/>
            </p:nvSpPr>
            <p:spPr>
              <a:xfrm>
                <a:off x="9399695" y="202150"/>
                <a:ext cx="2649430" cy="369332"/>
              </a:xfrm>
              <a:prstGeom prst="rect">
                <a:avLst/>
              </a:prstGeom>
              <a:blipFill>
                <a:blip r:embed="rId6"/>
                <a:stretch>
                  <a:fillRect b="-1111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204394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Binary Search Penalty Method</a:t>
            </a:r>
          </a:p>
        </p:txBody>
      </p:sp>
      <p:pic>
        <p:nvPicPr>
          <p:cNvPr id="10" name="图片 9">
            <a:extLst>
              <a:ext uri="{FF2B5EF4-FFF2-40B4-BE49-F238E27FC236}">
                <a16:creationId xmlns:a16="http://schemas.microsoft.com/office/drawing/2014/main" id="{D49C67B0-3BF0-EDDB-F91E-F9522ED00462}"/>
              </a:ext>
            </a:extLst>
          </p:cNvPr>
          <p:cNvPicPr>
            <a:picLocks noChangeAspect="1"/>
          </p:cNvPicPr>
          <p:nvPr/>
        </p:nvPicPr>
        <p:blipFill>
          <a:blip r:embed="rId3"/>
          <a:stretch>
            <a:fillRect/>
          </a:stretch>
        </p:blipFill>
        <p:spPr>
          <a:xfrm>
            <a:off x="133640" y="1238694"/>
            <a:ext cx="5638510" cy="3454222"/>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A0872F0-FE39-E640-AF04-8EDBA7AB883D}"/>
                  </a:ext>
                </a:extLst>
              </p:cNvPr>
              <p:cNvSpPr txBox="1"/>
              <p:nvPr/>
            </p:nvSpPr>
            <p:spPr>
              <a:xfrm>
                <a:off x="5866861" y="1343711"/>
                <a:ext cx="6781800" cy="4085542"/>
              </a:xfrm>
              <a:prstGeom prst="rect">
                <a:avLst/>
              </a:prstGeom>
              <a:noFill/>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𝑢</m:t>
                        </m:r>
                      </m:sub>
                    </m:sSub>
                  </m:oMath>
                </a14:m>
                <a:r>
                  <a:rPr lang="ja-JP" altLang="en-US" sz="1600" dirty="0"/>
                  <a:t>：</a:t>
                </a:r>
                <a:r>
                  <a:rPr lang="en-US" altLang="ja-JP" sz="1600" dirty="0">
                    <a:solidFill>
                      <a:srgbClr val="374151"/>
                    </a:solidFill>
                    <a:latin typeface="Söhne"/>
                  </a:rPr>
                  <a:t> EXACT PENALTY METHODS</a:t>
                </a:r>
                <a:r>
                  <a:rPr lang="ja-JP" altLang="en-US" sz="1600" dirty="0">
                    <a:solidFill>
                      <a:srgbClr val="374151"/>
                    </a:solidFill>
                    <a:latin typeface="Söhne"/>
                  </a:rPr>
                  <a:t>による有効なペナルティー重みの上限</a:t>
                </a:r>
                <a:endParaRPr lang="en-US" altLang="ja-JP" sz="1600" dirty="0">
                  <a:solidFill>
                    <a:srgbClr val="374151"/>
                  </a:solidFill>
                  <a:latin typeface="Söhne"/>
                </a:endParaRPr>
              </a:p>
              <a:p>
                <a:endParaRPr lang="en-US" altLang="ja-JP" sz="1600" dirty="0">
                  <a:solidFill>
                    <a:srgbClr val="374151"/>
                  </a:solidFill>
                  <a:latin typeface="Söhne"/>
                </a:endParaRPr>
              </a:p>
              <a:p>
                <a14:m>
                  <m:oMath xmlns:m="http://schemas.openxmlformats.org/officeDocument/2006/math">
                    <m:r>
                      <a:rPr lang="en-US" altLang="ja-JP" sz="1600" b="0" i="1" smtClean="0">
                        <a:solidFill>
                          <a:srgbClr val="374151"/>
                        </a:solidFill>
                        <a:effectLst/>
                        <a:latin typeface="Cambria Math" panose="02040503050406030204" pitchFamily="18" charset="0"/>
                      </a:rPr>
                      <m:t>𝑎</m:t>
                    </m:r>
                    <m:r>
                      <a:rPr lang="en-US" altLang="ja-JP" sz="1600" b="0" i="1" smtClean="0">
                        <a:solidFill>
                          <a:srgbClr val="374151"/>
                        </a:solidFill>
                        <a:effectLst/>
                        <a:latin typeface="Cambria Math" panose="02040503050406030204" pitchFamily="18" charset="0"/>
                      </a:rPr>
                      <m:t>(1)</m:t>
                    </m:r>
                    <m:r>
                      <a:rPr lang="ja-JP" altLang="en-US" sz="1600" i="1">
                        <a:solidFill>
                          <a:srgbClr val="374151"/>
                        </a:solidFill>
                        <a:latin typeface="Cambria Math" panose="02040503050406030204" pitchFamily="18" charset="0"/>
                      </a:rPr>
                      <m:t>と</m:t>
                    </m:r>
                    <m:r>
                      <a:rPr lang="en-US" altLang="ja-JP" sz="1600" b="0" i="1" smtClean="0">
                        <a:solidFill>
                          <a:srgbClr val="374151"/>
                        </a:solidFill>
                        <a:effectLst/>
                        <a:latin typeface="Cambria Math" panose="02040503050406030204" pitchFamily="18" charset="0"/>
                      </a:rPr>
                      <m:t>𝑏</m:t>
                    </m:r>
                    <m:r>
                      <a:rPr lang="en-US" altLang="ja-JP" sz="1600" b="0" i="1" smtClean="0">
                        <a:solidFill>
                          <a:srgbClr val="374151"/>
                        </a:solidFill>
                        <a:effectLst/>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𝑢</m:t>
                        </m:r>
                      </m:sub>
                    </m:sSub>
                    <m:r>
                      <a:rPr lang="en-US" altLang="ja-JP" sz="1600" b="0" i="1" smtClean="0">
                        <a:solidFill>
                          <a:srgbClr val="374151"/>
                        </a:solidFill>
                        <a:effectLst/>
                        <a:latin typeface="Cambria Math" panose="02040503050406030204" pitchFamily="18" charset="0"/>
                      </a:rPr>
                      <m:t>)</m:t>
                    </m:r>
                  </m:oMath>
                </a14:m>
                <a:r>
                  <a:rPr lang="ja-JP" altLang="en-US" sz="1600" b="0" i="0" dirty="0">
                    <a:solidFill>
                      <a:srgbClr val="374151"/>
                    </a:solidFill>
                    <a:effectLst/>
                    <a:latin typeface="Söhne"/>
                  </a:rPr>
                  <a:t>：探索区間の左右の端点</a:t>
                </a:r>
                <a:endParaRPr lang="en-US" altLang="ja-JP" sz="1600" b="0" i="0" dirty="0">
                  <a:solidFill>
                    <a:srgbClr val="374151"/>
                  </a:solidFill>
                  <a:effectLst/>
                  <a:latin typeface="Söhne"/>
                </a:endParaRPr>
              </a:p>
              <a:p>
                <a:endParaRPr lang="en-US" altLang="ja-JP" sz="1600" dirty="0">
                  <a:solidFill>
                    <a:srgbClr val="374151"/>
                  </a:solidFill>
                  <a:latin typeface="Söhne"/>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rPr>
                        <m:t>𝑤</m:t>
                      </m:r>
                      <m:r>
                        <a:rPr lang="en-US" altLang="zh-CN" sz="1600" b="0" i="0"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ad>
                            <m:radPr>
                              <m:degHide m:val="on"/>
                              <m:ctrlPr>
                                <a:rPr lang="en-US" altLang="zh-CN" sz="1600" b="0" i="1" smtClean="0">
                                  <a:latin typeface="Cambria Math" panose="02040503050406030204" pitchFamily="18" charset="0"/>
                                </a:rPr>
                              </m:ctrlPr>
                            </m:radPr>
                            <m:deg/>
                            <m:e>
                              <m:r>
                                <a:rPr lang="en-US" altLang="zh-CN" sz="1600" b="0" i="1" smtClean="0">
                                  <a:latin typeface="Cambria Math" panose="02040503050406030204" pitchFamily="18" charset="0"/>
                                </a:rPr>
                                <m:t>𝑎𝑏</m:t>
                              </m:r>
                            </m:e>
                          </m:rad>
                        </m:e>
                      </m:d>
                    </m:oMath>
                  </m:oMathPara>
                </a14:m>
                <a:endParaRPr lang="en-US" altLang="zh-CN" sz="1600" dirty="0"/>
              </a:p>
              <a:p>
                <a:endParaRPr lang="en-US" altLang="zh-CN" sz="1600" dirty="0"/>
              </a:p>
              <a:p>
                <a14:m>
                  <m:oMath xmlns:m="http://schemas.openxmlformats.org/officeDocument/2006/math">
                    <m:r>
                      <a:rPr lang="en-US" altLang="ja-JP" sz="1600" i="1" dirty="0" smtClean="0">
                        <a:latin typeface="Cambria Math" panose="02040503050406030204" pitchFamily="18" charset="0"/>
                      </a:rPr>
                      <m:t>𝐷𝐴</m:t>
                    </m:r>
                  </m:oMath>
                </a14:m>
                <a:r>
                  <a:rPr lang="ja-JP" altLang="en-US" sz="1600" dirty="0"/>
                  <a:t>で</a:t>
                </a:r>
                <a:r>
                  <a:rPr lang="en-US" altLang="ja-JP" sz="1600" dirty="0"/>
                  <a:t>QUBO</a:t>
                </a:r>
                <a:r>
                  <a:rPr lang="ja-JP" altLang="en-US" sz="1600" dirty="0"/>
                  <a:t>を解決する</a:t>
                </a:r>
                <a:endParaRPr lang="en-US" altLang="ja-JP" sz="1600" dirty="0"/>
              </a:p>
              <a:p>
                <a14:m>
                  <m:oMath xmlns:m="http://schemas.openxmlformats.org/officeDocument/2006/math">
                    <m:r>
                      <m:rPr>
                        <m:sty m:val="p"/>
                      </m:rPr>
                      <a:rPr lang="en-US" altLang="ja-JP" sz="1600" i="1" smtClean="0">
                        <a:latin typeface="Cambria Math" panose="02040503050406030204" pitchFamily="18" charset="0"/>
                      </a:rPr>
                      <m:t>DA</m:t>
                    </m:r>
                  </m:oMath>
                </a14:m>
                <a:r>
                  <a:rPr lang="ja-JP" altLang="en-US" sz="1600" dirty="0"/>
                  <a:t>による解は実行可能解の場合、</a:t>
                </a:r>
                <a:endParaRPr lang="en-US" altLang="ja-JP" sz="1600" dirty="0"/>
              </a:p>
              <a:p>
                <a:r>
                  <a:rPr lang="ja-JP" altLang="en-US" sz="1600" dirty="0"/>
                  <a:t>現在の</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と解を記録</a:t>
                </a:r>
                <a:endParaRPr lang="en-US" altLang="ja-JP" sz="1600" dirty="0"/>
              </a:p>
              <a:p>
                <a:r>
                  <a:rPr lang="ja-JP" altLang="en-US" sz="1600" dirty="0"/>
                  <a:t>右側の端点を更新（もっと縮小できる可能性がある）</a:t>
                </a:r>
                <a:endParaRPr lang="en-US" altLang="ja-JP" sz="1600" dirty="0"/>
              </a:p>
              <a:p>
                <a:endParaRPr lang="en-US" altLang="ja-JP" sz="1600" dirty="0"/>
              </a:p>
              <a:p>
                <a:endParaRPr lang="en-US" altLang="zh-CN" sz="1600" dirty="0"/>
              </a:p>
              <a:p>
                <a:r>
                  <a:rPr lang="ja-JP" altLang="en-US" sz="1600" dirty="0"/>
                  <a:t>実行不可能解の場合、</a:t>
                </a:r>
                <a:endParaRPr lang="en-US" altLang="ja-JP" sz="1600" dirty="0"/>
              </a:p>
              <a:p>
                <a:r>
                  <a:rPr lang="ja-JP" altLang="en-US" sz="1600" dirty="0"/>
                  <a:t>左側の端点を更新（現在の重みは足りない）</a:t>
                </a:r>
                <a:endParaRPr lang="en-US" altLang="zh-CN" sz="1600" dirty="0"/>
              </a:p>
              <a:p>
                <a:endParaRPr lang="en-US" altLang="zh-CN" sz="1600" dirty="0"/>
              </a:p>
              <a:p>
                <a:r>
                  <a:rPr lang="ja-JP" altLang="en-US" sz="1600" dirty="0"/>
                  <a:t>最小の実行可能解と対応する</a:t>
                </a:r>
                <a14:m>
                  <m:oMath xmlns:m="http://schemas.openxmlformats.org/officeDocument/2006/math">
                    <m:r>
                      <a:rPr lang="en-US" altLang="ja-JP" sz="1600" b="0" i="1" smtClean="0">
                        <a:latin typeface="Cambria Math" panose="02040503050406030204" pitchFamily="18" charset="0"/>
                      </a:rPr>
                      <m:t>𝑤</m:t>
                    </m:r>
                  </m:oMath>
                </a14:m>
                <a:r>
                  <a:rPr lang="ja-JP" altLang="en-US" sz="1600" dirty="0"/>
                  <a:t>を返す</a:t>
                </a:r>
                <a:endParaRPr lang="zh-CN" altLang="en-US" sz="1600" dirty="0"/>
              </a:p>
            </p:txBody>
          </p:sp>
        </mc:Choice>
        <mc:Fallback xmlns="">
          <p:sp>
            <p:nvSpPr>
              <p:cNvPr id="14" name="文本框 13">
                <a:extLst>
                  <a:ext uri="{FF2B5EF4-FFF2-40B4-BE49-F238E27FC236}">
                    <a16:creationId xmlns:a16="http://schemas.microsoft.com/office/drawing/2014/main" id="{DA0872F0-FE39-E640-AF04-8EDBA7AB883D}"/>
                  </a:ext>
                </a:extLst>
              </p:cNvPr>
              <p:cNvSpPr txBox="1">
                <a:spLocks noRot="1" noChangeAspect="1" noMove="1" noResize="1" noEditPoints="1" noAdjustHandles="1" noChangeArrowheads="1" noChangeShapeType="1" noTextEdit="1"/>
              </p:cNvSpPr>
              <p:nvPr/>
            </p:nvSpPr>
            <p:spPr>
              <a:xfrm>
                <a:off x="5866861" y="1343711"/>
                <a:ext cx="6781800" cy="4085542"/>
              </a:xfrm>
              <a:prstGeom prst="rect">
                <a:avLst/>
              </a:prstGeom>
              <a:blipFill>
                <a:blip r:embed="rId4"/>
                <a:stretch>
                  <a:fillRect l="-449" t="-447" b="-894"/>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A528B596-D595-D162-74B4-343AEEE40158}"/>
              </a:ext>
            </a:extLst>
          </p:cNvPr>
          <p:cNvSpPr txBox="1"/>
          <p:nvPr/>
        </p:nvSpPr>
        <p:spPr>
          <a:xfrm>
            <a:off x="600364" y="5619306"/>
            <a:ext cx="5089855" cy="36933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探索範囲を半分にして、高速化が可能である</a:t>
            </a:r>
            <a:endParaRPr lang="en-US" altLang="ja-JP"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47854F-37FB-8D35-A19A-5ED1FC2CB983}"/>
                  </a:ext>
                </a:extLst>
              </p:cNvPr>
              <p:cNvSpPr txBox="1"/>
              <p:nvPr/>
            </p:nvSpPr>
            <p:spPr>
              <a:xfrm>
                <a:off x="9399695" y="202150"/>
                <a:ext cx="2649430" cy="36933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𝑢</m:t>
                          </m:r>
                        </m:sub>
                      </m:sSub>
                      <m:r>
                        <a:rPr lang="en-US" altLang="zh-CN" sz="1800" b="0" i="1" smtClean="0">
                          <a:latin typeface="Cambria Math" panose="02040503050406030204" pitchFamily="18" charset="0"/>
                        </a:rPr>
                        <m:t>&gt;∆</m:t>
                      </m:r>
                      <m:r>
                        <a:rPr lang="en-US" altLang="zh-CN" sz="1800" b="0" i="1" smtClean="0">
                          <a:latin typeface="Cambria Math" panose="02040503050406030204" pitchFamily="18" charset="0"/>
                          <a:ea typeface="Cambria Math" panose="02040503050406030204" pitchFamily="18" charset="0"/>
                        </a:rPr>
                        <m:t>𝑓</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𝑚𝑎𝑥</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𝑓</m:t>
                          </m:r>
                        </m:e>
                        <m:sub>
                          <m:r>
                            <a:rPr lang="en-US" altLang="zh-CN" sz="1800" b="0" i="1" smtClean="0">
                              <a:latin typeface="Cambria Math" panose="02040503050406030204" pitchFamily="18" charset="0"/>
                              <a:ea typeface="Cambria Math" panose="02040503050406030204" pitchFamily="18" charset="0"/>
                            </a:rPr>
                            <m:t>𝑚𝑖𝑛</m:t>
                          </m:r>
                        </m:sub>
                      </m:sSub>
                    </m:oMath>
                  </m:oMathPara>
                </a14:m>
                <a:endParaRPr lang="zh-CN" altLang="en-US" dirty="0"/>
              </a:p>
            </p:txBody>
          </p:sp>
        </mc:Choice>
        <mc:Fallback xmlns="">
          <p:sp>
            <p:nvSpPr>
              <p:cNvPr id="2" name="文本框 1">
                <a:extLst>
                  <a:ext uri="{FF2B5EF4-FFF2-40B4-BE49-F238E27FC236}">
                    <a16:creationId xmlns:a16="http://schemas.microsoft.com/office/drawing/2014/main" id="{7B47854F-37FB-8D35-A19A-5ED1FC2CB983}"/>
                  </a:ext>
                </a:extLst>
              </p:cNvPr>
              <p:cNvSpPr txBox="1">
                <a:spLocks noRot="1" noChangeAspect="1" noMove="1" noResize="1" noEditPoints="1" noAdjustHandles="1" noChangeArrowheads="1" noChangeShapeType="1" noTextEdit="1"/>
              </p:cNvSpPr>
              <p:nvPr/>
            </p:nvSpPr>
            <p:spPr>
              <a:xfrm>
                <a:off x="9399695" y="202150"/>
                <a:ext cx="2649430" cy="369332"/>
              </a:xfrm>
              <a:prstGeom prst="rect">
                <a:avLst/>
              </a:prstGeom>
              <a:blipFill>
                <a:blip r:embed="rId5"/>
                <a:stretch>
                  <a:fillRect b="-1111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45276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148052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t>5. FORMULATION OF QUBO PROBLEMS</a:t>
            </a:r>
          </a:p>
          <a:p>
            <a:r>
              <a:rPr lang="en-US" altLang="zh-CN" sz="1400" dirty="0">
                <a:solidFill>
                  <a:schemeClr val="bg1">
                    <a:lumMod val="65000"/>
                  </a:schemeClr>
                </a:solidFill>
              </a:rPr>
              <a:t>    </a:t>
            </a:r>
            <a:r>
              <a:rPr lang="en-US" altLang="zh-CN" sz="1400" dirty="0"/>
              <a:t>5.1 Minimum Cut Problem</a:t>
            </a:r>
          </a:p>
          <a:p>
            <a:r>
              <a:rPr lang="en-US" altLang="zh-CN" sz="1400" dirty="0"/>
              <a:t>    5.2 Travelling Salesman Problem</a:t>
            </a:r>
          </a:p>
          <a:p>
            <a:r>
              <a:rPr lang="en-US" altLang="zh-CN" sz="1400" dirty="0"/>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3685144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p:sp>
        <p:nvSpPr>
          <p:cNvPr id="3" name="文本框 2">
            <a:extLst>
              <a:ext uri="{FF2B5EF4-FFF2-40B4-BE49-F238E27FC236}">
                <a16:creationId xmlns:a16="http://schemas.microsoft.com/office/drawing/2014/main" id="{95E57888-EDE5-0631-4F17-8F952C9EB9FE}"/>
              </a:ext>
            </a:extLst>
          </p:cNvPr>
          <p:cNvSpPr txBox="1"/>
          <p:nvPr/>
        </p:nvSpPr>
        <p:spPr>
          <a:xfrm>
            <a:off x="600364" y="1238694"/>
            <a:ext cx="11591636" cy="646331"/>
          </a:xfrm>
          <a:prstGeom prst="rect">
            <a:avLst/>
          </a:prstGeom>
          <a:noFill/>
        </p:spPr>
        <p:txBody>
          <a:bodyPr wrap="square">
            <a:spAutoFit/>
          </a:bodyPr>
          <a:lstStyle/>
          <a:p>
            <a:r>
              <a:rPr lang="ja-JP" altLang="en-US" b="0" i="0" dirty="0">
                <a:solidFill>
                  <a:srgbClr val="374151"/>
                </a:solidFill>
                <a:effectLst/>
                <a:latin typeface="Söhne"/>
              </a:rPr>
              <a:t>無向グラフの頂点を</a:t>
            </a:r>
            <a:r>
              <a:rPr lang="en-US" altLang="ja-JP" b="1" i="0" dirty="0">
                <a:solidFill>
                  <a:srgbClr val="374151"/>
                </a:solidFill>
                <a:effectLst/>
                <a:latin typeface="Söhne"/>
              </a:rPr>
              <a:t>2</a:t>
            </a:r>
            <a:r>
              <a:rPr lang="ja-JP" altLang="en-US" b="1" i="0" dirty="0">
                <a:solidFill>
                  <a:srgbClr val="374151"/>
                </a:solidFill>
                <a:effectLst/>
                <a:latin typeface="Söhne"/>
              </a:rPr>
              <a:t>つ</a:t>
            </a:r>
            <a:r>
              <a:rPr lang="ja-JP" altLang="en-US" b="0" i="0" dirty="0">
                <a:solidFill>
                  <a:srgbClr val="374151"/>
                </a:solidFill>
                <a:effectLst/>
                <a:latin typeface="Söhne"/>
              </a:rPr>
              <a:t>の等しい大きさの部分集合に分割し（各部分集合の頂点数が等しい）、</a:t>
            </a:r>
            <a:endParaRPr lang="en-US" altLang="ja-JP" b="0" i="0" dirty="0">
              <a:solidFill>
                <a:srgbClr val="374151"/>
              </a:solidFill>
              <a:effectLst/>
              <a:latin typeface="Söhne"/>
            </a:endParaRPr>
          </a:p>
          <a:p>
            <a:r>
              <a:rPr lang="ja-JP" altLang="en-US" b="0" i="0" dirty="0">
                <a:solidFill>
                  <a:srgbClr val="374151"/>
                </a:solidFill>
                <a:effectLst/>
                <a:latin typeface="Söhne"/>
              </a:rPr>
              <a:t>異なる部分集合に属する</a:t>
            </a:r>
            <a:r>
              <a:rPr lang="ja-JP" altLang="en-US" b="1" i="0" dirty="0">
                <a:solidFill>
                  <a:srgbClr val="374151"/>
                </a:solidFill>
                <a:effectLst/>
                <a:latin typeface="Söhne"/>
              </a:rPr>
              <a:t>頂点間の辺の重み</a:t>
            </a:r>
            <a:r>
              <a:rPr lang="ja-JP" altLang="en-US" b="0" i="0" dirty="0">
                <a:solidFill>
                  <a:srgbClr val="374151"/>
                </a:solidFill>
                <a:effectLst/>
                <a:latin typeface="Söhne"/>
              </a:rPr>
              <a:t>の合計を</a:t>
            </a:r>
            <a:r>
              <a:rPr lang="ja-JP" altLang="en-US" b="1" dirty="0">
                <a:solidFill>
                  <a:srgbClr val="374151"/>
                </a:solidFill>
                <a:effectLst/>
                <a:latin typeface="Söhne"/>
              </a:rPr>
              <a:t>最小化</a:t>
            </a:r>
            <a:r>
              <a:rPr lang="ja-JP" altLang="en-US" b="0" i="0" dirty="0">
                <a:solidFill>
                  <a:srgbClr val="374151"/>
                </a:solidFill>
                <a:effectLst/>
                <a:latin typeface="Söhne"/>
              </a:rPr>
              <a:t>する組み合わせ最適化問題</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407519F-A3B0-EE0C-B0A7-9568A107F559}"/>
                  </a:ext>
                </a:extLst>
              </p:cNvPr>
              <p:cNvSpPr txBox="1"/>
              <p:nvPr/>
            </p:nvSpPr>
            <p:spPr>
              <a:xfrm>
                <a:off x="600364" y="2247900"/>
                <a:ext cx="8548494" cy="4544064"/>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ja-JP" altLang="en-US" i="1">
                        <a:latin typeface="Cambria Math" panose="02040503050406030204" pitchFamily="18" charset="0"/>
                      </a:rPr>
                      <m:t>：</m:t>
                    </m:r>
                  </m:oMath>
                </a14:m>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と頂点</a:t>
                </a:r>
                <a14:m>
                  <m:oMath xmlns:m="http://schemas.openxmlformats.org/officeDocument/2006/math">
                    <m:r>
                      <a:rPr lang="en-US" altLang="ja-JP" b="0" i="1" smtClean="0">
                        <a:latin typeface="Cambria Math" panose="02040503050406030204" pitchFamily="18" charset="0"/>
                      </a:rPr>
                      <m:t>𝑗</m:t>
                    </m:r>
                  </m:oMath>
                </a14:m>
                <a:r>
                  <a:rPr lang="ja-JP" altLang="en-US" dirty="0"/>
                  <a:t>のエッジの重み</a:t>
                </a:r>
                <a:endParaRPr lang="en-US" altLang="ja-JP" dirty="0"/>
              </a:p>
              <a:p>
                <a:endParaRPr lang="en-US" altLang="ja-JP" dirty="0"/>
              </a:p>
              <a:p>
                <a:endParaRPr lang="en-US" altLang="ja-JP" dirty="0"/>
              </a:p>
              <a:p>
                <a:r>
                  <a:rPr lang="ja-JP" altLang="en-US" dirty="0"/>
                  <a:t>頂点</a:t>
                </a:r>
                <a14:m>
                  <m:oMath xmlns:m="http://schemas.openxmlformats.org/officeDocument/2006/math">
                    <m:r>
                      <a:rPr lang="en-US" altLang="ja-JP" b="0" i="1" smtClean="0">
                        <a:latin typeface="Cambria Math" panose="02040503050406030204" pitchFamily="18" charset="0"/>
                      </a:rPr>
                      <m:t>𝑖</m:t>
                    </m:r>
                  </m:oMath>
                </a14:m>
                <a:r>
                  <a:rPr lang="ja-JP" altLang="en-US" dirty="0"/>
                  <a:t>に対して：</a:t>
                </a:r>
                <a:endParaRPr lang="en-US" altLang="ja-JP" dirty="0"/>
              </a:p>
              <a:p>
                <a:r>
                  <a:rPr lang="ja-JP" altLang="en-US" dirty="0"/>
                  <a:t>バイナリ変数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d>
                      <m:dPr>
                        <m:begChr m:val="{"/>
                        <m:endChr m:val=""/>
                        <m:ctrlPr>
                          <a:rPr lang="en-US" altLang="ja-JP" i="1" smtClean="0">
                            <a:latin typeface="Cambria Math" panose="02040503050406030204" pitchFamily="18" charset="0"/>
                          </a:rPr>
                        </m:ctrlPr>
                      </m:dPr>
                      <m:e>
                        <m:eqArr>
                          <m:eqArrPr>
                            <m:ctrlPr>
                              <a:rPr lang="en-US" altLang="ja-JP" i="1" smtClean="0">
                                <a:latin typeface="Cambria Math" panose="02040503050406030204" pitchFamily="18" charset="0"/>
                              </a:rPr>
                            </m:ctrlPr>
                          </m:eqArrPr>
                          <m:e>
                            <m:r>
                              <a:rPr lang="en-US" altLang="ja-JP" b="0" i="1" smtClean="0">
                                <a:latin typeface="Cambria Math" panose="02040503050406030204" pitchFamily="18" charset="0"/>
                              </a:rPr>
                              <m:t>1,</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1</m:t>
                            </m:r>
                            <m:r>
                              <a:rPr lang="ja-JP" altLang="en-US" i="1">
                                <a:latin typeface="Cambria Math" panose="02040503050406030204" pitchFamily="18" charset="0"/>
                              </a:rPr>
                              <m:t>に</m:t>
                            </m:r>
                            <m:r>
                              <a:rPr lang="ja-JP" altLang="en-US" i="1" smtClean="0">
                                <a:latin typeface="Cambria Math" panose="02040503050406030204" pitchFamily="18" charset="0"/>
                              </a:rPr>
                              <m:t>属する</m:t>
                            </m:r>
                          </m:e>
                          <m:e>
                            <m:r>
                              <a:rPr lang="en-US" altLang="ja-JP" b="0" i="1" smtClean="0">
                                <a:latin typeface="Cambria Math" panose="02040503050406030204" pitchFamily="18" charset="0"/>
                              </a:rPr>
                              <m:t>0, </m:t>
                            </m:r>
                            <m:r>
                              <a:rPr lang="en-US" altLang="ja-JP" b="0" i="1" smtClean="0">
                                <a:latin typeface="Cambria Math" panose="02040503050406030204" pitchFamily="18" charset="0"/>
                              </a:rPr>
                              <m:t>𝑠𝑢𝑏𝑠𝑒𝑡</m:t>
                            </m:r>
                            <m:r>
                              <a:rPr lang="en-US" altLang="ja-JP" b="0" i="1" smtClean="0">
                                <a:latin typeface="Cambria Math" panose="02040503050406030204" pitchFamily="18" charset="0"/>
                              </a:rPr>
                              <m:t>2</m:t>
                            </m:r>
                            <m:r>
                              <a:rPr lang="ja-JP" altLang="en-US" i="1">
                                <a:latin typeface="Cambria Math" panose="02040503050406030204" pitchFamily="18" charset="0"/>
                              </a:rPr>
                              <m:t>に</m:t>
                            </m:r>
                            <m:r>
                              <a:rPr lang="ja-JP" altLang="en-US" i="1" smtClean="0">
                                <a:latin typeface="Cambria Math" panose="02040503050406030204" pitchFamily="18" charset="0"/>
                              </a:rPr>
                              <m:t>属する</m:t>
                            </m:r>
                          </m:e>
                        </m:eqArr>
                      </m:e>
                    </m:d>
                  </m:oMath>
                </a14:m>
                <a:endParaRPr lang="en-US" altLang="zh-CN" dirty="0"/>
              </a:p>
              <a:p>
                <a:endParaRPr lang="en-US" altLang="zh-CN" dirty="0"/>
              </a:p>
              <a:p>
                <a:r>
                  <a:rPr lang="ja-JP" altLang="en-US" dirty="0"/>
                  <a:t>目的関数：</a:t>
                </a:r>
                <a:endParaRPr lang="en-US" altLang="ja-JP" dirty="0"/>
              </a:p>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e>
                      </m:nary>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en-US" altLang="zh-CN" dirty="0"/>
              </a:p>
              <a:p>
                <a:endParaRPr lang="en-US" altLang="zh-CN" dirty="0"/>
              </a:p>
              <a:p>
                <a:r>
                  <a:rPr lang="ja-JP" altLang="en-US" dirty="0"/>
                  <a:t>制約条件：</a:t>
                </a:r>
                <a:endParaRPr lang="en-US" altLang="ja-JP" dirty="0"/>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r>
                        <a:rPr lang="ja-JP" altLang="en-US" i="1">
                          <a:latin typeface="Cambria Math" panose="02040503050406030204" pitchFamily="18" charset="0"/>
                        </a:rPr>
                        <m:t>（</m:t>
                      </m:r>
                      <m:r>
                        <m:rPr>
                          <m:nor/>
                        </m:rPr>
                        <a:rPr lang="ja-JP" altLang="en-US" dirty="0">
                          <a:solidFill>
                            <a:srgbClr val="374151"/>
                          </a:solidFill>
                          <a:latin typeface="Söhne"/>
                        </a:rPr>
                        <m:t>等しい大きさの部分集合に分割</m:t>
                      </m:r>
                      <m:r>
                        <a:rPr lang="ja-JP" altLang="en-US" i="1">
                          <a:latin typeface="Cambria Math" panose="02040503050406030204" pitchFamily="18" charset="0"/>
                        </a:rPr>
                        <m:t>）</m:t>
                      </m:r>
                    </m:oMath>
                  </m:oMathPara>
                </a14:m>
                <a:endParaRPr lang="en-US" altLang="zh-CN" dirty="0"/>
              </a:p>
            </p:txBody>
          </p:sp>
        </mc:Choice>
        <mc:Fallback xmlns="">
          <p:sp>
            <p:nvSpPr>
              <p:cNvPr id="5" name="文本框 4">
                <a:extLst>
                  <a:ext uri="{FF2B5EF4-FFF2-40B4-BE49-F238E27FC236}">
                    <a16:creationId xmlns:a16="http://schemas.microsoft.com/office/drawing/2014/main" id="{7407519F-A3B0-EE0C-B0A7-9568A107F559}"/>
                  </a:ext>
                </a:extLst>
              </p:cNvPr>
              <p:cNvSpPr txBox="1">
                <a:spLocks noRot="1" noChangeAspect="1" noMove="1" noResize="1" noEditPoints="1" noAdjustHandles="1" noChangeArrowheads="1" noChangeShapeType="1" noTextEdit="1"/>
              </p:cNvSpPr>
              <p:nvPr/>
            </p:nvSpPr>
            <p:spPr>
              <a:xfrm>
                <a:off x="600364" y="2247900"/>
                <a:ext cx="8548494" cy="4544064"/>
              </a:xfrm>
              <a:prstGeom prst="rect">
                <a:avLst/>
              </a:prstGeom>
              <a:blipFill>
                <a:blip r:embed="rId3"/>
                <a:stretch>
                  <a:fillRect l="-570" t="-537"/>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AD47E1CC-5756-839E-8B7C-547F459CD509}"/>
              </a:ext>
            </a:extLst>
          </p:cNvPr>
          <p:cNvGrpSpPr/>
          <p:nvPr/>
        </p:nvGrpSpPr>
        <p:grpSpPr>
          <a:xfrm>
            <a:off x="9555714" y="1646140"/>
            <a:ext cx="2171700" cy="1352901"/>
            <a:chOff x="9555714" y="1646140"/>
            <a:chExt cx="2171700" cy="1352901"/>
          </a:xfrm>
        </p:grpSpPr>
        <p:grpSp>
          <p:nvGrpSpPr>
            <p:cNvPr id="41" name="组合 40">
              <a:extLst>
                <a:ext uri="{FF2B5EF4-FFF2-40B4-BE49-F238E27FC236}">
                  <a16:creationId xmlns:a16="http://schemas.microsoft.com/office/drawing/2014/main" id="{395C8371-52FD-FED6-5A2F-FD59FB54289D}"/>
                </a:ext>
              </a:extLst>
            </p:cNvPr>
            <p:cNvGrpSpPr/>
            <p:nvPr/>
          </p:nvGrpSpPr>
          <p:grpSpPr>
            <a:xfrm>
              <a:off x="10062969" y="1646140"/>
              <a:ext cx="1528667" cy="1352901"/>
              <a:chOff x="8920258" y="2076099"/>
              <a:chExt cx="1528667" cy="1352901"/>
            </a:xfrm>
          </p:grpSpPr>
          <p:sp>
            <p:nvSpPr>
              <p:cNvPr id="7" name="椭圆 6">
                <a:extLst>
                  <a:ext uri="{FF2B5EF4-FFF2-40B4-BE49-F238E27FC236}">
                    <a16:creationId xmlns:a16="http://schemas.microsoft.com/office/drawing/2014/main" id="{039FADD4-61FB-C5C2-5457-461D4FFACBFC}"/>
                  </a:ext>
                </a:extLst>
              </p:cNvPr>
              <p:cNvSpPr/>
              <p:nvPr/>
            </p:nvSpPr>
            <p:spPr>
              <a:xfrm>
                <a:off x="8920258" y="3120360"/>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ADD794A-82FD-8E89-2AFF-1A7D5998AC87}"/>
                  </a:ext>
                </a:extLst>
              </p:cNvPr>
              <p:cNvSpPr/>
              <p:nvPr/>
            </p:nvSpPr>
            <p:spPr>
              <a:xfrm>
                <a:off x="10248900" y="2690812"/>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86C0686-680A-E0CE-5157-54B4D7BA935E}"/>
                  </a:ext>
                </a:extLst>
              </p:cNvPr>
              <p:cNvSpPr/>
              <p:nvPr/>
            </p:nvSpPr>
            <p:spPr>
              <a:xfrm>
                <a:off x="9398841" y="292033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5C0AF41-0C17-900A-2C55-41B617B91491}"/>
                  </a:ext>
                </a:extLst>
              </p:cNvPr>
              <p:cNvSpPr/>
              <p:nvPr/>
            </p:nvSpPr>
            <p:spPr>
              <a:xfrm>
                <a:off x="9906000" y="3228975"/>
                <a:ext cx="200025" cy="200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088304E-46C5-D6C1-7FA5-6AD1BD2E988D}"/>
                  </a:ext>
                </a:extLst>
              </p:cNvPr>
              <p:cNvSpPr/>
              <p:nvPr/>
            </p:nvSpPr>
            <p:spPr>
              <a:xfrm>
                <a:off x="9146524" y="2370215"/>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A5DB226-EF8F-20C4-12DE-FC77BA2E810D}"/>
                  </a:ext>
                </a:extLst>
              </p:cNvPr>
              <p:cNvSpPr/>
              <p:nvPr/>
            </p:nvSpPr>
            <p:spPr>
              <a:xfrm>
                <a:off x="9906000" y="2076099"/>
                <a:ext cx="200025" cy="200025"/>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7B934CAF-0C0D-4E7E-BE87-3C863A9086CE}"/>
                  </a:ext>
                </a:extLst>
              </p:cNvPr>
              <p:cNvCxnSpPr>
                <a:cxnSpLocks/>
                <a:stCxn id="12" idx="6"/>
                <a:endCxn id="13" idx="2"/>
              </p:cNvCxnSpPr>
              <p:nvPr/>
            </p:nvCxnSpPr>
            <p:spPr>
              <a:xfrm flipV="1">
                <a:off x="9346549" y="2176112"/>
                <a:ext cx="559451" cy="294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2FD8EB4-B7E3-75DA-2690-FA57786994C6}"/>
                  </a:ext>
                </a:extLst>
              </p:cNvPr>
              <p:cNvCxnSpPr>
                <a:stCxn id="12" idx="4"/>
                <a:endCxn id="7" idx="7"/>
              </p:cNvCxnSpPr>
              <p:nvPr/>
            </p:nvCxnSpPr>
            <p:spPr>
              <a:xfrm flipH="1">
                <a:off x="9090990" y="2570240"/>
                <a:ext cx="155547" cy="579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E3F842A-D078-F537-241F-68820D7D98C4}"/>
                  </a:ext>
                </a:extLst>
              </p:cNvPr>
              <p:cNvCxnSpPr>
                <a:cxnSpLocks/>
                <a:stCxn id="12" idx="5"/>
                <a:endCxn id="9" idx="0"/>
              </p:cNvCxnSpPr>
              <p:nvPr/>
            </p:nvCxnSpPr>
            <p:spPr>
              <a:xfrm>
                <a:off x="9317256" y="2540947"/>
                <a:ext cx="181598" cy="379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42E84AA-F308-5260-771E-D660AE6F3CD4}"/>
                  </a:ext>
                </a:extLst>
              </p:cNvPr>
              <p:cNvCxnSpPr>
                <a:cxnSpLocks/>
                <a:stCxn id="8" idx="3"/>
                <a:endCxn id="9" idx="6"/>
              </p:cNvCxnSpPr>
              <p:nvPr/>
            </p:nvCxnSpPr>
            <p:spPr>
              <a:xfrm flipH="1">
                <a:off x="9598866" y="2861544"/>
                <a:ext cx="679327" cy="158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43295B7-4C53-86CF-5760-9353E13035A1}"/>
                  </a:ext>
                </a:extLst>
              </p:cNvPr>
              <p:cNvCxnSpPr>
                <a:cxnSpLocks/>
                <a:stCxn id="11" idx="2"/>
                <a:endCxn id="7" idx="6"/>
              </p:cNvCxnSpPr>
              <p:nvPr/>
            </p:nvCxnSpPr>
            <p:spPr>
              <a:xfrm flipH="1" flipV="1">
                <a:off x="9120283" y="3220373"/>
                <a:ext cx="785717" cy="108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AE82B00-4786-7D6E-5CD9-0D13C72206C9}"/>
                  </a:ext>
                </a:extLst>
              </p:cNvPr>
              <p:cNvCxnSpPr>
                <a:cxnSpLocks/>
                <a:stCxn id="8" idx="4"/>
                <a:endCxn id="11" idx="7"/>
              </p:cNvCxnSpPr>
              <p:nvPr/>
            </p:nvCxnSpPr>
            <p:spPr>
              <a:xfrm flipH="1">
                <a:off x="10076732" y="2890837"/>
                <a:ext cx="272181" cy="367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9650C9C-BBC5-78E5-6F71-2F63F9C83E31}"/>
                  </a:ext>
                </a:extLst>
              </p:cNvPr>
              <p:cNvCxnSpPr>
                <a:cxnSpLocks/>
                <a:stCxn id="8" idx="1"/>
                <a:endCxn id="13" idx="4"/>
              </p:cNvCxnSpPr>
              <p:nvPr/>
            </p:nvCxnSpPr>
            <p:spPr>
              <a:xfrm flipH="1" flipV="1">
                <a:off x="10006013" y="2276124"/>
                <a:ext cx="272180" cy="4439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任意多边形: 形状 14">
              <a:extLst>
                <a:ext uri="{FF2B5EF4-FFF2-40B4-BE49-F238E27FC236}">
                  <a16:creationId xmlns:a16="http://schemas.microsoft.com/office/drawing/2014/main" id="{E1AE9DEB-5430-C876-FF58-7F91DA3FE838}"/>
                </a:ext>
              </a:extLst>
            </p:cNvPr>
            <p:cNvSpPr/>
            <p:nvPr/>
          </p:nvSpPr>
          <p:spPr>
            <a:xfrm>
              <a:off x="9555714" y="1893211"/>
              <a:ext cx="2171700" cy="1104900"/>
            </a:xfrm>
            <a:custGeom>
              <a:avLst/>
              <a:gdLst>
                <a:gd name="connsiteX0" fmla="*/ 0 w 2171700"/>
                <a:gd name="connsiteY0" fmla="*/ 0 h 1104900"/>
                <a:gd name="connsiteX1" fmla="*/ 704850 w 2171700"/>
                <a:gd name="connsiteY1" fmla="*/ 533400 h 1104900"/>
                <a:gd name="connsiteX2" fmla="*/ 1438275 w 2171700"/>
                <a:gd name="connsiteY2" fmla="*/ 352425 h 1104900"/>
                <a:gd name="connsiteX3" fmla="*/ 2171700 w 2171700"/>
                <a:gd name="connsiteY3" fmla="*/ 1104900 h 1104900"/>
              </a:gdLst>
              <a:ahLst/>
              <a:cxnLst>
                <a:cxn ang="0">
                  <a:pos x="connsiteX0" y="connsiteY0"/>
                </a:cxn>
                <a:cxn ang="0">
                  <a:pos x="connsiteX1" y="connsiteY1"/>
                </a:cxn>
                <a:cxn ang="0">
                  <a:pos x="connsiteX2" y="connsiteY2"/>
                </a:cxn>
                <a:cxn ang="0">
                  <a:pos x="connsiteX3" y="connsiteY3"/>
                </a:cxn>
              </a:cxnLst>
              <a:rect l="l" t="t" r="r" b="b"/>
              <a:pathLst>
                <a:path w="2171700" h="1104900">
                  <a:moveTo>
                    <a:pt x="0" y="0"/>
                  </a:moveTo>
                  <a:cubicBezTo>
                    <a:pt x="232569" y="237331"/>
                    <a:pt x="465138" y="474663"/>
                    <a:pt x="704850" y="533400"/>
                  </a:cubicBezTo>
                  <a:cubicBezTo>
                    <a:pt x="944562" y="592137"/>
                    <a:pt x="1193800" y="257175"/>
                    <a:pt x="1438275" y="352425"/>
                  </a:cubicBezTo>
                  <a:cubicBezTo>
                    <a:pt x="1682750" y="447675"/>
                    <a:pt x="1927225" y="776287"/>
                    <a:pt x="2171700" y="1104900"/>
                  </a:cubicBezTo>
                </a:path>
              </a:pathLst>
            </a:custGeom>
            <a:no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A8A7A1CD-6A88-4476-688D-9E33E185C8B2}"/>
              </a:ext>
            </a:extLst>
          </p:cNvPr>
          <p:cNvGrpSpPr/>
          <p:nvPr/>
        </p:nvGrpSpPr>
        <p:grpSpPr>
          <a:xfrm>
            <a:off x="9303492" y="4059555"/>
            <a:ext cx="1085755" cy="1432746"/>
            <a:chOff x="10007888" y="3975735"/>
            <a:chExt cx="1085755" cy="1432746"/>
          </a:xfrm>
        </p:grpSpPr>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973004C4-F7A6-E550-19ED-63DBDBFC7474}"/>
                    </a:ext>
                  </a:extLst>
                </p:cNvPr>
                <p:cNvSpPr/>
                <p:nvPr/>
              </p:nvSpPr>
              <p:spPr>
                <a:xfrm>
                  <a:off x="10372580" y="3975735"/>
                  <a:ext cx="337944" cy="3379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oMath>
                    </m:oMathPara>
                  </a14:m>
                  <a:endParaRPr lang="zh-CN" altLang="en-US" dirty="0"/>
                </a:p>
              </p:txBody>
            </p:sp>
          </mc:Choice>
          <mc:Fallback xmlns="">
            <p:sp>
              <p:nvSpPr>
                <p:cNvPr id="17" name="椭圆 16">
                  <a:extLst>
                    <a:ext uri="{FF2B5EF4-FFF2-40B4-BE49-F238E27FC236}">
                      <a16:creationId xmlns:a16="http://schemas.microsoft.com/office/drawing/2014/main" id="{973004C4-F7A6-E550-19ED-63DBDBFC7474}"/>
                    </a:ext>
                  </a:extLst>
                </p:cNvPr>
                <p:cNvSpPr>
                  <a:spLocks noRot="1" noChangeAspect="1" noMove="1" noResize="1" noEditPoints="1" noAdjustHandles="1" noChangeArrowheads="1" noChangeShapeType="1" noTextEdit="1"/>
                </p:cNvSpPr>
                <p:nvPr/>
              </p:nvSpPr>
              <p:spPr>
                <a:xfrm>
                  <a:off x="10372580" y="3975735"/>
                  <a:ext cx="337944" cy="337944"/>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CDEE7331-CE40-917F-E8C6-EE61629416D6}"/>
                    </a:ext>
                  </a:extLst>
                </p:cNvPr>
                <p:cNvSpPr/>
                <p:nvPr/>
              </p:nvSpPr>
              <p:spPr>
                <a:xfrm>
                  <a:off x="10372580" y="5070537"/>
                  <a:ext cx="337944" cy="33794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oMath>
                    </m:oMathPara>
                  </a14:m>
                  <a:endParaRPr lang="zh-CN" altLang="en-US" dirty="0"/>
                </a:p>
              </p:txBody>
            </p:sp>
          </mc:Choice>
          <mc:Fallback xmlns="">
            <p:sp>
              <p:nvSpPr>
                <p:cNvPr id="18" name="椭圆 17">
                  <a:extLst>
                    <a:ext uri="{FF2B5EF4-FFF2-40B4-BE49-F238E27FC236}">
                      <a16:creationId xmlns:a16="http://schemas.microsoft.com/office/drawing/2014/main" id="{CDEE7331-CE40-917F-E8C6-EE61629416D6}"/>
                    </a:ext>
                  </a:extLst>
                </p:cNvPr>
                <p:cNvSpPr>
                  <a:spLocks noRot="1" noChangeAspect="1" noMove="1" noResize="1" noEditPoints="1" noAdjustHandles="1" noChangeArrowheads="1" noChangeShapeType="1" noTextEdit="1"/>
                </p:cNvSpPr>
                <p:nvPr/>
              </p:nvSpPr>
              <p:spPr>
                <a:xfrm>
                  <a:off x="10372580" y="5070537"/>
                  <a:ext cx="337944" cy="337944"/>
                </a:xfrm>
                <a:prstGeom prst="ellipse">
                  <a:avLst/>
                </a:prstGeom>
                <a:blipFill>
                  <a:blip r:embed="rId5"/>
                  <a:stretch>
                    <a:fillRect l="-1754" b="-17544"/>
                  </a:stretch>
                </a:blipFill>
              </p:spPr>
              <p:txBody>
                <a:bodyPr/>
                <a:lstStyle/>
                <a:p>
                  <a:r>
                    <a:rPr lang="zh-CN" altLang="en-US">
                      <a:noFill/>
                    </a:rPr>
                    <a:t> </a:t>
                  </a:r>
                </a:p>
              </p:txBody>
            </p:sp>
          </mc:Fallback>
        </mc:AlternateContent>
        <p:cxnSp>
          <p:nvCxnSpPr>
            <p:cNvPr id="21" name="直接连接符 20">
              <a:extLst>
                <a:ext uri="{FF2B5EF4-FFF2-40B4-BE49-F238E27FC236}">
                  <a16:creationId xmlns:a16="http://schemas.microsoft.com/office/drawing/2014/main" id="{FF94FECD-5EDB-B943-F7BF-4D0DCBF76D76}"/>
                </a:ext>
              </a:extLst>
            </p:cNvPr>
            <p:cNvCxnSpPr>
              <a:cxnSpLocks/>
              <a:stCxn id="17" idx="4"/>
              <a:endCxn id="18" idx="0"/>
            </p:cNvCxnSpPr>
            <p:nvPr/>
          </p:nvCxnSpPr>
          <p:spPr>
            <a:xfrm>
              <a:off x="10541552" y="4313679"/>
              <a:ext cx="0" cy="75685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AAEC174-4028-2ADC-AA04-AE2968AA754D}"/>
                    </a:ext>
                  </a:extLst>
                </p:cNvPr>
                <p:cNvSpPr txBox="1"/>
                <p:nvPr/>
              </p:nvSpPr>
              <p:spPr>
                <a:xfrm>
                  <a:off x="10607594" y="4313679"/>
                  <a:ext cx="322781"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𝑖𝑗</m:t>
                            </m:r>
                          </m:sub>
                        </m:sSub>
                      </m:oMath>
                    </m:oMathPara>
                  </a14:m>
                  <a:endParaRPr lang="zh-CN" altLang="en-US" dirty="0"/>
                </a:p>
              </p:txBody>
            </p:sp>
          </mc:Choice>
          <mc:Fallback xmlns="">
            <p:sp>
              <p:nvSpPr>
                <p:cNvPr id="23" name="文本框 22">
                  <a:extLst>
                    <a:ext uri="{FF2B5EF4-FFF2-40B4-BE49-F238E27FC236}">
                      <a16:creationId xmlns:a16="http://schemas.microsoft.com/office/drawing/2014/main" id="{9AAEC174-4028-2ADC-AA04-AE2968AA754D}"/>
                    </a:ext>
                  </a:extLst>
                </p:cNvPr>
                <p:cNvSpPr txBox="1">
                  <a:spLocks noRot="1" noChangeAspect="1" noMove="1" noResize="1" noEditPoints="1" noAdjustHandles="1" noChangeArrowheads="1" noChangeShapeType="1" noTextEdit="1"/>
                </p:cNvSpPr>
                <p:nvPr/>
              </p:nvSpPr>
              <p:spPr>
                <a:xfrm>
                  <a:off x="10607594" y="4313679"/>
                  <a:ext cx="322781" cy="299313"/>
                </a:xfrm>
                <a:prstGeom prst="rect">
                  <a:avLst/>
                </a:prstGeom>
                <a:blipFill>
                  <a:blip r:embed="rId6"/>
                  <a:stretch>
                    <a:fillRect l="-9615" r="-13462" b="-26531"/>
                  </a:stretch>
                </a:blipFill>
              </p:spPr>
              <p:txBody>
                <a:bodyPr/>
                <a:lstStyle/>
                <a:p>
                  <a:r>
                    <a:rPr lang="zh-CN" altLang="en-US">
                      <a:noFill/>
                    </a:rPr>
                    <a:t> </a:t>
                  </a:r>
                </a:p>
              </p:txBody>
            </p:sp>
          </mc:Fallback>
        </mc:AlternateContent>
        <p:cxnSp>
          <p:nvCxnSpPr>
            <p:cNvPr id="27" name="直接连接符 26">
              <a:extLst>
                <a:ext uri="{FF2B5EF4-FFF2-40B4-BE49-F238E27FC236}">
                  <a16:creationId xmlns:a16="http://schemas.microsoft.com/office/drawing/2014/main" id="{6C381FF9-155C-9EC7-AEC7-E5C95717692A}"/>
                </a:ext>
              </a:extLst>
            </p:cNvPr>
            <p:cNvCxnSpPr/>
            <p:nvPr/>
          </p:nvCxnSpPr>
          <p:spPr>
            <a:xfrm>
              <a:off x="10007888" y="4714968"/>
              <a:ext cx="108575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05B037C8-3791-A549-CF67-5464DFD966DE}"/>
                  </a:ext>
                </a:extLst>
              </p:cNvPr>
              <p:cNvSpPr txBox="1"/>
              <p:nvPr/>
            </p:nvSpPr>
            <p:spPr>
              <a:xfrm>
                <a:off x="8866838" y="5657643"/>
                <a:ext cx="3186257" cy="540533"/>
              </a:xfrm>
              <a:prstGeom prst="rect">
                <a:avLst/>
              </a:prstGeom>
              <a:noFill/>
              <a:ln>
                <a:solidFill>
                  <a:schemeClr val="tx1"/>
                </a:solidFill>
              </a:ln>
            </p:spPr>
            <p:txBody>
              <a:bodyPr wrap="none" rtlCol="0">
                <a:spAutoFit/>
              </a:bodyPr>
              <a:lstStyle/>
              <a:p>
                <a:r>
                  <a:rPr lang="ja-JP" altLang="en-US" sz="1400" dirty="0"/>
                  <a:t>頂点</a:t>
                </a:r>
                <a14:m>
                  <m:oMath xmlns:m="http://schemas.openxmlformats.org/officeDocument/2006/math">
                    <m:r>
                      <a:rPr lang="en-US" altLang="ja-JP" sz="1400" b="0" i="1" smtClean="0">
                        <a:latin typeface="Cambria Math" panose="02040503050406030204" pitchFamily="18" charset="0"/>
                      </a:rPr>
                      <m:t>𝑖</m:t>
                    </m:r>
                  </m:oMath>
                </a14:m>
                <a:r>
                  <a:rPr lang="ja-JP" altLang="en-US" sz="1400" dirty="0"/>
                  <a:t>頂点</a:t>
                </a:r>
                <a14:m>
                  <m:oMath xmlns:m="http://schemas.openxmlformats.org/officeDocument/2006/math">
                    <m:r>
                      <a:rPr lang="en-US" altLang="ja-JP" sz="1400" b="0" i="1" dirty="0" smtClean="0">
                        <a:latin typeface="Cambria Math" panose="02040503050406030204" pitchFamily="18" charset="0"/>
                      </a:rPr>
                      <m:t>𝑗</m:t>
                    </m:r>
                  </m:oMath>
                </a14:m>
                <a:r>
                  <a:rPr lang="ja-JP" altLang="en-US" sz="1400" dirty="0"/>
                  <a:t>が異なる集合に属する時、</a:t>
                </a:r>
                <a:endParaRPr lang="en-US" altLang="ja-JP" sz="1400" dirty="0"/>
              </a:p>
              <a:p>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𝑒</m:t>
                        </m:r>
                      </m:e>
                      <m:sub>
                        <m:r>
                          <a:rPr lang="en-US" altLang="zh-CN" sz="1400" i="1">
                            <a:latin typeface="Cambria Math" panose="02040503050406030204" pitchFamily="18" charset="0"/>
                          </a:rPr>
                          <m:t>𝑖𝑗</m:t>
                        </m:r>
                      </m:sub>
                    </m:sSub>
                  </m:oMath>
                </a14:m>
                <a:r>
                  <a:rPr lang="ja-JP" altLang="en-US" sz="1400" dirty="0"/>
                  <a:t>を目的関数に加算される</a:t>
                </a:r>
                <a:endParaRPr lang="zh-CN" altLang="en-US" sz="1400" dirty="0"/>
              </a:p>
            </p:txBody>
          </p:sp>
        </mc:Choice>
        <mc:Fallback xmlns="">
          <p:sp>
            <p:nvSpPr>
              <p:cNvPr id="30" name="文本框 29">
                <a:extLst>
                  <a:ext uri="{FF2B5EF4-FFF2-40B4-BE49-F238E27FC236}">
                    <a16:creationId xmlns:a16="http://schemas.microsoft.com/office/drawing/2014/main" id="{05B037C8-3791-A549-CF67-5464DFD966DE}"/>
                  </a:ext>
                </a:extLst>
              </p:cNvPr>
              <p:cNvSpPr txBox="1">
                <a:spLocks noRot="1" noChangeAspect="1" noMove="1" noResize="1" noEditPoints="1" noAdjustHandles="1" noChangeArrowheads="1" noChangeShapeType="1" noTextEdit="1"/>
              </p:cNvSpPr>
              <p:nvPr/>
            </p:nvSpPr>
            <p:spPr>
              <a:xfrm>
                <a:off x="8866838" y="5657643"/>
                <a:ext cx="3186257" cy="540533"/>
              </a:xfrm>
              <a:prstGeom prst="rect">
                <a:avLst/>
              </a:prstGeom>
              <a:blipFill>
                <a:blip r:embed="rId7"/>
                <a:stretch>
                  <a:fillRect l="-382" t="-1099" b="-7692"/>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50338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Minimum Cut Problem</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7F1BA69-468E-83A6-EA79-FAF879AC1834}"/>
                  </a:ext>
                </a:extLst>
              </p:cNvPr>
              <p:cNvSpPr txBox="1"/>
              <p:nvPr/>
            </p:nvSpPr>
            <p:spPr>
              <a:xfrm>
                <a:off x="600364" y="1238694"/>
                <a:ext cx="6096000" cy="358368"/>
              </a:xfrm>
              <a:prstGeom prst="rect">
                <a:avLst/>
              </a:prstGeom>
              <a:noFill/>
            </p:spPr>
            <p:txBody>
              <a:bodyPr wrap="square">
                <a:spAutoFit/>
              </a:bodyPr>
              <a:lstStyle/>
              <a:p>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oMath>
                </a14:m>
                <a:r>
                  <a:rPr lang="ja-JP" altLang="en-US" sz="1600" dirty="0"/>
                  <a:t>を</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oMath>
                </a14:m>
                <a:r>
                  <a:rPr lang="ja-JP" altLang="en-US" sz="1600" dirty="0"/>
                  <a:t>と</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𝑗</m:t>
                        </m:r>
                      </m:sub>
                    </m:sSub>
                  </m:oMath>
                </a14:m>
                <a:r>
                  <a:rPr lang="ja-JP" altLang="en-US" sz="1600" dirty="0"/>
                  <a:t>で表す</a:t>
                </a:r>
                <a:endParaRPr lang="zh-CN" altLang="en-US" sz="1600" dirty="0"/>
              </a:p>
            </p:txBody>
          </p:sp>
        </mc:Choice>
        <mc:Fallback xmlns="">
          <p:sp>
            <p:nvSpPr>
              <p:cNvPr id="7" name="文本框 6">
                <a:extLst>
                  <a:ext uri="{FF2B5EF4-FFF2-40B4-BE49-F238E27FC236}">
                    <a16:creationId xmlns:a16="http://schemas.microsoft.com/office/drawing/2014/main" id="{77F1BA69-468E-83A6-EA79-FAF879AC1834}"/>
                  </a:ext>
                </a:extLst>
              </p:cNvPr>
              <p:cNvSpPr txBox="1">
                <a:spLocks noRot="1" noChangeAspect="1" noMove="1" noResize="1" noEditPoints="1" noAdjustHandles="1" noChangeArrowheads="1" noChangeShapeType="1" noTextEdit="1"/>
              </p:cNvSpPr>
              <p:nvPr/>
            </p:nvSpPr>
            <p:spPr>
              <a:xfrm>
                <a:off x="600364" y="1238694"/>
                <a:ext cx="6096000" cy="358368"/>
              </a:xfrm>
              <a:prstGeom prst="rect">
                <a:avLst/>
              </a:prstGeom>
              <a:blipFill>
                <a:blip r:embed="rId3"/>
                <a:stretch>
                  <a:fillRect t="-3390" b="-1694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F95A4A4-5348-9711-CB44-132B56B1A9B7}"/>
              </a:ext>
            </a:extLst>
          </p:cNvPr>
          <p:cNvSpPr txBox="1"/>
          <p:nvPr/>
        </p:nvSpPr>
        <p:spPr>
          <a:xfrm>
            <a:off x="600364" y="1609217"/>
            <a:ext cx="1210588" cy="338554"/>
          </a:xfrm>
          <a:prstGeom prst="rect">
            <a:avLst/>
          </a:prstGeom>
          <a:noFill/>
        </p:spPr>
        <p:txBody>
          <a:bodyPr wrap="none" rtlCol="0">
            <a:spAutoFit/>
          </a:bodyPr>
          <a:lstStyle/>
          <a:p>
            <a:r>
              <a:rPr lang="ja-JP" altLang="en-US" sz="1600" dirty="0"/>
              <a:t>真理値表：</a:t>
            </a:r>
            <a:endParaRPr lang="zh-CN" altLang="en-US" sz="1600" dirty="0"/>
          </a:p>
        </p:txBody>
      </p:sp>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419551296"/>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33307">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𝑗</m:t>
                                    </m:r>
                                  </m:sub>
                                </m:sSub>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a:txBody>
                      <a:tcPr/>
                    </a:tc>
                    <a:extLst>
                      <a:ext uri="{0D108BD9-81ED-4DB2-BD59-A6C34878D82A}">
                        <a16:rowId xmlns:a16="http://schemas.microsoft.com/office/drawing/2014/main" val="1484428234"/>
                      </a:ext>
                    </a:extLst>
                  </a:tr>
                  <a:tr h="314317">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14317">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087635007"/>
                      </a:ext>
                    </a:extLst>
                  </a:tr>
                  <a:tr h="314317">
                    <a:tc>
                      <a:txBody>
                        <a:bodyPr/>
                        <a:lstStyle/>
                        <a:p>
                          <a:pPr algn="ctr"/>
                          <a:r>
                            <a:rPr lang="en-US" altLang="zh-CN" b="1" dirty="0"/>
                            <a:t>1</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312997426"/>
                      </a:ext>
                    </a:extLst>
                  </a:tr>
                  <a:tr h="314317">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Choice>
        <mc:Fallback xmlns="">
          <p:graphicFrame>
            <p:nvGraphicFramePr>
              <p:cNvPr id="9" name="表格 8">
                <a:extLst>
                  <a:ext uri="{FF2B5EF4-FFF2-40B4-BE49-F238E27FC236}">
                    <a16:creationId xmlns:a16="http://schemas.microsoft.com/office/drawing/2014/main" id="{C637E3F7-E84E-5E9E-AD0F-81A468C043EC}"/>
                  </a:ext>
                </a:extLst>
              </p:cNvPr>
              <p:cNvGraphicFramePr>
                <a:graphicFrameLocks noGrp="1"/>
              </p:cNvGraphicFramePr>
              <p:nvPr>
                <p:extLst>
                  <p:ext uri="{D42A27DB-BD31-4B8C-83A1-F6EECF244321}">
                    <p14:modId xmlns:p14="http://schemas.microsoft.com/office/powerpoint/2010/main" val="1419551296"/>
                  </p:ext>
                </p:extLst>
              </p:nvPr>
            </p:nvGraphicFramePr>
            <p:xfrm>
              <a:off x="1281785" y="1987524"/>
              <a:ext cx="1987551" cy="1850898"/>
            </p:xfrm>
            <a:graphic>
              <a:graphicData uri="http://schemas.openxmlformats.org/drawingml/2006/table">
                <a:tbl>
                  <a:tblPr firstRow="1" bandRow="1">
                    <a:tableStyleId>{5C22544A-7EE6-4342-B048-85BDC9FD1C3A}</a:tableStyleId>
                  </a:tblPr>
                  <a:tblGrid>
                    <a:gridCol w="662517">
                      <a:extLst>
                        <a:ext uri="{9D8B030D-6E8A-4147-A177-3AD203B41FA5}">
                          <a16:colId xmlns:a16="http://schemas.microsoft.com/office/drawing/2014/main" val="4187661738"/>
                        </a:ext>
                      </a:extLst>
                    </a:gridCol>
                    <a:gridCol w="662517">
                      <a:extLst>
                        <a:ext uri="{9D8B030D-6E8A-4147-A177-3AD203B41FA5}">
                          <a16:colId xmlns:a16="http://schemas.microsoft.com/office/drawing/2014/main" val="3827007390"/>
                        </a:ext>
                      </a:extLst>
                    </a:gridCol>
                    <a:gridCol w="662517">
                      <a:extLst>
                        <a:ext uri="{9D8B030D-6E8A-4147-A177-3AD203B41FA5}">
                          <a16:colId xmlns:a16="http://schemas.microsoft.com/office/drawing/2014/main" val="199168950"/>
                        </a:ext>
                      </a:extLst>
                    </a:gridCol>
                  </a:tblGrid>
                  <a:tr h="387858">
                    <a:tc>
                      <a:txBody>
                        <a:bodyPr/>
                        <a:lstStyle/>
                        <a:p>
                          <a:endParaRPr lang="zh-CN"/>
                        </a:p>
                      </a:txBody>
                      <a:tcPr>
                        <a:blipFill>
                          <a:blip r:embed="rId4"/>
                          <a:stretch>
                            <a:fillRect l="-917" t="-3125" r="-203670" b="-400000"/>
                          </a:stretch>
                        </a:blipFill>
                      </a:tcPr>
                    </a:tc>
                    <a:tc>
                      <a:txBody>
                        <a:bodyPr/>
                        <a:lstStyle/>
                        <a:p>
                          <a:endParaRPr lang="zh-CN"/>
                        </a:p>
                      </a:txBody>
                      <a:tcPr>
                        <a:blipFill>
                          <a:blip r:embed="rId4"/>
                          <a:stretch>
                            <a:fillRect l="-100917" t="-3125" r="-103670" b="-400000"/>
                          </a:stretch>
                        </a:blipFill>
                      </a:tcPr>
                    </a:tc>
                    <a:tc>
                      <a:txBody>
                        <a:bodyPr/>
                        <a:lstStyle/>
                        <a:p>
                          <a:endParaRPr lang="zh-CN"/>
                        </a:p>
                      </a:txBody>
                      <a:tcPr>
                        <a:blipFill>
                          <a:blip r:embed="rId4"/>
                          <a:stretch>
                            <a:fillRect l="-200917" t="-3125" r="-3670" b="-400000"/>
                          </a:stretch>
                        </a:blipFill>
                      </a:tcPr>
                    </a:tc>
                    <a:extLst>
                      <a:ext uri="{0D108BD9-81ED-4DB2-BD59-A6C34878D82A}">
                        <a16:rowId xmlns:a16="http://schemas.microsoft.com/office/drawing/2014/main" val="1484428234"/>
                      </a:ext>
                    </a:extLst>
                  </a:tr>
                  <a:tr h="36576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42730055"/>
                      </a:ext>
                    </a:extLst>
                  </a:tr>
                  <a:tr h="365760">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087635007"/>
                      </a:ext>
                    </a:extLst>
                  </a:tr>
                  <a:tr h="365760">
                    <a:tc>
                      <a:txBody>
                        <a:bodyPr/>
                        <a:lstStyle/>
                        <a:p>
                          <a:pPr algn="ctr"/>
                          <a:r>
                            <a:rPr lang="en-US" altLang="zh-CN" b="1" dirty="0"/>
                            <a:t>1</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2312997426"/>
                      </a:ext>
                    </a:extLst>
                  </a:tr>
                  <a:tr h="36576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991023768"/>
                      </a:ext>
                    </a:extLst>
                  </a:tr>
                </a:tbl>
              </a:graphicData>
            </a:graphic>
          </p:graphicFrame>
        </mc:Fallback>
      </mc:AlternateContent>
      <p:sp>
        <p:nvSpPr>
          <p:cNvPr id="10" name="箭头: 右 9">
            <a:extLst>
              <a:ext uri="{FF2B5EF4-FFF2-40B4-BE49-F238E27FC236}">
                <a16:creationId xmlns:a16="http://schemas.microsoft.com/office/drawing/2014/main" id="{140C18C4-B321-FB8E-2E7C-18FBF6D8B6EE}"/>
              </a:ext>
            </a:extLst>
          </p:cNvPr>
          <p:cNvSpPr/>
          <p:nvPr/>
        </p:nvSpPr>
        <p:spPr>
          <a:xfrm>
            <a:off x="3394576" y="2910423"/>
            <a:ext cx="1228725" cy="3916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A8BBE78-4647-1131-23E2-9315071A2C80}"/>
                  </a:ext>
                </a:extLst>
              </p:cNvPr>
              <p:cNvSpPr txBox="1"/>
              <p:nvPr/>
            </p:nvSpPr>
            <p:spPr>
              <a:xfrm>
                <a:off x="4518526" y="2893112"/>
                <a:ext cx="3771340" cy="432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e>
                          </m:d>
                        </m:e>
                        <m:sup>
                          <m:r>
                            <a:rPr lang="en-US" altLang="zh-CN" sz="1600" b="0" i="1" smtClean="0">
                              <a:latin typeface="Cambria Math" panose="02040503050406030204" pitchFamily="18" charset="0"/>
                            </a:rPr>
                            <m:t>2</m:t>
                          </m:r>
                        </m:sup>
                      </m:sSup>
                      <m:r>
                        <a:rPr lang="en-US" altLang="zh-CN" sz="1600" b="0" i="1" smtClean="0">
                          <a:latin typeface="Cambria Math" panose="02040503050406030204" pitchFamily="18" charset="0"/>
                        </a:rPr>
                        <m:t>=</m:t>
                      </m:r>
                      <m:sSubSup>
                        <m:sSubSupPr>
                          <m:ctrlPr>
                            <a:rPr lang="en-US" altLang="zh-CN" sz="1600" b="0" i="1" smtClean="0">
                              <a:solidFill>
                                <a:srgbClr val="FF0000"/>
                              </a:solidFill>
                              <a:latin typeface="Cambria Math" panose="02040503050406030204" pitchFamily="18" charset="0"/>
                            </a:rPr>
                          </m:ctrlPr>
                        </m:sSubSup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up>
                          <m:r>
                            <a:rPr lang="en-US" altLang="zh-CN" sz="1600" b="0" i="1" smtClean="0">
                              <a:solidFill>
                                <a:srgbClr val="FF0000"/>
                              </a:solidFill>
                              <a:latin typeface="Cambria Math" panose="02040503050406030204" pitchFamily="18" charset="0"/>
                            </a:rPr>
                            <m:t>2</m:t>
                          </m:r>
                        </m:sup>
                      </m:sSubSup>
                      <m:r>
                        <a:rPr lang="en-US" altLang="zh-CN" sz="1600" b="0" i="1" smtClean="0">
                          <a:latin typeface="Cambria Math" panose="02040503050406030204" pitchFamily="18" charset="0"/>
                        </a:rPr>
                        <m:t>−2</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𝑖</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𝑗</m:t>
                          </m:r>
                        </m:sub>
                      </m:sSub>
                      <m:r>
                        <a:rPr lang="en-US" altLang="ja-JP" sz="1600" b="0" i="1" smtClean="0">
                          <a:latin typeface="Cambria Math" panose="02040503050406030204" pitchFamily="18" charset="0"/>
                        </a:rPr>
                        <m:t>+</m:t>
                      </m:r>
                      <m:sSubSup>
                        <m:sSubSupPr>
                          <m:ctrlPr>
                            <a:rPr lang="en-US" altLang="zh-CN" sz="1600" i="1" smtClean="0">
                              <a:solidFill>
                                <a:srgbClr val="FF0000"/>
                              </a:solidFill>
                              <a:latin typeface="Cambria Math" panose="02040503050406030204" pitchFamily="18" charset="0"/>
                            </a:rPr>
                          </m:ctrlPr>
                        </m:sSubSupPr>
                        <m:e>
                          <m:r>
                            <a:rPr lang="en-US" altLang="zh-CN" sz="1600" i="1">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up>
                          <m:r>
                            <a:rPr lang="en-US" altLang="zh-CN" sz="1600" i="1">
                              <a:solidFill>
                                <a:srgbClr val="FF0000"/>
                              </a:solidFill>
                              <a:latin typeface="Cambria Math" panose="02040503050406030204" pitchFamily="18" charset="0"/>
                            </a:rPr>
                            <m:t>2</m:t>
                          </m:r>
                        </m:sup>
                      </m:sSubSup>
                    </m:oMath>
                  </m:oMathPara>
                </a14:m>
                <a:endParaRPr lang="zh-CN" altLang="en-US" sz="1600" dirty="0"/>
              </a:p>
            </p:txBody>
          </p:sp>
        </mc:Choice>
        <mc:Fallback xmlns="">
          <p:sp>
            <p:nvSpPr>
              <p:cNvPr id="12" name="文本框 11">
                <a:extLst>
                  <a:ext uri="{FF2B5EF4-FFF2-40B4-BE49-F238E27FC236}">
                    <a16:creationId xmlns:a16="http://schemas.microsoft.com/office/drawing/2014/main" id="{8A8BBE78-4647-1131-23E2-9315071A2C80}"/>
                  </a:ext>
                </a:extLst>
              </p:cNvPr>
              <p:cNvSpPr txBox="1">
                <a:spLocks noRot="1" noChangeAspect="1" noMove="1" noResize="1" noEditPoints="1" noAdjustHandles="1" noChangeArrowheads="1" noChangeShapeType="1" noTextEdit="1"/>
              </p:cNvSpPr>
              <p:nvPr/>
            </p:nvSpPr>
            <p:spPr>
              <a:xfrm>
                <a:off x="4518526" y="2893112"/>
                <a:ext cx="3771340" cy="432875"/>
              </a:xfrm>
              <a:prstGeom prst="rect">
                <a:avLst/>
              </a:prstGeom>
              <a:blipFill>
                <a:blip r:embed="rId5"/>
                <a:stretch>
                  <a:fillRect b="-5634"/>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BC92B931-8340-B224-151E-B00380C6AB7A}"/>
              </a:ext>
            </a:extLst>
          </p:cNvPr>
          <p:cNvSpPr/>
          <p:nvPr/>
        </p:nvSpPr>
        <p:spPr>
          <a:xfrm>
            <a:off x="8076467" y="3035706"/>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1BCEA5-54A6-C6F3-DC2A-25194CDBD391}"/>
                  </a:ext>
                </a:extLst>
              </p:cNvPr>
              <p:cNvSpPr txBox="1"/>
              <p:nvPr/>
            </p:nvSpPr>
            <p:spPr>
              <a:xfrm>
                <a:off x="8922666" y="2943701"/>
                <a:ext cx="1838325"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𝑖</m:t>
                          </m:r>
                        </m:sub>
                      </m:sSub>
                      <m:r>
                        <a:rPr lang="en-US" altLang="zh-CN" sz="1600" b="0" i="1" smtClean="0">
                          <a:latin typeface="Cambria Math" panose="02040503050406030204" pitchFamily="18" charset="0"/>
                        </a:rPr>
                        <m:t>−2</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𝑗</m:t>
                          </m:r>
                        </m:sub>
                      </m:sSub>
                    </m:oMath>
                  </m:oMathPara>
                </a14:m>
                <a:endParaRPr lang="zh-CN" altLang="en-US" sz="1600" dirty="0"/>
              </a:p>
            </p:txBody>
          </p:sp>
        </mc:Choice>
        <mc:Fallback xmlns="">
          <p:sp>
            <p:nvSpPr>
              <p:cNvPr id="15" name="文本框 14">
                <a:extLst>
                  <a:ext uri="{FF2B5EF4-FFF2-40B4-BE49-F238E27FC236}">
                    <a16:creationId xmlns:a16="http://schemas.microsoft.com/office/drawing/2014/main" id="{2A1BCEA5-54A6-C6F3-DC2A-25194CDBD391}"/>
                  </a:ext>
                </a:extLst>
              </p:cNvPr>
              <p:cNvSpPr txBox="1">
                <a:spLocks noRot="1" noChangeAspect="1" noMove="1" noResize="1" noEditPoints="1" noAdjustHandles="1" noChangeArrowheads="1" noChangeShapeType="1" noTextEdit="1"/>
              </p:cNvSpPr>
              <p:nvPr/>
            </p:nvSpPr>
            <p:spPr>
              <a:xfrm>
                <a:off x="8922666" y="2943701"/>
                <a:ext cx="1838325" cy="358368"/>
              </a:xfrm>
              <a:prstGeom prst="rect">
                <a:avLst/>
              </a:prstGeom>
              <a:blipFill>
                <a:blip r:embed="rId6"/>
                <a:stretch>
                  <a:fillRect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683FF1-907C-3153-2CD6-0B6BA6EE5261}"/>
                  </a:ext>
                </a:extLst>
              </p:cNvPr>
              <p:cNvSpPr txBox="1"/>
              <p:nvPr/>
            </p:nvSpPr>
            <p:spPr>
              <a:xfrm>
                <a:off x="574915" y="4452618"/>
                <a:ext cx="5829281" cy="2203232"/>
              </a:xfrm>
              <a:prstGeom prst="rect">
                <a:avLst/>
              </a:prstGeom>
              <a:noFill/>
            </p:spPr>
            <p:txBody>
              <a:bodyPr wrap="square">
                <a:spAutoFit/>
              </a:bodyPr>
              <a:lstStyle/>
              <a:p>
                <a:r>
                  <a:rPr lang="ja-JP" altLang="en-US" sz="1600" dirty="0"/>
                  <a:t>制約条件</a:t>
                </a:r>
                <a:r>
                  <a:rPr lang="en-US" altLang="ja-JP" sz="1600" dirty="0"/>
                  <a:t>(</a:t>
                </a:r>
                <a:r>
                  <a:rPr lang="ja-JP" altLang="en-US" sz="1600" b="0" i="0" dirty="0">
                    <a:solidFill>
                      <a:srgbClr val="374151"/>
                    </a:solidFill>
                    <a:effectLst/>
                    <a:latin typeface="Söhne"/>
                  </a:rPr>
                  <a:t>各部分集合の頂点数が等しい</a:t>
                </a:r>
                <a:r>
                  <a:rPr lang="en-US" altLang="ja-JP" sz="1600" dirty="0"/>
                  <a:t>)</a:t>
                </a:r>
                <a:r>
                  <a:rPr lang="ja-JP" altLang="en-US" sz="1600" dirty="0"/>
                  <a:t>：</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𝑛</m:t>
                          </m:r>
                        </m:num>
                        <m:den>
                          <m:r>
                            <a:rPr lang="en-US" altLang="zh-CN" sz="1600" i="1">
                              <a:latin typeface="Cambria Math" panose="02040503050406030204" pitchFamily="18" charset="0"/>
                            </a:rPr>
                            <m:t>2</m:t>
                          </m:r>
                        </m:den>
                      </m:f>
                    </m:oMath>
                  </m:oMathPara>
                </a14:m>
                <a:endParaRPr lang="en-US" altLang="ja-JP" sz="1600" dirty="0"/>
              </a:p>
              <a:p>
                <a:endParaRPr lang="en-US" altLang="ja-JP" sz="1600" dirty="0"/>
              </a:p>
              <a:p>
                <a:r>
                  <a:rPr lang="ja-JP" altLang="en-US" sz="1600" dirty="0"/>
                  <a:t>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a:t>
                </a:r>
                <a:r>
                  <a:rPr lang="zh-CN" altLang="en-US" sz="1600" dirty="0"/>
                  <a:t> </a:t>
                </a:r>
                <a:r>
                  <a:rPr lang="ja-JP" altLang="en-US" sz="1600" dirty="0">
                    <a:solidFill>
                      <a:srgbClr val="00B050"/>
                    </a:solidFill>
                  </a:rPr>
                  <a:t>制約条件から変換された二次多項式</a:t>
                </a:r>
                <a:endParaRPr lang="en-US" altLang="zh-CN" sz="1600" dirty="0"/>
              </a:p>
              <a:p>
                <a:pPr/>
                <a14:m>
                  <m:oMathPara xmlns:m="http://schemas.openxmlformats.org/officeDocument/2006/math">
                    <m:oMathParaPr>
                      <m:jc m:val="centerGroup"/>
                    </m:oMathParaPr>
                    <m:oMath xmlns:m="http://schemas.openxmlformats.org/officeDocument/2006/math">
                      <m:func>
                        <m:funcPr>
                          <m:ctrlPr>
                            <a:rPr lang="en-US" altLang="zh-CN" sz="1600" i="1" smtClean="0">
                              <a:latin typeface="Cambria Math" panose="02040503050406030204" pitchFamily="18" charset="0"/>
                            </a:rPr>
                          </m:ctrlPr>
                        </m:funcPr>
                        <m:fName>
                          <m:limLow>
                            <m:limLowPr>
                              <m:ctrlPr>
                                <a:rPr lang="en-US" altLang="zh-CN" sz="1600" i="1" smtClean="0">
                                  <a:latin typeface="Cambria Math" panose="02040503050406030204" pitchFamily="18" charset="0"/>
                                </a:rPr>
                              </m:ctrlPr>
                            </m:limLowPr>
                            <m:e>
                              <m:r>
                                <m:rPr>
                                  <m:sty m:val="p"/>
                                </m:rPr>
                                <a:rPr lang="en-US" altLang="zh-CN" sz="1600" i="0" smtClean="0">
                                  <a:latin typeface="Cambria Math" panose="02040503050406030204" pitchFamily="18" charset="0"/>
                                </a:rPr>
                                <m:t>min</m:t>
                              </m:r>
                            </m:e>
                            <m:lim/>
                          </m:limLow>
                        </m:fName>
                        <m:e>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e>
                      </m:func>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e>
                          </m:nary>
                        </m:e>
                      </m:nary>
                    </m:oMath>
                  </m:oMathPara>
                </a14:m>
                <a:endParaRPr lang="zh-CN" altLang="en-US" sz="1600" dirty="0"/>
              </a:p>
            </p:txBody>
          </p:sp>
        </mc:Choice>
        <mc:Fallback xmlns="">
          <p:sp>
            <p:nvSpPr>
              <p:cNvPr id="17" name="文本框 16">
                <a:extLst>
                  <a:ext uri="{FF2B5EF4-FFF2-40B4-BE49-F238E27FC236}">
                    <a16:creationId xmlns:a16="http://schemas.microsoft.com/office/drawing/2014/main" id="{5D683FF1-907C-3153-2CD6-0B6BA6EE5261}"/>
                  </a:ext>
                </a:extLst>
              </p:cNvPr>
              <p:cNvSpPr txBox="1">
                <a:spLocks noRot="1" noChangeAspect="1" noMove="1" noResize="1" noEditPoints="1" noAdjustHandles="1" noChangeArrowheads="1" noChangeShapeType="1" noTextEdit="1"/>
              </p:cNvSpPr>
              <p:nvPr/>
            </p:nvSpPr>
            <p:spPr>
              <a:xfrm>
                <a:off x="574915" y="4452618"/>
                <a:ext cx="5829281" cy="2203232"/>
              </a:xfrm>
              <a:prstGeom prst="rect">
                <a:avLst/>
              </a:prstGeom>
              <a:blipFill>
                <a:blip r:embed="rId7"/>
                <a:stretch>
                  <a:fillRect l="-522" t="-829"/>
                </a:stretch>
              </a:blipFill>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2B054635-7A54-059C-F98E-E3229AC70C94}"/>
              </a:ext>
            </a:extLst>
          </p:cNvPr>
          <p:cNvSpPr/>
          <p:nvPr/>
        </p:nvSpPr>
        <p:spPr>
          <a:xfrm>
            <a:off x="4561685" y="4947125"/>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192D9D8-36AD-3F99-B0DD-0B7B652125BB}"/>
                  </a:ext>
                </a:extLst>
              </p:cNvPr>
              <p:cNvSpPr txBox="1"/>
              <p:nvPr/>
            </p:nvSpPr>
            <p:spPr>
              <a:xfrm>
                <a:off x="5600759" y="4613376"/>
                <a:ext cx="1734283" cy="8131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𝑛</m:t>
                                  </m:r>
                                </m:num>
                                <m:den>
                                  <m:r>
                                    <a:rPr lang="en-US" altLang="zh-CN" sz="1600" b="0" i="1" smtClean="0">
                                      <a:latin typeface="Cambria Math" panose="02040503050406030204" pitchFamily="18" charset="0"/>
                                    </a:rPr>
                                    <m:t>2</m:t>
                                  </m:r>
                                </m:den>
                              </m:f>
                            </m:e>
                          </m:d>
                        </m:e>
                        <m:sup>
                          <m:r>
                            <a:rPr lang="en-US" altLang="zh-CN" sz="1600" b="0" i="1" smtClean="0">
                              <a:latin typeface="Cambria Math" panose="02040503050406030204" pitchFamily="18" charset="0"/>
                            </a:rPr>
                            <m:t>2</m:t>
                          </m:r>
                        </m:sup>
                      </m:sSup>
                    </m:oMath>
                  </m:oMathPara>
                </a14:m>
                <a:endParaRPr lang="zh-CN" altLang="en-US" sz="1600" dirty="0"/>
              </a:p>
            </p:txBody>
          </p:sp>
        </mc:Choice>
        <mc:Fallback xmlns="">
          <p:sp>
            <p:nvSpPr>
              <p:cNvPr id="20" name="文本框 19">
                <a:extLst>
                  <a:ext uri="{FF2B5EF4-FFF2-40B4-BE49-F238E27FC236}">
                    <a16:creationId xmlns:a16="http://schemas.microsoft.com/office/drawing/2014/main" id="{0192D9D8-36AD-3F99-B0DD-0B7B652125BB}"/>
                  </a:ext>
                </a:extLst>
              </p:cNvPr>
              <p:cNvSpPr txBox="1">
                <a:spLocks noRot="1" noChangeAspect="1" noMove="1" noResize="1" noEditPoints="1" noAdjustHandles="1" noChangeArrowheads="1" noChangeShapeType="1" noTextEdit="1"/>
              </p:cNvSpPr>
              <p:nvPr/>
            </p:nvSpPr>
            <p:spPr>
              <a:xfrm>
                <a:off x="5600759" y="4613376"/>
                <a:ext cx="1734283" cy="81310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AF0B52F-01A7-8651-45AB-96D1CACFC78B}"/>
                  </a:ext>
                </a:extLst>
              </p:cNvPr>
              <p:cNvSpPr txBox="1"/>
              <p:nvPr/>
            </p:nvSpPr>
            <p:spPr>
              <a:xfrm>
                <a:off x="5888674" y="5665200"/>
                <a:ext cx="4833937" cy="934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nary>
                            <m:naryPr>
                              <m:chr m:val="∑"/>
                              <m:ctrlPr>
                                <a:rPr lang="en-US" altLang="zh-CN" sz="1800" i="1">
                                  <a:latin typeface="Cambria Math" panose="02040503050406030204" pitchFamily="18" charset="0"/>
                                </a:rPr>
                              </m:ctrlPr>
                            </m:naryPr>
                            <m:sub>
                              <m:r>
                                <m:rPr>
                                  <m:brk m:alnAt="23"/>
                                </m:rPr>
                                <a:rPr lang="en-US" altLang="zh-CN" sz="1800" i="1">
                                  <a:latin typeface="Cambria Math" panose="02040503050406030204" pitchFamily="18" charset="0"/>
                                </a:rPr>
                                <m:t>𝑗</m:t>
                              </m:r>
                              <m:r>
                                <a:rPr lang="en-US" altLang="zh-CN" sz="1800" i="1">
                                  <a:latin typeface="Cambria Math" panose="02040503050406030204" pitchFamily="18"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r>
                                <a:rPr lang="en-US" altLang="zh-CN" sz="1800" b="0" i="1" smtClean="0">
                                  <a:latin typeface="Cambria Math" panose="02040503050406030204" pitchFamily="18" charset="0"/>
                                </a:rPr>
                                <m:t>(</m:t>
                              </m:r>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𝑥</m:t>
                                  </m:r>
                                </m:e>
                                <m:sub>
                                  <m:r>
                                    <a:rPr lang="en-US" altLang="zh-CN" sz="1800" i="1">
                                      <a:solidFill>
                                        <a:schemeClr val="tx1"/>
                                      </a:solidFill>
                                      <a:latin typeface="Cambria Math" panose="02040503050406030204" pitchFamily="18" charset="0"/>
                                    </a:rPr>
                                    <m:t>𝑖</m:t>
                                  </m:r>
                                </m:sub>
                              </m:sSub>
                              <m:r>
                                <a:rPr lang="en-US" altLang="zh-CN" sz="1800" i="1">
                                  <a:latin typeface="Cambria Math" panose="02040503050406030204" pitchFamily="18" charset="0"/>
                                </a:rPr>
                                <m:t>−2</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𝑗</m:t>
                                  </m:r>
                                </m:sub>
                              </m:sSub>
                              <m:r>
                                <a:rPr lang="en-US" altLang="zh-CN" sz="1800" i="1">
                                  <a:latin typeface="Cambria Math" panose="02040503050406030204" pitchFamily="18" charset="0"/>
                                </a:rPr>
                                <m:t>+</m:t>
                              </m:r>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𝑥</m:t>
                                  </m:r>
                                </m:e>
                                <m:sub>
                                  <m:r>
                                    <a:rPr lang="en-US" altLang="zh-CN" sz="1800" i="1">
                                      <a:solidFill>
                                        <a:schemeClr val="tx1"/>
                                      </a:solidFill>
                                      <a:latin typeface="Cambria Math" panose="02040503050406030204" pitchFamily="18" charset="0"/>
                                    </a:rPr>
                                    <m:t>𝑗</m:t>
                                  </m:r>
                                </m:sub>
                              </m:sSub>
                              <m:r>
                                <a:rPr lang="en-US" altLang="zh-CN" sz="1800" b="0" i="1" smtClean="0">
                                  <a:latin typeface="Cambria Math" panose="02040503050406030204" pitchFamily="18" charset="0"/>
                                </a:rPr>
                                <m:t>)</m:t>
                              </m:r>
                            </m:e>
                          </m:nary>
                          <m:r>
                            <a:rPr lang="en-US" altLang="zh-CN" sz="1800" b="0" i="1" smtClean="0">
                              <a:latin typeface="Cambria Math" panose="02040503050406030204" pitchFamily="18" charset="0"/>
                            </a:rPr>
                            <m:t>+</m:t>
                          </m:r>
                          <m:r>
                            <a:rPr lang="en-US" altLang="zh-CN" sz="1800" b="0" i="1" smtClean="0">
                              <a:solidFill>
                                <a:srgbClr val="FF0000"/>
                              </a:solidFill>
                              <a:latin typeface="Cambria Math" panose="02040503050406030204" pitchFamily="18" charset="0"/>
                            </a:rPr>
                            <m:t>𝑤</m:t>
                          </m:r>
                          <m:sSup>
                            <m:sSupPr>
                              <m:ctrlPr>
                                <a:rPr lang="en-US" altLang="zh-CN" i="1" smtClean="0">
                                  <a:solidFill>
                                    <a:srgbClr val="00B050"/>
                                  </a:solidFill>
                                  <a:latin typeface="Cambria Math" panose="02040503050406030204" pitchFamily="18" charset="0"/>
                                </a:rPr>
                              </m:ctrlPr>
                            </m:sSupPr>
                            <m:e>
                              <m:d>
                                <m:dPr>
                                  <m:ctrlPr>
                                    <a:rPr lang="en-US" altLang="zh-CN" i="1">
                                      <a:solidFill>
                                        <a:srgbClr val="00B050"/>
                                      </a:solidFill>
                                      <a:latin typeface="Cambria Math" panose="02040503050406030204" pitchFamily="18" charset="0"/>
                                    </a:rPr>
                                  </m:ctrlPr>
                                </m:dPr>
                                <m:e>
                                  <m:nary>
                                    <m:naryPr>
                                      <m:chr m:val="∑"/>
                                      <m:ctrlPr>
                                        <a:rPr lang="en-US" altLang="zh-CN" i="1">
                                          <a:solidFill>
                                            <a:srgbClr val="00B050"/>
                                          </a:solidFill>
                                          <a:latin typeface="Cambria Math" panose="02040503050406030204" pitchFamily="18" charset="0"/>
                                        </a:rPr>
                                      </m:ctrlPr>
                                    </m:naryPr>
                                    <m:sub>
                                      <m:r>
                                        <m:rPr>
                                          <m:brk m:alnAt="23"/>
                                        </m:rPr>
                                        <a:rPr lang="en-US" altLang="zh-CN" i="1">
                                          <a:solidFill>
                                            <a:srgbClr val="00B050"/>
                                          </a:solidFill>
                                          <a:latin typeface="Cambria Math" panose="02040503050406030204" pitchFamily="18" charset="0"/>
                                        </a:rPr>
                                        <m:t>𝑖</m:t>
                                      </m:r>
                                      <m:r>
                                        <a:rPr lang="en-US" altLang="zh-CN" i="1">
                                          <a:solidFill>
                                            <a:srgbClr val="00B050"/>
                                          </a:solidFill>
                                          <a:latin typeface="Cambria Math" panose="02040503050406030204" pitchFamily="18" charset="0"/>
                                        </a:rPr>
                                        <m:t>=1</m:t>
                                      </m:r>
                                    </m:sub>
                                    <m:sup>
                                      <m:r>
                                        <a:rPr lang="en-US" altLang="zh-CN" i="1">
                                          <a:solidFill>
                                            <a:srgbClr val="00B050"/>
                                          </a:solidFill>
                                          <a:latin typeface="Cambria Math" panose="02040503050406030204" pitchFamily="18" charset="0"/>
                                        </a:rPr>
                                        <m:t>𝑛</m:t>
                                      </m:r>
                                    </m:sup>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𝑖</m:t>
                                          </m:r>
                                        </m:sub>
                                      </m:sSub>
                                    </m:e>
                                  </m:nary>
                                  <m:r>
                                    <a:rPr lang="en-US" altLang="zh-CN" i="1">
                                      <a:solidFill>
                                        <a:srgbClr val="00B050"/>
                                      </a:solidFill>
                                      <a:latin typeface="Cambria Math" panose="02040503050406030204" pitchFamily="18" charset="0"/>
                                    </a:rPr>
                                    <m:t>−</m:t>
                                  </m:r>
                                  <m:f>
                                    <m:fPr>
                                      <m:ctrlPr>
                                        <a:rPr lang="en-US" altLang="zh-CN" i="1">
                                          <a:solidFill>
                                            <a:srgbClr val="00B050"/>
                                          </a:solidFill>
                                          <a:latin typeface="Cambria Math" panose="02040503050406030204" pitchFamily="18" charset="0"/>
                                        </a:rPr>
                                      </m:ctrlPr>
                                    </m:fPr>
                                    <m:num>
                                      <m:r>
                                        <a:rPr lang="en-US" altLang="zh-CN" i="1">
                                          <a:solidFill>
                                            <a:srgbClr val="00B050"/>
                                          </a:solidFill>
                                          <a:latin typeface="Cambria Math" panose="02040503050406030204" pitchFamily="18" charset="0"/>
                                        </a:rPr>
                                        <m:t>𝑛</m:t>
                                      </m:r>
                                    </m:num>
                                    <m:den>
                                      <m:r>
                                        <a:rPr lang="en-US" altLang="zh-CN" i="1">
                                          <a:solidFill>
                                            <a:srgbClr val="00B050"/>
                                          </a:solidFill>
                                          <a:latin typeface="Cambria Math" panose="02040503050406030204" pitchFamily="18" charset="0"/>
                                        </a:rPr>
                                        <m:t>2</m:t>
                                      </m:r>
                                    </m:den>
                                  </m:f>
                                </m:e>
                              </m:d>
                            </m:e>
                            <m:sup>
                              <m:r>
                                <a:rPr lang="en-US" altLang="zh-CN" i="1">
                                  <a:solidFill>
                                    <a:srgbClr val="00B050"/>
                                  </a:solidFill>
                                  <a:latin typeface="Cambria Math" panose="02040503050406030204" pitchFamily="18" charset="0"/>
                                </a:rPr>
                                <m:t>2</m:t>
                              </m:r>
                            </m:sup>
                          </m:sSup>
                        </m:e>
                      </m:nary>
                    </m:oMath>
                  </m:oMathPara>
                </a14:m>
                <a:endParaRPr lang="zh-CN" altLang="en-US" dirty="0"/>
              </a:p>
            </p:txBody>
          </p:sp>
        </mc:Choice>
        <mc:Fallback xmlns="">
          <p:sp>
            <p:nvSpPr>
              <p:cNvPr id="22" name="文本框 21">
                <a:extLst>
                  <a:ext uri="{FF2B5EF4-FFF2-40B4-BE49-F238E27FC236}">
                    <a16:creationId xmlns:a16="http://schemas.microsoft.com/office/drawing/2014/main" id="{4AF0B52F-01A7-8651-45AB-96D1CACFC78B}"/>
                  </a:ext>
                </a:extLst>
              </p:cNvPr>
              <p:cNvSpPr txBox="1">
                <a:spLocks noRot="1" noChangeAspect="1" noMove="1" noResize="1" noEditPoints="1" noAdjustHandles="1" noChangeArrowheads="1" noChangeShapeType="1" noTextEdit="1"/>
              </p:cNvSpPr>
              <p:nvPr/>
            </p:nvSpPr>
            <p:spPr>
              <a:xfrm>
                <a:off x="5888674" y="5665200"/>
                <a:ext cx="4833937" cy="934551"/>
              </a:xfrm>
              <a:prstGeom prst="rect">
                <a:avLst/>
              </a:prstGeom>
              <a:blipFill>
                <a:blip r:embed="rId9"/>
                <a:stretch>
                  <a:fillRect/>
                </a:stretch>
              </a:blipFill>
            </p:spPr>
            <p:txBody>
              <a:bodyPr/>
              <a:lstStyle/>
              <a:p>
                <a:r>
                  <a:rPr lang="zh-CN" altLang="en-US">
                    <a:noFill/>
                  </a:rPr>
                  <a:t> </a:t>
                </a:r>
              </a:p>
            </p:txBody>
          </p:sp>
        </mc:Fallback>
      </mc:AlternateContent>
      <p:sp>
        <p:nvSpPr>
          <p:cNvPr id="23" name="箭头: 右 22">
            <a:extLst>
              <a:ext uri="{FF2B5EF4-FFF2-40B4-BE49-F238E27FC236}">
                <a16:creationId xmlns:a16="http://schemas.microsoft.com/office/drawing/2014/main" id="{C1A2C735-142C-E85B-921C-B6A03570AAE5}"/>
              </a:ext>
            </a:extLst>
          </p:cNvPr>
          <p:cNvSpPr/>
          <p:nvPr/>
        </p:nvSpPr>
        <p:spPr>
          <a:xfrm>
            <a:off x="4791076" y="6043144"/>
            <a:ext cx="714914"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00701D7-F416-86A0-4812-7C5BE15BC601}"/>
                  </a:ext>
                </a:extLst>
              </p:cNvPr>
              <p:cNvSpPr txBox="1"/>
              <p:nvPr/>
            </p:nvSpPr>
            <p:spPr>
              <a:xfrm>
                <a:off x="5659498" y="1209725"/>
                <a:ext cx="6094378" cy="81176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0,</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ja-JP" altLang="en-US" i="1">
                                  <a:latin typeface="Cambria Math" panose="02040503050406030204" pitchFamily="18" charset="0"/>
                                </a:rPr>
                                <m:t>（</m:t>
                              </m:r>
                              <m:r>
                                <a:rPr lang="ja-JP" altLang="en-US" i="1" smtClean="0">
                                  <a:latin typeface="Cambria Math" panose="02040503050406030204" pitchFamily="18" charset="0"/>
                                </a:rPr>
                                <m:t>同じ</m:t>
                              </m:r>
                              <m:r>
                                <a:rPr lang="ja-JP" altLang="en-US" i="1">
                                  <a:latin typeface="Cambria Math" panose="02040503050406030204" pitchFamily="18" charset="0"/>
                                </a:rPr>
                                <m:t>部分集合</m:t>
                              </m:r>
                              <m:r>
                                <a:rPr lang="ja-JP" altLang="en-US" i="1" smtClean="0">
                                  <a:latin typeface="Cambria Math" panose="02040503050406030204" pitchFamily="18" charset="0"/>
                                </a:rPr>
                                <m:t>に</m:t>
                              </m:r>
                              <m:r>
                                <a:rPr lang="ja-JP" altLang="en-US" i="1">
                                  <a:latin typeface="Cambria Math" panose="02040503050406030204" pitchFamily="18" charset="0"/>
                                </a:rPr>
                                <m:t>属する）</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𝑖𝑓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異なる</m:t>
                              </m:r>
                              <m:r>
                                <a:rPr lang="ja-JP" altLang="en-US" i="1">
                                  <a:latin typeface="Cambria Math" panose="02040503050406030204" pitchFamily="18" charset="0"/>
                                  <a:ea typeface="Cambria Math" panose="02040503050406030204" pitchFamily="18" charset="0"/>
                                </a:rPr>
                                <m:t>部分</m:t>
                              </m:r>
                              <m:r>
                                <a:rPr lang="ja-JP" altLang="en-US" i="1" smtClean="0">
                                  <a:latin typeface="Cambria Math" panose="02040503050406030204" pitchFamily="18" charset="0"/>
                                  <a:ea typeface="Cambria Math" panose="02040503050406030204" pitchFamily="18" charset="0"/>
                                </a:rPr>
                                <m:t>集合</m:t>
                              </m:r>
                              <m:r>
                                <a:rPr lang="ja-JP" altLang="en-US" i="1">
                                  <a:latin typeface="Cambria Math" panose="02040503050406030204" pitchFamily="18" charset="0"/>
                                  <a:ea typeface="Cambria Math" panose="02040503050406030204" pitchFamily="18" charset="0"/>
                                </a:rPr>
                                <m:t>に</m:t>
                              </m:r>
                              <m:r>
                                <a:rPr lang="ja-JP" altLang="en-US" i="1" smtClean="0">
                                  <a:latin typeface="Cambria Math" panose="02040503050406030204" pitchFamily="18" charset="0"/>
                                  <a:ea typeface="Cambria Math" panose="02040503050406030204" pitchFamily="18" charset="0"/>
                                </a:rPr>
                                <m:t>属する</m:t>
                              </m:r>
                              <m:r>
                                <a:rPr lang="ja-JP" altLang="en-US" i="1">
                                  <a:latin typeface="Cambria Math" panose="02040503050406030204" pitchFamily="18" charset="0"/>
                                  <a:ea typeface="Cambria Math" panose="02040503050406030204" pitchFamily="18" charset="0"/>
                                </a:rPr>
                                <m:t>）</m:t>
                              </m:r>
                            </m:e>
                          </m:eqArr>
                        </m:e>
                      </m:d>
                    </m:oMath>
                  </m:oMathPara>
                </a14:m>
                <a:endParaRPr lang="zh-CN" altLang="en-US" dirty="0"/>
              </a:p>
            </p:txBody>
          </p:sp>
        </mc:Choice>
        <mc:Fallback xmlns="">
          <p:sp>
            <p:nvSpPr>
              <p:cNvPr id="3" name="文本框 2">
                <a:extLst>
                  <a:ext uri="{FF2B5EF4-FFF2-40B4-BE49-F238E27FC236}">
                    <a16:creationId xmlns:a16="http://schemas.microsoft.com/office/drawing/2014/main" id="{500701D7-F416-86A0-4812-7C5BE15BC601}"/>
                  </a:ext>
                </a:extLst>
              </p:cNvPr>
              <p:cNvSpPr txBox="1">
                <a:spLocks noRot="1" noChangeAspect="1" noMove="1" noResize="1" noEditPoints="1" noAdjustHandles="1" noChangeArrowheads="1" noChangeShapeType="1" noTextEdit="1"/>
              </p:cNvSpPr>
              <p:nvPr/>
            </p:nvSpPr>
            <p:spPr>
              <a:xfrm>
                <a:off x="5659498" y="1209725"/>
                <a:ext cx="6094378" cy="811761"/>
              </a:xfrm>
              <a:prstGeom prst="rect">
                <a:avLst/>
              </a:prstGeom>
              <a:blipFill>
                <a:blip r:embed="rId10"/>
                <a:stretch>
                  <a:fillRect/>
                </a:stretch>
              </a:blipFill>
              <a:ln>
                <a:solidFill>
                  <a:schemeClr val="tx1"/>
                </a:solid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4699DEA-19E7-A08F-E375-656F71FC1A90}"/>
              </a:ext>
            </a:extLst>
          </p:cNvPr>
          <p:cNvSpPr txBox="1"/>
          <p:nvPr/>
        </p:nvSpPr>
        <p:spPr>
          <a:xfrm>
            <a:off x="4511997" y="4694283"/>
            <a:ext cx="902811" cy="307777"/>
          </a:xfrm>
          <a:prstGeom prst="rect">
            <a:avLst/>
          </a:prstGeom>
          <a:noFill/>
        </p:spPr>
        <p:txBody>
          <a:bodyPr wrap="none" rtlCol="0">
            <a:spAutoFit/>
          </a:bodyPr>
          <a:lstStyle/>
          <a:p>
            <a:r>
              <a:rPr lang="ja-JP" altLang="en-US" sz="1400" dirty="0"/>
              <a:t>等式制約</a:t>
            </a:r>
            <a:endParaRPr lang="zh-CN" altLang="en-US" sz="1400" dirty="0"/>
          </a:p>
        </p:txBody>
      </p:sp>
      <p:sp>
        <p:nvSpPr>
          <p:cNvPr id="11" name="文本框 10">
            <a:extLst>
              <a:ext uri="{FF2B5EF4-FFF2-40B4-BE49-F238E27FC236}">
                <a16:creationId xmlns:a16="http://schemas.microsoft.com/office/drawing/2014/main" id="{5697C4D3-63AE-B7B3-6F04-AC70590A8EBA}"/>
              </a:ext>
            </a:extLst>
          </p:cNvPr>
          <p:cNvSpPr txBox="1"/>
          <p:nvPr/>
        </p:nvSpPr>
        <p:spPr>
          <a:xfrm>
            <a:off x="7890025" y="2675584"/>
            <a:ext cx="1425390" cy="276999"/>
          </a:xfrm>
          <a:prstGeom prst="rect">
            <a:avLst/>
          </a:prstGeom>
          <a:noFill/>
        </p:spPr>
        <p:txBody>
          <a:bodyPr wrap="none" rtlCol="0">
            <a:spAutoFit/>
          </a:bodyPr>
          <a:lstStyle/>
          <a:p>
            <a:r>
              <a:rPr lang="en-US" altLang="zh-CN" sz="1200" dirty="0"/>
              <a:t>01</a:t>
            </a:r>
            <a:r>
              <a:rPr lang="ja-JP" altLang="en-US" sz="1200" dirty="0"/>
              <a:t>のバイナリ変数</a:t>
            </a:r>
            <a:endParaRPr lang="zh-CN" altLang="en-US" sz="1200" dirty="0"/>
          </a:p>
        </p:txBody>
      </p:sp>
    </p:spTree>
    <p:extLst>
      <p:ext uri="{BB962C8B-B14F-4D97-AF65-F5344CB8AC3E}">
        <p14:creationId xmlns:p14="http://schemas.microsoft.com/office/powerpoint/2010/main" val="1001916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82E1E-589E-2266-5B2C-0C965473AC3D}"/>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77A8572-B812-128B-774C-8EBE83F1B456}"/>
              </a:ext>
            </a:extLst>
          </p:cNvPr>
          <p:cNvSpPr/>
          <p:nvPr/>
        </p:nvSpPr>
        <p:spPr>
          <a:xfrm>
            <a:off x="600364" y="798295"/>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4E2F37FA-82EB-F7BE-5609-E17386B4BD00}"/>
              </a:ext>
            </a:extLst>
          </p:cNvPr>
          <p:cNvSpPr>
            <a:spLocks noGrp="1"/>
          </p:cNvSpPr>
          <p:nvPr>
            <p:ph type="title"/>
          </p:nvPr>
        </p:nvSpPr>
        <p:spPr>
          <a:xfrm>
            <a:off x="600364" y="71077"/>
            <a:ext cx="10532995" cy="598978"/>
          </a:xfrm>
        </p:spPr>
        <p:txBody>
          <a:bodyPr>
            <a:normAutofit fontScale="90000"/>
          </a:bodyPr>
          <a:lstStyle/>
          <a:p>
            <a:r>
              <a:rPr lang="en-US" altLang="zh-CN" sz="4400" dirty="0"/>
              <a:t>Travelling Salesman Problem</a:t>
            </a:r>
            <a:endParaRPr kumimoji="1" lang="ja-JP" altLang="en-US" b="1"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75B71E17-5B28-E11D-AA44-BAEC014859E4}"/>
                  </a:ext>
                </a:extLst>
              </p:cNvPr>
              <p:cNvSpPr txBox="1"/>
              <p:nvPr/>
            </p:nvSpPr>
            <p:spPr>
              <a:xfrm>
                <a:off x="600364" y="4188802"/>
                <a:ext cx="7496348" cy="1753685"/>
              </a:xfrm>
              <a:prstGeom prst="rect">
                <a:avLst/>
              </a:prstGeom>
              <a:noFill/>
            </p:spPr>
            <p:txBody>
              <a:bodyPr wrap="none" rtlCol="0">
                <a:spAutoFit/>
              </a:bodyPr>
              <a:lstStyle/>
              <a:p>
                <a:r>
                  <a:rPr lang="en-US" altLang="ja-JP" sz="1600" dirty="0"/>
                  <a:t>QUBO</a:t>
                </a:r>
                <a:r>
                  <a:rPr lang="ja-JP" altLang="en-US" sz="1600" dirty="0"/>
                  <a:t>問題（制約なし）：</a:t>
                </a:r>
                <a:endParaRPr lang="en-US" altLang="ja-JP" sz="1600" dirty="0"/>
              </a:p>
              <a:p>
                <a:r>
                  <a:rPr lang="ja-JP" altLang="en-US" sz="1600" dirty="0"/>
                  <a:t>　　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zh-CN" sz="1600" dirty="0">
                  <a:solidFill>
                    <a:srgbClr val="00B050"/>
                  </a:solidFill>
                </a:endParaRPr>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𝑚𝑖𝑛</m:t>
                      </m:r>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𝑡</m:t>
                                      </m:r>
                                      <m:r>
                                        <a:rPr lang="en-US" altLang="zh-CN" sz="1600" i="1">
                                          <a:latin typeface="Cambria Math" panose="02040503050406030204" pitchFamily="18" charset="0"/>
                                        </a:rPr>
                                        <m:t>=1</m:t>
                                      </m:r>
                                    </m:sub>
                                    <m:sup>
                                      <m:r>
                                        <a:rPr lang="en-US" altLang="zh-CN" sz="1600" i="1">
                                          <a:latin typeface="Cambria Math" panose="02040503050406030204" pitchFamily="18" charset="0"/>
                                        </a:rPr>
                                        <m:t>4</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𝑡</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𝑡</m:t>
                                              </m:r>
                                              <m:r>
                                                <a:rPr lang="en-US" altLang="zh-CN" sz="1600" i="1">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𝑁</m:t>
                                          </m:r>
                                        </m:sub>
                                      </m:sSub>
                                    </m:e>
                                  </m:nary>
                                </m:e>
                              </m:nary>
                            </m:e>
                          </m:nary>
                          <m:r>
                            <a:rPr lang="en-US" altLang="zh-CN" sz="1600" i="1">
                              <a:latin typeface="Cambria Math" panose="02040503050406030204" pitchFamily="18" charset="0"/>
                              <a:ea typeface="Cambria Math" panose="02040503050406030204" pitchFamily="18" charset="0"/>
                            </a:rPr>
                            <m:t>+</m:t>
                          </m:r>
                          <m:r>
                            <a:rPr lang="en-US" altLang="zh-CN" sz="1600" i="1">
                              <a:solidFill>
                                <a:srgbClr val="FF0000"/>
                              </a:solidFill>
                              <a:latin typeface="Cambria Math" panose="02040503050406030204" pitchFamily="18" charset="0"/>
                              <a:ea typeface="Cambria Math" panose="02040503050406030204" pitchFamily="18" charset="0"/>
                            </a:rPr>
                            <m:t>𝑤</m:t>
                          </m:r>
                          <m:d>
                            <m:dPr>
                              <m:ctrlPr>
                                <a:rPr lang="en-US" altLang="zh-CN" sz="1600" i="1">
                                  <a:latin typeface="Cambria Math" panose="02040503050406030204" pitchFamily="18" charset="0"/>
                                  <a:ea typeface="Cambria Math" panose="02040503050406030204" pitchFamily="18" charset="0"/>
                                </a:rPr>
                              </m:ctrlPr>
                            </m:dPr>
                            <m:e>
                              <m:nary>
                                <m:naryPr>
                                  <m:chr m:val="∑"/>
                                  <m:ctrlPr>
                                    <a:rPr lang="zh-CN" altLang="en-US"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r>
                                <a:rPr lang="en-US" altLang="zh-CN" sz="1600" i="1">
                                  <a:solidFill>
                                    <a:srgbClr val="00B050"/>
                                  </a:solidFill>
                                  <a:latin typeface="Cambria Math" panose="02040503050406030204" pitchFamily="18" charset="0"/>
                                </a:rPr>
                                <m:t>+</m:t>
                              </m:r>
                              <m:nary>
                                <m:naryPr>
                                  <m:chr m:val="∑"/>
                                  <m:ctrlPr>
                                    <a:rPr lang="zh-CN" altLang="en-US"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𝑡</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p>
                                    <m:sSupPr>
                                      <m:ctrlPr>
                                        <a:rPr lang="en-US" altLang="zh-CN" sz="1600" i="1">
                                          <a:solidFill>
                                            <a:srgbClr val="00B050"/>
                                          </a:solidFill>
                                          <a:latin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4</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𝑡</m:t>
                                                  </m:r>
                                                </m:sub>
                                              </m:sSub>
                                            </m:e>
                                          </m:nary>
                                          <m:r>
                                            <a:rPr lang="en-US" altLang="zh-CN" sz="1600" i="1">
                                              <a:solidFill>
                                                <a:srgbClr val="00B050"/>
                                              </a:solidFill>
                                              <a:latin typeface="Cambria Math" panose="02040503050406030204" pitchFamily="18" charset="0"/>
                                            </a:rPr>
                                            <m:t>−1</m:t>
                                          </m:r>
                                        </m:e>
                                      </m:d>
                                    </m:e>
                                    <m:sup>
                                      <m:r>
                                        <a:rPr lang="en-US" altLang="zh-CN" sz="1600" i="1">
                                          <a:solidFill>
                                            <a:srgbClr val="00B050"/>
                                          </a:solidFill>
                                          <a:latin typeface="Cambria Math" panose="02040503050406030204" pitchFamily="18" charset="0"/>
                                        </a:rPr>
                                        <m:t>2</m:t>
                                      </m:r>
                                    </m:sup>
                                  </m:sSup>
                                </m:e>
                              </m:nary>
                            </m:e>
                          </m:d>
                        </m:e>
                      </m:d>
                    </m:oMath>
                  </m:oMathPara>
                </a14:m>
                <a:endParaRPr lang="en-US" altLang="zh-CN" sz="1600" dirty="0"/>
              </a:p>
            </p:txBody>
          </p:sp>
        </mc:Choice>
        <mc:Fallback xmlns="">
          <p:sp>
            <p:nvSpPr>
              <p:cNvPr id="26" name="文本框 25">
                <a:extLst>
                  <a:ext uri="{FF2B5EF4-FFF2-40B4-BE49-F238E27FC236}">
                    <a16:creationId xmlns:a16="http://schemas.microsoft.com/office/drawing/2014/main" id="{75B71E17-5B28-E11D-AA44-BAEC014859E4}"/>
                  </a:ext>
                </a:extLst>
              </p:cNvPr>
              <p:cNvSpPr txBox="1">
                <a:spLocks noRot="1" noChangeAspect="1" noMove="1" noResize="1" noEditPoints="1" noAdjustHandles="1" noChangeArrowheads="1" noChangeShapeType="1" noTextEdit="1"/>
              </p:cNvSpPr>
              <p:nvPr/>
            </p:nvSpPr>
            <p:spPr>
              <a:xfrm>
                <a:off x="600364" y="4188802"/>
                <a:ext cx="7496348" cy="1753685"/>
              </a:xfrm>
              <a:prstGeom prst="rect">
                <a:avLst/>
              </a:prstGeom>
              <a:blipFill>
                <a:blip r:embed="rId2"/>
                <a:stretch>
                  <a:fillRect l="-407" t="-10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2AF992D-218C-89CB-D6E9-E082EE503806}"/>
                  </a:ext>
                </a:extLst>
              </p:cNvPr>
              <p:cNvSpPr txBox="1"/>
              <p:nvPr/>
            </p:nvSpPr>
            <p:spPr>
              <a:xfrm>
                <a:off x="600364" y="930902"/>
                <a:ext cx="5857875" cy="2078582"/>
              </a:xfrm>
              <a:prstGeom prst="rect">
                <a:avLst/>
              </a:prstGeom>
              <a:noFill/>
            </p:spPr>
            <p:txBody>
              <a:bodyPr wrap="square">
                <a:spAutoFit/>
              </a:bodyPr>
              <a:lstStyle/>
              <a:p>
                <a:r>
                  <a:rPr lang="en-US" altLang="zh-CN" sz="1400" dirty="0"/>
                  <a:t>CCO</a:t>
                </a:r>
                <a:r>
                  <a:rPr lang="ja-JP" altLang="en-US" sz="1400" dirty="0"/>
                  <a:t>問題（制約付き）：</a:t>
                </a:r>
                <a:endParaRPr lang="en-US" altLang="ja-JP" sz="1400" dirty="0"/>
              </a:p>
              <a:p>
                <a:r>
                  <a:rPr lang="ja-JP" altLang="en-US" sz="1400" dirty="0"/>
                  <a:t>　　　目的関数：</a:t>
                </a:r>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𝑚𝑖𝑛</m:t>
                      </m:r>
                      <m:d>
                        <m:dPr>
                          <m:ctrlPr>
                            <a:rPr lang="en-US" altLang="zh-CN" sz="1400" b="0" i="1" smtClean="0">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𝑗</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i="1">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𝑡</m:t>
                                              </m:r>
                                              <m:r>
                                                <a:rPr lang="en-US" altLang="zh-CN" sz="1400" i="1">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%4</m:t>
                                          </m:r>
                                        </m:sub>
                                      </m:sSub>
                                    </m:e>
                                  </m:nary>
                                </m:e>
                              </m:nary>
                            </m:e>
                          </m:nary>
                        </m:e>
                      </m:d>
                    </m:oMath>
                  </m:oMathPara>
                </a14:m>
                <a:endParaRPr lang="en-US" altLang="zh-CN" sz="1400" dirty="0"/>
              </a:p>
              <a:p>
                <a:endParaRPr lang="en-US" altLang="zh-CN" sz="1400" dirty="0"/>
              </a:p>
              <a:p>
                <a:r>
                  <a:rPr lang="ja-JP" altLang="en-US" sz="1400" dirty="0"/>
                  <a:t>　　　</a:t>
                </a:r>
                <a:r>
                  <a:rPr lang="en-US" altLang="ja-JP" sz="1400" dirty="0" err="1"/>
                  <a:t>s.t.</a:t>
                </a:r>
                <a:r>
                  <a:rPr lang="en-US" altLang="ja-JP" sz="1400" dirty="0"/>
                  <a:t>  (subject to) </a:t>
                </a:r>
                <a:r>
                  <a:rPr lang="ja-JP" altLang="en-US" sz="1400" dirty="0"/>
                  <a:t>：</a:t>
                </a:r>
                <a:endParaRPr lang="en-US" altLang="ja-JP" sz="1400" dirty="0"/>
              </a:p>
              <a:p>
                <a:r>
                  <a:rPr lang="en-US" altLang="ja-JP" sz="1400" dirty="0"/>
                  <a:t>	</a:t>
                </a:r>
                <a:r>
                  <a:rPr lang="ja-JP" altLang="en-US" sz="1400" dirty="0"/>
                  <a:t>　　</a:t>
                </a:r>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r>
                  <a:rPr lang="en-US" altLang="ja-JP" sz="1400" dirty="0"/>
                  <a:t>	</a:t>
                </a:r>
                <a:r>
                  <a:rPr lang="ja-JP" altLang="en-US" sz="1400" dirty="0"/>
                  <a:t>　　</a:t>
                </a:r>
                <a:r>
                  <a:rPr lang="ja-JP" altLang="en-US" sz="1400" b="1" dirty="0"/>
                  <a:t>②</a:t>
                </a:r>
                <a:r>
                  <a:rPr lang="ja-JP" altLang="en-US" sz="1400" dirty="0"/>
                  <a:t>同じタイミングに複数の町に行くことはできない</a:t>
                </a:r>
                <a:endParaRPr lang="en-US" altLang="ja-JP" sz="1400" dirty="0"/>
              </a:p>
            </p:txBody>
          </p:sp>
        </mc:Choice>
        <mc:Fallback xmlns="">
          <p:sp>
            <p:nvSpPr>
              <p:cNvPr id="8" name="文本框 7">
                <a:extLst>
                  <a:ext uri="{FF2B5EF4-FFF2-40B4-BE49-F238E27FC236}">
                    <a16:creationId xmlns:a16="http://schemas.microsoft.com/office/drawing/2014/main" id="{36B4D295-DA95-C8F4-6F90-1677B5922F13}"/>
                  </a:ext>
                </a:extLst>
              </p:cNvPr>
              <p:cNvSpPr txBox="1">
                <a:spLocks noRot="1" noChangeAspect="1" noMove="1" noResize="1" noEditPoints="1" noAdjustHandles="1" noChangeArrowheads="1" noChangeShapeType="1" noTextEdit="1"/>
              </p:cNvSpPr>
              <p:nvPr/>
            </p:nvSpPr>
            <p:spPr>
              <a:xfrm>
                <a:off x="600364" y="930902"/>
                <a:ext cx="5857875" cy="2078582"/>
              </a:xfrm>
              <a:prstGeom prst="rect">
                <a:avLst/>
              </a:prstGeom>
              <a:blipFill>
                <a:blip r:embed="rId4"/>
                <a:stretch>
                  <a:fillRect l="-312" t="-587" b="-205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0C5C788B-FF77-E242-FA1A-F363F8357710}"/>
              </a:ext>
            </a:extLst>
          </p:cNvPr>
          <p:cNvSpPr/>
          <p:nvPr/>
        </p:nvSpPr>
        <p:spPr>
          <a:xfrm rot="5400000">
            <a:off x="2877133" y="3348160"/>
            <a:ext cx="622853" cy="998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a:extLst>
              <a:ext uri="{FF2B5EF4-FFF2-40B4-BE49-F238E27FC236}">
                <a16:creationId xmlns:a16="http://schemas.microsoft.com/office/drawing/2014/main" id="{9CC76755-2EE1-7027-5C43-C6B827FFC0DC}"/>
              </a:ext>
            </a:extLst>
          </p:cNvPr>
          <p:cNvSpPr txBox="1"/>
          <p:nvPr/>
        </p:nvSpPr>
        <p:spPr>
          <a:xfrm>
            <a:off x="3529301" y="3213434"/>
            <a:ext cx="3281074" cy="369332"/>
          </a:xfrm>
          <a:prstGeom prst="rect">
            <a:avLst/>
          </a:prstGeom>
          <a:noFill/>
        </p:spPr>
        <p:txBody>
          <a:bodyPr wrap="square">
            <a:spAutoFit/>
          </a:bodyPr>
          <a:lstStyle/>
          <a:p>
            <a:r>
              <a:rPr lang="ja-JP" altLang="en-US" sz="1800" b="0" i="0" dirty="0">
                <a:solidFill>
                  <a:srgbClr val="374151"/>
                </a:solidFill>
                <a:effectLst/>
                <a:latin typeface="Söhne"/>
              </a:rPr>
              <a:t>ペナルティー法</a:t>
            </a:r>
            <a:endParaRPr lang="zh-CN" altLang="en-US" dirty="0"/>
          </a:p>
        </p:txBody>
      </p:sp>
    </p:spTree>
    <p:extLst>
      <p:ext uri="{BB962C8B-B14F-4D97-AF65-F5344CB8AC3E}">
        <p14:creationId xmlns:p14="http://schemas.microsoft.com/office/powerpoint/2010/main" val="2870249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103734" y="71584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103733" y="60603"/>
            <a:ext cx="10532995" cy="598978"/>
          </a:xfrm>
        </p:spPr>
        <p:txBody>
          <a:bodyPr>
            <a:normAutofit fontScale="90000"/>
          </a:bodyPr>
          <a:lstStyle/>
          <a:p>
            <a:r>
              <a:rPr lang="en-US" altLang="zh-CN" sz="4400" dirty="0"/>
              <a:t>Multi-dimensional 0-1 Knapsack Problem(MKP)</a:t>
            </a:r>
          </a:p>
        </p:txBody>
      </p:sp>
      <p:pic>
        <p:nvPicPr>
          <p:cNvPr id="8" name="图片 7" descr="图标&#10;&#10;描述已自动生成">
            <a:extLst>
              <a:ext uri="{FF2B5EF4-FFF2-40B4-BE49-F238E27FC236}">
                <a16:creationId xmlns:a16="http://schemas.microsoft.com/office/drawing/2014/main" id="{842A233E-0D68-B14C-FE68-BCE9DBC55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64" y="812074"/>
            <a:ext cx="894906" cy="894906"/>
          </a:xfrm>
          <a:prstGeom prst="rect">
            <a:avLst/>
          </a:prstGeom>
        </p:spPr>
      </p:pic>
      <p:sp>
        <p:nvSpPr>
          <p:cNvPr id="10" name="文本框 9">
            <a:extLst>
              <a:ext uri="{FF2B5EF4-FFF2-40B4-BE49-F238E27FC236}">
                <a16:creationId xmlns:a16="http://schemas.microsoft.com/office/drawing/2014/main" id="{F112D9FB-A2A1-4C88-5DB8-513E3DC4F859}"/>
              </a:ext>
            </a:extLst>
          </p:cNvPr>
          <p:cNvSpPr txBox="1"/>
          <p:nvPr/>
        </p:nvSpPr>
        <p:spPr>
          <a:xfrm>
            <a:off x="1575916" y="896514"/>
            <a:ext cx="2524125" cy="307777"/>
          </a:xfrm>
          <a:prstGeom prst="rect">
            <a:avLst/>
          </a:prstGeom>
          <a:noFill/>
        </p:spPr>
        <p:txBody>
          <a:bodyPr wrap="square">
            <a:spAutoFit/>
          </a:bodyPr>
          <a:lstStyle/>
          <a:p>
            <a:r>
              <a:rPr lang="ja-JP" altLang="en-US" sz="1400" dirty="0"/>
              <a:t>ナップザックは一つあって</a:t>
            </a:r>
            <a:endParaRPr lang="en-US" altLang="ja-JP" sz="1400" dirty="0"/>
          </a:p>
        </p:txBody>
      </p:sp>
      <p:pic>
        <p:nvPicPr>
          <p:cNvPr id="12" name="图片 11" descr="瓶子上写着字&#10;&#10;中度可信度描述已自动生成">
            <a:extLst>
              <a:ext uri="{FF2B5EF4-FFF2-40B4-BE49-F238E27FC236}">
                <a16:creationId xmlns:a16="http://schemas.microsoft.com/office/drawing/2014/main" id="{FB3C99D0-8D47-66F1-0F0D-69A8E151E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0126" y="2123507"/>
            <a:ext cx="964977" cy="964977"/>
          </a:xfrm>
          <a:prstGeom prst="rect">
            <a:avLst/>
          </a:prstGeom>
        </p:spPr>
      </p:pic>
      <p:pic>
        <p:nvPicPr>
          <p:cNvPr id="14" name="图片 13" descr="图标&#10;&#10;描述已自动生成">
            <a:extLst>
              <a:ext uri="{FF2B5EF4-FFF2-40B4-BE49-F238E27FC236}">
                <a16:creationId xmlns:a16="http://schemas.microsoft.com/office/drawing/2014/main" id="{6C4437BE-E62B-2C6F-6EDA-3894E1CFC5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3639" y="2057344"/>
            <a:ext cx="936402" cy="936402"/>
          </a:xfrm>
          <a:prstGeom prst="rect">
            <a:avLst/>
          </a:prstGeom>
        </p:spPr>
      </p:pic>
      <p:pic>
        <p:nvPicPr>
          <p:cNvPr id="16" name="图片 15" descr="图标&#10;&#10;描述已自动生成">
            <a:extLst>
              <a:ext uri="{FF2B5EF4-FFF2-40B4-BE49-F238E27FC236}">
                <a16:creationId xmlns:a16="http://schemas.microsoft.com/office/drawing/2014/main" id="{6D95CF6C-1246-DAF2-CB25-FAB503F851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9507" y="2123506"/>
            <a:ext cx="964977" cy="964977"/>
          </a:xfrm>
          <a:prstGeom prst="rect">
            <a:avLst/>
          </a:prstGeom>
        </p:spPr>
      </p:pic>
      <p:pic>
        <p:nvPicPr>
          <p:cNvPr id="18" name="图片 17" descr="图标&#10;&#10;描述已自动生成">
            <a:extLst>
              <a:ext uri="{FF2B5EF4-FFF2-40B4-BE49-F238E27FC236}">
                <a16:creationId xmlns:a16="http://schemas.microsoft.com/office/drawing/2014/main" id="{F2DE575A-0F8C-5D24-0D2E-A9B6012565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2802" y="2102752"/>
            <a:ext cx="975721" cy="975721"/>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8D98A3A-DDC6-C210-757F-DC309EF495AD}"/>
                  </a:ext>
                </a:extLst>
              </p:cNvPr>
              <p:cNvSpPr txBox="1"/>
              <p:nvPr/>
            </p:nvSpPr>
            <p:spPr>
              <a:xfrm>
                <a:off x="7431071" y="2636771"/>
                <a:ext cx="3156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19" name="文本框 18">
                <a:extLst>
                  <a:ext uri="{FF2B5EF4-FFF2-40B4-BE49-F238E27FC236}">
                    <a16:creationId xmlns:a16="http://schemas.microsoft.com/office/drawing/2014/main" id="{C8D98A3A-DDC6-C210-757F-DC309EF495AD}"/>
                  </a:ext>
                </a:extLst>
              </p:cNvPr>
              <p:cNvSpPr txBox="1">
                <a:spLocks noRot="1" noChangeAspect="1" noMove="1" noResize="1" noEditPoints="1" noAdjustHandles="1" noChangeArrowheads="1" noChangeShapeType="1" noTextEdit="1"/>
              </p:cNvSpPr>
              <p:nvPr/>
            </p:nvSpPr>
            <p:spPr>
              <a:xfrm>
                <a:off x="7431071" y="2636771"/>
                <a:ext cx="315634" cy="27699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7CCA3DA-FCFB-CAF0-454C-495F2FB4E7D4}"/>
                  </a:ext>
                </a:extLst>
              </p:cNvPr>
              <p:cNvSpPr txBox="1"/>
              <p:nvPr/>
            </p:nvSpPr>
            <p:spPr>
              <a:xfrm>
                <a:off x="5214967" y="975155"/>
                <a:ext cx="2025604" cy="369332"/>
              </a:xfrm>
              <a:prstGeom prst="rect">
                <a:avLst/>
              </a:prstGeom>
              <a:noFill/>
            </p:spPr>
            <p:txBody>
              <a:bodyPr wrap="square">
                <a:spAutoFit/>
              </a:bodyPr>
              <a:lstStyle/>
              <a:p>
                <a:r>
                  <a:rPr lang="ja-JP" altLang="en-US" sz="1800" dirty="0"/>
                  <a:t>荷物の個数：</a:t>
                </a:r>
                <a:r>
                  <a:rPr lang="en-US" altLang="ja-JP" sz="1800" b="0" dirty="0"/>
                  <a:t> </a:t>
                </a:r>
                <a14:m>
                  <m:oMath xmlns:m="http://schemas.openxmlformats.org/officeDocument/2006/math">
                    <m:r>
                      <a:rPr lang="en-US" altLang="ja-JP" sz="1800" b="0" i="1" smtClean="0">
                        <a:latin typeface="Cambria Math" panose="02040503050406030204" pitchFamily="18" charset="0"/>
                      </a:rPr>
                      <m:t>𝑛</m:t>
                    </m:r>
                  </m:oMath>
                </a14:m>
                <a:endParaRPr lang="en-US" altLang="zh-CN" sz="1800" dirty="0"/>
              </a:p>
            </p:txBody>
          </p:sp>
        </mc:Choice>
        <mc:Fallback xmlns="">
          <p:sp>
            <p:nvSpPr>
              <p:cNvPr id="21" name="文本框 20">
                <a:extLst>
                  <a:ext uri="{FF2B5EF4-FFF2-40B4-BE49-F238E27FC236}">
                    <a16:creationId xmlns:a16="http://schemas.microsoft.com/office/drawing/2014/main" id="{F7CCA3DA-FCFB-CAF0-454C-495F2FB4E7D4}"/>
                  </a:ext>
                </a:extLst>
              </p:cNvPr>
              <p:cNvSpPr txBox="1">
                <a:spLocks noRot="1" noChangeAspect="1" noMove="1" noResize="1" noEditPoints="1" noAdjustHandles="1" noChangeArrowheads="1" noChangeShapeType="1" noTextEdit="1"/>
              </p:cNvSpPr>
              <p:nvPr/>
            </p:nvSpPr>
            <p:spPr>
              <a:xfrm>
                <a:off x="5214967" y="975155"/>
                <a:ext cx="2025604" cy="369332"/>
              </a:xfrm>
              <a:prstGeom prst="rect">
                <a:avLst/>
              </a:prstGeom>
              <a:blipFill>
                <a:blip r:embed="rId9"/>
                <a:stretch>
                  <a:fillRect l="-2402" t="-8197" b="-26230"/>
                </a:stretch>
              </a:blipFill>
            </p:spPr>
            <p:txBody>
              <a:bodyPr/>
              <a:lstStyle/>
              <a:p>
                <a:r>
                  <a:rPr lang="zh-CN" altLang="en-US">
                    <a:noFill/>
                  </a:rPr>
                  <a:t> </a:t>
                </a:r>
              </a:p>
            </p:txBody>
          </p:sp>
        </mc:Fallback>
      </mc:AlternateContent>
      <p:sp>
        <p:nvSpPr>
          <p:cNvPr id="22" name="右大括号 21">
            <a:extLst>
              <a:ext uri="{FF2B5EF4-FFF2-40B4-BE49-F238E27FC236}">
                <a16:creationId xmlns:a16="http://schemas.microsoft.com/office/drawing/2014/main" id="{75308B7A-FA12-39E9-2D73-BD15A652D40B}"/>
              </a:ext>
            </a:extLst>
          </p:cNvPr>
          <p:cNvSpPr/>
          <p:nvPr/>
        </p:nvSpPr>
        <p:spPr>
          <a:xfrm rot="16200000">
            <a:off x="5972173" y="-2787248"/>
            <a:ext cx="247650" cy="8731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右大括号 24">
            <a:extLst>
              <a:ext uri="{FF2B5EF4-FFF2-40B4-BE49-F238E27FC236}">
                <a16:creationId xmlns:a16="http://schemas.microsoft.com/office/drawing/2014/main" id="{FFD238E6-800B-1588-393B-0150AF6EF91B}"/>
              </a:ext>
            </a:extLst>
          </p:cNvPr>
          <p:cNvSpPr/>
          <p:nvPr/>
        </p:nvSpPr>
        <p:spPr>
          <a:xfrm rot="10800000">
            <a:off x="923992" y="3520181"/>
            <a:ext cx="247650" cy="21062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A2FA0D9-5B2B-14A4-F31A-BE50086FEC5E}"/>
                  </a:ext>
                </a:extLst>
              </p:cNvPr>
              <p:cNvSpPr txBox="1"/>
              <p:nvPr/>
            </p:nvSpPr>
            <p:spPr>
              <a:xfrm>
                <a:off x="1171642" y="3394047"/>
                <a:ext cx="10267883" cy="2843855"/>
              </a:xfrm>
              <a:prstGeom prst="rect">
                <a:avLst/>
              </a:prstGeom>
              <a:noFill/>
            </p:spPr>
            <p:txBody>
              <a:bodyPr wrap="square">
                <a:spAutoFit/>
              </a:bodyPr>
              <a:lstStyle/>
              <a:p>
                <a:r>
                  <a:rPr lang="ja-JP" altLang="en-US" sz="1600" dirty="0"/>
                  <a:t>属性</a:t>
                </a:r>
                <a:r>
                  <a:rPr lang="en-US" altLang="ja-JP" sz="1600" dirty="0"/>
                  <a:t>1   </a:t>
                </a:r>
                <a:r>
                  <a:rPr lang="ja-JP" altLang="en-US"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𝑤</m:t>
                        </m:r>
                      </m:e>
                      <m:sub>
                        <m:r>
                          <a:rPr lang="en-US" altLang="ja-JP" sz="1600" b="0" i="1" smtClean="0">
                            <a:latin typeface="Cambria Math" panose="02040503050406030204" pitchFamily="18" charset="0"/>
                          </a:rPr>
                          <m:t>1,1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1</m:t>
                        </m:r>
                      </m:sub>
                    </m:sSub>
                  </m:oMath>
                </a14:m>
                <a:endParaRPr lang="en-US" altLang="zh-CN" sz="1600" dirty="0"/>
              </a:p>
              <a:p>
                <a:endParaRPr lang="en-US" altLang="zh-CN" sz="1600" dirty="0"/>
              </a:p>
              <a:p>
                <a:r>
                  <a:rPr lang="ja-JP" altLang="en-US" sz="1600" dirty="0"/>
                  <a:t>属性</a:t>
                </a:r>
                <a:r>
                  <a:rPr lang="en-US" altLang="ja-JP" sz="1600" dirty="0"/>
                  <a:t>2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2</m:t>
                        </m:r>
                      </m:sub>
                    </m:sSub>
                  </m:oMath>
                </a14:m>
                <a:endParaRPr lang="en-US" altLang="zh-CN" sz="1600" dirty="0"/>
              </a:p>
              <a:p>
                <a:endParaRPr lang="en-US" altLang="zh-CN" sz="1600" dirty="0"/>
              </a:p>
              <a:p>
                <a:r>
                  <a:rPr lang="ja-JP" altLang="en-US" sz="1600" dirty="0"/>
                  <a:t>属性</a:t>
                </a:r>
                <a:r>
                  <a:rPr lang="en-US" altLang="ja-JP" sz="1600" dirty="0"/>
                  <a:t>3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3</m:t>
                        </m:r>
                      </m:sub>
                    </m:sSub>
                  </m:oMath>
                </a14:m>
                <a:endParaRPr lang="en-US" altLang="zh-CN" sz="1600" dirty="0"/>
              </a:p>
              <a:p>
                <a:endParaRPr lang="en-US" altLang="zh-CN" sz="1600" dirty="0"/>
              </a:p>
              <a:p>
                <a:r>
                  <a:rPr lang="en-US" altLang="zh-CN" sz="1600" dirty="0"/>
                  <a:t>                                                                                                                 </a:t>
                </a:r>
                <a14:m>
                  <m:oMath xmlns:m="http://schemas.openxmlformats.org/officeDocument/2006/math">
                    <m:r>
                      <a:rPr lang="en-US" altLang="zh-CN" sz="1600" i="1" smtClean="0">
                        <a:latin typeface="Cambria Math" panose="02040503050406030204" pitchFamily="18" charset="0"/>
                      </a:rPr>
                      <m:t>⋮</m:t>
                    </m:r>
                  </m:oMath>
                </a14:m>
                <a:endParaRPr lang="en-US" altLang="zh-CN" sz="1600" dirty="0"/>
              </a:p>
              <a:p>
                <a:endParaRPr lang="en-US" altLang="zh-CN" sz="1600" dirty="0"/>
              </a:p>
              <a:p>
                <a:r>
                  <a:rPr lang="ja-JP" altLang="en-US" sz="1600" dirty="0"/>
                  <a:t>属性</a:t>
                </a:r>
                <a14:m>
                  <m:oMath xmlns:m="http://schemas.openxmlformats.org/officeDocument/2006/math">
                    <m:r>
                      <a:rPr lang="en-US" altLang="ja-JP" sz="1600" b="0" i="1" smtClean="0">
                        <a:latin typeface="Cambria Math" panose="02040503050406030204" pitchFamily="18" charset="0"/>
                      </a:rPr>
                      <m:t>𝑚</m:t>
                    </m:r>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i="1">
                            <a:latin typeface="Cambria Math" panose="02040503050406030204" pitchFamily="18" charset="0"/>
                          </a:rPr>
                          <m:t>1,</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2</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3</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𝑤</m:t>
                        </m:r>
                      </m:e>
                      <m:sub>
                        <m:r>
                          <a:rPr lang="en-US" altLang="ja-JP" sz="1600" b="0" i="1" smtClean="0">
                            <a:latin typeface="Cambria Math" panose="02040503050406030204" pitchFamily="18" charset="0"/>
                          </a:rPr>
                          <m:t>𝑛</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sub>
                    </m:sSub>
                  </m:oMath>
                </a14:m>
                <a:r>
                  <a:rPr lang="en-US" altLang="ja-JP" sz="1600" dirty="0"/>
                  <a:t>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𝑊</m:t>
                        </m:r>
                      </m:e>
                      <m:sub>
                        <m:r>
                          <a:rPr lang="en-US" altLang="ja-JP" sz="1600" b="0" i="1" smtClean="0">
                            <a:latin typeface="Cambria Math" panose="02040503050406030204" pitchFamily="18" charset="0"/>
                          </a:rPr>
                          <m:t>𝑚</m:t>
                        </m:r>
                      </m:sub>
                    </m:sSub>
                  </m:oMath>
                </a14:m>
                <a:endParaRPr lang="en-US" altLang="zh-CN" sz="1600" dirty="0"/>
              </a:p>
              <a:p>
                <a:endParaRPr lang="en-US" altLang="zh-CN" sz="1600" dirty="0"/>
              </a:p>
              <a:p>
                <a:r>
                  <a:rPr lang="ja-JP" altLang="en-US" sz="1600" dirty="0"/>
                  <a:t>価値　　 </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2</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3</m:t>
                        </m:r>
                      </m:sub>
                    </m:sSub>
                  </m:oMath>
                </a14:m>
                <a:r>
                  <a:rPr lang="en-US" altLang="ja-JP" sz="1600" dirty="0"/>
                  <a:t>                                         </a:t>
                </a:r>
                <a14:m>
                  <m:oMath xmlns:m="http://schemas.openxmlformats.org/officeDocument/2006/math">
                    <m:r>
                      <a:rPr lang="en-US" altLang="zh-CN" sz="1600" i="1">
                        <a:latin typeface="Cambria Math" panose="02040503050406030204" pitchFamily="18" charset="0"/>
                      </a:rPr>
                      <m:t>…</m:t>
                    </m:r>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𝑝</m:t>
                        </m:r>
                      </m:e>
                      <m:sub>
                        <m:r>
                          <a:rPr lang="en-US" altLang="ja-JP" sz="1600" b="0" i="1" smtClean="0">
                            <a:latin typeface="Cambria Math" panose="02040503050406030204" pitchFamily="18" charset="0"/>
                          </a:rPr>
                          <m:t>𝑛</m:t>
                        </m:r>
                      </m:sub>
                    </m:sSub>
                  </m:oMath>
                </a14:m>
                <a:endParaRPr lang="zh-CN" altLang="en-US" sz="1600" dirty="0"/>
              </a:p>
            </p:txBody>
          </p:sp>
        </mc:Choice>
        <mc:Fallback xmlns="">
          <p:sp>
            <p:nvSpPr>
              <p:cNvPr id="27" name="文本框 26">
                <a:extLst>
                  <a:ext uri="{FF2B5EF4-FFF2-40B4-BE49-F238E27FC236}">
                    <a16:creationId xmlns:a16="http://schemas.microsoft.com/office/drawing/2014/main" id="{9A2FA0D9-5B2B-14A4-F31A-BE50086FEC5E}"/>
                  </a:ext>
                </a:extLst>
              </p:cNvPr>
              <p:cNvSpPr txBox="1">
                <a:spLocks noRot="1" noChangeAspect="1" noMove="1" noResize="1" noEditPoints="1" noAdjustHandles="1" noChangeArrowheads="1" noChangeShapeType="1" noTextEdit="1"/>
              </p:cNvSpPr>
              <p:nvPr/>
            </p:nvSpPr>
            <p:spPr>
              <a:xfrm>
                <a:off x="1171642" y="3394047"/>
                <a:ext cx="10267883" cy="2843855"/>
              </a:xfrm>
              <a:prstGeom prst="rect">
                <a:avLst/>
              </a:prstGeom>
              <a:blipFill>
                <a:blip r:embed="rId10"/>
                <a:stretch>
                  <a:fillRect l="-297" t="-429" b="-1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53C44156-065C-F449-F397-4615066955B4}"/>
                  </a:ext>
                </a:extLst>
              </p:cNvPr>
              <p:cNvSpPr txBox="1"/>
              <p:nvPr/>
            </p:nvSpPr>
            <p:spPr>
              <a:xfrm>
                <a:off x="103733" y="4088476"/>
                <a:ext cx="924967" cy="523220"/>
              </a:xfrm>
              <a:prstGeom prst="rect">
                <a:avLst/>
              </a:prstGeom>
              <a:noFill/>
            </p:spPr>
            <p:txBody>
              <a:bodyPr wrap="square">
                <a:spAutoFit/>
              </a:bodyPr>
              <a:lstStyle/>
              <a:p>
                <a14:m>
                  <m:oMath xmlns:m="http://schemas.openxmlformats.org/officeDocument/2006/math">
                    <m:r>
                      <a:rPr lang="en-US" altLang="ja-JP" sz="1400" b="0" i="1" smtClean="0">
                        <a:latin typeface="Cambria Math" panose="02040503050406030204" pitchFamily="18" charset="0"/>
                      </a:rPr>
                      <m:t>𝑚</m:t>
                    </m:r>
                  </m:oMath>
                </a14:m>
                <a:r>
                  <a:rPr lang="ja-JP" altLang="en-US" sz="1400" dirty="0"/>
                  <a:t>個属性</a:t>
                </a:r>
                <a:endParaRPr lang="en-US" altLang="ja-JP" sz="1400" dirty="0"/>
              </a:p>
              <a:p>
                <a:r>
                  <a:rPr lang="ja-JP" altLang="en-US" sz="1400" dirty="0"/>
                  <a:t>ある</a:t>
                </a:r>
                <a:endParaRPr lang="zh-CN" altLang="en-US" sz="1400" dirty="0"/>
              </a:p>
            </p:txBody>
          </p:sp>
        </mc:Choice>
        <mc:Fallback xmlns="">
          <p:sp>
            <p:nvSpPr>
              <p:cNvPr id="34" name="文本框 33">
                <a:extLst>
                  <a:ext uri="{FF2B5EF4-FFF2-40B4-BE49-F238E27FC236}">
                    <a16:creationId xmlns:a16="http://schemas.microsoft.com/office/drawing/2014/main" id="{53C44156-065C-F449-F397-4615066955B4}"/>
                  </a:ext>
                </a:extLst>
              </p:cNvPr>
              <p:cNvSpPr txBox="1">
                <a:spLocks noRot="1" noChangeAspect="1" noMove="1" noResize="1" noEditPoints="1" noAdjustHandles="1" noChangeArrowheads="1" noChangeShapeType="1" noTextEdit="1"/>
              </p:cNvSpPr>
              <p:nvPr/>
            </p:nvSpPr>
            <p:spPr>
              <a:xfrm>
                <a:off x="103733" y="4088476"/>
                <a:ext cx="924967" cy="523220"/>
              </a:xfrm>
              <a:prstGeom prst="rect">
                <a:avLst/>
              </a:prstGeom>
              <a:blipFill>
                <a:blip r:embed="rId11"/>
                <a:stretch>
                  <a:fillRect l="-1974" t="-2326" b="-10465"/>
                </a:stretch>
              </a:blipFill>
            </p:spPr>
            <p:txBody>
              <a:bodyPr/>
              <a:lstStyle/>
              <a:p>
                <a:r>
                  <a:rPr lang="zh-CN" altLang="en-US">
                    <a:noFill/>
                  </a:rPr>
                  <a:t> </a:t>
                </a:r>
              </a:p>
            </p:txBody>
          </p:sp>
        </mc:Fallback>
      </mc:AlternateContent>
      <p:cxnSp>
        <p:nvCxnSpPr>
          <p:cNvPr id="36" name="直接连接符 35">
            <a:extLst>
              <a:ext uri="{FF2B5EF4-FFF2-40B4-BE49-F238E27FC236}">
                <a16:creationId xmlns:a16="http://schemas.microsoft.com/office/drawing/2014/main" id="{E863A5D3-9D20-75D1-6D9C-7953ADD2AD80}"/>
              </a:ext>
            </a:extLst>
          </p:cNvPr>
          <p:cNvCxnSpPr/>
          <p:nvPr/>
        </p:nvCxnSpPr>
        <p:spPr>
          <a:xfrm>
            <a:off x="685800" y="5829300"/>
            <a:ext cx="11115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D1F10661-737F-E3A5-414A-C03E7BBDEACF}"/>
              </a:ext>
            </a:extLst>
          </p:cNvPr>
          <p:cNvCxnSpPr>
            <a:cxnSpLocks/>
          </p:cNvCxnSpPr>
          <p:nvPr/>
        </p:nvCxnSpPr>
        <p:spPr>
          <a:xfrm>
            <a:off x="10720388" y="2288195"/>
            <a:ext cx="0" cy="416961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480DC5E3-D1CB-137B-DEDD-BE864161B290}"/>
                  </a:ext>
                </a:extLst>
              </p:cNvPr>
              <p:cNvSpPr txBox="1"/>
              <p:nvPr/>
            </p:nvSpPr>
            <p:spPr>
              <a:xfrm>
                <a:off x="7240571" y="862428"/>
                <a:ext cx="4828730" cy="607539"/>
              </a:xfrm>
              <a:prstGeom prst="rect">
                <a:avLst/>
              </a:prstGeom>
              <a:noFill/>
              <a:ln>
                <a:solidFill>
                  <a:schemeClr val="tx1"/>
                </a:solidFill>
              </a:ln>
            </p:spPr>
            <p:txBody>
              <a:bodyPr wrap="square">
                <a:spAutoFit/>
              </a:bodyPr>
              <a:lstStyle/>
              <a:p>
                <a:r>
                  <a:rPr lang="ja-JP" altLang="en-US" sz="1100" dirty="0"/>
                  <a:t>荷物の個数：</a:t>
                </a:r>
                <a:r>
                  <a:rPr lang="en-US" altLang="ja-JP" sz="1100" b="0" dirty="0"/>
                  <a:t> </a:t>
                </a:r>
                <a14:m>
                  <m:oMath xmlns:m="http://schemas.openxmlformats.org/officeDocument/2006/math">
                    <m:r>
                      <a:rPr lang="en-US" altLang="ja-JP" sz="1100" b="0" i="1" smtClean="0">
                        <a:latin typeface="Cambria Math" panose="02040503050406030204" pitchFamily="18" charset="0"/>
                      </a:rPr>
                      <m:t>𝑛</m:t>
                    </m:r>
                  </m:oMath>
                </a14:m>
                <a:endParaRPr lang="en-US" altLang="zh-CN" sz="1100" dirty="0"/>
              </a:p>
              <a:p>
                <a:r>
                  <a:rPr lang="ja-JP" altLang="en-US" sz="1100" dirty="0"/>
                  <a:t>価値：</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𝑝</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r>
                      <a:rPr lang="en-US" altLang="ja-JP" sz="1100" i="1">
                        <a:latin typeface="Cambria Math" panose="02040503050406030204" pitchFamily="18" charset="0"/>
                        <a:ea typeface="Cambria Math" panose="02040503050406030204" pitchFamily="18" charset="0"/>
                      </a:rPr>
                      <m:t>}</m:t>
                    </m:r>
                  </m:oMath>
                </a14:m>
                <a:endParaRPr lang="en-US" altLang="ja-JP" sz="1100" dirty="0"/>
              </a:p>
              <a:p>
                <a:r>
                  <a:rPr lang="ja-JP" altLang="en-US" sz="1100" dirty="0"/>
                  <a:t>重み：</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𝑤</m:t>
                        </m:r>
                      </m:e>
                      <m:sub>
                        <m:r>
                          <a:rPr lang="en-US" altLang="ja-JP" sz="1100" b="0" i="1" smtClean="0">
                            <a:latin typeface="Cambria Math" panose="02040503050406030204" pitchFamily="18" charset="0"/>
                          </a:rPr>
                          <m:t>𝑖</m:t>
                        </m:r>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m:t>
                    </m:r>
                    <m:d>
                      <m:dPr>
                        <m:begChr m:val="{"/>
                        <m:endChr m:val="}"/>
                        <m:ctrlPr>
                          <a:rPr lang="en-US" altLang="ja-JP" sz="1100" i="1">
                            <a:latin typeface="Cambria Math" panose="02040503050406030204" pitchFamily="18" charset="0"/>
                            <a:ea typeface="Cambria Math" panose="02040503050406030204" pitchFamily="18" charset="0"/>
                          </a:rPr>
                        </m:ctrlPr>
                      </m:dPr>
                      <m:e>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e>
                    </m:d>
                    <m:r>
                      <a:rPr lang="en-US" altLang="ja-JP" sz="1100" b="0" i="1" smtClean="0">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rPr>
                      <m:t>𝑘</m:t>
                    </m:r>
                    <m:r>
                      <a:rPr lang="en-US" altLang="ja-JP" sz="1100" i="1">
                        <a:latin typeface="Cambria Math" panose="02040503050406030204" pitchFamily="18" charset="0"/>
                        <a:ea typeface="Cambria Math" panose="02040503050406030204" pitchFamily="18" charset="0"/>
                      </a:rPr>
                      <m:t>∈{1,2,…,</m:t>
                    </m:r>
                    <m:r>
                      <a:rPr lang="en-US" altLang="ja-JP" sz="1100" i="1">
                        <a:latin typeface="Cambria Math" panose="02040503050406030204" pitchFamily="18" charset="0"/>
                        <a:ea typeface="Cambria Math" panose="02040503050406030204" pitchFamily="18" charset="0"/>
                      </a:rPr>
                      <m:t>𝑚</m:t>
                    </m:r>
                    <m:r>
                      <a:rPr lang="en-US" altLang="ja-JP" sz="1100" i="1">
                        <a:latin typeface="Cambria Math" panose="02040503050406030204" pitchFamily="18" charset="0"/>
                        <a:ea typeface="Cambria Math" panose="02040503050406030204" pitchFamily="18" charset="0"/>
                      </a:rPr>
                      <m:t>}</m:t>
                    </m:r>
                  </m:oMath>
                </a14:m>
                <a:r>
                  <a:rPr lang="en-US" altLang="ja-JP" sz="1100" dirty="0"/>
                  <a:t>  </a:t>
                </a:r>
                <a:r>
                  <a:rPr lang="ja-JP" altLang="en-US" sz="1100" dirty="0"/>
                  <a:t>（荷物</a:t>
                </a:r>
                <a14:m>
                  <m:oMath xmlns:m="http://schemas.openxmlformats.org/officeDocument/2006/math">
                    <m:r>
                      <a:rPr lang="en-US" altLang="ja-JP" sz="1100" b="0" i="1" smtClean="0">
                        <a:latin typeface="Cambria Math" panose="02040503050406030204" pitchFamily="18" charset="0"/>
                      </a:rPr>
                      <m:t>𝑖</m:t>
                    </m:r>
                  </m:oMath>
                </a14:m>
                <a:r>
                  <a:rPr lang="ja-JP" altLang="en-US" sz="1100" dirty="0"/>
                  <a:t>は属性</a:t>
                </a:r>
                <a14:m>
                  <m:oMath xmlns:m="http://schemas.openxmlformats.org/officeDocument/2006/math">
                    <m:r>
                      <a:rPr lang="en-US" altLang="ja-JP" sz="1100" b="0" i="1" smtClean="0">
                        <a:latin typeface="Cambria Math" panose="02040503050406030204" pitchFamily="18" charset="0"/>
                      </a:rPr>
                      <m:t>𝑘</m:t>
                    </m:r>
                  </m:oMath>
                </a14:m>
                <a:r>
                  <a:rPr lang="ja-JP" altLang="en-US" sz="1100" dirty="0"/>
                  <a:t>に対する重み）</a:t>
                </a:r>
                <a:endParaRPr lang="en-US" altLang="ja-JP" sz="1100" dirty="0"/>
              </a:p>
            </p:txBody>
          </p:sp>
        </mc:Choice>
        <mc:Fallback xmlns="">
          <p:sp>
            <p:nvSpPr>
              <p:cNvPr id="43" name="文本框 42">
                <a:extLst>
                  <a:ext uri="{FF2B5EF4-FFF2-40B4-BE49-F238E27FC236}">
                    <a16:creationId xmlns:a16="http://schemas.microsoft.com/office/drawing/2014/main" id="{480DC5E3-D1CB-137B-DEDD-BE864161B290}"/>
                  </a:ext>
                </a:extLst>
              </p:cNvPr>
              <p:cNvSpPr txBox="1">
                <a:spLocks noRot="1" noChangeAspect="1" noMove="1" noResize="1" noEditPoints="1" noAdjustHandles="1" noChangeArrowheads="1" noChangeShapeType="1" noTextEdit="1"/>
              </p:cNvSpPr>
              <p:nvPr/>
            </p:nvSpPr>
            <p:spPr>
              <a:xfrm>
                <a:off x="7240571" y="862428"/>
                <a:ext cx="4828730" cy="607539"/>
              </a:xfrm>
              <a:prstGeom prst="rect">
                <a:avLst/>
              </a:prstGeom>
              <a:blipFill>
                <a:blip r:embed="rId12"/>
                <a:stretch>
                  <a:fillRect b="-4902"/>
                </a:stretch>
              </a:blipFill>
              <a:ln>
                <a:solidFill>
                  <a:schemeClr val="tx1"/>
                </a:solidFill>
              </a:ln>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9532DAFA-1DA0-D2D0-1154-AE1A613390A5}"/>
              </a:ext>
            </a:extLst>
          </p:cNvPr>
          <p:cNvSpPr txBox="1"/>
          <p:nvPr/>
        </p:nvSpPr>
        <p:spPr>
          <a:xfrm>
            <a:off x="10895786" y="2779600"/>
            <a:ext cx="543739" cy="307777"/>
          </a:xfrm>
          <a:prstGeom prst="rect">
            <a:avLst/>
          </a:prstGeom>
          <a:noFill/>
        </p:spPr>
        <p:txBody>
          <a:bodyPr wrap="none" rtlCol="0">
            <a:spAutoFit/>
          </a:bodyPr>
          <a:lstStyle/>
          <a:p>
            <a:r>
              <a:rPr lang="ja-JP" altLang="en-US" sz="1400" dirty="0"/>
              <a:t>制限</a:t>
            </a:r>
            <a:endParaRPr lang="zh-CN" altLang="en-US" sz="1400" dirty="0"/>
          </a:p>
        </p:txBody>
      </p:sp>
    </p:spTree>
    <p:extLst>
      <p:ext uri="{BB962C8B-B14F-4D97-AF65-F5344CB8AC3E}">
        <p14:creationId xmlns:p14="http://schemas.microsoft.com/office/powerpoint/2010/main" val="643826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8E422-F923-BB56-ACF9-602EC1ECDAF6}"/>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CA9246E7-AE18-3456-D7D9-71A373C41460}"/>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525EE71B-C429-14A4-E456-9AE9AA1A5209}"/>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643F467-469E-8D18-A10E-9086B1CD6F15}"/>
                  </a:ext>
                </a:extLst>
              </p:cNvPr>
              <p:cNvSpPr txBox="1"/>
              <p:nvPr/>
            </p:nvSpPr>
            <p:spPr>
              <a:xfrm>
                <a:off x="1209753" y="2208682"/>
                <a:ext cx="6030818" cy="3160224"/>
              </a:xfrm>
              <a:prstGeom prst="rect">
                <a:avLst/>
              </a:prstGeom>
              <a:noFill/>
            </p:spPr>
            <p:txBody>
              <a:bodyPr wrap="none" rtlCol="0">
                <a:spAutoFit/>
              </a:bodyPr>
              <a:lstStyle/>
              <a:p>
                <a:r>
                  <a:rPr lang="ja-JP" altLang="en-US" sz="1600" dirty="0"/>
                  <a:t>目的関数</a:t>
                </a:r>
                <a:endParaRPr lang="en-US" altLang="ja-JP" sz="1600" dirty="0"/>
              </a:p>
              <a:p>
                <a:r>
                  <a:rPr lang="ja-JP" altLang="en-US" sz="1600" dirty="0"/>
                  <a:t>選んだ荷物の総価値を最大化：</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max</m:t>
                          </m:r>
                        </m:fName>
                        <m:e>
                          <m:r>
                            <a:rPr lang="en-US" altLang="ja-JP" sz="1600" i="1">
                              <a:latin typeface="Cambria Math" panose="02040503050406030204" pitchFamily="18" charset="0"/>
                            </a:rPr>
                            <m:t>𝑓</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𝑥</m:t>
                              </m:r>
                            </m:e>
                          </m:d>
                        </m:e>
                      </m:func>
                      <m:r>
                        <a:rPr lang="en-US" altLang="ja-JP" sz="1600" b="0" i="1" smtClean="0">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d>
                        <m:dPr>
                          <m:begChr m:val="{"/>
                          <m:endChr m:val=""/>
                          <m:ctrlPr>
                            <a:rPr lang="en-US" altLang="ja-JP" sz="1600" b="0" i="1" smtClean="0">
                              <a:latin typeface="Cambria Math" panose="02040503050406030204" pitchFamily="18" charset="0"/>
                            </a:rPr>
                          </m:ctrlPr>
                        </m:dPr>
                        <m:e>
                          <m:eqArr>
                            <m:eqArrPr>
                              <m:ctrlPr>
                                <a:rPr lang="en-US" altLang="ja-JP" sz="1600" b="0" i="1" smtClean="0">
                                  <a:latin typeface="Cambria Math" panose="02040503050406030204" pitchFamily="18" charset="0"/>
                                </a:rPr>
                              </m:ctrlPr>
                            </m:eqArrPr>
                            <m:e>
                              <m:r>
                                <a:rPr lang="en-US" altLang="ja-JP" sz="1600" b="0" i="1" smtClean="0">
                                  <a:latin typeface="Cambria Math" panose="02040503050406030204" pitchFamily="18" charset="0"/>
                                </a:rPr>
                                <m:t>0, </m:t>
                              </m:r>
                              <m:r>
                                <a:rPr lang="ja-JP" altLang="en-US" sz="1600" i="1">
                                  <a:latin typeface="Cambria Math" panose="02040503050406030204" pitchFamily="18" charset="0"/>
                                </a:rPr>
                                <m:t>　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入れない</m:t>
                              </m:r>
                            </m:e>
                            <m:e>
                              <m:r>
                                <a:rPr lang="en-US" altLang="ja-JP" sz="1600" b="0" i="1" smtClean="0">
                                  <a:latin typeface="Cambria Math" panose="02040503050406030204" pitchFamily="18" charset="0"/>
                                </a:rPr>
                                <m:t>1,  </m:t>
                              </m:r>
                              <m:r>
                                <a:rPr lang="ja-JP" altLang="en-US" sz="1600" i="1">
                                  <a:latin typeface="Cambria Math" panose="02040503050406030204" pitchFamily="18" charset="0"/>
                                </a:rPr>
                                <m:t>ナップザック</m:t>
                              </m:r>
                              <m:r>
                                <a:rPr lang="ja-JP" altLang="en-US" sz="1600" i="1" smtClean="0">
                                  <a:latin typeface="Cambria Math" panose="02040503050406030204" pitchFamily="18" charset="0"/>
                                </a:rPr>
                                <m:t>に</m:t>
                              </m:r>
                              <m:r>
                                <a:rPr lang="ja-JP" altLang="en-US" sz="1600" i="1">
                                  <a:latin typeface="Cambria Math" panose="02040503050406030204" pitchFamily="18" charset="0"/>
                                </a:rPr>
                                <m:t>入れる</m:t>
                              </m:r>
                            </m:e>
                          </m:eqArr>
                        </m:e>
                      </m:d>
                    </m:oMath>
                  </m:oMathPara>
                </a14:m>
                <a:endParaRPr lang="en-US" altLang="ja-JP" sz="1600" dirty="0"/>
              </a:p>
              <a:p>
                <a:endParaRPr lang="en-US" altLang="zh-CN" sz="1600" dirty="0"/>
              </a:p>
              <a:p>
                <a:endParaRPr lang="en-US" altLang="zh-CN" sz="1600" dirty="0"/>
              </a:p>
              <a:p>
                <a:endParaRPr lang="en-US" altLang="zh-CN" sz="1600" dirty="0"/>
              </a:p>
              <a:p>
                <a:r>
                  <a:rPr lang="ja-JP" altLang="en-US" sz="1600" dirty="0"/>
                  <a:t>制約条件：</a:t>
                </a:r>
                <a:endParaRPr lang="en-US" altLang="ja-JP" sz="1600" dirty="0"/>
              </a:p>
              <a:p>
                <a:r>
                  <a:rPr lang="ja-JP" altLang="en-US" sz="1600" dirty="0"/>
                  <a:t>選んだ荷物の各属性の総和は対応する属性の制限を超えない：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2" name="文本框 1">
                <a:extLst>
                  <a:ext uri="{FF2B5EF4-FFF2-40B4-BE49-F238E27FC236}">
                    <a16:creationId xmlns:a16="http://schemas.microsoft.com/office/drawing/2014/main" id="{C643F467-469E-8D18-A10E-9086B1CD6F15}"/>
                  </a:ext>
                </a:extLst>
              </p:cNvPr>
              <p:cNvSpPr txBox="1">
                <a:spLocks noRot="1" noChangeAspect="1" noMove="1" noResize="1" noEditPoints="1" noAdjustHandles="1" noChangeArrowheads="1" noChangeShapeType="1" noTextEdit="1"/>
              </p:cNvSpPr>
              <p:nvPr/>
            </p:nvSpPr>
            <p:spPr>
              <a:xfrm>
                <a:off x="1209753" y="2208682"/>
                <a:ext cx="6030818" cy="3160224"/>
              </a:xfrm>
              <a:prstGeom prst="rect">
                <a:avLst/>
              </a:prstGeom>
              <a:blipFill>
                <a:blip r:embed="rId3"/>
                <a:stretch>
                  <a:fillRect l="-505" t="-5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C1FF2EC-1F89-5695-1637-E0EF1B9B5988}"/>
                  </a:ext>
                </a:extLst>
              </p:cNvPr>
              <p:cNvSpPr txBox="1"/>
              <p:nvPr/>
            </p:nvSpPr>
            <p:spPr>
              <a:xfrm>
                <a:off x="7240571" y="1153524"/>
                <a:ext cx="4828730" cy="776816"/>
              </a:xfrm>
              <a:prstGeom prst="rect">
                <a:avLst/>
              </a:prstGeom>
              <a:noFill/>
              <a:ln>
                <a:solidFill>
                  <a:schemeClr val="tx1"/>
                </a:solidFill>
              </a:ln>
            </p:spPr>
            <p:txBody>
              <a:bodyPr wrap="square">
                <a:spAutoFit/>
              </a:bodyPr>
              <a:lstStyle/>
              <a:p>
                <a:r>
                  <a:rPr lang="ja-JP" altLang="en-US" sz="1100" dirty="0"/>
                  <a:t>荷物の個数：</a:t>
                </a:r>
                <a:r>
                  <a:rPr lang="en-US" altLang="ja-JP" sz="1100" b="0" dirty="0"/>
                  <a:t> </a:t>
                </a:r>
                <a14:m>
                  <m:oMath xmlns:m="http://schemas.openxmlformats.org/officeDocument/2006/math">
                    <m:r>
                      <a:rPr lang="en-US" altLang="ja-JP" sz="1100" b="0" i="1" smtClean="0">
                        <a:latin typeface="Cambria Math" panose="02040503050406030204" pitchFamily="18" charset="0"/>
                      </a:rPr>
                      <m:t>𝑛</m:t>
                    </m:r>
                  </m:oMath>
                </a14:m>
                <a:endParaRPr lang="en-US" altLang="zh-CN" sz="1100" dirty="0"/>
              </a:p>
              <a:p>
                <a:r>
                  <a:rPr lang="ja-JP" altLang="en-US" sz="1100" dirty="0"/>
                  <a:t>各荷物の価値：</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𝑝</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r>
                      <a:rPr lang="en-US" altLang="ja-JP" sz="1100" i="1">
                        <a:latin typeface="Cambria Math" panose="02040503050406030204" pitchFamily="18" charset="0"/>
                        <a:ea typeface="Cambria Math" panose="02040503050406030204" pitchFamily="18" charset="0"/>
                      </a:rPr>
                      <m:t>}</m:t>
                    </m:r>
                  </m:oMath>
                </a14:m>
                <a:endParaRPr lang="en-US" altLang="ja-JP" sz="1100" dirty="0"/>
              </a:p>
              <a:p>
                <a:r>
                  <a:rPr lang="ja-JP" altLang="en-US" sz="1100" dirty="0"/>
                  <a:t>重み：</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𝑤</m:t>
                        </m:r>
                      </m:e>
                      <m:sub>
                        <m:r>
                          <a:rPr lang="en-US" altLang="ja-JP" sz="1100" b="0" i="1" smtClean="0">
                            <a:latin typeface="Cambria Math" panose="02040503050406030204" pitchFamily="18" charset="0"/>
                          </a:rPr>
                          <m:t>𝑖</m:t>
                        </m:r>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𝑖</m:t>
                    </m:r>
                    <m:r>
                      <a:rPr lang="en-US" altLang="ja-JP" sz="1100" i="1">
                        <a:latin typeface="Cambria Math" panose="02040503050406030204" pitchFamily="18" charset="0"/>
                        <a:ea typeface="Cambria Math" panose="02040503050406030204" pitchFamily="18" charset="0"/>
                      </a:rPr>
                      <m:t>∈</m:t>
                    </m:r>
                    <m:d>
                      <m:dPr>
                        <m:begChr m:val="{"/>
                        <m:endChr m:val="}"/>
                        <m:ctrlPr>
                          <a:rPr lang="en-US" altLang="ja-JP" sz="1100" i="1">
                            <a:latin typeface="Cambria Math" panose="02040503050406030204" pitchFamily="18" charset="0"/>
                            <a:ea typeface="Cambria Math" panose="02040503050406030204" pitchFamily="18" charset="0"/>
                          </a:rPr>
                        </m:ctrlPr>
                      </m:dPr>
                      <m:e>
                        <m:r>
                          <a:rPr lang="en-US" altLang="ja-JP" sz="1100" i="1">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𝑛</m:t>
                        </m:r>
                      </m:e>
                    </m:d>
                    <m:r>
                      <a:rPr lang="en-US" altLang="ja-JP" sz="1100" b="0" i="1" smtClean="0">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rPr>
                      <m:t>𝑘</m:t>
                    </m:r>
                    <m:r>
                      <a:rPr lang="en-US" altLang="ja-JP" sz="1100" i="1">
                        <a:latin typeface="Cambria Math" panose="02040503050406030204" pitchFamily="18" charset="0"/>
                        <a:ea typeface="Cambria Math" panose="02040503050406030204" pitchFamily="18" charset="0"/>
                      </a:rPr>
                      <m:t>∈{1,2,…,</m:t>
                    </m:r>
                    <m:r>
                      <a:rPr lang="en-US" altLang="ja-JP" sz="1100" i="1">
                        <a:latin typeface="Cambria Math" panose="02040503050406030204" pitchFamily="18" charset="0"/>
                        <a:ea typeface="Cambria Math" panose="02040503050406030204" pitchFamily="18" charset="0"/>
                      </a:rPr>
                      <m:t>𝑚</m:t>
                    </m:r>
                    <m:r>
                      <a:rPr lang="en-US" altLang="ja-JP" sz="1100" i="1">
                        <a:latin typeface="Cambria Math" panose="02040503050406030204" pitchFamily="18" charset="0"/>
                        <a:ea typeface="Cambria Math" panose="02040503050406030204" pitchFamily="18" charset="0"/>
                      </a:rPr>
                      <m:t>}</m:t>
                    </m:r>
                  </m:oMath>
                </a14:m>
                <a:r>
                  <a:rPr lang="en-US" altLang="ja-JP" sz="1100" dirty="0"/>
                  <a:t>  </a:t>
                </a:r>
                <a:r>
                  <a:rPr lang="ja-JP" altLang="en-US" sz="1100" dirty="0"/>
                  <a:t>（荷物</a:t>
                </a:r>
                <a14:m>
                  <m:oMath xmlns:m="http://schemas.openxmlformats.org/officeDocument/2006/math">
                    <m:r>
                      <a:rPr lang="en-US" altLang="ja-JP" sz="1100" b="0" i="1" smtClean="0">
                        <a:latin typeface="Cambria Math" panose="02040503050406030204" pitchFamily="18" charset="0"/>
                      </a:rPr>
                      <m:t>𝑖</m:t>
                    </m:r>
                  </m:oMath>
                </a14:m>
                <a:r>
                  <a:rPr lang="ja-JP" altLang="en-US" sz="1100" dirty="0"/>
                  <a:t>は属性</a:t>
                </a:r>
                <a14:m>
                  <m:oMath xmlns:m="http://schemas.openxmlformats.org/officeDocument/2006/math">
                    <m:r>
                      <a:rPr lang="en-US" altLang="ja-JP" sz="1100" b="0" i="1" smtClean="0">
                        <a:latin typeface="Cambria Math" panose="02040503050406030204" pitchFamily="18" charset="0"/>
                      </a:rPr>
                      <m:t>𝑘</m:t>
                    </m:r>
                  </m:oMath>
                </a14:m>
                <a:r>
                  <a:rPr lang="ja-JP" altLang="en-US" sz="1100" dirty="0"/>
                  <a:t>に対する重み）</a:t>
                </a:r>
                <a:endParaRPr lang="en-US" altLang="ja-JP" sz="1100" dirty="0"/>
              </a:p>
              <a:p>
                <a:r>
                  <a:rPr lang="ja-JP" altLang="en-US" sz="1100" dirty="0"/>
                  <a:t>各属性の制限：</a:t>
                </a:r>
                <a14:m>
                  <m:oMath xmlns:m="http://schemas.openxmlformats.org/officeDocument/2006/math">
                    <m:sSub>
                      <m:sSubPr>
                        <m:ctrlPr>
                          <a:rPr lang="en-US" altLang="ja-JP" sz="1100" i="1" smtClean="0">
                            <a:latin typeface="Cambria Math" panose="02040503050406030204" pitchFamily="18" charset="0"/>
                          </a:rPr>
                        </m:ctrlPr>
                      </m:sSubPr>
                      <m:e>
                        <m:r>
                          <a:rPr lang="en-US" altLang="ja-JP" sz="1100" b="0" i="1" smtClean="0">
                            <a:latin typeface="Cambria Math" panose="02040503050406030204" pitchFamily="18" charset="0"/>
                          </a:rPr>
                          <m:t>𝑊</m:t>
                        </m:r>
                      </m:e>
                      <m:sub>
                        <m:r>
                          <a:rPr lang="en-US" altLang="ja-JP" sz="1100" b="0" i="1" smtClean="0">
                            <a:latin typeface="Cambria Math" panose="02040503050406030204" pitchFamily="18" charset="0"/>
                          </a:rPr>
                          <m:t>𝑘</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𝑘</m:t>
                    </m:r>
                    <m:r>
                      <a:rPr lang="en-US" altLang="ja-JP" sz="1100" b="0" i="1" smtClean="0">
                        <a:latin typeface="Cambria Math" panose="02040503050406030204" pitchFamily="18" charset="0"/>
                        <a:ea typeface="Cambria Math" panose="02040503050406030204" pitchFamily="18" charset="0"/>
                      </a:rPr>
                      <m:t>∈{1,2,…,</m:t>
                    </m:r>
                    <m:r>
                      <a:rPr lang="en-US" altLang="ja-JP" sz="1100" b="0" i="1" smtClean="0">
                        <a:latin typeface="Cambria Math" panose="02040503050406030204" pitchFamily="18" charset="0"/>
                        <a:ea typeface="Cambria Math" panose="02040503050406030204" pitchFamily="18" charset="0"/>
                      </a:rPr>
                      <m:t>𝑚</m:t>
                    </m:r>
                    <m:r>
                      <a:rPr lang="en-US" altLang="ja-JP" sz="1100" b="0" i="1" smtClean="0">
                        <a:latin typeface="Cambria Math" panose="02040503050406030204" pitchFamily="18" charset="0"/>
                        <a:ea typeface="Cambria Math" panose="02040503050406030204" pitchFamily="18" charset="0"/>
                      </a:rPr>
                      <m:t>} </m:t>
                    </m:r>
                  </m:oMath>
                </a14:m>
                <a:endParaRPr lang="en-US" altLang="zh-CN" sz="1100" dirty="0"/>
              </a:p>
            </p:txBody>
          </p:sp>
        </mc:Choice>
        <mc:Fallback xmlns="">
          <p:sp>
            <p:nvSpPr>
              <p:cNvPr id="3" name="文本框 2">
                <a:extLst>
                  <a:ext uri="{FF2B5EF4-FFF2-40B4-BE49-F238E27FC236}">
                    <a16:creationId xmlns:a16="http://schemas.microsoft.com/office/drawing/2014/main" id="{6C1FF2EC-1F89-5695-1637-E0EF1B9B5988}"/>
                  </a:ext>
                </a:extLst>
              </p:cNvPr>
              <p:cNvSpPr txBox="1">
                <a:spLocks noRot="1" noChangeAspect="1" noMove="1" noResize="1" noEditPoints="1" noAdjustHandles="1" noChangeArrowheads="1" noChangeShapeType="1" noTextEdit="1"/>
              </p:cNvSpPr>
              <p:nvPr/>
            </p:nvSpPr>
            <p:spPr>
              <a:xfrm>
                <a:off x="7240571" y="1153524"/>
                <a:ext cx="4828730" cy="776816"/>
              </a:xfrm>
              <a:prstGeom prst="rect">
                <a:avLst/>
              </a:prstGeom>
              <a:blipFill>
                <a:blip r:embed="rId4"/>
                <a:stretch>
                  <a:fillRect b="-3846"/>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100433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Multi-dimensional 0-1 Knapsack Problem(MKP)</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37AEC45-F497-9784-8D94-E56D2D4EE00D}"/>
                  </a:ext>
                </a:extLst>
              </p:cNvPr>
              <p:cNvSpPr txBox="1"/>
              <p:nvPr/>
            </p:nvSpPr>
            <p:spPr>
              <a:xfrm>
                <a:off x="467013" y="1226705"/>
                <a:ext cx="8838912" cy="3021533"/>
              </a:xfrm>
              <a:prstGeom prst="rect">
                <a:avLst/>
              </a:prstGeom>
              <a:noFill/>
            </p:spPr>
            <p:txBody>
              <a:bodyPr wrap="square">
                <a:spAutoFit/>
              </a:bodyPr>
              <a:lstStyle/>
              <a:p>
                <a:r>
                  <a:rPr lang="ja-JP" altLang="en-US" sz="1600" dirty="0"/>
                  <a:t>制約条件：</a:t>
                </a:r>
                <a:endParaRPr lang="en-US" altLang="ja-JP" sz="1600" dirty="0"/>
              </a:p>
              <a:p>
                <a:r>
                  <a:rPr lang="ja-JP" altLang="en-US" sz="1600" dirty="0"/>
                  <a:t>選んだ荷物の各属性の総和は対応する属性の制限を超えない：</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en-US" altLang="zh-CN" sz="1600" dirty="0"/>
              </a:p>
              <a:p>
                <a:endParaRPr lang="en-US" altLang="zh-CN" sz="1600" dirty="0"/>
              </a:p>
              <a:p>
                <a:endParaRPr lang="en-US" altLang="zh-CN" sz="1600" dirty="0"/>
              </a:p>
              <a:p>
                <a:r>
                  <a:rPr lang="ja-JP" altLang="en-US" sz="1600" b="1" dirty="0"/>
                  <a:t>スラック変数</a:t>
                </a:r>
                <a14:m>
                  <m:oMath xmlns:m="http://schemas.openxmlformats.org/officeDocument/2006/math">
                    <m:r>
                      <a:rPr lang="en-US" altLang="ja-JP" sz="1600" b="1" i="1" smtClean="0">
                        <a:latin typeface="Cambria Math" panose="02040503050406030204" pitchFamily="18" charset="0"/>
                      </a:rPr>
                      <m:t>𝒚</m:t>
                    </m:r>
                  </m:oMath>
                </a14:m>
                <a:r>
                  <a:rPr lang="ja-JP" altLang="en-US" sz="1600" dirty="0"/>
                  <a:t>（補助変数）と</a:t>
                </a:r>
                <a:r>
                  <a:rPr lang="en-US" altLang="ja-JP" sz="1600" b="1" dirty="0"/>
                  <a:t>log encoding</a:t>
                </a:r>
                <a:r>
                  <a:rPr lang="ja-JP" altLang="en-US" sz="1600" dirty="0"/>
                  <a:t>を利用してから</a:t>
                </a:r>
                <a:endParaRPr lang="en-US" altLang="ja-JP" sz="1600" dirty="0"/>
              </a:p>
              <a:p>
                <a:r>
                  <a:rPr lang="ja-JP" altLang="en-US" sz="1600" dirty="0"/>
                  <a:t>移項して二乗する</a:t>
                </a:r>
                <a:endParaRPr lang="en-US" altLang="ja-JP" sz="1600" dirty="0"/>
              </a:p>
              <a:p>
                <a:r>
                  <a:rPr lang="ja-JP" altLang="en-US" sz="1600" dirty="0"/>
                  <a:t>制約条件から二次多項式へ変換する：</a:t>
                </a:r>
                <a:endParaRPr lang="en-US" altLang="ja-JP" sz="1600" dirty="0"/>
              </a:p>
              <a:p>
                <a:pPr/>
                <a14:m>
                  <m:oMathPara xmlns:m="http://schemas.openxmlformats.org/officeDocument/2006/math">
                    <m:oMathParaPr>
                      <m:jc m:val="centerGroup"/>
                    </m:oMathParaPr>
                    <m:oMath xmlns:m="http://schemas.openxmlformats.org/officeDocument/2006/math">
                      <m:r>
                        <a:rPr lang="ja-JP" altLang="en-US" sz="1600" i="1">
                          <a:latin typeface="Cambria Math" panose="02040503050406030204" pitchFamily="18" charset="0"/>
                          <a:ea typeface="Cambria Math" panose="02040503050406030204" pitchFamily="18" charset="0"/>
                        </a:rPr>
                        <m:t>　</m:t>
                      </m:r>
                    </m:oMath>
                  </m:oMathPara>
                </a14:m>
                <a:endParaRPr lang="en-US" altLang="ja-JP" sz="1600" dirty="0"/>
              </a:p>
              <a:p>
                <a:endParaRPr lang="zh-CN" altLang="en-US" sz="1600" dirty="0"/>
              </a:p>
            </p:txBody>
          </p:sp>
        </mc:Choice>
        <mc:Fallback xmlns="">
          <p:sp>
            <p:nvSpPr>
              <p:cNvPr id="5" name="文本框 4">
                <a:extLst>
                  <a:ext uri="{FF2B5EF4-FFF2-40B4-BE49-F238E27FC236}">
                    <a16:creationId xmlns:a16="http://schemas.microsoft.com/office/drawing/2014/main" id="{037AEC45-F497-9784-8D94-E56D2D4EE00D}"/>
                  </a:ext>
                </a:extLst>
              </p:cNvPr>
              <p:cNvSpPr txBox="1">
                <a:spLocks noRot="1" noChangeAspect="1" noMove="1" noResize="1" noEditPoints="1" noAdjustHandles="1" noChangeArrowheads="1" noChangeShapeType="1" noTextEdit="1"/>
              </p:cNvSpPr>
              <p:nvPr/>
            </p:nvSpPr>
            <p:spPr>
              <a:xfrm>
                <a:off x="467013" y="1226705"/>
                <a:ext cx="8838912" cy="3021533"/>
              </a:xfrm>
              <a:prstGeom prst="rect">
                <a:avLst/>
              </a:prstGeom>
              <a:blipFill>
                <a:blip r:embed="rId3"/>
                <a:stretch>
                  <a:fillRect l="-414" t="-6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71F13E-0015-6C9A-4F96-F37DF278200B}"/>
                  </a:ext>
                </a:extLst>
              </p:cNvPr>
              <p:cNvSpPr txBox="1"/>
              <p:nvPr/>
            </p:nvSpPr>
            <p:spPr>
              <a:xfrm>
                <a:off x="1208598" y="3802260"/>
                <a:ext cx="3105150"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d>
                            <m:dPr>
                              <m:ctrlPr>
                                <a:rPr lang="en-US" altLang="zh-CN" sz="1600" i="1">
                                  <a:latin typeface="Cambria Math" panose="02040503050406030204" pitchFamily="18" charset="0"/>
                                </a:rPr>
                              </m:ctrlPr>
                            </m:dPr>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𝑊</m:t>
                                  </m:r>
                                </m:e>
                                <m:sub>
                                  <m:r>
                                    <a:rPr lang="en-US" altLang="zh-CN" sz="1600" i="1">
                                      <a:latin typeface="Cambria Math" panose="02040503050406030204" pitchFamily="18" charset="0"/>
                                      <a:ea typeface="Cambria Math" panose="02040503050406030204" pitchFamily="18" charset="0"/>
                                    </a:rPr>
                                    <m:t>𝑘</m:t>
                                  </m:r>
                                </m:sub>
                              </m:sSub>
                            </m:e>
                          </m:d>
                        </m:e>
                      </m:nary>
                    </m:oMath>
                  </m:oMathPara>
                </a14:m>
                <a:endParaRPr lang="zh-CN" altLang="en-US" sz="1600" dirty="0"/>
              </a:p>
            </p:txBody>
          </p:sp>
        </mc:Choice>
        <mc:Fallback xmlns="">
          <p:sp>
            <p:nvSpPr>
              <p:cNvPr id="8" name="文本框 7">
                <a:extLst>
                  <a:ext uri="{FF2B5EF4-FFF2-40B4-BE49-F238E27FC236}">
                    <a16:creationId xmlns:a16="http://schemas.microsoft.com/office/drawing/2014/main" id="{E471F13E-0015-6C9A-4F96-F37DF278200B}"/>
                  </a:ext>
                </a:extLst>
              </p:cNvPr>
              <p:cNvSpPr txBox="1">
                <a:spLocks noRot="1" noChangeAspect="1" noMove="1" noResize="1" noEditPoints="1" noAdjustHandles="1" noChangeArrowheads="1" noChangeShapeType="1" noTextEdit="1"/>
              </p:cNvSpPr>
              <p:nvPr/>
            </p:nvSpPr>
            <p:spPr>
              <a:xfrm>
                <a:off x="1208598" y="3802260"/>
                <a:ext cx="3105150" cy="764505"/>
              </a:xfrm>
              <a:prstGeom prst="rect">
                <a:avLst/>
              </a:prstGeom>
              <a:blipFill>
                <a:blip r:embed="rId4"/>
                <a:stretch>
                  <a:fillRect/>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5F1DE651-1F32-B475-F15A-886B2E04354D}"/>
              </a:ext>
            </a:extLst>
          </p:cNvPr>
          <p:cNvSpPr/>
          <p:nvPr/>
        </p:nvSpPr>
        <p:spPr>
          <a:xfrm>
            <a:off x="4466916" y="4060407"/>
            <a:ext cx="839106" cy="2482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6469459-EE87-90CD-0C3D-940BFD1A00D9}"/>
                  </a:ext>
                </a:extLst>
              </p:cNvPr>
              <p:cNvSpPr txBox="1"/>
              <p:nvPr/>
            </p:nvSpPr>
            <p:spPr>
              <a:xfrm>
                <a:off x="5630353" y="3718120"/>
                <a:ext cx="5353049" cy="931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𝑚</m:t>
                          </m:r>
                        </m:sup>
                        <m:e>
                          <m:sSup>
                            <m:sSupPr>
                              <m:ctrlPr>
                                <a:rPr lang="en-US" altLang="zh-CN" sz="1600" i="1" smtClean="0">
                                  <a:latin typeface="Cambria Math" panose="02040503050406030204" pitchFamily="18" charset="0"/>
                                  <a:ea typeface="Cambria Math" panose="02040503050406030204" pitchFamily="18" charset="0"/>
                                </a:rPr>
                              </m:ctrlPr>
                            </m:sSupPr>
                            <m:e>
                              <m:d>
                                <m:dPr>
                                  <m:ctrlPr>
                                    <a:rPr lang="en-US" altLang="zh-CN" sz="1600" i="1">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𝑗</m:t>
                                      </m:r>
                                      <m:r>
                                        <a:rPr lang="en-US" altLang="zh-CN" sz="1600" i="1">
                                          <a:latin typeface="Cambria Math" panose="02040503050406030204" pitchFamily="18" charset="0"/>
                                        </a:rPr>
                                        <m:t>=0</m:t>
                                      </m:r>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r>
                                            <a:rPr lang="en-US" altLang="zh-CN" sz="1600" i="1">
                                              <a:latin typeface="Cambria Math" panose="02040503050406030204" pitchFamily="18" charset="0"/>
                                            </a:rPr>
                                            <m:t>𝑗</m:t>
                                          </m:r>
                                        </m:sup>
                                      </m:s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𝑘</m:t>
                                          </m:r>
                                        </m:sub>
                                      </m:sSub>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2</m:t>
                                          </m:r>
                                        </m:e>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p>
                                      </m:sSup>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𝑦</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𝑀</m:t>
                                          </m:r>
                                        </m:e>
                                        <m:sub>
                                          <m:r>
                                            <a:rPr lang="en-US" altLang="zh-CN" sz="1600" i="1">
                                              <a:latin typeface="Cambria Math" panose="02040503050406030204" pitchFamily="18" charset="0"/>
                                            </a:rPr>
                                            <m:t>𝑘</m:t>
                                          </m:r>
                                        </m:sub>
                                      </m:sSub>
                                    </m:sub>
                                  </m:sSub>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𝑤</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e>
                              </m:d>
                            </m:e>
                            <m:sup>
                              <m:r>
                                <a:rPr lang="en-US" altLang="zh-CN" sz="1600" b="0" i="1" smtClean="0">
                                  <a:latin typeface="Cambria Math" panose="02040503050406030204" pitchFamily="18" charset="0"/>
                                  <a:ea typeface="Cambria Math" panose="02040503050406030204" pitchFamily="18" charset="0"/>
                                </a:rPr>
                                <m:t>2</m:t>
                              </m:r>
                            </m:sup>
                          </m:sSup>
                        </m:e>
                      </m:nary>
                    </m:oMath>
                  </m:oMathPara>
                </a14:m>
                <a:endParaRPr lang="zh-CN" altLang="en-US" sz="1600" dirty="0"/>
              </a:p>
            </p:txBody>
          </p:sp>
        </mc:Choice>
        <mc:Fallback xmlns="">
          <p:sp>
            <p:nvSpPr>
              <p:cNvPr id="12" name="文本框 11">
                <a:extLst>
                  <a:ext uri="{FF2B5EF4-FFF2-40B4-BE49-F238E27FC236}">
                    <a16:creationId xmlns:a16="http://schemas.microsoft.com/office/drawing/2014/main" id="{76469459-EE87-90CD-0C3D-940BFD1A00D9}"/>
                  </a:ext>
                </a:extLst>
              </p:cNvPr>
              <p:cNvSpPr txBox="1">
                <a:spLocks noRot="1" noChangeAspect="1" noMove="1" noResize="1" noEditPoints="1" noAdjustHandles="1" noChangeArrowheads="1" noChangeShapeType="1" noTextEdit="1"/>
              </p:cNvSpPr>
              <p:nvPr/>
            </p:nvSpPr>
            <p:spPr>
              <a:xfrm>
                <a:off x="5630353" y="3718120"/>
                <a:ext cx="5353049" cy="93126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4AFCA55-2B64-1018-56FA-82621642F219}"/>
                  </a:ext>
                </a:extLst>
              </p:cNvPr>
              <p:cNvSpPr txBox="1"/>
              <p:nvPr/>
            </p:nvSpPr>
            <p:spPr>
              <a:xfrm>
                <a:off x="657282" y="4990159"/>
                <a:ext cx="6991522" cy="1504514"/>
              </a:xfrm>
              <a:prstGeom prst="rect">
                <a:avLst/>
              </a:prstGeom>
              <a:noFill/>
            </p:spPr>
            <p:txBody>
              <a:bodyPr wrap="square">
                <a:spAutoFit/>
              </a:bodyPr>
              <a:lstStyle/>
              <a:p>
                <a:r>
                  <a:rPr lang="ja-JP" altLang="en-US" sz="1600" dirty="0"/>
                  <a:t>通常は最小化する問題なので</a:t>
                </a:r>
                <a:endParaRPr lang="en-US" altLang="ja-JP" sz="1600" dirty="0"/>
              </a:p>
              <a:p>
                <a:r>
                  <a:rPr lang="ja-JP" altLang="en-US" sz="1600" dirty="0"/>
                  <a:t>目的関数　＋</a:t>
                </a:r>
                <a14:m>
                  <m:oMath xmlns:m="http://schemas.openxmlformats.org/officeDocument/2006/math">
                    <m:r>
                      <a:rPr lang="en-US" altLang="ja-JP" sz="1600" b="0" i="1" smtClean="0">
                        <a:solidFill>
                          <a:srgbClr val="FF0000"/>
                        </a:solidFill>
                        <a:latin typeface="Cambria Math" panose="02040503050406030204" pitchFamily="18" charset="0"/>
                      </a:rPr>
                      <m:t>𝑤</m:t>
                    </m:r>
                    <m:r>
                      <a:rPr lang="en-US" altLang="ja-JP" sz="1600" b="0" i="1" smtClean="0">
                        <a:solidFill>
                          <a:srgbClr val="FF0000"/>
                        </a:solidFill>
                        <a:latin typeface="Cambria Math" panose="02040503050406030204" pitchFamily="18" charset="0"/>
                      </a:rPr>
                      <m:t> </m:t>
                    </m:r>
                  </m:oMath>
                </a14:m>
                <a:r>
                  <a:rPr lang="en-US" altLang="ja-JP" sz="1600" dirty="0"/>
                  <a:t>* </a:t>
                </a:r>
                <a:r>
                  <a:rPr lang="ja-JP" altLang="en-US" sz="1600" dirty="0">
                    <a:solidFill>
                      <a:srgbClr val="00B050"/>
                    </a:solidFill>
                  </a:rPr>
                  <a:t>制約条件から変換された</a:t>
                </a:r>
                <a:r>
                  <a:rPr lang="en-US" altLang="ja-JP" sz="1600" dirty="0">
                    <a:solidFill>
                      <a:srgbClr val="00B050"/>
                    </a:solidFill>
                  </a:rPr>
                  <a:t>QUBO</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solidFill>
                            <a:srgbClr val="FF0000"/>
                          </a:solidFill>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𝑛</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𝑝</m:t>
                              </m:r>
                            </m:e>
                            <m:sub>
                              <m:r>
                                <a:rPr lang="en-US" altLang="ja-JP" sz="1600" b="0" i="1" smtClean="0">
                                  <a:latin typeface="Cambria Math" panose="02040503050406030204" pitchFamily="18" charset="0"/>
                                </a:rPr>
                                <m:t>𝑖</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sub>
                          </m:sSub>
                        </m:e>
                      </m:nary>
                      <m:r>
                        <a:rPr lang="en-US" altLang="ja-JP" sz="1600" b="0" i="1" smtClean="0">
                          <a:latin typeface="Cambria Math" panose="02040503050406030204" pitchFamily="18" charset="0"/>
                        </a:rPr>
                        <m:t>+</m:t>
                      </m:r>
                      <m:r>
                        <a:rPr lang="en-US" altLang="ja-JP" sz="1600" b="0" i="1" smtClean="0">
                          <a:solidFill>
                            <a:srgbClr val="FF0000"/>
                          </a:solidFill>
                          <a:latin typeface="Cambria Math" panose="02040503050406030204" pitchFamily="18" charset="0"/>
                        </a:rPr>
                        <m:t>𝑤</m:t>
                      </m:r>
                      <m:d>
                        <m:dPr>
                          <m:ctrlPr>
                            <a:rPr lang="en-US" altLang="ja-JP" sz="1600" b="0" i="1" smtClean="0">
                              <a:latin typeface="Cambria Math" panose="02040503050406030204" pitchFamily="18" charset="0"/>
                            </a:rPr>
                          </m:ctrlPr>
                        </m:dPr>
                        <m:e>
                          <m:nary>
                            <m:naryPr>
                              <m:chr m:val="∑"/>
                              <m:ctrlPr>
                                <a:rPr lang="en-US" altLang="zh-CN" sz="1600" i="1" smtClean="0">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𝑘</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𝑚</m:t>
                              </m:r>
                            </m:sup>
                            <m:e>
                              <m:sSup>
                                <m:sSupPr>
                                  <m:ctrlPr>
                                    <a:rPr lang="en-US" altLang="zh-CN" sz="1600" i="1">
                                      <a:solidFill>
                                        <a:srgbClr val="00B050"/>
                                      </a:solidFill>
                                      <a:latin typeface="Cambria Math" panose="02040503050406030204" pitchFamily="18" charset="0"/>
                                      <a:ea typeface="Cambria Math" panose="02040503050406030204" pitchFamily="18" charset="0"/>
                                    </a:rPr>
                                  </m:ctrlPr>
                                </m:sSupPr>
                                <m:e>
                                  <m:d>
                                    <m:dPr>
                                      <m:ctrlPr>
                                        <a:rPr lang="en-US" altLang="zh-CN" sz="1600" i="1">
                                          <a:solidFill>
                                            <a:srgbClr val="00B050"/>
                                          </a:solidFill>
                                          <a:latin typeface="Cambria Math" panose="02040503050406030204" pitchFamily="18" charset="0"/>
                                        </a:rPr>
                                      </m:ctrlPr>
                                    </m:dPr>
                                    <m:e>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𝑗</m:t>
                                          </m:r>
                                          <m:r>
                                            <a:rPr lang="en-US" altLang="zh-CN" sz="1600" i="1">
                                              <a:solidFill>
                                                <a:srgbClr val="00B050"/>
                                              </a:solidFill>
                                              <a:latin typeface="Cambria Math" panose="02040503050406030204" pitchFamily="18" charset="0"/>
                                            </a:rPr>
                                            <m:t>=0</m:t>
                                          </m:r>
                                        </m:sub>
                                        <m: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p>
                                        <m:e>
                                          <m:sSup>
                                            <m:sSupPr>
                                              <m:ctrlPr>
                                                <a:rPr lang="en-US" altLang="zh-CN" sz="1600" i="1">
                                                  <a:solidFill>
                                                    <a:srgbClr val="00B050"/>
                                                  </a:solidFill>
                                                  <a:latin typeface="Cambria Math" panose="02040503050406030204" pitchFamily="18" charset="0"/>
                                                </a:rPr>
                                              </m:ctrlPr>
                                            </m:sSupPr>
                                            <m:e>
                                              <m:r>
                                                <a:rPr lang="en-US" altLang="zh-CN" sz="1600" i="1">
                                                  <a:solidFill>
                                                    <a:srgbClr val="00B050"/>
                                                  </a:solidFill>
                                                  <a:latin typeface="Cambria Math" panose="02040503050406030204" pitchFamily="18" charset="0"/>
                                                </a:rPr>
                                                <m:t>2</m:t>
                                              </m:r>
                                            </m:e>
                                            <m:sup>
                                              <m:r>
                                                <a:rPr lang="en-US" altLang="zh-CN" sz="1600" i="1">
                                                  <a:solidFill>
                                                    <a:srgbClr val="00B050"/>
                                                  </a:solidFill>
                                                  <a:latin typeface="Cambria Math" panose="02040503050406030204" pitchFamily="18" charset="0"/>
                                                </a:rPr>
                                                <m:t>𝑗</m:t>
                                              </m:r>
                                            </m:sup>
                                          </m:s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𝑦</m:t>
                                              </m:r>
                                            </m:e>
                                            <m:sub>
                                              <m:r>
                                                <a:rPr lang="en-US" altLang="zh-CN" sz="1600" i="1">
                                                  <a:solidFill>
                                                    <a:srgbClr val="00B050"/>
                                                  </a:solidFill>
                                                  <a:latin typeface="Cambria Math" panose="02040503050406030204" pitchFamily="18" charset="0"/>
                                                </a:rPr>
                                                <m:t>𝑗</m:t>
                                              </m:r>
                                            </m:sub>
                                          </m:sSub>
                                        </m:e>
                                      </m:nary>
                                      <m:r>
                                        <a:rPr lang="en-US" altLang="zh-CN" sz="1600" i="1">
                                          <a:solidFill>
                                            <a:srgbClr val="00B050"/>
                                          </a:solidFill>
                                          <a:latin typeface="Cambria Math" panose="02040503050406030204" pitchFamily="18" charset="0"/>
                                        </a:rPr>
                                        <m:t>+</m:t>
                                      </m:r>
                                      <m:d>
                                        <m:dPr>
                                          <m:ctrlPr>
                                            <a:rPr lang="en-US" altLang="zh-CN" sz="1600" i="1">
                                              <a:solidFill>
                                                <a:srgbClr val="00B050"/>
                                              </a:solidFill>
                                              <a:latin typeface="Cambria Math" panose="02040503050406030204" pitchFamily="18" charset="0"/>
                                            </a:rPr>
                                          </m:ctrlPr>
                                        </m:dPr>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𝑊</m:t>
                                              </m:r>
                                            </m:e>
                                            <m:sub>
                                              <m:r>
                                                <a:rPr lang="en-US" altLang="zh-CN" sz="1600" i="1">
                                                  <a:solidFill>
                                                    <a:srgbClr val="00B050"/>
                                                  </a:solidFill>
                                                  <a:latin typeface="Cambria Math" panose="02040503050406030204" pitchFamily="18" charset="0"/>
                                                </a:rPr>
                                                <m:t>𝑘</m:t>
                                              </m:r>
                                            </m:sub>
                                          </m:sSub>
                                          <m:r>
                                            <a:rPr lang="en-US" altLang="zh-CN" sz="1600" i="1">
                                              <a:solidFill>
                                                <a:srgbClr val="00B050"/>
                                              </a:solidFill>
                                              <a:latin typeface="Cambria Math" panose="02040503050406030204" pitchFamily="18" charset="0"/>
                                            </a:rPr>
                                            <m:t>+1−</m:t>
                                          </m:r>
                                          <m:sSup>
                                            <m:sSupPr>
                                              <m:ctrlPr>
                                                <a:rPr lang="en-US" altLang="zh-CN" sz="1600" i="1">
                                                  <a:solidFill>
                                                    <a:srgbClr val="00B050"/>
                                                  </a:solidFill>
                                                  <a:latin typeface="Cambria Math" panose="02040503050406030204" pitchFamily="18" charset="0"/>
                                                </a:rPr>
                                              </m:ctrlPr>
                                            </m:sSupPr>
                                            <m:e>
                                              <m:r>
                                                <a:rPr lang="en-US" altLang="zh-CN" sz="1600" i="1">
                                                  <a:solidFill>
                                                    <a:srgbClr val="00B050"/>
                                                  </a:solidFill>
                                                  <a:latin typeface="Cambria Math" panose="02040503050406030204" pitchFamily="18" charset="0"/>
                                                </a:rPr>
                                                <m:t>2</m:t>
                                              </m:r>
                                            </m:e>
                                            <m:sup>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p>
                                          </m:sSup>
                                        </m:e>
                                      </m:d>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𝑦</m:t>
                                          </m:r>
                                        </m:e>
                                        <m:sub>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𝑀</m:t>
                                              </m:r>
                                            </m:e>
                                            <m:sub>
                                              <m:r>
                                                <a:rPr lang="en-US" altLang="zh-CN" sz="1600" i="1">
                                                  <a:solidFill>
                                                    <a:srgbClr val="00B050"/>
                                                  </a:solidFill>
                                                  <a:latin typeface="Cambria Math" panose="02040503050406030204" pitchFamily="18" charset="0"/>
                                                </a:rPr>
                                                <m:t>𝑘</m:t>
                                              </m:r>
                                            </m:sub>
                                          </m:sSub>
                                        </m:sub>
                                      </m:sSub>
                                      <m:r>
                                        <a:rPr lang="en-US" altLang="zh-CN" sz="1600" i="1">
                                          <a:solidFill>
                                            <a:srgbClr val="00B050"/>
                                          </a:solidFill>
                                          <a:latin typeface="Cambria Math" panose="02040503050406030204" pitchFamily="18" charset="0"/>
                                        </a:rPr>
                                        <m:t>−</m:t>
                                      </m:r>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𝑛</m:t>
                                          </m:r>
                                        </m:sup>
                                        <m:e>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𝑤</m:t>
                                              </m:r>
                                            </m:e>
                                            <m:sub>
                                              <m: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𝑘</m:t>
                                              </m:r>
                                            </m:sub>
                                          </m:sSub>
                                          <m:sSub>
                                            <m:sSubPr>
                                              <m:ctrlPr>
                                                <a:rPr lang="en-US" altLang="zh-CN" sz="1600" i="1">
                                                  <a:solidFill>
                                                    <a:srgbClr val="00B050"/>
                                                  </a:solidFill>
                                                  <a:latin typeface="Cambria Math" panose="02040503050406030204" pitchFamily="18" charset="0"/>
                                                </a:rPr>
                                              </m:ctrlPr>
                                            </m:sSubPr>
                                            <m:e>
                                              <m:r>
                                                <a:rPr lang="en-US" altLang="zh-CN" sz="1600" i="1">
                                                  <a:solidFill>
                                                    <a:srgbClr val="00B050"/>
                                                  </a:solidFill>
                                                  <a:latin typeface="Cambria Math" panose="02040503050406030204" pitchFamily="18" charset="0"/>
                                                </a:rPr>
                                                <m:t>𝑥</m:t>
                                              </m:r>
                                            </m:e>
                                            <m:sub>
                                              <m:r>
                                                <a:rPr lang="en-US" altLang="zh-CN" sz="1600" i="1">
                                                  <a:solidFill>
                                                    <a:srgbClr val="00B050"/>
                                                  </a:solidFill>
                                                  <a:latin typeface="Cambria Math" panose="02040503050406030204" pitchFamily="18" charset="0"/>
                                                </a:rPr>
                                                <m:t>𝑖</m:t>
                                              </m:r>
                                            </m:sub>
                                          </m:sSub>
                                        </m:e>
                                      </m:nary>
                                    </m:e>
                                  </m:d>
                                </m:e>
                                <m:sup>
                                  <m:r>
                                    <a:rPr lang="en-US" altLang="zh-CN" sz="1600" i="1">
                                      <a:solidFill>
                                        <a:srgbClr val="00B050"/>
                                      </a:solidFill>
                                      <a:latin typeface="Cambria Math" panose="02040503050406030204" pitchFamily="18" charset="0"/>
                                      <a:ea typeface="Cambria Math" panose="02040503050406030204" pitchFamily="18" charset="0"/>
                                    </a:rPr>
                                    <m:t>2</m:t>
                                  </m:r>
                                </m:sup>
                              </m:sSup>
                            </m:e>
                          </m:nary>
                        </m:e>
                      </m:d>
                    </m:oMath>
                  </m:oMathPara>
                </a14:m>
                <a:endParaRPr lang="zh-CN" altLang="en-US" sz="1600" dirty="0"/>
              </a:p>
            </p:txBody>
          </p:sp>
        </mc:Choice>
        <mc:Fallback xmlns="">
          <p:sp>
            <p:nvSpPr>
              <p:cNvPr id="14" name="文本框 13">
                <a:extLst>
                  <a:ext uri="{FF2B5EF4-FFF2-40B4-BE49-F238E27FC236}">
                    <a16:creationId xmlns:a16="http://schemas.microsoft.com/office/drawing/2014/main" id="{84AFCA55-2B64-1018-56FA-82621642F219}"/>
                  </a:ext>
                </a:extLst>
              </p:cNvPr>
              <p:cNvSpPr txBox="1">
                <a:spLocks noRot="1" noChangeAspect="1" noMove="1" noResize="1" noEditPoints="1" noAdjustHandles="1" noChangeArrowheads="1" noChangeShapeType="1" noTextEdit="1"/>
              </p:cNvSpPr>
              <p:nvPr/>
            </p:nvSpPr>
            <p:spPr>
              <a:xfrm>
                <a:off x="657282" y="4990159"/>
                <a:ext cx="6991522" cy="1504514"/>
              </a:xfrm>
              <a:prstGeom prst="rect">
                <a:avLst/>
              </a:prstGeom>
              <a:blipFill>
                <a:blip r:embed="rId6"/>
                <a:stretch>
                  <a:fillRect l="-523" t="-12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8514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t>6. EXPERIMENTAL SETTINGS</a:t>
            </a:r>
          </a:p>
          <a:p>
            <a:r>
              <a:rPr lang="en-US" altLang="zh-CN" sz="1400" dirty="0">
                <a:solidFill>
                  <a:schemeClr val="bg1">
                    <a:lumMod val="65000"/>
                  </a:schemeClr>
                </a:solidFill>
              </a:rPr>
              <a:t>    </a:t>
            </a:r>
            <a:r>
              <a:rPr lang="en-US" altLang="zh-CN" sz="1400" dirty="0"/>
              <a:t>6.1 Parameter Setting</a:t>
            </a:r>
          </a:p>
          <a:p>
            <a:r>
              <a:rPr lang="en-US" altLang="zh-CN" sz="1400" dirty="0"/>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4251563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pic>
        <p:nvPicPr>
          <p:cNvPr id="3" name="图片 2">
            <a:extLst>
              <a:ext uri="{FF2B5EF4-FFF2-40B4-BE49-F238E27FC236}">
                <a16:creationId xmlns:a16="http://schemas.microsoft.com/office/drawing/2014/main" id="{259A14CD-0BF1-C3F8-520E-62E895D75C5A}"/>
              </a:ext>
            </a:extLst>
          </p:cNvPr>
          <p:cNvPicPr>
            <a:picLocks noChangeAspect="1"/>
          </p:cNvPicPr>
          <p:nvPr/>
        </p:nvPicPr>
        <p:blipFill>
          <a:blip r:embed="rId3"/>
          <a:stretch>
            <a:fillRect/>
          </a:stretch>
        </p:blipFill>
        <p:spPr>
          <a:xfrm>
            <a:off x="5063857" y="1512873"/>
            <a:ext cx="5829808" cy="4876670"/>
          </a:xfrm>
          <a:prstGeom prst="rect">
            <a:avLst/>
          </a:prstGeom>
        </p:spPr>
      </p:pic>
      <p:sp>
        <p:nvSpPr>
          <p:cNvPr id="7" name="文本框 6">
            <a:extLst>
              <a:ext uri="{FF2B5EF4-FFF2-40B4-BE49-F238E27FC236}">
                <a16:creationId xmlns:a16="http://schemas.microsoft.com/office/drawing/2014/main" id="{1D2B4DC8-96E5-050C-3864-5C5445F5BCBF}"/>
              </a:ext>
            </a:extLst>
          </p:cNvPr>
          <p:cNvSpPr txBox="1"/>
          <p:nvPr/>
        </p:nvSpPr>
        <p:spPr>
          <a:xfrm>
            <a:off x="600364" y="2505075"/>
            <a:ext cx="3647152" cy="369332"/>
          </a:xfrm>
          <a:prstGeom prst="rect">
            <a:avLst/>
          </a:prstGeom>
          <a:noFill/>
        </p:spPr>
        <p:txBody>
          <a:bodyPr wrap="none" rtlCol="0">
            <a:spAutoFit/>
          </a:bodyPr>
          <a:lstStyle/>
          <a:p>
            <a:r>
              <a:rPr lang="ja-JP" altLang="en-US" dirty="0"/>
              <a:t>本論文で使うインスタンスの情報</a:t>
            </a:r>
            <a:endParaRPr lang="zh-CN" altLang="en-US" dirty="0"/>
          </a:p>
        </p:txBody>
      </p:sp>
      <p:sp>
        <p:nvSpPr>
          <p:cNvPr id="11" name="文本框 10">
            <a:extLst>
              <a:ext uri="{FF2B5EF4-FFF2-40B4-BE49-F238E27FC236}">
                <a16:creationId xmlns:a16="http://schemas.microsoft.com/office/drawing/2014/main" id="{0194B053-D5EF-4DEC-7622-36F488F6F33E}"/>
              </a:ext>
            </a:extLst>
          </p:cNvPr>
          <p:cNvSpPr txBox="1"/>
          <p:nvPr/>
        </p:nvSpPr>
        <p:spPr>
          <a:xfrm>
            <a:off x="504825" y="3669269"/>
            <a:ext cx="5048250" cy="830997"/>
          </a:xfrm>
          <a:prstGeom prst="rect">
            <a:avLst/>
          </a:prstGeom>
          <a:noFill/>
        </p:spPr>
        <p:txBody>
          <a:bodyPr wrap="square">
            <a:spAutoFit/>
          </a:bodyPr>
          <a:lstStyle/>
          <a:p>
            <a:r>
              <a:rPr lang="fr-FR" altLang="zh-CN" sz="1200" b="0" i="1" dirty="0">
                <a:solidFill>
                  <a:srgbClr val="000000"/>
                </a:solidFill>
                <a:effectLst/>
                <a:latin typeface="LinLibertineTI"/>
              </a:rPr>
              <a:t>a</a:t>
            </a:r>
            <a:r>
              <a:rPr lang="fr-FR" altLang="zh-CN" sz="1200" b="0" i="0" dirty="0">
                <a:solidFill>
                  <a:srgbClr val="000000"/>
                </a:solidFill>
                <a:effectLst/>
                <a:latin typeface="LinLibertineT"/>
              </a:rPr>
              <a:t>Source: https://chriswalshaw.co.uk/partition/</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b</a:t>
            </a:r>
            <a:r>
              <a:rPr lang="fr-FR" altLang="zh-CN" sz="1200" b="0" i="0" dirty="0">
                <a:solidFill>
                  <a:srgbClr val="000000"/>
                </a:solidFill>
                <a:effectLst/>
                <a:latin typeface="LinLibertineT"/>
              </a:rPr>
              <a:t>Source: http://people.brunel.ac.uk/~mastjjb/jeb/orlib/files/mknap2.txt</a:t>
            </a:r>
            <a:br>
              <a:rPr lang="fr-FR" altLang="zh-CN" sz="1200" b="0" i="0" dirty="0">
                <a:solidFill>
                  <a:srgbClr val="000000"/>
                </a:solidFill>
                <a:effectLst/>
                <a:latin typeface="LinLibertineT"/>
              </a:rPr>
            </a:br>
            <a:r>
              <a:rPr lang="fr-FR" altLang="zh-CN" sz="1200" b="0" i="1" dirty="0">
                <a:solidFill>
                  <a:srgbClr val="000000"/>
                </a:solidFill>
                <a:effectLst/>
                <a:latin typeface="LinLibertineTI"/>
              </a:rPr>
              <a:t>c</a:t>
            </a:r>
            <a:r>
              <a:rPr lang="fr-FR" altLang="zh-CN" sz="1200" b="0" i="0" dirty="0">
                <a:solidFill>
                  <a:srgbClr val="000000"/>
                </a:solidFill>
                <a:effectLst/>
                <a:latin typeface="LinLibertineT"/>
              </a:rPr>
              <a:t>Source: http://elib.zib.de/pub/mp-testdata/tsp/tsplib/tsplib.html</a:t>
            </a:r>
            <a:r>
              <a:rPr lang="fr-FR" altLang="zh-CN" sz="1200" dirty="0"/>
              <a:t> </a:t>
            </a:r>
            <a:br>
              <a:rPr lang="fr-FR" altLang="zh-CN" sz="1200" dirty="0"/>
            </a:br>
            <a:endParaRPr lang="zh-CN" altLang="en-US" sz="1200" dirty="0"/>
          </a:p>
        </p:txBody>
      </p:sp>
    </p:spTree>
    <p:extLst>
      <p:ext uri="{BB962C8B-B14F-4D97-AF65-F5344CB8AC3E}">
        <p14:creationId xmlns:p14="http://schemas.microsoft.com/office/powerpoint/2010/main" val="3008123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2B5F0EE-DA33-C963-03EF-B035161D02DC}"/>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86F92E0-A13B-7808-3873-E8BDF438DA4A}"/>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1438B61F-C924-8988-BEB9-877CD3CFBF04}"/>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p:sp>
        <p:nvSpPr>
          <p:cNvPr id="5" name="文本框 4">
            <a:extLst>
              <a:ext uri="{FF2B5EF4-FFF2-40B4-BE49-F238E27FC236}">
                <a16:creationId xmlns:a16="http://schemas.microsoft.com/office/drawing/2014/main" id="{3A8EE94B-EEDF-4467-5B9E-B5D0315FF7D6}"/>
              </a:ext>
            </a:extLst>
          </p:cNvPr>
          <p:cNvSpPr txBox="1"/>
          <p:nvPr/>
        </p:nvSpPr>
        <p:spPr>
          <a:xfrm>
            <a:off x="104775" y="1859339"/>
            <a:ext cx="5178021" cy="3139321"/>
          </a:xfrm>
          <a:prstGeom prst="rect">
            <a:avLst/>
          </a:prstGeom>
          <a:noFill/>
        </p:spPr>
        <p:txBody>
          <a:bodyPr wrap="none" rtlCol="0">
            <a:spAutoFit/>
          </a:bodyPr>
          <a:lstStyle/>
          <a:p>
            <a:r>
              <a:rPr lang="ja-JP" altLang="en-US" dirty="0"/>
              <a:t>一回の</a:t>
            </a:r>
            <a:r>
              <a:rPr lang="en-US" altLang="zh-CN" dirty="0"/>
              <a:t>DA</a:t>
            </a:r>
            <a:r>
              <a:rPr lang="ja-JP" altLang="en-US" dirty="0"/>
              <a:t>の実行の停止条件：</a:t>
            </a:r>
            <a:endParaRPr lang="en-US" altLang="ja-JP" dirty="0"/>
          </a:p>
          <a:p>
            <a:pPr marL="285750" indent="-285750">
              <a:buFont typeface="Arial" panose="020B0604020202020204" pitchFamily="34" charset="0"/>
              <a:buChar char="•"/>
            </a:pPr>
            <a:r>
              <a:rPr lang="ja-JP" altLang="en-US" dirty="0"/>
              <a:t>エネルギー（コスト）：既知最適解</a:t>
            </a:r>
            <a:endParaRPr lang="en-US" altLang="ja-JP" dirty="0"/>
          </a:p>
          <a:p>
            <a:pPr marL="285750" indent="-285750">
              <a:buFont typeface="Arial" panose="020B0604020202020204" pitchFamily="34" charset="0"/>
              <a:buChar char="•"/>
            </a:pPr>
            <a:r>
              <a:rPr lang="ja-JP" altLang="en-US" dirty="0"/>
              <a:t>実行時間：</a:t>
            </a:r>
            <a:r>
              <a:rPr lang="en-US" altLang="ja-JP" dirty="0"/>
              <a:t>20</a:t>
            </a:r>
            <a:r>
              <a:rPr lang="ja-JP" altLang="en-US" dirty="0"/>
              <a:t>ｓ</a:t>
            </a:r>
            <a:endParaRPr lang="en-US" altLang="ja-JP" dirty="0"/>
          </a:p>
          <a:p>
            <a:endParaRPr lang="en-US" altLang="ja-JP" dirty="0"/>
          </a:p>
          <a:p>
            <a:r>
              <a:rPr lang="en-US" altLang="ja-JP" dirty="0"/>
              <a:t>20</a:t>
            </a:r>
            <a:r>
              <a:rPr lang="ja-JP" altLang="en-US" dirty="0"/>
              <a:t>ｓ以内に既知最適解に到達したら実行終了</a:t>
            </a:r>
            <a:endParaRPr lang="en-US" altLang="ja-JP" dirty="0"/>
          </a:p>
          <a:p>
            <a:r>
              <a:rPr lang="ja-JP" altLang="en-US" dirty="0"/>
              <a:t>到達しなかったら</a:t>
            </a:r>
            <a:r>
              <a:rPr lang="en-US" altLang="ja-JP" dirty="0"/>
              <a:t>20</a:t>
            </a:r>
            <a:r>
              <a:rPr lang="ja-JP" altLang="en-US" dirty="0"/>
              <a:t>ｓで終了する</a:t>
            </a:r>
            <a:endParaRPr lang="en-US" altLang="ja-JP" dirty="0"/>
          </a:p>
          <a:p>
            <a:endParaRPr lang="en-US" altLang="zh-CN" dirty="0"/>
          </a:p>
          <a:p>
            <a:endParaRPr lang="en-US" altLang="zh-CN" dirty="0"/>
          </a:p>
          <a:p>
            <a:r>
              <a:rPr lang="en-US" altLang="zh-CN" b="0" i="0" dirty="0">
                <a:solidFill>
                  <a:srgbClr val="0F0F0F"/>
                </a:solidFill>
                <a:effectLst/>
                <a:latin typeface="Söhne"/>
              </a:rPr>
              <a:t>sequential penalty method</a:t>
            </a:r>
            <a:r>
              <a:rPr lang="ja-JP" altLang="en-US" dirty="0"/>
              <a:t>の実験について</a:t>
            </a:r>
            <a:endParaRPr lang="en-US" altLang="ja-JP" dirty="0"/>
          </a:p>
          <a:p>
            <a:pPr marL="285750" indent="-285750">
              <a:buFont typeface="Arial" panose="020B0604020202020204" pitchFamily="34" charset="0"/>
              <a:buChar char="•"/>
            </a:pPr>
            <a:r>
              <a:rPr lang="ja-JP" altLang="en-US" dirty="0"/>
              <a:t>最大のイテレーション回数：</a:t>
            </a:r>
            <a:r>
              <a:rPr lang="en-US" altLang="ja-JP" dirty="0"/>
              <a:t>10</a:t>
            </a:r>
            <a:r>
              <a:rPr lang="ja-JP" altLang="en-US" dirty="0"/>
              <a:t>回</a:t>
            </a:r>
            <a:endParaRPr lang="en-US" altLang="ja-JP" dirty="0"/>
          </a:p>
          <a:p>
            <a:pPr marL="285750" indent="-285750">
              <a:buFont typeface="Arial" panose="020B0604020202020204" pitchFamily="34" charset="0"/>
              <a:buChar char="•"/>
            </a:pPr>
            <a:r>
              <a:rPr lang="ja-JP" altLang="en-US" dirty="0"/>
              <a:t>各イテレーションで</a:t>
            </a:r>
            <a:r>
              <a:rPr lang="en-US" altLang="ja-JP" dirty="0"/>
              <a:t>DA</a:t>
            </a:r>
            <a:r>
              <a:rPr lang="ja-JP" altLang="en-US" dirty="0"/>
              <a:t>の最大実行回数：</a:t>
            </a:r>
            <a:r>
              <a:rPr lang="en-US" altLang="ja-JP" dirty="0"/>
              <a:t>20</a:t>
            </a:r>
            <a:r>
              <a:rPr lang="ja-JP" altLang="en-US" dirty="0"/>
              <a:t>回</a:t>
            </a:r>
            <a:endParaRPr lang="zh-CN" altLang="en-US" dirty="0"/>
          </a:p>
        </p:txBody>
      </p:sp>
      <p:sp>
        <p:nvSpPr>
          <p:cNvPr id="8" name="文本框 7">
            <a:extLst>
              <a:ext uri="{FF2B5EF4-FFF2-40B4-BE49-F238E27FC236}">
                <a16:creationId xmlns:a16="http://schemas.microsoft.com/office/drawing/2014/main" id="{A420E8C9-6B17-BCA1-DADC-440A23195A3A}"/>
              </a:ext>
            </a:extLst>
          </p:cNvPr>
          <p:cNvSpPr txBox="1"/>
          <p:nvPr/>
        </p:nvSpPr>
        <p:spPr>
          <a:xfrm>
            <a:off x="5674750" y="1926223"/>
            <a:ext cx="6216125" cy="1323439"/>
          </a:xfrm>
          <a:prstGeom prst="rect">
            <a:avLst/>
          </a:prstGeom>
          <a:noFill/>
        </p:spPr>
        <p:txBody>
          <a:bodyPr wrap="none" rtlCol="0">
            <a:spAutoFit/>
          </a:bodyPr>
          <a:lstStyle/>
          <a:p>
            <a:pPr marL="285750" indent="-285750">
              <a:buFont typeface="Arial" panose="020B0604020202020204" pitchFamily="34" charset="0"/>
              <a:buChar char="•"/>
            </a:pPr>
            <a:r>
              <a:rPr lang="en-US" altLang="zh-CN" sz="1600" b="0" i="0" dirty="0">
                <a:solidFill>
                  <a:srgbClr val="0F0F0F"/>
                </a:solidFill>
                <a:effectLst/>
                <a:latin typeface="Söhne"/>
              </a:rPr>
              <a:t>sequential penalty method </a:t>
            </a:r>
            <a:r>
              <a:rPr lang="ja-JP" altLang="en-US" sz="1600" dirty="0"/>
              <a:t>　と　</a:t>
            </a:r>
            <a:r>
              <a:rPr lang="en-US" altLang="zh-CN" sz="1600" dirty="0">
                <a:solidFill>
                  <a:srgbClr val="0F0F0F"/>
                </a:solidFill>
                <a:latin typeface="Söhne"/>
              </a:rPr>
              <a:t>Scaled-sequential Penalty Method</a:t>
            </a:r>
          </a:p>
          <a:p>
            <a:r>
              <a:rPr lang="ja-JP" altLang="en-US" sz="1600" dirty="0"/>
              <a:t>解が実行可能解の場合、実験を終了</a:t>
            </a:r>
            <a:endParaRPr lang="en-US" altLang="ja-JP" sz="1600" dirty="0"/>
          </a:p>
          <a:p>
            <a:endParaRPr lang="en-US" altLang="zh-CN" sz="1600" dirty="0"/>
          </a:p>
          <a:p>
            <a:pPr marL="285750" indent="-285750">
              <a:buFont typeface="Arial" panose="020B0604020202020204" pitchFamily="34" charset="0"/>
              <a:buChar char="•"/>
            </a:pPr>
            <a:r>
              <a:rPr lang="en-US" altLang="zh-CN" sz="1600" dirty="0">
                <a:solidFill>
                  <a:srgbClr val="0F0F0F"/>
                </a:solidFill>
                <a:latin typeface="Söhne"/>
              </a:rPr>
              <a:t>Binary Search Penalty Method</a:t>
            </a:r>
          </a:p>
          <a:p>
            <a:r>
              <a:rPr lang="ja-JP" altLang="en-US" sz="1600" dirty="0">
                <a:solidFill>
                  <a:srgbClr val="0F0F0F"/>
                </a:solidFill>
                <a:latin typeface="Söhne"/>
              </a:rPr>
              <a:t>左右の端点が一つの点になると、実験を終了</a:t>
            </a:r>
            <a:endParaRPr lang="zh-CN" altLang="en-US" sz="1600" dirty="0">
              <a:solidFill>
                <a:srgbClr val="0F0F0F"/>
              </a:solidFill>
              <a:latin typeface="Söhne"/>
            </a:endParaRPr>
          </a:p>
        </p:txBody>
      </p:sp>
    </p:spTree>
    <p:extLst>
      <p:ext uri="{BB962C8B-B14F-4D97-AF65-F5344CB8AC3E}">
        <p14:creationId xmlns:p14="http://schemas.microsoft.com/office/powerpoint/2010/main" val="149832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ja-JP" b="1" dirty="0"/>
              <a:t>ABSTRACT</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600364" y="1429769"/>
            <a:ext cx="10532994" cy="5078313"/>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374151"/>
                </a:solidFill>
                <a:effectLst/>
                <a:latin typeface="Söhne"/>
              </a:rPr>
              <a:t>Quadratic Unconstrained Binary Optimization</a:t>
            </a:r>
            <a:r>
              <a:rPr lang="ja-JP" altLang="en-US" b="0" i="0" dirty="0">
                <a:solidFill>
                  <a:srgbClr val="374151"/>
                </a:solidFill>
                <a:effectLst/>
                <a:latin typeface="Söhne"/>
              </a:rPr>
              <a:t>二次制約なしバイナリ最適化</a:t>
            </a:r>
            <a:r>
              <a:rPr lang="en-US" altLang="zh-CN" b="0" i="0" dirty="0">
                <a:solidFill>
                  <a:srgbClr val="374151"/>
                </a:solidFill>
                <a:effectLst/>
                <a:latin typeface="Söhne"/>
              </a:rPr>
              <a:t>(QUBO) </a:t>
            </a:r>
            <a:r>
              <a:rPr lang="ja-JP" altLang="en-US" b="0" i="0" dirty="0">
                <a:solidFill>
                  <a:srgbClr val="374151"/>
                </a:solidFill>
                <a:effectLst/>
                <a:latin typeface="Söhne"/>
              </a:rPr>
              <a:t>は組み合わせ最適化問題、近年量子計算技術</a:t>
            </a:r>
            <a:r>
              <a:rPr lang="ja-JP" altLang="en-US" dirty="0">
                <a:solidFill>
                  <a:srgbClr val="374151"/>
                </a:solidFill>
                <a:latin typeface="Söhne"/>
              </a:rPr>
              <a:t>の進展によって注目される</a:t>
            </a:r>
            <a:endParaRPr lang="en-US" altLang="ja-JP" dirty="0">
              <a:solidFill>
                <a:srgbClr val="374151"/>
              </a:solidFill>
              <a:latin typeface="Söhne"/>
            </a:endParaRPr>
          </a:p>
          <a:p>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b="0" i="0" dirty="0">
                <a:solidFill>
                  <a:srgbClr val="374151"/>
                </a:solidFill>
                <a:effectLst/>
                <a:latin typeface="Söhne"/>
              </a:rPr>
              <a:t>富士通が開発した</a:t>
            </a:r>
            <a:r>
              <a:rPr lang="en-US" altLang="ja-JP" i="0" dirty="0">
                <a:solidFill>
                  <a:srgbClr val="374151"/>
                </a:solidFill>
                <a:effectLst/>
                <a:latin typeface="Söhne"/>
              </a:rPr>
              <a:t>DA</a:t>
            </a:r>
            <a:r>
              <a:rPr lang="ja-JP" altLang="en-US" b="0" i="0" dirty="0">
                <a:solidFill>
                  <a:srgbClr val="374151"/>
                </a:solidFill>
                <a:effectLst/>
                <a:latin typeface="Söhne"/>
              </a:rPr>
              <a:t>（</a:t>
            </a:r>
            <a:r>
              <a:rPr lang="en-US" altLang="ja-JP" b="0" i="0" dirty="0">
                <a:solidFill>
                  <a:srgbClr val="374151"/>
                </a:solidFill>
                <a:effectLst/>
                <a:latin typeface="Söhne"/>
              </a:rPr>
              <a:t>Digital</a:t>
            </a:r>
            <a:r>
              <a:rPr lang="zh-CN" altLang="en-US" dirty="0">
                <a:solidFill>
                  <a:srgbClr val="374151"/>
                </a:solidFill>
                <a:latin typeface="Söhne"/>
              </a:rPr>
              <a:t> </a:t>
            </a:r>
            <a:r>
              <a:rPr lang="en-US" altLang="zh-CN" dirty="0">
                <a:solidFill>
                  <a:srgbClr val="374151"/>
                </a:solidFill>
                <a:latin typeface="Söhne"/>
              </a:rPr>
              <a:t>Annealer</a:t>
            </a:r>
            <a:r>
              <a:rPr lang="ja-JP" altLang="en-US" b="0" i="0" dirty="0">
                <a:solidFill>
                  <a:srgbClr val="374151"/>
                </a:solidFill>
                <a:effectLst/>
                <a:latin typeface="Söhne"/>
              </a:rPr>
              <a:t>）は</a:t>
            </a:r>
            <a:r>
              <a:rPr lang="en-US" altLang="ja-JP" b="0" i="0" dirty="0">
                <a:solidFill>
                  <a:srgbClr val="374151"/>
                </a:solidFill>
                <a:effectLst/>
                <a:latin typeface="Söhne"/>
              </a:rPr>
              <a:t>SA</a:t>
            </a:r>
            <a:r>
              <a:rPr lang="ja-JP" altLang="en-US" b="0" i="0" dirty="0">
                <a:solidFill>
                  <a:srgbClr val="374151"/>
                </a:solidFill>
                <a:effectLst/>
                <a:latin typeface="Söhne"/>
              </a:rPr>
              <a:t>（</a:t>
            </a:r>
            <a:r>
              <a:rPr lang="en-US" altLang="ja-JP" dirty="0">
                <a:solidFill>
                  <a:srgbClr val="0F0F0F"/>
                </a:solidFill>
                <a:latin typeface="Söhne"/>
              </a:rPr>
              <a:t>S</a:t>
            </a:r>
            <a:r>
              <a:rPr lang="en-US" altLang="zh-CN" b="0" i="0" dirty="0">
                <a:solidFill>
                  <a:srgbClr val="0F0F0F"/>
                </a:solidFill>
                <a:effectLst/>
                <a:latin typeface="Söhne"/>
              </a:rPr>
              <a:t>imulated Annealing</a:t>
            </a:r>
            <a:r>
              <a:rPr lang="ja-JP" altLang="en-US" b="0" i="0" dirty="0">
                <a:solidFill>
                  <a:srgbClr val="374151"/>
                </a:solidFill>
                <a:effectLst/>
                <a:latin typeface="Söhne"/>
              </a:rPr>
              <a:t>）を基づいて通常のコンピューターより遥かに速く</a:t>
            </a:r>
            <a:r>
              <a:rPr lang="en-US" altLang="ja-JP" b="0" i="0" dirty="0">
                <a:solidFill>
                  <a:srgbClr val="374151"/>
                </a:solidFill>
                <a:effectLst/>
                <a:latin typeface="Söhne"/>
              </a:rPr>
              <a:t>QUBO</a:t>
            </a:r>
            <a:r>
              <a:rPr lang="ja-JP" altLang="en-US" b="0" i="0" dirty="0">
                <a:solidFill>
                  <a:srgbClr val="374151"/>
                </a:solidFill>
                <a:effectLst/>
                <a:latin typeface="Söhne"/>
              </a:rPr>
              <a:t>問題を解決できる</a:t>
            </a:r>
            <a:endParaRPr lang="en-US" altLang="ja-JP" b="0" i="0" dirty="0">
              <a:solidFill>
                <a:srgbClr val="374151"/>
              </a:solidFill>
              <a:effectLst/>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b="1" i="0" dirty="0">
                <a:effectLst/>
                <a:latin typeface="Söhne"/>
              </a:rPr>
              <a:t>ペナルティー法</a:t>
            </a:r>
            <a:r>
              <a:rPr lang="ja-JP" altLang="en-US" b="0" i="0" dirty="0">
                <a:solidFill>
                  <a:srgbClr val="374151"/>
                </a:solidFill>
                <a:effectLst/>
                <a:latin typeface="Söhne"/>
              </a:rPr>
              <a:t>を利用して制約付き最適化問題を</a:t>
            </a:r>
            <a:r>
              <a:rPr lang="en-US" altLang="ja-JP" b="0" i="0" dirty="0">
                <a:solidFill>
                  <a:srgbClr val="374151"/>
                </a:solidFill>
                <a:effectLst/>
                <a:latin typeface="Söhne"/>
              </a:rPr>
              <a:t>QUBO</a:t>
            </a:r>
            <a:r>
              <a:rPr lang="ja-JP" altLang="en-US" b="0" i="0" dirty="0">
                <a:solidFill>
                  <a:srgbClr val="374151"/>
                </a:solidFill>
                <a:effectLst/>
                <a:latin typeface="Söhne"/>
              </a:rPr>
              <a:t>（制約なし）問題に変換できる</a:t>
            </a:r>
            <a:endParaRPr lang="en-US" altLang="ja-JP"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既存の一部の</a:t>
            </a:r>
            <a:r>
              <a:rPr lang="ja-JP" altLang="en-US" b="1" i="0" dirty="0">
                <a:solidFill>
                  <a:srgbClr val="374151"/>
                </a:solidFill>
                <a:effectLst/>
                <a:latin typeface="Söhne"/>
              </a:rPr>
              <a:t>ペナルティー重み</a:t>
            </a:r>
            <a:r>
              <a:rPr lang="ja-JP" altLang="en-US" b="0" i="0" dirty="0">
                <a:solidFill>
                  <a:srgbClr val="374151"/>
                </a:solidFill>
                <a:effectLst/>
                <a:latin typeface="Söhne"/>
              </a:rPr>
              <a:t>の調整方法は特定の</a:t>
            </a:r>
            <a:r>
              <a:rPr lang="en-US" altLang="ja-JP" b="0" i="0" dirty="0">
                <a:solidFill>
                  <a:srgbClr val="374151"/>
                </a:solidFill>
                <a:effectLst/>
                <a:latin typeface="Söhne"/>
              </a:rPr>
              <a:t>QUBO</a:t>
            </a:r>
            <a:r>
              <a:rPr lang="ja-JP" altLang="en-US" b="0" i="0" dirty="0">
                <a:solidFill>
                  <a:srgbClr val="374151"/>
                </a:solidFill>
                <a:effectLst/>
                <a:latin typeface="Söhne"/>
              </a:rPr>
              <a:t>問題に制限されている</a:t>
            </a:r>
            <a:endParaRPr lang="en-US" altLang="zh-CN" b="0" i="0" dirty="0">
              <a:solidFill>
                <a:srgbClr val="374151"/>
              </a:solidFill>
              <a:effectLst/>
              <a:latin typeface="Söhne"/>
            </a:endParaRPr>
          </a:p>
          <a:p>
            <a:pPr marL="285750" indent="-285750">
              <a:buFont typeface="Wingdings" panose="05000000000000000000" pitchFamily="2" charset="2"/>
              <a:buChar char="Ø"/>
            </a:pPr>
            <a:r>
              <a:rPr lang="ja-JP" altLang="en-US" b="0" i="0" dirty="0">
                <a:solidFill>
                  <a:srgbClr val="374151"/>
                </a:solidFill>
                <a:effectLst/>
                <a:latin typeface="Söhne"/>
              </a:rPr>
              <a:t>大規模な問題サイズに対して計算が難しくなるか、手動</a:t>
            </a:r>
            <a:r>
              <a:rPr lang="ja-JP" altLang="en-US" dirty="0">
                <a:solidFill>
                  <a:srgbClr val="374151"/>
                </a:solidFill>
                <a:latin typeface="Söhne"/>
              </a:rPr>
              <a:t>による</a:t>
            </a:r>
            <a:r>
              <a:rPr lang="ja-JP" altLang="en-US" b="0" i="0" dirty="0">
                <a:solidFill>
                  <a:srgbClr val="374151"/>
                </a:solidFill>
                <a:effectLst/>
                <a:latin typeface="Söhne"/>
              </a:rPr>
              <a:t>分析が必要</a:t>
            </a:r>
            <a:endParaRPr lang="en-US" altLang="ja-JP" b="0" i="0" dirty="0">
              <a:solidFill>
                <a:srgbClr val="374151"/>
              </a:solidFill>
              <a:effectLst/>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pPr marL="285750" indent="-285750">
              <a:buFont typeface="Wingdings" panose="05000000000000000000" pitchFamily="2" charset="2"/>
              <a:buChar char="Ø"/>
            </a:pPr>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本論文の貢献：</a:t>
            </a:r>
            <a:endParaRPr lang="en-US" altLang="zh-CN" dirty="0">
              <a:solidFill>
                <a:srgbClr val="374151"/>
              </a:solidFill>
              <a:latin typeface="Söhne"/>
            </a:endParaRPr>
          </a:p>
          <a:p>
            <a:pPr marL="285750" indent="-285750">
              <a:buClr>
                <a:schemeClr val="accent6"/>
              </a:buClr>
              <a:buFont typeface="Wingdings" panose="05000000000000000000" pitchFamily="2" charset="2"/>
              <a:buChar char="ü"/>
            </a:pPr>
            <a:r>
              <a:rPr lang="ja-JP" altLang="en-US" b="1" i="0" dirty="0">
                <a:solidFill>
                  <a:srgbClr val="374151"/>
                </a:solidFill>
                <a:effectLst/>
                <a:latin typeface="Söhne"/>
              </a:rPr>
              <a:t>ペナルティー重みの上界</a:t>
            </a:r>
            <a:r>
              <a:rPr lang="ja-JP" altLang="en-US" b="0" i="0" dirty="0">
                <a:solidFill>
                  <a:srgbClr val="374151"/>
                </a:solidFill>
                <a:effectLst/>
                <a:latin typeface="Söhne"/>
              </a:rPr>
              <a:t>を利用して効率的、自動的であり、どんな</a:t>
            </a:r>
            <a:r>
              <a:rPr lang="en-US" altLang="ja-JP" b="0" i="0" dirty="0">
                <a:solidFill>
                  <a:srgbClr val="374151"/>
                </a:solidFill>
                <a:effectLst/>
                <a:latin typeface="Söhne"/>
              </a:rPr>
              <a:t>QUBO</a:t>
            </a:r>
            <a:r>
              <a:rPr lang="ja-JP" altLang="en-US" b="0" i="0" dirty="0">
                <a:solidFill>
                  <a:srgbClr val="374151"/>
                </a:solidFill>
                <a:effectLst/>
                <a:latin typeface="Söhne"/>
              </a:rPr>
              <a:t>にも適用できるペナルティー重み</a:t>
            </a:r>
            <a:r>
              <a:rPr lang="ja-JP" altLang="en-US" dirty="0">
                <a:solidFill>
                  <a:srgbClr val="374151"/>
                </a:solidFill>
                <a:latin typeface="Söhne"/>
              </a:rPr>
              <a:t>設定</a:t>
            </a:r>
            <a:r>
              <a:rPr lang="ja-JP" altLang="en-US" b="0" i="0" dirty="0">
                <a:solidFill>
                  <a:srgbClr val="374151"/>
                </a:solidFill>
                <a:effectLst/>
                <a:latin typeface="Söhne"/>
              </a:rPr>
              <a:t>手法を提案</a:t>
            </a:r>
            <a:endParaRPr lang="en-US" altLang="ja-JP" b="0" i="0" dirty="0">
              <a:solidFill>
                <a:srgbClr val="374151"/>
              </a:solidFill>
              <a:effectLst/>
              <a:latin typeface="Söhne"/>
            </a:endParaRPr>
          </a:p>
          <a:p>
            <a:pPr marL="285750" indent="-285750">
              <a:buClr>
                <a:schemeClr val="accent6"/>
              </a:buClr>
              <a:buFont typeface="Wingdings" panose="05000000000000000000" pitchFamily="2" charset="2"/>
              <a:buChar char="ü"/>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Tree>
    <p:extLst>
      <p:ext uri="{BB962C8B-B14F-4D97-AF65-F5344CB8AC3E}">
        <p14:creationId xmlns:p14="http://schemas.microsoft.com/office/powerpoint/2010/main" val="2445462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9A08C2-76DB-ECC9-145B-644180ACCC4C}"/>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11619830-0186-B2FB-FCEF-3BDB57F03E38}"/>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A2EE699F-A363-30E2-11D2-AD3750F05242}"/>
              </a:ext>
            </a:extLst>
          </p:cNvPr>
          <p:cNvSpPr>
            <a:spLocks noGrp="1"/>
          </p:cNvSpPr>
          <p:nvPr>
            <p:ph type="title"/>
          </p:nvPr>
        </p:nvSpPr>
        <p:spPr>
          <a:xfrm>
            <a:off x="600364" y="202150"/>
            <a:ext cx="10532995" cy="598978"/>
          </a:xfrm>
        </p:spPr>
        <p:txBody>
          <a:bodyPr>
            <a:normAutofit fontScale="90000"/>
          </a:bodyPr>
          <a:lstStyle/>
          <a:p>
            <a:r>
              <a:rPr lang="en-US" altLang="zh-CN" sz="4400" dirty="0"/>
              <a:t>EXPERIMENTAL SETTINGS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7D56452-99F2-C037-7611-A3EBF3189F63}"/>
                  </a:ext>
                </a:extLst>
              </p:cNvPr>
              <p:cNvSpPr txBox="1"/>
              <p:nvPr/>
            </p:nvSpPr>
            <p:spPr>
              <a:xfrm>
                <a:off x="600364" y="1238694"/>
                <a:ext cx="10334336" cy="411599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得られた解の品質を評価するため</a:t>
                </a:r>
                <a:endParaRPr lang="en-US" altLang="ja-JP" sz="1600" dirty="0"/>
              </a:p>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）で解の品質を評価する</a:t>
                </a:r>
                <a:endParaRPr lang="en-US" altLang="ja-JP" sz="1600" dirty="0"/>
              </a:p>
              <a:p>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ja-JP" altLang="en-US" sz="1600" b="0" dirty="0"/>
                  <a:t>本論文で実験</a:t>
                </a:r>
                <a14:m>
                  <m:oMath xmlns:m="http://schemas.openxmlformats.org/officeDocument/2006/math">
                    <m:r>
                      <a:rPr lang="ja-JP" altLang="en-US" sz="1600" i="1">
                        <a:latin typeface="Cambria Math" panose="02040503050406030204" pitchFamily="18" charset="0"/>
                      </a:rPr>
                      <m:t>回数</m:t>
                    </m:r>
                    <m:r>
                      <a:rPr lang="ja-JP" altLang="en-US" sz="1600" i="1" smtClean="0">
                        <a:latin typeface="Cambria Math" panose="02040503050406030204" pitchFamily="18" charset="0"/>
                      </a:rPr>
                      <m:t>　</m:t>
                    </m:r>
                    <m:r>
                      <a:rPr lang="en-US" altLang="ja-JP" sz="1600" b="0" i="1" smtClean="0">
                        <a:latin typeface="Cambria Math" panose="02040503050406030204" pitchFamily="18" charset="0"/>
                      </a:rPr>
                      <m:t>𝑟</m:t>
                    </m:r>
                    <m:r>
                      <a:rPr lang="en-US" altLang="ja-JP" sz="1600" b="0" i="1" smtClean="0">
                        <a:latin typeface="Cambria Math" panose="02040503050406030204" pitchFamily="18" charset="0"/>
                      </a:rPr>
                      <m:t>=20</m:t>
                    </m:r>
                  </m:oMath>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a:p>
                <a:endParaRPr lang="en-US" altLang="ja-JP" sz="1600" dirty="0"/>
              </a:p>
              <a:p>
                <a:endParaRPr lang="en-US" altLang="ja-JP" sz="1600" dirty="0"/>
              </a:p>
              <a:p>
                <a:endParaRPr lang="en-US" altLang="ja-JP" sz="1600" dirty="0"/>
              </a:p>
              <a:p>
                <a:pPr marL="285750" indent="-285750">
                  <a:buFont typeface="Arial" panose="020B0604020202020204" pitchFamily="34" charset="0"/>
                  <a:buChar char="•"/>
                </a:pPr>
                <a:r>
                  <a:rPr lang="en-US" altLang="ja-JP" sz="1600" dirty="0"/>
                  <a:t>TTS</a:t>
                </a:r>
                <a:r>
                  <a:rPr lang="ja-JP" altLang="en-US" sz="1600" dirty="0"/>
                  <a:t>（</a:t>
                </a:r>
                <a:r>
                  <a:rPr lang="en-US" altLang="zh-CN" sz="1600" b="0" i="0" dirty="0">
                    <a:solidFill>
                      <a:srgbClr val="0F0F0F"/>
                    </a:solidFill>
                    <a:effectLst/>
                    <a:latin typeface="Söhne"/>
                  </a:rPr>
                  <a:t>Time to solution</a:t>
                </a:r>
                <a:r>
                  <a:rPr lang="ja-JP" altLang="en-US" sz="1600" dirty="0"/>
                  <a:t>）：制限時間内で見つかった最高品質の解を達成するのにどれだけ時間がかかるか</a:t>
                </a:r>
                <a:endParaRPr lang="en-US" altLang="ja-JP" sz="1600" dirty="0"/>
              </a:p>
              <a:p>
                <a:endParaRPr lang="en-US" altLang="zh-CN" sz="1600" dirty="0"/>
              </a:p>
              <a:p>
                <a:r>
                  <a:rPr lang="ja-JP" altLang="en-US" sz="1600" dirty="0"/>
                  <a:t>本論文で制限時間は</a:t>
                </a:r>
                <a:r>
                  <a:rPr lang="en-US" altLang="ja-JP" sz="1600" dirty="0"/>
                  <a:t>20s</a:t>
                </a:r>
              </a:p>
            </p:txBody>
          </p:sp>
        </mc:Choice>
        <mc:Fallback xmlns="">
          <p:sp>
            <p:nvSpPr>
              <p:cNvPr id="2" name="文本框 1">
                <a:extLst>
                  <a:ext uri="{FF2B5EF4-FFF2-40B4-BE49-F238E27FC236}">
                    <a16:creationId xmlns:a16="http://schemas.microsoft.com/office/drawing/2014/main" id="{E7D56452-99F2-C037-7611-A3EBF3189F63}"/>
                  </a:ext>
                </a:extLst>
              </p:cNvPr>
              <p:cNvSpPr txBox="1">
                <a:spLocks noRot="1" noChangeAspect="1" noMove="1" noResize="1" noEditPoints="1" noAdjustHandles="1" noChangeArrowheads="1" noChangeShapeType="1" noTextEdit="1"/>
              </p:cNvSpPr>
              <p:nvPr/>
            </p:nvSpPr>
            <p:spPr>
              <a:xfrm>
                <a:off x="600364" y="1238694"/>
                <a:ext cx="10334336" cy="4115999"/>
              </a:xfrm>
              <a:prstGeom prst="rect">
                <a:avLst/>
              </a:prstGeom>
              <a:blipFill>
                <a:blip r:embed="rId3"/>
                <a:stretch>
                  <a:fillRect l="-295" t="-444" b="-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180574F-AB56-30FC-99D4-5A8B3FB26AC3}"/>
                  </a:ext>
                </a:extLst>
              </p:cNvPr>
              <p:cNvSpPr txBox="1"/>
              <p:nvPr/>
            </p:nvSpPr>
            <p:spPr>
              <a:xfrm>
                <a:off x="8316705" y="2000250"/>
                <a:ext cx="2769028" cy="923330"/>
              </a:xfrm>
              <a:prstGeom prst="rect">
                <a:avLst/>
              </a:prstGeom>
              <a:noFill/>
              <a:ln>
                <a:solidFill>
                  <a:schemeClr val="tx1"/>
                </a:solidFill>
              </a:ln>
            </p:spPr>
            <p:txBody>
              <a:bodyPr wrap="none" rtlCol="0">
                <a:spAutoFit/>
              </a:bodyPr>
              <a:lstStyle/>
              <a:p>
                <a14:m>
                  <m:oMath xmlns:m="http://schemas.openxmlformats.org/officeDocument/2006/math">
                    <m:r>
                      <a:rPr lang="en-US" altLang="zh-CN" b="0" i="1" smtClean="0">
                        <a:latin typeface="Cambria Math" panose="02040503050406030204" pitchFamily="18" charset="0"/>
                      </a:rPr>
                      <m:t>𝑂𝑝𝑡𝑖𝑚𝑎𝑙</m:t>
                    </m:r>
                  </m:oMath>
                </a14:m>
                <a:r>
                  <a:rPr lang="ja-JP" altLang="en-US" dirty="0"/>
                  <a:t>：既知最適解</a:t>
                </a:r>
                <a:endParaRPr lang="en-US" altLang="ja-JP" dirty="0"/>
              </a:p>
              <a:p>
                <a14:m>
                  <m:oMath xmlns:m="http://schemas.openxmlformats.org/officeDocument/2006/math">
                    <m:r>
                      <a:rPr lang="en-US" altLang="zh-CN" b="0" i="1" smtClean="0">
                        <a:latin typeface="Cambria Math" panose="02040503050406030204" pitchFamily="18" charset="0"/>
                      </a:rPr>
                      <m:t>𝑟</m:t>
                    </m:r>
                  </m:oMath>
                </a14:m>
                <a:r>
                  <a:rPr lang="ja-JP" altLang="en-US" dirty="0"/>
                  <a:t>：実験回数</a:t>
                </a:r>
                <a:endParaRPr lang="en-US" altLang="ja-JP"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𝐴𝑙𝑔</m:t>
                        </m:r>
                      </m:e>
                      <m:sub>
                        <m:r>
                          <a:rPr lang="en-US" altLang="zh-CN" b="0" i="1" smtClean="0">
                            <a:latin typeface="Cambria Math" panose="02040503050406030204" pitchFamily="18" charset="0"/>
                          </a:rPr>
                          <m:t>𝑖</m:t>
                        </m:r>
                      </m:sub>
                    </m:sSub>
                  </m:oMath>
                </a14:m>
                <a:r>
                  <a:rPr lang="ja-JP" altLang="en-US" dirty="0"/>
                  <a:t>：</a:t>
                </a:r>
                <a14:m>
                  <m:oMath xmlns:m="http://schemas.openxmlformats.org/officeDocument/2006/math">
                    <m:r>
                      <a:rPr lang="en-US" altLang="ja-JP" b="0" i="1" dirty="0" smtClean="0">
                        <a:latin typeface="Cambria Math" panose="02040503050406030204" pitchFamily="18" charset="0"/>
                      </a:rPr>
                      <m:t>𝑖</m:t>
                    </m:r>
                  </m:oMath>
                </a14:m>
                <a:r>
                  <a:rPr lang="ja-JP" altLang="en-US" dirty="0"/>
                  <a:t>回目で得られた解</a:t>
                </a:r>
                <a:endParaRPr lang="zh-CN" altLang="en-US" dirty="0"/>
              </a:p>
            </p:txBody>
          </p:sp>
        </mc:Choice>
        <mc:Fallback xmlns="">
          <p:sp>
            <p:nvSpPr>
              <p:cNvPr id="3" name="文本框 2">
                <a:extLst>
                  <a:ext uri="{FF2B5EF4-FFF2-40B4-BE49-F238E27FC236}">
                    <a16:creationId xmlns:a16="http://schemas.microsoft.com/office/drawing/2014/main" id="{7180574F-AB56-30FC-99D4-5A8B3FB26AC3}"/>
                  </a:ext>
                </a:extLst>
              </p:cNvPr>
              <p:cNvSpPr txBox="1">
                <a:spLocks noRot="1" noChangeAspect="1" noMove="1" noResize="1" noEditPoints="1" noAdjustHandles="1" noChangeArrowheads="1" noChangeShapeType="1" noTextEdit="1"/>
              </p:cNvSpPr>
              <p:nvPr/>
            </p:nvSpPr>
            <p:spPr>
              <a:xfrm>
                <a:off x="8316705" y="2000250"/>
                <a:ext cx="2769028" cy="923330"/>
              </a:xfrm>
              <a:prstGeom prst="rect">
                <a:avLst/>
              </a:prstGeom>
              <a:blipFill>
                <a:blip r:embed="rId4"/>
                <a:stretch>
                  <a:fillRect l="-438" t="-1948" r="-1094" b="-909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3720038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t>7. RESULTS</a:t>
            </a:r>
          </a:p>
          <a:p>
            <a:r>
              <a:rPr lang="en-US" altLang="zh-CN" sz="1400" dirty="0"/>
              <a:t>    7.1 Results for Exact Penalty Methods</a:t>
            </a:r>
          </a:p>
          <a:p>
            <a:r>
              <a:rPr lang="en-US" altLang="zh-CN" sz="1400" dirty="0"/>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68492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Exact Penalty Methods</a:t>
            </a:r>
            <a:r>
              <a:rPr lang="ja-JP" altLang="en-US" dirty="0"/>
              <a:t>の結果</a:t>
            </a:r>
            <a:endParaRPr lang="zh-CN" altLang="en-US" dirty="0"/>
          </a:p>
        </p:txBody>
      </p:sp>
      <p:sp>
        <p:nvSpPr>
          <p:cNvPr id="13" name="文本框 12">
            <a:extLst>
              <a:ext uri="{FF2B5EF4-FFF2-40B4-BE49-F238E27FC236}">
                <a16:creationId xmlns:a16="http://schemas.microsoft.com/office/drawing/2014/main" id="{185294BA-E7AB-B023-E17A-552F710B244C}"/>
              </a:ext>
            </a:extLst>
          </p:cNvPr>
          <p:cNvSpPr txBox="1"/>
          <p:nvPr/>
        </p:nvSpPr>
        <p:spPr>
          <a:xfrm>
            <a:off x="6298964" y="1859339"/>
            <a:ext cx="5600411" cy="3139321"/>
          </a:xfrm>
          <a:prstGeom prst="rect">
            <a:avLst/>
          </a:prstGeom>
          <a:noFill/>
        </p:spPr>
        <p:txBody>
          <a:bodyPr wrap="square">
            <a:spAutoFit/>
          </a:bodyPr>
          <a:lstStyle/>
          <a:p>
            <a:r>
              <a:rPr lang="en-US" altLang="ja-JP" b="0" i="0" dirty="0">
                <a:solidFill>
                  <a:srgbClr val="374151"/>
                </a:solidFill>
                <a:effectLst/>
                <a:latin typeface="Söhne"/>
              </a:rPr>
              <a:t>Best Known Penalty Weight</a:t>
            </a:r>
          </a:p>
          <a:p>
            <a:r>
              <a:rPr lang="ja-JP" altLang="en-US" b="0" i="0" dirty="0">
                <a:solidFill>
                  <a:srgbClr val="374151"/>
                </a:solidFill>
                <a:effectLst/>
                <a:latin typeface="Söhne"/>
              </a:rPr>
              <a:t>必ずしも最小の有効な</a:t>
            </a:r>
            <a:r>
              <a:rPr lang="ja-JP" altLang="en-US" dirty="0">
                <a:solidFill>
                  <a:srgbClr val="374151"/>
                </a:solidFill>
                <a:latin typeface="Söhne"/>
              </a:rPr>
              <a:t>ペナルティー</a:t>
            </a:r>
            <a:r>
              <a:rPr lang="ja-JP" altLang="en-US" b="0" i="0" dirty="0">
                <a:solidFill>
                  <a:srgbClr val="374151"/>
                </a:solidFill>
                <a:effectLst/>
                <a:latin typeface="Söhne"/>
              </a:rPr>
              <a:t>の重みではない</a:t>
            </a:r>
            <a:endParaRPr lang="en-US" altLang="ja-JP" b="0" i="0" dirty="0">
              <a:solidFill>
                <a:srgbClr val="374151"/>
              </a:solidFill>
              <a:effectLst/>
              <a:latin typeface="Söhne"/>
            </a:endParaRPr>
          </a:p>
          <a:p>
            <a:r>
              <a:rPr lang="ja-JP" altLang="en-US" dirty="0">
                <a:solidFill>
                  <a:srgbClr val="374151"/>
                </a:solidFill>
                <a:latin typeface="Söhne"/>
              </a:rPr>
              <a:t>もっと小さくなれる可能性がある</a:t>
            </a:r>
            <a:endParaRPr lang="en-US" altLang="ja-JP" b="0" i="0" dirty="0">
              <a:solidFill>
                <a:srgbClr val="374151"/>
              </a:solidFill>
              <a:effectLst/>
              <a:latin typeface="Söhne"/>
            </a:endParaRPr>
          </a:p>
          <a:p>
            <a:endParaRPr lang="en-US" altLang="ja-JP" dirty="0">
              <a:solidFill>
                <a:srgbClr val="374151"/>
              </a:solidFill>
              <a:latin typeface="Söhne"/>
            </a:endParaRPr>
          </a:p>
          <a:p>
            <a:endParaRPr lang="en-US" altLang="ja-JP" b="0" i="0" dirty="0">
              <a:solidFill>
                <a:srgbClr val="374151"/>
              </a:solidFill>
              <a:effectLst/>
              <a:latin typeface="Söhne"/>
            </a:endParaRPr>
          </a:p>
          <a:p>
            <a:r>
              <a:rPr lang="en-US" altLang="ja-JP" b="0" i="0" dirty="0">
                <a:solidFill>
                  <a:srgbClr val="374151"/>
                </a:solidFill>
                <a:effectLst/>
                <a:latin typeface="Söhne"/>
              </a:rPr>
              <a:t>Sum</a:t>
            </a:r>
            <a:r>
              <a:rPr lang="ja-JP" altLang="en-US" b="0" i="0" dirty="0">
                <a:solidFill>
                  <a:srgbClr val="374151"/>
                </a:solidFill>
                <a:effectLst/>
                <a:latin typeface="Söhne"/>
              </a:rPr>
              <a:t>と</a:t>
            </a:r>
            <a:r>
              <a:rPr lang="en-US" altLang="ja-JP" b="0" i="0" dirty="0">
                <a:solidFill>
                  <a:srgbClr val="374151"/>
                </a:solidFill>
                <a:effectLst/>
                <a:latin typeface="Söhne"/>
              </a:rPr>
              <a:t>Posi-Nega</a:t>
            </a:r>
            <a:r>
              <a:rPr lang="ja-JP" altLang="en-US" b="0" i="0" dirty="0">
                <a:solidFill>
                  <a:srgbClr val="374151"/>
                </a:solidFill>
                <a:effectLst/>
                <a:latin typeface="Söhne"/>
              </a:rPr>
              <a:t>による重みは非常に大きいが、計算時間が短い</a:t>
            </a:r>
            <a:endParaRPr lang="en-US" altLang="ja-JP" b="0" i="0" dirty="0">
              <a:solidFill>
                <a:srgbClr val="374151"/>
              </a:solidFill>
              <a:effectLst/>
              <a:latin typeface="Söhne"/>
            </a:endParaRPr>
          </a:p>
          <a:p>
            <a:endParaRPr lang="en-US" altLang="ja-JP" dirty="0">
              <a:solidFill>
                <a:srgbClr val="374151"/>
              </a:solidFill>
              <a:latin typeface="Söhne"/>
            </a:endParaRPr>
          </a:p>
          <a:p>
            <a:r>
              <a:rPr lang="en-US" altLang="ja-JP" b="0" i="0" dirty="0">
                <a:solidFill>
                  <a:srgbClr val="374151"/>
                </a:solidFill>
                <a:effectLst/>
                <a:latin typeface="Söhne"/>
              </a:rPr>
              <a:t>Verma-Lewis</a:t>
            </a:r>
            <a:r>
              <a:rPr lang="ja-JP" altLang="en-US" dirty="0">
                <a:solidFill>
                  <a:srgbClr val="374151"/>
                </a:solidFill>
                <a:latin typeface="Söhne"/>
              </a:rPr>
              <a:t>による重みは</a:t>
            </a:r>
            <a:r>
              <a:rPr lang="ja-JP" altLang="en-US" b="0" i="0" dirty="0">
                <a:solidFill>
                  <a:srgbClr val="374151"/>
                </a:solidFill>
                <a:effectLst/>
                <a:latin typeface="Söhne"/>
              </a:rPr>
              <a:t>、すべてのインスタンスで既知の最良ペナルティー重みに最も近いが計算時間が長い</a:t>
            </a:r>
            <a:endParaRPr lang="zh-CN" altLang="en-US" dirty="0"/>
          </a:p>
        </p:txBody>
      </p:sp>
      <p:grpSp>
        <p:nvGrpSpPr>
          <p:cNvPr id="16" name="组合 15">
            <a:extLst>
              <a:ext uri="{FF2B5EF4-FFF2-40B4-BE49-F238E27FC236}">
                <a16:creationId xmlns:a16="http://schemas.microsoft.com/office/drawing/2014/main" id="{B68F125C-F6E2-5D01-3869-73CCF2A979DD}"/>
              </a:ext>
            </a:extLst>
          </p:cNvPr>
          <p:cNvGrpSpPr/>
          <p:nvPr/>
        </p:nvGrpSpPr>
        <p:grpSpPr>
          <a:xfrm>
            <a:off x="997763" y="1694325"/>
            <a:ext cx="5301201" cy="4586947"/>
            <a:chOff x="997763" y="1694325"/>
            <a:chExt cx="5301201" cy="4586947"/>
          </a:xfrm>
        </p:grpSpPr>
        <p:pic>
          <p:nvPicPr>
            <p:cNvPr id="11" name="图片 10">
              <a:extLst>
                <a:ext uri="{FF2B5EF4-FFF2-40B4-BE49-F238E27FC236}">
                  <a16:creationId xmlns:a16="http://schemas.microsoft.com/office/drawing/2014/main" id="{61F5AEA8-D22F-4621-B629-68BB6B391A46}"/>
                </a:ext>
              </a:extLst>
            </p:cNvPr>
            <p:cNvPicPr>
              <a:picLocks noChangeAspect="1"/>
            </p:cNvPicPr>
            <p:nvPr/>
          </p:nvPicPr>
          <p:blipFill>
            <a:blip r:embed="rId3"/>
            <a:stretch>
              <a:fillRect/>
            </a:stretch>
          </p:blipFill>
          <p:spPr>
            <a:xfrm>
              <a:off x="997763" y="1694325"/>
              <a:ext cx="5301201" cy="4586947"/>
            </a:xfrm>
            <a:prstGeom prst="rect">
              <a:avLst/>
            </a:prstGeom>
          </p:spPr>
        </p:pic>
        <p:sp>
          <p:nvSpPr>
            <p:cNvPr id="14" name="矩形 13">
              <a:extLst>
                <a:ext uri="{FF2B5EF4-FFF2-40B4-BE49-F238E27FC236}">
                  <a16:creationId xmlns:a16="http://schemas.microsoft.com/office/drawing/2014/main" id="{792B0751-59D6-3C7A-F59B-B3DA10278363}"/>
                </a:ext>
              </a:extLst>
            </p:cNvPr>
            <p:cNvSpPr/>
            <p:nvPr/>
          </p:nvSpPr>
          <p:spPr>
            <a:xfrm>
              <a:off x="3562350" y="2047875"/>
              <a:ext cx="1666875"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B3FEF0E-BECE-36D3-E347-B5B8AA42EF38}"/>
                </a:ext>
              </a:extLst>
            </p:cNvPr>
            <p:cNvSpPr/>
            <p:nvPr/>
          </p:nvSpPr>
          <p:spPr>
            <a:xfrm>
              <a:off x="5295903" y="2047875"/>
              <a:ext cx="895348" cy="41529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9613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4B2FFD-6ABE-BA71-D888-D153DAAC661E}"/>
                  </a:ext>
                </a:extLst>
              </p:cNvPr>
              <p:cNvSpPr txBox="1"/>
              <p:nvPr/>
            </p:nvSpPr>
            <p:spPr>
              <a:xfrm>
                <a:off x="5419186" y="1191069"/>
                <a:ext cx="6601364" cy="1869935"/>
              </a:xfrm>
              <a:prstGeom prst="rect">
                <a:avLst/>
              </a:prstGeom>
              <a:noFill/>
              <a:ln>
                <a:solidFill>
                  <a:schemeClr val="tx1"/>
                </a:solidFill>
              </a:ln>
            </p:spPr>
            <p:txBody>
              <a:bodyPr wrap="square" rtlCol="0">
                <a:spAutoFit/>
              </a:bodyPr>
              <a:lstStyle/>
              <a:p>
                <a:r>
                  <a:rPr lang="en-US" altLang="zh-CN" sz="1600" dirty="0"/>
                  <a:t>ARPD</a:t>
                </a:r>
                <a:r>
                  <a:rPr lang="ja-JP" altLang="en-US" sz="1600" dirty="0"/>
                  <a:t>（</a:t>
                </a:r>
                <a:r>
                  <a:rPr lang="en-US" altLang="zh-CN" sz="1600" b="0" i="1" dirty="0">
                    <a:solidFill>
                      <a:srgbClr val="000000"/>
                    </a:solidFill>
                    <a:effectLst/>
                    <a:latin typeface="LinLibertineTI"/>
                  </a:rPr>
                  <a:t>average relative percentage deviation</a:t>
                </a:r>
                <a:r>
                  <a:rPr lang="en-US" altLang="zh-CN" sz="1600" dirty="0"/>
                  <a:t> </a:t>
                </a:r>
                <a:r>
                  <a:rPr lang="ja-JP" altLang="en-US" sz="1600" dirty="0"/>
                  <a:t>）で</a:t>
                </a:r>
                <a:endParaRPr lang="en-US" altLang="ja-JP" sz="1600" dirty="0"/>
              </a:p>
              <a:p>
                <a:r>
                  <a:rPr lang="ja-JP" altLang="en-US" sz="1600" dirty="0"/>
                  <a:t>解の品質を評価する</a:t>
                </a:r>
                <a:endParaRPr lang="en-US" altLang="ja-JP" sz="1600" dirty="0"/>
              </a:p>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𝐴𝑅𝑃𝐷</m:t>
                      </m:r>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d>
                                <m:dPr>
                                  <m:begChr m:val="|"/>
                                  <m:endChr m:val="|"/>
                                  <m:ctrlPr>
                                    <a:rPr lang="en-US" altLang="ja-JP" sz="1600" b="0" i="1" smtClean="0">
                                      <a:latin typeface="Cambria Math" panose="02040503050406030204" pitchFamily="18" charset="0"/>
                                    </a:rPr>
                                  </m:ctrlPr>
                                </m:dPr>
                                <m:e>
                                  <m:f>
                                    <m:fPr>
                                      <m:ctrlPr>
                                        <a:rPr lang="en-US" altLang="ja-JP" sz="1600" b="0" i="1" smtClean="0">
                                          <a:latin typeface="Cambria Math" panose="02040503050406030204" pitchFamily="18" charset="0"/>
                                        </a:rPr>
                                      </m:ctrlPr>
                                    </m:fPr>
                                    <m:num>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𝑟</m:t>
                                          </m:r>
                                        </m:sup>
                                        <m:e>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𝐴𝑙𝑔</m:t>
                                              </m:r>
                                            </m:e>
                                            <m:sub>
                                              <m:r>
                                                <a:rPr lang="en-US" altLang="ja-JP" sz="1600" b="0" i="1" smtClean="0">
                                                  <a:latin typeface="Cambria Math" panose="02040503050406030204" pitchFamily="18" charset="0"/>
                                                </a:rPr>
                                                <m:t>𝑖</m:t>
                                              </m:r>
                                            </m:sub>
                                          </m:sSub>
                                        </m:e>
                                      </m:nary>
                                    </m:num>
                                    <m:den>
                                      <m:r>
                                        <a:rPr lang="en-US" altLang="ja-JP" sz="1600" b="0" i="1" smtClean="0">
                                          <a:latin typeface="Cambria Math" panose="02040503050406030204" pitchFamily="18" charset="0"/>
                                        </a:rPr>
                                        <m:t>𝑟</m:t>
                                      </m:r>
                                    </m:den>
                                  </m:f>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𝑂𝑝𝑡𝑖𝑚𝑎𝑙</m:t>
                                  </m:r>
                                </m:e>
                              </m:d>
                            </m:num>
                            <m:den>
                              <m:r>
                                <a:rPr lang="en-US" altLang="ja-JP" sz="1600" b="0" i="1" smtClean="0">
                                  <a:latin typeface="Cambria Math" panose="02040503050406030204" pitchFamily="18" charset="0"/>
                                </a:rPr>
                                <m:t>𝑂𝑝𝑡𝑖𝑚𝑎𝑙</m:t>
                              </m:r>
                            </m:den>
                          </m:f>
                        </m:e>
                      </m:d>
                      <m:r>
                        <a:rPr lang="en-US" altLang="ja-JP" sz="1600" b="0" i="1" smtClean="0">
                          <a:latin typeface="Cambria Math" panose="02040503050406030204" pitchFamily="18" charset="0"/>
                          <a:ea typeface="Cambria Math" panose="02040503050406030204" pitchFamily="18" charset="0"/>
                        </a:rPr>
                        <m:t>×100%</m:t>
                      </m:r>
                    </m:oMath>
                  </m:oMathPara>
                </a14:m>
                <a:endParaRPr lang="en-US" altLang="ja-JP" sz="1600" dirty="0"/>
              </a:p>
              <a:p>
                <a:endParaRPr lang="en-US" altLang="ja-JP" sz="1600" dirty="0"/>
              </a:p>
              <a:p>
                <a:r>
                  <a:rPr lang="en-US" altLang="ja-JP" sz="1600" dirty="0"/>
                  <a:t>ARPD</a:t>
                </a:r>
                <a:r>
                  <a:rPr lang="ja-JP" altLang="en-US" sz="1600" dirty="0"/>
                  <a:t>が小さいほど得られた解は既知最適解に近づく</a:t>
                </a:r>
                <a:endParaRPr lang="en-US" altLang="ja-JP" sz="1600" dirty="0"/>
              </a:p>
            </p:txBody>
          </p:sp>
        </mc:Choice>
        <mc:Fallback xmlns="">
          <p:sp>
            <p:nvSpPr>
              <p:cNvPr id="2" name="文本框 1">
                <a:extLst>
                  <a:ext uri="{FF2B5EF4-FFF2-40B4-BE49-F238E27FC236}">
                    <a16:creationId xmlns:a16="http://schemas.microsoft.com/office/drawing/2014/main" id="{A44B2FFD-6ABE-BA71-D888-D153DAAC661E}"/>
                  </a:ext>
                </a:extLst>
              </p:cNvPr>
              <p:cNvSpPr txBox="1">
                <a:spLocks noRot="1" noChangeAspect="1" noMove="1" noResize="1" noEditPoints="1" noAdjustHandles="1" noChangeArrowheads="1" noChangeShapeType="1" noTextEdit="1"/>
              </p:cNvSpPr>
              <p:nvPr/>
            </p:nvSpPr>
            <p:spPr>
              <a:xfrm>
                <a:off x="5419186" y="1191069"/>
                <a:ext cx="6601364" cy="1869935"/>
              </a:xfrm>
              <a:prstGeom prst="rect">
                <a:avLst/>
              </a:prstGeom>
              <a:blipFill>
                <a:blip r:embed="rId3"/>
                <a:stretch>
                  <a:fillRect l="-461" t="-647" b="-2913"/>
                </a:stretch>
              </a:blipFill>
              <a:ln>
                <a:solidFill>
                  <a:schemeClr val="tx1"/>
                </a:solidFill>
              </a:ln>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93046206-3C17-6F91-B938-36B2C793A562}"/>
              </a:ext>
            </a:extLst>
          </p:cNvPr>
          <p:cNvGrpSpPr/>
          <p:nvPr/>
        </p:nvGrpSpPr>
        <p:grpSpPr>
          <a:xfrm>
            <a:off x="600364" y="1133475"/>
            <a:ext cx="4716502" cy="5564333"/>
            <a:chOff x="600364" y="1133475"/>
            <a:chExt cx="4716502" cy="5564333"/>
          </a:xfrm>
        </p:grpSpPr>
        <p:pic>
          <p:nvPicPr>
            <p:cNvPr id="18" name="图片 17">
              <a:extLst>
                <a:ext uri="{FF2B5EF4-FFF2-40B4-BE49-F238E27FC236}">
                  <a16:creationId xmlns:a16="http://schemas.microsoft.com/office/drawing/2014/main" id="{168DDA7D-4B09-4B6B-A04F-C17569F65CAB}"/>
                </a:ext>
              </a:extLst>
            </p:cNvPr>
            <p:cNvPicPr>
              <a:picLocks noChangeAspect="1"/>
            </p:cNvPicPr>
            <p:nvPr/>
          </p:nvPicPr>
          <p:blipFill>
            <a:blip r:embed="rId4"/>
            <a:stretch>
              <a:fillRect/>
            </a:stretch>
          </p:blipFill>
          <p:spPr>
            <a:xfrm>
              <a:off x="600364" y="1133475"/>
              <a:ext cx="4716502" cy="5564333"/>
            </a:xfrm>
            <a:prstGeom prst="rect">
              <a:avLst/>
            </a:prstGeom>
          </p:spPr>
        </p:pic>
        <p:sp>
          <p:nvSpPr>
            <p:cNvPr id="3" name="矩形 2">
              <a:extLst>
                <a:ext uri="{FF2B5EF4-FFF2-40B4-BE49-F238E27FC236}">
                  <a16:creationId xmlns:a16="http://schemas.microsoft.com/office/drawing/2014/main" id="{A6AA792C-AD6C-E731-3B22-EEAA61776DA0}"/>
                </a:ext>
              </a:extLst>
            </p:cNvPr>
            <p:cNvSpPr/>
            <p:nvPr/>
          </p:nvSpPr>
          <p:spPr>
            <a:xfrm>
              <a:off x="2171700" y="274320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F91DDDA-67E6-0EAF-0224-F620BA7C8AAE}"/>
                </a:ext>
              </a:extLst>
            </p:cNvPr>
            <p:cNvSpPr/>
            <p:nvPr/>
          </p:nvSpPr>
          <p:spPr>
            <a:xfrm>
              <a:off x="2171700" y="6326463"/>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4C666B5-8338-ED17-FF6E-87A59F4D2408}"/>
                </a:ext>
              </a:extLst>
            </p:cNvPr>
            <p:cNvSpPr/>
            <p:nvPr/>
          </p:nvSpPr>
          <p:spPr>
            <a:xfrm>
              <a:off x="2171700" y="4975514"/>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04855062-86CB-D0B4-E8C1-45C829226292}"/>
              </a:ext>
            </a:extLst>
          </p:cNvPr>
          <p:cNvSpPr txBox="1"/>
          <p:nvPr/>
        </p:nvSpPr>
        <p:spPr>
          <a:xfrm>
            <a:off x="5523961" y="4954327"/>
            <a:ext cx="5809961" cy="1323439"/>
          </a:xfrm>
          <a:prstGeom prst="rect">
            <a:avLst/>
          </a:prstGeom>
          <a:noFill/>
        </p:spPr>
        <p:txBody>
          <a:bodyPr wrap="square" rtlCol="0">
            <a:spAutoFit/>
          </a:bodyPr>
          <a:lstStyle/>
          <a:p>
            <a:r>
              <a:rPr lang="en-US" altLang="zh-CN" sz="1600" dirty="0"/>
              <a:t>Verma-Lewis</a:t>
            </a:r>
            <a:r>
              <a:rPr lang="ja-JP" altLang="en-US" sz="1600" dirty="0"/>
              <a:t>による重みで（</a:t>
            </a:r>
            <a:r>
              <a:rPr lang="en-US" altLang="ja-JP" sz="1600" dirty="0" err="1"/>
              <a:t>Mincut</a:t>
            </a:r>
            <a:r>
              <a:rPr lang="ja-JP" altLang="en-US" sz="1600" dirty="0"/>
              <a:t>と</a:t>
            </a:r>
            <a:r>
              <a:rPr lang="en-US" altLang="ja-JP" sz="1600" dirty="0"/>
              <a:t>MKP</a:t>
            </a:r>
            <a:r>
              <a:rPr lang="ja-JP" altLang="en-US" sz="1600" dirty="0"/>
              <a:t>）得られた解の品質がもっとも高い</a:t>
            </a:r>
            <a:endParaRPr lang="en-US" altLang="ja-JP" sz="1600" dirty="0"/>
          </a:p>
          <a:p>
            <a:endParaRPr lang="en-US" altLang="zh-CN" sz="1600" dirty="0"/>
          </a:p>
          <a:p>
            <a:r>
              <a:rPr lang="en-US" altLang="zh-CN" sz="1600" dirty="0"/>
              <a:t>TSP</a:t>
            </a:r>
            <a:r>
              <a:rPr lang="ja-JP" altLang="en-US" sz="1600" dirty="0"/>
              <a:t>インスタンスに対して三つの</a:t>
            </a:r>
            <a:r>
              <a:rPr lang="en-US" altLang="zh-CN" sz="1600" dirty="0"/>
              <a:t>Exact Penalty Methods</a:t>
            </a:r>
            <a:r>
              <a:rPr lang="ja-JP" altLang="en-US" sz="1600" dirty="0"/>
              <a:t>による重みで得られた解の品質はほぼ同じ</a:t>
            </a:r>
            <a:endParaRPr lang="zh-CN" altLang="en-US" sz="1600" dirty="0"/>
          </a:p>
        </p:txBody>
      </p:sp>
      <p:sp>
        <p:nvSpPr>
          <p:cNvPr id="11" name="文本框 10">
            <a:extLst>
              <a:ext uri="{FF2B5EF4-FFF2-40B4-BE49-F238E27FC236}">
                <a16:creationId xmlns:a16="http://schemas.microsoft.com/office/drawing/2014/main" id="{6A242A23-9DA8-3DA7-D839-866FCE93545E}"/>
              </a:ext>
            </a:extLst>
          </p:cNvPr>
          <p:cNvSpPr txBox="1"/>
          <p:nvPr/>
        </p:nvSpPr>
        <p:spPr>
          <a:xfrm>
            <a:off x="5419186" y="3223143"/>
            <a:ext cx="6601364" cy="1384995"/>
          </a:xfrm>
          <a:prstGeom prst="rect">
            <a:avLst/>
          </a:prstGeom>
          <a:noFill/>
          <a:ln>
            <a:solidFill>
              <a:schemeClr val="tx1"/>
            </a:solidFill>
          </a:ln>
        </p:spPr>
        <p:txBody>
          <a:bodyPr wrap="square">
            <a:spAutoFit/>
          </a:bodyPr>
          <a:lstStyle/>
          <a:p>
            <a:r>
              <a:rPr lang="ja-JP" altLang="en-US" sz="1400" dirty="0"/>
              <a:t>一回の</a:t>
            </a:r>
            <a:r>
              <a:rPr lang="en-US" altLang="zh-CN" sz="1400" dirty="0"/>
              <a:t>DA</a:t>
            </a:r>
            <a:r>
              <a:rPr lang="ja-JP" altLang="en-US" sz="1400" dirty="0"/>
              <a:t>の実行の停止条件：</a:t>
            </a:r>
            <a:endParaRPr lang="en-US" altLang="ja-JP" sz="1400" dirty="0"/>
          </a:p>
          <a:p>
            <a:pPr marL="285750" indent="-285750">
              <a:buFont typeface="Arial" panose="020B0604020202020204" pitchFamily="34" charset="0"/>
              <a:buChar char="•"/>
            </a:pPr>
            <a:r>
              <a:rPr lang="ja-JP" altLang="en-US" sz="1400" dirty="0"/>
              <a:t>エネルギー（コスト）：既知最適解</a:t>
            </a:r>
            <a:endParaRPr lang="en-US" altLang="ja-JP" sz="1400" dirty="0"/>
          </a:p>
          <a:p>
            <a:pPr marL="285750" indent="-285750">
              <a:buFont typeface="Arial" panose="020B0604020202020204" pitchFamily="34" charset="0"/>
              <a:buChar char="•"/>
            </a:pPr>
            <a:r>
              <a:rPr lang="ja-JP" altLang="en-US" sz="1400" dirty="0"/>
              <a:t>実行時間：</a:t>
            </a:r>
            <a:r>
              <a:rPr lang="en-US" altLang="ja-JP" sz="1400" dirty="0"/>
              <a:t>20</a:t>
            </a:r>
            <a:r>
              <a:rPr lang="ja-JP" altLang="en-US" sz="1400" dirty="0"/>
              <a:t>ｓ</a:t>
            </a:r>
            <a:endParaRPr lang="en-US" altLang="ja-JP" sz="1400" dirty="0"/>
          </a:p>
          <a:p>
            <a:endParaRPr lang="en-US" altLang="ja-JP" sz="1400" dirty="0"/>
          </a:p>
          <a:p>
            <a:r>
              <a:rPr lang="en-US" altLang="ja-JP" sz="1400" dirty="0"/>
              <a:t>20</a:t>
            </a:r>
            <a:r>
              <a:rPr lang="ja-JP" altLang="en-US" sz="1400" dirty="0"/>
              <a:t>ｓ以内に既知最適解に到達したら実行終了</a:t>
            </a:r>
            <a:endParaRPr lang="en-US" altLang="ja-JP" sz="1400" dirty="0"/>
          </a:p>
          <a:p>
            <a:r>
              <a:rPr lang="ja-JP" altLang="en-US" sz="1400" dirty="0"/>
              <a:t>到達しなかったら</a:t>
            </a:r>
            <a:r>
              <a:rPr lang="en-US" altLang="ja-JP" sz="1400" dirty="0"/>
              <a:t>20</a:t>
            </a:r>
            <a:r>
              <a:rPr lang="ja-JP" altLang="en-US" sz="1400" dirty="0"/>
              <a:t>ｓで終了する</a:t>
            </a:r>
            <a:endParaRPr lang="en-US" altLang="ja-JP" sz="1400"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14B010C-F35A-FF51-4ADB-56C0FEA295A2}"/>
                  </a:ext>
                </a:extLst>
              </p:cNvPr>
              <p:cNvSpPr txBox="1"/>
              <p:nvPr/>
            </p:nvSpPr>
            <p:spPr>
              <a:xfrm>
                <a:off x="8992980" y="36907"/>
                <a:ext cx="2769028" cy="923330"/>
              </a:xfrm>
              <a:prstGeom prst="rect">
                <a:avLst/>
              </a:prstGeom>
              <a:noFill/>
              <a:ln>
                <a:solidFill>
                  <a:schemeClr val="tx1"/>
                </a:solidFill>
              </a:ln>
            </p:spPr>
            <p:txBody>
              <a:bodyPr wrap="none" rtlCol="0">
                <a:spAutoFit/>
              </a:bodyPr>
              <a:lstStyle/>
              <a:p>
                <a14:m>
                  <m:oMath xmlns:m="http://schemas.openxmlformats.org/officeDocument/2006/math">
                    <m:r>
                      <a:rPr lang="en-US" altLang="zh-CN" b="0" i="1" smtClean="0">
                        <a:latin typeface="Cambria Math" panose="02040503050406030204" pitchFamily="18" charset="0"/>
                      </a:rPr>
                      <m:t>𝑂𝑝𝑡𝑖𝑚𝑎𝑙</m:t>
                    </m:r>
                  </m:oMath>
                </a14:m>
                <a:r>
                  <a:rPr lang="ja-JP" altLang="en-US" dirty="0"/>
                  <a:t>：既知最適解</a:t>
                </a:r>
                <a:endParaRPr lang="en-US" altLang="ja-JP" dirty="0"/>
              </a:p>
              <a:p>
                <a14:m>
                  <m:oMath xmlns:m="http://schemas.openxmlformats.org/officeDocument/2006/math">
                    <m:r>
                      <a:rPr lang="en-US" altLang="zh-CN" b="0" i="1" smtClean="0">
                        <a:latin typeface="Cambria Math" panose="02040503050406030204" pitchFamily="18" charset="0"/>
                      </a:rPr>
                      <m:t>𝑟</m:t>
                    </m:r>
                  </m:oMath>
                </a14:m>
                <a:r>
                  <a:rPr lang="ja-JP" altLang="en-US" dirty="0"/>
                  <a:t>：実験回数</a:t>
                </a:r>
                <a:r>
                  <a:rPr lang="en-US" altLang="ja-JP" dirty="0"/>
                  <a:t>=20</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𝐴𝑙𝑔</m:t>
                        </m:r>
                      </m:e>
                      <m:sub>
                        <m:r>
                          <a:rPr lang="en-US" altLang="zh-CN" b="0" i="1" smtClean="0">
                            <a:latin typeface="Cambria Math" panose="02040503050406030204" pitchFamily="18" charset="0"/>
                          </a:rPr>
                          <m:t>𝑖</m:t>
                        </m:r>
                      </m:sub>
                    </m:sSub>
                  </m:oMath>
                </a14:m>
                <a:r>
                  <a:rPr lang="ja-JP" altLang="en-US" dirty="0"/>
                  <a:t>：</a:t>
                </a:r>
                <a14:m>
                  <m:oMath xmlns:m="http://schemas.openxmlformats.org/officeDocument/2006/math">
                    <m:r>
                      <a:rPr lang="en-US" altLang="ja-JP" b="0" i="1" dirty="0" smtClean="0">
                        <a:latin typeface="Cambria Math" panose="02040503050406030204" pitchFamily="18" charset="0"/>
                      </a:rPr>
                      <m:t>𝑖</m:t>
                    </m:r>
                  </m:oMath>
                </a14:m>
                <a:r>
                  <a:rPr lang="ja-JP" altLang="en-US" dirty="0"/>
                  <a:t>回目で得られた解</a:t>
                </a:r>
                <a:endParaRPr lang="zh-CN" altLang="en-US" dirty="0"/>
              </a:p>
            </p:txBody>
          </p:sp>
        </mc:Choice>
        <mc:Fallback xmlns="">
          <p:sp>
            <p:nvSpPr>
              <p:cNvPr id="12" name="文本框 11">
                <a:extLst>
                  <a:ext uri="{FF2B5EF4-FFF2-40B4-BE49-F238E27FC236}">
                    <a16:creationId xmlns:a16="http://schemas.microsoft.com/office/drawing/2014/main" id="{014B010C-F35A-FF51-4ADB-56C0FEA295A2}"/>
                  </a:ext>
                </a:extLst>
              </p:cNvPr>
              <p:cNvSpPr txBox="1">
                <a:spLocks noRot="1" noChangeAspect="1" noMove="1" noResize="1" noEditPoints="1" noAdjustHandles="1" noChangeArrowheads="1" noChangeShapeType="1" noTextEdit="1"/>
              </p:cNvSpPr>
              <p:nvPr/>
            </p:nvSpPr>
            <p:spPr>
              <a:xfrm>
                <a:off x="8992980" y="36907"/>
                <a:ext cx="2769028" cy="923330"/>
              </a:xfrm>
              <a:prstGeom prst="rect">
                <a:avLst/>
              </a:prstGeom>
              <a:blipFill>
                <a:blip r:embed="rId5"/>
                <a:stretch>
                  <a:fillRect l="-439" t="-1948" r="-1316" b="-9091"/>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133218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12" name="文本框 11">
            <a:extLst>
              <a:ext uri="{FF2B5EF4-FFF2-40B4-BE49-F238E27FC236}">
                <a16:creationId xmlns:a16="http://schemas.microsoft.com/office/drawing/2014/main" id="{85C95233-2EC6-7956-00E4-75160DD9D748}"/>
              </a:ext>
            </a:extLst>
          </p:cNvPr>
          <p:cNvSpPr txBox="1"/>
          <p:nvPr/>
        </p:nvSpPr>
        <p:spPr>
          <a:xfrm>
            <a:off x="4895561" y="1190387"/>
            <a:ext cx="6829425" cy="1600438"/>
          </a:xfrm>
          <a:prstGeom prst="rect">
            <a:avLst/>
          </a:prstGeom>
          <a:noFill/>
          <a:ln>
            <a:solidFill>
              <a:schemeClr val="tx1"/>
            </a:solidFill>
          </a:ln>
        </p:spPr>
        <p:txBody>
          <a:bodyPr wrap="square" rtlCol="0">
            <a:spAutoFit/>
          </a:bodyPr>
          <a:lstStyle/>
          <a:p>
            <a:r>
              <a:rPr lang="en-US" altLang="ja-JP" sz="1400" dirty="0">
                <a:solidFill>
                  <a:srgbClr val="0F0F0F"/>
                </a:solidFill>
                <a:latin typeface="Times New Roman" panose="02020603050405020304" pitchFamily="18" charset="0"/>
                <a:cs typeface="Times New Roman" panose="02020603050405020304" pitchFamily="18" charset="0"/>
              </a:rPr>
              <a:t>TTS</a:t>
            </a:r>
            <a:r>
              <a:rPr lang="ja-JP" altLang="en-US" sz="1400" dirty="0"/>
              <a:t>（</a:t>
            </a:r>
            <a:r>
              <a:rPr lang="en-US" altLang="zh-CN" sz="1400" b="0" i="0" dirty="0">
                <a:solidFill>
                  <a:srgbClr val="0F0F0F"/>
                </a:solidFill>
                <a:effectLst/>
                <a:latin typeface="Times New Roman" panose="02020603050405020304" pitchFamily="18" charset="0"/>
                <a:cs typeface="Times New Roman" panose="02020603050405020304" pitchFamily="18" charset="0"/>
              </a:rPr>
              <a:t>Time to Solution</a:t>
            </a:r>
            <a:r>
              <a:rPr lang="ja-JP" altLang="en-US" sz="1400" dirty="0"/>
              <a:t>）：</a:t>
            </a:r>
            <a:endParaRPr lang="en-US" altLang="ja-JP" sz="1400" dirty="0"/>
          </a:p>
          <a:p>
            <a:r>
              <a:rPr lang="ja-JP" altLang="en-US" sz="1400" dirty="0"/>
              <a:t>制限時間内で見つかった最高品質の解を達成するのにどれだけ時間がかかるか</a:t>
            </a:r>
            <a:endParaRPr lang="en-US" altLang="ja-JP" sz="1400" dirty="0"/>
          </a:p>
          <a:p>
            <a:endParaRPr lang="en-US" altLang="zh-CN" sz="1400" dirty="0"/>
          </a:p>
          <a:p>
            <a:r>
              <a:rPr lang="ja-JP" altLang="en-US" sz="1400" dirty="0"/>
              <a:t>本論文で制限時間は</a:t>
            </a:r>
            <a:r>
              <a:rPr lang="en-US" altLang="ja-JP" sz="1400" dirty="0"/>
              <a:t>20s</a:t>
            </a:r>
          </a:p>
          <a:p>
            <a:endParaRPr lang="en-US" altLang="zh-CN" sz="1400" dirty="0"/>
          </a:p>
          <a:p>
            <a:r>
              <a:rPr lang="en-US" altLang="ja-JP" sz="1400" dirty="0">
                <a:solidFill>
                  <a:srgbClr val="0F0F0F"/>
                </a:solidFill>
                <a:latin typeface="Times New Roman" panose="02020603050405020304" pitchFamily="18" charset="0"/>
                <a:cs typeface="Times New Roman" panose="02020603050405020304" pitchFamily="18" charset="0"/>
              </a:rPr>
              <a:t>TTS</a:t>
            </a:r>
            <a:r>
              <a:rPr lang="ja-JP" altLang="en-US" sz="1400" dirty="0"/>
              <a:t>がちょっと</a:t>
            </a:r>
            <a:r>
              <a:rPr lang="en-US" altLang="ja-JP" sz="1400" dirty="0"/>
              <a:t>20</a:t>
            </a:r>
            <a:r>
              <a:rPr lang="ja-JP" altLang="en-US" sz="1400" dirty="0"/>
              <a:t>ｓを超える場合：</a:t>
            </a:r>
            <a:endParaRPr lang="en-US" altLang="ja-JP" sz="1400" dirty="0"/>
          </a:p>
          <a:p>
            <a:r>
              <a:rPr lang="ja-JP" altLang="en-US" sz="1400" dirty="0"/>
              <a:t>ちょうど</a:t>
            </a:r>
            <a:r>
              <a:rPr lang="en-US" altLang="ja-JP" sz="1400" dirty="0"/>
              <a:t>20</a:t>
            </a:r>
            <a:r>
              <a:rPr lang="ja-JP" altLang="en-US" sz="1400" dirty="0"/>
              <a:t>ｓで実験を停止するのは安全ではない（</a:t>
            </a:r>
            <a:r>
              <a:rPr lang="en-US" altLang="ja-JP" sz="1400" dirty="0">
                <a:solidFill>
                  <a:srgbClr val="0F0F0F"/>
                </a:solidFill>
                <a:latin typeface="Times New Roman" panose="02020603050405020304" pitchFamily="18" charset="0"/>
                <a:cs typeface="Times New Roman" panose="02020603050405020304" pitchFamily="18" charset="0"/>
              </a:rPr>
              <a:t>unsafe</a:t>
            </a:r>
            <a:r>
              <a:rPr lang="ja-JP" altLang="en-US" sz="1400" dirty="0"/>
              <a:t>）</a:t>
            </a:r>
            <a:endParaRPr lang="zh-CN" altLang="en-US" sz="1400" dirty="0"/>
          </a:p>
        </p:txBody>
      </p:sp>
      <p:grpSp>
        <p:nvGrpSpPr>
          <p:cNvPr id="16" name="组合 15">
            <a:extLst>
              <a:ext uri="{FF2B5EF4-FFF2-40B4-BE49-F238E27FC236}">
                <a16:creationId xmlns:a16="http://schemas.microsoft.com/office/drawing/2014/main" id="{F59F9683-E436-386D-326E-9BBFABA49E42}"/>
              </a:ext>
            </a:extLst>
          </p:cNvPr>
          <p:cNvGrpSpPr/>
          <p:nvPr/>
        </p:nvGrpSpPr>
        <p:grpSpPr>
          <a:xfrm>
            <a:off x="600364" y="1133476"/>
            <a:ext cx="4047836" cy="5605236"/>
            <a:chOff x="600364" y="1133476"/>
            <a:chExt cx="4047836" cy="5605236"/>
          </a:xfrm>
        </p:grpSpPr>
        <p:pic>
          <p:nvPicPr>
            <p:cNvPr id="11" name="图片 10">
              <a:extLst>
                <a:ext uri="{FF2B5EF4-FFF2-40B4-BE49-F238E27FC236}">
                  <a16:creationId xmlns:a16="http://schemas.microsoft.com/office/drawing/2014/main" id="{5877CF9A-DE0C-72E5-BA44-7F32DFB8479B}"/>
                </a:ext>
              </a:extLst>
            </p:cNvPr>
            <p:cNvPicPr>
              <a:picLocks noChangeAspect="1"/>
            </p:cNvPicPr>
            <p:nvPr/>
          </p:nvPicPr>
          <p:blipFill>
            <a:blip r:embed="rId3"/>
            <a:stretch>
              <a:fillRect/>
            </a:stretch>
          </p:blipFill>
          <p:spPr>
            <a:xfrm>
              <a:off x="600364" y="1133476"/>
              <a:ext cx="4047836" cy="5605236"/>
            </a:xfrm>
            <a:prstGeom prst="rect">
              <a:avLst/>
            </a:prstGeom>
          </p:spPr>
        </p:pic>
        <p:sp>
          <p:nvSpPr>
            <p:cNvPr id="13" name="矩形 12">
              <a:extLst>
                <a:ext uri="{FF2B5EF4-FFF2-40B4-BE49-F238E27FC236}">
                  <a16:creationId xmlns:a16="http://schemas.microsoft.com/office/drawing/2014/main" id="{5D461E5A-BCDD-9FE0-3E73-6A0BD1B538C9}"/>
                </a:ext>
              </a:extLst>
            </p:cNvPr>
            <p:cNvSpPr/>
            <p:nvPr/>
          </p:nvSpPr>
          <p:spPr>
            <a:xfrm>
              <a:off x="1371600" y="2790825"/>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6AB77E5A-E9A7-3408-D279-5CA04EAE3733}"/>
                </a:ext>
              </a:extLst>
            </p:cNvPr>
            <p:cNvSpPr/>
            <p:nvPr/>
          </p:nvSpPr>
          <p:spPr>
            <a:xfrm>
              <a:off x="1304925" y="6432180"/>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E7BDEF-5FA6-8E40-E17D-C0F7EE01DD26}"/>
                </a:ext>
              </a:extLst>
            </p:cNvPr>
            <p:cNvSpPr/>
            <p:nvPr/>
          </p:nvSpPr>
          <p:spPr>
            <a:xfrm>
              <a:off x="1304925" y="5059506"/>
              <a:ext cx="2971800" cy="3065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0F5F2CFA-A30D-57EC-C159-5002E7E35A5A}"/>
              </a:ext>
            </a:extLst>
          </p:cNvPr>
          <p:cNvSpPr txBox="1"/>
          <p:nvPr/>
        </p:nvSpPr>
        <p:spPr>
          <a:xfrm>
            <a:off x="4895561" y="2989957"/>
            <a:ext cx="6391275" cy="2893100"/>
          </a:xfrm>
          <a:prstGeom prst="rect">
            <a:avLst/>
          </a:prstGeom>
          <a:noFill/>
        </p:spPr>
        <p:txBody>
          <a:bodyPr wrap="square" rtlCol="0">
            <a:spAutoFit/>
          </a:bodyPr>
          <a:lstStyle/>
          <a:p>
            <a:r>
              <a:rPr lang="en-US" altLang="zh-CN" sz="1400" dirty="0">
                <a:solidFill>
                  <a:srgbClr val="0F0F0F"/>
                </a:solidFill>
                <a:latin typeface="Times New Roman" panose="02020603050405020304" pitchFamily="18" charset="0"/>
                <a:cs typeface="Times New Roman" panose="02020603050405020304" pitchFamily="18" charset="0"/>
              </a:rPr>
              <a:t>MKP</a:t>
            </a:r>
            <a:r>
              <a:rPr lang="ja-JP" altLang="en-US" sz="1400" dirty="0"/>
              <a:t>と</a:t>
            </a:r>
            <a:r>
              <a:rPr lang="en-US" altLang="ja-JP" sz="1400" dirty="0">
                <a:latin typeface="Times New Roman" panose="02020603050405020304" pitchFamily="18" charset="0"/>
                <a:cs typeface="Times New Roman" panose="02020603050405020304" pitchFamily="18" charset="0"/>
              </a:rPr>
              <a:t>TSP</a:t>
            </a:r>
            <a:r>
              <a:rPr lang="ja-JP" altLang="en-US" sz="1400" dirty="0"/>
              <a:t>に対して</a:t>
            </a:r>
            <a:r>
              <a:rPr lang="en-US" altLang="zh-CN" sz="1400" dirty="0">
                <a:latin typeface="Times New Roman" panose="02020603050405020304" pitchFamily="18" charset="0"/>
                <a:cs typeface="Times New Roman" panose="02020603050405020304" pitchFamily="18" charset="0"/>
              </a:rPr>
              <a:t>Verma-Lewis</a:t>
            </a:r>
            <a:r>
              <a:rPr lang="ja-JP" altLang="en-US" sz="1400" dirty="0"/>
              <a:t>による重みでの</a:t>
            </a:r>
            <a:r>
              <a:rPr lang="en-US" altLang="ja-JP" sz="1400" dirty="0"/>
              <a:t>TTS</a:t>
            </a:r>
            <a:r>
              <a:rPr lang="ja-JP" altLang="en-US" sz="1400" dirty="0"/>
              <a:t>が他の二つ方法より短い</a:t>
            </a:r>
            <a:endParaRPr lang="en-US" altLang="ja-JP" sz="1400" dirty="0"/>
          </a:p>
          <a:p>
            <a:endParaRPr lang="en-US" altLang="zh-CN" sz="1400" dirty="0"/>
          </a:p>
          <a:p>
            <a:r>
              <a:rPr lang="en-US" altLang="zh-CN" sz="1400" dirty="0" err="1">
                <a:latin typeface="Times New Roman" panose="02020603050405020304" pitchFamily="18" charset="0"/>
                <a:cs typeface="Times New Roman" panose="02020603050405020304" pitchFamily="18" charset="0"/>
              </a:rPr>
              <a:t>Mincut</a:t>
            </a:r>
            <a:r>
              <a:rPr lang="ja-JP" altLang="en-US" sz="1400" dirty="0"/>
              <a:t>に対して</a:t>
            </a:r>
            <a:r>
              <a:rPr lang="en-US" altLang="ja-JP" sz="1400" dirty="0">
                <a:latin typeface="Times New Roman" panose="02020603050405020304" pitchFamily="18" charset="0"/>
                <a:cs typeface="Times New Roman" panose="02020603050405020304" pitchFamily="18" charset="0"/>
              </a:rPr>
              <a:t>Sum</a:t>
            </a:r>
            <a:r>
              <a:rPr lang="ja-JP" altLang="en-US" sz="1400" dirty="0"/>
              <a:t>による重みでの</a:t>
            </a:r>
            <a:r>
              <a:rPr lang="en-US" altLang="ja-JP" sz="1400" dirty="0">
                <a:latin typeface="Times New Roman" panose="02020603050405020304" pitchFamily="18" charset="0"/>
                <a:cs typeface="Times New Roman" panose="02020603050405020304" pitchFamily="18" charset="0"/>
              </a:rPr>
              <a:t>TTS</a:t>
            </a:r>
            <a:r>
              <a:rPr lang="ja-JP" altLang="en-US" sz="1400" dirty="0"/>
              <a:t>がもっとも短い</a:t>
            </a:r>
            <a:endParaRPr lang="en-US" altLang="ja-JP" sz="1400" dirty="0"/>
          </a:p>
          <a:p>
            <a:endParaRPr lang="en-US" altLang="ja-JP" sz="1400" dirty="0"/>
          </a:p>
          <a:p>
            <a:endParaRPr lang="en-US" altLang="ja-JP" sz="1400" dirty="0"/>
          </a:p>
          <a:p>
            <a:endParaRPr lang="en-US" altLang="ja-JP" sz="1400" dirty="0"/>
          </a:p>
          <a:p>
            <a:endParaRPr lang="en-US" altLang="zh-CN" sz="1400" dirty="0"/>
          </a:p>
          <a:p>
            <a:r>
              <a:rPr lang="ja-JP" altLang="en-US" sz="1400" dirty="0"/>
              <a:t>推論：</a:t>
            </a:r>
            <a:endParaRPr lang="en-US" altLang="ja-JP" sz="1400" dirty="0"/>
          </a:p>
          <a:p>
            <a:r>
              <a:rPr lang="ja-JP" altLang="en-US" sz="1400" dirty="0"/>
              <a:t>より大きなペナルティー重み</a:t>
            </a:r>
            <a:r>
              <a:rPr lang="en-US" altLang="ja-JP" sz="1400" dirty="0"/>
              <a:t>(</a:t>
            </a:r>
            <a:r>
              <a:rPr lang="en-US" altLang="ja-JP" sz="1400" dirty="0">
                <a:latin typeface="Times New Roman" panose="02020603050405020304" pitchFamily="18" charset="0"/>
                <a:cs typeface="Times New Roman" panose="02020603050405020304" pitchFamily="18" charset="0"/>
              </a:rPr>
              <a:t>Posi-Nega, Sum</a:t>
            </a:r>
            <a:r>
              <a:rPr lang="en-US" altLang="ja-JP" sz="1400" dirty="0"/>
              <a:t>)</a:t>
            </a:r>
            <a:r>
              <a:rPr lang="ja-JP" altLang="en-US" sz="1400" dirty="0"/>
              <a:t>で解が早く</a:t>
            </a:r>
            <a:r>
              <a:rPr lang="ja-JP" altLang="en-US" sz="1400" b="0" i="0" dirty="0">
                <a:solidFill>
                  <a:srgbClr val="4D5156"/>
                </a:solidFill>
                <a:effectLst/>
                <a:latin typeface="arial" panose="020B0604020202020204" pitchFamily="34" charset="0"/>
              </a:rPr>
              <a:t>サブオプティマル（</a:t>
            </a:r>
            <a:r>
              <a:rPr lang="en-US" altLang="ja-JP" sz="1400" b="0" i="0" dirty="0">
                <a:solidFill>
                  <a:srgbClr val="4D5156"/>
                </a:solidFill>
                <a:effectLst/>
                <a:latin typeface="Times New Roman" panose="02020603050405020304" pitchFamily="18" charset="0"/>
                <a:cs typeface="Times New Roman" panose="02020603050405020304" pitchFamily="18" charset="0"/>
              </a:rPr>
              <a:t>suboptimal</a:t>
            </a:r>
            <a:r>
              <a:rPr lang="ja-JP" altLang="en-US" sz="1400" b="0" i="0" dirty="0">
                <a:solidFill>
                  <a:srgbClr val="4D5156"/>
                </a:solidFill>
                <a:effectLst/>
                <a:latin typeface="arial" panose="020B0604020202020204" pitchFamily="34" charset="0"/>
              </a:rPr>
              <a:t>）</a:t>
            </a:r>
            <a:r>
              <a:rPr lang="ja-JP" altLang="en-US" sz="1400" dirty="0"/>
              <a:t>に早く収束する可能性があることを示している</a:t>
            </a:r>
            <a:endParaRPr lang="en-US" altLang="ja-JP" sz="1400" dirty="0"/>
          </a:p>
          <a:p>
            <a:endParaRPr lang="en-US" altLang="zh-CN" sz="1400" dirty="0"/>
          </a:p>
          <a:p>
            <a:r>
              <a:rPr lang="ja-JP" altLang="en-US" sz="1400" dirty="0"/>
              <a:t>全体から見ると</a:t>
            </a:r>
            <a:endParaRPr lang="en-US" altLang="zh-CN" sz="1400" dirty="0"/>
          </a:p>
          <a:p>
            <a:r>
              <a:rPr lang="en-US" altLang="zh-CN" sz="1400" dirty="0">
                <a:latin typeface="Times New Roman" panose="02020603050405020304" pitchFamily="18" charset="0"/>
                <a:cs typeface="Times New Roman" panose="02020603050405020304" pitchFamily="18" charset="0"/>
              </a:rPr>
              <a:t>Verma-Lewis</a:t>
            </a:r>
            <a:r>
              <a:rPr lang="ja-JP" altLang="en-US" sz="1400" dirty="0"/>
              <a:t>による重みでの解はより良い</a:t>
            </a:r>
            <a:r>
              <a:rPr lang="en-US" altLang="ja-JP" sz="1400" dirty="0">
                <a:latin typeface="Times New Roman" panose="02020603050405020304" pitchFamily="18" charset="0"/>
                <a:cs typeface="Times New Roman" panose="02020603050405020304" pitchFamily="18" charset="0"/>
              </a:rPr>
              <a:t>ARPD</a:t>
            </a:r>
            <a:r>
              <a:rPr lang="ja-JP" altLang="en-US" sz="1400" dirty="0"/>
              <a:t>とより短い</a:t>
            </a:r>
            <a:r>
              <a:rPr lang="en-US" altLang="ja-JP" sz="1400" dirty="0">
                <a:latin typeface="Times New Roman" panose="02020603050405020304" pitchFamily="18" charset="0"/>
                <a:cs typeface="Times New Roman" panose="02020603050405020304" pitchFamily="18" charset="0"/>
              </a:rPr>
              <a:t>TTS</a:t>
            </a:r>
            <a:r>
              <a:rPr lang="ja-JP" altLang="en-US" sz="1400" dirty="0"/>
              <a:t>を持っている</a:t>
            </a:r>
            <a:endParaRPr lang="zh-CN" altLang="en-US" sz="1400" dirty="0"/>
          </a:p>
        </p:txBody>
      </p:sp>
    </p:spTree>
    <p:extLst>
      <p:ext uri="{BB962C8B-B14F-4D97-AF65-F5344CB8AC3E}">
        <p14:creationId xmlns:p14="http://schemas.microsoft.com/office/powerpoint/2010/main" val="2397122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RESULTS</a:t>
            </a:r>
          </a:p>
        </p:txBody>
      </p:sp>
      <p:sp>
        <p:nvSpPr>
          <p:cNvPr id="9" name="文本框 8">
            <a:extLst>
              <a:ext uri="{FF2B5EF4-FFF2-40B4-BE49-F238E27FC236}">
                <a16:creationId xmlns:a16="http://schemas.microsoft.com/office/drawing/2014/main" id="{020DEC10-3A6F-4EEC-1CB3-A31A1AD4C4AB}"/>
              </a:ext>
            </a:extLst>
          </p:cNvPr>
          <p:cNvSpPr txBox="1"/>
          <p:nvPr/>
        </p:nvSpPr>
        <p:spPr>
          <a:xfrm>
            <a:off x="600364" y="1238694"/>
            <a:ext cx="6096000" cy="369332"/>
          </a:xfrm>
          <a:prstGeom prst="rect">
            <a:avLst/>
          </a:prstGeom>
          <a:noFill/>
        </p:spPr>
        <p:txBody>
          <a:bodyPr wrap="square">
            <a:spAutoFit/>
          </a:bodyPr>
          <a:lstStyle/>
          <a:p>
            <a:r>
              <a:rPr lang="en-US" altLang="zh-CN" dirty="0"/>
              <a:t>Sequential Penalty Methods</a:t>
            </a:r>
            <a:r>
              <a:rPr lang="ja-JP" altLang="en-US" dirty="0"/>
              <a:t>の結果</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30A2E8F-D941-8EEA-2E3C-C1D23FBD8B44}"/>
                  </a:ext>
                </a:extLst>
              </p:cNvPr>
              <p:cNvSpPr txBox="1"/>
              <p:nvPr/>
            </p:nvSpPr>
            <p:spPr>
              <a:xfrm>
                <a:off x="4811317" y="2934949"/>
                <a:ext cx="7380683" cy="332398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Scaled Sequential</a:t>
                </a:r>
                <a:r>
                  <a:rPr lang="ja-JP" altLang="en-US" sz="1400" dirty="0">
                    <a:latin typeface="Times New Roman" panose="02020603050405020304" pitchFamily="18" charset="0"/>
                    <a:cs typeface="Times New Roman" panose="02020603050405020304" pitchFamily="18" charset="0"/>
                  </a:rPr>
                  <a:t>　</a:t>
                </a:r>
                <a:r>
                  <a:rPr lang="ja-JP" altLang="en-US" sz="1400" dirty="0"/>
                  <a:t>と　</a:t>
                </a:r>
                <a:r>
                  <a:rPr lang="en-US" altLang="zh-CN" sz="1400" dirty="0">
                    <a:latin typeface="Times New Roman" panose="02020603050405020304" pitchFamily="18" charset="0"/>
                    <a:cs typeface="Times New Roman" panose="02020603050405020304" pitchFamily="18" charset="0"/>
                  </a:rPr>
                  <a:t>Binary Search</a:t>
                </a:r>
                <a:r>
                  <a:rPr lang="ja-JP" altLang="en-US" sz="1400" dirty="0"/>
                  <a:t>は</a:t>
                </a:r>
                <a:endParaRPr lang="en-US" altLang="ja-JP" sz="1400" dirty="0"/>
              </a:p>
              <a:p>
                <a:r>
                  <a:rPr lang="en-US" altLang="zh-CN" sz="1400" dirty="0">
                    <a:latin typeface="Times New Roman" panose="02020603050405020304" pitchFamily="18" charset="0"/>
                    <a:cs typeface="Times New Roman" panose="02020603050405020304" pitchFamily="18" charset="0"/>
                  </a:rPr>
                  <a:t>Exact Penalty Methods</a:t>
                </a:r>
                <a:r>
                  <a:rPr lang="ja-JP" altLang="en-US" sz="1400" dirty="0"/>
                  <a:t>の</a:t>
                </a:r>
                <a:r>
                  <a:rPr lang="en-US" altLang="ja-JP" sz="1400" dirty="0">
                    <a:latin typeface="Times New Roman" panose="02020603050405020304" pitchFamily="18" charset="0"/>
                    <a:cs typeface="Times New Roman" panose="02020603050405020304" pitchFamily="18" charset="0"/>
                  </a:rPr>
                  <a:t>Sum</a:t>
                </a:r>
                <a:r>
                  <a:rPr lang="ja-JP" altLang="en-US" sz="1400" dirty="0"/>
                  <a:t>方法による重みは重み上限として使う</a:t>
                </a:r>
                <a:endParaRPr lang="en-US" altLang="ja-JP" sz="1400" dirty="0"/>
              </a:p>
              <a:p>
                <a:endParaRPr lang="en-US" altLang="zh-CN" sz="1400" dirty="0"/>
              </a:p>
              <a:p>
                <a:endParaRPr lang="en-US" altLang="zh-CN" sz="1400" dirty="0"/>
              </a:p>
              <a:p>
                <a:r>
                  <a:rPr lang="en-US" altLang="ja-JP" sz="1400" dirty="0" err="1">
                    <a:latin typeface="Times New Roman" panose="02020603050405020304" pitchFamily="18" charset="0"/>
                    <a:cs typeface="Times New Roman" panose="02020603050405020304" pitchFamily="18" charset="0"/>
                  </a:rPr>
                  <a:t>Mincut</a:t>
                </a:r>
                <a:r>
                  <a:rPr lang="ja-JP" altLang="en-US" sz="1400" dirty="0"/>
                  <a:t>に対して</a:t>
                </a:r>
                <a:endParaRPr lang="en-US" altLang="ja-JP" sz="1400" dirty="0"/>
              </a:p>
              <a:p>
                <a:r>
                  <a:rPr lang="ja-JP" altLang="en-US" sz="1400" dirty="0"/>
                  <a:t>得られたペナルティー重みは既知最良重みより小さいが</a:t>
                </a:r>
                <a:endParaRPr lang="en-US" altLang="ja-JP" sz="1400" dirty="0"/>
              </a:p>
              <a:p>
                <a:r>
                  <a:rPr lang="en-US" altLang="ja-JP" sz="1400" dirty="0"/>
                  <a:t>DA</a:t>
                </a:r>
                <a:r>
                  <a:rPr lang="ja-JP" altLang="en-US" sz="1400" dirty="0"/>
                  <a:t>がいつも実行可能解決を出すので</a:t>
                </a:r>
                <a:endParaRPr lang="en-US" altLang="ja-JP" sz="1400" dirty="0"/>
              </a:p>
              <a:p>
                <a:r>
                  <a:rPr lang="ja-JP" altLang="en-US" sz="1400" dirty="0"/>
                  <a:t>著者は</a:t>
                </a:r>
                <a14:m>
                  <m:oMath xmlns:m="http://schemas.openxmlformats.org/officeDocument/2006/math">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𝑤</m:t>
                    </m:r>
                    <m:r>
                      <a:rPr lang="en-US" altLang="ja-JP" sz="1400" b="0" i="1" smtClean="0">
                        <a:latin typeface="Cambria Math" panose="02040503050406030204" pitchFamily="18" charset="0"/>
                      </a:rPr>
                      <m:t>=1)</m:t>
                    </m:r>
                  </m:oMath>
                </a14:m>
                <a:r>
                  <a:rPr lang="ja-JP" altLang="en-US" sz="1400" dirty="0"/>
                  <a:t>有効な重みだと考える</a:t>
                </a:r>
                <a:endParaRPr lang="en-US" altLang="ja-JP" sz="1400" dirty="0"/>
              </a:p>
              <a:p>
                <a:endParaRPr lang="en-US" altLang="ja-JP" sz="1400" dirty="0"/>
              </a:p>
              <a:p>
                <a:endParaRPr lang="en-US" altLang="ja-JP" sz="1400" dirty="0"/>
              </a:p>
              <a:p>
                <a:r>
                  <a:rPr lang="en-US" altLang="ja-JP" sz="1400" dirty="0">
                    <a:latin typeface="Times New Roman" panose="02020603050405020304" pitchFamily="18" charset="0"/>
                    <a:cs typeface="Times New Roman" panose="02020603050405020304" pitchFamily="18" charset="0"/>
                  </a:rPr>
                  <a:t>MKP</a:t>
                </a:r>
                <a:r>
                  <a:rPr lang="ja-JP" altLang="en-US" sz="1400" dirty="0"/>
                  <a:t>の</a:t>
                </a:r>
                <a:r>
                  <a:rPr lang="en-US" altLang="ja-JP" sz="1400" dirty="0">
                    <a:latin typeface="Times New Roman" panose="02020603050405020304" pitchFamily="18" charset="0"/>
                    <a:cs typeface="Times New Roman" panose="02020603050405020304" pitchFamily="18" charset="0"/>
                  </a:rPr>
                  <a:t>weing8</a:t>
                </a:r>
                <a:r>
                  <a:rPr lang="ja-JP" altLang="en-US" sz="1400" dirty="0"/>
                  <a:t>を除いて、</a:t>
                </a:r>
                <a:r>
                  <a:rPr lang="en-US" altLang="ja-JP" sz="1400" dirty="0">
                    <a:latin typeface="Times New Roman" panose="02020603050405020304" pitchFamily="18" charset="0"/>
                    <a:cs typeface="Times New Roman" panose="02020603050405020304" pitchFamily="18" charset="0"/>
                  </a:rPr>
                  <a:t>MKP</a:t>
                </a:r>
                <a:r>
                  <a:rPr lang="ja-JP" altLang="en-US" sz="1400" dirty="0"/>
                  <a:t>と</a:t>
                </a:r>
                <a:r>
                  <a:rPr lang="en-US" altLang="ja-JP" sz="1400" dirty="0">
                    <a:latin typeface="Times New Roman" panose="02020603050405020304" pitchFamily="18" charset="0"/>
                    <a:cs typeface="Times New Roman" panose="02020603050405020304" pitchFamily="18" charset="0"/>
                  </a:rPr>
                  <a:t>TSP</a:t>
                </a:r>
                <a:r>
                  <a:rPr lang="ja-JP" altLang="en-US" sz="1400" dirty="0"/>
                  <a:t>で</a:t>
                </a:r>
                <a:r>
                  <a:rPr lang="en-US" altLang="ja-JP" sz="1400" dirty="0">
                    <a:latin typeface="Times New Roman" panose="02020603050405020304" pitchFamily="18" charset="0"/>
                    <a:cs typeface="Times New Roman" panose="02020603050405020304" pitchFamily="18" charset="0"/>
                  </a:rPr>
                  <a:t>Binary</a:t>
                </a:r>
                <a:r>
                  <a:rPr lang="en-US" altLang="ja-JP" sz="1400" dirty="0"/>
                  <a:t> </a:t>
                </a:r>
                <a:r>
                  <a:rPr lang="en-US" altLang="ja-JP" sz="1400" dirty="0">
                    <a:latin typeface="Times New Roman" panose="02020603050405020304" pitchFamily="18" charset="0"/>
                    <a:cs typeface="Times New Roman" panose="02020603050405020304" pitchFamily="18" charset="0"/>
                  </a:rPr>
                  <a:t>Search</a:t>
                </a:r>
                <a:r>
                  <a:rPr lang="ja-JP" altLang="en-US" sz="1400" dirty="0"/>
                  <a:t>による重みは最小</a:t>
                </a:r>
                <a:endParaRPr lang="en-US" altLang="ja-JP" sz="1400" dirty="0"/>
              </a:p>
              <a:p>
                <a:r>
                  <a:rPr lang="ja-JP" altLang="en-US" sz="1400" dirty="0"/>
                  <a:t>重みの大きさから並べると　</a:t>
                </a:r>
                <a:endParaRPr lang="en-US" altLang="ja-JP" sz="1400" dirty="0"/>
              </a:p>
              <a:p>
                <a:r>
                  <a:rPr lang="en-US" altLang="ja-JP" sz="1400" dirty="0"/>
                  <a:t>1.</a:t>
                </a:r>
                <a:r>
                  <a:rPr lang="en-US" altLang="ja-JP" sz="1400" dirty="0">
                    <a:latin typeface="Times New Roman" panose="02020603050405020304" pitchFamily="18" charset="0"/>
                    <a:cs typeface="Times New Roman" panose="02020603050405020304" pitchFamily="18" charset="0"/>
                  </a:rPr>
                  <a:t>Binary</a:t>
                </a:r>
                <a:r>
                  <a:rPr lang="en-US" altLang="ja-JP" sz="1400" dirty="0"/>
                  <a:t> </a:t>
                </a:r>
                <a:r>
                  <a:rPr lang="en-US" altLang="ja-JP" sz="1400" dirty="0">
                    <a:latin typeface="Times New Roman" panose="02020603050405020304" pitchFamily="18" charset="0"/>
                    <a:cs typeface="Times New Roman" panose="02020603050405020304" pitchFamily="18" charset="0"/>
                  </a:rPr>
                  <a:t>Search</a:t>
                </a:r>
                <a:r>
                  <a:rPr lang="ja-JP" altLang="en-US" sz="1400" dirty="0">
                    <a:latin typeface="Times New Roman" panose="02020603050405020304" pitchFamily="18" charset="0"/>
                    <a:cs typeface="Times New Roman" panose="02020603050405020304" pitchFamily="18" charset="0"/>
                  </a:rPr>
                  <a:t>（最小）</a:t>
                </a:r>
                <a:r>
                  <a:rPr lang="en-US" altLang="ja-JP" sz="1400" dirty="0"/>
                  <a:t>   2.</a:t>
                </a:r>
                <a:r>
                  <a:rPr lang="en-US" altLang="ja-JP" sz="1400" dirty="0">
                    <a:latin typeface="Times New Roman" panose="02020603050405020304" pitchFamily="18" charset="0"/>
                    <a:cs typeface="Times New Roman" panose="02020603050405020304" pitchFamily="18" charset="0"/>
                  </a:rPr>
                  <a:t>Scaled</a:t>
                </a:r>
                <a:r>
                  <a:rPr lang="en-US" altLang="ja-JP" sz="1400" dirty="0"/>
                  <a:t> </a:t>
                </a:r>
                <a:r>
                  <a:rPr lang="en-US" altLang="ja-JP" sz="1400" dirty="0">
                    <a:latin typeface="Times New Roman" panose="02020603050405020304" pitchFamily="18" charset="0"/>
                    <a:cs typeface="Times New Roman" panose="02020603050405020304" pitchFamily="18" charset="0"/>
                  </a:rPr>
                  <a:t>Sequential</a:t>
                </a:r>
                <a:r>
                  <a:rPr lang="en-US" altLang="ja-JP" sz="1400" dirty="0"/>
                  <a:t>   3.</a:t>
                </a:r>
                <a:r>
                  <a:rPr lang="en-US" altLang="ja-JP" sz="1400" dirty="0">
                    <a:latin typeface="Times New Roman" panose="02020603050405020304" pitchFamily="18" charset="0"/>
                    <a:cs typeface="Times New Roman" panose="02020603050405020304" pitchFamily="18" charset="0"/>
                  </a:rPr>
                  <a:t>Standard</a:t>
                </a:r>
                <a:r>
                  <a:rPr lang="en-US" altLang="ja-JP" sz="1400" dirty="0"/>
                  <a:t> </a:t>
                </a:r>
                <a:r>
                  <a:rPr lang="en-US" altLang="ja-JP" sz="1400" dirty="0" err="1">
                    <a:latin typeface="Times New Roman" panose="02020603050405020304" pitchFamily="18" charset="0"/>
                    <a:cs typeface="Times New Roman" panose="02020603050405020304" pitchFamily="18" charset="0"/>
                  </a:rPr>
                  <a:t>Squential</a:t>
                </a:r>
                <a:r>
                  <a:rPr lang="ja-JP" altLang="en-US" sz="1400" dirty="0">
                    <a:latin typeface="Times New Roman" panose="02020603050405020304" pitchFamily="18" charset="0"/>
                    <a:cs typeface="Times New Roman" panose="02020603050405020304" pitchFamily="18" charset="0"/>
                  </a:rPr>
                  <a:t>（最大）</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ja-JP" altLang="en-US" sz="1400" dirty="0"/>
                  <a:t>その一方、</a:t>
                </a:r>
                <a:r>
                  <a:rPr lang="en-US" altLang="ja-JP" sz="1400" dirty="0">
                    <a:latin typeface="Times New Roman" panose="02020603050405020304" pitchFamily="18" charset="0"/>
                    <a:cs typeface="Times New Roman" panose="02020603050405020304" pitchFamily="18" charset="0"/>
                  </a:rPr>
                  <a:t>Scaled</a:t>
                </a:r>
                <a:r>
                  <a:rPr lang="en-US" altLang="ja-JP" sz="1400" dirty="0"/>
                  <a:t> </a:t>
                </a:r>
                <a:r>
                  <a:rPr lang="en-US" altLang="ja-JP" sz="1400" dirty="0">
                    <a:latin typeface="Times New Roman" panose="02020603050405020304" pitchFamily="18" charset="0"/>
                    <a:cs typeface="Times New Roman" panose="02020603050405020304" pitchFamily="18" charset="0"/>
                  </a:rPr>
                  <a:t>Sequential</a:t>
                </a:r>
                <a:r>
                  <a:rPr lang="ja-JP" altLang="en-US" sz="1400" dirty="0"/>
                  <a:t>と</a:t>
                </a:r>
                <a:r>
                  <a:rPr lang="en-US" altLang="ja-JP" sz="1400" dirty="0">
                    <a:latin typeface="Times New Roman" panose="02020603050405020304" pitchFamily="18" charset="0"/>
                    <a:cs typeface="Times New Roman" panose="02020603050405020304" pitchFamily="18" charset="0"/>
                  </a:rPr>
                  <a:t>Standard</a:t>
                </a:r>
                <a:r>
                  <a:rPr lang="en-US" altLang="ja-JP" sz="1400" dirty="0"/>
                  <a:t> </a:t>
                </a:r>
                <a:r>
                  <a:rPr lang="en-US" altLang="ja-JP" sz="1400" dirty="0" err="1">
                    <a:latin typeface="Times New Roman" panose="02020603050405020304" pitchFamily="18" charset="0"/>
                    <a:cs typeface="Times New Roman" panose="02020603050405020304" pitchFamily="18" charset="0"/>
                  </a:rPr>
                  <a:t>Squential</a:t>
                </a:r>
                <a:r>
                  <a:rPr lang="ja-JP" altLang="en-US" sz="1400" dirty="0"/>
                  <a:t>はより</a:t>
                </a:r>
                <a:r>
                  <a:rPr lang="ja-JP" altLang="en-US" sz="1400" b="1" dirty="0"/>
                  <a:t>少ないイテレーション回数</a:t>
                </a:r>
                <a:r>
                  <a:rPr lang="ja-JP" altLang="en-US" sz="1400" dirty="0"/>
                  <a:t>が必要</a:t>
                </a:r>
                <a:endParaRPr lang="en-US" altLang="ja-JP" sz="1400" dirty="0"/>
              </a:p>
            </p:txBody>
          </p:sp>
        </mc:Choice>
        <mc:Fallback xmlns="">
          <p:sp>
            <p:nvSpPr>
              <p:cNvPr id="5" name="文本框 4">
                <a:extLst>
                  <a:ext uri="{FF2B5EF4-FFF2-40B4-BE49-F238E27FC236}">
                    <a16:creationId xmlns:a16="http://schemas.microsoft.com/office/drawing/2014/main" id="{B30A2E8F-D941-8EEA-2E3C-C1D23FBD8B44}"/>
                  </a:ext>
                </a:extLst>
              </p:cNvPr>
              <p:cNvSpPr txBox="1">
                <a:spLocks noRot="1" noChangeAspect="1" noMove="1" noResize="1" noEditPoints="1" noAdjustHandles="1" noChangeArrowheads="1" noChangeShapeType="1" noTextEdit="1"/>
              </p:cNvSpPr>
              <p:nvPr/>
            </p:nvSpPr>
            <p:spPr>
              <a:xfrm>
                <a:off x="4811317" y="2934949"/>
                <a:ext cx="7380683" cy="3323987"/>
              </a:xfrm>
              <a:prstGeom prst="rect">
                <a:avLst/>
              </a:prstGeom>
              <a:blipFill>
                <a:blip r:embed="rId3"/>
                <a:stretch>
                  <a:fillRect l="-248" t="-366" b="-916"/>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CDD9D92D-04E3-4306-95A1-691F8900C5E2}"/>
              </a:ext>
            </a:extLst>
          </p:cNvPr>
          <p:cNvGrpSpPr/>
          <p:nvPr/>
        </p:nvGrpSpPr>
        <p:grpSpPr>
          <a:xfrm>
            <a:off x="677756" y="1541351"/>
            <a:ext cx="4133561" cy="5216022"/>
            <a:chOff x="677756" y="1541351"/>
            <a:chExt cx="4133561" cy="5216022"/>
          </a:xfrm>
        </p:grpSpPr>
        <p:pic>
          <p:nvPicPr>
            <p:cNvPr id="3" name="图片 2">
              <a:extLst>
                <a:ext uri="{FF2B5EF4-FFF2-40B4-BE49-F238E27FC236}">
                  <a16:creationId xmlns:a16="http://schemas.microsoft.com/office/drawing/2014/main" id="{E8DD2D0F-7142-1577-289B-A105412FE6C5}"/>
                </a:ext>
              </a:extLst>
            </p:cNvPr>
            <p:cNvPicPr>
              <a:picLocks noChangeAspect="1"/>
            </p:cNvPicPr>
            <p:nvPr/>
          </p:nvPicPr>
          <p:blipFill>
            <a:blip r:embed="rId4"/>
            <a:stretch>
              <a:fillRect/>
            </a:stretch>
          </p:blipFill>
          <p:spPr>
            <a:xfrm>
              <a:off x="677756" y="1541351"/>
              <a:ext cx="4056169" cy="5216022"/>
            </a:xfrm>
            <a:prstGeom prst="rect">
              <a:avLst/>
            </a:prstGeom>
          </p:spPr>
        </p:pic>
        <p:sp>
          <p:nvSpPr>
            <p:cNvPr id="10" name="矩形 9">
              <a:extLst>
                <a:ext uri="{FF2B5EF4-FFF2-40B4-BE49-F238E27FC236}">
                  <a16:creationId xmlns:a16="http://schemas.microsoft.com/office/drawing/2014/main" id="{D77BAA2A-5FB6-C8B9-37CF-9A7D7A8E88B9}"/>
                </a:ext>
              </a:extLst>
            </p:cNvPr>
            <p:cNvSpPr/>
            <p:nvPr/>
          </p:nvSpPr>
          <p:spPr>
            <a:xfrm>
              <a:off x="2076450" y="2286000"/>
              <a:ext cx="2495550" cy="9906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70AC689E-6921-00B6-D612-EA189EF1B688}"/>
                </a:ext>
              </a:extLst>
            </p:cNvPr>
            <p:cNvSpPr/>
            <p:nvPr/>
          </p:nvSpPr>
          <p:spPr>
            <a:xfrm>
              <a:off x="1286163" y="4188310"/>
              <a:ext cx="3525154" cy="1931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文本框 10">
            <a:extLst>
              <a:ext uri="{FF2B5EF4-FFF2-40B4-BE49-F238E27FC236}">
                <a16:creationId xmlns:a16="http://schemas.microsoft.com/office/drawing/2014/main" id="{72F7E4F2-32C8-C4CB-0032-FC9AEB38E141}"/>
              </a:ext>
            </a:extLst>
          </p:cNvPr>
          <p:cNvSpPr txBox="1"/>
          <p:nvPr/>
        </p:nvSpPr>
        <p:spPr>
          <a:xfrm>
            <a:off x="4943474" y="1160185"/>
            <a:ext cx="6753225" cy="1169551"/>
          </a:xfrm>
          <a:prstGeom prst="rect">
            <a:avLst/>
          </a:prstGeom>
          <a:noFill/>
          <a:ln>
            <a:solidFill>
              <a:schemeClr val="tx1"/>
            </a:solidFill>
          </a:ln>
        </p:spPr>
        <p:txBody>
          <a:bodyPr wrap="square">
            <a:spAutoFit/>
          </a:bodyPr>
          <a:lstStyle/>
          <a:p>
            <a:r>
              <a:rPr lang="ja-JP" altLang="en-US" sz="1400" dirty="0"/>
              <a:t>イテレーション回数：最大</a:t>
            </a:r>
            <a:r>
              <a:rPr lang="en-US" altLang="ja-JP" sz="1400" dirty="0"/>
              <a:t>10</a:t>
            </a:r>
            <a:r>
              <a:rPr lang="ja-JP" altLang="en-US" sz="1400" dirty="0"/>
              <a:t>回</a:t>
            </a:r>
            <a:endParaRPr lang="en-US" altLang="ja-JP" sz="1400" dirty="0"/>
          </a:p>
          <a:p>
            <a:r>
              <a:rPr lang="ja-JP" altLang="en-US" sz="1400" dirty="0"/>
              <a:t>各イテレーションで</a:t>
            </a:r>
            <a:r>
              <a:rPr lang="en-US" altLang="ja-JP" sz="1400" dirty="0"/>
              <a:t>DA</a:t>
            </a:r>
            <a:r>
              <a:rPr lang="ja-JP" altLang="en-US" sz="1400" dirty="0"/>
              <a:t>の最大実行回数：</a:t>
            </a:r>
            <a:r>
              <a:rPr lang="en-US" altLang="ja-JP" sz="1400" dirty="0"/>
              <a:t>20</a:t>
            </a:r>
            <a:r>
              <a:rPr lang="ja-JP" altLang="en-US" sz="1400" dirty="0"/>
              <a:t>回</a:t>
            </a:r>
            <a:endParaRPr lang="en-US" altLang="ja-JP" sz="1400" dirty="0"/>
          </a:p>
          <a:p>
            <a:pPr marL="285750" indent="-285750">
              <a:buFont typeface="Arial" panose="020B0604020202020204" pitchFamily="34" charset="0"/>
              <a:buChar char="•"/>
            </a:pPr>
            <a:r>
              <a:rPr lang="en-US" altLang="ja-JP" sz="1400" b="1" dirty="0"/>
              <a:t>Standard Sequential</a:t>
            </a:r>
            <a:r>
              <a:rPr lang="ja-JP" altLang="en-US" sz="1400" dirty="0"/>
              <a:t>と</a:t>
            </a:r>
            <a:r>
              <a:rPr lang="en-US" altLang="ja-JP" sz="1400" b="1" dirty="0"/>
              <a:t>Scaled Sequential</a:t>
            </a:r>
            <a:r>
              <a:rPr lang="ja-JP" altLang="en-US" sz="1400" dirty="0"/>
              <a:t>に対して得られた解は実行可能解の場合、イテレーション終了</a:t>
            </a:r>
            <a:endParaRPr lang="en-US" altLang="ja-JP" sz="1400" dirty="0"/>
          </a:p>
          <a:p>
            <a:pPr marL="285750" indent="-285750">
              <a:buFont typeface="Arial" panose="020B0604020202020204" pitchFamily="34" charset="0"/>
              <a:buChar char="•"/>
            </a:pPr>
            <a:r>
              <a:rPr lang="en-US" altLang="ja-JP" sz="1400" b="1" dirty="0"/>
              <a:t>Binary Search</a:t>
            </a:r>
            <a:r>
              <a:rPr lang="ja-JP" altLang="en-US" sz="1400" dirty="0"/>
              <a:t>に対して左右の端点が重ねあう時、イテレーション終了</a:t>
            </a:r>
            <a:endParaRPr lang="en-US" altLang="ja-JP" sz="1400" dirty="0"/>
          </a:p>
        </p:txBody>
      </p:sp>
    </p:spTree>
    <p:extLst>
      <p:ext uri="{BB962C8B-B14F-4D97-AF65-F5344CB8AC3E}">
        <p14:creationId xmlns:p14="http://schemas.microsoft.com/office/powerpoint/2010/main" val="1448768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427067" y="70741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439842" y="-17528"/>
            <a:ext cx="10532995" cy="598978"/>
          </a:xfrm>
        </p:spPr>
        <p:txBody>
          <a:bodyPr>
            <a:normAutofit fontScale="90000"/>
          </a:bodyPr>
          <a:lstStyle/>
          <a:p>
            <a:r>
              <a:rPr lang="en-US" altLang="zh-CN" sz="4400" dirty="0"/>
              <a:t>RESULTS</a:t>
            </a:r>
          </a:p>
        </p:txBody>
      </p:sp>
      <p:pic>
        <p:nvPicPr>
          <p:cNvPr id="13" name="图片 12">
            <a:extLst>
              <a:ext uri="{FF2B5EF4-FFF2-40B4-BE49-F238E27FC236}">
                <a16:creationId xmlns:a16="http://schemas.microsoft.com/office/drawing/2014/main" id="{2B9F8BF9-37A1-E0CD-338D-387474FC1DC2}"/>
              </a:ext>
            </a:extLst>
          </p:cNvPr>
          <p:cNvPicPr>
            <a:picLocks noChangeAspect="1"/>
          </p:cNvPicPr>
          <p:nvPr/>
        </p:nvPicPr>
        <p:blipFill>
          <a:blip r:embed="rId3"/>
          <a:stretch>
            <a:fillRect/>
          </a:stretch>
        </p:blipFill>
        <p:spPr>
          <a:xfrm>
            <a:off x="151913" y="1180970"/>
            <a:ext cx="5869472" cy="5677030"/>
          </a:xfrm>
          <a:prstGeom prst="rect">
            <a:avLst/>
          </a:prstGeom>
        </p:spPr>
      </p:pic>
      <p:sp>
        <p:nvSpPr>
          <p:cNvPr id="15" name="矩形 14">
            <a:extLst>
              <a:ext uri="{FF2B5EF4-FFF2-40B4-BE49-F238E27FC236}">
                <a16:creationId xmlns:a16="http://schemas.microsoft.com/office/drawing/2014/main" id="{547E320B-FD1D-5A62-C0F0-970BF5613F9F}"/>
              </a:ext>
            </a:extLst>
          </p:cNvPr>
          <p:cNvSpPr/>
          <p:nvPr/>
        </p:nvSpPr>
        <p:spPr>
          <a:xfrm>
            <a:off x="1657638" y="6537567"/>
            <a:ext cx="2552412"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503D5CA1-4C4C-8F4A-68BD-A25334168281}"/>
              </a:ext>
            </a:extLst>
          </p:cNvPr>
          <p:cNvSpPr/>
          <p:nvPr/>
        </p:nvSpPr>
        <p:spPr>
          <a:xfrm>
            <a:off x="1657638" y="5258787"/>
            <a:ext cx="2552412"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0CE89E38-9519-210B-F19A-E2F0172971CF}"/>
              </a:ext>
            </a:extLst>
          </p:cNvPr>
          <p:cNvSpPr txBox="1"/>
          <p:nvPr/>
        </p:nvSpPr>
        <p:spPr>
          <a:xfrm>
            <a:off x="6123397" y="888788"/>
            <a:ext cx="5801212" cy="6124754"/>
          </a:xfrm>
          <a:prstGeom prst="rect">
            <a:avLst/>
          </a:prstGeom>
          <a:noFill/>
        </p:spPr>
        <p:txBody>
          <a:bodyPr wrap="square" rtlCol="0">
            <a:spAutoFit/>
          </a:bodyPr>
          <a:lstStyle/>
          <a:p>
            <a:r>
              <a:rPr lang="en-US" altLang="zh-CN" sz="1400" dirty="0" err="1">
                <a:latin typeface="Times New Roman" panose="02020603050405020304" pitchFamily="18" charset="0"/>
                <a:cs typeface="Times New Roman" panose="02020603050405020304" pitchFamily="18" charset="0"/>
              </a:rPr>
              <a:t>Bianry</a:t>
            </a:r>
            <a:r>
              <a:rPr lang="en-US" altLang="zh-CN" sz="1400" dirty="0"/>
              <a:t> </a:t>
            </a:r>
            <a:r>
              <a:rPr lang="en-US" altLang="zh-CN" sz="1400" dirty="0">
                <a:latin typeface="Times New Roman" panose="02020603050405020304" pitchFamily="18" charset="0"/>
                <a:cs typeface="Times New Roman" panose="02020603050405020304" pitchFamily="18" charset="0"/>
              </a:rPr>
              <a:t>Search</a:t>
            </a:r>
            <a:r>
              <a:rPr lang="ja-JP" altLang="en-US" sz="1400" dirty="0"/>
              <a:t>による重みは小さいが、得られた解の品質は最良であるとは限らない</a:t>
            </a:r>
            <a:endParaRPr lang="en-US" altLang="ja-JP" sz="1400" dirty="0"/>
          </a:p>
          <a:p>
            <a:endParaRPr lang="en-US" altLang="ja-JP" sz="1400" dirty="0"/>
          </a:p>
          <a:p>
            <a:r>
              <a:rPr lang="ja-JP" altLang="en-US" sz="1400" dirty="0"/>
              <a:t>最後のイテレーションで得られた</a:t>
            </a:r>
            <a:r>
              <a:rPr lang="en-US" altLang="ja-JP" sz="1400" dirty="0"/>
              <a:t>ARPD</a:t>
            </a:r>
            <a:r>
              <a:rPr lang="ja-JP" altLang="en-US" sz="1400" dirty="0"/>
              <a:t>は必ずしも最小であるとは限らない</a:t>
            </a:r>
            <a:endParaRPr lang="en-US" altLang="ja-JP" sz="1400" dirty="0"/>
          </a:p>
          <a:p>
            <a:r>
              <a:rPr lang="ja-JP" altLang="en-US" sz="1400" dirty="0"/>
              <a:t>（より小さい重みでより良い解を得られるとは限らない）</a:t>
            </a:r>
            <a:endParaRPr lang="en-US" altLang="ja-JP" sz="1400" dirty="0"/>
          </a:p>
          <a:p>
            <a:r>
              <a:rPr lang="ja-JP" altLang="en-US" sz="1400" b="0" i="0" dirty="0">
                <a:effectLst/>
                <a:latin typeface="Söhne"/>
              </a:rPr>
              <a:t>各イテレーションごとに見つかった最良の解を記録する必要がある</a:t>
            </a:r>
            <a:endParaRPr lang="zh-CN" altLang="en-US" sz="1400" dirty="0"/>
          </a:p>
          <a:p>
            <a:endParaRPr lang="en-US" altLang="ja-JP" sz="1400" dirty="0"/>
          </a:p>
          <a:p>
            <a:endParaRPr lang="en-US" altLang="ja-JP" sz="1400" dirty="0"/>
          </a:p>
          <a:p>
            <a:endParaRPr lang="en-US" altLang="ja-JP" sz="1400" dirty="0"/>
          </a:p>
          <a:p>
            <a:r>
              <a:rPr lang="en-US" altLang="zh-CN" sz="1400" dirty="0" err="1">
                <a:latin typeface="Times New Roman" panose="02020603050405020304" pitchFamily="18" charset="0"/>
                <a:cs typeface="Times New Roman" panose="02020603050405020304" pitchFamily="18" charset="0"/>
              </a:rPr>
              <a:t>Bianry</a:t>
            </a:r>
            <a:r>
              <a:rPr lang="en-US" altLang="zh-CN" sz="1400" dirty="0"/>
              <a:t> </a:t>
            </a:r>
            <a:r>
              <a:rPr lang="en-US" altLang="zh-CN" sz="1400" dirty="0">
                <a:latin typeface="Times New Roman" panose="02020603050405020304" pitchFamily="18" charset="0"/>
                <a:cs typeface="Times New Roman" panose="02020603050405020304" pitchFamily="18" charset="0"/>
              </a:rPr>
              <a:t>Search</a:t>
            </a:r>
            <a:r>
              <a:rPr lang="ja-JP" altLang="en-US" sz="1400" dirty="0">
                <a:latin typeface="Times New Roman" panose="02020603050405020304" pitchFamily="18" charset="0"/>
                <a:cs typeface="Times New Roman" panose="02020603050405020304" pitchFamily="18" charset="0"/>
              </a:rPr>
              <a:t>と</a:t>
            </a:r>
            <a:r>
              <a:rPr lang="en-US" altLang="ja-JP" sz="1400" dirty="0">
                <a:latin typeface="Times New Roman" panose="02020603050405020304" pitchFamily="18" charset="0"/>
                <a:cs typeface="Times New Roman" panose="02020603050405020304" pitchFamily="18" charset="0"/>
              </a:rPr>
              <a:t>Scaled Sequential</a:t>
            </a:r>
            <a:r>
              <a:rPr lang="ja-JP" altLang="en-US" sz="1400" dirty="0">
                <a:latin typeface="Times New Roman" panose="02020603050405020304" pitchFamily="18" charset="0"/>
                <a:cs typeface="Times New Roman" panose="02020603050405020304" pitchFamily="18" charset="0"/>
              </a:rPr>
              <a:t>は</a:t>
            </a:r>
            <a:endParaRPr lang="en-US" altLang="ja-JP" sz="1400" dirty="0">
              <a:latin typeface="Times New Roman" panose="02020603050405020304" pitchFamily="18" charset="0"/>
              <a:cs typeface="Times New Roman" panose="02020603050405020304" pitchFamily="18" charset="0"/>
            </a:endParaRPr>
          </a:p>
          <a:p>
            <a:r>
              <a:rPr lang="ja-JP" altLang="en-US" sz="1400" dirty="0">
                <a:latin typeface="Times New Roman" panose="02020603050405020304" pitchFamily="18" charset="0"/>
                <a:cs typeface="Times New Roman" panose="02020603050405020304" pitchFamily="18" charset="0"/>
              </a:rPr>
              <a:t>ぞれぞれ</a:t>
            </a:r>
            <a:r>
              <a:rPr lang="en-US" altLang="ja-JP" sz="1400" dirty="0">
                <a:latin typeface="Times New Roman" panose="02020603050405020304" pitchFamily="18" charset="0"/>
                <a:cs typeface="Times New Roman" panose="02020603050405020304" pitchFamily="18" charset="0"/>
              </a:rPr>
              <a:t>MKP</a:t>
            </a:r>
            <a:r>
              <a:rPr lang="ja-JP" altLang="en-US" sz="1400" dirty="0">
                <a:latin typeface="Times New Roman" panose="02020603050405020304" pitchFamily="18" charset="0"/>
                <a:cs typeface="Times New Roman" panose="02020603050405020304" pitchFamily="18" charset="0"/>
              </a:rPr>
              <a:t>と</a:t>
            </a:r>
            <a:r>
              <a:rPr lang="en-US" altLang="ja-JP" sz="1400" dirty="0">
                <a:latin typeface="Times New Roman" panose="02020603050405020304" pitchFamily="18" charset="0"/>
                <a:cs typeface="Times New Roman" panose="02020603050405020304" pitchFamily="18" charset="0"/>
              </a:rPr>
              <a:t>TSP</a:t>
            </a:r>
            <a:r>
              <a:rPr lang="ja-JP" altLang="en-US" sz="1400" dirty="0">
                <a:latin typeface="Times New Roman" panose="02020603050405020304" pitchFamily="18" charset="0"/>
                <a:cs typeface="Times New Roman" panose="02020603050405020304" pitchFamily="18" charset="0"/>
              </a:rPr>
              <a:t>問題に対して</a:t>
            </a:r>
            <a:r>
              <a:rPr lang="en-US" altLang="ja-JP" sz="1400" dirty="0">
                <a:latin typeface="Times New Roman" panose="02020603050405020304" pitchFamily="18" charset="0"/>
                <a:cs typeface="Times New Roman" panose="02020603050405020304" pitchFamily="18" charset="0"/>
              </a:rPr>
              <a:t>ADPR</a:t>
            </a:r>
            <a:r>
              <a:rPr lang="ja-JP" altLang="en-US" sz="1400" dirty="0">
                <a:latin typeface="Times New Roman" panose="02020603050405020304" pitchFamily="18" charset="0"/>
                <a:cs typeface="Times New Roman" panose="02020603050405020304" pitchFamily="18" charset="0"/>
              </a:rPr>
              <a:t>が</a:t>
            </a:r>
            <a:r>
              <a:rPr lang="en-US" altLang="ja-JP" sz="1400" dirty="0">
                <a:latin typeface="Times New Roman" panose="02020603050405020304" pitchFamily="18" charset="0"/>
                <a:cs typeface="Times New Roman" panose="02020603050405020304" pitchFamily="18" charset="0"/>
              </a:rPr>
              <a:t>9.25</a:t>
            </a:r>
            <a:r>
              <a:rPr lang="ja-JP" altLang="en-US" sz="1400" dirty="0">
                <a:latin typeface="Times New Roman" panose="02020603050405020304" pitchFamily="18" charset="0"/>
                <a:cs typeface="Times New Roman" panose="02020603050405020304" pitchFamily="18" charset="0"/>
              </a:rPr>
              <a:t>％および</a:t>
            </a:r>
            <a:r>
              <a:rPr lang="en-US" altLang="ja-JP" sz="1400" dirty="0">
                <a:latin typeface="Times New Roman" panose="02020603050405020304" pitchFamily="18" charset="0"/>
                <a:cs typeface="Times New Roman" panose="02020603050405020304" pitchFamily="18" charset="0"/>
              </a:rPr>
              <a:t>11.83</a:t>
            </a:r>
            <a:r>
              <a:rPr lang="ja-JP" altLang="en-US" sz="1400" dirty="0">
                <a:latin typeface="Times New Roman" panose="02020603050405020304" pitchFamily="18" charset="0"/>
                <a:cs typeface="Times New Roman" panose="02020603050405020304" pitchFamily="18" charset="0"/>
              </a:rPr>
              <a:t>％以内の実行可能解を達成</a:t>
            </a:r>
            <a:endParaRPr lang="en-US" altLang="ja-JP" sz="1400" dirty="0">
              <a:latin typeface="Times New Roman" panose="02020603050405020304" pitchFamily="18" charset="0"/>
              <a:cs typeface="Times New Roman" panose="02020603050405020304" pitchFamily="18" charset="0"/>
            </a:endParaRPr>
          </a:p>
          <a:p>
            <a:endParaRPr lang="en-US" altLang="ja-JP" sz="1400" b="1" dirty="0"/>
          </a:p>
          <a:p>
            <a:r>
              <a:rPr lang="en-US" altLang="ja-JP" sz="1400" b="0" i="0" dirty="0">
                <a:solidFill>
                  <a:srgbClr val="374151"/>
                </a:solidFill>
                <a:effectLst/>
                <a:latin typeface="Söhne"/>
              </a:rPr>
              <a:t>Standard Sequential</a:t>
            </a:r>
            <a:r>
              <a:rPr lang="ja-JP" altLang="en-US" sz="1400" b="0" i="0" dirty="0">
                <a:solidFill>
                  <a:srgbClr val="374151"/>
                </a:solidFill>
                <a:effectLst/>
                <a:latin typeface="Söhne"/>
              </a:rPr>
              <a:t>は</a:t>
            </a:r>
            <a:endParaRPr lang="en-US" altLang="ja-JP" sz="1400" b="0" i="0" dirty="0">
              <a:solidFill>
                <a:srgbClr val="374151"/>
              </a:solidFill>
              <a:effectLst/>
              <a:latin typeface="Söhne"/>
            </a:endParaRPr>
          </a:p>
          <a:p>
            <a:r>
              <a:rPr lang="en-US" altLang="ja-JP" sz="1400" dirty="0" err="1">
                <a:solidFill>
                  <a:srgbClr val="374151"/>
                </a:solidFill>
                <a:latin typeface="Söhne"/>
              </a:rPr>
              <a:t>Mincut</a:t>
            </a:r>
            <a:r>
              <a:rPr lang="ja-JP" altLang="en-US" sz="1400" dirty="0">
                <a:solidFill>
                  <a:srgbClr val="374151"/>
                </a:solidFill>
                <a:latin typeface="Söhne"/>
              </a:rPr>
              <a:t>の</a:t>
            </a:r>
            <a:r>
              <a:rPr lang="en-US" altLang="ja-JP" sz="1400" dirty="0">
                <a:solidFill>
                  <a:srgbClr val="374151"/>
                </a:solidFill>
                <a:latin typeface="Söhne"/>
              </a:rPr>
              <a:t>add32</a:t>
            </a:r>
            <a:r>
              <a:rPr lang="ja-JP" altLang="en-US" sz="1400" dirty="0">
                <a:solidFill>
                  <a:srgbClr val="374151"/>
                </a:solidFill>
                <a:latin typeface="Söhne"/>
              </a:rPr>
              <a:t>インスタンスでの性能が良くないほか</a:t>
            </a:r>
            <a:endParaRPr lang="en-US" altLang="ja-JP" sz="1400" dirty="0">
              <a:solidFill>
                <a:srgbClr val="374151"/>
              </a:solidFill>
              <a:latin typeface="Söhne"/>
            </a:endParaRPr>
          </a:p>
          <a:p>
            <a:r>
              <a:rPr lang="en-US" altLang="ja-JP" sz="1400" dirty="0">
                <a:latin typeface="Times New Roman" panose="02020603050405020304" pitchFamily="18" charset="0"/>
                <a:cs typeface="Times New Roman" panose="02020603050405020304" pitchFamily="18" charset="0"/>
              </a:rPr>
              <a:t>MKP</a:t>
            </a:r>
            <a:r>
              <a:rPr lang="ja-JP" altLang="en-US" sz="1400" dirty="0">
                <a:latin typeface="Times New Roman" panose="02020603050405020304" pitchFamily="18" charset="0"/>
                <a:cs typeface="Times New Roman" panose="02020603050405020304" pitchFamily="18" charset="0"/>
              </a:rPr>
              <a:t>と</a:t>
            </a:r>
            <a:r>
              <a:rPr lang="en-US" altLang="ja-JP" sz="1400" dirty="0">
                <a:latin typeface="Times New Roman" panose="02020603050405020304" pitchFamily="18" charset="0"/>
                <a:cs typeface="Times New Roman" panose="02020603050405020304" pitchFamily="18" charset="0"/>
              </a:rPr>
              <a:t>TSP</a:t>
            </a:r>
            <a:r>
              <a:rPr lang="ja-JP" altLang="en-US" sz="1400" dirty="0">
                <a:latin typeface="Times New Roman" panose="02020603050405020304" pitchFamily="18" charset="0"/>
                <a:cs typeface="Times New Roman" panose="02020603050405020304" pitchFamily="18" charset="0"/>
              </a:rPr>
              <a:t>問題に対して</a:t>
            </a:r>
            <a:r>
              <a:rPr lang="en-US" altLang="ja-JP" sz="1400" dirty="0">
                <a:latin typeface="Times New Roman" panose="02020603050405020304" pitchFamily="18" charset="0"/>
                <a:cs typeface="Times New Roman" panose="02020603050405020304" pitchFamily="18" charset="0"/>
              </a:rPr>
              <a:t>ADPR</a:t>
            </a:r>
            <a:r>
              <a:rPr lang="ja-JP" altLang="en-US" sz="1400" dirty="0">
                <a:latin typeface="Times New Roman" panose="02020603050405020304" pitchFamily="18" charset="0"/>
                <a:cs typeface="Times New Roman" panose="02020603050405020304" pitchFamily="18" charset="0"/>
              </a:rPr>
              <a:t>が</a:t>
            </a:r>
            <a:r>
              <a:rPr lang="en-US" altLang="ja-JP" sz="1400" dirty="0">
                <a:latin typeface="Times New Roman" panose="02020603050405020304" pitchFamily="18" charset="0"/>
                <a:cs typeface="Times New Roman" panose="02020603050405020304" pitchFamily="18" charset="0"/>
              </a:rPr>
              <a:t>13.20%</a:t>
            </a:r>
            <a:r>
              <a:rPr lang="ja-JP" altLang="en-US" sz="1400" dirty="0">
                <a:latin typeface="Times New Roman" panose="02020603050405020304" pitchFamily="18" charset="0"/>
                <a:cs typeface="Times New Roman" panose="02020603050405020304" pitchFamily="18" charset="0"/>
              </a:rPr>
              <a:t>以内の実行可能解を達成</a:t>
            </a:r>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endParaRPr lang="en-US" altLang="ja-JP" sz="1400" dirty="0">
              <a:latin typeface="Times New Roman" panose="02020603050405020304" pitchFamily="18" charset="0"/>
              <a:cs typeface="Times New Roman" panose="02020603050405020304" pitchFamily="18" charset="0"/>
            </a:endParaRPr>
          </a:p>
          <a:p>
            <a:r>
              <a:rPr lang="ja-JP" altLang="en-US" sz="1400" dirty="0">
                <a:latin typeface="Times New Roman" panose="02020603050405020304" pitchFamily="18" charset="0"/>
                <a:cs typeface="Times New Roman" panose="02020603050405020304" pitchFamily="18" charset="0"/>
              </a:rPr>
              <a:t>まとめ：</a:t>
            </a:r>
            <a:endParaRPr lang="en-US" altLang="ja-JP" sz="1400" dirty="0">
              <a:latin typeface="Times New Roman" panose="02020603050405020304" pitchFamily="18" charset="0"/>
              <a:cs typeface="Times New Roman" panose="02020603050405020304" pitchFamily="18" charset="0"/>
            </a:endParaRPr>
          </a:p>
          <a:p>
            <a:r>
              <a:rPr lang="en-US" altLang="ja-JP" sz="1400" b="0" i="0" dirty="0">
                <a:solidFill>
                  <a:srgbClr val="374151"/>
                </a:solidFill>
                <a:effectLst/>
                <a:latin typeface="Times New Roman" panose="02020603050405020304" pitchFamily="18" charset="0"/>
                <a:cs typeface="Times New Roman" panose="02020603050405020304" pitchFamily="18" charset="0"/>
              </a:rPr>
              <a:t>Scaled</a:t>
            </a:r>
            <a:r>
              <a:rPr lang="en-US" altLang="ja-JP" sz="1400" b="0" i="0" dirty="0">
                <a:solidFill>
                  <a:srgbClr val="374151"/>
                </a:solidFill>
                <a:effectLst/>
                <a:latin typeface="Söhne"/>
              </a:rPr>
              <a:t> </a:t>
            </a:r>
            <a:r>
              <a:rPr lang="en-US" altLang="ja-JP" sz="1400" b="0" i="0" dirty="0">
                <a:solidFill>
                  <a:srgbClr val="374151"/>
                </a:solidFill>
                <a:effectLst/>
                <a:latin typeface="Times New Roman" panose="02020603050405020304" pitchFamily="18" charset="0"/>
                <a:cs typeface="Times New Roman" panose="02020603050405020304" pitchFamily="18" charset="0"/>
              </a:rPr>
              <a:t>Sequential</a:t>
            </a:r>
            <a:r>
              <a:rPr lang="ja-JP" altLang="en-US" sz="1400" b="0" i="0" dirty="0">
                <a:solidFill>
                  <a:srgbClr val="374151"/>
                </a:solidFill>
                <a:effectLst/>
                <a:latin typeface="Söhne"/>
              </a:rPr>
              <a:t>が</a:t>
            </a:r>
            <a:endParaRPr lang="en-US" altLang="ja-JP" sz="1400" b="0" i="0" dirty="0">
              <a:solidFill>
                <a:srgbClr val="374151"/>
              </a:solidFill>
              <a:effectLst/>
              <a:latin typeface="Söhne"/>
            </a:endParaRPr>
          </a:p>
          <a:p>
            <a:r>
              <a:rPr lang="ja-JP" altLang="en-US" sz="1400" b="0" i="0" dirty="0">
                <a:solidFill>
                  <a:srgbClr val="374151"/>
                </a:solidFill>
                <a:effectLst/>
                <a:latin typeface="Söhne"/>
              </a:rPr>
              <a:t>ペナルティー重みの大きさ、解の品質、および</a:t>
            </a:r>
            <a:r>
              <a:rPr lang="ja-JP" altLang="en-US" sz="1400" dirty="0">
                <a:solidFill>
                  <a:srgbClr val="374151"/>
                </a:solidFill>
                <a:latin typeface="Söhne"/>
              </a:rPr>
              <a:t>イテレーション</a:t>
            </a:r>
            <a:r>
              <a:rPr lang="ja-JP" altLang="en-US" sz="1400" b="0" i="0" dirty="0">
                <a:solidFill>
                  <a:srgbClr val="374151"/>
                </a:solidFill>
                <a:effectLst/>
                <a:latin typeface="Söhne"/>
              </a:rPr>
              <a:t>の数</a:t>
            </a:r>
            <a:endParaRPr lang="en-US" altLang="ja-JP" sz="1400" b="0" i="0" dirty="0">
              <a:solidFill>
                <a:srgbClr val="374151"/>
              </a:solidFill>
              <a:effectLst/>
              <a:latin typeface="Söhne"/>
            </a:endParaRPr>
          </a:p>
          <a:p>
            <a:r>
              <a:rPr lang="ja-JP" altLang="en-US" sz="1400" dirty="0">
                <a:solidFill>
                  <a:srgbClr val="374151"/>
                </a:solidFill>
                <a:latin typeface="Söhne"/>
              </a:rPr>
              <a:t>において</a:t>
            </a:r>
            <a:r>
              <a:rPr lang="ja-JP" altLang="en-US" sz="1400" b="0" i="0" dirty="0">
                <a:solidFill>
                  <a:srgbClr val="374151"/>
                </a:solidFill>
                <a:effectLst/>
                <a:latin typeface="Söhne"/>
              </a:rPr>
              <a:t>最良のバランス</a:t>
            </a:r>
            <a:r>
              <a:rPr lang="ja-JP" altLang="en-US" sz="1400" dirty="0">
                <a:solidFill>
                  <a:srgbClr val="374151"/>
                </a:solidFill>
                <a:latin typeface="Söhne"/>
              </a:rPr>
              <a:t>を実現</a:t>
            </a:r>
            <a:endParaRPr lang="en-US" altLang="ja-JP" sz="1400" dirty="0">
              <a:solidFill>
                <a:srgbClr val="374151"/>
              </a:solidFill>
              <a:latin typeface="Söhne"/>
            </a:endParaRPr>
          </a:p>
          <a:p>
            <a:endParaRPr lang="en-US" altLang="ja-JP" sz="1400" dirty="0">
              <a:solidFill>
                <a:srgbClr val="374151"/>
              </a:solidFill>
              <a:latin typeface="Söhne"/>
            </a:endParaRPr>
          </a:p>
          <a:p>
            <a:r>
              <a:rPr lang="ja-JP" altLang="en-US" sz="1400" dirty="0">
                <a:solidFill>
                  <a:srgbClr val="374151"/>
                </a:solidFill>
                <a:latin typeface="Söhne"/>
              </a:rPr>
              <a:t>なお、必要のペナルティー重みが大きい場合</a:t>
            </a:r>
            <a:endParaRPr lang="zh-CN" altLang="en-US" sz="1400" dirty="0"/>
          </a:p>
          <a:p>
            <a:r>
              <a:rPr lang="en-US" altLang="ja-JP" sz="1400" dirty="0">
                <a:latin typeface="Times New Roman" panose="02020603050405020304" pitchFamily="18" charset="0"/>
                <a:cs typeface="Times New Roman" panose="02020603050405020304" pitchFamily="18" charset="0"/>
              </a:rPr>
              <a:t>Binary Search</a:t>
            </a:r>
            <a:r>
              <a:rPr lang="ja-JP" altLang="en-US" sz="1400" dirty="0">
                <a:latin typeface="Times New Roman" panose="02020603050405020304" pitchFamily="18" charset="0"/>
                <a:cs typeface="Times New Roman" panose="02020603050405020304" pitchFamily="18" charset="0"/>
              </a:rPr>
              <a:t>の方が良いかもしれない（より少ないイテレーション回数で目標重みに到達）</a:t>
            </a:r>
            <a:endParaRPr lang="en-US" altLang="ja-JP" sz="1400" dirty="0">
              <a:latin typeface="Times New Roman" panose="02020603050405020304" pitchFamily="18" charset="0"/>
              <a:cs typeface="Times New Roman" panose="02020603050405020304" pitchFamily="18" charset="0"/>
            </a:endParaRPr>
          </a:p>
          <a:p>
            <a:endParaRPr lang="en-US" altLang="ja-JP" sz="1400" b="0" i="0" dirty="0">
              <a:solidFill>
                <a:srgbClr val="374151"/>
              </a:solidFill>
              <a:effectLst/>
              <a:latin typeface="Söhne"/>
            </a:endParaRPr>
          </a:p>
        </p:txBody>
      </p:sp>
      <p:sp>
        <p:nvSpPr>
          <p:cNvPr id="22" name="矩形 21">
            <a:extLst>
              <a:ext uri="{FF2B5EF4-FFF2-40B4-BE49-F238E27FC236}">
                <a16:creationId xmlns:a16="http://schemas.microsoft.com/office/drawing/2014/main" id="{B40DBEC0-2293-B3EA-1D36-889B48ABEA78}"/>
              </a:ext>
            </a:extLst>
          </p:cNvPr>
          <p:cNvSpPr/>
          <p:nvPr/>
        </p:nvSpPr>
        <p:spPr>
          <a:xfrm>
            <a:off x="5502199" y="6239602"/>
            <a:ext cx="382730" cy="221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558E2675-95AF-DF29-DBFF-94CE5124B808}"/>
              </a:ext>
            </a:extLst>
          </p:cNvPr>
          <p:cNvSpPr/>
          <p:nvPr/>
        </p:nvSpPr>
        <p:spPr>
          <a:xfrm>
            <a:off x="4947787" y="6066397"/>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9CF7409B-C9B2-5CE3-9E1B-7C6D76C62724}"/>
              </a:ext>
            </a:extLst>
          </p:cNvPr>
          <p:cNvSpPr/>
          <p:nvPr/>
        </p:nvSpPr>
        <p:spPr>
          <a:xfrm>
            <a:off x="4299646" y="6066397"/>
            <a:ext cx="417957" cy="1732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6CA00B7B-CF01-C881-881F-E657D8E0E13C}"/>
              </a:ext>
            </a:extLst>
          </p:cNvPr>
          <p:cNvSpPr txBox="1"/>
          <p:nvPr/>
        </p:nvSpPr>
        <p:spPr>
          <a:xfrm>
            <a:off x="2319617" y="892317"/>
            <a:ext cx="1980029" cy="307777"/>
          </a:xfrm>
          <a:prstGeom prst="rect">
            <a:avLst/>
          </a:prstGeom>
          <a:noFill/>
        </p:spPr>
        <p:txBody>
          <a:bodyPr wrap="none" rtlCol="0">
            <a:spAutoFit/>
          </a:bodyPr>
          <a:lstStyle/>
          <a:p>
            <a:r>
              <a:rPr lang="ja-JP" altLang="en-US" sz="1400" dirty="0"/>
              <a:t>最後のイテレーション</a:t>
            </a:r>
            <a:endParaRPr lang="zh-CN" altLang="en-US" sz="1400" dirty="0"/>
          </a:p>
        </p:txBody>
      </p:sp>
      <p:sp>
        <p:nvSpPr>
          <p:cNvPr id="5" name="文本框 4">
            <a:extLst>
              <a:ext uri="{FF2B5EF4-FFF2-40B4-BE49-F238E27FC236}">
                <a16:creationId xmlns:a16="http://schemas.microsoft.com/office/drawing/2014/main" id="{0EEF288F-0FB8-7067-B209-860B4CDD3EA0}"/>
              </a:ext>
            </a:extLst>
          </p:cNvPr>
          <p:cNvSpPr txBox="1"/>
          <p:nvPr/>
        </p:nvSpPr>
        <p:spPr>
          <a:xfrm>
            <a:off x="7735777" y="76703"/>
            <a:ext cx="4016381" cy="523220"/>
          </a:xfrm>
          <a:prstGeom prst="rect">
            <a:avLst/>
          </a:prstGeom>
          <a:noFill/>
          <a:ln>
            <a:solidFill>
              <a:schemeClr val="tx1"/>
            </a:solidFill>
          </a:ln>
        </p:spPr>
        <p:txBody>
          <a:bodyPr wrap="square">
            <a:spAutoFit/>
          </a:bodyPr>
          <a:lstStyle/>
          <a:p>
            <a:r>
              <a:rPr lang="ja-JP" altLang="en-US" sz="1400" dirty="0"/>
              <a:t>イテレーション回数：最大</a:t>
            </a:r>
            <a:r>
              <a:rPr lang="en-US" altLang="ja-JP" sz="1400" dirty="0"/>
              <a:t>10</a:t>
            </a:r>
            <a:r>
              <a:rPr lang="ja-JP" altLang="en-US" sz="1400" dirty="0"/>
              <a:t>回</a:t>
            </a:r>
            <a:endParaRPr lang="en-US" altLang="ja-JP" sz="1400" dirty="0"/>
          </a:p>
          <a:p>
            <a:r>
              <a:rPr lang="ja-JP" altLang="en-US" sz="1400" dirty="0"/>
              <a:t>各イテレーションで</a:t>
            </a:r>
            <a:r>
              <a:rPr lang="en-US" altLang="ja-JP" sz="1400" dirty="0"/>
              <a:t>DA</a:t>
            </a:r>
            <a:r>
              <a:rPr lang="ja-JP" altLang="en-US" sz="1400" dirty="0"/>
              <a:t>の最大実行回数：</a:t>
            </a:r>
            <a:r>
              <a:rPr lang="en-US" altLang="ja-JP" sz="1400" dirty="0"/>
              <a:t>20</a:t>
            </a:r>
            <a:r>
              <a:rPr lang="ja-JP" altLang="en-US" sz="1400" dirty="0"/>
              <a:t>回</a:t>
            </a:r>
            <a:endParaRPr lang="en-US" altLang="ja-JP" sz="1400" dirty="0"/>
          </a:p>
        </p:txBody>
      </p:sp>
    </p:spTree>
    <p:extLst>
      <p:ext uri="{BB962C8B-B14F-4D97-AF65-F5344CB8AC3E}">
        <p14:creationId xmlns:p14="http://schemas.microsoft.com/office/powerpoint/2010/main" val="35854390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solidFill>
                  <a:schemeClr val="bg1">
                    <a:lumMod val="65000"/>
                  </a:schemeClr>
                </a:solidFill>
              </a:rPr>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a:t>
            </a:r>
            <a:r>
              <a:rPr lang="en-US" altLang="zh-CN" sz="1400" dirty="0"/>
              <a:t> </a:t>
            </a:r>
            <a:r>
              <a:rPr lang="en-US" altLang="zh-CN" sz="1400" dirty="0">
                <a:solidFill>
                  <a:schemeClr val="bg1">
                    <a:lumMod val="65000"/>
                  </a:schemeClr>
                </a:solidFill>
              </a:rPr>
              <a:t>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t>8. CONCLUSIONS</a:t>
            </a:r>
            <a:endParaRPr lang="zh-CN" altLang="en-US" sz="1400" dirty="0"/>
          </a:p>
        </p:txBody>
      </p:sp>
    </p:spTree>
    <p:extLst>
      <p:ext uri="{BB962C8B-B14F-4D97-AF65-F5344CB8AC3E}">
        <p14:creationId xmlns:p14="http://schemas.microsoft.com/office/powerpoint/2010/main" val="4220638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lang="en-US" altLang="zh-CN" sz="4400" dirty="0"/>
              <a:t>CONCLUSIONS</a:t>
            </a:r>
          </a:p>
        </p:txBody>
      </p:sp>
      <p:sp>
        <p:nvSpPr>
          <p:cNvPr id="3" name="文本框 2">
            <a:extLst>
              <a:ext uri="{FF2B5EF4-FFF2-40B4-BE49-F238E27FC236}">
                <a16:creationId xmlns:a16="http://schemas.microsoft.com/office/drawing/2014/main" id="{FDABE5E5-FCA5-F996-8FA8-081D64AF90A7}"/>
              </a:ext>
            </a:extLst>
          </p:cNvPr>
          <p:cNvSpPr txBox="1"/>
          <p:nvPr/>
        </p:nvSpPr>
        <p:spPr>
          <a:xfrm>
            <a:off x="600364" y="1419669"/>
            <a:ext cx="10532994" cy="3416320"/>
          </a:xfrm>
          <a:prstGeom prst="rect">
            <a:avLst/>
          </a:prstGeom>
          <a:noFill/>
        </p:spPr>
        <p:txBody>
          <a:bodyPr wrap="square">
            <a:spAutoFit/>
          </a:bodyPr>
          <a:lstStyle/>
          <a:p>
            <a:pPr marL="285750" indent="-285750">
              <a:buFont typeface="Arial" panose="020B0604020202020204" pitchFamily="34" charset="0"/>
              <a:buChar char="•"/>
            </a:pPr>
            <a:r>
              <a:rPr lang="en-US" altLang="ja-JP" b="0" i="0" dirty="0">
                <a:solidFill>
                  <a:srgbClr val="374151"/>
                </a:solidFill>
                <a:effectLst/>
                <a:latin typeface="Söhne"/>
              </a:rPr>
              <a:t>EXACT PENALTY METHODS</a:t>
            </a:r>
            <a:r>
              <a:rPr lang="ja-JP" altLang="en-US" b="0" i="0" dirty="0">
                <a:solidFill>
                  <a:srgbClr val="374151"/>
                </a:solidFill>
                <a:effectLst/>
                <a:latin typeface="Söhne"/>
              </a:rPr>
              <a:t>と</a:t>
            </a:r>
            <a:r>
              <a:rPr lang="en-US" altLang="ja-JP" b="0" i="0" dirty="0">
                <a:solidFill>
                  <a:srgbClr val="374151"/>
                </a:solidFill>
                <a:effectLst/>
                <a:latin typeface="Söhne"/>
              </a:rPr>
              <a:t>SEQUENTIAL PENALTY METHODS</a:t>
            </a:r>
            <a:r>
              <a:rPr lang="ja-JP" altLang="en-US" b="0" i="0" dirty="0">
                <a:solidFill>
                  <a:srgbClr val="374151"/>
                </a:solidFill>
                <a:effectLst/>
                <a:latin typeface="Söhne"/>
              </a:rPr>
              <a:t>ハイブリッド手法を提案して、これらは自動的で任意の</a:t>
            </a:r>
            <a:r>
              <a:rPr lang="en-US" altLang="ja-JP" b="0" i="0" dirty="0">
                <a:solidFill>
                  <a:srgbClr val="374151"/>
                </a:solidFill>
                <a:effectLst/>
                <a:latin typeface="Söhne"/>
              </a:rPr>
              <a:t>QUBO</a:t>
            </a:r>
            <a:r>
              <a:rPr lang="ja-JP" altLang="en-US" b="0" i="0" dirty="0">
                <a:solidFill>
                  <a:srgbClr val="374151"/>
                </a:solidFill>
                <a:effectLst/>
                <a:latin typeface="Söhne"/>
              </a:rPr>
              <a:t>問題に一般的に適用できる</a:t>
            </a:r>
            <a:endParaRPr lang="en-US" altLang="ja-JP" b="0" i="0" dirty="0">
              <a:solidFill>
                <a:srgbClr val="374151"/>
              </a:solidFill>
              <a:effectLst/>
              <a:latin typeface="Söhne"/>
            </a:endParaRPr>
          </a:p>
          <a:p>
            <a:pPr marL="285750" indent="-285750">
              <a:buFont typeface="Arial" panose="020B0604020202020204" pitchFamily="34" charset="0"/>
              <a:buChar char="•"/>
            </a:pPr>
            <a:endParaRPr lang="en-US" altLang="zh-CN" dirty="0">
              <a:solidFill>
                <a:srgbClr val="374151"/>
              </a:solidFill>
              <a:latin typeface="Söhne"/>
            </a:endParaRPr>
          </a:p>
          <a:p>
            <a:pPr marL="285750" indent="-285750">
              <a:buFont typeface="Arial" panose="020B0604020202020204" pitchFamily="34" charset="0"/>
              <a:buChar char="•"/>
            </a:pPr>
            <a:r>
              <a:rPr lang="en-US" altLang="ja-JP" b="0" i="0" dirty="0" err="1">
                <a:solidFill>
                  <a:srgbClr val="374151"/>
                </a:solidFill>
                <a:effectLst/>
                <a:latin typeface="Söhne"/>
              </a:rPr>
              <a:t>Mincut</a:t>
            </a:r>
            <a:r>
              <a:rPr lang="ja-JP" altLang="en-US" b="0" i="0" dirty="0">
                <a:solidFill>
                  <a:srgbClr val="374151"/>
                </a:solidFill>
                <a:effectLst/>
                <a:latin typeface="Söhne"/>
              </a:rPr>
              <a:t>、</a:t>
            </a:r>
            <a:r>
              <a:rPr lang="en-US" altLang="ja-JP" b="0" i="0" dirty="0">
                <a:solidFill>
                  <a:srgbClr val="374151"/>
                </a:solidFill>
                <a:effectLst/>
                <a:latin typeface="Söhne"/>
              </a:rPr>
              <a:t>MKP</a:t>
            </a:r>
            <a:r>
              <a:rPr lang="ja-JP" altLang="en-US" b="0" i="0" dirty="0">
                <a:solidFill>
                  <a:srgbClr val="374151"/>
                </a:solidFill>
                <a:effectLst/>
                <a:latin typeface="Söhne"/>
              </a:rPr>
              <a:t>、および</a:t>
            </a:r>
            <a:r>
              <a:rPr lang="en-US" altLang="ja-JP" b="0" i="0" dirty="0">
                <a:solidFill>
                  <a:srgbClr val="374151"/>
                </a:solidFill>
                <a:effectLst/>
                <a:latin typeface="Söhne"/>
              </a:rPr>
              <a:t>TSP</a:t>
            </a:r>
            <a:r>
              <a:rPr lang="ja-JP" altLang="en-US" b="0" i="0" dirty="0">
                <a:solidFill>
                  <a:srgbClr val="374151"/>
                </a:solidFill>
                <a:effectLst/>
                <a:latin typeface="Söhne"/>
              </a:rPr>
              <a:t>の</a:t>
            </a:r>
            <a:r>
              <a:rPr lang="en-US" altLang="ja-JP" b="0" i="0" dirty="0">
                <a:solidFill>
                  <a:srgbClr val="374151"/>
                </a:solidFill>
                <a:effectLst/>
                <a:latin typeface="Söhne"/>
              </a:rPr>
              <a:t>QUBO</a:t>
            </a:r>
            <a:r>
              <a:rPr lang="ja-JP" altLang="en-US" b="0" i="0" dirty="0">
                <a:solidFill>
                  <a:srgbClr val="374151"/>
                </a:solidFill>
                <a:effectLst/>
                <a:latin typeface="Söhne"/>
              </a:rPr>
              <a:t>公式に基づいて実験的に分析した</a:t>
            </a:r>
            <a:endParaRPr lang="en-US" altLang="ja-JP" b="0" i="0" dirty="0">
              <a:solidFill>
                <a:srgbClr val="374151"/>
              </a:solidFill>
              <a:effectLst/>
              <a:latin typeface="Söhne"/>
            </a:endParaRPr>
          </a:p>
          <a:p>
            <a:endParaRPr lang="en-US" altLang="zh-CN" dirty="0">
              <a:solidFill>
                <a:srgbClr val="374151"/>
              </a:solidFill>
              <a:latin typeface="Söhne"/>
            </a:endParaRPr>
          </a:p>
          <a:p>
            <a:endParaRPr lang="en-US" altLang="zh-CN" dirty="0">
              <a:solidFill>
                <a:srgbClr val="374151"/>
              </a:solidFill>
              <a:latin typeface="Söhne"/>
            </a:endParaRPr>
          </a:p>
          <a:p>
            <a:r>
              <a:rPr lang="ja-JP" altLang="en-US" dirty="0">
                <a:solidFill>
                  <a:srgbClr val="374151"/>
                </a:solidFill>
                <a:latin typeface="Söhne"/>
              </a:rPr>
              <a:t>これから</a:t>
            </a:r>
            <a:endParaRPr lang="en-US" altLang="ja-JP" dirty="0">
              <a:solidFill>
                <a:srgbClr val="374151"/>
              </a:solidFill>
              <a:latin typeface="Söhne"/>
            </a:endParaRPr>
          </a:p>
          <a:p>
            <a:endParaRPr lang="en-US" altLang="zh-CN" dirty="0">
              <a:solidFill>
                <a:srgbClr val="374151"/>
              </a:solidFill>
              <a:latin typeface="Söhne"/>
            </a:endParaRPr>
          </a:p>
          <a:p>
            <a:pPr marL="285750" indent="-285750">
              <a:buFont typeface="Arial" panose="020B0604020202020204" pitchFamily="34" charset="0"/>
              <a:buChar char="•"/>
            </a:pPr>
            <a:r>
              <a:rPr lang="ja-JP" altLang="en-US" dirty="0">
                <a:solidFill>
                  <a:srgbClr val="374151"/>
                </a:solidFill>
                <a:latin typeface="Söhne"/>
              </a:rPr>
              <a:t>提案された手法を他の</a:t>
            </a:r>
            <a:r>
              <a:rPr lang="en-US" altLang="ja-JP" dirty="0">
                <a:solidFill>
                  <a:srgbClr val="374151"/>
                </a:solidFill>
                <a:latin typeface="Söhne"/>
              </a:rPr>
              <a:t>QUBO</a:t>
            </a:r>
            <a:r>
              <a:rPr lang="ja-JP" altLang="en-US" dirty="0">
                <a:solidFill>
                  <a:srgbClr val="374151"/>
                </a:solidFill>
                <a:latin typeface="Söhne"/>
              </a:rPr>
              <a:t>問題でベンチマークする予定</a:t>
            </a:r>
            <a:endParaRPr lang="en-US" altLang="ja-JP" dirty="0">
              <a:solidFill>
                <a:srgbClr val="374151"/>
              </a:solidFill>
              <a:latin typeface="Söhne"/>
            </a:endParaRPr>
          </a:p>
          <a:p>
            <a:pPr marL="285750" indent="-285750">
              <a:buFont typeface="Arial" panose="020B0604020202020204" pitchFamily="34" charset="0"/>
              <a:buChar char="•"/>
            </a:pPr>
            <a:r>
              <a:rPr lang="ja-JP" altLang="en-US" dirty="0"/>
              <a:t>もっと厳密の目的関数グローバル最適解の上限と下限を利用することで、</a:t>
            </a:r>
            <a:r>
              <a:rPr lang="en-US" altLang="ja-JP" b="0" i="0" dirty="0">
                <a:solidFill>
                  <a:srgbClr val="374151"/>
                </a:solidFill>
                <a:effectLst/>
                <a:latin typeface="Söhne"/>
              </a:rPr>
              <a:t> </a:t>
            </a:r>
          </a:p>
          <a:p>
            <a:r>
              <a:rPr lang="ja-JP" altLang="en-US" dirty="0">
                <a:solidFill>
                  <a:srgbClr val="374151"/>
                </a:solidFill>
                <a:latin typeface="Söhne"/>
              </a:rPr>
              <a:t>　</a:t>
            </a:r>
            <a:r>
              <a:rPr lang="en-US" altLang="ja-JP" b="0" i="0" dirty="0">
                <a:solidFill>
                  <a:srgbClr val="374151"/>
                </a:solidFill>
                <a:effectLst/>
                <a:latin typeface="Söhne"/>
              </a:rPr>
              <a:t>EXACT PENALTY METHODS</a:t>
            </a:r>
            <a:r>
              <a:rPr lang="ja-JP" altLang="en-US" b="0" i="0" dirty="0">
                <a:solidFill>
                  <a:srgbClr val="374151"/>
                </a:solidFill>
                <a:effectLst/>
                <a:latin typeface="Söhne"/>
              </a:rPr>
              <a:t>を改良</a:t>
            </a:r>
            <a:endParaRPr lang="en-US" altLang="ja-JP" b="0" i="0" dirty="0">
              <a:solidFill>
                <a:srgbClr val="374151"/>
              </a:solidFill>
              <a:effectLst/>
              <a:latin typeface="Söhne"/>
            </a:endParaRPr>
          </a:p>
          <a:p>
            <a:pPr marL="285750" indent="-285750">
              <a:buFont typeface="Arial" panose="020B0604020202020204" pitchFamily="34" charset="0"/>
              <a:buChar char="•"/>
            </a:pPr>
            <a:r>
              <a:rPr lang="ja-JP" altLang="en-US" dirty="0">
                <a:solidFill>
                  <a:srgbClr val="374151"/>
                </a:solidFill>
                <a:latin typeface="Söhne"/>
              </a:rPr>
              <a:t>制約条件の情報でほかのペナルティー方法を探索</a:t>
            </a:r>
            <a:endParaRPr lang="zh-CN" altLang="en-US" dirty="0"/>
          </a:p>
        </p:txBody>
      </p:sp>
    </p:spTree>
    <p:extLst>
      <p:ext uri="{BB962C8B-B14F-4D97-AF65-F5344CB8AC3E}">
        <p14:creationId xmlns:p14="http://schemas.microsoft.com/office/powerpoint/2010/main" val="4085989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zh-CN" dirty="0"/>
              <a:t>Thanks</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21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830339"/>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121911"/>
            <a:ext cx="10532995" cy="598978"/>
          </a:xfrm>
        </p:spPr>
        <p:txBody>
          <a:bodyPr>
            <a:normAutofit fontScale="90000"/>
          </a:bodyPr>
          <a:lstStyle/>
          <a:p>
            <a:r>
              <a:rPr kumimoji="1" lang="ja-JP" altLang="en-US" b="1" dirty="0"/>
              <a:t>もくじ</a:t>
            </a:r>
          </a:p>
        </p:txBody>
      </p:sp>
      <p:sp>
        <p:nvSpPr>
          <p:cNvPr id="2" name="文本框 1">
            <a:extLst>
              <a:ext uri="{FF2B5EF4-FFF2-40B4-BE49-F238E27FC236}">
                <a16:creationId xmlns:a16="http://schemas.microsoft.com/office/drawing/2014/main" id="{04E95D66-F50E-FE40-7960-D2AD707F480B}"/>
              </a:ext>
            </a:extLst>
          </p:cNvPr>
          <p:cNvSpPr txBox="1"/>
          <p:nvPr/>
        </p:nvSpPr>
        <p:spPr>
          <a:xfrm>
            <a:off x="600364" y="995207"/>
            <a:ext cx="3874779" cy="5478423"/>
          </a:xfrm>
          <a:prstGeom prst="rect">
            <a:avLst/>
          </a:prstGeom>
          <a:noFill/>
        </p:spPr>
        <p:txBody>
          <a:bodyPr wrap="square" rtlCol="0">
            <a:spAutoFit/>
          </a:bodyPr>
          <a:lstStyle/>
          <a:p>
            <a:r>
              <a:rPr lang="en-US" altLang="zh-CN" sz="1400" dirty="0">
                <a:solidFill>
                  <a:schemeClr val="bg1">
                    <a:lumMod val="65000"/>
                  </a:schemeClr>
                </a:solidFill>
              </a:rPr>
              <a:t>ABSTRACT</a:t>
            </a:r>
          </a:p>
          <a:p>
            <a:endParaRPr lang="en-US" altLang="zh-CN" sz="1400" dirty="0">
              <a:solidFill>
                <a:schemeClr val="bg1">
                  <a:lumMod val="50000"/>
                </a:schemeClr>
              </a:solidFill>
            </a:endParaRPr>
          </a:p>
          <a:p>
            <a:r>
              <a:rPr lang="en-US" altLang="zh-CN" sz="1400" dirty="0"/>
              <a:t>1. INTRODUCTION</a:t>
            </a:r>
          </a:p>
          <a:p>
            <a:endParaRPr lang="en-US" altLang="zh-CN" sz="1400" dirty="0">
              <a:solidFill>
                <a:schemeClr val="bg1">
                  <a:lumMod val="65000"/>
                </a:schemeClr>
              </a:solidFill>
            </a:endParaRPr>
          </a:p>
          <a:p>
            <a:r>
              <a:rPr lang="en-US" altLang="zh-CN" sz="1400" dirty="0">
                <a:solidFill>
                  <a:schemeClr val="bg1">
                    <a:lumMod val="65000"/>
                  </a:schemeClr>
                </a:solidFill>
              </a:rPr>
              <a:t>2. PRELIMINARIES</a:t>
            </a:r>
          </a:p>
          <a:p>
            <a:r>
              <a:rPr lang="en-US" altLang="zh-CN" sz="1400" dirty="0">
                <a:solidFill>
                  <a:schemeClr val="bg1">
                    <a:lumMod val="65000"/>
                  </a:schemeClr>
                </a:solidFill>
              </a:rPr>
              <a:t>    2.1 Overview of the Digital Annealer</a:t>
            </a:r>
          </a:p>
          <a:p>
            <a:endParaRPr lang="en-US" altLang="zh-CN" sz="1400" dirty="0">
              <a:solidFill>
                <a:schemeClr val="bg1">
                  <a:lumMod val="65000"/>
                </a:schemeClr>
              </a:solidFill>
            </a:endParaRPr>
          </a:p>
          <a:p>
            <a:r>
              <a:rPr lang="en-US" altLang="zh-CN" sz="1400" dirty="0">
                <a:solidFill>
                  <a:schemeClr val="bg1">
                    <a:lumMod val="65000"/>
                  </a:schemeClr>
                </a:solidFill>
              </a:rPr>
              <a:t>3. EXACT PENALTY METHODS</a:t>
            </a:r>
          </a:p>
          <a:p>
            <a:r>
              <a:rPr lang="en-US" altLang="zh-CN" sz="1400" dirty="0">
                <a:solidFill>
                  <a:schemeClr val="bg1">
                    <a:lumMod val="65000"/>
                  </a:schemeClr>
                </a:solidFill>
              </a:rPr>
              <a:t>    3.1 Sum of Coefficients Absolute Values</a:t>
            </a:r>
          </a:p>
          <a:p>
            <a:r>
              <a:rPr lang="en-US" altLang="zh-CN" sz="1400" dirty="0">
                <a:solidFill>
                  <a:schemeClr val="bg1">
                    <a:lumMod val="65000"/>
                  </a:schemeClr>
                </a:solidFill>
              </a:rPr>
              <a:t>    3.2 </a:t>
            </a:r>
            <a:r>
              <a:rPr lang="en-US" altLang="zh-CN" sz="1400" dirty="0" err="1">
                <a:solidFill>
                  <a:schemeClr val="bg1">
                    <a:lumMod val="65000"/>
                  </a:schemeClr>
                </a:solidFill>
              </a:rPr>
              <a:t>Posiform-negaform</a:t>
            </a:r>
            <a:endParaRPr lang="en-US" altLang="zh-CN" sz="1400" dirty="0">
              <a:solidFill>
                <a:schemeClr val="bg1">
                  <a:lumMod val="65000"/>
                </a:schemeClr>
              </a:solidFill>
            </a:endParaRPr>
          </a:p>
          <a:p>
            <a:r>
              <a:rPr lang="en-US" altLang="zh-CN" sz="1400" dirty="0">
                <a:solidFill>
                  <a:schemeClr val="bg1">
                    <a:lumMod val="65000"/>
                  </a:schemeClr>
                </a:solidFill>
              </a:rPr>
              <a:t>    3.3 Verma-Lewis</a:t>
            </a:r>
          </a:p>
          <a:p>
            <a:endParaRPr lang="en-US" altLang="zh-CN" sz="1400" dirty="0">
              <a:solidFill>
                <a:schemeClr val="bg1">
                  <a:lumMod val="65000"/>
                </a:schemeClr>
              </a:solidFill>
            </a:endParaRPr>
          </a:p>
          <a:p>
            <a:r>
              <a:rPr lang="en-US" altLang="zh-CN" sz="1400" dirty="0">
                <a:solidFill>
                  <a:schemeClr val="bg1">
                    <a:lumMod val="65000"/>
                  </a:schemeClr>
                </a:solidFill>
              </a:rPr>
              <a:t>4. SEQUENTIAL PENALTY METHODS</a:t>
            </a:r>
          </a:p>
          <a:p>
            <a:r>
              <a:rPr lang="en-US" altLang="zh-CN" sz="1400" dirty="0">
                <a:solidFill>
                  <a:schemeClr val="bg1">
                    <a:lumMod val="65000"/>
                  </a:schemeClr>
                </a:solidFill>
              </a:rPr>
              <a:t>    4.1 Sequential Penalty Method</a:t>
            </a:r>
          </a:p>
          <a:p>
            <a:r>
              <a:rPr lang="en-US" altLang="zh-CN" sz="1400" dirty="0">
                <a:solidFill>
                  <a:schemeClr val="bg1">
                    <a:lumMod val="65000"/>
                  </a:schemeClr>
                </a:solidFill>
              </a:rPr>
              <a:t>    4.2 Scaled-sequential Penalty Method</a:t>
            </a:r>
          </a:p>
          <a:p>
            <a:r>
              <a:rPr lang="en-US" altLang="zh-CN" sz="1400" dirty="0">
                <a:solidFill>
                  <a:schemeClr val="bg1">
                    <a:lumMod val="65000"/>
                  </a:schemeClr>
                </a:solidFill>
              </a:rPr>
              <a:t>    4.3 Binary Search Penalty Method</a:t>
            </a:r>
          </a:p>
          <a:p>
            <a:endParaRPr lang="en-US" altLang="zh-CN" sz="1400" dirty="0">
              <a:solidFill>
                <a:schemeClr val="bg1">
                  <a:lumMod val="65000"/>
                </a:schemeClr>
              </a:solidFill>
            </a:endParaRPr>
          </a:p>
          <a:p>
            <a:r>
              <a:rPr lang="en-US" altLang="zh-CN" sz="1400" dirty="0">
                <a:solidFill>
                  <a:schemeClr val="bg1">
                    <a:lumMod val="65000"/>
                  </a:schemeClr>
                </a:solidFill>
              </a:rPr>
              <a:t>5. FORMULATION OF QUBO PROBLEMS</a:t>
            </a:r>
          </a:p>
          <a:p>
            <a:r>
              <a:rPr lang="en-US" altLang="zh-CN" sz="1400" dirty="0">
                <a:solidFill>
                  <a:schemeClr val="bg1">
                    <a:lumMod val="65000"/>
                  </a:schemeClr>
                </a:solidFill>
              </a:rPr>
              <a:t>    5.1 Minimum Cut Problem</a:t>
            </a:r>
          </a:p>
          <a:p>
            <a:r>
              <a:rPr lang="en-US" altLang="zh-CN" sz="1400" dirty="0">
                <a:solidFill>
                  <a:schemeClr val="bg1">
                    <a:lumMod val="65000"/>
                  </a:schemeClr>
                </a:solidFill>
              </a:rPr>
              <a:t>    5.2 Travelling Salesman Problem</a:t>
            </a:r>
          </a:p>
          <a:p>
            <a:r>
              <a:rPr lang="en-US" altLang="zh-CN" sz="1400" dirty="0">
                <a:solidFill>
                  <a:schemeClr val="bg1">
                    <a:lumMod val="65000"/>
                  </a:schemeClr>
                </a:solidFill>
              </a:rPr>
              <a:t>    5.3 Multi-dimensional 0-1 Knapsack Problem</a:t>
            </a:r>
          </a:p>
          <a:p>
            <a:endParaRPr lang="en-US" altLang="zh-CN" sz="1400" dirty="0">
              <a:solidFill>
                <a:schemeClr val="bg1">
                  <a:lumMod val="65000"/>
                </a:schemeClr>
              </a:solidFill>
            </a:endParaRPr>
          </a:p>
          <a:p>
            <a:r>
              <a:rPr lang="en-US" altLang="zh-CN" sz="1400" dirty="0">
                <a:solidFill>
                  <a:schemeClr val="bg1">
                    <a:lumMod val="65000"/>
                  </a:schemeClr>
                </a:solidFill>
              </a:rPr>
              <a:t>6. EXPERIMENTAL SETTINGS</a:t>
            </a:r>
          </a:p>
          <a:p>
            <a:r>
              <a:rPr lang="en-US" altLang="zh-CN" sz="1400" dirty="0">
                <a:solidFill>
                  <a:schemeClr val="bg1">
                    <a:lumMod val="65000"/>
                  </a:schemeClr>
                </a:solidFill>
              </a:rPr>
              <a:t>    6.1 Parameter Setting</a:t>
            </a:r>
          </a:p>
          <a:p>
            <a:r>
              <a:rPr lang="en-US" altLang="zh-CN" sz="1400" dirty="0">
                <a:solidFill>
                  <a:schemeClr val="bg1">
                    <a:lumMod val="65000"/>
                  </a:schemeClr>
                </a:solidFill>
              </a:rPr>
              <a:t>    6.2 Performance Measures</a:t>
            </a:r>
          </a:p>
        </p:txBody>
      </p:sp>
      <p:sp>
        <p:nvSpPr>
          <p:cNvPr id="10" name="文本框 9">
            <a:extLst>
              <a:ext uri="{FF2B5EF4-FFF2-40B4-BE49-F238E27FC236}">
                <a16:creationId xmlns:a16="http://schemas.microsoft.com/office/drawing/2014/main" id="{6890892A-8DF5-1708-BC41-1052D154D93A}"/>
              </a:ext>
            </a:extLst>
          </p:cNvPr>
          <p:cNvSpPr txBox="1"/>
          <p:nvPr/>
        </p:nvSpPr>
        <p:spPr>
          <a:xfrm>
            <a:off x="5866861" y="1096332"/>
            <a:ext cx="6096000" cy="1169551"/>
          </a:xfrm>
          <a:prstGeom prst="rect">
            <a:avLst/>
          </a:prstGeom>
          <a:noFill/>
        </p:spPr>
        <p:txBody>
          <a:bodyPr wrap="square">
            <a:spAutoFit/>
          </a:bodyPr>
          <a:lstStyle/>
          <a:p>
            <a:r>
              <a:rPr lang="en-US" altLang="zh-CN" sz="1400" dirty="0">
                <a:solidFill>
                  <a:schemeClr val="bg1">
                    <a:lumMod val="65000"/>
                  </a:schemeClr>
                </a:solidFill>
              </a:rPr>
              <a:t>7. RESULTS</a:t>
            </a:r>
          </a:p>
          <a:p>
            <a:r>
              <a:rPr lang="en-US" altLang="zh-CN" sz="1400" dirty="0">
                <a:solidFill>
                  <a:schemeClr val="bg1">
                    <a:lumMod val="65000"/>
                  </a:schemeClr>
                </a:solidFill>
              </a:rPr>
              <a:t>    7.1 Results for Exact Penalty Methods</a:t>
            </a:r>
          </a:p>
          <a:p>
            <a:r>
              <a:rPr lang="en-US" altLang="zh-CN" sz="1400" dirty="0">
                <a:solidFill>
                  <a:schemeClr val="bg1">
                    <a:lumMod val="65000"/>
                  </a:schemeClr>
                </a:solidFill>
              </a:rPr>
              <a:t>    7.2 Results for Sequential Penalty Methods</a:t>
            </a:r>
          </a:p>
          <a:p>
            <a:endParaRPr lang="en-US" altLang="zh-CN" sz="1400" dirty="0">
              <a:solidFill>
                <a:schemeClr val="bg1">
                  <a:lumMod val="65000"/>
                </a:schemeClr>
              </a:solidFill>
            </a:endParaRPr>
          </a:p>
          <a:p>
            <a:r>
              <a:rPr lang="en-US" altLang="zh-CN" sz="1400" dirty="0">
                <a:solidFill>
                  <a:schemeClr val="bg1">
                    <a:lumMod val="65000"/>
                  </a:schemeClr>
                </a:solidFill>
              </a:rPr>
              <a:t>8. CONCLUSIONS</a:t>
            </a:r>
            <a:endParaRPr lang="zh-CN" altLang="en-US" sz="1400" dirty="0">
              <a:solidFill>
                <a:schemeClr val="bg1">
                  <a:lumMod val="65000"/>
                </a:schemeClr>
              </a:solidFill>
            </a:endParaRPr>
          </a:p>
        </p:txBody>
      </p:sp>
    </p:spTree>
    <p:extLst>
      <p:ext uri="{BB962C8B-B14F-4D97-AF65-F5344CB8AC3E}">
        <p14:creationId xmlns:p14="http://schemas.microsoft.com/office/powerpoint/2010/main" val="92308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4" y="992202"/>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4" y="202150"/>
            <a:ext cx="10532995" cy="598978"/>
          </a:xfrm>
        </p:spPr>
        <p:txBody>
          <a:bodyPr>
            <a:normAutofit fontScale="90000"/>
          </a:bodyPr>
          <a:lstStyle/>
          <a:p>
            <a:r>
              <a:rPr kumimoji="1" lang="en-US" altLang="zh-CN" b="1" dirty="0"/>
              <a:t>INTRODUCTION</a:t>
            </a:r>
            <a:endParaRPr kumimoji="1" lang="ja-JP" altLang="en-US" b="1" dirty="0"/>
          </a:p>
        </p:txBody>
      </p:sp>
      <p:sp>
        <p:nvSpPr>
          <p:cNvPr id="5" name="文本框 4">
            <a:extLst>
              <a:ext uri="{FF2B5EF4-FFF2-40B4-BE49-F238E27FC236}">
                <a16:creationId xmlns:a16="http://schemas.microsoft.com/office/drawing/2014/main" id="{2B7D51B0-20EF-504F-BCDD-C113319F3F95}"/>
              </a:ext>
            </a:extLst>
          </p:cNvPr>
          <p:cNvSpPr txBox="1"/>
          <p:nvPr/>
        </p:nvSpPr>
        <p:spPr>
          <a:xfrm>
            <a:off x="1192547" y="1368809"/>
            <a:ext cx="10532994" cy="923330"/>
          </a:xfrm>
          <a:prstGeom prst="rect">
            <a:avLst/>
          </a:prstGeom>
          <a:noFill/>
        </p:spPr>
        <p:txBody>
          <a:bodyPr wrap="square">
            <a:spAutoFit/>
          </a:bodyPr>
          <a:lstStyle/>
          <a:p>
            <a:pPr>
              <a:buClr>
                <a:schemeClr val="accent6"/>
              </a:buClr>
            </a:pPr>
            <a:endParaRPr lang="en-US" altLang="zh-CN" dirty="0">
              <a:solidFill>
                <a:srgbClr val="374151"/>
              </a:solidFill>
              <a:latin typeface="Söhne"/>
            </a:endParaRPr>
          </a:p>
          <a:p>
            <a:endParaRPr lang="en-US" altLang="zh-CN" b="0" i="0" dirty="0">
              <a:solidFill>
                <a:srgbClr val="374151"/>
              </a:solidFill>
              <a:effectLst/>
              <a:latin typeface="Söhne"/>
            </a:endParaRPr>
          </a:p>
          <a:p>
            <a:endParaRPr lang="en-US" altLang="zh-CN" b="0" i="0" dirty="0">
              <a:solidFill>
                <a:srgbClr val="374151"/>
              </a:solidFill>
              <a:effectLst/>
              <a:latin typeface="Söhne"/>
            </a:endParaRPr>
          </a:p>
        </p:txBody>
      </p:sp>
      <p:sp>
        <p:nvSpPr>
          <p:cNvPr id="2" name="文本框 1">
            <a:extLst>
              <a:ext uri="{FF2B5EF4-FFF2-40B4-BE49-F238E27FC236}">
                <a16:creationId xmlns:a16="http://schemas.microsoft.com/office/drawing/2014/main" id="{842419E1-E97F-A881-378E-808262F43873}"/>
              </a:ext>
            </a:extLst>
          </p:cNvPr>
          <p:cNvSpPr txBox="1"/>
          <p:nvPr/>
        </p:nvSpPr>
        <p:spPr>
          <a:xfrm>
            <a:off x="975940" y="1674674"/>
            <a:ext cx="5483104" cy="1754326"/>
          </a:xfrm>
          <a:prstGeom prst="rect">
            <a:avLst/>
          </a:prstGeom>
          <a:noFill/>
        </p:spPr>
        <p:txBody>
          <a:bodyPr wrap="none" rtlCol="0">
            <a:spAutoFit/>
          </a:bodyPr>
          <a:lstStyle/>
          <a:p>
            <a:r>
              <a:rPr lang="en-US" altLang="ja-JP" dirty="0">
                <a:latin typeface="Söhne"/>
              </a:rPr>
              <a:t>CCO</a:t>
            </a:r>
            <a:r>
              <a:rPr lang="ja-JP" altLang="en-US" dirty="0"/>
              <a:t>（</a:t>
            </a:r>
            <a:r>
              <a:rPr lang="en-US" altLang="ja-JP" dirty="0">
                <a:latin typeface="Söhne"/>
              </a:rPr>
              <a:t>Constrained Combinatorial </a:t>
            </a:r>
            <a:r>
              <a:rPr lang="en-US" altLang="zh-CN" dirty="0">
                <a:latin typeface="Söhne"/>
              </a:rPr>
              <a:t>Optimization</a:t>
            </a:r>
            <a:r>
              <a:rPr lang="ja-JP" altLang="en-US" dirty="0"/>
              <a:t>）</a:t>
            </a:r>
            <a:endParaRPr lang="en-US" altLang="ja-JP" dirty="0"/>
          </a:p>
          <a:p>
            <a:r>
              <a:rPr lang="ja-JP" altLang="en-US" b="1" i="0" dirty="0">
                <a:solidFill>
                  <a:srgbClr val="374151"/>
                </a:solidFill>
                <a:effectLst/>
                <a:latin typeface="Söhne"/>
              </a:rPr>
              <a:t>制約付き</a:t>
            </a:r>
            <a:r>
              <a:rPr lang="ja-JP" altLang="en-US" b="0" i="0" dirty="0">
                <a:solidFill>
                  <a:srgbClr val="374151"/>
                </a:solidFill>
                <a:effectLst/>
                <a:latin typeface="Söhne"/>
              </a:rPr>
              <a:t>組み合わせ最適化問題</a:t>
            </a:r>
            <a:endParaRPr lang="en-US" altLang="ja-JP" b="0" i="0" dirty="0">
              <a:solidFill>
                <a:srgbClr val="374151"/>
              </a:solidFill>
              <a:effectLst/>
              <a:latin typeface="Söhne"/>
            </a:endParaRPr>
          </a:p>
          <a:p>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en-US" altLang="ja-JP" dirty="0">
                <a:solidFill>
                  <a:srgbClr val="374151"/>
                </a:solidFill>
                <a:latin typeface="Söhne"/>
              </a:rPr>
              <a:t>QUBO</a:t>
            </a:r>
            <a:r>
              <a:rPr lang="ja-JP" altLang="en-US" dirty="0">
                <a:solidFill>
                  <a:srgbClr val="374151"/>
                </a:solidFill>
                <a:latin typeface="Söhne"/>
              </a:rPr>
              <a:t>（</a:t>
            </a:r>
            <a:r>
              <a:rPr lang="en-US" altLang="ja-JP" dirty="0">
                <a:solidFill>
                  <a:srgbClr val="374151"/>
                </a:solidFill>
                <a:latin typeface="Söhne"/>
              </a:rPr>
              <a:t>Quadratic Unconstrained Binary Optimization</a:t>
            </a:r>
            <a:r>
              <a:rPr lang="ja-JP" altLang="en-US" dirty="0">
                <a:solidFill>
                  <a:srgbClr val="374151"/>
                </a:solidFill>
                <a:latin typeface="Söhne"/>
              </a:rPr>
              <a:t>）</a:t>
            </a:r>
            <a:endParaRPr lang="en-US" altLang="ja-JP" dirty="0">
              <a:solidFill>
                <a:srgbClr val="374151"/>
              </a:solidFill>
              <a:latin typeface="Söhne"/>
            </a:endParaRPr>
          </a:p>
          <a:p>
            <a:r>
              <a:rPr lang="ja-JP" altLang="en-US" b="0" i="0" dirty="0">
                <a:solidFill>
                  <a:srgbClr val="374151"/>
                </a:solidFill>
                <a:effectLst/>
                <a:latin typeface="Söhne"/>
              </a:rPr>
              <a:t>二次</a:t>
            </a:r>
            <a:r>
              <a:rPr lang="ja-JP" altLang="en-US" b="1" i="0" dirty="0">
                <a:solidFill>
                  <a:srgbClr val="374151"/>
                </a:solidFill>
                <a:effectLst/>
                <a:latin typeface="Söhne"/>
              </a:rPr>
              <a:t>制約なし</a:t>
            </a:r>
            <a:r>
              <a:rPr lang="ja-JP" altLang="en-US" b="0" i="0" dirty="0">
                <a:solidFill>
                  <a:srgbClr val="374151"/>
                </a:solidFill>
                <a:effectLst/>
                <a:latin typeface="Söhne"/>
              </a:rPr>
              <a:t>バイナリ最適化問題</a:t>
            </a:r>
            <a:endParaRPr lang="en-US" altLang="ja-JP" b="0" i="0" dirty="0">
              <a:solidFill>
                <a:srgbClr val="374151"/>
              </a:solidFill>
              <a:effectLst/>
              <a:latin typeface="Söhne"/>
            </a:endParaRPr>
          </a:p>
        </p:txBody>
      </p:sp>
      <p:sp>
        <p:nvSpPr>
          <p:cNvPr id="7" name="箭头: 右弧形 6">
            <a:extLst>
              <a:ext uri="{FF2B5EF4-FFF2-40B4-BE49-F238E27FC236}">
                <a16:creationId xmlns:a16="http://schemas.microsoft.com/office/drawing/2014/main" id="{08D5AEC3-9037-2750-53A8-4E10B22566D6}"/>
              </a:ext>
            </a:extLst>
          </p:cNvPr>
          <p:cNvSpPr/>
          <p:nvPr/>
        </p:nvSpPr>
        <p:spPr>
          <a:xfrm>
            <a:off x="6675651" y="1666386"/>
            <a:ext cx="621605" cy="152455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8782B308-6E38-CC8C-9B4C-2486B85EF537}"/>
              </a:ext>
            </a:extLst>
          </p:cNvPr>
          <p:cNvSpPr txBox="1"/>
          <p:nvPr/>
        </p:nvSpPr>
        <p:spPr>
          <a:xfrm>
            <a:off x="7531271" y="2243996"/>
            <a:ext cx="1800493" cy="369332"/>
          </a:xfrm>
          <a:prstGeom prst="rect">
            <a:avLst/>
          </a:prstGeom>
          <a:noFill/>
        </p:spPr>
        <p:txBody>
          <a:bodyPr wrap="none" rtlCol="0">
            <a:spAutoFit/>
          </a:bodyPr>
          <a:lstStyle/>
          <a:p>
            <a:r>
              <a:rPr lang="ja-JP" altLang="en-US" b="0" i="0" dirty="0">
                <a:solidFill>
                  <a:srgbClr val="374151"/>
                </a:solidFill>
                <a:effectLst/>
                <a:latin typeface="Söhne"/>
              </a:rPr>
              <a:t>ペナルティー法</a:t>
            </a:r>
            <a:endParaRPr lang="en-US" altLang="ja-JP" b="0" i="0" dirty="0">
              <a:solidFill>
                <a:srgbClr val="374151"/>
              </a:solidFill>
              <a:effectLst/>
              <a:latin typeface="Söhne"/>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BFD94FD-1731-7BD4-C02A-880D1E0E32F0}"/>
                  </a:ext>
                </a:extLst>
              </p:cNvPr>
              <p:cNvSpPr txBox="1"/>
              <p:nvPr/>
            </p:nvSpPr>
            <p:spPr>
              <a:xfrm>
                <a:off x="600364" y="3827185"/>
                <a:ext cx="5113003" cy="1477328"/>
              </a:xfrm>
              <a:prstGeom prst="rect">
                <a:avLst/>
              </a:prstGeom>
              <a:noFill/>
            </p:spPr>
            <p:txBody>
              <a:bodyPr wrap="square">
                <a:spAutoFit/>
              </a:bodyPr>
              <a:lstStyle/>
              <a:p>
                <a:r>
                  <a:rPr lang="en-US" altLang="ja-JP" dirty="0"/>
                  <a:t>QUBO</a:t>
                </a:r>
                <a:r>
                  <a:rPr lang="ja-JP" altLang="en-US" dirty="0"/>
                  <a:t>の応用例：</a:t>
                </a:r>
                <a:endParaRPr lang="en-US" altLang="zh-CN" dirty="0"/>
              </a:p>
              <a:p>
                <a:pPr marL="285750" indent="-285750">
                  <a:buFont typeface="Arial" panose="020B0604020202020204" pitchFamily="34" charset="0"/>
                  <a:buChar char="•"/>
                </a:pPr>
                <a:r>
                  <a:rPr lang="zh-CN" altLang="en-US" dirty="0"/>
                  <a:t>社会ネットワークでのコミュニティ構造</a:t>
                </a:r>
                <a:endParaRPr lang="en-US" altLang="zh-CN" dirty="0"/>
              </a:p>
              <a:p>
                <a:pPr marL="285750" indent="-285750">
                  <a:buFont typeface="Arial" panose="020B0604020202020204" pitchFamily="34" charset="0"/>
                  <a:buChar char="•"/>
                </a:pPr>
                <a:r>
                  <a:rPr lang="zh-CN" altLang="en-US" dirty="0"/>
                  <a:t>ポートフォリオ最適化問題</a:t>
                </a:r>
                <a:endParaRPr lang="en-US" altLang="zh-CN" dirty="0"/>
              </a:p>
              <a:p>
                <a:pPr marL="285750" indent="-285750">
                  <a:buFont typeface="Arial" panose="020B0604020202020204" pitchFamily="34" charset="0"/>
                  <a:buChar char="•"/>
                </a:pPr>
                <a:r>
                  <a:rPr lang="ja-JP" altLang="en-US" dirty="0"/>
                  <a:t>素因数分解問題</a:t>
                </a:r>
                <a:endParaRPr lang="en-US" altLang="ja-JP" dirty="0"/>
              </a:p>
              <a:p>
                <a:r>
                  <a:rPr lang="en-US" altLang="zh-CN" dirty="0"/>
                  <a:t>	</a:t>
                </a:r>
                <a14:m>
                  <m:oMath xmlns:m="http://schemas.openxmlformats.org/officeDocument/2006/math">
                    <m:r>
                      <a:rPr lang="en-US" altLang="zh-CN" i="1" smtClean="0">
                        <a:latin typeface="Cambria Math" panose="02040503050406030204" pitchFamily="18" charset="0"/>
                      </a:rPr>
                      <m:t>⋮</m:t>
                    </m:r>
                  </m:oMath>
                </a14:m>
                <a:endParaRPr lang="zh-CN" altLang="en-US" dirty="0"/>
              </a:p>
            </p:txBody>
          </p:sp>
        </mc:Choice>
        <mc:Fallback xmlns="">
          <p:sp>
            <p:nvSpPr>
              <p:cNvPr id="13" name="文本框 12">
                <a:extLst>
                  <a:ext uri="{FF2B5EF4-FFF2-40B4-BE49-F238E27FC236}">
                    <a16:creationId xmlns:a16="http://schemas.microsoft.com/office/drawing/2014/main" id="{3BFD94FD-1731-7BD4-C02A-880D1E0E32F0}"/>
                  </a:ext>
                </a:extLst>
              </p:cNvPr>
              <p:cNvSpPr txBox="1">
                <a:spLocks noRot="1" noChangeAspect="1" noMove="1" noResize="1" noEditPoints="1" noAdjustHandles="1" noChangeArrowheads="1" noChangeShapeType="1" noTextEdit="1"/>
              </p:cNvSpPr>
              <p:nvPr/>
            </p:nvSpPr>
            <p:spPr>
              <a:xfrm>
                <a:off x="600364" y="3827185"/>
                <a:ext cx="5113003" cy="1477328"/>
              </a:xfrm>
              <a:prstGeom prst="rect">
                <a:avLst/>
              </a:prstGeom>
              <a:blipFill>
                <a:blip r:embed="rId3"/>
                <a:stretch>
                  <a:fillRect l="-954" t="-2479"/>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85959006-E0EE-D798-7860-749BC884B0BC}"/>
              </a:ext>
            </a:extLst>
          </p:cNvPr>
          <p:cNvSpPr txBox="1"/>
          <p:nvPr/>
        </p:nvSpPr>
        <p:spPr>
          <a:xfrm>
            <a:off x="11230520" y="4063865"/>
            <a:ext cx="587012" cy="307777"/>
          </a:xfrm>
          <a:prstGeom prst="rect">
            <a:avLst/>
          </a:prstGeom>
          <a:noFill/>
        </p:spPr>
        <p:txBody>
          <a:bodyPr wrap="square">
            <a:spAutoFit/>
          </a:bodyPr>
          <a:lstStyle/>
          <a:p>
            <a:r>
              <a:rPr lang="en-US" altLang="ja-JP" sz="1400" dirty="0"/>
              <a:t>…</a:t>
            </a:r>
            <a:endParaRPr lang="zh-CN" altLang="en-US" sz="1400"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79A4CE2-60C7-6D8C-3375-E73A9F9FC666}"/>
                  </a:ext>
                </a:extLst>
              </p:cNvPr>
              <p:cNvSpPr txBox="1"/>
              <p:nvPr/>
            </p:nvSpPr>
            <p:spPr>
              <a:xfrm>
                <a:off x="7140500" y="3827185"/>
                <a:ext cx="2751074" cy="1200329"/>
              </a:xfrm>
              <a:prstGeom prst="rect">
                <a:avLst/>
              </a:prstGeom>
              <a:noFill/>
            </p:spPr>
            <p:txBody>
              <a:bodyPr wrap="none" rtlCol="0">
                <a:spAutoFit/>
              </a:bodyPr>
              <a:lstStyle/>
              <a:p>
                <a:r>
                  <a:rPr lang="ja-JP" altLang="en-US" dirty="0"/>
                  <a:t>ソルバー：</a:t>
                </a:r>
                <a:endParaRPr lang="en-US" altLang="ja-JP" dirty="0"/>
              </a:p>
              <a:p>
                <a:pPr marL="285750" indent="-285750">
                  <a:buFont typeface="Arial" panose="020B0604020202020204" pitchFamily="34" charset="0"/>
                  <a:buChar char="•"/>
                </a:pPr>
                <a:r>
                  <a:rPr lang="ja-JP" altLang="en-US" dirty="0"/>
                  <a:t>富士通の</a:t>
                </a:r>
                <a:r>
                  <a:rPr lang="en-US" altLang="ja-JP" dirty="0"/>
                  <a:t>DA</a:t>
                </a:r>
                <a:r>
                  <a:rPr lang="ja-JP" altLang="en-US" dirty="0"/>
                  <a:t>　</a:t>
                </a:r>
                <a:endParaRPr lang="en-US" altLang="ja-JP" dirty="0"/>
              </a:p>
              <a:p>
                <a:pPr marL="285750" indent="-285750">
                  <a:buFont typeface="Arial" panose="020B0604020202020204" pitchFamily="34" charset="0"/>
                  <a:buChar char="•"/>
                </a:pPr>
                <a:r>
                  <a:rPr lang="en-US" altLang="ja-JP" dirty="0" err="1"/>
                  <a:t>Dwave</a:t>
                </a:r>
                <a:r>
                  <a:rPr lang="ja-JP" altLang="en-US" dirty="0"/>
                  <a:t>の量子アニーラ</a:t>
                </a:r>
                <a:endParaRPr lang="en-US" altLang="ja-JP" dirty="0"/>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579A4CE2-60C7-6D8C-3375-E73A9F9FC666}"/>
                  </a:ext>
                </a:extLst>
              </p:cNvPr>
              <p:cNvSpPr txBox="1">
                <a:spLocks noRot="1" noChangeAspect="1" noMove="1" noResize="1" noEditPoints="1" noAdjustHandles="1" noChangeArrowheads="1" noChangeShapeType="1" noTextEdit="1"/>
              </p:cNvSpPr>
              <p:nvPr/>
            </p:nvSpPr>
            <p:spPr>
              <a:xfrm>
                <a:off x="7140500" y="3827185"/>
                <a:ext cx="2751074" cy="1200329"/>
              </a:xfrm>
              <a:prstGeom prst="rect">
                <a:avLst/>
              </a:prstGeom>
              <a:blipFill>
                <a:blip r:embed="rId4"/>
                <a:stretch>
                  <a:fillRect l="-1770" t="-2538" r="-154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0725F23-7CB5-0AFB-827A-B1293EE80DA9}"/>
              </a:ext>
            </a:extLst>
          </p:cNvPr>
          <p:cNvSpPr txBox="1"/>
          <p:nvPr/>
        </p:nvSpPr>
        <p:spPr>
          <a:xfrm>
            <a:off x="577147" y="5702698"/>
            <a:ext cx="6720109" cy="369332"/>
          </a:xfrm>
          <a:prstGeom prst="rect">
            <a:avLst/>
          </a:prstGeom>
          <a:noFill/>
        </p:spPr>
        <p:txBody>
          <a:bodyPr wrap="none" rtlCol="0">
            <a:spAutoFit/>
          </a:bodyPr>
          <a:lstStyle/>
          <a:p>
            <a:r>
              <a:rPr lang="en-US" altLang="zh-CN" dirty="0"/>
              <a:t>TSP</a:t>
            </a:r>
            <a:r>
              <a:rPr lang="ja-JP" altLang="en-US" dirty="0"/>
              <a:t>問題を例として</a:t>
            </a:r>
            <a:r>
              <a:rPr lang="en-US" altLang="ja-JP" dirty="0"/>
              <a:t>CCO</a:t>
            </a:r>
            <a:r>
              <a:rPr lang="ja-JP" altLang="en-US" dirty="0"/>
              <a:t>から</a:t>
            </a:r>
            <a:r>
              <a:rPr lang="en-US" altLang="ja-JP" dirty="0"/>
              <a:t>QUBO</a:t>
            </a:r>
            <a:r>
              <a:rPr lang="ja-JP" altLang="en-US" dirty="0"/>
              <a:t>へ変換する流れを紹介する</a:t>
            </a:r>
            <a:endParaRPr lang="zh-CN" altLang="en-US" dirty="0"/>
          </a:p>
        </p:txBody>
      </p:sp>
    </p:spTree>
    <p:extLst>
      <p:ext uri="{BB962C8B-B14F-4D97-AF65-F5344CB8AC3E}">
        <p14:creationId xmlns:p14="http://schemas.microsoft.com/office/powerpoint/2010/main" val="115050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6" y="1211976"/>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5" y="438845"/>
            <a:ext cx="10532995" cy="598978"/>
          </a:xfrm>
        </p:spPr>
        <p:txBody>
          <a:bodyPr>
            <a:normAutofit fontScale="90000"/>
          </a:bodyPr>
          <a:lstStyle/>
          <a:p>
            <a:r>
              <a:rPr kumimoji="1" lang="en-US" altLang="zh-CN" b="1" dirty="0"/>
              <a:t>INTRODUCTION</a:t>
            </a:r>
            <a:endParaRPr kumimoji="1" lang="ja-JP" altLang="en-US" b="1" dirty="0"/>
          </a:p>
        </p:txBody>
      </p:sp>
      <p:grpSp>
        <p:nvGrpSpPr>
          <p:cNvPr id="9" name="组合 8">
            <a:extLst>
              <a:ext uri="{FF2B5EF4-FFF2-40B4-BE49-F238E27FC236}">
                <a16:creationId xmlns:a16="http://schemas.microsoft.com/office/drawing/2014/main" id="{9824EF44-A213-FBD4-0772-CE173D8D6B4B}"/>
              </a:ext>
            </a:extLst>
          </p:cNvPr>
          <p:cNvGrpSpPr/>
          <p:nvPr/>
        </p:nvGrpSpPr>
        <p:grpSpPr>
          <a:xfrm>
            <a:off x="860119" y="2418389"/>
            <a:ext cx="4455046" cy="4000766"/>
            <a:chOff x="1733105" y="3429000"/>
            <a:chExt cx="3296094" cy="2798673"/>
          </a:xfrm>
        </p:grpSpPr>
        <p:sp>
          <p:nvSpPr>
            <p:cNvPr id="2" name="椭圆 1">
              <a:extLst>
                <a:ext uri="{FF2B5EF4-FFF2-40B4-BE49-F238E27FC236}">
                  <a16:creationId xmlns:a16="http://schemas.microsoft.com/office/drawing/2014/main" id="{4A9290EE-D243-773A-05BE-EBEA5A64DC5D}"/>
                </a:ext>
              </a:extLst>
            </p:cNvPr>
            <p:cNvSpPr/>
            <p:nvPr/>
          </p:nvSpPr>
          <p:spPr>
            <a:xfrm>
              <a:off x="1733105"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 name="椭圆 2">
              <a:extLst>
                <a:ext uri="{FF2B5EF4-FFF2-40B4-BE49-F238E27FC236}">
                  <a16:creationId xmlns:a16="http://schemas.microsoft.com/office/drawing/2014/main" id="{A103AB0F-AA8D-CC72-C17D-7CFCFAE5C67D}"/>
                </a:ext>
              </a:extLst>
            </p:cNvPr>
            <p:cNvSpPr/>
            <p:nvPr/>
          </p:nvSpPr>
          <p:spPr>
            <a:xfrm>
              <a:off x="173310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 name="椭圆 4">
              <a:extLst>
                <a:ext uri="{FF2B5EF4-FFF2-40B4-BE49-F238E27FC236}">
                  <a16:creationId xmlns:a16="http://schemas.microsoft.com/office/drawing/2014/main" id="{C8DAC909-73F6-E58B-847E-F44C812CDC47}"/>
                </a:ext>
              </a:extLst>
            </p:cNvPr>
            <p:cNvSpPr/>
            <p:nvPr/>
          </p:nvSpPr>
          <p:spPr>
            <a:xfrm>
              <a:off x="4061636" y="526011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8" name="椭圆 7">
              <a:extLst>
                <a:ext uri="{FF2B5EF4-FFF2-40B4-BE49-F238E27FC236}">
                  <a16:creationId xmlns:a16="http://schemas.microsoft.com/office/drawing/2014/main" id="{27B35242-FECE-DD3B-805C-CEE9E49972EF}"/>
                </a:ext>
              </a:extLst>
            </p:cNvPr>
            <p:cNvSpPr/>
            <p:nvPr/>
          </p:nvSpPr>
          <p:spPr>
            <a:xfrm>
              <a:off x="4061636" y="3429000"/>
              <a:ext cx="967563" cy="967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grpSp>
      <p:cxnSp>
        <p:nvCxnSpPr>
          <p:cNvPr id="11" name="直接连接符 10">
            <a:extLst>
              <a:ext uri="{FF2B5EF4-FFF2-40B4-BE49-F238E27FC236}">
                <a16:creationId xmlns:a16="http://schemas.microsoft.com/office/drawing/2014/main" id="{D7F6D713-8DE3-F4E8-803E-4371C0F1C991}"/>
              </a:ext>
            </a:extLst>
          </p:cNvPr>
          <p:cNvCxnSpPr>
            <a:stCxn id="2" idx="6"/>
            <a:endCxn id="8" idx="2"/>
          </p:cNvCxnSpPr>
          <p:nvPr/>
        </p:nvCxnSpPr>
        <p:spPr>
          <a:xfrm>
            <a:off x="2167890" y="3109966"/>
            <a:ext cx="1839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A738C55-2BD9-B267-DCFB-310D3F5FCAA1}"/>
              </a:ext>
            </a:extLst>
          </p:cNvPr>
          <p:cNvCxnSpPr>
            <a:stCxn id="2" idx="4"/>
            <a:endCxn id="3" idx="0"/>
          </p:cNvCxnSpPr>
          <p:nvPr/>
        </p:nvCxnSpPr>
        <p:spPr>
          <a:xfrm>
            <a:off x="1514005" y="3801542"/>
            <a:ext cx="1"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0CC313C-7C99-A88C-F2D6-7F634227B460}"/>
              </a:ext>
            </a:extLst>
          </p:cNvPr>
          <p:cNvCxnSpPr>
            <a:stCxn id="3" idx="6"/>
            <a:endCxn id="5" idx="2"/>
          </p:cNvCxnSpPr>
          <p:nvPr/>
        </p:nvCxnSpPr>
        <p:spPr>
          <a:xfrm>
            <a:off x="2167891" y="5727579"/>
            <a:ext cx="1839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C3C4C95-CDC3-C2BF-602D-43C650031A40}"/>
              </a:ext>
            </a:extLst>
          </p:cNvPr>
          <p:cNvCxnSpPr>
            <a:stCxn id="5" idx="0"/>
            <a:endCxn id="8" idx="4"/>
          </p:cNvCxnSpPr>
          <p:nvPr/>
        </p:nvCxnSpPr>
        <p:spPr>
          <a:xfrm flipV="1">
            <a:off x="4661280" y="3801542"/>
            <a:ext cx="0" cy="123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0471174-281C-6930-95F7-78BACEF01F67}"/>
              </a:ext>
            </a:extLst>
          </p:cNvPr>
          <p:cNvCxnSpPr>
            <a:stCxn id="8" idx="3"/>
            <a:endCxn id="3" idx="7"/>
          </p:cNvCxnSpPr>
          <p:nvPr/>
        </p:nvCxnSpPr>
        <p:spPr>
          <a:xfrm flipH="1">
            <a:off x="1976372" y="3598984"/>
            <a:ext cx="2222541" cy="1639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DE537E1-2272-20CC-29A6-F1562ED4C99D}"/>
              </a:ext>
            </a:extLst>
          </p:cNvPr>
          <p:cNvCxnSpPr>
            <a:stCxn id="2" idx="5"/>
            <a:endCxn id="5" idx="1"/>
          </p:cNvCxnSpPr>
          <p:nvPr/>
        </p:nvCxnSpPr>
        <p:spPr>
          <a:xfrm>
            <a:off x="1976371" y="3598984"/>
            <a:ext cx="2222542" cy="1639576"/>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C863A546-7D5A-002F-C534-AAA75E75084B}"/>
              </a:ext>
            </a:extLst>
          </p:cNvPr>
          <p:cNvSpPr txBox="1"/>
          <p:nvPr/>
        </p:nvSpPr>
        <p:spPr>
          <a:xfrm>
            <a:off x="2934395" y="2740633"/>
            <a:ext cx="306494" cy="369332"/>
          </a:xfrm>
          <a:prstGeom prst="rect">
            <a:avLst/>
          </a:prstGeom>
          <a:noFill/>
        </p:spPr>
        <p:txBody>
          <a:bodyPr wrap="none" rtlCol="0">
            <a:spAutoFit/>
          </a:bodyPr>
          <a:lstStyle/>
          <a:p>
            <a:r>
              <a:rPr lang="en-US" altLang="zh-CN" dirty="0"/>
              <a:t>1</a:t>
            </a:r>
            <a:endParaRPr lang="zh-CN" altLang="en-US" dirty="0"/>
          </a:p>
        </p:txBody>
      </p:sp>
      <p:sp>
        <p:nvSpPr>
          <p:cNvPr id="26" name="文本框 25">
            <a:extLst>
              <a:ext uri="{FF2B5EF4-FFF2-40B4-BE49-F238E27FC236}">
                <a16:creationId xmlns:a16="http://schemas.microsoft.com/office/drawing/2014/main" id="{B4066B44-CDAC-6410-11DC-B217ACC1F4D3}"/>
              </a:ext>
            </a:extLst>
          </p:cNvPr>
          <p:cNvSpPr txBox="1"/>
          <p:nvPr/>
        </p:nvSpPr>
        <p:spPr>
          <a:xfrm>
            <a:off x="1251886" y="4147676"/>
            <a:ext cx="306494" cy="369332"/>
          </a:xfrm>
          <a:prstGeom prst="rect">
            <a:avLst/>
          </a:prstGeom>
          <a:noFill/>
        </p:spPr>
        <p:txBody>
          <a:bodyPr wrap="none" rtlCol="0">
            <a:spAutoFit/>
          </a:bodyPr>
          <a:lstStyle/>
          <a:p>
            <a:r>
              <a:rPr lang="en-US" altLang="zh-CN" dirty="0"/>
              <a:t>4</a:t>
            </a:r>
            <a:endParaRPr lang="zh-CN" altLang="en-US" dirty="0"/>
          </a:p>
        </p:txBody>
      </p:sp>
      <p:sp>
        <p:nvSpPr>
          <p:cNvPr id="27" name="文本框 26">
            <a:extLst>
              <a:ext uri="{FF2B5EF4-FFF2-40B4-BE49-F238E27FC236}">
                <a16:creationId xmlns:a16="http://schemas.microsoft.com/office/drawing/2014/main" id="{5FB6CF96-4C86-9B29-EFDF-A3DE54C27FF3}"/>
              </a:ext>
            </a:extLst>
          </p:cNvPr>
          <p:cNvSpPr txBox="1"/>
          <p:nvPr/>
        </p:nvSpPr>
        <p:spPr>
          <a:xfrm>
            <a:off x="2934395" y="5727577"/>
            <a:ext cx="306494" cy="369332"/>
          </a:xfrm>
          <a:prstGeom prst="rect">
            <a:avLst/>
          </a:prstGeom>
          <a:noFill/>
        </p:spPr>
        <p:txBody>
          <a:bodyPr wrap="none" rtlCol="0">
            <a:spAutoFit/>
          </a:bodyPr>
          <a:lstStyle/>
          <a:p>
            <a:r>
              <a:rPr lang="en-US" altLang="zh-CN" dirty="0"/>
              <a:t>3</a:t>
            </a:r>
            <a:endParaRPr lang="zh-CN" altLang="en-US" dirty="0"/>
          </a:p>
        </p:txBody>
      </p:sp>
      <p:sp>
        <p:nvSpPr>
          <p:cNvPr id="28" name="文本框 27">
            <a:extLst>
              <a:ext uri="{FF2B5EF4-FFF2-40B4-BE49-F238E27FC236}">
                <a16:creationId xmlns:a16="http://schemas.microsoft.com/office/drawing/2014/main" id="{27F20A71-4A71-5E5E-71B2-87B5345630AA}"/>
              </a:ext>
            </a:extLst>
          </p:cNvPr>
          <p:cNvSpPr txBox="1"/>
          <p:nvPr/>
        </p:nvSpPr>
        <p:spPr>
          <a:xfrm>
            <a:off x="4680694" y="4234106"/>
            <a:ext cx="306494" cy="369332"/>
          </a:xfrm>
          <a:prstGeom prst="rect">
            <a:avLst/>
          </a:prstGeom>
          <a:noFill/>
        </p:spPr>
        <p:txBody>
          <a:bodyPr wrap="none" rtlCol="0">
            <a:spAutoFit/>
          </a:bodyPr>
          <a:lstStyle/>
          <a:p>
            <a:r>
              <a:rPr lang="en-US" altLang="zh-CN" dirty="0"/>
              <a:t>2</a:t>
            </a:r>
            <a:endParaRPr lang="zh-CN" altLang="en-US" dirty="0"/>
          </a:p>
        </p:txBody>
      </p:sp>
      <p:sp>
        <p:nvSpPr>
          <p:cNvPr id="29" name="文本框 28">
            <a:extLst>
              <a:ext uri="{FF2B5EF4-FFF2-40B4-BE49-F238E27FC236}">
                <a16:creationId xmlns:a16="http://schemas.microsoft.com/office/drawing/2014/main" id="{809DD4D5-915C-1020-EFC5-CB47D969131A}"/>
              </a:ext>
            </a:extLst>
          </p:cNvPr>
          <p:cNvSpPr txBox="1"/>
          <p:nvPr/>
        </p:nvSpPr>
        <p:spPr>
          <a:xfrm>
            <a:off x="3547653" y="3515865"/>
            <a:ext cx="306494" cy="369332"/>
          </a:xfrm>
          <a:prstGeom prst="rect">
            <a:avLst/>
          </a:prstGeom>
          <a:noFill/>
        </p:spPr>
        <p:txBody>
          <a:bodyPr wrap="none" rtlCol="0">
            <a:spAutoFit/>
          </a:bodyPr>
          <a:lstStyle/>
          <a:p>
            <a:r>
              <a:rPr lang="en-US" altLang="zh-CN" dirty="0"/>
              <a:t>5</a:t>
            </a:r>
            <a:endParaRPr lang="zh-CN" altLang="en-US" dirty="0"/>
          </a:p>
        </p:txBody>
      </p:sp>
      <p:sp>
        <p:nvSpPr>
          <p:cNvPr id="30" name="文本框 29">
            <a:extLst>
              <a:ext uri="{FF2B5EF4-FFF2-40B4-BE49-F238E27FC236}">
                <a16:creationId xmlns:a16="http://schemas.microsoft.com/office/drawing/2014/main" id="{FFB07188-B551-30B3-3FE3-C140AF303103}"/>
              </a:ext>
            </a:extLst>
          </p:cNvPr>
          <p:cNvSpPr txBox="1"/>
          <p:nvPr/>
        </p:nvSpPr>
        <p:spPr>
          <a:xfrm>
            <a:off x="3529000" y="4851336"/>
            <a:ext cx="306494" cy="369332"/>
          </a:xfrm>
          <a:prstGeom prst="rect">
            <a:avLst/>
          </a:prstGeom>
          <a:noFill/>
        </p:spPr>
        <p:txBody>
          <a:bodyPr wrap="none" rtlCol="0">
            <a:spAutoFit/>
          </a:bodyPr>
          <a:lstStyle/>
          <a:p>
            <a:r>
              <a:rPr lang="en-US" altLang="zh-CN" dirty="0"/>
              <a:t>6</a:t>
            </a:r>
            <a:endParaRPr lang="zh-CN" altLang="en-US" dirty="0"/>
          </a:p>
        </p:txBody>
      </p:sp>
      <p:sp>
        <p:nvSpPr>
          <p:cNvPr id="31" name="文本框 30">
            <a:extLst>
              <a:ext uri="{FF2B5EF4-FFF2-40B4-BE49-F238E27FC236}">
                <a16:creationId xmlns:a16="http://schemas.microsoft.com/office/drawing/2014/main" id="{5418F674-DF15-6239-B283-0C69E86528E4}"/>
              </a:ext>
            </a:extLst>
          </p:cNvPr>
          <p:cNvSpPr txBox="1"/>
          <p:nvPr/>
        </p:nvSpPr>
        <p:spPr>
          <a:xfrm>
            <a:off x="6686765" y="2418389"/>
            <a:ext cx="4108817" cy="2862322"/>
          </a:xfrm>
          <a:prstGeom prst="rect">
            <a:avLst/>
          </a:prstGeom>
          <a:noFill/>
        </p:spPr>
        <p:txBody>
          <a:bodyPr wrap="none" rtlCol="0">
            <a:spAutoFit/>
          </a:bodyPr>
          <a:lstStyle/>
          <a:p>
            <a:r>
              <a:rPr lang="ja-JP" altLang="en-US" dirty="0"/>
              <a:t>ある経路を探して</a:t>
            </a:r>
            <a:endParaRPr lang="en-US" altLang="ja-JP" dirty="0"/>
          </a:p>
          <a:p>
            <a:endParaRPr lang="en-US" altLang="zh-CN" dirty="0"/>
          </a:p>
          <a:p>
            <a:r>
              <a:rPr lang="ja-JP" altLang="en-US" dirty="0"/>
              <a:t>その経路は全ての町を</a:t>
            </a:r>
            <a:r>
              <a:rPr lang="ja-JP" altLang="en-US" b="1" dirty="0"/>
              <a:t>一度だけ</a:t>
            </a:r>
            <a:r>
              <a:rPr lang="ja-JP" altLang="en-US" dirty="0"/>
              <a:t>回って</a:t>
            </a:r>
            <a:endParaRPr lang="en-US" altLang="ja-JP" dirty="0"/>
          </a:p>
          <a:p>
            <a:r>
              <a:rPr lang="ja-JP" altLang="en-US" dirty="0"/>
              <a:t>最後は出発点に戻る</a:t>
            </a:r>
            <a:endParaRPr lang="en-US" altLang="ja-JP" dirty="0"/>
          </a:p>
          <a:p>
            <a:endParaRPr lang="en-US" altLang="zh-CN" dirty="0"/>
          </a:p>
          <a:p>
            <a:endParaRPr lang="en-US" altLang="zh-CN" dirty="0"/>
          </a:p>
          <a:p>
            <a:r>
              <a:rPr lang="ja-JP" altLang="en-US" dirty="0"/>
              <a:t>経路の距離を最小化する問題である</a:t>
            </a:r>
            <a:endParaRPr lang="en-US" altLang="zh-CN" dirty="0"/>
          </a:p>
          <a:p>
            <a:endParaRPr lang="en-US" altLang="zh-CN" dirty="0"/>
          </a:p>
          <a:p>
            <a:r>
              <a:rPr lang="ja-JP" altLang="en-US" dirty="0"/>
              <a:t>最短経路は</a:t>
            </a:r>
            <a:endParaRPr lang="en-US" altLang="ja-JP" dirty="0"/>
          </a:p>
          <a:p>
            <a:r>
              <a:rPr lang="en-US" altLang="zh-CN" dirty="0"/>
              <a:t>1-2-3-4-1</a:t>
            </a:r>
            <a:endParaRPr lang="zh-CN" altLang="en-US" dirty="0"/>
          </a:p>
        </p:txBody>
      </p:sp>
      <p:sp>
        <p:nvSpPr>
          <p:cNvPr id="7" name="文本框 6">
            <a:extLst>
              <a:ext uri="{FF2B5EF4-FFF2-40B4-BE49-F238E27FC236}">
                <a16:creationId xmlns:a16="http://schemas.microsoft.com/office/drawing/2014/main" id="{C9426D75-2726-8A39-B5C9-7A20AAEF2E89}"/>
              </a:ext>
            </a:extLst>
          </p:cNvPr>
          <p:cNvSpPr txBox="1"/>
          <p:nvPr/>
        </p:nvSpPr>
        <p:spPr>
          <a:xfrm>
            <a:off x="600365" y="1524000"/>
            <a:ext cx="1242648" cy="369332"/>
          </a:xfrm>
          <a:prstGeom prst="rect">
            <a:avLst/>
          </a:prstGeom>
          <a:noFill/>
        </p:spPr>
        <p:txBody>
          <a:bodyPr wrap="none" rtlCol="0">
            <a:spAutoFit/>
          </a:bodyPr>
          <a:lstStyle/>
          <a:p>
            <a:r>
              <a:rPr lang="en-US" altLang="zh-CN" dirty="0">
                <a:latin typeface="Söhne"/>
              </a:rPr>
              <a:t>TSP</a:t>
            </a:r>
            <a:r>
              <a:rPr lang="ja-JP" altLang="en-US" dirty="0"/>
              <a:t>問題：</a:t>
            </a:r>
            <a:endParaRPr lang="zh-CN" altLang="en-US" dirty="0"/>
          </a:p>
        </p:txBody>
      </p:sp>
    </p:spTree>
    <p:extLst>
      <p:ext uri="{BB962C8B-B14F-4D97-AF65-F5344CB8AC3E}">
        <p14:creationId xmlns:p14="http://schemas.microsoft.com/office/powerpoint/2010/main" val="246617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94095" y="1363836"/>
            <a:ext cx="6210959" cy="830997"/>
          </a:xfrm>
          <a:prstGeom prst="rect">
            <a:avLst/>
          </a:prstGeom>
          <a:noFill/>
        </p:spPr>
        <p:txBody>
          <a:bodyPr wrap="square">
            <a:spAutoFit/>
          </a:bodyPr>
          <a:lstStyle/>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制約条件から変換された二次多項式</a:t>
            </a:r>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94095" y="2851845"/>
                <a:ext cx="6097022" cy="3286412"/>
              </a:xfrm>
              <a:prstGeom prst="rect">
                <a:avLst/>
              </a:prstGeom>
              <a:noFill/>
            </p:spPr>
            <p:txBody>
              <a:bodyPr wrap="square">
                <a:spAutoFit/>
              </a:bodyPr>
              <a:lstStyle/>
              <a:p>
                <a:pPr marL="285750" indent="-285750">
                  <a:buFont typeface="Wingdings" panose="05000000000000000000" pitchFamily="2" charset="2"/>
                  <a:buChar char="Ø"/>
                </a:pPr>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𝑡</m:t>
                        </m:r>
                      </m:sub>
                    </m:sSub>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94095" y="2851845"/>
                <a:ext cx="6097022" cy="3286412"/>
              </a:xfrm>
              <a:prstGeom prst="rect">
                <a:avLst/>
              </a:prstGeom>
              <a:blipFill>
                <a:blip r:embed="rId2"/>
                <a:stretch>
                  <a:fillRect l="-600" t="-557"/>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033061CB-399B-B72C-CB6F-6CA7B67BD9A7}"/>
              </a:ext>
            </a:extLst>
          </p:cNvPr>
          <p:cNvGrpSpPr/>
          <p:nvPr/>
        </p:nvGrpSpPr>
        <p:grpSpPr>
          <a:xfrm>
            <a:off x="7733557" y="4214187"/>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761AD7A-084C-F553-7494-B4078B53293B}"/>
                  </a:ext>
                </a:extLst>
              </p:cNvPr>
              <p:cNvSpPr txBox="1"/>
              <p:nvPr/>
            </p:nvSpPr>
            <p:spPr>
              <a:xfrm>
                <a:off x="6286500" y="2113053"/>
                <a:ext cx="6096000" cy="1477584"/>
              </a:xfrm>
              <a:prstGeom prst="rect">
                <a:avLst/>
              </a:prstGeom>
              <a:noFill/>
            </p:spPr>
            <p:txBody>
              <a:bodyPr wrap="square">
                <a:spAutoFit/>
              </a:bodyPr>
              <a:lstStyle/>
              <a:p>
                <a:r>
                  <a:rPr lang="ja-JP" altLang="en-US" sz="1800" dirty="0"/>
                  <a:t>目的関数：</a:t>
                </a:r>
                <a:endParaRPr lang="en-US" altLang="ja-JP" sz="1800" dirty="0"/>
              </a:p>
              <a:p>
                <a:pPr/>
                <a14:m>
                  <m:oMathPara xmlns:m="http://schemas.openxmlformats.org/officeDocument/2006/math">
                    <m:oMathParaPr>
                      <m:jc m:val="centerGroup"/>
                    </m:oMathParaPr>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4</m:t>
                                  </m:r>
                                </m:sup>
                                <m:e>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𝑑</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e>
                                      </m:d>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800" dirty="0"/>
              </a:p>
              <a:p>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Sub>
                  </m:oMath>
                </a14:m>
                <a:r>
                  <a:rPr lang="ja-JP" altLang="en-US" sz="1800" b="0" dirty="0"/>
                  <a:t>：町</a:t>
                </a:r>
                <a14:m>
                  <m:oMath xmlns:m="http://schemas.openxmlformats.org/officeDocument/2006/math">
                    <m:r>
                      <a:rPr lang="en-US" altLang="ja-JP" sz="1800" b="0" i="1" smtClean="0">
                        <a:latin typeface="Cambria Math" panose="02040503050406030204" pitchFamily="18" charset="0"/>
                      </a:rPr>
                      <m:t>𝑖</m:t>
                    </m:r>
                  </m:oMath>
                </a14:m>
                <a:r>
                  <a:rPr lang="ja-JP" altLang="en-US" sz="1800" b="0" dirty="0"/>
                  <a:t>と町</a:t>
                </a:r>
                <a14:m>
                  <m:oMath xmlns:m="http://schemas.openxmlformats.org/officeDocument/2006/math">
                    <m:r>
                      <a:rPr lang="en-US" altLang="ja-JP" sz="1800" b="0" i="1" smtClean="0">
                        <a:latin typeface="Cambria Math" panose="02040503050406030204" pitchFamily="18" charset="0"/>
                      </a:rPr>
                      <m:t>𝑗</m:t>
                    </m:r>
                  </m:oMath>
                </a14:m>
                <a:r>
                  <a:rPr lang="ja-JP" altLang="en-US" sz="1800" b="0" dirty="0"/>
                  <a:t>の距離</a:t>
                </a:r>
                <a:endParaRPr lang="en-US" altLang="zh-CN" sz="1800" b="0" dirty="0"/>
              </a:p>
            </p:txBody>
          </p:sp>
        </mc:Choice>
        <mc:Fallback xmlns="">
          <p:sp>
            <p:nvSpPr>
              <p:cNvPr id="7" name="文本框 6">
                <a:extLst>
                  <a:ext uri="{FF2B5EF4-FFF2-40B4-BE49-F238E27FC236}">
                    <a16:creationId xmlns:a16="http://schemas.microsoft.com/office/drawing/2014/main" id="{8761AD7A-084C-F553-7494-B4078B53293B}"/>
                  </a:ext>
                </a:extLst>
              </p:cNvPr>
              <p:cNvSpPr txBox="1">
                <a:spLocks noRot="1" noChangeAspect="1" noMove="1" noResize="1" noEditPoints="1" noAdjustHandles="1" noChangeArrowheads="1" noChangeShapeType="1" noTextEdit="1"/>
              </p:cNvSpPr>
              <p:nvPr/>
            </p:nvSpPr>
            <p:spPr>
              <a:xfrm>
                <a:off x="6286500" y="2113053"/>
                <a:ext cx="6096000" cy="1477584"/>
              </a:xfrm>
              <a:prstGeom prst="rect">
                <a:avLst/>
              </a:prstGeom>
              <a:blipFill>
                <a:blip r:embed="rId9"/>
                <a:stretch>
                  <a:fillRect l="-800" t="-2066" b="-49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03600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11807</TotalTime>
  <Words>5959</Words>
  <Application>Microsoft Office PowerPoint</Application>
  <PresentationFormat>宽屏</PresentationFormat>
  <Paragraphs>1140</Paragraphs>
  <Slides>49</Slides>
  <Notes>25</Notes>
  <HiddenSlides>3</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49</vt:i4>
      </vt:variant>
    </vt:vector>
  </HeadingPairs>
  <TitlesOfParts>
    <vt:vector size="62" baseType="lpstr">
      <vt:lpstr>HelveticaNeueLTStd-LtIt</vt:lpstr>
      <vt:lpstr>LinLibertineT</vt:lpstr>
      <vt:lpstr>LinLibertineTI</vt:lpstr>
      <vt:lpstr>Söhne</vt:lpstr>
      <vt:lpstr>YakuHanJPs</vt:lpstr>
      <vt:lpstr>等线</vt:lpstr>
      <vt:lpstr>等线 Light</vt:lpstr>
      <vt:lpstr>arial</vt:lpstr>
      <vt:lpstr>arial</vt:lpstr>
      <vt:lpstr>Cambria Math</vt:lpstr>
      <vt:lpstr>Times New Roman</vt:lpstr>
      <vt:lpstr>Wingdings</vt:lpstr>
      <vt:lpstr>Office 主题​​</vt:lpstr>
      <vt:lpstr>Exact and Sequential Penalty Weights in Quadratic Unconstrained Binary Optimisation with a Digital Annealer </vt:lpstr>
      <vt:lpstr>もくじ</vt:lpstr>
      <vt:lpstr>もくじ</vt:lpstr>
      <vt:lpstr>ABSTRACT</vt:lpstr>
      <vt:lpstr>もくじ</vt:lpstr>
      <vt:lpstr>INTRODUCTION</vt:lpstr>
      <vt:lpstr>PowerPoint 演示文稿</vt:lpstr>
      <vt:lpstr>INTRODUCTION</vt:lpstr>
      <vt:lpstr>PowerPoint 演示文稿</vt:lpstr>
      <vt:lpstr>PowerPoint 演示文稿</vt:lpstr>
      <vt:lpstr>INTRODUCTION</vt:lpstr>
      <vt:lpstr>INTRODUCTION</vt:lpstr>
      <vt:lpstr>INTRODUCTION</vt:lpstr>
      <vt:lpstr>INTRODUCTION</vt:lpstr>
      <vt:lpstr>INTRODUCTION</vt:lpstr>
      <vt:lpstr>もくじ</vt:lpstr>
      <vt:lpstr>PRELIMINARIES</vt:lpstr>
      <vt:lpstr>Overview of the Digital Annealer</vt:lpstr>
      <vt:lpstr>もくじ</vt:lpstr>
      <vt:lpstr>EXACT PENALTY METHODS</vt:lpstr>
      <vt:lpstr>Sum of Coefficients Absolute Values</vt:lpstr>
      <vt:lpstr>Posiform-negaform</vt:lpstr>
      <vt:lpstr>Verma-Lewis</vt:lpstr>
      <vt:lpstr>Verma-Lewis</vt:lpstr>
      <vt:lpstr>もくじ</vt:lpstr>
      <vt:lpstr>SEQUENTIAL PENALTY METHODS</vt:lpstr>
      <vt:lpstr>Sequential Penalty Method</vt:lpstr>
      <vt:lpstr>Scaled-sequential Penalty Method</vt:lpstr>
      <vt:lpstr>Binary Search Penalty Method</vt:lpstr>
      <vt:lpstr>もくじ</vt:lpstr>
      <vt:lpstr>Minimum Cut Problem</vt:lpstr>
      <vt:lpstr>Minimum Cut Problem</vt:lpstr>
      <vt:lpstr>Travelling Salesman Problem</vt:lpstr>
      <vt:lpstr>Multi-dimensional 0-1 Knapsack Problem(MKP)</vt:lpstr>
      <vt:lpstr>Multi-dimensional 0-1 Knapsack Problem(MKP)</vt:lpstr>
      <vt:lpstr>Multi-dimensional 0-1 Knapsack Problem(MKP)</vt:lpstr>
      <vt:lpstr>もくじ</vt:lpstr>
      <vt:lpstr>EXPERIMENTAL SETTINGS</vt:lpstr>
      <vt:lpstr>EXPERIMENTAL SETTINGS</vt:lpstr>
      <vt:lpstr>EXPERIMENTAL SETTINGS</vt:lpstr>
      <vt:lpstr>もくじ</vt:lpstr>
      <vt:lpstr>RESULTS</vt:lpstr>
      <vt:lpstr>RESULTS</vt:lpstr>
      <vt:lpstr>RESULTS</vt:lpstr>
      <vt:lpstr>RESULTS</vt:lpstr>
      <vt:lpstr>RESULTS</vt:lpstr>
      <vt:lpstr>もくじ</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劉　崇玖</dc:creator>
  <cp:lastModifiedBy>劉　崇玖</cp:lastModifiedBy>
  <cp:revision>445</cp:revision>
  <dcterms:created xsi:type="dcterms:W3CDTF">2023-04-18T06:26:34Z</dcterms:created>
  <dcterms:modified xsi:type="dcterms:W3CDTF">2024-10-21T13:18:15Z</dcterms:modified>
</cp:coreProperties>
</file>