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0" r:id="rId2"/>
    <p:sldId id="398" r:id="rId3"/>
    <p:sldId id="425" r:id="rId4"/>
    <p:sldId id="424" r:id="rId5"/>
    <p:sldId id="426" r:id="rId6"/>
    <p:sldId id="427" r:id="rId7"/>
    <p:sldId id="258" r:id="rId8"/>
    <p:sldId id="305" r:id="rId9"/>
    <p:sldId id="270" r:id="rId10"/>
    <p:sldId id="271" r:id="rId11"/>
    <p:sldId id="428" r:id="rId12"/>
    <p:sldId id="429" r:id="rId13"/>
    <p:sldId id="430" r:id="rId14"/>
    <p:sldId id="431" r:id="rId15"/>
    <p:sldId id="432" r:id="rId16"/>
    <p:sldId id="433" r:id="rId17"/>
    <p:sldId id="434" r:id="rId18"/>
    <p:sldId id="436" r:id="rId19"/>
    <p:sldId id="437" r:id="rId20"/>
    <p:sldId id="438" r:id="rId21"/>
    <p:sldId id="440" r:id="rId22"/>
    <p:sldId id="443" r:id="rId23"/>
    <p:sldId id="445" r:id="rId24"/>
    <p:sldId id="446" r:id="rId25"/>
    <p:sldId id="447" r:id="rId26"/>
    <p:sldId id="448" r:id="rId27"/>
    <p:sldId id="450" r:id="rId28"/>
    <p:sldId id="452"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6" r:id="rId42"/>
    <p:sldId id="467" r:id="rId43"/>
    <p:sldId id="468" r:id="rId44"/>
    <p:sldId id="469" r:id="rId45"/>
    <p:sldId id="29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0777" autoAdjust="0"/>
  </p:normalViewPr>
  <p:slideViewPr>
    <p:cSldViewPr snapToGrid="0">
      <p:cViewPr varScale="1">
        <p:scale>
          <a:sx n="100" d="100"/>
          <a:sy n="100"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29</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32</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33</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34</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41</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42</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18</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22</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23</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24</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26</a:t>
            </a:fld>
            <a:endParaRPr lang="zh-CN" altLang="en-US"/>
          </a:p>
        </p:txBody>
      </p:sp>
    </p:spTree>
    <p:extLst>
      <p:ext uri="{BB962C8B-B14F-4D97-AF65-F5344CB8AC3E}">
        <p14:creationId xmlns:p14="http://schemas.microsoft.com/office/powerpoint/2010/main" val="162032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27</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png"/><Relationship Id="rId5" Type="http://schemas.openxmlformats.org/officeDocument/2006/relationships/image" Target="../media/image90.png"/><Relationship Id="rId10" Type="http://schemas.openxmlformats.org/officeDocument/2006/relationships/image" Target="../media/image30.png"/><Relationship Id="rId4" Type="http://schemas.openxmlformats.org/officeDocument/2006/relationships/image" Target="../media/image8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11.png"/></Relationships>
</file>

<file path=ppt/slides/_rels/slide21.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7" Type="http://schemas.openxmlformats.org/officeDocument/2006/relationships/image" Target="../media/image3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24.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3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0.png"/><Relationship Id="rId4" Type="http://schemas.openxmlformats.org/officeDocument/2006/relationships/image" Target="../media/image400.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399902" y="488398"/>
            <a:ext cx="9144000" cy="2010962"/>
          </a:xfrm>
        </p:spPr>
        <p:txBody>
          <a:bodyPr>
            <a:noAutofit/>
          </a:bodyPr>
          <a:lstStyle/>
          <a:p>
            <a:r>
              <a:rPr kumimoji="1" lang="en-US" altLang="zh-CN" sz="4000" dirty="0"/>
              <a:t>Exact and Sequential Penalty Weights in Quadratic Unconstrained Binary </a:t>
            </a:r>
            <a:r>
              <a:rPr kumimoji="1" lang="en-US" altLang="zh-CN" sz="4000" dirty="0" err="1"/>
              <a:t>Optimisation</a:t>
            </a:r>
            <a:r>
              <a:rPr kumimoji="1" lang="en-US" altLang="zh-CN" sz="4000" dirty="0"/>
              <a:t> with a Digital Annealer </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846907" y="3150326"/>
            <a:ext cx="11345093" cy="2769989"/>
          </a:xfrm>
          <a:prstGeom prst="rect">
            <a:avLst/>
          </a:prstGeom>
          <a:noFill/>
        </p:spPr>
        <p:txBody>
          <a:bodyPr wrap="square" rtlCol="0">
            <a:spAutoFit/>
          </a:bodyPr>
          <a:lstStyle/>
          <a:p>
            <a:r>
              <a:rPr lang="ja-JP" altLang="en-US" b="1" dirty="0"/>
              <a:t>著者</a:t>
            </a:r>
            <a:r>
              <a:rPr lang="ja-JP" altLang="en-US" dirty="0"/>
              <a:t>：</a:t>
            </a:r>
            <a:r>
              <a:rPr lang="en-US" altLang="zh-CN" sz="1800" b="0" i="0" dirty="0">
                <a:solidFill>
                  <a:srgbClr val="000000"/>
                </a:solidFill>
                <a:effectLst/>
                <a:latin typeface="LinLibertineT"/>
              </a:rPr>
              <a:t> </a:t>
            </a:r>
            <a:r>
              <a:rPr lang="en-US" altLang="zh-CN" sz="2000" b="0" i="0" dirty="0">
                <a:solidFill>
                  <a:srgbClr val="000000"/>
                </a:solidFill>
                <a:effectLst/>
                <a:latin typeface="LinLibertineT"/>
              </a:rPr>
              <a:t>Marcos Diez García</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dirty="0">
                <a:solidFill>
                  <a:srgbClr val="000000"/>
                </a:solidFill>
                <a:latin typeface="LinLibertineT"/>
              </a:rPr>
              <a:t>             </a:t>
            </a:r>
            <a:r>
              <a:rPr lang="en-US" altLang="zh-CN" sz="2000" b="0" i="0" dirty="0">
                <a:solidFill>
                  <a:srgbClr val="000000"/>
                </a:solidFill>
                <a:effectLst/>
                <a:latin typeface="LinLibertineT"/>
              </a:rPr>
              <a:t>Alberto </a:t>
            </a:r>
            <a:r>
              <a:rPr lang="en-US" altLang="zh-CN" sz="2000" b="0" i="0" dirty="0" err="1">
                <a:solidFill>
                  <a:srgbClr val="000000"/>
                </a:solidFill>
                <a:effectLst/>
                <a:latin typeface="LinLibertineT"/>
              </a:rPr>
              <a:t>Moraglio</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b="0" i="0" dirty="0">
                <a:solidFill>
                  <a:srgbClr val="000000"/>
                </a:solidFill>
                <a:effectLst/>
                <a:latin typeface="LinLibertineT"/>
              </a:rPr>
              <a:t>             Mayowa Ayodele</a:t>
            </a:r>
            <a:r>
              <a:rPr lang="en-US" altLang="zh-CN" sz="2000" dirty="0"/>
              <a:t> ( </a:t>
            </a:r>
            <a:r>
              <a:rPr lang="en-US" altLang="zh-CN" sz="2000" b="0" i="0" dirty="0">
                <a:solidFill>
                  <a:srgbClr val="000000"/>
                </a:solidFill>
                <a:effectLst/>
                <a:latin typeface="LinLibertineT"/>
              </a:rPr>
              <a:t>Fujitsu Research of Europe Ltd.  Slough, United Kingdom</a:t>
            </a:r>
            <a:r>
              <a:rPr lang="en-US" altLang="zh-CN" sz="2000" dirty="0"/>
              <a:t> )</a:t>
            </a:r>
          </a:p>
          <a:p>
            <a:br>
              <a:rPr lang="en-US" altLang="zh-CN" sz="2000" dirty="0"/>
            </a:br>
            <a:br>
              <a:rPr lang="en-US" altLang="zh-CN" dirty="0"/>
            </a:br>
            <a:endParaRPr lang="en-US" altLang="zh-CN" dirty="0"/>
          </a:p>
          <a:p>
            <a:r>
              <a:rPr lang="ja-JP" altLang="en-US" b="1" dirty="0"/>
              <a:t>出典</a:t>
            </a:r>
            <a:r>
              <a:rPr lang="ja-JP" altLang="en-US" dirty="0"/>
              <a:t>：</a:t>
            </a:r>
            <a:r>
              <a:rPr lang="en-US" altLang="ja-JP" sz="2000" dirty="0">
                <a:solidFill>
                  <a:srgbClr val="000000"/>
                </a:solidFill>
                <a:latin typeface="LinLibertineT"/>
              </a:rPr>
              <a:t>GECCO '22: Proceedings of the Genetic and Evolutionary Computation Conference Companion</a:t>
            </a:r>
            <a:endParaRPr lang="en-US" altLang="zh-CN" sz="2000" dirty="0">
              <a:solidFill>
                <a:srgbClr val="000000"/>
              </a:solidFill>
              <a:latin typeface="LinLibertineT"/>
            </a:endParaRPr>
          </a:p>
          <a:p>
            <a:r>
              <a:rPr lang="en-US" altLang="zh-CN" sz="2000" dirty="0">
                <a:solidFill>
                  <a:srgbClr val="000000"/>
                </a:solidFill>
                <a:latin typeface="LinLibertineT"/>
              </a:rPr>
              <a:t>            July 2022  Pages 184–187</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mc:Choice xmlns:a14="http://schemas.microsoft.com/office/drawing/2010/main"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m:t>
                              </m:r>
                              <m:r>
                                <a:rPr lang="ja-JP" altLang="en-US" sz="1400" i="1">
                                  <a:latin typeface="Cambria Math" panose="02040503050406030204" pitchFamily="18" charset="0"/>
                                </a:rPr>
                                <m:t>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m:t>
                              </m:r>
                              <m:r>
                                <a:rPr lang="ja-JP" altLang="en-US" sz="1400" i="1">
                                  <a:latin typeface="Cambria Math" panose="02040503050406030204" pitchFamily="18" charset="0"/>
                                </a:rPr>
                                <m:t>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mc:Choice xmlns:a14="http://schemas.microsoft.com/office/drawing/2010/main"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mc:Choice xmlns:a14="http://schemas.microsoft.com/office/drawing/2010/main"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en-US" altLang="ja-JP" sz="1600" dirty="0"/>
                  <a:t>*</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pPr/>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9C51589B-4118-57FB-C45C-C5C4289C10F1}"/>
                  </a:ext>
                </a:extLst>
              </p:cNvPr>
              <p:cNvSpPr txBox="1"/>
              <p:nvPr/>
            </p:nvSpPr>
            <p:spPr>
              <a:xfrm>
                <a:off x="390525" y="1238694"/>
                <a:ext cx="609600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solidFill>
                      <a:srgbClr val="00B050"/>
                    </a:solidFill>
                  </a:rPr>
                  <a:t>制約条件から変換された</a:t>
                </a:r>
                <a:r>
                  <a:rPr lang="en-US" altLang="ja-JP" sz="1400" dirty="0">
                    <a:solidFill>
                      <a:srgbClr val="00B050"/>
                    </a:solidFill>
                  </a:rPr>
                  <a:t>QUBO</a:t>
                </a:r>
                <a:endParaRPr lang="en-US" altLang="zh-CN" sz="1400" dirty="0">
                  <a:solidFill>
                    <a:srgbClr val="00B050"/>
                  </a:solidFill>
                </a:endParaRPr>
              </a:p>
            </p:txBody>
          </p:sp>
        </mc:Choice>
        <mc:Fallback>
          <p:sp>
            <p:nvSpPr>
              <p:cNvPr id="7" name="文本框 6">
                <a:extLst>
                  <a:ext uri="{FF2B5EF4-FFF2-40B4-BE49-F238E27FC236}">
                    <a16:creationId xmlns:a16="http://schemas.microsoft.com/office/drawing/2014/main" id="{9C51589B-4118-57FB-C45C-C5C4289C10F1}"/>
                  </a:ext>
                </a:extLst>
              </p:cNvPr>
              <p:cNvSpPr txBox="1">
                <a:spLocks noRot="1" noChangeAspect="1" noMove="1" noResize="1" noEditPoints="1" noAdjustHandles="1" noChangeArrowheads="1" noChangeShapeType="1" noTextEdit="1"/>
              </p:cNvSpPr>
              <p:nvPr/>
            </p:nvSpPr>
            <p:spPr>
              <a:xfrm>
                <a:off x="390525" y="1238694"/>
                <a:ext cx="6096000" cy="523220"/>
              </a:xfrm>
              <a:prstGeom prst="rect">
                <a:avLst/>
              </a:prstGeom>
              <a:blipFill>
                <a:blip r:embed="rId3"/>
                <a:stretch>
                  <a:fillRect l="-20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212469" y="1667836"/>
            <a:ext cx="3996891" cy="2308324"/>
          </a:xfrm>
          <a:prstGeom prst="rect">
            <a:avLst/>
          </a:prstGeom>
          <a:noFill/>
        </p:spPr>
        <p:txBody>
          <a:bodyPr wrap="square">
            <a:spAutoFit/>
          </a:bodyPr>
          <a:lstStyle/>
          <a:p>
            <a:r>
              <a:rPr lang="en-US" altLang="ja-JP" dirty="0"/>
              <a:t>DA</a:t>
            </a:r>
            <a:r>
              <a:rPr lang="ja-JP" altLang="en-US" dirty="0"/>
              <a:t>（</a:t>
            </a:r>
            <a:r>
              <a:rPr lang="en-US" altLang="ja-JP" dirty="0"/>
              <a:t>Digital Annealer</a:t>
            </a:r>
            <a:r>
              <a:rPr lang="ja-JP" altLang="en-US" dirty="0"/>
              <a:t>）は、</a:t>
            </a:r>
            <a:endParaRPr lang="en-US" altLang="ja-JP" dirty="0"/>
          </a:p>
          <a:p>
            <a:r>
              <a:rPr lang="en-US" altLang="ja-JP" dirty="0"/>
              <a:t>2017</a:t>
            </a:r>
            <a:r>
              <a:rPr lang="ja-JP" altLang="en-US" dirty="0"/>
              <a:t>年に富士通によって導入されて、大規模な並列処理を使用して</a:t>
            </a:r>
            <a:r>
              <a:rPr lang="en-US" altLang="ja-JP" dirty="0"/>
              <a:t>QUBO</a:t>
            </a:r>
            <a:r>
              <a:rPr lang="ja-JP" altLang="en-US" dirty="0"/>
              <a:t>問題をより効率的に解決する。</a:t>
            </a:r>
            <a:endParaRPr lang="en-US" altLang="ja-JP" dirty="0"/>
          </a:p>
          <a:p>
            <a:endParaRPr lang="en-US" altLang="ja-JP" dirty="0"/>
          </a:p>
          <a:p>
            <a:r>
              <a:rPr lang="en-US" altLang="ja-JP" dirty="0"/>
              <a:t>DA</a:t>
            </a:r>
            <a:r>
              <a:rPr lang="ja-JP" altLang="en-US" dirty="0"/>
              <a:t>が処理する</a:t>
            </a:r>
            <a:r>
              <a:rPr lang="en-US" altLang="ja-JP" dirty="0"/>
              <a:t>QUBO</a:t>
            </a:r>
            <a:r>
              <a:rPr lang="ja-JP" altLang="en-US" dirty="0"/>
              <a:t>問題の規模は、現行の第三世代</a:t>
            </a:r>
            <a:r>
              <a:rPr lang="en-US" altLang="ja-JP" dirty="0"/>
              <a:t>DA</a:t>
            </a:r>
            <a:r>
              <a:rPr lang="ja-JP" altLang="en-US" dirty="0"/>
              <a:t>では𝑛 </a:t>
            </a:r>
            <a:r>
              <a:rPr lang="en-US" altLang="ja-JP" dirty="0"/>
              <a:t>= 100,000</a:t>
            </a:r>
            <a:r>
              <a:rPr lang="ja-JP" altLang="en-US" dirty="0"/>
              <a:t>まで成長している。</a:t>
            </a:r>
            <a:endParaRPr lang="zh-CN" altLang="en-US" dirty="0"/>
          </a:p>
        </p:txBody>
      </p:sp>
      <p:sp>
        <p:nvSpPr>
          <p:cNvPr id="13" name="文本框 12">
            <a:extLst>
              <a:ext uri="{FF2B5EF4-FFF2-40B4-BE49-F238E27FC236}">
                <a16:creationId xmlns:a16="http://schemas.microsoft.com/office/drawing/2014/main" id="{14CCD586-E5C4-8EC3-C0C2-D571E39202BC}"/>
              </a:ext>
            </a:extLst>
          </p:cNvPr>
          <p:cNvSpPr txBox="1"/>
          <p:nvPr/>
        </p:nvSpPr>
        <p:spPr>
          <a:xfrm>
            <a:off x="9457270" y="1266117"/>
            <a:ext cx="2149499" cy="461665"/>
          </a:xfrm>
          <a:prstGeom prst="rect">
            <a:avLst/>
          </a:prstGeom>
          <a:noFill/>
        </p:spPr>
        <p:txBody>
          <a:bodyPr wrap="square" rtlCol="0">
            <a:spAutoFit/>
          </a:bodyPr>
          <a:lstStyle/>
          <a:p>
            <a:r>
              <a:rPr lang="ja-JP" altLang="en-US" sz="1200" dirty="0"/>
              <a:t>初期の候補解を一様にランダムに生成します</a:t>
            </a:r>
            <a:endParaRPr lang="zh-CN" altLang="en-US" sz="1200" dirty="0"/>
          </a:p>
        </p:txBody>
      </p:sp>
      <p:sp>
        <p:nvSpPr>
          <p:cNvPr id="15" name="文本框 14">
            <a:extLst>
              <a:ext uri="{FF2B5EF4-FFF2-40B4-BE49-F238E27FC236}">
                <a16:creationId xmlns:a16="http://schemas.microsoft.com/office/drawing/2014/main" id="{90FB3A85-1C8F-93D8-3F43-84CABBAA3AC7}"/>
              </a:ext>
            </a:extLst>
          </p:cNvPr>
          <p:cNvSpPr txBox="1"/>
          <p:nvPr/>
        </p:nvSpPr>
        <p:spPr>
          <a:xfrm>
            <a:off x="9414706" y="1986657"/>
            <a:ext cx="2192063" cy="1569660"/>
          </a:xfrm>
          <a:prstGeom prst="rect">
            <a:avLst/>
          </a:prstGeom>
          <a:noFill/>
        </p:spPr>
        <p:txBody>
          <a:bodyPr wrap="square" rtlCol="0">
            <a:spAutoFit/>
          </a:bodyPr>
          <a:lstStyle/>
          <a:p>
            <a:r>
              <a:rPr lang="ja-JP" altLang="en-US" sz="1200" dirty="0"/>
              <a:t>ビットフリップによって解のコストの変化（</a:t>
            </a:r>
            <a:r>
              <a:rPr lang="en-US" altLang="ja-JP" sz="1200" dirty="0"/>
              <a:t>Δ</a:t>
            </a:r>
            <a:r>
              <a:rPr lang="ja-JP" altLang="en-US" sz="1200" dirty="0"/>
              <a:t>𝑞𝑖として示される）を並列に評価する。</a:t>
            </a:r>
            <a:r>
              <a:rPr lang="en-US" altLang="ja-JP" sz="1200" dirty="0"/>
              <a:t>Metropolis-Hastings</a:t>
            </a:r>
            <a:r>
              <a:rPr lang="ja-JP" altLang="en-US" sz="1200" dirty="0"/>
              <a:t>アルゴリズムに受け入れられる場合、そのようなビットフリップの</a:t>
            </a:r>
            <a:r>
              <a:rPr lang="en-US" altLang="ja-JP" sz="1200" dirty="0"/>
              <a:t>1</a:t>
            </a:r>
            <a:r>
              <a:rPr lang="ja-JP" altLang="en-US" sz="1200" dirty="0"/>
              <a:t>つが一様にランダムに選択され、現在の解に適用される</a:t>
            </a:r>
            <a:endParaRPr lang="zh-CN" altLang="en-US" sz="1200" dirty="0"/>
          </a:p>
        </p:txBody>
      </p:sp>
      <p:grpSp>
        <p:nvGrpSpPr>
          <p:cNvPr id="20" name="组合 19">
            <a:extLst>
              <a:ext uri="{FF2B5EF4-FFF2-40B4-BE49-F238E27FC236}">
                <a16:creationId xmlns:a16="http://schemas.microsoft.com/office/drawing/2014/main" id="{C70012CF-86B0-7F59-B476-1E5EE1B2C286}"/>
              </a:ext>
            </a:extLst>
          </p:cNvPr>
          <p:cNvGrpSpPr/>
          <p:nvPr/>
        </p:nvGrpSpPr>
        <p:grpSpPr>
          <a:xfrm>
            <a:off x="4209360" y="125462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3"/>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661D1CED-141A-7492-4D74-7B0FFC23BAB0}"/>
              </a:ext>
            </a:extLst>
          </p:cNvPr>
          <p:cNvSpPr txBox="1"/>
          <p:nvPr/>
        </p:nvSpPr>
        <p:spPr>
          <a:xfrm>
            <a:off x="9457269" y="3815192"/>
            <a:ext cx="2433407" cy="1569660"/>
          </a:xfrm>
          <a:prstGeom prst="rect">
            <a:avLst/>
          </a:prstGeom>
          <a:noFill/>
        </p:spPr>
        <p:txBody>
          <a:bodyPr wrap="square" rtlCol="0">
            <a:spAutoFit/>
          </a:bodyPr>
          <a:lstStyle/>
          <a:p>
            <a:r>
              <a:rPr lang="ja-JP" altLang="en-US" sz="1200" b="0" i="0" dirty="0">
                <a:effectLst/>
                <a:latin typeface="Söhne"/>
              </a:rPr>
              <a:t>ビット</a:t>
            </a:r>
            <a:r>
              <a:rPr lang="ja-JP" altLang="en-US" sz="1200" dirty="0">
                <a:latin typeface="Söhne"/>
              </a:rPr>
              <a:t>フリップ</a:t>
            </a:r>
            <a:r>
              <a:rPr lang="ja-JP" altLang="en-US" sz="1200" b="0" i="0" dirty="0">
                <a:effectLst/>
                <a:latin typeface="Söhne"/>
              </a:rPr>
              <a:t>が受け入れられなかった場合、正のオフセット（𝑞</a:t>
            </a:r>
            <a:r>
              <a:rPr lang="en-US" altLang="ja-JP" sz="1200" b="0" i="0" dirty="0">
                <a:effectLst/>
                <a:latin typeface="Söhne"/>
              </a:rPr>
              <a:t>offset</a:t>
            </a:r>
            <a:r>
              <a:rPr lang="ja-JP" altLang="en-US" sz="1200" b="0" i="0" dirty="0">
                <a:effectLst/>
                <a:latin typeface="Söhne"/>
              </a:rPr>
              <a:t>として示される）を持つ解のコストを徐々に増加させ、検索が局所最小値から脱出するのを助ける。それ以外の場合、オフセットはゼロにリセットされる</a:t>
            </a:r>
            <a:endParaRPr lang="zh-CN" altLang="en-US" sz="1200" dirty="0"/>
          </a:p>
        </p:txBody>
      </p:sp>
      <p:sp>
        <p:nvSpPr>
          <p:cNvPr id="19" name="文本框 18">
            <a:extLst>
              <a:ext uri="{FF2B5EF4-FFF2-40B4-BE49-F238E27FC236}">
                <a16:creationId xmlns:a16="http://schemas.microsoft.com/office/drawing/2014/main" id="{9D58AFD1-AB5E-B572-822E-92A14535A2B6}"/>
              </a:ext>
            </a:extLst>
          </p:cNvPr>
          <p:cNvSpPr txBox="1"/>
          <p:nvPr/>
        </p:nvSpPr>
        <p:spPr>
          <a:xfrm>
            <a:off x="0" y="5404903"/>
            <a:ext cx="8746323" cy="1200329"/>
          </a:xfrm>
          <a:prstGeom prst="rect">
            <a:avLst/>
          </a:prstGeom>
          <a:noFill/>
        </p:spPr>
        <p:txBody>
          <a:bodyPr wrap="square">
            <a:spAutoFit/>
          </a:bodyPr>
          <a:lstStyle/>
          <a:p>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1. INTRODUCTION</a:t>
            </a:r>
          </a:p>
          <a:p>
            <a:endParaRPr lang="en-US" altLang="zh-CN" sz="1400" dirty="0"/>
          </a:p>
          <a:p>
            <a:r>
              <a:rPr lang="en-US" altLang="zh-CN" sz="1400" dirty="0"/>
              <a:t>2. PRELIMINARIES</a:t>
            </a:r>
          </a:p>
          <a:p>
            <a:r>
              <a:rPr lang="en-US" altLang="zh-CN" sz="1400" dirty="0"/>
              <a:t>    2.1 Overview of the Digital Annealer</a:t>
            </a:r>
          </a:p>
          <a:p>
            <a:endParaRPr lang="en-US" altLang="zh-CN" sz="1400" dirty="0"/>
          </a:p>
          <a:p>
            <a:r>
              <a:rPr lang="en-US" altLang="zh-CN" sz="1400" dirty="0"/>
              <a:t>3. EXACT PENALTY METHODS</a:t>
            </a:r>
          </a:p>
          <a:p>
            <a:r>
              <a:rPr lang="en-US" altLang="zh-CN" sz="1400" dirty="0"/>
              <a:t>    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p>
          <a:p>
            <a:r>
              <a:rPr lang="en-US" altLang="zh-CN" sz="1400" dirty="0"/>
              <a:t>4. SEQUENTIAL PENALTY METHODS</a:t>
            </a:r>
          </a:p>
          <a:p>
            <a:r>
              <a:rPr lang="en-US" altLang="zh-CN" sz="1400" dirty="0"/>
              <a:t>    4.1 Sequential Penalty Method</a:t>
            </a:r>
          </a:p>
          <a:p>
            <a:r>
              <a:rPr lang="en-US" altLang="zh-CN" sz="1400" dirty="0"/>
              <a:t>    4.2 Scaled-sequential Penalty Method</a:t>
            </a:r>
          </a:p>
          <a:p>
            <a:r>
              <a:rPr lang="en-US" altLang="zh-CN" sz="1400" dirty="0"/>
              <a:t>    4.3 Binary Search Penalty Method</a:t>
            </a:r>
          </a:p>
          <a:p>
            <a:endParaRPr lang="en-US" altLang="zh-CN" sz="1400" dirty="0"/>
          </a:p>
          <a:p>
            <a:r>
              <a:rPr lang="en-US" altLang="zh-CN" sz="1400" dirty="0"/>
              <a:t>5. FORMULATION OF QUBO PROBLEMS</a:t>
            </a:r>
          </a:p>
          <a:p>
            <a:r>
              <a:rPr lang="en-US" altLang="zh-CN" sz="1400" dirty="0"/>
              <a:t>    5.1 Minimum Cut Problem</a:t>
            </a:r>
          </a:p>
          <a:p>
            <a:r>
              <a:rPr lang="en-US" altLang="zh-CN" sz="1400" dirty="0"/>
              <a:t>    5.2 Travelling Salesman Problem</a:t>
            </a:r>
          </a:p>
          <a:p>
            <a:r>
              <a:rPr lang="en-US" altLang="zh-CN" sz="1400" dirty="0"/>
              <a:t>    5.3 Multi-dimensional 0-1 Knapsack Problem</a:t>
            </a:r>
          </a:p>
          <a:p>
            <a:endParaRPr lang="en-US" altLang="zh-CN" sz="1400" dirty="0"/>
          </a:p>
          <a:p>
            <a:r>
              <a:rPr lang="en-US" altLang="zh-CN" sz="1400" dirty="0"/>
              <a:t>6. EXPERIMENTAL SETTINGS</a:t>
            </a:r>
          </a:p>
          <a:p>
            <a:r>
              <a:rPr lang="en-US" altLang="zh-CN" sz="1400" dirty="0"/>
              <a:t>    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p>
          <a:p>
            <a:r>
              <a:rPr lang="en-US" altLang="zh-CN" sz="1400" dirty="0"/>
              <a:t>8. CONCLUSIONS</a:t>
            </a:r>
            <a:endParaRPr lang="zh-CN" altLang="en-US" sz="1400" dirty="0"/>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333664" y="200783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333664" y="2007838"/>
                <a:ext cx="2592376" cy="369332"/>
              </a:xfrm>
              <a:prstGeom prst="rect">
                <a:avLst/>
              </a:prstGeom>
              <a:blipFill>
                <a:blip r:embed="rId2"/>
                <a:stretch>
                  <a:fillRect b="-1311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3"/>
          <a:stretch>
            <a:fillRect/>
          </a:stretch>
        </p:blipFill>
        <p:spPr>
          <a:xfrm>
            <a:off x="0" y="2340966"/>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0" y="1156635"/>
                <a:ext cx="2438809" cy="369332"/>
              </a:xfrm>
              <a:prstGeom prst="rect">
                <a:avLst/>
              </a:prstGeom>
              <a:noFill/>
            </p:spPr>
            <p:txBody>
              <a:bodyPr wrap="none" rtlCol="0">
                <a:spAutoFit/>
              </a:bodyPr>
              <a:lstStyle/>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を定義する：</a:t>
                </a:r>
                <a:endParaRPr lang="zh-CN" altLang="en-US"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0" y="1156635"/>
                <a:ext cx="2438809" cy="369332"/>
              </a:xfrm>
              <a:prstGeom prst="rect">
                <a:avLst/>
              </a:prstGeom>
              <a:blipFill>
                <a:blip r:embed="rId4"/>
                <a:stretch>
                  <a:fillRect l="-2000" t="-8333" r="-1750"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1252329"/>
                <a:ext cx="5680722" cy="526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e>
                          </m:d>
                        </m:e>
                        <m:sup>
                          <m:r>
                            <a:rPr lang="en-US" altLang="zh-CN" b="0" i="1" smtClean="0">
                              <a:latin typeface="Cambria Math" panose="02040503050406030204" pitchFamily="18" charset="0"/>
                              <a:ea typeface="Cambria Math" panose="02040503050406030204" pitchFamily="18" charset="0"/>
                            </a:rPr>
                            <m:t>𝑛</m:t>
                          </m:r>
                        </m:sup>
                      </m:sSup>
                    </m:oMath>
                  </m:oMathPara>
                </a14:m>
                <a:endParaRPr lang="en-US" altLang="zh-CN" b="0" i="1" dirty="0">
                  <a:latin typeface="Cambria Math" panose="02040503050406030204" pitchFamily="18" charset="0"/>
                </a:endParaRPr>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𝑥</m:t>
                    </m:r>
                    <m:r>
                      <a:rPr lang="ja-JP" altLang="en-US" i="1">
                        <a:latin typeface="Cambria Math" panose="02040503050406030204" pitchFamily="18" charset="0"/>
                      </a:rPr>
                      <m:t>：</m:t>
                    </m:r>
                  </m:oMath>
                </a14:m>
                <a:r>
                  <a:rPr lang="ja-JP" altLang="en-US" dirty="0"/>
                  <a:t>実行可能解</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oMath>
                </a14:m>
                <a:r>
                  <a:rPr lang="ja-JP" altLang="en-US" dirty="0"/>
                  <a:t>：実行不可能解</a:t>
                </a:r>
                <a:endParaRPr lang="en-US" altLang="ja-JP" dirty="0"/>
              </a:p>
              <a:p>
                <a:endParaRPr lang="en-US" altLang="ja-JP"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latin typeface="Cambria Math" panose="02040503050406030204" pitchFamily="18" charset="0"/>
                        </a:rPr>
                        <m:t>=0</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m:oMathPara>
                </a14:m>
                <a:endParaRPr lang="en-US" altLang="ja-JP" b="0" dirty="0"/>
              </a:p>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𝑚𝑖𝑛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solidFill>
                            <a:srgbClr val="FF0000"/>
                          </a:solidFill>
                          <a:latin typeface="Cambria Math" panose="02040503050406030204" pitchFamily="18" charset="0"/>
                        </a:rPr>
                        <m:t>&lt;</m:t>
                      </m:r>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zh-CN" b="0" i="1" smtClean="0">
                          <a:latin typeface="Cambria Math" panose="02040503050406030204" pitchFamily="18" charset="0"/>
                        </a:rPr>
                        <m:t>∗</m:t>
                      </m:r>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oMath>
                  </m:oMathPara>
                </a14:m>
                <a:endParaRPr lang="en-US" altLang="ja-JP" b="0" dirty="0"/>
              </a:p>
              <a:p>
                <a:endParaRPr lang="en-US" altLang="ja-JP" dirty="0"/>
              </a:p>
              <a:p>
                <a:r>
                  <a:rPr lang="ja-JP" altLang="en-US" dirty="0"/>
                  <a:t>十分に大きな</a:t>
                </a:r>
                <a14:m>
                  <m:oMath xmlns:m="http://schemas.openxmlformats.org/officeDocument/2006/math">
                    <m:r>
                      <a:rPr lang="en-US" altLang="ja-JP" b="0" i="1" smtClean="0">
                        <a:latin typeface="Cambria Math" panose="02040503050406030204" pitchFamily="18" charset="0"/>
                      </a:rPr>
                      <m:t>𝑤</m:t>
                    </m:r>
                  </m:oMath>
                </a14:m>
                <a:r>
                  <a:rPr lang="ja-JP" altLang="en-US" dirty="0"/>
                  <a:t>が必要</a:t>
                </a:r>
                <a:endParaRPr lang="en-US" altLang="ja-JP" dirty="0"/>
              </a:p>
              <a:p>
                <a:endParaRPr lang="en-US" altLang="zh-CN" dirty="0"/>
              </a:p>
              <a:p>
                <a:endParaRPr lang="en-US" altLang="zh-CN" dirty="0"/>
              </a:p>
              <a:p>
                <a:endParaRPr lang="en-US" altLang="zh-CN" dirty="0"/>
              </a:p>
              <a:p>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ja-JP" altLang="en-US" i="1">
                        <a:latin typeface="Cambria Math" panose="02040503050406030204" pitchFamily="18" charset="0"/>
                        <a:ea typeface="Cambria Math" panose="02040503050406030204" pitchFamily="18" charset="0"/>
                      </a:rPr>
                      <m:t>と</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r>
                      <a:rPr lang="ja-JP" altLang="en-US" i="1">
                        <a:latin typeface="Cambria Math" panose="02040503050406030204" pitchFamily="18" charset="0"/>
                        <a:ea typeface="Cambria Math" panose="02040503050406030204" pitchFamily="18" charset="0"/>
                      </a:rPr>
                      <m:t>が</m:t>
                    </m:r>
                  </m:oMath>
                </a14:m>
                <a:r>
                  <a:rPr lang="ja-JP" altLang="en-US" dirty="0"/>
                  <a:t>分かれば：</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r>
                  <a:rPr lang="ja-JP" altLang="en-US" dirty="0"/>
                  <a:t>その時、</a:t>
                </a:r>
                <a14:m>
                  <m:oMath xmlns:m="http://schemas.openxmlformats.org/officeDocument/2006/math">
                    <m:r>
                      <a:rPr lang="en-US" altLang="ja-JP" b="0" i="1" smtClean="0">
                        <a:latin typeface="Cambria Math" panose="02040503050406030204" pitchFamily="18" charset="0"/>
                      </a:rPr>
                      <m:t>𝑤</m:t>
                    </m:r>
                  </m:oMath>
                </a14:m>
                <a:r>
                  <a:rPr lang="ja-JP" altLang="en-US" dirty="0"/>
                  <a:t>は必ず有効</a:t>
                </a:r>
                <a:endParaRPr lang="en-US" altLang="zh-CN" dirty="0"/>
              </a:p>
              <a:p>
                <a:endParaRPr lang="en-US" altLang="zh-CN" dirty="0"/>
              </a:p>
              <a:p>
                <a:r>
                  <a:rPr lang="ja-JP" altLang="en-US" b="0" i="0" dirty="0">
                    <a:solidFill>
                      <a:srgbClr val="374151"/>
                    </a:solidFill>
                    <a:effectLst/>
                    <a:latin typeface="Söhne"/>
                  </a:rPr>
                  <a:t>上限と下限を見つけるための既知の方法を紹介する</a:t>
                </a:r>
                <a:endParaRPr lang="zh-CN" altLang="en-US" dirty="0"/>
              </a:p>
            </p:txBody>
          </p:sp>
        </mc:Choice>
        <mc:Fallback xmlns="">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1252329"/>
                <a:ext cx="5680722" cy="5262979"/>
              </a:xfrm>
              <a:prstGeom prst="rect">
                <a:avLst/>
              </a:prstGeom>
              <a:blipFill>
                <a:blip r:embed="rId5"/>
                <a:stretch>
                  <a:fillRect l="-2468" b="-18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83F708F-9BC6-3058-4103-37DD2355474A}"/>
                  </a:ext>
                </a:extLst>
              </p:cNvPr>
              <p:cNvSpPr txBox="1"/>
              <p:nvPr/>
            </p:nvSpPr>
            <p:spPr>
              <a:xfrm>
                <a:off x="10060781" y="2549009"/>
                <a:ext cx="1797413" cy="369332"/>
              </a:xfrm>
              <a:prstGeom prst="rect">
                <a:avLst/>
              </a:prstGeom>
              <a:noFill/>
            </p:spPr>
            <p:txBody>
              <a:bodyPr wrap="square">
                <a:spAutoFit/>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oMath>
                </a14:m>
                <a:r>
                  <a:rPr lang="ja-JP" altLang="en-US" dirty="0"/>
                  <a:t>：最適解</a:t>
                </a:r>
                <a:endParaRPr lang="zh-CN" altLang="en-US" dirty="0"/>
              </a:p>
            </p:txBody>
          </p:sp>
        </mc:Choice>
        <mc:Fallback xmlns="">
          <p:sp>
            <p:nvSpPr>
              <p:cNvPr id="3" name="文本框 2">
                <a:extLst>
                  <a:ext uri="{FF2B5EF4-FFF2-40B4-BE49-F238E27FC236}">
                    <a16:creationId xmlns:a16="http://schemas.microsoft.com/office/drawing/2014/main" id="{983F708F-9BC6-3058-4103-37DD2355474A}"/>
                  </a:ext>
                </a:extLst>
              </p:cNvPr>
              <p:cNvSpPr txBox="1">
                <a:spLocks noRot="1" noChangeAspect="1" noMove="1" noResize="1" noEditPoints="1" noAdjustHandles="1" noChangeArrowheads="1" noChangeShapeType="1" noTextEdit="1"/>
              </p:cNvSpPr>
              <p:nvPr/>
            </p:nvSpPr>
            <p:spPr>
              <a:xfrm>
                <a:off x="10060781" y="2549009"/>
                <a:ext cx="1797413" cy="369332"/>
              </a:xfrm>
              <a:prstGeom prst="rect">
                <a:avLst/>
              </a:prstGeom>
              <a:blipFill>
                <a:blip r:embed="rId6"/>
                <a:stretch>
                  <a:fillRect t="-6557"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676275" y="2070455"/>
                <a:ext cx="3279039" cy="3948517"/>
              </a:xfrm>
              <a:prstGeom prst="rect">
                <a:avLst/>
              </a:prstGeom>
              <a:noFill/>
            </p:spPr>
            <p:txBody>
              <a:bodyPr wrap="none" lIns="0" tIns="0" rIns="0" bIns="0" rtlCol="0">
                <a:spAutoFit/>
              </a:bodyPr>
              <a:lstStyle/>
              <a:p>
                <a:r>
                  <a:rPr lang="ja-JP" altLang="en-US" dirty="0"/>
                  <a:t>正の係数の総和：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負の係数の総和：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676275" y="2070455"/>
                <a:ext cx="3279039" cy="3948517"/>
              </a:xfrm>
              <a:prstGeom prst="rect">
                <a:avLst/>
              </a:prstGeom>
              <a:blipFill>
                <a:blip r:embed="rId2"/>
                <a:stretch>
                  <a:fillRect l="-4461" t="-18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14FA2F9-B3A2-AC5E-4C59-F865F2091320}"/>
                  </a:ext>
                </a:extLst>
              </p:cNvPr>
              <p:cNvSpPr txBox="1"/>
              <p:nvPr/>
            </p:nvSpPr>
            <p:spPr>
              <a:xfrm>
                <a:off x="676275" y="1293787"/>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p:txBody>
          </p:sp>
        </mc:Choice>
        <mc:Fallback xmlns="">
          <p:sp>
            <p:nvSpPr>
              <p:cNvPr id="10" name="文本框 9">
                <a:extLst>
                  <a:ext uri="{FF2B5EF4-FFF2-40B4-BE49-F238E27FC236}">
                    <a16:creationId xmlns:a16="http://schemas.microsoft.com/office/drawing/2014/main" id="{214FA2F9-B3A2-AC5E-4C59-F865F2091320}"/>
                  </a:ext>
                </a:extLst>
              </p:cNvPr>
              <p:cNvSpPr txBox="1">
                <a:spLocks noRot="1" noChangeAspect="1" noMove="1" noResize="1" noEditPoints="1" noAdjustHandles="1" noChangeArrowheads="1" noChangeShapeType="1" noTextEdit="1"/>
              </p:cNvSpPr>
              <p:nvPr/>
            </p:nvSpPr>
            <p:spPr>
              <a:xfrm>
                <a:off x="676275" y="1293787"/>
                <a:ext cx="2592376" cy="369332"/>
              </a:xfrm>
              <a:prstGeom prst="rect">
                <a:avLst/>
              </a:prstGeom>
              <a:blipFill>
                <a:blip r:embed="rId3"/>
                <a:stretch>
                  <a:fillRect b="-1311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5616749" y="138184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5616749" y="1866842"/>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5616749" y="1866842"/>
                <a:ext cx="6121997" cy="830997"/>
              </a:xfrm>
              <a:prstGeom prst="rect">
                <a:avLst/>
              </a:prstGeom>
              <a:blipFill>
                <a:blip r:embed="rId4"/>
                <a:stretch>
                  <a:fillRect l="-1791"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5521774" y="342900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5521774" y="3429000"/>
                <a:ext cx="6096000" cy="12003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521774" y="5175824"/>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521774" y="5175824"/>
                <a:ext cx="6457217" cy="923330"/>
              </a:xfrm>
              <a:prstGeom prst="rect">
                <a:avLst/>
              </a:prstGeom>
              <a:blipFill>
                <a:blip r:embed="rId6"/>
                <a:stretch>
                  <a:fillRect l="-850" t="-3289" r="-94" b="-9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494692"/>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Negafoem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494692"/>
              </a:xfrm>
              <a:prstGeom prst="rect">
                <a:avLst/>
              </a:prstGeom>
              <a:blipFill>
                <a:blip r:embed="rId3"/>
                <a:stretch>
                  <a:fillRect l="-314" t="-136" b="-407"/>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98282" y="2838450"/>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866861" y="4005221"/>
                <a:ext cx="5696303" cy="2246769"/>
              </a:xfrm>
              <a:prstGeom prst="rect">
                <a:avLst/>
              </a:prstGeom>
              <a:noFill/>
            </p:spPr>
            <p:txBody>
              <a:bodyPr wrap="none" rtlCol="0">
                <a:spAutoFit/>
              </a:bodyPr>
              <a:lstStyle/>
              <a:p>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p>
                      <m:sSupPr>
                        <m:ctrlPr>
                          <a:rPr lang="en-US" altLang="zh-CN" sz="1400" i="1" smtClean="0">
                            <a:latin typeface="Cambria Math" panose="02040503050406030204" pitchFamily="18" charset="0"/>
                          </a:rPr>
                        </m:ctrlPr>
                      </m:sSupPr>
                      <m:e>
                        <m:r>
                          <a:rPr lang="zh-CN" altLang="en-US" sz="1400" i="1">
                            <a:latin typeface="Cambria Math" panose="02040503050406030204" pitchFamily="18" charset="0"/>
                          </a:rPr>
                          <m:t>𝜑</m:t>
                        </m:r>
                      </m:e>
                      <m:sup>
                        <m:r>
                          <a:rPr lang="en-US" altLang="zh-CN" sz="1400" b="0" i="1" smtClean="0">
                            <a:latin typeface="Cambria Math" panose="02040503050406030204" pitchFamily="18" charset="0"/>
                          </a:rPr>
                          <m:t>′</m:t>
                        </m:r>
                      </m:sup>
                    </m:sSup>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866861" y="4005221"/>
                <a:ext cx="5696303" cy="2246769"/>
              </a:xfrm>
              <a:prstGeom prst="rect">
                <a:avLst/>
              </a:prstGeom>
              <a:blipFill>
                <a:blip r:embed="rId6"/>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671080"/>
                <a:ext cx="3724866"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671080"/>
                <a:ext cx="3724866"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324475" y="2671080"/>
                <a:ext cx="5129930"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324475" y="2671080"/>
                <a:ext cx="5129930" cy="368113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p:sp>
        <p:nvSpPr>
          <p:cNvPr id="9" name="文本框 8">
            <a:extLst>
              <a:ext uri="{FF2B5EF4-FFF2-40B4-BE49-F238E27FC236}">
                <a16:creationId xmlns:a16="http://schemas.microsoft.com/office/drawing/2014/main" id="{A2FB064F-19D9-C9F6-AA3D-CCAD644F6FE5}"/>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en-US" altLang="ja-JP" b="0" i="0" dirty="0">
                <a:solidFill>
                  <a:srgbClr val="374151"/>
                </a:solidFill>
                <a:effectLst/>
                <a:latin typeface="Söhne"/>
              </a:rPr>
              <a:t>EXACT PENALTY METHODS</a:t>
            </a:r>
            <a:r>
              <a:rPr lang="ja-JP" altLang="en-US" b="0" i="0" dirty="0">
                <a:solidFill>
                  <a:srgbClr val="374151"/>
                </a:solidFill>
                <a:effectLst/>
                <a:latin typeface="Söhne"/>
              </a:rPr>
              <a:t>で記述した目的関数の上限と下限を利用して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p:spTree>
    <p:extLst>
      <p:ext uri="{BB962C8B-B14F-4D97-AF65-F5344CB8AC3E}">
        <p14:creationId xmlns:p14="http://schemas.microsoft.com/office/powerpoint/2010/main" val="224715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600364" y="1377434"/>
            <a:ext cx="6096000" cy="369332"/>
          </a:xfrm>
          <a:prstGeom prst="rect">
            <a:avLst/>
          </a:prstGeom>
          <a:noFill/>
        </p:spPr>
        <p:txBody>
          <a:bodyPr wrap="square">
            <a:spAutoFit/>
          </a:bodyPr>
          <a:lstStyle/>
          <a:p>
            <a:r>
              <a:rPr lang="ja-JP" altLang="en-US" b="0" i="0" dirty="0">
                <a:solidFill>
                  <a:srgbClr val="374151"/>
                </a:solidFill>
                <a:effectLst/>
                <a:latin typeface="Söhne"/>
              </a:rPr>
              <a:t>伝統的な順次罰則法の一般的な形式：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639050" y="1900881"/>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639050" y="1900881"/>
                <a:ext cx="2219325" cy="338554"/>
              </a:xfrm>
              <a:prstGeom prst="rect">
                <a:avLst/>
              </a:prstGeom>
              <a:blipFill>
                <a:blip r:embed="rId4"/>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F0B2589-F23E-21E9-8F65-CA779853878F}"/>
                  </a:ext>
                </a:extLst>
              </p:cNvPr>
              <p:cNvSpPr txBox="1"/>
              <p:nvPr/>
            </p:nvSpPr>
            <p:spPr>
              <a:xfrm>
                <a:off x="7639050" y="2485927"/>
                <a:ext cx="4838700" cy="338554"/>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に代入して一回アニリンーグする</a:t>
                </a:r>
                <a:endParaRPr lang="zh-CN" altLang="en-US" sz="1600" dirty="0"/>
              </a:p>
            </p:txBody>
          </p:sp>
        </mc:Choice>
        <mc:Fallback xmlns="">
          <p:sp>
            <p:nvSpPr>
              <p:cNvPr id="12" name="文本框 11">
                <a:extLst>
                  <a:ext uri="{FF2B5EF4-FFF2-40B4-BE49-F238E27FC236}">
                    <a16:creationId xmlns:a16="http://schemas.microsoft.com/office/drawing/2014/main" id="{FF0B2589-F23E-21E9-8F65-CA779853878F}"/>
                  </a:ext>
                </a:extLst>
              </p:cNvPr>
              <p:cNvSpPr txBox="1">
                <a:spLocks noRot="1" noChangeAspect="1" noMove="1" noResize="1" noEditPoints="1" noAdjustHandles="1" noChangeArrowheads="1" noChangeShapeType="1" noTextEdit="1"/>
              </p:cNvSpPr>
              <p:nvPr/>
            </p:nvSpPr>
            <p:spPr>
              <a:xfrm>
                <a:off x="7639050" y="2485927"/>
                <a:ext cx="4838700" cy="338554"/>
              </a:xfrm>
              <a:prstGeom prst="rect">
                <a:avLst/>
              </a:prstGeom>
              <a:blipFill>
                <a:blip r:embed="rId5"/>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F514BF2-6B6E-A319-D85B-7F56893D7CCF}"/>
                  </a:ext>
                </a:extLst>
              </p:cNvPr>
              <p:cNvSpPr txBox="1"/>
              <p:nvPr/>
            </p:nvSpPr>
            <p:spPr>
              <a:xfrm>
                <a:off x="7639050" y="295342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13" name="文本框 12">
                <a:extLst>
                  <a:ext uri="{FF2B5EF4-FFF2-40B4-BE49-F238E27FC236}">
                    <a16:creationId xmlns:a16="http://schemas.microsoft.com/office/drawing/2014/main" id="{EF514BF2-6B6E-A319-D85B-7F56893D7CCF}"/>
                  </a:ext>
                </a:extLst>
              </p:cNvPr>
              <p:cNvSpPr txBox="1">
                <a:spLocks noRot="1" noChangeAspect="1" noMove="1" noResize="1" noEditPoints="1" noAdjustHandles="1" noChangeArrowheads="1" noChangeShapeType="1" noTextEdit="1"/>
              </p:cNvSpPr>
              <p:nvPr/>
            </p:nvSpPr>
            <p:spPr>
              <a:xfrm>
                <a:off x="7639050" y="2953424"/>
                <a:ext cx="4838700" cy="584775"/>
              </a:xfrm>
              <a:prstGeom prst="rect">
                <a:avLst/>
              </a:prstGeom>
              <a:blipFill>
                <a:blip r:embed="rId6"/>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D75BDE6-D465-98B6-13BF-666FCEF0B552}"/>
                  </a:ext>
                </a:extLst>
              </p:cNvPr>
              <p:cNvSpPr txBox="1"/>
              <p:nvPr/>
            </p:nvSpPr>
            <p:spPr>
              <a:xfrm>
                <a:off x="7639050" y="433012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7D75BDE6-D465-98B6-13BF-666FCEF0B552}"/>
                  </a:ext>
                </a:extLst>
              </p:cNvPr>
              <p:cNvSpPr txBox="1">
                <a:spLocks noRot="1" noChangeAspect="1" noMove="1" noResize="1" noEditPoints="1" noAdjustHandles="1" noChangeArrowheads="1" noChangeShapeType="1" noTextEdit="1"/>
              </p:cNvSpPr>
              <p:nvPr/>
            </p:nvSpPr>
            <p:spPr>
              <a:xfrm>
                <a:off x="7639050" y="4330129"/>
                <a:ext cx="3695700" cy="338554"/>
              </a:xfrm>
              <a:prstGeom prst="rect">
                <a:avLst/>
              </a:prstGeom>
              <a:blipFill>
                <a:blip r:embed="rId7"/>
                <a:stretch>
                  <a:fillRect l="-82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0E9FAE5-DD75-ACFA-313F-3B5F4C3A7530}"/>
                  </a:ext>
                </a:extLst>
              </p:cNvPr>
              <p:cNvSpPr txBox="1"/>
              <p:nvPr/>
            </p:nvSpPr>
            <p:spPr>
              <a:xfrm>
                <a:off x="7639050" y="3764887"/>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zh-CN" altLang="en-US" sz="1600" dirty="0"/>
              </a:p>
            </p:txBody>
          </p:sp>
        </mc:Choice>
        <mc:Fallback xmlns="">
          <p:sp>
            <p:nvSpPr>
              <p:cNvPr id="16" name="文本框 15">
                <a:extLst>
                  <a:ext uri="{FF2B5EF4-FFF2-40B4-BE49-F238E27FC236}">
                    <a16:creationId xmlns:a16="http://schemas.microsoft.com/office/drawing/2014/main" id="{40E9FAE5-DD75-ACFA-313F-3B5F4C3A7530}"/>
                  </a:ext>
                </a:extLst>
              </p:cNvPr>
              <p:cNvSpPr txBox="1">
                <a:spLocks noRot="1" noChangeAspect="1" noMove="1" noResize="1" noEditPoints="1" noAdjustHandles="1" noChangeArrowheads="1" noChangeShapeType="1" noTextEdit="1"/>
              </p:cNvSpPr>
              <p:nvPr/>
            </p:nvSpPr>
            <p:spPr>
              <a:xfrm>
                <a:off x="7639050" y="3764887"/>
                <a:ext cx="1750219" cy="338554"/>
              </a:xfrm>
              <a:prstGeom prst="rect">
                <a:avLst/>
              </a:prstGeom>
              <a:blipFill>
                <a:blip r:embed="rId8"/>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743699" y="1524444"/>
                <a:ext cx="4724401" cy="523220"/>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によるペナルティー重み</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743699" y="1524444"/>
                <a:ext cx="4724401" cy="523220"/>
              </a:xfrm>
              <a:prstGeom prst="rect">
                <a:avLst/>
              </a:prstGeom>
              <a:blipFill>
                <a:blip r:embed="rId4"/>
                <a:stretch>
                  <a:fillRect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F38130A-1CE9-A14A-173B-9D1296C57955}"/>
                  </a:ext>
                </a:extLst>
              </p:cNvPr>
              <p:cNvSpPr txBox="1"/>
              <p:nvPr/>
            </p:nvSpPr>
            <p:spPr>
              <a:xfrm>
                <a:off x="6829136" y="330914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7" name="文本框 6">
                <a:extLst>
                  <a:ext uri="{FF2B5EF4-FFF2-40B4-BE49-F238E27FC236}">
                    <a16:creationId xmlns:a16="http://schemas.microsoft.com/office/drawing/2014/main" id="{BF38130A-1CE9-A14A-173B-9D1296C57955}"/>
                  </a:ext>
                </a:extLst>
              </p:cNvPr>
              <p:cNvSpPr txBox="1">
                <a:spLocks noRot="1" noChangeAspect="1" noMove="1" noResize="1" noEditPoints="1" noAdjustHandles="1" noChangeArrowheads="1" noChangeShapeType="1" noTextEdit="1"/>
              </p:cNvSpPr>
              <p:nvPr/>
            </p:nvSpPr>
            <p:spPr>
              <a:xfrm>
                <a:off x="6829136" y="3309144"/>
                <a:ext cx="4838700" cy="584775"/>
              </a:xfrm>
              <a:prstGeom prst="rect">
                <a:avLst/>
              </a:prstGeom>
              <a:blipFill>
                <a:blip r:embed="rId5"/>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83D3BD-6009-6EE4-44A5-D964EC37938A}"/>
                  </a:ext>
                </a:extLst>
              </p:cNvPr>
              <p:cNvSpPr txBox="1"/>
              <p:nvPr/>
            </p:nvSpPr>
            <p:spPr>
              <a:xfrm>
                <a:off x="6829136" y="2399778"/>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8" name="文本框 7">
                <a:extLst>
                  <a:ext uri="{FF2B5EF4-FFF2-40B4-BE49-F238E27FC236}">
                    <a16:creationId xmlns:a16="http://schemas.microsoft.com/office/drawing/2014/main" id="{7583D3BD-6009-6EE4-44A5-D964EC37938A}"/>
                  </a:ext>
                </a:extLst>
              </p:cNvPr>
              <p:cNvSpPr txBox="1">
                <a:spLocks noRot="1" noChangeAspect="1" noMove="1" noResize="1" noEditPoints="1" noAdjustHandles="1" noChangeArrowheads="1" noChangeShapeType="1" noTextEdit="1"/>
              </p:cNvSpPr>
              <p:nvPr/>
            </p:nvSpPr>
            <p:spPr>
              <a:xfrm>
                <a:off x="6829136" y="2399778"/>
                <a:ext cx="2219325" cy="338554"/>
              </a:xfrm>
              <a:prstGeom prst="rect">
                <a:avLst/>
              </a:prstGeom>
              <a:blipFill>
                <a:blip r:embed="rId6"/>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B6472ED-75A2-CA4C-B34B-FA27C7F21760}"/>
                  </a:ext>
                </a:extLst>
              </p:cNvPr>
              <p:cNvSpPr txBox="1"/>
              <p:nvPr/>
            </p:nvSpPr>
            <p:spPr>
              <a:xfrm>
                <a:off x="6829136" y="4018643"/>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を増加させる</a:t>
                </a:r>
                <a:endParaRPr lang="zh-CN" altLang="en-US" sz="1600" dirty="0"/>
              </a:p>
            </p:txBody>
          </p:sp>
        </mc:Choice>
        <mc:Fallback xmlns="">
          <p:sp>
            <p:nvSpPr>
              <p:cNvPr id="9" name="文本框 8">
                <a:extLst>
                  <a:ext uri="{FF2B5EF4-FFF2-40B4-BE49-F238E27FC236}">
                    <a16:creationId xmlns:a16="http://schemas.microsoft.com/office/drawing/2014/main" id="{CB6472ED-75A2-CA4C-B34B-FA27C7F21760}"/>
                  </a:ext>
                </a:extLst>
              </p:cNvPr>
              <p:cNvSpPr txBox="1">
                <a:spLocks noRot="1" noChangeAspect="1" noMove="1" noResize="1" noEditPoints="1" noAdjustHandles="1" noChangeArrowheads="1" noChangeShapeType="1" noTextEdit="1"/>
              </p:cNvSpPr>
              <p:nvPr/>
            </p:nvSpPr>
            <p:spPr>
              <a:xfrm>
                <a:off x="6829136" y="4018643"/>
                <a:ext cx="1750219" cy="338554"/>
              </a:xfrm>
              <a:prstGeom prst="rect">
                <a:avLst/>
              </a:prstGeom>
              <a:blipFill>
                <a:blip r:embed="rId7"/>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646331"/>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を導入する、より少ないイテレーション回数で</a:t>
                </a:r>
                <a:r>
                  <a:rPr lang="ja-JP" altLang="en-US" dirty="0"/>
                  <a:t>実行可能な最小値と有効な重みが見つかる可能性がある</a:t>
                </a:r>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646331"/>
              </a:xfrm>
              <a:prstGeom prst="rect">
                <a:avLst/>
              </a:prstGeom>
              <a:blipFill>
                <a:blip r:embed="rId8"/>
                <a:stretch>
                  <a:fillRect l="-314" t="-471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B4F4A9-805F-8515-39BB-7B573C71811A}"/>
                  </a:ext>
                </a:extLst>
              </p:cNvPr>
              <p:cNvSpPr txBox="1"/>
              <p:nvPr/>
            </p:nvSpPr>
            <p:spPr>
              <a:xfrm>
                <a:off x="6829136" y="4423805"/>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2" name="文本框 11">
                <a:extLst>
                  <a:ext uri="{FF2B5EF4-FFF2-40B4-BE49-F238E27FC236}">
                    <a16:creationId xmlns:a16="http://schemas.microsoft.com/office/drawing/2014/main" id="{55B4F4A9-805F-8515-39BB-7B573C71811A}"/>
                  </a:ext>
                </a:extLst>
              </p:cNvPr>
              <p:cNvSpPr txBox="1">
                <a:spLocks noRot="1" noChangeAspect="1" noMove="1" noResize="1" noEditPoints="1" noAdjustHandles="1" noChangeArrowheads="1" noChangeShapeType="1" noTextEdit="1"/>
              </p:cNvSpPr>
              <p:nvPr/>
            </p:nvSpPr>
            <p:spPr>
              <a:xfrm>
                <a:off x="6829136" y="4423805"/>
                <a:ext cx="3695700" cy="338554"/>
              </a:xfrm>
              <a:prstGeom prst="rect">
                <a:avLst/>
              </a:prstGeom>
              <a:blipFill>
                <a:blip r:embed="rId9"/>
                <a:stretch>
                  <a:fillRect l="-824"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600365"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6591300" y="1238694"/>
                <a:ext cx="6096000" cy="584775"/>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によるペナルティー重み</a:t>
                </a:r>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oMath>
                </a14:m>
                <a:r>
                  <a:rPr lang="ja-JP" altLang="en-US" sz="1600" b="0" i="0" dirty="0">
                    <a:solidFill>
                      <a:srgbClr val="374151"/>
                    </a:solidFill>
                    <a:effectLst/>
                    <a:latin typeface="Söhne"/>
                  </a:rPr>
                  <a:t>：探索区間の左右の端点</a:t>
                </a:r>
                <a:endParaRPr lang="en-US" altLang="ja-JP" sz="1600" dirty="0">
                  <a:solidFill>
                    <a:srgbClr val="374151"/>
                  </a:solidFill>
                  <a:latin typeface="Söhne"/>
                </a:endParaRPr>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6591300" y="1238694"/>
                <a:ext cx="6096000" cy="584775"/>
              </a:xfrm>
              <a:prstGeom prst="rect">
                <a:avLst/>
              </a:prstGeom>
              <a:blipFill>
                <a:blip r:embed="rId4"/>
                <a:stretch>
                  <a:fillRect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A2CEE30-89B1-A3FE-6731-C3D62B06F6D8}"/>
                  </a:ext>
                </a:extLst>
              </p:cNvPr>
              <p:cNvSpPr txBox="1"/>
              <p:nvPr/>
            </p:nvSpPr>
            <p:spPr>
              <a:xfrm>
                <a:off x="6591300" y="2076368"/>
                <a:ext cx="3914775" cy="381081"/>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𝑤</m:t>
                    </m:r>
                  </m:oMath>
                </a14:m>
                <a:r>
                  <a:rPr lang="ja-JP" altLang="en-US" dirty="0"/>
                  <a:t>：</a:t>
                </a:r>
                <a:r>
                  <a:rPr lang="en-US" altLang="ja-JP" dirty="0">
                    <a:solidFill>
                      <a:srgbClr val="374151"/>
                    </a:solidFill>
                  </a:rPr>
                  <a:t> </a:t>
                </a:r>
                <a14:m>
                  <m:oMath xmlns:m="http://schemas.openxmlformats.org/officeDocument/2006/math">
                    <m:r>
                      <a:rPr lang="en-US" altLang="ja-JP" i="1">
                        <a:solidFill>
                          <a:srgbClr val="374151"/>
                        </a:solidFill>
                        <a:latin typeface="Cambria Math" panose="02040503050406030204" pitchFamily="18" charset="0"/>
                      </a:rPr>
                      <m:t>𝑎</m:t>
                    </m:r>
                    <m:r>
                      <a:rPr lang="ja-JP" altLang="en-US" i="1">
                        <a:solidFill>
                          <a:srgbClr val="374151"/>
                        </a:solidFill>
                        <a:latin typeface="Cambria Math" panose="02040503050406030204" pitchFamily="18" charset="0"/>
                      </a:rPr>
                      <m:t>と</m:t>
                    </m:r>
                    <m:r>
                      <a:rPr lang="en-US" altLang="ja-JP" i="1">
                        <a:solidFill>
                          <a:srgbClr val="374151"/>
                        </a:solidFill>
                        <a:latin typeface="Cambria Math" panose="02040503050406030204" pitchFamily="18" charset="0"/>
                      </a:rPr>
                      <m:t>𝑏</m:t>
                    </m:r>
                  </m:oMath>
                </a14:m>
                <a:r>
                  <a:rPr lang="ja-JP" altLang="en-US" dirty="0"/>
                  <a:t>による中点</a:t>
                </a:r>
                <a:endParaRPr lang="zh-CN" altLang="en-US" dirty="0"/>
              </a:p>
            </p:txBody>
          </p:sp>
        </mc:Choice>
        <mc:Fallback xmlns="">
          <p:sp>
            <p:nvSpPr>
              <p:cNvPr id="16" name="文本框 15">
                <a:extLst>
                  <a:ext uri="{FF2B5EF4-FFF2-40B4-BE49-F238E27FC236}">
                    <a16:creationId xmlns:a16="http://schemas.microsoft.com/office/drawing/2014/main" id="{9A2CEE30-89B1-A3FE-6731-C3D62B06F6D8}"/>
                  </a:ext>
                </a:extLst>
              </p:cNvPr>
              <p:cNvSpPr txBox="1">
                <a:spLocks noRot="1" noChangeAspect="1" noMove="1" noResize="1" noEditPoints="1" noAdjustHandles="1" noChangeArrowheads="1" noChangeShapeType="1" noTextEdit="1"/>
              </p:cNvSpPr>
              <p:nvPr/>
            </p:nvSpPr>
            <p:spPr>
              <a:xfrm>
                <a:off x="6591300" y="2076368"/>
                <a:ext cx="3914775" cy="381081"/>
              </a:xfrm>
              <a:prstGeom prst="rect">
                <a:avLst/>
              </a:prstGeom>
              <a:blipFill>
                <a:blip r:embed="rId5"/>
                <a:stretch>
                  <a:fillRect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8885B0F-0B08-BFED-5DF9-079F0978D063}"/>
                  </a:ext>
                </a:extLst>
              </p:cNvPr>
              <p:cNvSpPr txBox="1"/>
              <p:nvPr/>
            </p:nvSpPr>
            <p:spPr>
              <a:xfrm>
                <a:off x="6752935" y="2844225"/>
                <a:ext cx="5791490" cy="1569660"/>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zh-CN" sz="1600" dirty="0"/>
              </a:p>
              <a:p>
                <a:r>
                  <a:rPr lang="ja-JP" altLang="en-US" sz="1600" dirty="0"/>
                  <a:t>実行不可能解だったら</a:t>
                </a:r>
                <a:endParaRPr lang="en-US" altLang="ja-JP" sz="1600" dirty="0"/>
              </a:p>
              <a:p>
                <a:r>
                  <a:rPr lang="ja-JP" altLang="en-US" sz="1600" dirty="0"/>
                  <a:t>左側の端点を更新（現在の重みは足りない）</a:t>
                </a:r>
                <a:endParaRPr lang="zh-CN" altLang="en-US" sz="1600" dirty="0"/>
              </a:p>
            </p:txBody>
          </p:sp>
        </mc:Choice>
        <mc:Fallback xmlns="">
          <p:sp>
            <p:nvSpPr>
              <p:cNvPr id="17" name="文本框 16">
                <a:extLst>
                  <a:ext uri="{FF2B5EF4-FFF2-40B4-BE49-F238E27FC236}">
                    <a16:creationId xmlns:a16="http://schemas.microsoft.com/office/drawing/2014/main" id="{B8885B0F-0B08-BFED-5DF9-079F0978D063}"/>
                  </a:ext>
                </a:extLst>
              </p:cNvPr>
              <p:cNvSpPr txBox="1">
                <a:spLocks noRot="1" noChangeAspect="1" noMove="1" noResize="1" noEditPoints="1" noAdjustHandles="1" noChangeArrowheads="1" noChangeShapeType="1" noTextEdit="1"/>
              </p:cNvSpPr>
              <p:nvPr/>
            </p:nvSpPr>
            <p:spPr>
              <a:xfrm>
                <a:off x="6752935" y="2844225"/>
                <a:ext cx="5791490" cy="1569660"/>
              </a:xfrm>
              <a:prstGeom prst="rect">
                <a:avLst/>
              </a:prstGeom>
              <a:blipFill>
                <a:blip r:embed="rId6"/>
                <a:stretch>
                  <a:fillRect l="-632" t="-1167"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45216FF-067F-F2B1-E3B2-1658BE2FC3F5}"/>
                  </a:ext>
                </a:extLst>
              </p:cNvPr>
              <p:cNvSpPr txBox="1"/>
              <p:nvPr/>
            </p:nvSpPr>
            <p:spPr>
              <a:xfrm>
                <a:off x="6752935" y="452363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8" name="文本框 17">
                <a:extLst>
                  <a:ext uri="{FF2B5EF4-FFF2-40B4-BE49-F238E27FC236}">
                    <a16:creationId xmlns:a16="http://schemas.microsoft.com/office/drawing/2014/main" id="{C45216FF-067F-F2B1-E3B2-1658BE2FC3F5}"/>
                  </a:ext>
                </a:extLst>
              </p:cNvPr>
              <p:cNvSpPr txBox="1">
                <a:spLocks noRot="1" noChangeAspect="1" noMove="1" noResize="1" noEditPoints="1" noAdjustHandles="1" noChangeArrowheads="1" noChangeShapeType="1" noTextEdit="1"/>
              </p:cNvSpPr>
              <p:nvPr/>
            </p:nvSpPr>
            <p:spPr>
              <a:xfrm>
                <a:off x="6752935" y="4523639"/>
                <a:ext cx="3695700" cy="338554"/>
              </a:xfrm>
              <a:prstGeom prst="rect">
                <a:avLst/>
              </a:prstGeom>
              <a:blipFill>
                <a:blip r:embed="rId7"/>
                <a:stretch>
                  <a:fillRect l="-990" t="-5357" b="-21429"/>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p:spTree>
    <p:extLst>
      <p:ext uri="{BB962C8B-B14F-4D97-AF65-F5344CB8AC3E}">
        <p14:creationId xmlns:p14="http://schemas.microsoft.com/office/powerpoint/2010/main" val="34527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0" i="0" dirty="0">
                <a:solidFill>
                  <a:srgbClr val="374151"/>
                </a:solidFill>
                <a:effectLst/>
                <a:latin typeface="Söhne"/>
              </a:rPr>
              <a:t>2</a:t>
            </a:r>
            <a:r>
              <a:rPr lang="ja-JP" altLang="en-US" b="0" i="0" dirty="0">
                <a:solidFill>
                  <a:srgbClr val="374151"/>
                </a:solidFill>
                <a:effectLst/>
                <a:latin typeface="Söhne"/>
              </a:rPr>
              <a:t>つの等しい大きさの部分集合に分割し、</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033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14317">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6576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42944" y="4334738"/>
                <a:ext cx="5829281" cy="2203232"/>
              </a:xfrm>
              <a:prstGeom prst="rect">
                <a:avLst/>
              </a:prstGeom>
              <a:noFill/>
            </p:spPr>
            <p:txBody>
              <a:bodyPr wrap="square">
                <a:spAutoFit/>
              </a:bodyPr>
              <a:lstStyle/>
              <a:p>
                <a:r>
                  <a:rPr lang="ja-JP" altLang="en-US" sz="1600" dirty="0"/>
                  <a:t>制約条件：</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42944" y="4334738"/>
                <a:ext cx="5829281" cy="2203232"/>
              </a:xfrm>
              <a:prstGeom prst="rect">
                <a:avLst/>
              </a:prstGeom>
              <a:blipFill>
                <a:blip r:embed="rId7"/>
                <a:stretch>
                  <a:fillRect l="-523"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361717" y="487907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110162" y="4571109"/>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110162" y="4571109"/>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659498" y="5638176"/>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659498" y="5638176"/>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191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3FEFFB-6671-4D33-FDDC-A3D2A8B0CDF2}"/>
                  </a:ext>
                </a:extLst>
              </p:cNvPr>
              <p:cNvSpPr txBox="1"/>
              <p:nvPr/>
            </p:nvSpPr>
            <p:spPr>
              <a:xfrm>
                <a:off x="600364" y="1162050"/>
                <a:ext cx="7366119" cy="4894545"/>
              </a:xfrm>
              <a:prstGeom prst="rect">
                <a:avLst/>
              </a:prstGeom>
              <a:noFill/>
            </p:spPr>
            <p:txBody>
              <a:bodyPr wrap="none" rtlCol="0">
                <a:spAutoFit/>
              </a:bodyPr>
              <a:lstStyle/>
              <a:p>
                <a:r>
                  <a:rPr lang="ja-JP" altLang="en-US" sz="1600" dirty="0"/>
                  <a:t>ナップザックは一つあって</a:t>
                </a:r>
                <a:endParaRPr lang="en-US" altLang="ja-JP"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zh-CN" sz="1600" dirty="0"/>
              </a:p>
              <a:p>
                <a:r>
                  <a:rPr lang="ja-JP" altLang="en-US" sz="1600" dirty="0"/>
                  <a:t>属性の制限：</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𝑚</m:t>
                    </m:r>
                    <m:r>
                      <a:rPr lang="en-US" altLang="ja-JP" sz="1600" b="0" i="1" smtClean="0">
                        <a:latin typeface="Cambria Math" panose="02040503050406030204" pitchFamily="18" charset="0"/>
                        <a:ea typeface="Cambria Math" panose="02040503050406030204" pitchFamily="18" charset="0"/>
                      </a:rPr>
                      <m:t>} </m:t>
                    </m:r>
                  </m:oMath>
                </a14:m>
                <a:endParaRPr lang="en-US" altLang="zh-CN" sz="1600" dirty="0"/>
              </a:p>
              <a:p>
                <a:endParaRPr lang="en-US" altLang="zh-CN" sz="1600" dirty="0"/>
              </a:p>
              <a:p>
                <a:endParaRPr lang="en-US" altLang="zh-CN" sz="1600" dirty="0"/>
              </a:p>
              <a:p>
                <a:r>
                  <a:rPr lang="ja-JP" altLang="en-US" sz="1600" dirty="0"/>
                  <a:t>荷物の個数：</a:t>
                </a:r>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endParaRPr lang="en-US" altLang="zh-CN" sz="1600" dirty="0"/>
              </a:p>
              <a:p>
                <a:r>
                  <a:rPr lang="ja-JP" altLang="en-US" sz="1600" dirty="0"/>
                  <a:t>価値：</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r>
                      <a:rPr lang="en-US" altLang="ja-JP" sz="1600" i="1">
                        <a:latin typeface="Cambria Math" panose="02040503050406030204" pitchFamily="18" charset="0"/>
                        <a:ea typeface="Cambria Math" panose="02040503050406030204" pitchFamily="18" charset="0"/>
                      </a:rPr>
                      <m:t>}</m:t>
                    </m:r>
                  </m:oMath>
                </a14:m>
                <a:endParaRPr lang="en-US" altLang="ja-JP" sz="1600" dirty="0"/>
              </a:p>
              <a:p>
                <a:r>
                  <a:rPr lang="ja-JP" altLang="en-US" sz="1600" dirty="0"/>
                  <a:t>各荷物は属性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ja-JP" sz="1600" dirty="0"/>
              </a:p>
              <a:p>
                <a:r>
                  <a:rPr lang="ja-JP" altLang="en-US" sz="1600" dirty="0"/>
                  <a:t>重み：</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d>
                      <m:dPr>
                        <m:begChr m:val="{"/>
                        <m:endChr m:val="}"/>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e>
                    </m:d>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ea typeface="Cambria Math" panose="02040503050406030204" pitchFamily="18" charset="0"/>
                      </a:rPr>
                      <m:t>∈{1,2,…,</m:t>
                    </m:r>
                    <m:r>
                      <a:rPr lang="en-US" altLang="ja-JP" sz="1600" i="1">
                        <a:latin typeface="Cambria Math" panose="02040503050406030204" pitchFamily="18" charset="0"/>
                        <a:ea typeface="Cambria Math" panose="02040503050406030204" pitchFamily="18" charset="0"/>
                      </a:rPr>
                      <m:t>𝑚</m:t>
                    </m:r>
                    <m:r>
                      <a:rPr lang="en-US" altLang="ja-JP" sz="1600" i="1">
                        <a:latin typeface="Cambria Math" panose="02040503050406030204" pitchFamily="18" charset="0"/>
                        <a:ea typeface="Cambria Math" panose="02040503050406030204" pitchFamily="18" charset="0"/>
                      </a:rPr>
                      <m:t>}</m:t>
                    </m:r>
                  </m:oMath>
                </a14:m>
                <a:r>
                  <a:rPr lang="en-US" altLang="ja-JP" sz="1600" dirty="0"/>
                  <a:t>  </a:t>
                </a:r>
                <a:r>
                  <a:rPr lang="ja-JP" altLang="en-US" sz="1600" dirty="0"/>
                  <a:t>（荷物</a:t>
                </a:r>
                <a14:m>
                  <m:oMath xmlns:m="http://schemas.openxmlformats.org/officeDocument/2006/math">
                    <m:r>
                      <a:rPr lang="en-US" altLang="ja-JP" sz="1600" b="0" i="1" smtClean="0">
                        <a:latin typeface="Cambria Math" panose="02040503050406030204" pitchFamily="18" charset="0"/>
                      </a:rPr>
                      <m:t>𝑖</m:t>
                    </m:r>
                  </m:oMath>
                </a14:m>
                <a:r>
                  <a:rPr lang="ja-JP" altLang="en-US" sz="1600" dirty="0"/>
                  <a:t>は属性</a:t>
                </a:r>
                <a14:m>
                  <m:oMath xmlns:m="http://schemas.openxmlformats.org/officeDocument/2006/math">
                    <m:r>
                      <a:rPr lang="en-US" altLang="ja-JP" sz="1600" b="0" i="1" smtClean="0">
                        <a:latin typeface="Cambria Math" panose="02040503050406030204" pitchFamily="18" charset="0"/>
                      </a:rPr>
                      <m:t>𝑘</m:t>
                    </m:r>
                  </m:oMath>
                </a14:m>
                <a:r>
                  <a:rPr lang="ja-JP" altLang="en-US" sz="1600" dirty="0"/>
                  <a:t>に対する重み）</a:t>
                </a:r>
                <a:endParaRPr lang="en-US" altLang="ja-JP" sz="1600" dirty="0"/>
              </a:p>
              <a:p>
                <a:endParaRPr lang="en-US" altLang="ja-JP" sz="1600" dirty="0"/>
              </a:p>
              <a:p>
                <a:endParaRPr lang="en-US" altLang="ja-JP" sz="1600" dirty="0"/>
              </a:p>
              <a:p>
                <a:r>
                  <a:rPr lang="ja-JP" altLang="en-US" sz="1600" dirty="0"/>
                  <a:t>目的関数（選んだ荷物の総価値を最大化）：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r>
                  <a:rPr lang="ja-JP" altLang="en-US" sz="1600" dirty="0"/>
                  <a:t>制約条件：（選んだ荷物の各属性の総和はナップザックの属性を超えない）：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383FEFFB-6671-4D33-FDDC-A3D2A8B0CDF2}"/>
                  </a:ext>
                </a:extLst>
              </p:cNvPr>
              <p:cNvSpPr txBox="1">
                <a:spLocks noRot="1" noChangeAspect="1" noMove="1" noResize="1" noEditPoints="1" noAdjustHandles="1" noChangeArrowheads="1" noChangeShapeType="1" noTextEdit="1"/>
              </p:cNvSpPr>
              <p:nvPr/>
            </p:nvSpPr>
            <p:spPr>
              <a:xfrm>
                <a:off x="600364" y="1162050"/>
                <a:ext cx="7366119" cy="4894545"/>
              </a:xfrm>
              <a:prstGeom prst="rect">
                <a:avLst/>
              </a:prstGeom>
              <a:blipFill>
                <a:blip r:embed="rId3"/>
                <a:stretch>
                  <a:fillRect l="-414" t="-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826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600363" y="1238694"/>
                <a:ext cx="7105361" cy="2529090"/>
              </a:xfrm>
              <a:prstGeom prst="rect">
                <a:avLst/>
              </a:prstGeom>
              <a:noFill/>
            </p:spPr>
            <p:txBody>
              <a:bodyPr wrap="square">
                <a:spAutoFit/>
              </a:bodyPr>
              <a:lstStyle/>
              <a:p>
                <a:r>
                  <a:rPr lang="ja-JP" altLang="en-US" sz="1600" dirty="0"/>
                  <a:t>制約条件：（選んだ荷物の各属性の総和はナップザックの属性を）：</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と</a:t>
                </a:r>
                <a:r>
                  <a:rPr lang="en-US" altLang="ja-JP" sz="1600" b="1" dirty="0"/>
                  <a:t>log encoding</a:t>
                </a:r>
                <a:r>
                  <a:rPr lang="ja-JP" altLang="en-US" sz="1600" dirty="0"/>
                  <a:t>を利用してから移項して二乗する</a:t>
                </a:r>
                <a:endParaRPr lang="en-US" altLang="ja-JP" sz="1600" dirty="0"/>
              </a:p>
              <a:p>
                <a:r>
                  <a:rPr lang="ja-JP" altLang="en-US" sz="1600" dirty="0"/>
                  <a:t>制約条件から</a:t>
                </a:r>
                <a:r>
                  <a:rPr lang="en-US" altLang="ja-JP" sz="1600" dirty="0"/>
                  <a:t>QUBO</a:t>
                </a:r>
                <a:r>
                  <a:rPr lang="ja-JP" altLang="en-US" sz="1600" dirty="0"/>
                  <a:t>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600363" y="1238694"/>
                <a:ext cx="7105361" cy="2529090"/>
              </a:xfrm>
              <a:prstGeom prst="rect">
                <a:avLst/>
              </a:prstGeom>
              <a:blipFill>
                <a:blip r:embed="rId3"/>
                <a:stretch>
                  <a:fillRect l="-429" t="-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924050" y="3194353"/>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924050" y="3194353"/>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828442" y="3452500"/>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67548" y="3139371"/>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67548" y="3139371"/>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00363" y="4465150"/>
                <a:ext cx="6991522" cy="1258293"/>
              </a:xfrm>
              <a:prstGeom prst="rect">
                <a:avLst/>
              </a:prstGeom>
              <a:noFill/>
            </p:spPr>
            <p:txBody>
              <a:bodyPr wrap="square">
                <a:spAutoFit/>
              </a:bodyPr>
              <a:lstStyle/>
              <a:p>
                <a:r>
                  <a:rPr lang="ja-JP" altLang="en-US" sz="1600" dirty="0"/>
                  <a:t>通常は最小化する問題なので</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𝑘</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p>
                                <m:sSupPr>
                                  <m:ctrlPr>
                                    <a:rPr lang="en-US" altLang="zh-CN" sz="1600" i="1">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i="1">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00363" y="4465150"/>
                <a:ext cx="6991522" cy="1258293"/>
              </a:xfrm>
              <a:prstGeom prst="rect">
                <a:avLst/>
              </a:prstGeom>
              <a:blipFill>
                <a:blip r:embed="rId6"/>
                <a:stretch>
                  <a:fillRect l="-436" t="-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657560" y="1133475"/>
                <a:ext cx="5934076" cy="2915670"/>
              </a:xfrm>
              <a:prstGeom prst="rect">
                <a:avLst/>
              </a:prstGeom>
              <a:noFill/>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本論文でアニリンーグ</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zh-CN" altLang="en-US"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657560" y="1133475"/>
                <a:ext cx="5934076" cy="2915670"/>
              </a:xfrm>
              <a:prstGeom prst="rect">
                <a:avLst/>
              </a:prstGeom>
              <a:blipFill>
                <a:blip r:embed="rId3"/>
                <a:stretch>
                  <a:fillRect l="-513" t="-628"/>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657560" y="4542359"/>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Tree>
    <p:extLst>
      <p:ext uri="{BB962C8B-B14F-4D97-AF65-F5344CB8AC3E}">
        <p14:creationId xmlns:p14="http://schemas.microsoft.com/office/powerpoint/2010/main" val="213321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12" name="文本框 11">
            <a:extLst>
              <a:ext uri="{FF2B5EF4-FFF2-40B4-BE49-F238E27FC236}">
                <a16:creationId xmlns:a16="http://schemas.microsoft.com/office/drawing/2014/main" id="{85C95233-2EC6-7956-00E4-75160DD9D748}"/>
              </a:ext>
            </a:extLst>
          </p:cNvPr>
          <p:cNvSpPr txBox="1"/>
          <p:nvPr/>
        </p:nvSpPr>
        <p:spPr>
          <a:xfrm>
            <a:off x="5724525" y="1295399"/>
            <a:ext cx="5948666" cy="954107"/>
          </a:xfrm>
          <a:prstGeom prst="rect">
            <a:avLst/>
          </a:prstGeom>
          <a:noFill/>
        </p:spPr>
        <p:txBody>
          <a:bodyPr wrap="square" rtlCol="0">
            <a:spAutoFit/>
          </a:bodyPr>
          <a:lstStyle/>
          <a:p>
            <a:r>
              <a:rPr lang="en-US" altLang="ja-JP" sz="1400" dirty="0"/>
              <a:t>TTS</a:t>
            </a:r>
            <a:r>
              <a:rPr lang="ja-JP" altLang="en-US" sz="1400" dirty="0"/>
              <a:t>（</a:t>
            </a:r>
            <a:r>
              <a:rPr lang="en-US" altLang="zh-CN" sz="1400" b="0" i="0" dirty="0">
                <a:solidFill>
                  <a:srgbClr val="0F0F0F"/>
                </a:solidFill>
                <a:effectLst/>
                <a:latin typeface="Söhne"/>
              </a:rPr>
              <a:t>Time to solution</a:t>
            </a:r>
            <a:r>
              <a:rPr lang="ja-JP" altLang="en-US" sz="1400" dirty="0"/>
              <a:t>）：制限時間内で見つかった最高品質の解を達成するのにどれだけ時間がかかるか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5724525" y="2944091"/>
            <a:ext cx="6391275" cy="2677656"/>
          </a:xfrm>
          <a:prstGeom prst="rect">
            <a:avLst/>
          </a:prstGeom>
          <a:noFill/>
        </p:spPr>
        <p:txBody>
          <a:bodyPr wrap="square" rtlCol="0">
            <a:spAutoFit/>
          </a:bodyPr>
          <a:lstStyle/>
          <a:p>
            <a:r>
              <a:rPr lang="en-US" altLang="zh-CN" sz="1400" dirty="0"/>
              <a:t>MKP</a:t>
            </a:r>
            <a:r>
              <a:rPr lang="ja-JP" altLang="en-US" sz="1400" dirty="0"/>
              <a:t>と</a:t>
            </a:r>
            <a:r>
              <a:rPr lang="en-US" altLang="ja-JP" sz="1400" dirty="0"/>
              <a:t>TSP</a:t>
            </a:r>
            <a:r>
              <a:rPr lang="ja-JP" altLang="en-US" sz="1400" dirty="0"/>
              <a:t>に対して</a:t>
            </a:r>
            <a:r>
              <a:rPr lang="en-US" altLang="zh-CN" sz="1400" dirty="0"/>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t>Mincut</a:t>
            </a:r>
            <a:r>
              <a:rPr lang="ja-JP" altLang="en-US" sz="1400" dirty="0"/>
              <a:t>に対して</a:t>
            </a:r>
            <a:r>
              <a:rPr lang="en-US" altLang="ja-JP" sz="1400" dirty="0"/>
              <a:t>Sum</a:t>
            </a:r>
            <a:r>
              <a:rPr lang="ja-JP" altLang="en-US" sz="1400" dirty="0"/>
              <a:t>による重みでの</a:t>
            </a:r>
            <a:r>
              <a:rPr lang="en-US" altLang="ja-JP" sz="1400" dirty="0"/>
              <a:t>TTS</a:t>
            </a:r>
            <a:r>
              <a:rPr lang="ja-JP" altLang="en-US" sz="1400" dirty="0"/>
              <a:t>がもっとも短い</a:t>
            </a:r>
            <a:endParaRPr lang="en-US" altLang="ja-JP" sz="1400" dirty="0"/>
          </a:p>
          <a:p>
            <a:endParaRPr lang="en-US" altLang="ja-JP" sz="1400" dirty="0"/>
          </a:p>
          <a:p>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より大きなペナルティー重みで解が早く</a:t>
            </a:r>
            <a:r>
              <a:rPr lang="ja-JP" altLang="en-US" sz="1400" b="0" i="0" dirty="0">
                <a:solidFill>
                  <a:srgbClr val="4D5156"/>
                </a:solidFill>
                <a:effectLst/>
                <a:latin typeface="arial" panose="020B0604020202020204" pitchFamily="34" charset="0"/>
              </a:rPr>
              <a:t>サブオプティマル（</a:t>
            </a:r>
            <a:r>
              <a:rPr lang="en-US" altLang="ja-JP" sz="1400" b="0" i="0" dirty="0">
                <a:solidFill>
                  <a:srgbClr val="4D5156"/>
                </a:solidFill>
                <a:effectLst/>
                <a:latin typeface="arial" panose="020B0604020202020204" pitchFamily="34"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en-US" altLang="zh-CN" sz="1400" dirty="0"/>
              <a:t>Verma-Lewis</a:t>
            </a:r>
            <a:r>
              <a:rPr lang="ja-JP" altLang="en-US" sz="1400" dirty="0"/>
              <a:t>による重みでの解はより良い</a:t>
            </a:r>
            <a:r>
              <a:rPr lang="en-US" altLang="ja-JP" sz="1400" dirty="0"/>
              <a:t>ARPD</a:t>
            </a:r>
            <a:r>
              <a:rPr lang="ja-JP" altLang="en-US" sz="1400" dirty="0"/>
              <a:t>とより短い</a:t>
            </a:r>
            <a:r>
              <a:rPr lang="en-US" altLang="ja-JP" sz="1400" dirty="0"/>
              <a:t>TTS</a:t>
            </a:r>
            <a:r>
              <a:rPr lang="ja-JP" altLang="en-US" sz="1400" dirty="0"/>
              <a:t>を持っている</a:t>
            </a:r>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p:sp>
        <p:nvSpPr>
          <p:cNvPr id="5" name="文本框 4">
            <a:extLst>
              <a:ext uri="{FF2B5EF4-FFF2-40B4-BE49-F238E27FC236}">
                <a16:creationId xmlns:a16="http://schemas.microsoft.com/office/drawing/2014/main" id="{B30A2E8F-D941-8EEA-2E3C-C1D23FBD8B44}"/>
              </a:ext>
            </a:extLst>
          </p:cNvPr>
          <p:cNvSpPr txBox="1"/>
          <p:nvPr/>
        </p:nvSpPr>
        <p:spPr>
          <a:xfrm>
            <a:off x="4811317" y="1680037"/>
            <a:ext cx="7380683" cy="4185761"/>
          </a:xfrm>
          <a:prstGeom prst="rect">
            <a:avLst/>
          </a:prstGeom>
          <a:noFill/>
        </p:spPr>
        <p:txBody>
          <a:bodyPr wrap="square" rtlCol="0">
            <a:spAutoFit/>
          </a:bodyPr>
          <a:lstStyle/>
          <a:p>
            <a:r>
              <a:rPr lang="ja-JP" altLang="en-US" sz="1400" dirty="0"/>
              <a:t>イテレーション回数：最大</a:t>
            </a:r>
            <a:r>
              <a:rPr lang="en-US" altLang="ja-JP" sz="1400" dirty="0"/>
              <a:t>10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に対して得られた解は実行可能解だったらイテレーション終了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に対して左右の端点がかさねあう時イテレーション終了</a:t>
            </a:r>
            <a:endParaRPr lang="en-US" altLang="ja-JP" sz="1400" dirty="0"/>
          </a:p>
          <a:p>
            <a:endParaRPr lang="en-US" altLang="ja-JP" sz="1400" dirty="0"/>
          </a:p>
          <a:p>
            <a:endParaRPr lang="en-US" altLang="zh-CN" sz="1400" dirty="0"/>
          </a:p>
          <a:p>
            <a:r>
              <a:rPr lang="en-US" altLang="zh-CN" sz="1400" dirty="0"/>
              <a:t>Scaled Sequential</a:t>
            </a:r>
            <a:r>
              <a:rPr lang="ja-JP" altLang="en-US" sz="1400" dirty="0"/>
              <a:t>と</a:t>
            </a:r>
            <a:r>
              <a:rPr lang="en-US" altLang="zh-CN" sz="1400" dirty="0"/>
              <a:t>Binary Search</a:t>
            </a:r>
            <a:r>
              <a:rPr lang="ja-JP" altLang="en-US" sz="1400" dirty="0"/>
              <a:t>は</a:t>
            </a:r>
            <a:r>
              <a:rPr lang="en-US" altLang="zh-CN" sz="1400" dirty="0"/>
              <a:t>Exact Penalty Methods</a:t>
            </a:r>
            <a:r>
              <a:rPr lang="ja-JP" altLang="en-US" sz="1400" dirty="0"/>
              <a:t>による重みの上限を利用する</a:t>
            </a:r>
            <a:endParaRPr lang="en-US" altLang="ja-JP" sz="1400" dirty="0"/>
          </a:p>
          <a:p>
            <a:r>
              <a:rPr lang="en-US" altLang="ja-JP" sz="1400" dirty="0"/>
              <a:t>Sum</a:t>
            </a:r>
            <a:r>
              <a:rPr lang="ja-JP" altLang="en-US" sz="1400" dirty="0"/>
              <a:t>方法による重みは重みの上限として使う</a:t>
            </a:r>
            <a:endParaRPr lang="en-US" altLang="ja-JP" sz="1400" dirty="0"/>
          </a:p>
          <a:p>
            <a:endParaRPr lang="en-US" altLang="zh-CN" sz="1400" dirty="0"/>
          </a:p>
          <a:p>
            <a:endParaRPr lang="en-US" altLang="zh-CN" sz="1400" dirty="0"/>
          </a:p>
          <a:p>
            <a:endParaRPr lang="en-US" altLang="zh-CN" sz="1400" dirty="0"/>
          </a:p>
          <a:p>
            <a:r>
              <a:rPr lang="en-US" altLang="ja-JP" sz="1400" dirty="0" err="1"/>
              <a:t>Mincut</a:t>
            </a:r>
            <a:r>
              <a:rPr lang="ja-JP" altLang="en-US" sz="1400" dirty="0"/>
              <a:t>に対して得られたペナルティー重みは既知最小重みより小さいが</a:t>
            </a:r>
            <a:endParaRPr lang="en-US" altLang="ja-JP" sz="1400" dirty="0"/>
          </a:p>
          <a:p>
            <a:r>
              <a:rPr lang="ja-JP" altLang="en-US" sz="1400" dirty="0"/>
              <a:t>著者は有効な重みだと考える</a:t>
            </a:r>
            <a:endParaRPr lang="en-US" altLang="ja-JP" sz="1400" dirty="0"/>
          </a:p>
          <a:p>
            <a:endParaRPr lang="en-US" altLang="ja-JP" sz="1400" dirty="0"/>
          </a:p>
          <a:p>
            <a:r>
              <a:rPr lang="en-US" altLang="ja-JP" sz="1400" dirty="0"/>
              <a:t>MKP</a:t>
            </a:r>
            <a:r>
              <a:rPr lang="ja-JP" altLang="en-US" sz="1400" dirty="0"/>
              <a:t>の</a:t>
            </a:r>
            <a:r>
              <a:rPr lang="en-US" altLang="ja-JP" sz="1400" dirty="0"/>
              <a:t>weing8</a:t>
            </a:r>
            <a:r>
              <a:rPr lang="ja-JP" altLang="en-US" sz="1400" dirty="0"/>
              <a:t>を除いて、</a:t>
            </a:r>
            <a:r>
              <a:rPr lang="en-US" altLang="ja-JP" sz="1400" dirty="0"/>
              <a:t>MKP</a:t>
            </a:r>
            <a:r>
              <a:rPr lang="ja-JP" altLang="en-US" sz="1400" dirty="0"/>
              <a:t>と</a:t>
            </a:r>
            <a:r>
              <a:rPr lang="en-US" altLang="ja-JP" sz="1400" dirty="0"/>
              <a:t>TSP</a:t>
            </a:r>
            <a:r>
              <a:rPr lang="ja-JP" altLang="en-US" sz="1400" dirty="0"/>
              <a:t>で</a:t>
            </a:r>
            <a:r>
              <a:rPr lang="en-US" altLang="ja-JP" sz="1400" dirty="0"/>
              <a:t>Binary Search</a:t>
            </a:r>
            <a:r>
              <a:rPr lang="ja-JP" altLang="en-US" sz="1400" dirty="0"/>
              <a:t>による重みは最小</a:t>
            </a:r>
            <a:endParaRPr lang="en-US" altLang="ja-JP" sz="1400" dirty="0"/>
          </a:p>
          <a:p>
            <a:r>
              <a:rPr lang="ja-JP" altLang="en-US" sz="1400" dirty="0"/>
              <a:t>重みの大きさから見ると　</a:t>
            </a:r>
            <a:r>
              <a:rPr lang="en-US" altLang="ja-JP" sz="1400" dirty="0"/>
              <a:t>1.Binary Search   2.Scaled Sequential   3.Standard </a:t>
            </a:r>
            <a:r>
              <a:rPr lang="en-US" altLang="ja-JP" sz="1400" dirty="0" err="1"/>
              <a:t>Squential</a:t>
            </a:r>
            <a:endParaRPr lang="en-US" altLang="ja-JP" sz="1400" dirty="0"/>
          </a:p>
          <a:p>
            <a:r>
              <a:rPr lang="ja-JP" altLang="en-US" sz="1400" dirty="0"/>
              <a:t>その一方、</a:t>
            </a:r>
            <a:r>
              <a:rPr lang="en-US" altLang="ja-JP" sz="1400" dirty="0"/>
              <a:t>Scaled Sequential</a:t>
            </a:r>
            <a:r>
              <a:rPr lang="ja-JP" altLang="en-US" sz="1400" dirty="0"/>
              <a:t>と</a:t>
            </a:r>
            <a:r>
              <a:rPr lang="en-US" altLang="ja-JP" sz="1400" dirty="0"/>
              <a:t>Standard </a:t>
            </a:r>
            <a:r>
              <a:rPr lang="en-US" altLang="ja-JP" sz="1400" dirty="0" err="1"/>
              <a:t>Squential</a:t>
            </a:r>
            <a:r>
              <a:rPr lang="ja-JP" altLang="en-US" sz="1400" dirty="0"/>
              <a:t>はより</a:t>
            </a:r>
            <a:r>
              <a:rPr lang="ja-JP" altLang="en-US" sz="1400" b="1" dirty="0"/>
              <a:t>少ないイテレーション回数</a:t>
            </a:r>
            <a:r>
              <a:rPr lang="ja-JP" altLang="en-US" sz="1400" dirty="0"/>
              <a:t>が必要</a:t>
            </a:r>
            <a:endParaRPr lang="en-US" altLang="ja-JP" sz="1400" dirty="0"/>
          </a:p>
          <a:p>
            <a:endParaRPr lang="en-US" altLang="zh-CN" sz="1400" dirty="0"/>
          </a:p>
          <a:p>
            <a:endParaRPr lang="zh-CN" altLang="en-US" sz="1400" dirty="0"/>
          </a:p>
        </p:txBody>
      </p:sp>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3"/>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448768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4" y="104762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1657638" y="635048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1657638" y="514790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238875" y="1424627"/>
            <a:ext cx="5362575" cy="523220"/>
          </a:xfrm>
          <a:prstGeom prst="rect">
            <a:avLst/>
          </a:prstGeom>
          <a:noFill/>
        </p:spPr>
        <p:txBody>
          <a:bodyPr wrap="square" rtlCol="0">
            <a:spAutoFit/>
          </a:bodyPr>
          <a:lstStyle/>
          <a:p>
            <a:r>
              <a:rPr lang="en-US" altLang="zh-CN" sz="1400" dirty="0" err="1"/>
              <a:t>Bianry</a:t>
            </a:r>
            <a:r>
              <a:rPr lang="en-US" altLang="zh-CN" sz="1400" dirty="0"/>
              <a:t> Search</a:t>
            </a:r>
            <a:r>
              <a:rPr lang="ja-JP" altLang="en-US" sz="1400" dirty="0"/>
              <a:t>による重みは小さいが、得られた解の品質は最良であるとは限らない</a:t>
            </a:r>
            <a:endParaRPr lang="en-US" altLang="ja-JP" sz="1400" dirty="0"/>
          </a:p>
        </p:txBody>
      </p:sp>
      <p:sp>
        <p:nvSpPr>
          <p:cNvPr id="19" name="文本框 18">
            <a:extLst>
              <a:ext uri="{FF2B5EF4-FFF2-40B4-BE49-F238E27FC236}">
                <a16:creationId xmlns:a16="http://schemas.microsoft.com/office/drawing/2014/main" id="{1472F93B-EECE-529B-458D-E31831DB235A}"/>
              </a:ext>
            </a:extLst>
          </p:cNvPr>
          <p:cNvSpPr txBox="1"/>
          <p:nvPr/>
        </p:nvSpPr>
        <p:spPr>
          <a:xfrm>
            <a:off x="6238875" y="2115744"/>
            <a:ext cx="5801211" cy="954107"/>
          </a:xfrm>
          <a:prstGeom prst="rect">
            <a:avLst/>
          </a:prstGeom>
          <a:noFill/>
        </p:spPr>
        <p:txBody>
          <a:bodyPr wrap="square" rtlCol="0">
            <a:spAutoFit/>
          </a:bodyPr>
          <a:lstStyle/>
          <a:p>
            <a:r>
              <a:rPr lang="ja-JP" altLang="en-US" sz="1400" dirty="0"/>
              <a:t>各イテレーションで</a:t>
            </a:r>
            <a:r>
              <a:rPr lang="en-US" altLang="ja-JP" sz="1400" dirty="0"/>
              <a:t>20</a:t>
            </a:r>
            <a:r>
              <a:rPr lang="ja-JP" altLang="en-US" sz="1400" dirty="0"/>
              <a:t>回アニリンーグして、最小の</a:t>
            </a:r>
            <a:r>
              <a:rPr lang="en-US" altLang="ja-JP" sz="1400" dirty="0"/>
              <a:t>ARPD</a:t>
            </a:r>
          </a:p>
          <a:p>
            <a:r>
              <a:rPr lang="ja-JP" altLang="en-US" sz="1400" dirty="0"/>
              <a:t>比べて見ると、最後のイテレーションは解の品質を改良するとは限らないので、</a:t>
            </a:r>
            <a:r>
              <a:rPr lang="ja-JP" altLang="en-US" sz="1400" b="0" i="0" dirty="0">
                <a:effectLst/>
                <a:latin typeface="Söhne"/>
              </a:rPr>
              <a:t>各イテレーションごとに見つかった最良の解を記録する必要がある</a:t>
            </a:r>
            <a:endParaRPr lang="zh-CN" altLang="en-US" sz="1400" dirty="0"/>
          </a:p>
        </p:txBody>
      </p:sp>
      <p:sp>
        <p:nvSpPr>
          <p:cNvPr id="21" name="文本框 20">
            <a:extLst>
              <a:ext uri="{FF2B5EF4-FFF2-40B4-BE49-F238E27FC236}">
                <a16:creationId xmlns:a16="http://schemas.microsoft.com/office/drawing/2014/main" id="{9D74FCC5-7F3A-D142-DA3F-CBFD17F34F7C}"/>
              </a:ext>
            </a:extLst>
          </p:cNvPr>
          <p:cNvSpPr txBox="1"/>
          <p:nvPr/>
        </p:nvSpPr>
        <p:spPr>
          <a:xfrm>
            <a:off x="6170616" y="3184162"/>
            <a:ext cx="5869470" cy="1569660"/>
          </a:xfrm>
          <a:prstGeom prst="rect">
            <a:avLst/>
          </a:prstGeom>
          <a:noFill/>
        </p:spPr>
        <p:txBody>
          <a:bodyPr wrap="square">
            <a:spAutoFit/>
          </a:bodyPr>
          <a:lstStyle/>
          <a:p>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全体で最適解の</a:t>
            </a:r>
            <a:r>
              <a:rPr lang="en-US" altLang="ja-JP" sz="1600" b="0" i="0" dirty="0">
                <a:solidFill>
                  <a:srgbClr val="374151"/>
                </a:solidFill>
                <a:effectLst/>
                <a:latin typeface="Söhne"/>
              </a:rPr>
              <a:t>9.25</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11.83</a:t>
            </a:r>
            <a:r>
              <a:rPr lang="ja-JP" altLang="en-US" sz="1600" b="0" i="0" dirty="0">
                <a:solidFill>
                  <a:srgbClr val="374151"/>
                </a:solidFill>
                <a:effectLst/>
                <a:latin typeface="Söhne"/>
              </a:rPr>
              <a:t>％以内の実行可能な解を生成</a:t>
            </a:r>
            <a:endParaRPr lang="en-US" altLang="ja-JP" sz="1600" b="0" i="0" dirty="0">
              <a:solidFill>
                <a:srgbClr val="374151"/>
              </a:solidFill>
              <a:effectLst/>
              <a:latin typeface="Söhne"/>
            </a:endParaRPr>
          </a:p>
          <a:p>
            <a:endParaRPr lang="en-US" altLang="ja-JP" sz="1600" b="0" i="0" dirty="0">
              <a:solidFill>
                <a:srgbClr val="374151"/>
              </a:solidFill>
              <a:effectLst/>
              <a:latin typeface="Söhne"/>
            </a:endParaRPr>
          </a:p>
          <a:p>
            <a:r>
              <a:rPr lang="en-US" altLang="ja-JP" sz="1600" b="0" i="0" dirty="0">
                <a:solidFill>
                  <a:srgbClr val="374151"/>
                </a:solidFill>
                <a:effectLst/>
                <a:latin typeface="Söhne"/>
              </a:rPr>
              <a:t>Standard Sequential</a:t>
            </a:r>
            <a:r>
              <a:rPr lang="ja-JP" altLang="en-US" sz="1600" b="0" i="0" dirty="0">
                <a:solidFill>
                  <a:srgbClr val="374151"/>
                </a:solidFill>
                <a:effectLst/>
                <a:latin typeface="Söhne"/>
              </a:rPr>
              <a:t>は</a:t>
            </a:r>
            <a:r>
              <a:rPr lang="en-US" altLang="ja-JP" sz="1600" b="0" i="0" dirty="0">
                <a:solidFill>
                  <a:srgbClr val="374151"/>
                </a:solidFill>
                <a:effectLst/>
                <a:latin typeface="Söhne"/>
              </a:rPr>
              <a:t>add32</a:t>
            </a:r>
            <a:r>
              <a:rPr lang="ja-JP" altLang="en-US" sz="1600" b="0" i="0" dirty="0">
                <a:solidFill>
                  <a:srgbClr val="374151"/>
                </a:solidFill>
                <a:effectLst/>
                <a:latin typeface="Söhne"/>
              </a:rPr>
              <a:t>で</a:t>
            </a:r>
            <a:r>
              <a:rPr lang="ja-JP" altLang="en-US" sz="1600" dirty="0">
                <a:solidFill>
                  <a:srgbClr val="374151"/>
                </a:solidFill>
                <a:latin typeface="Söhne"/>
              </a:rPr>
              <a:t>品質</a:t>
            </a:r>
            <a:r>
              <a:rPr lang="ja-JP" altLang="en-US" sz="1600" b="0" i="0" dirty="0">
                <a:solidFill>
                  <a:srgbClr val="374151"/>
                </a:solidFill>
                <a:effectLst/>
                <a:latin typeface="Söhne"/>
              </a:rPr>
              <a:t>が低かった</a:t>
            </a:r>
            <a:r>
              <a:rPr lang="ja-JP" altLang="en-US" sz="1600" dirty="0">
                <a:solidFill>
                  <a:srgbClr val="374151"/>
                </a:solidFill>
                <a:latin typeface="Söhne"/>
              </a:rPr>
              <a:t>が</a:t>
            </a:r>
            <a:r>
              <a:rPr lang="ja-JP" altLang="en-US" sz="1600" b="0" i="0" dirty="0">
                <a:solidFill>
                  <a:srgbClr val="374151"/>
                </a:solidFill>
                <a:effectLst/>
                <a:latin typeface="Söhne"/>
              </a:rPr>
              <a:t>、</a:t>
            </a:r>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インスタンス全体で最適解の</a:t>
            </a:r>
            <a:r>
              <a:rPr lang="en-US" altLang="ja-JP" sz="1600" b="0" i="0" dirty="0">
                <a:solidFill>
                  <a:srgbClr val="374151"/>
                </a:solidFill>
                <a:effectLst/>
                <a:latin typeface="Söhne"/>
              </a:rPr>
              <a:t>13.20</a:t>
            </a:r>
            <a:r>
              <a:rPr lang="ja-JP" altLang="en-US" sz="1600" b="0" i="0" dirty="0">
                <a:solidFill>
                  <a:srgbClr val="374151"/>
                </a:solidFill>
                <a:effectLst/>
                <a:latin typeface="Söhne"/>
              </a:rPr>
              <a:t>％以内の実行可能な解を生成</a:t>
            </a:r>
            <a:endParaRPr lang="zh-CN" altLang="en-US" sz="1600" dirty="0"/>
          </a:p>
        </p:txBody>
      </p:sp>
      <p:sp>
        <p:nvSpPr>
          <p:cNvPr id="22" name="矩形 21">
            <a:extLst>
              <a:ext uri="{FF2B5EF4-FFF2-40B4-BE49-F238E27FC236}">
                <a16:creationId xmlns:a16="http://schemas.microsoft.com/office/drawing/2014/main" id="{B40DBEC0-2293-B3EA-1D36-889B48ABEA78}"/>
              </a:ext>
            </a:extLst>
          </p:cNvPr>
          <p:cNvSpPr/>
          <p:nvPr/>
        </p:nvSpPr>
        <p:spPr>
          <a:xfrm>
            <a:off x="5514975" y="6128720"/>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35093" y="5955515"/>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7" y="5964422"/>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C57B485-A018-CEBE-2663-1C0FD4DECBBF}"/>
              </a:ext>
            </a:extLst>
          </p:cNvPr>
          <p:cNvSpPr txBox="1"/>
          <p:nvPr/>
        </p:nvSpPr>
        <p:spPr>
          <a:xfrm>
            <a:off x="6238875" y="5108060"/>
            <a:ext cx="5639349" cy="523220"/>
          </a:xfrm>
          <a:prstGeom prst="rect">
            <a:avLst/>
          </a:prstGeom>
          <a:noFill/>
        </p:spPr>
        <p:txBody>
          <a:bodyPr wrap="square">
            <a:spAutoFit/>
          </a:bodyPr>
          <a:lstStyle/>
          <a:p>
            <a:r>
              <a:rPr lang="en-US" altLang="ja-JP" sz="1400" b="0" i="0" dirty="0">
                <a:solidFill>
                  <a:srgbClr val="374151"/>
                </a:solidFill>
                <a:effectLst/>
                <a:latin typeface="Söhne"/>
              </a:rPr>
              <a:t>Scaled Sequential</a:t>
            </a:r>
            <a:r>
              <a:rPr lang="ja-JP" altLang="en-US" sz="1400" b="0" i="0" dirty="0">
                <a:solidFill>
                  <a:srgbClr val="374151"/>
                </a:solidFill>
                <a:effectLst/>
                <a:latin typeface="Söhne"/>
              </a:rPr>
              <a:t>がペナルティー重みの大きさ、解の品質、および</a:t>
            </a:r>
            <a:r>
              <a:rPr lang="ja-JP" altLang="en-US" sz="1400" dirty="0">
                <a:solidFill>
                  <a:srgbClr val="374151"/>
                </a:solidFill>
                <a:latin typeface="Söhne"/>
              </a:rPr>
              <a:t>イテレーション</a:t>
            </a:r>
            <a:r>
              <a:rPr lang="ja-JP" altLang="en-US" sz="1400" b="0" i="0" dirty="0">
                <a:solidFill>
                  <a:srgbClr val="374151"/>
                </a:solidFill>
                <a:effectLst/>
                <a:latin typeface="Söhne"/>
              </a:rPr>
              <a:t>の数の最良のバランス</a:t>
            </a:r>
            <a:r>
              <a:rPr lang="ja-JP" altLang="en-US" sz="1400" dirty="0">
                <a:solidFill>
                  <a:srgbClr val="374151"/>
                </a:solidFill>
                <a:latin typeface="Söhne"/>
              </a:rPr>
              <a:t>を実現</a:t>
            </a:r>
            <a:endParaRPr lang="zh-CN" altLang="en-US" sz="1400" dirty="0"/>
          </a:p>
        </p:txBody>
      </p:sp>
    </p:spTree>
    <p:extLst>
      <p:ext uri="{BB962C8B-B14F-4D97-AF65-F5344CB8AC3E}">
        <p14:creationId xmlns:p14="http://schemas.microsoft.com/office/powerpoint/2010/main" val="3585439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p:sp>
        <p:nvSpPr>
          <p:cNvPr id="3" name="文本框 2">
            <a:extLst>
              <a:ext uri="{FF2B5EF4-FFF2-40B4-BE49-F238E27FC236}">
                <a16:creationId xmlns:a16="http://schemas.microsoft.com/office/drawing/2014/main" id="{FDABE5E5-FCA5-F996-8FA8-081D64AF90A7}"/>
              </a:ext>
            </a:extLst>
          </p:cNvPr>
          <p:cNvSpPr txBox="1"/>
          <p:nvPr/>
        </p:nvSpPr>
        <p:spPr>
          <a:xfrm>
            <a:off x="600364" y="2419794"/>
            <a:ext cx="10532994" cy="1754326"/>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ハイブリッド手法を提案して、これらは自動的で任意の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、および</a:t>
            </a:r>
            <a:r>
              <a:rPr lang="en-US" altLang="ja-JP" b="0" i="0" dirty="0">
                <a:solidFill>
                  <a:srgbClr val="374151"/>
                </a:solidFill>
                <a:effectLst/>
                <a:latin typeface="Söhne"/>
              </a:rPr>
              <a:t>TSP</a:t>
            </a:r>
            <a:r>
              <a:rPr lang="ja-JP" altLang="en-US" b="0" i="0" dirty="0">
                <a:solidFill>
                  <a:srgbClr val="374151"/>
                </a:solidFill>
                <a:effectLst/>
                <a:latin typeface="Söhne"/>
              </a:rPr>
              <a:t>の</a:t>
            </a:r>
            <a:r>
              <a:rPr lang="en-US" altLang="ja-JP" b="0" i="0" dirty="0">
                <a:solidFill>
                  <a:srgbClr val="374151"/>
                </a:solidFill>
                <a:effectLst/>
                <a:latin typeface="Söhne"/>
              </a:rPr>
              <a:t>QUBO</a:t>
            </a:r>
            <a:r>
              <a:rPr lang="ja-JP" altLang="en-US" b="0" i="0" dirty="0">
                <a:solidFill>
                  <a:srgbClr val="374151"/>
                </a:solidFill>
                <a:effectLst/>
                <a:latin typeface="Söhne"/>
              </a:rPr>
              <a:t>公式に基づいて実験的に分析した</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zh-CN" altLang="en-US" dirty="0"/>
          </a:p>
        </p:txBody>
      </p:sp>
    </p:spTree>
    <p:extLst>
      <p:ext uri="{BB962C8B-B14F-4D97-AF65-F5344CB8AC3E}">
        <p14:creationId xmlns:p14="http://schemas.microsoft.com/office/powerpoint/2010/main" val="4085989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92308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68809"/>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842419E1-E97F-A881-378E-808262F43873}"/>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08D5AEC3-9037-2750-53A8-4E10B22566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782B308-6E38-CC8C-9B4C-2486B85EF537}"/>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3BFD94FD-1731-7BD4-C02A-880D1E0E32F0}"/>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5959006-E0EE-D798-7860-749BC884B0BC}"/>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579A4CE2-60C7-6D8C-3375-E73A9F9FC666}"/>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0725F23-7CB5-0AFB-827A-B1293EE80DA9}"/>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11505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1077218"/>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11271</TotalTime>
  <Words>5021</Words>
  <Application>Microsoft Office PowerPoint</Application>
  <PresentationFormat>宽屏</PresentationFormat>
  <Paragraphs>967</Paragraphs>
  <Slides>45</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HelveticaNeueLTStd-LtIt</vt:lpstr>
      <vt:lpstr>LinLibertineT</vt:lpstr>
      <vt:lpstr>LinLibertineTI</vt:lpstr>
      <vt:lpstr>Söhne</vt:lpstr>
      <vt:lpstr>YakuHanJPs</vt:lpstr>
      <vt:lpstr>等线</vt:lpstr>
      <vt:lpstr>等线 Light</vt:lpstr>
      <vt:lpstr>Arial</vt:lpstr>
      <vt:lpstr>Arial</vt:lpstr>
      <vt:lpstr>Cambria Math</vt:lpstr>
      <vt:lpstr>Wingdings</vt:lpstr>
      <vt:lpstr>Office 主题​​</vt:lpstr>
      <vt:lpstr>Exact and Sequential Penalty Weights in Quadratic Unconstrained Binary Optimisation with a Digital Annealer </vt:lpstr>
      <vt:lpstr>もくじ</vt:lpstr>
      <vt:lpstr>もくじ</vt:lpstr>
      <vt:lpstr>ABSTRACT</vt:lpstr>
      <vt:lpstr>もくじ</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もくじ</vt:lpstr>
      <vt:lpstr>Minimum Cut Problem</vt:lpstr>
      <vt:lpstr>Minimum Cut Problem</vt:lpstr>
      <vt:lpstr>Multi-dimensional 0-1 Knapsack Problem(MKP)</vt:lpstr>
      <vt:lpstr>Multi-dimensional 0-1 Knapsack Problem(MKP)</vt:lpstr>
      <vt:lpstr>もくじ</vt:lpstr>
      <vt:lpstr>EXPERIMENTAL SETTINGS</vt:lpstr>
      <vt:lpstr>もくじ</vt:lpstr>
      <vt:lpstr>RESULTS</vt:lpstr>
      <vt:lpstr>RESULTS</vt:lpstr>
      <vt:lpstr>RESULTS</vt:lpstr>
      <vt:lpstr>RESULTS</vt:lpstr>
      <vt:lpstr>RESULTS</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劉　崇玖</cp:lastModifiedBy>
  <cp:revision>438</cp:revision>
  <dcterms:created xsi:type="dcterms:W3CDTF">2023-04-18T06:26:34Z</dcterms:created>
  <dcterms:modified xsi:type="dcterms:W3CDTF">2024-10-17T09:02:44Z</dcterms:modified>
</cp:coreProperties>
</file>