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0" r:id="rId2"/>
    <p:sldId id="294" r:id="rId3"/>
    <p:sldId id="305" r:id="rId4"/>
    <p:sldId id="295" r:id="rId5"/>
    <p:sldId id="296" r:id="rId6"/>
    <p:sldId id="297" r:id="rId7"/>
    <p:sldId id="298" r:id="rId8"/>
    <p:sldId id="300" r:id="rId9"/>
    <p:sldId id="301" r:id="rId10"/>
    <p:sldId id="302" r:id="rId11"/>
    <p:sldId id="303" r:id="rId12"/>
    <p:sldId id="304" r:id="rId13"/>
    <p:sldId id="306" r:id="rId14"/>
    <p:sldId id="307" r:id="rId15"/>
    <p:sldId id="308" r:id="rId16"/>
    <p:sldId id="309" r:id="rId17"/>
    <p:sldId id="310" r:id="rId18"/>
    <p:sldId id="311" r:id="rId19"/>
    <p:sldId id="313" r:id="rId20"/>
    <p:sldId id="312" r:id="rId21"/>
    <p:sldId id="314" r:id="rId22"/>
    <p:sldId id="315" r:id="rId23"/>
    <p:sldId id="316" r:id="rId24"/>
    <p:sldId id="317" r:id="rId25"/>
    <p:sldId id="29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B06"/>
    <a:srgbClr val="FFFFFF"/>
    <a:srgbClr val="5F2F05"/>
    <a:srgbClr val="4D92C3"/>
    <a:srgbClr val="0F860F"/>
    <a:srgbClr val="CFD5EA"/>
    <a:srgbClr val="AEAFB4"/>
    <a:srgbClr val="4472C4"/>
    <a:srgbClr val="AFABA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3548" autoAdjust="0"/>
  </p:normalViewPr>
  <p:slideViewPr>
    <p:cSldViewPr snapToGrid="0">
      <p:cViewPr varScale="1">
        <p:scale>
          <a:sx n="103" d="100"/>
          <a:sy n="103" d="100"/>
        </p:scale>
        <p:origin x="40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54830-42DA-4404-9F8C-DE9E00A18181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36B6F-14B4-4120-BEBA-063A15FB1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5834E-F0B4-FB45-4737-337065E46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BF8C84-3C86-A109-A142-975ED8E1E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DC88D-BA54-FE6F-573E-AD218903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E599E-E3C4-8EF9-E260-EF1F291E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D5478-1AF6-FEB8-FA85-D75D414A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7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73594-46B5-ED10-5ED0-3D22FE09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CE6681-6C49-1CB0-23F3-144ED2A00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7D459-8BB8-412A-2030-551B0AA8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7FC79-4847-7D42-D402-AE92AC20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22B43-6A6B-5AF1-E3E3-423BF327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97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3A0E2-CD40-A819-3DFA-A43621797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D480A-7162-96FF-4B51-20BF5170C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6BC05-68E6-93E0-6B3A-C6436B3F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6EBCF-FD2C-8598-7E4F-05C23670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AB257-74F6-5B31-4F3D-2B46D415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0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0FC63-8B8B-A716-61A8-6864B2B9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D972C-23D5-9D9C-986A-DA54C3EE1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92924-8BD5-9735-1D14-BBA90E50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1B514-5FBD-5875-2AE4-FA0FFC0C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85242-7458-5119-9471-1EE631C7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1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826F3-5D57-15EE-8978-328FE813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77B771-9F65-0993-AB13-C5341AE95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730D6-2724-AC7C-3E6D-9F10E672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F9954-5CEB-96C5-A1DA-942BC828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CAF70-7A08-9C22-D6C7-5264E400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4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DBCB3-2229-8CB0-65F1-78B8CBA0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E2529-9108-AC11-0FA7-2CF333D92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2A2A08-CAB5-54F4-7A47-B389736CB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477C5-AF9C-F343-5F62-40A98388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D2FC7-E765-7B5A-6F68-64F1D6A8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67709-3214-0BB6-9140-F313F427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3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5A5E7-FFFE-DBCC-F3AD-05B8E4E9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2BAD7-2127-7558-196C-D2101EE8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1F60B2-6E2B-4EAF-395A-945E10457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167F7E-D841-634F-7FBB-4E18F6C63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9CF0A8-F6C1-C18F-952F-B8387D74C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665213-F585-14E2-1E7D-A7917076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63945F-D2B9-AF31-0BB6-432B599E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B688E8-D707-CC1C-9F5A-85FEF74D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04B08-7019-F74A-538C-1DFB60FD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BE8396-7E60-55D7-2075-978D67D6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DE669D-D5D9-6B83-F9DA-24ECBF88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7731FA-EE82-2E9E-2EF4-AA5AF6E8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0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EF7341-0F36-C46A-1860-21154F00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EDEB9C-C9EB-1E78-F5A2-EA231DA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0CC84-9BE1-A6F8-90E5-52B1F5DB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2AB62-7DAB-A83F-34B8-0CE758DC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211D9-A68E-80E2-503F-086FCEF93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9144D4-96A1-BC2C-6378-2538AED5F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E46CA6-E1E0-0098-BE6B-F91AA8E6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247D3-E5FB-9264-7A38-A577B57C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8A5338-6474-6626-F7A1-17C95530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71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3FF19-EB66-7897-E4A1-9DF6E451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236E67-47AF-FA99-7C46-08A654EB8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797825-2590-1ACC-57EE-8194C4EFB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8C3E09-AAF0-9F9E-9DA9-0BA87ABE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0F4E16-67FE-51DE-00BB-896074AF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B778C0-1481-89E3-FE3B-C967E3E1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96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C76520-6DE2-2D82-8921-09121846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20C813-222E-9AC9-CF03-671181D6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6CDC6-8971-B871-83CF-61F38A22A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30DB7-C5F0-4CA2-914A-8532991C33D9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0FCA7-434E-E8AB-50B4-44615CBB2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986CE-C591-2D36-5781-B31A7457C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8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Python Notes For Professionals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1263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01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392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54.4: A Simple </a:t>
            </a:r>
            <a:r>
              <a:rPr lang="en-US" altLang="zh-CN" sz="2800" dirty="0" err="1"/>
              <a:t>Websocket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0A5E5F-473A-66C1-B742-74E6A3064428}"/>
              </a:ext>
            </a:extLst>
          </p:cNvPr>
          <p:cNvSpPr txBox="1"/>
          <p:nvPr/>
        </p:nvSpPr>
        <p:spPr>
          <a:xfrm>
            <a:off x="254749" y="587413"/>
            <a:ext cx="114789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websockets</a:t>
            </a:r>
            <a:r>
              <a:rPr lang="ja-JP" altLang="en-US" sz="1400" dirty="0"/>
              <a:t>、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zh-CN" altLang="en-US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400" dirty="0"/>
              <a:t>と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aiohttp</a:t>
            </a:r>
            <a:endParaRPr lang="en-US" altLang="zh-CN" sz="14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/>
              <a:t>三つのモジュールを導入することで簡単な</a:t>
            </a:r>
            <a:r>
              <a:rPr lang="zh-CN" altLang="en-US" sz="1400" dirty="0"/>
              <a:t> </a:t>
            </a:r>
            <a:r>
              <a:rPr lang="en-US" altLang="zh-CN" sz="1400" dirty="0"/>
              <a:t>echo </a:t>
            </a:r>
            <a:r>
              <a:rPr lang="en-US" altLang="zh-CN" sz="1400" dirty="0" err="1"/>
              <a:t>websocket</a:t>
            </a:r>
            <a:r>
              <a:rPr lang="en-US" altLang="zh-CN" sz="1400" dirty="0"/>
              <a:t> server</a:t>
            </a:r>
            <a:r>
              <a:rPr lang="ja-JP" altLang="en-US" sz="1400" dirty="0"/>
              <a:t>を作ることができる</a:t>
            </a:r>
            <a:endParaRPr lang="en-US" altLang="ja-JP" sz="1400" dirty="0"/>
          </a:p>
          <a:p>
            <a:endParaRPr lang="en-US" altLang="zh-CN" sz="1400" dirty="0"/>
          </a:p>
          <a:p>
            <a:r>
              <a:rPr lang="en-US" altLang="zh-CN" sz="1400" dirty="0"/>
              <a:t>echo </a:t>
            </a:r>
            <a:r>
              <a:rPr lang="en-US" altLang="zh-CN" sz="1400" dirty="0" err="1"/>
              <a:t>websocket</a:t>
            </a:r>
            <a:r>
              <a:rPr lang="en-US" altLang="zh-CN" sz="1400" dirty="0"/>
              <a:t> server</a:t>
            </a:r>
            <a:r>
              <a:rPr lang="ja-JP" altLang="en-US" sz="1400" dirty="0"/>
              <a:t>：ユーザー側から送るメッセージをそのままユーザーに返すサーバー。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教科書で提供する</a:t>
            </a:r>
            <a:r>
              <a:rPr lang="en-US" altLang="zh-CN" sz="1400" dirty="0"/>
              <a:t>echo </a:t>
            </a:r>
            <a:r>
              <a:rPr lang="en-US" altLang="zh-CN" sz="1400" dirty="0" err="1"/>
              <a:t>websocket</a:t>
            </a:r>
            <a:r>
              <a:rPr lang="en-US" altLang="zh-CN" sz="1400" dirty="0"/>
              <a:t> server </a:t>
            </a:r>
            <a:r>
              <a:rPr lang="ja-JP" altLang="en-US" sz="1400" dirty="0"/>
              <a:t>：</a:t>
            </a:r>
            <a:r>
              <a:rPr lang="en-US" altLang="zh-CN" sz="1400" b="0" i="0" dirty="0">
                <a:solidFill>
                  <a:srgbClr val="483D8B"/>
                </a:solidFill>
                <a:effectLst/>
                <a:latin typeface="RobotoMono-Regular"/>
              </a:rPr>
              <a:t>wss://echo.websocket.org</a:t>
            </a:r>
            <a:r>
              <a:rPr lang="en-US" altLang="zh-CN" sz="1400" dirty="0"/>
              <a:t> </a:t>
            </a:r>
            <a:r>
              <a:rPr lang="ja-JP" altLang="en-US" sz="1400" dirty="0"/>
              <a:t>（サービスが終了するらしい）</a:t>
            </a:r>
            <a:endParaRPr lang="en-US" altLang="ja-JP" sz="1400" dirty="0"/>
          </a:p>
          <a:p>
            <a:endParaRPr lang="en-US" altLang="zh-CN" sz="1400" dirty="0"/>
          </a:p>
          <a:p>
            <a:r>
              <a:rPr lang="ja-JP" altLang="en-US" sz="1400" dirty="0"/>
              <a:t>自分のパソコンで簡単な</a:t>
            </a:r>
            <a:r>
              <a:rPr lang="en-US" altLang="zh-CN" sz="1400" dirty="0"/>
              <a:t>echo </a:t>
            </a:r>
            <a:r>
              <a:rPr lang="en-US" altLang="zh-CN" sz="1400" dirty="0" err="1"/>
              <a:t>websocket</a:t>
            </a:r>
            <a:r>
              <a:rPr lang="en-US" altLang="zh-CN" sz="1400" dirty="0"/>
              <a:t> server </a:t>
            </a:r>
            <a:r>
              <a:rPr lang="ja-JP" altLang="en-US" sz="1400" dirty="0"/>
              <a:t>を一つの</a:t>
            </a:r>
            <a:r>
              <a:rPr lang="en-US" altLang="ja-JP" sz="1400" dirty="0"/>
              <a:t>python</a:t>
            </a:r>
            <a:r>
              <a:rPr lang="ja-JP" altLang="en-US" sz="1400" dirty="0"/>
              <a:t>ファイルで作って</a:t>
            </a:r>
            <a:endParaRPr lang="en-US" altLang="ja-JP" sz="1400" dirty="0"/>
          </a:p>
          <a:p>
            <a:r>
              <a:rPr lang="ja-JP" altLang="en-US" sz="1400" dirty="0"/>
              <a:t>もう一つの</a:t>
            </a:r>
            <a:r>
              <a:rPr lang="en-US" altLang="ja-JP" sz="1400" dirty="0"/>
              <a:t>python</a:t>
            </a:r>
            <a:r>
              <a:rPr lang="ja-JP" altLang="en-US" sz="1400" dirty="0"/>
              <a:t>ファイルでユーザー側のプログラムを書いてサーバーにアクセスしてメッセージを送る</a:t>
            </a:r>
            <a:endParaRPr lang="en-US" altLang="ja-JP" sz="1400" dirty="0"/>
          </a:p>
          <a:p>
            <a:r>
              <a:rPr lang="ja-JP" altLang="en-US" sz="1400" dirty="0"/>
              <a:t>サーバーにメッセージを届いた後そのままメッセージをユーザー側に返す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4EF1CA-A60E-FA88-782E-80EF07242DFB}"/>
              </a:ext>
            </a:extLst>
          </p:cNvPr>
          <p:cNvSpPr txBox="1"/>
          <p:nvPr/>
        </p:nvSpPr>
        <p:spPr>
          <a:xfrm>
            <a:off x="305570" y="2834182"/>
            <a:ext cx="8735793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server.py 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サーバー側</a:t>
            </a:r>
            <a:endParaRPr lang="en-US" altLang="zh-CN" sz="1400" b="0" dirty="0">
              <a:solidFill>
                <a:srgbClr val="AF00D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websockets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echo coroutine</a:t>
            </a:r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非同期に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文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を回す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“Received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message: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”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届いたメッセージを出力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.send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　　　　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届いたメッセージをそのままユーザーに返す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WebSocket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サーバーを作成</a:t>
            </a:r>
            <a:endParaRPr lang="en-US" altLang="ja-JP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127.0.0.1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（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localhost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）上の 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8888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ポートでリッスン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(listen)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新しい接続があるたびに 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関数を呼び出して接続を処理する </a:t>
            </a:r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start_server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websockets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“127.0.0.1”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8888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start_server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run_forever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イベントループを持続的に実行させる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073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392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54.4: A Simple </a:t>
            </a:r>
            <a:r>
              <a:rPr lang="en-US" altLang="zh-CN" sz="2800" dirty="0" err="1"/>
              <a:t>Websocket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02AF9E-F86E-2B25-7F74-F3EDA92AEF19}"/>
              </a:ext>
            </a:extLst>
          </p:cNvPr>
          <p:cNvSpPr txBox="1"/>
          <p:nvPr/>
        </p:nvSpPr>
        <p:spPr>
          <a:xfrm>
            <a:off x="305570" y="690049"/>
            <a:ext cx="6767035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client.py 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ユーザー側</a:t>
            </a:r>
            <a:endParaRPr lang="en-US" altLang="zh-CN" sz="1200" b="0" dirty="0">
              <a:solidFill>
                <a:srgbClr val="AF00D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aiohttp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ClientSession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EchoWebsocket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初期化</a:t>
            </a:r>
            <a:endParaRPr lang="en-US" altLang="ja-JP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session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connect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session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ClientSession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 #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ws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のプロトコールで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IP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アドレスが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127.0.0.1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8888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ポートに接続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        </a:t>
            </a:r>
          </a:p>
          <a:p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session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ws_connect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ws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://127.0.0.1:8888"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send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send_str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 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サーバーからのメッセージを受け取る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receive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receive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session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739617-D8B9-ED64-A32B-AC34F57D4336}"/>
              </a:ext>
            </a:extLst>
          </p:cNvPr>
          <p:cNvSpPr txBox="1"/>
          <p:nvPr/>
        </p:nvSpPr>
        <p:spPr>
          <a:xfrm>
            <a:off x="8112023" y="690049"/>
            <a:ext cx="3974833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main coroutine</a:t>
            </a:r>
            <a:endParaRPr lang="en-US" altLang="zh-CN" sz="1200" b="0" dirty="0">
              <a:solidFill>
                <a:srgbClr val="0000F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EchoWebsocket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インスタンス化</a:t>
            </a:r>
            <a:endParaRPr lang="en-US" altLang="ja-JP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サーバーに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connect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connect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altLang="zh-CN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サーバーにメッセージを送る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send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"Hello World!"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サーバーからの確認メッセージを受け取る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receive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確認メッセージを出力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"Hello World!"</a:t>
            </a: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client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connect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を閉じる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571C104-CA0C-A31A-5FF1-AA395087968F}"/>
              </a:ext>
            </a:extLst>
          </p:cNvPr>
          <p:cNvGrpSpPr/>
          <p:nvPr/>
        </p:nvGrpSpPr>
        <p:grpSpPr>
          <a:xfrm>
            <a:off x="7206736" y="690049"/>
            <a:ext cx="876300" cy="280791"/>
            <a:chOff x="4981575" y="833634"/>
            <a:chExt cx="876300" cy="280791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D7A5E90-3E85-FA27-9297-E3286857ED52}"/>
                </a:ext>
              </a:extLst>
            </p:cNvPr>
            <p:cNvCxnSpPr/>
            <p:nvPr/>
          </p:nvCxnSpPr>
          <p:spPr>
            <a:xfrm>
              <a:off x="4981575" y="1114425"/>
              <a:ext cx="8763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B2CD3C6-28E9-962C-6FFB-5E35A3632AA3}"/>
                </a:ext>
              </a:extLst>
            </p:cNvPr>
            <p:cNvSpPr txBox="1"/>
            <p:nvPr/>
          </p:nvSpPr>
          <p:spPr>
            <a:xfrm>
              <a:off x="5158314" y="83363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続き</a:t>
              </a:r>
              <a:endParaRPr lang="zh-CN" altLang="en-US" sz="1200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857D597F-3884-E8DE-0DB7-C875033EE52A}"/>
              </a:ext>
            </a:extLst>
          </p:cNvPr>
          <p:cNvSpPr txBox="1"/>
          <p:nvPr/>
        </p:nvSpPr>
        <p:spPr>
          <a:xfrm>
            <a:off x="305570" y="5844785"/>
            <a:ext cx="37000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実行順序：</a:t>
            </a:r>
            <a:endParaRPr lang="en-US" altLang="ja-JP" sz="1200" dirty="0"/>
          </a:p>
          <a:p>
            <a:r>
              <a:rPr lang="ja-JP" altLang="en-US" sz="1200" dirty="0"/>
              <a:t>１．まず</a:t>
            </a:r>
            <a:r>
              <a:rPr lang="en-US" altLang="zh-CN" sz="1200" dirty="0"/>
              <a:t>server.py</a:t>
            </a:r>
            <a:r>
              <a:rPr lang="ja-JP" altLang="en-US" sz="1200" dirty="0"/>
              <a:t>を実行させる（サーバーを起動）</a:t>
            </a:r>
            <a:endParaRPr lang="en-US" altLang="ja-JP" sz="1200" dirty="0"/>
          </a:p>
          <a:p>
            <a:r>
              <a:rPr lang="ja-JP" altLang="en-US" sz="1200" dirty="0"/>
              <a:t>２．そして </a:t>
            </a:r>
            <a:r>
              <a:rPr lang="en-US" altLang="ja-JP" sz="1200" dirty="0"/>
              <a:t>client.py</a:t>
            </a:r>
            <a:r>
              <a:rPr lang="ja-JP" altLang="en-US" sz="1200" dirty="0"/>
              <a:t>を実行させる</a:t>
            </a:r>
            <a:endParaRPr lang="en-US" altLang="ja-JP" sz="1200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1F6688D-9EF7-FF13-9551-9ED4BFDA3AE7}"/>
              </a:ext>
            </a:extLst>
          </p:cNvPr>
          <p:cNvGrpSpPr/>
          <p:nvPr/>
        </p:nvGrpSpPr>
        <p:grpSpPr>
          <a:xfrm>
            <a:off x="8112023" y="5059955"/>
            <a:ext cx="2618181" cy="1569660"/>
            <a:chOff x="8112023" y="4782955"/>
            <a:chExt cx="2618181" cy="1569660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165DE68-2152-160C-AB11-31FF622AFAE8}"/>
                </a:ext>
              </a:extLst>
            </p:cNvPr>
            <p:cNvSpPr txBox="1"/>
            <p:nvPr/>
          </p:nvSpPr>
          <p:spPr>
            <a:xfrm>
              <a:off x="8112023" y="4782955"/>
              <a:ext cx="2618181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出力：</a:t>
              </a:r>
              <a:endParaRPr lang="en-US" altLang="ja-JP" sz="1200" dirty="0"/>
            </a:p>
            <a:p>
              <a:endParaRPr lang="en-US" altLang="ja-JP" sz="1200" dirty="0"/>
            </a:p>
            <a:p>
              <a:endParaRPr lang="en-US" altLang="ja-JP" sz="1200" dirty="0"/>
            </a:p>
            <a:p>
              <a:endParaRPr lang="en-US" altLang="ja-JP" sz="1200" dirty="0"/>
            </a:p>
            <a:p>
              <a:endParaRPr lang="en-US" altLang="ja-JP" sz="1200" dirty="0"/>
            </a:p>
            <a:p>
              <a:endParaRPr lang="en-US" altLang="ja-JP" sz="1200" dirty="0"/>
            </a:p>
            <a:p>
              <a:endParaRPr lang="en-US" altLang="zh-CN" sz="1200" dirty="0"/>
            </a:p>
            <a:p>
              <a:endParaRPr lang="en-US" altLang="zh-CN" sz="12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B4DAE77-C23C-E2E0-C8A3-504BF35638BC}"/>
                </a:ext>
              </a:extLst>
            </p:cNvPr>
            <p:cNvSpPr txBox="1"/>
            <p:nvPr/>
          </p:nvSpPr>
          <p:spPr>
            <a:xfrm>
              <a:off x="8201609" y="5122031"/>
              <a:ext cx="229582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サーバー側：</a:t>
              </a:r>
              <a:endParaRPr lang="en-US" altLang="ja-JP" sz="1200" dirty="0"/>
            </a:p>
            <a:p>
              <a:r>
                <a:rPr lang="en-US" altLang="zh-CN" sz="1200" dirty="0"/>
                <a:t>Received message: Hello World!</a:t>
              </a:r>
              <a:endParaRPr lang="zh-CN" altLang="en-US" sz="12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E483A16-70D6-6BB0-5540-F580FD28CB12}"/>
                </a:ext>
              </a:extLst>
            </p:cNvPr>
            <p:cNvSpPr txBox="1"/>
            <p:nvPr/>
          </p:nvSpPr>
          <p:spPr>
            <a:xfrm>
              <a:off x="8201609" y="5788283"/>
              <a:ext cx="110799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ユーザー側：</a:t>
              </a:r>
              <a:endParaRPr lang="en-US" altLang="ja-JP" sz="1200" dirty="0"/>
            </a:p>
            <a:p>
              <a:r>
                <a:rPr lang="en-US" altLang="zh-CN" sz="1200" dirty="0"/>
                <a:t>Hello World!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880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8249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54.5: Common Misconception about </a:t>
            </a:r>
            <a:r>
              <a:rPr lang="en-US" altLang="zh-CN" sz="2800" dirty="0" err="1"/>
              <a:t>asyncio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1DB59D-FCB1-ACB2-CDB5-BD3CFFF7E555}"/>
              </a:ext>
            </a:extLst>
          </p:cNvPr>
          <p:cNvSpPr txBox="1"/>
          <p:nvPr/>
        </p:nvSpPr>
        <p:spPr>
          <a:xfrm>
            <a:off x="305570" y="651187"/>
            <a:ext cx="45576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Python</a:t>
            </a:r>
            <a:r>
              <a:rPr lang="ja-JP" altLang="en-US" sz="1200" dirty="0"/>
              <a:t>には</a:t>
            </a:r>
            <a:r>
              <a:rPr lang="en-US" altLang="ja-JP" sz="1200" dirty="0"/>
              <a:t>GIL(Global Interpreter Lock)</a:t>
            </a:r>
            <a:r>
              <a:rPr lang="ja-JP" altLang="en-US" sz="1200" dirty="0"/>
              <a:t>がある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en-US" altLang="ja-JP" sz="1200" dirty="0"/>
              <a:t>GIL</a:t>
            </a:r>
            <a:r>
              <a:rPr lang="ja-JP" altLang="en-US" sz="1200" dirty="0"/>
              <a:t>を取得したスレッドのみが</a:t>
            </a:r>
            <a:r>
              <a:rPr lang="en-US" altLang="ja-JP" sz="1200" dirty="0"/>
              <a:t>Python</a:t>
            </a:r>
            <a:r>
              <a:rPr lang="ja-JP" altLang="en-US" sz="1200" dirty="0"/>
              <a:t>コードを実行できるため、</a:t>
            </a:r>
            <a:endParaRPr lang="en-US" altLang="ja-JP" sz="1200" dirty="0"/>
          </a:p>
          <a:p>
            <a:r>
              <a:rPr lang="en-US" altLang="ja-JP" sz="12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zh-CN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hreading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モジュールを使って</a:t>
            </a:r>
            <a:r>
              <a:rPr lang="ja-JP" altLang="en-US" sz="1200" dirty="0"/>
              <a:t>複数のスレッドを作っても</a:t>
            </a:r>
            <a:endParaRPr lang="en-US" altLang="ja-JP" sz="1200" dirty="0"/>
          </a:p>
          <a:p>
            <a:r>
              <a:rPr lang="ja-JP" altLang="en-US" sz="1200" dirty="0"/>
              <a:t>実際には任意の時点で実行中のスレッドは</a:t>
            </a:r>
            <a:r>
              <a:rPr lang="en-US" altLang="ja-JP" sz="1200" dirty="0"/>
              <a:t>1</a:t>
            </a:r>
            <a:r>
              <a:rPr lang="ja-JP" altLang="en-US" sz="1200" dirty="0"/>
              <a:t>つだけです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並列</a:t>
            </a:r>
            <a:r>
              <a:rPr lang="en-US" altLang="ja-JP" sz="1200" dirty="0"/>
              <a:t>(parallel) </a:t>
            </a:r>
            <a:r>
              <a:rPr lang="ja-JP" altLang="en-US" sz="1200" dirty="0"/>
              <a:t>：タスクは真に同時に実行する</a:t>
            </a:r>
            <a:endParaRPr lang="en-US" altLang="ja-JP" sz="1200" dirty="0"/>
          </a:p>
          <a:p>
            <a:r>
              <a:rPr lang="zh-CN" altLang="en-US" sz="1200" dirty="0"/>
              <a:t>並行</a:t>
            </a:r>
            <a:r>
              <a:rPr lang="en-US" altLang="zh-CN" sz="1200" dirty="0"/>
              <a:t>(</a:t>
            </a:r>
            <a:r>
              <a:rPr lang="en-US" altLang="ja-JP" sz="1200" dirty="0"/>
              <a:t>concurrent)</a:t>
            </a:r>
            <a:r>
              <a:rPr lang="ja-JP" altLang="en-US" sz="1200" dirty="0"/>
              <a:t>：タスクを切り替えながら実行する</a:t>
            </a:r>
            <a:endParaRPr lang="en-US" altLang="ja-JP" sz="12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5276E319-E07A-4CD4-A1BB-6E9820C72E17}"/>
              </a:ext>
            </a:extLst>
          </p:cNvPr>
          <p:cNvSpPr txBox="1"/>
          <p:nvPr/>
        </p:nvSpPr>
        <p:spPr>
          <a:xfrm>
            <a:off x="9214286" y="2176080"/>
            <a:ext cx="27509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スレッドが </a:t>
            </a:r>
            <a:r>
              <a:rPr lang="en-US" altLang="ja-JP" sz="1200" dirty="0"/>
              <a:t>IO </a:t>
            </a:r>
            <a:r>
              <a:rPr lang="ja-JP" altLang="en-US" sz="1200" dirty="0"/>
              <a:t>タスクに遭遇するか、</a:t>
            </a:r>
            <a:endParaRPr lang="en-US" altLang="ja-JP" sz="1200" dirty="0"/>
          </a:p>
          <a:p>
            <a:r>
              <a:rPr lang="ja-JP" altLang="en-US" sz="1200" dirty="0"/>
              <a:t>スレッドタスクが終了するときに、</a:t>
            </a:r>
            <a:endParaRPr lang="en-US" altLang="ja-JP" sz="1200" dirty="0"/>
          </a:p>
          <a:p>
            <a:r>
              <a:rPr lang="en-US" altLang="ja-JP" sz="1200" dirty="0"/>
              <a:t>GIL </a:t>
            </a:r>
            <a:r>
              <a:rPr lang="ja-JP" altLang="en-US" sz="1200" dirty="0"/>
              <a:t>を自発的に解放します</a:t>
            </a:r>
            <a:endParaRPr lang="en-US" altLang="ja-JP" sz="1200" dirty="0"/>
          </a:p>
          <a:p>
            <a:endParaRPr lang="en-US" altLang="zh-CN" sz="1200" dirty="0"/>
          </a:p>
          <a:p>
            <a:r>
              <a:rPr lang="ja-JP" altLang="en-US" sz="1200" dirty="0"/>
              <a:t>三つのスレッドが</a:t>
            </a:r>
            <a:endParaRPr lang="en-US" altLang="ja-JP" sz="1200" dirty="0"/>
          </a:p>
          <a:p>
            <a:r>
              <a:rPr lang="zh-CN" altLang="en-US" sz="1200" dirty="0"/>
              <a:t>並列</a:t>
            </a:r>
            <a:r>
              <a:rPr lang="en-US" altLang="zh-CN" sz="1200" dirty="0"/>
              <a:t>(parallel)</a:t>
            </a:r>
            <a:r>
              <a:rPr lang="ja-JP" altLang="en-US" sz="1200" dirty="0"/>
              <a:t> </a:t>
            </a:r>
            <a:r>
              <a:rPr lang="ja-JP" altLang="en-US" sz="1200" b="1" dirty="0"/>
              <a:t>ではなく</a:t>
            </a:r>
            <a:endParaRPr lang="en-US" altLang="ja-JP" sz="1200" b="1" dirty="0"/>
          </a:p>
          <a:p>
            <a:r>
              <a:rPr lang="zh-CN" altLang="en-US" sz="1200" dirty="0"/>
              <a:t>並行</a:t>
            </a:r>
            <a:r>
              <a:rPr lang="en-US" altLang="zh-CN" sz="1200" dirty="0"/>
              <a:t>(</a:t>
            </a:r>
            <a:r>
              <a:rPr lang="en-US" altLang="ja-JP" sz="1200" dirty="0"/>
              <a:t>concurrent)</a:t>
            </a:r>
            <a:r>
              <a:rPr lang="ja-JP" altLang="en-US" sz="1200" dirty="0"/>
              <a:t>で実行する</a:t>
            </a:r>
            <a:endParaRPr lang="en-US" altLang="ja-JP" sz="1200" dirty="0"/>
          </a:p>
          <a:p>
            <a:endParaRPr lang="zh-CN" altLang="en-US" sz="1200" dirty="0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9FEAD65-8F93-FFF9-221A-289FEB24D2B4}"/>
              </a:ext>
            </a:extLst>
          </p:cNvPr>
          <p:cNvGrpSpPr/>
          <p:nvPr/>
        </p:nvGrpSpPr>
        <p:grpSpPr>
          <a:xfrm>
            <a:off x="401215" y="2220847"/>
            <a:ext cx="8736741" cy="2127207"/>
            <a:chOff x="252826" y="2632913"/>
            <a:chExt cx="9067436" cy="2127207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8F9041BF-8651-6246-70E9-AB929FD34000}"/>
                </a:ext>
              </a:extLst>
            </p:cNvPr>
            <p:cNvGrpSpPr/>
            <p:nvPr/>
          </p:nvGrpSpPr>
          <p:grpSpPr>
            <a:xfrm>
              <a:off x="252826" y="2632913"/>
              <a:ext cx="9067436" cy="2127207"/>
              <a:chOff x="141879" y="1968932"/>
              <a:chExt cx="9067436" cy="2127207"/>
            </a:xfrm>
          </p:grpSpPr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0A940E9E-B764-143A-1333-9400134FE559}"/>
                  </a:ext>
                </a:extLst>
              </p:cNvPr>
              <p:cNvGrpSpPr/>
              <p:nvPr/>
            </p:nvGrpSpPr>
            <p:grpSpPr>
              <a:xfrm>
                <a:off x="305570" y="2096899"/>
                <a:ext cx="8374886" cy="1806014"/>
                <a:chOff x="541173" y="2078238"/>
                <a:chExt cx="8374886" cy="1806014"/>
              </a:xfrm>
            </p:grpSpPr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0AD75DEB-14AF-321B-3737-EEE434FD9DBF}"/>
                    </a:ext>
                  </a:extLst>
                </p:cNvPr>
                <p:cNvSpPr txBox="1"/>
                <p:nvPr/>
              </p:nvSpPr>
              <p:spPr>
                <a:xfrm>
                  <a:off x="541173" y="2164160"/>
                  <a:ext cx="104868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thread_1</a:t>
                  </a:r>
                  <a:endParaRPr lang="zh-CN" altLang="en-US" dirty="0"/>
                </a:p>
              </p:txBody>
            </p:sp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AF17CEBB-CBCC-42C2-79AB-573B40E14D14}"/>
                    </a:ext>
                  </a:extLst>
                </p:cNvPr>
                <p:cNvSpPr txBox="1"/>
                <p:nvPr/>
              </p:nvSpPr>
              <p:spPr>
                <a:xfrm>
                  <a:off x="541173" y="2796580"/>
                  <a:ext cx="104868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thread_2</a:t>
                  </a:r>
                  <a:endParaRPr lang="zh-CN" altLang="en-US" dirty="0"/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1EDFB132-BD25-5D56-1428-5AA54EF7A119}"/>
                    </a:ext>
                  </a:extLst>
                </p:cNvPr>
                <p:cNvSpPr txBox="1"/>
                <p:nvPr/>
              </p:nvSpPr>
              <p:spPr>
                <a:xfrm>
                  <a:off x="541174" y="3429000"/>
                  <a:ext cx="104868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thread_3</a:t>
                  </a:r>
                  <a:endParaRPr lang="zh-CN" altLang="en-US" dirty="0"/>
                </a:p>
              </p:txBody>
            </p: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7798EA18-1E19-169F-0A09-15D38F9564BB}"/>
                    </a:ext>
                  </a:extLst>
                </p:cNvPr>
                <p:cNvCxnSpPr>
                  <a:stCxn id="3" idx="3"/>
                </p:cNvCxnSpPr>
                <p:nvPr/>
              </p:nvCxnSpPr>
              <p:spPr>
                <a:xfrm>
                  <a:off x="1589858" y="2348826"/>
                  <a:ext cx="724134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矩形: 圆角 20">
                  <a:extLst>
                    <a:ext uri="{FF2B5EF4-FFF2-40B4-BE49-F238E27FC236}">
                      <a16:creationId xmlns:a16="http://schemas.microsoft.com/office/drawing/2014/main" id="{4574A8DB-A001-FA83-BA89-FB862C1D890A}"/>
                    </a:ext>
                  </a:extLst>
                </p:cNvPr>
                <p:cNvSpPr/>
                <p:nvPr/>
              </p:nvSpPr>
              <p:spPr>
                <a:xfrm>
                  <a:off x="2313992" y="2078238"/>
                  <a:ext cx="662473" cy="5411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I/O</a:t>
                  </a:r>
                  <a:endParaRPr lang="zh-CN" altLang="en-US" dirty="0"/>
                </a:p>
              </p:txBody>
            </p: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93D21B7-F575-3422-AF72-F20D8F4B4EAA}"/>
                    </a:ext>
                  </a:extLst>
                </p:cNvPr>
                <p:cNvCxnSpPr>
                  <a:cxnSpLocks/>
                  <a:stCxn id="6" idx="3"/>
                </p:cNvCxnSpPr>
                <p:nvPr/>
              </p:nvCxnSpPr>
              <p:spPr>
                <a:xfrm>
                  <a:off x="1589858" y="2981246"/>
                  <a:ext cx="724134" cy="0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1266AEA8-2420-B168-52B9-D3D765221439}"/>
                    </a:ext>
                  </a:extLst>
                </p:cNvPr>
                <p:cNvSpPr/>
                <p:nvPr/>
              </p:nvSpPr>
              <p:spPr>
                <a:xfrm>
                  <a:off x="3767784" y="2710658"/>
                  <a:ext cx="662473" cy="5411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I/O</a:t>
                  </a:r>
                  <a:endParaRPr lang="zh-CN" altLang="en-US" dirty="0"/>
                </a:p>
              </p:txBody>
            </p: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EC6B5DB5-0C18-8C7A-BDF3-FE6C5238B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3992" y="2981868"/>
                  <a:ext cx="144624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D7348E83-164C-27A2-3FD8-1517C8B9716E}"/>
                    </a:ext>
                  </a:extLst>
                </p:cNvPr>
                <p:cNvCxnSpPr>
                  <a:cxnSpLocks/>
                  <a:stCxn id="8" idx="3"/>
                </p:cNvCxnSpPr>
                <p:nvPr/>
              </p:nvCxnSpPr>
              <p:spPr>
                <a:xfrm flipV="1">
                  <a:off x="1589859" y="3613665"/>
                  <a:ext cx="2177925" cy="1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id="{01710C8F-470D-620D-AE53-C787E58196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67784" y="3613665"/>
                  <a:ext cx="222646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矩形: 圆角 33">
                  <a:extLst>
                    <a:ext uri="{FF2B5EF4-FFF2-40B4-BE49-F238E27FC236}">
                      <a16:creationId xmlns:a16="http://schemas.microsoft.com/office/drawing/2014/main" id="{8603F1EA-AD8A-1FA8-CC26-AB2A8A352B21}"/>
                    </a:ext>
                  </a:extLst>
                </p:cNvPr>
                <p:cNvSpPr/>
                <p:nvPr/>
              </p:nvSpPr>
              <p:spPr>
                <a:xfrm>
                  <a:off x="5994246" y="3343077"/>
                  <a:ext cx="662473" cy="5411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I/O</a:t>
                  </a:r>
                  <a:endParaRPr lang="zh-CN" altLang="en-US" dirty="0"/>
                </a:p>
              </p:txBody>
            </p: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3BC472DD-554C-5FC9-FBDD-0BB3EFE8E3A5}"/>
                    </a:ext>
                  </a:extLst>
                </p:cNvPr>
                <p:cNvCxnSpPr>
                  <a:cxnSpLocks/>
                  <a:stCxn id="21" idx="3"/>
                </p:cNvCxnSpPr>
                <p:nvPr/>
              </p:nvCxnSpPr>
              <p:spPr>
                <a:xfrm>
                  <a:off x="2976465" y="2348826"/>
                  <a:ext cx="3017781" cy="0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60439980-746A-03B5-8E33-2289AF753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4246" y="2348825"/>
                  <a:ext cx="109702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86776ADF-10C1-CE62-2C8A-A95EAB2DF7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8699" y="2976939"/>
                  <a:ext cx="868974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>
                  <a:extLst>
                    <a:ext uri="{FF2B5EF4-FFF2-40B4-BE49-F238E27FC236}">
                      <a16:creationId xmlns:a16="http://schemas.microsoft.com/office/drawing/2014/main" id="{0ACE3A81-E5FC-FE4B-9361-DF1CB2F1DFB3}"/>
                    </a:ext>
                  </a:extLst>
                </p:cNvPr>
                <p:cNvCxnSpPr>
                  <a:cxnSpLocks/>
                  <a:stCxn id="25" idx="3"/>
                </p:cNvCxnSpPr>
                <p:nvPr/>
              </p:nvCxnSpPr>
              <p:spPr>
                <a:xfrm flipV="1">
                  <a:off x="4430257" y="2976939"/>
                  <a:ext cx="2661009" cy="4307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箭头连接符 46">
                  <a:extLst>
                    <a:ext uri="{FF2B5EF4-FFF2-40B4-BE49-F238E27FC236}">
                      <a16:creationId xmlns:a16="http://schemas.microsoft.com/office/drawing/2014/main" id="{A7853E99-DEF3-0EB5-E704-7BBA6060CBDC}"/>
                    </a:ext>
                  </a:extLst>
                </p:cNvPr>
                <p:cNvCxnSpPr>
                  <a:stCxn id="21" idx="1"/>
                </p:cNvCxnSpPr>
                <p:nvPr/>
              </p:nvCxnSpPr>
              <p:spPr>
                <a:xfrm>
                  <a:off x="2313992" y="2348826"/>
                  <a:ext cx="0" cy="6281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箭头连接符 47">
                  <a:extLst>
                    <a:ext uri="{FF2B5EF4-FFF2-40B4-BE49-F238E27FC236}">
                      <a16:creationId xmlns:a16="http://schemas.microsoft.com/office/drawing/2014/main" id="{CF0BD15B-025D-1231-7D71-8117ECA20F59}"/>
                    </a:ext>
                  </a:extLst>
                </p:cNvPr>
                <p:cNvCxnSpPr/>
                <p:nvPr/>
              </p:nvCxnSpPr>
              <p:spPr>
                <a:xfrm>
                  <a:off x="3760237" y="2985551"/>
                  <a:ext cx="0" cy="6281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4050AA87-563B-6324-1D25-A58FD3CCA1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89980" y="2348825"/>
                  <a:ext cx="4266" cy="12648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>
                  <a:extLst>
                    <a:ext uri="{FF2B5EF4-FFF2-40B4-BE49-F238E27FC236}">
                      <a16:creationId xmlns:a16="http://schemas.microsoft.com/office/drawing/2014/main" id="{573992FD-7890-4DD2-D384-101591A86DCD}"/>
                    </a:ext>
                  </a:extLst>
                </p:cNvPr>
                <p:cNvCxnSpPr>
                  <a:cxnSpLocks/>
                  <a:stCxn id="34" idx="3"/>
                </p:cNvCxnSpPr>
                <p:nvPr/>
              </p:nvCxnSpPr>
              <p:spPr>
                <a:xfrm>
                  <a:off x="6656719" y="3613665"/>
                  <a:ext cx="1320954" cy="0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41C5E4FC-7CB0-B6EE-31AD-5526A35F32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41006" y="3613664"/>
                  <a:ext cx="868974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箭头连接符 57">
                  <a:extLst>
                    <a:ext uri="{FF2B5EF4-FFF2-40B4-BE49-F238E27FC236}">
                      <a16:creationId xmlns:a16="http://schemas.microsoft.com/office/drawing/2014/main" id="{EB8AAC4C-F3AF-303D-901E-B0084FF04360}"/>
                    </a:ext>
                  </a:extLst>
                </p:cNvPr>
                <p:cNvCxnSpPr/>
                <p:nvPr/>
              </p:nvCxnSpPr>
              <p:spPr>
                <a:xfrm>
                  <a:off x="7091266" y="2379568"/>
                  <a:ext cx="0" cy="6281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箭头连接符 58">
                  <a:extLst>
                    <a:ext uri="{FF2B5EF4-FFF2-40B4-BE49-F238E27FC236}">
                      <a16:creationId xmlns:a16="http://schemas.microsoft.com/office/drawing/2014/main" id="{EE6F09C9-7CAE-8622-732A-E2C87ACCCDDA}"/>
                    </a:ext>
                  </a:extLst>
                </p:cNvPr>
                <p:cNvCxnSpPr/>
                <p:nvPr/>
              </p:nvCxnSpPr>
              <p:spPr>
                <a:xfrm>
                  <a:off x="7941006" y="2976939"/>
                  <a:ext cx="0" cy="6281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B7997464-DF7D-A21F-0075-E7BBFC7E0765}"/>
                    </a:ext>
                  </a:extLst>
                </p:cNvPr>
                <p:cNvSpPr/>
                <p:nvPr/>
              </p:nvSpPr>
              <p:spPr>
                <a:xfrm>
                  <a:off x="7073732" y="2302165"/>
                  <a:ext cx="108000" cy="1080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99F281BE-C806-97B4-3972-E12D84ABDC2D}"/>
                    </a:ext>
                  </a:extLst>
                </p:cNvPr>
                <p:cNvSpPr/>
                <p:nvPr/>
              </p:nvSpPr>
              <p:spPr>
                <a:xfrm>
                  <a:off x="7941005" y="2922939"/>
                  <a:ext cx="108000" cy="1080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C1338795-E2A3-8BB6-0048-EEB50B901D0B}"/>
                    </a:ext>
                  </a:extLst>
                </p:cNvPr>
                <p:cNvSpPr/>
                <p:nvPr/>
              </p:nvSpPr>
              <p:spPr>
                <a:xfrm>
                  <a:off x="8808059" y="3551052"/>
                  <a:ext cx="108000" cy="1080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0B1190AA-34F8-16CD-2202-30921D5F0744}"/>
                  </a:ext>
                </a:extLst>
              </p:cNvPr>
              <p:cNvSpPr/>
              <p:nvPr/>
            </p:nvSpPr>
            <p:spPr>
              <a:xfrm>
                <a:off x="141879" y="1968932"/>
                <a:ext cx="9067436" cy="21272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612CD527-07B2-E8E6-EA4C-2F2B688CA4CC}"/>
                </a:ext>
              </a:extLst>
            </p:cNvPr>
            <p:cNvSpPr txBox="1"/>
            <p:nvPr/>
          </p:nvSpPr>
          <p:spPr>
            <a:xfrm>
              <a:off x="7089420" y="291877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終了</a:t>
              </a:r>
              <a:endParaRPr lang="zh-CN" altLang="en-US" sz="1200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4DC9901-CA2D-32AC-8B6C-5EDB06B79A2C}"/>
                </a:ext>
              </a:extLst>
            </p:cNvPr>
            <p:cNvSpPr txBox="1"/>
            <p:nvPr/>
          </p:nvSpPr>
          <p:spPr>
            <a:xfrm>
              <a:off x="8757847" y="415780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終了</a:t>
              </a:r>
              <a:endParaRPr lang="zh-CN" altLang="en-US" sz="1200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2EF439AE-DEB9-0E4D-9C79-0D7C4FA26E1B}"/>
                </a:ext>
              </a:extLst>
            </p:cNvPr>
            <p:cNvSpPr txBox="1"/>
            <p:nvPr/>
          </p:nvSpPr>
          <p:spPr>
            <a:xfrm>
              <a:off x="8017805" y="35486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終了</a:t>
              </a:r>
              <a:endParaRPr lang="zh-CN" altLang="en-US" sz="1200" dirty="0"/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63CACC7B-3CEA-66D4-0FBD-979EF306C200}"/>
              </a:ext>
            </a:extLst>
          </p:cNvPr>
          <p:cNvSpPr txBox="1"/>
          <p:nvPr/>
        </p:nvSpPr>
        <p:spPr>
          <a:xfrm>
            <a:off x="401215" y="4428815"/>
            <a:ext cx="409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asyncio</a:t>
            </a:r>
            <a:r>
              <a:rPr lang="ja-JP" altLang="en-US" sz="1200" dirty="0"/>
              <a:t>モジュールを使っても</a:t>
            </a:r>
            <a:endParaRPr lang="en-US" altLang="ja-JP" sz="1200" dirty="0"/>
          </a:p>
          <a:p>
            <a:r>
              <a:rPr lang="en-US" altLang="ja-JP" sz="1200" dirty="0"/>
              <a:t>GIL</a:t>
            </a:r>
            <a:r>
              <a:rPr lang="ja-JP" altLang="en-US" sz="1200" dirty="0"/>
              <a:t>を避けることができなくて、タスクの実行が</a:t>
            </a:r>
            <a:r>
              <a:rPr lang="ja-JP" altLang="en-US" sz="1200" b="1" dirty="0"/>
              <a:t>並行</a:t>
            </a:r>
            <a:r>
              <a:rPr lang="ja-JP" altLang="en-US" sz="1200" dirty="0"/>
              <a:t>です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CD7521-B0F8-A216-5680-E004D6E89B29}"/>
              </a:ext>
            </a:extLst>
          </p:cNvPr>
          <p:cNvSpPr txBox="1"/>
          <p:nvPr/>
        </p:nvSpPr>
        <p:spPr>
          <a:xfrm>
            <a:off x="12783" y="5272408"/>
            <a:ext cx="74501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と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の違い：</a:t>
            </a:r>
            <a:endParaRPr lang="en-US" altLang="zh-CN" sz="12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非ブロッキングのコルーチンであ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る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のように呼び出した時、制御フローを呼び出し元の関数に戻します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  <a:r>
              <a:rPr lang="ja-JP" altLang="en-US" sz="1200" dirty="0"/>
              <a:t>ブロッキング関数である</a:t>
            </a:r>
            <a:endParaRPr lang="en-US" altLang="ja-JP" sz="1200" dirty="0"/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プログラムの実行フローはその場で停止し、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が完了するまで戻りません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0CFCF1-521F-DB2E-DEB1-CD32B893B8BC}"/>
              </a:ext>
            </a:extLst>
          </p:cNvPr>
          <p:cNvSpPr txBox="1"/>
          <p:nvPr/>
        </p:nvSpPr>
        <p:spPr>
          <a:xfrm>
            <a:off x="6096000" y="4633911"/>
            <a:ext cx="6097554" cy="61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I/O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に負荷をかける処理を扱う場合、</a:t>
            </a:r>
            <a:r>
              <a:rPr lang="en-US" altLang="ja-JP" sz="1200" dirty="0" err="1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asnycio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がおすすめ</a:t>
            </a:r>
            <a:endParaRPr lang="en-US" altLang="ja-JP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に負荷がかかる計算処理は、 </a:t>
            </a:r>
            <a:r>
              <a:rPr lang="en-US" altLang="ja-JP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threads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、</a:t>
            </a:r>
            <a:r>
              <a:rPr lang="en-US" altLang="ja-JP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multiprocessing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がおすすめ</a:t>
            </a:r>
          </a:p>
        </p:txBody>
      </p:sp>
    </p:spTree>
    <p:extLst>
      <p:ext uri="{BB962C8B-B14F-4D97-AF65-F5344CB8AC3E}">
        <p14:creationId xmlns:p14="http://schemas.microsoft.com/office/powerpoint/2010/main" val="2198257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54061" y="99568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54061" y="3274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担当範囲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8646CB-557A-9443-833E-1AD2F1EF57D2}"/>
              </a:ext>
            </a:extLst>
          </p:cNvPr>
          <p:cNvSpPr txBox="1"/>
          <p:nvPr/>
        </p:nvSpPr>
        <p:spPr>
          <a:xfrm>
            <a:off x="518984" y="1328351"/>
            <a:ext cx="9512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Chapter 54: </a:t>
            </a:r>
            <a:r>
              <a:rPr lang="en-US" altLang="zh-CN" dirty="0" err="1">
                <a:solidFill>
                  <a:schemeClr val="bg2"/>
                </a:solidFill>
              </a:rPr>
              <a:t>Asyncio</a:t>
            </a:r>
            <a:r>
              <a:rPr lang="en-US" altLang="zh-CN" dirty="0">
                <a:solidFill>
                  <a:schemeClr val="bg2"/>
                </a:solidFill>
              </a:rPr>
              <a:t> module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54.2: Asynchronous Executors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54.3: Using </a:t>
            </a:r>
            <a:r>
              <a:rPr lang="en-US" altLang="zh-CN" dirty="0" err="1">
                <a:solidFill>
                  <a:schemeClr val="bg2"/>
                </a:solidFill>
              </a:rPr>
              <a:t>UVLoop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    Section 54.3: Synchronization Primitive: Event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54.4: A Simple </a:t>
            </a:r>
            <a:r>
              <a:rPr lang="en-US" altLang="zh-CN" dirty="0" err="1">
                <a:solidFill>
                  <a:schemeClr val="bg2"/>
                </a:solidFill>
              </a:rPr>
              <a:t>Websocket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    Section 54.5: Common Misconception about </a:t>
            </a:r>
            <a:r>
              <a:rPr lang="en-US" altLang="zh-CN" dirty="0" err="1">
                <a:solidFill>
                  <a:schemeClr val="bg2"/>
                </a:solidFill>
              </a:rPr>
              <a:t>asyncio</a:t>
            </a:r>
            <a:endParaRPr lang="en-US" altLang="zh-CN" dirty="0">
              <a:solidFill>
                <a:schemeClr val="bg2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Chapter 55: Random module</a:t>
            </a:r>
          </a:p>
          <a:p>
            <a:r>
              <a:rPr lang="en-US" altLang="zh-CN" dirty="0"/>
              <a:t>    Section 55.1: Creating a random user password</a:t>
            </a:r>
          </a:p>
          <a:p>
            <a:r>
              <a:rPr lang="en-US" altLang="zh-CN" dirty="0"/>
              <a:t>    Section 55.2: Create cryptographically secure random numbers</a:t>
            </a:r>
          </a:p>
          <a:p>
            <a:r>
              <a:rPr lang="en-US" altLang="zh-CN" dirty="0"/>
              <a:t>    Section 55.3: Random and sequences: shuffle, choice and sample</a:t>
            </a:r>
          </a:p>
          <a:p>
            <a:r>
              <a:rPr lang="en-US" altLang="zh-CN" dirty="0"/>
              <a:t>    Section 55.4: Creating random integers and floats: </a:t>
            </a:r>
            <a:r>
              <a:rPr lang="en-US" altLang="zh-CN" dirty="0" err="1"/>
              <a:t>randint</a:t>
            </a:r>
            <a:r>
              <a:rPr lang="en-US" altLang="zh-CN" dirty="0"/>
              <a:t>, </a:t>
            </a:r>
            <a:r>
              <a:rPr lang="en-US" altLang="zh-CN" dirty="0" err="1"/>
              <a:t>randrange</a:t>
            </a:r>
            <a:r>
              <a:rPr lang="en-US" altLang="zh-CN" dirty="0"/>
              <a:t>, random, and uniform</a:t>
            </a:r>
          </a:p>
          <a:p>
            <a:r>
              <a:rPr lang="en-US" altLang="zh-CN" dirty="0"/>
              <a:t>    Section 55.5: Reproducible random numbers: Seed and State</a:t>
            </a:r>
          </a:p>
          <a:p>
            <a:r>
              <a:rPr lang="en-US" altLang="zh-CN" dirty="0"/>
              <a:t>    Section 55.6: Random Binary Decision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442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7433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55.1: Creating a random user password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161A8B-E79F-EBD2-C95B-6CB7439BC74E}"/>
              </a:ext>
            </a:extLst>
          </p:cNvPr>
          <p:cNvSpPr txBox="1"/>
          <p:nvPr/>
        </p:nvSpPr>
        <p:spPr>
          <a:xfrm>
            <a:off x="0" y="738663"/>
            <a:ext cx="5448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モジュール</a:t>
            </a:r>
            <a:r>
              <a:rPr lang="en-US" altLang="ja-JP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ja-JP" altLang="en-US" sz="1400" dirty="0"/>
              <a:t>を利用してランダムのパスワードを生成できる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23D256-5FF4-13B7-4081-5113A1158B58}"/>
              </a:ext>
            </a:extLst>
          </p:cNvPr>
          <p:cNvSpPr txBox="1"/>
          <p:nvPr/>
        </p:nvSpPr>
        <p:spPr>
          <a:xfrm>
            <a:off x="37173" y="1110633"/>
            <a:ext cx="596188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punctuation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ascii_letters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digits</a:t>
            </a: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句読点　</a:t>
            </a: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punctuation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zh-CN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アルファベット　</a:t>
            </a: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ascii_letters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数字　</a:t>
            </a: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digits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パスワード</a:t>
            </a:r>
            <a:r>
              <a:rPr lang="zh-CN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生成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</a:t>
            </a:r>
            <a:r>
              <a:rPr lang="zh-CN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用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いる</a:t>
            </a:r>
            <a:r>
              <a:rPr lang="zh-CN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文字</a:t>
            </a:r>
            <a:endParaRPr lang="zh-CN" alt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symbols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ascii_letters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digits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punctuation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乱数生成器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をインスタンス</a:t>
            </a:r>
            <a:r>
              <a:rPr lang="zh-CN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化</a:t>
            </a:r>
            <a:endParaRPr lang="zh-CN" alt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secure_random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SystemRandom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10</a:t>
            </a:r>
            <a:r>
              <a:rPr lang="zh-CN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文字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のパスワードを</a:t>
            </a:r>
            <a:r>
              <a:rPr lang="zh-CN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生成</a:t>
            </a:r>
            <a:endParaRPr lang="zh-CN" alt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secure_random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choice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symbols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1F0636-1336-E21F-5A15-7C560C369698}"/>
              </a:ext>
            </a:extLst>
          </p:cNvPr>
          <p:cNvSpPr txBox="1"/>
          <p:nvPr/>
        </p:nvSpPr>
        <p:spPr>
          <a:xfrm>
            <a:off x="6423858" y="1046440"/>
            <a:ext cx="61909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注意すべき：</a:t>
            </a:r>
            <a:endParaRPr lang="en-US" altLang="ja-JP" sz="1200" dirty="0"/>
          </a:p>
          <a:p>
            <a:r>
              <a:rPr lang="ja-JP" altLang="en-US" sz="1200" dirty="0"/>
              <a:t>パスワードを生成するのに</a:t>
            </a:r>
            <a:endParaRPr lang="en-US" altLang="ja-JP" sz="1200" dirty="0"/>
          </a:p>
          <a:p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choice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、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などの関数を使用すべきではない</a:t>
            </a:r>
            <a:endParaRPr lang="en-US" altLang="ja-JP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SystemRandom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を使用すべきである</a:t>
            </a:r>
            <a:endParaRPr lang="en-US" altLang="ja-JP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原因：</a:t>
            </a:r>
            <a:endParaRPr lang="en-US" altLang="ja-JP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choice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、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PRNG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に基づいて乱数を生成する</a:t>
            </a:r>
            <a:endParaRPr lang="en-US" altLang="ja-JP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PRNG(pseudo random number generator)</a:t>
            </a: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シード</a:t>
            </a:r>
            <a:r>
              <a:rPr lang="en-US" altLang="ja-JP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(seed)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と呼ばれる開始値に基づいて予測可能な数列を生成する</a:t>
            </a:r>
            <a:endParaRPr lang="en-US" altLang="ja-JP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アルゴリズムのことである</a:t>
            </a:r>
            <a:endParaRPr lang="en-US" altLang="ja-JP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安全性が弱い</a:t>
            </a:r>
            <a:endParaRPr lang="en-US" altLang="ja-JP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SystemRandom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CSPRNG(cryptographically secure pseudo random number generator)</a:t>
            </a: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暗号論的にセキュアな疑似乱数生成器に基づいて乱数を生成する</a:t>
            </a:r>
            <a:endParaRPr lang="en-US" altLang="ja-JP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システムのエントロピーを利用することで生成する数列を予測不可能そうです</a:t>
            </a:r>
            <a:endParaRPr lang="en-US" altLang="ja-JP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安全性が高い</a:t>
            </a:r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zh-CN" altLang="en-US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91494-7B79-B5A6-B30C-81B984399BDA}"/>
              </a:ext>
            </a:extLst>
          </p:cNvPr>
          <p:cNvSpPr txBox="1"/>
          <p:nvPr/>
        </p:nvSpPr>
        <p:spPr>
          <a:xfrm>
            <a:off x="37173" y="5350962"/>
            <a:ext cx="522290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ja-JP" sz="1400" dirty="0"/>
          </a:p>
          <a:p>
            <a:r>
              <a:rPr lang="en-US" altLang="ja-JP" sz="1400" dirty="0"/>
              <a:t>!"#$%&amp;'()*+,-./:;&lt;=&gt;?@[\]^_`{|}~</a:t>
            </a:r>
          </a:p>
          <a:p>
            <a:r>
              <a:rPr lang="en-US" altLang="ja-JP" sz="1400" dirty="0" err="1"/>
              <a:t>abcdefghijklmnopqrstuvwxyzABCDEFGHIJKLMNOPQRSTUVWXYZ</a:t>
            </a:r>
            <a:endParaRPr lang="en-US" altLang="ja-JP" sz="1400" dirty="0"/>
          </a:p>
          <a:p>
            <a:r>
              <a:rPr lang="en-US" altLang="ja-JP" sz="1400" dirty="0"/>
              <a:t>0123456789</a:t>
            </a:r>
          </a:p>
          <a:p>
            <a:r>
              <a:rPr lang="en-US" altLang="ja-JP" sz="1400" dirty="0"/>
              <a:t>t|*)q;$C&lt;5</a:t>
            </a:r>
          </a:p>
        </p:txBody>
      </p:sp>
    </p:spTree>
    <p:extLst>
      <p:ext uri="{BB962C8B-B14F-4D97-AF65-F5344CB8AC3E}">
        <p14:creationId xmlns:p14="http://schemas.microsoft.com/office/powerpoint/2010/main" val="1029381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7433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55.1: Creating a random user password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161A8B-E79F-EBD2-C95B-6CB7439BC74E}"/>
              </a:ext>
            </a:extLst>
          </p:cNvPr>
          <p:cNvSpPr txBox="1"/>
          <p:nvPr/>
        </p:nvSpPr>
        <p:spPr>
          <a:xfrm>
            <a:off x="305570" y="664018"/>
            <a:ext cx="80842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Version &gt; 3.6</a:t>
            </a:r>
          </a:p>
          <a:p>
            <a:r>
              <a:rPr lang="ja-JP" altLang="en-US" sz="1400" dirty="0"/>
              <a:t>暗号的に安全な機能を提供するモジュール</a:t>
            </a:r>
            <a:r>
              <a:rPr lang="en-US" altLang="ja-JP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secrets</a:t>
            </a:r>
            <a:r>
              <a:rPr lang="ja-JP" altLang="en-US" sz="1400" dirty="0"/>
              <a:t>を利用できる</a:t>
            </a:r>
            <a:endParaRPr lang="en-US" altLang="ja-JP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ja-JP" altLang="en-US" sz="1400" dirty="0"/>
              <a:t>例：</a:t>
            </a:r>
            <a:endParaRPr lang="en-US" altLang="ja-JP" sz="1400" dirty="0"/>
          </a:p>
          <a:p>
            <a:r>
              <a:rPr lang="ja-JP" altLang="en-US" sz="1400" b="1" dirty="0"/>
              <a:t>アルファベット</a:t>
            </a:r>
            <a:r>
              <a:rPr lang="ja-JP" altLang="en-US" sz="1400" dirty="0"/>
              <a:t>と</a:t>
            </a:r>
            <a:r>
              <a:rPr lang="ja-JP" altLang="en-US" sz="1400" b="1" dirty="0"/>
              <a:t>数字</a:t>
            </a:r>
            <a:r>
              <a:rPr lang="ja-JP" altLang="en-US" sz="1400" dirty="0"/>
              <a:t>からなって</a:t>
            </a:r>
            <a:r>
              <a:rPr lang="en-US" altLang="ja-JP" sz="1400" b="1" dirty="0"/>
              <a:t>10</a:t>
            </a:r>
            <a:r>
              <a:rPr lang="ja-JP" altLang="en-US" sz="1400" dirty="0"/>
              <a:t>文字が含まれるパスワードを生成する</a:t>
            </a:r>
            <a:endParaRPr lang="en-US" altLang="ja-JP" sz="1400" dirty="0"/>
          </a:p>
          <a:p>
            <a:r>
              <a:rPr lang="ja-JP" altLang="en-US" sz="1400" dirty="0"/>
              <a:t>三つの条件：</a:t>
            </a:r>
            <a:endParaRPr lang="en-US" altLang="ja-JP" sz="1400" dirty="0"/>
          </a:p>
          <a:p>
            <a:r>
              <a:rPr lang="ja-JP" altLang="en-US" sz="1400" dirty="0"/>
              <a:t>少なくとも</a:t>
            </a:r>
            <a:r>
              <a:rPr lang="ja-JP" altLang="en-US" sz="1400" b="1" dirty="0"/>
              <a:t>一つ</a:t>
            </a:r>
            <a:r>
              <a:rPr lang="ja-JP" altLang="en-US" sz="1400" dirty="0"/>
              <a:t>の小文字のアルファベット、</a:t>
            </a:r>
            <a:r>
              <a:rPr lang="ja-JP" altLang="en-US" sz="1400" b="1" dirty="0"/>
              <a:t>一つ</a:t>
            </a:r>
            <a:r>
              <a:rPr lang="ja-JP" altLang="en-US" sz="1400" dirty="0"/>
              <a:t>の大文字アルファベットと</a:t>
            </a:r>
            <a:r>
              <a:rPr lang="ja-JP" altLang="en-US" sz="1400" b="1" dirty="0"/>
              <a:t>三つ</a:t>
            </a:r>
            <a:r>
              <a:rPr lang="ja-JP" altLang="en-US" sz="1400" dirty="0"/>
              <a:t>の数字があること</a:t>
            </a:r>
            <a:endParaRPr lang="zh-CN" altLang="en-US" sz="1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E9A9A67-7167-29C2-84AD-1CA29B8D86EF}"/>
              </a:ext>
            </a:extLst>
          </p:cNvPr>
          <p:cNvSpPr txBox="1"/>
          <p:nvPr/>
        </p:nvSpPr>
        <p:spPr>
          <a:xfrm>
            <a:off x="305569" y="2716107"/>
            <a:ext cx="9165001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secrets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アルファベットと数字の文字列</a:t>
            </a:r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alphabet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ascii_letters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digits</a:t>
            </a:r>
            <a:endParaRPr lang="en-US" altLang="zh-CN" sz="1400" b="0" dirty="0">
              <a:solidFill>
                <a:srgbClr val="00108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001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条件を満たすまでパスワードを繰り返し生成する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secrets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choice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alphabet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islower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一つの小文字のアルファベット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isupper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     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一つの大文字アルファベット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isdigit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 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三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つの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数字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):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EFE0F5-B080-2EB4-075B-C6849C12777F}"/>
              </a:ext>
            </a:extLst>
          </p:cNvPr>
          <p:cNvSpPr txBox="1"/>
          <p:nvPr/>
        </p:nvSpPr>
        <p:spPr>
          <a:xfrm>
            <a:off x="9769151" y="5654351"/>
            <a:ext cx="117051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ja-JP" sz="1400" dirty="0"/>
          </a:p>
          <a:p>
            <a:r>
              <a:rPr lang="en-US" altLang="zh-CN" sz="1400" dirty="0"/>
              <a:t>U77wvmiG9r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4447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9831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55.2: Create cryptographically secure random numbers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573571-D7B8-2B39-50E9-F7E328C7210D}"/>
              </a:ext>
            </a:extLst>
          </p:cNvPr>
          <p:cNvSpPr txBox="1"/>
          <p:nvPr/>
        </p:nvSpPr>
        <p:spPr>
          <a:xfrm>
            <a:off x="305570" y="771751"/>
            <a:ext cx="67110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choice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、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PRNG</a:t>
            </a:r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に基づいて乱数を生成する</a:t>
            </a:r>
            <a:endParaRPr lang="en-US" altLang="ja-JP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安全性が弱い</a:t>
            </a:r>
            <a:endParaRPr lang="en-US" altLang="ja-JP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SystemRandom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CSPRNG(cryptographically secure pseudo random number generator)</a:t>
            </a: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暗号論的にセキュアな疑似乱数生成器に基づいて乱数を生成する</a:t>
            </a:r>
            <a:endParaRPr lang="en-US" altLang="ja-JP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安全性が高い</a:t>
            </a:r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A860D2-823E-38E9-E143-360C84CB0BC2}"/>
              </a:ext>
            </a:extLst>
          </p:cNvPr>
          <p:cNvSpPr txBox="1"/>
          <p:nvPr/>
        </p:nvSpPr>
        <p:spPr>
          <a:xfrm>
            <a:off x="305570" y="3015115"/>
            <a:ext cx="1123639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SystemRandom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の使用方法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secure_rand_gen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SystemRandom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の範囲で数字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個を生成する</a:t>
            </a:r>
            <a:endParaRPr lang="en-US" altLang="ja-JP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secure_rand_gen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21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)]) </a:t>
            </a: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の範囲で数字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個を生成する</a:t>
            </a:r>
            <a:endParaRPr lang="en-US" altLang="ja-JP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secure_rand_gen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21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7D99F8-79C0-A16D-C5E0-014837C5A0AC}"/>
              </a:ext>
            </a:extLst>
          </p:cNvPr>
          <p:cNvSpPr txBox="1"/>
          <p:nvPr/>
        </p:nvSpPr>
        <p:spPr>
          <a:xfrm>
            <a:off x="305570" y="5273445"/>
            <a:ext cx="474360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出力：</a:t>
            </a:r>
            <a:endParaRPr lang="en-US" altLang="ja-JP" dirty="0"/>
          </a:p>
          <a:p>
            <a:r>
              <a:rPr lang="en-US" altLang="zh-CN" sz="1800" dirty="0">
                <a:highlight>
                  <a:srgbClr val="FFFFFF"/>
                </a:highlight>
                <a:latin typeface="Consolas" panose="020B0609020204030204" pitchFamily="49" charset="0"/>
              </a:rPr>
              <a:t>[10, 1, 9, 17, 7, 20, 17, 11, 16, 6]</a:t>
            </a:r>
          </a:p>
          <a:p>
            <a:r>
              <a:rPr lang="en-US" altLang="zh-CN" sz="1800" dirty="0">
                <a:highlight>
                  <a:srgbClr val="FFFFFF"/>
                </a:highlight>
                <a:latin typeface="Consolas" panose="020B0609020204030204" pitchFamily="49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980020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9831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55.2: Create cryptographically secure random numbers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494F45-7FBE-BC3D-A45D-D34A925F1188}"/>
              </a:ext>
            </a:extLst>
          </p:cNvPr>
          <p:cNvSpPr txBox="1"/>
          <p:nvPr/>
        </p:nvSpPr>
        <p:spPr>
          <a:xfrm>
            <a:off x="305570" y="1212799"/>
            <a:ext cx="6097554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バイトを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五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つ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生成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する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random_bytes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urandom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random_bytes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0B4F64-0A4E-568C-6791-240F1331ED1F}"/>
              </a:ext>
            </a:extLst>
          </p:cNvPr>
          <p:cNvSpPr txBox="1"/>
          <p:nvPr/>
        </p:nvSpPr>
        <p:spPr>
          <a:xfrm>
            <a:off x="305570" y="741301"/>
            <a:ext cx="5743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モジュール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ja-JP" altLang="en-US" sz="1600" dirty="0"/>
              <a:t>で暗号的に安全なランダムバイトを生成できる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89E871-6D98-87DC-DAB6-4B0B27293500}"/>
              </a:ext>
            </a:extLst>
          </p:cNvPr>
          <p:cNvSpPr txBox="1"/>
          <p:nvPr/>
        </p:nvSpPr>
        <p:spPr>
          <a:xfrm>
            <a:off x="305570" y="2749459"/>
            <a:ext cx="144142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ja-JP" sz="1400" dirty="0"/>
          </a:p>
          <a:p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b'_:)\x7f\xd5'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B4A0A5-25DB-BFF4-165F-9329EA5B0623}"/>
              </a:ext>
            </a:extLst>
          </p:cNvPr>
          <p:cNvSpPr txBox="1"/>
          <p:nvPr/>
        </p:nvSpPr>
        <p:spPr>
          <a:xfrm>
            <a:off x="1845122" y="2749459"/>
            <a:ext cx="105645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説明：</a:t>
            </a:r>
            <a:endParaRPr lang="en-US" altLang="zh-CN" sz="1600" dirty="0"/>
          </a:p>
          <a:p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b'_:)\x7f\xd5’</a:t>
            </a:r>
          </a:p>
          <a:p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b    byte</a:t>
            </a:r>
            <a:r>
              <a:rPr lang="ja-JP" altLang="en-US" sz="1600" dirty="0"/>
              <a:t>の意味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一番目：</a:t>
            </a:r>
            <a:r>
              <a:rPr lang="en-US" altLang="ja-JP" sz="1600" dirty="0"/>
              <a:t>_           </a:t>
            </a:r>
            <a:r>
              <a:rPr lang="en-US" altLang="zh-CN" sz="1600" dirty="0"/>
              <a:t>ascii</a:t>
            </a:r>
            <a:r>
              <a:rPr lang="ja-JP" altLang="en-US" sz="1600" dirty="0"/>
              <a:t>コード：</a:t>
            </a:r>
            <a:r>
              <a:rPr lang="en-US" altLang="ja-JP" sz="1600" dirty="0"/>
              <a:t>10</a:t>
            </a:r>
            <a:r>
              <a:rPr lang="ja-JP" altLang="en-US" sz="1600" dirty="0"/>
              <a:t>進数：</a:t>
            </a:r>
            <a:r>
              <a:rPr lang="en-US" altLang="ja-JP" sz="1600" dirty="0"/>
              <a:t>95</a:t>
            </a:r>
            <a:r>
              <a:rPr lang="ja-JP" altLang="en-US" sz="1600" dirty="0"/>
              <a:t>、</a:t>
            </a:r>
            <a:r>
              <a:rPr lang="en-US" altLang="ja-JP" sz="1600" dirty="0"/>
              <a:t>16</a:t>
            </a:r>
            <a:r>
              <a:rPr lang="ja-JP" altLang="en-US" sz="1600" dirty="0"/>
              <a:t>進数：</a:t>
            </a:r>
            <a:r>
              <a:rPr lang="en-US" altLang="ja-JP" sz="1600" dirty="0"/>
              <a:t>\x5F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二番目：</a:t>
            </a:r>
            <a:r>
              <a:rPr lang="en-US" altLang="ja-JP" sz="1600" dirty="0"/>
              <a:t>:           </a:t>
            </a:r>
            <a:r>
              <a:rPr lang="en-US" altLang="zh-CN" sz="1600" dirty="0"/>
              <a:t>ascii</a:t>
            </a:r>
            <a:r>
              <a:rPr lang="ja-JP" altLang="en-US" sz="1600" dirty="0"/>
              <a:t>コード：</a:t>
            </a:r>
            <a:r>
              <a:rPr lang="en-US" altLang="ja-JP" sz="1600" dirty="0"/>
              <a:t>10</a:t>
            </a:r>
            <a:r>
              <a:rPr lang="ja-JP" altLang="en-US" sz="1600" dirty="0"/>
              <a:t>進数：</a:t>
            </a:r>
            <a:r>
              <a:rPr lang="en-US" altLang="ja-JP" sz="1600" dirty="0"/>
              <a:t>58</a:t>
            </a:r>
            <a:r>
              <a:rPr lang="ja-JP" altLang="en-US" sz="1600" dirty="0"/>
              <a:t>、</a:t>
            </a:r>
            <a:r>
              <a:rPr lang="en-US" altLang="ja-JP" sz="1600" dirty="0"/>
              <a:t>16</a:t>
            </a:r>
            <a:r>
              <a:rPr lang="ja-JP" altLang="en-US" sz="1600" dirty="0"/>
              <a:t>進数：</a:t>
            </a:r>
            <a:r>
              <a:rPr lang="en-US" altLang="ja-JP" sz="1600" dirty="0"/>
              <a:t>\x3A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三番目：</a:t>
            </a:r>
            <a:r>
              <a:rPr lang="en-US" altLang="ja-JP" sz="1600" dirty="0"/>
              <a:t>)           </a:t>
            </a:r>
            <a:r>
              <a:rPr lang="en-US" altLang="zh-CN" sz="1600" dirty="0"/>
              <a:t>ascii</a:t>
            </a:r>
            <a:r>
              <a:rPr lang="ja-JP" altLang="en-US" sz="1600" dirty="0"/>
              <a:t>コード：</a:t>
            </a:r>
            <a:r>
              <a:rPr lang="en-US" altLang="ja-JP" sz="1600" dirty="0"/>
              <a:t>10</a:t>
            </a:r>
            <a:r>
              <a:rPr lang="ja-JP" altLang="en-US" sz="1600" dirty="0"/>
              <a:t>進数：</a:t>
            </a:r>
            <a:r>
              <a:rPr lang="en-US" altLang="ja-JP" sz="1600" dirty="0"/>
              <a:t>41</a:t>
            </a:r>
            <a:r>
              <a:rPr lang="ja-JP" altLang="en-US" sz="1600" dirty="0"/>
              <a:t>、</a:t>
            </a:r>
            <a:r>
              <a:rPr lang="en-US" altLang="ja-JP" sz="1600" dirty="0"/>
              <a:t>16</a:t>
            </a:r>
            <a:r>
              <a:rPr lang="ja-JP" altLang="en-US" sz="1600" dirty="0"/>
              <a:t>進数：</a:t>
            </a:r>
            <a:r>
              <a:rPr lang="en-US" altLang="ja-JP" sz="1600" dirty="0"/>
              <a:t>\x29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四番目：</a:t>
            </a:r>
            <a:r>
              <a:rPr lang="en-US" altLang="ja-JP" sz="1600" dirty="0"/>
              <a:t>\x7f      \x</a:t>
            </a:r>
            <a:r>
              <a:rPr lang="ja-JP" altLang="en-US" sz="1600" dirty="0"/>
              <a:t>：</a:t>
            </a:r>
            <a:r>
              <a:rPr lang="en-US" altLang="ja-JP" sz="1600" dirty="0"/>
              <a:t>16</a:t>
            </a:r>
            <a:r>
              <a:rPr lang="ja-JP" altLang="en-US" sz="1600" dirty="0"/>
              <a:t>進数の意味　対応する</a:t>
            </a:r>
            <a:r>
              <a:rPr lang="en-US" altLang="ja-JP" sz="1600" dirty="0"/>
              <a:t>10</a:t>
            </a:r>
            <a:r>
              <a:rPr lang="ja-JP" altLang="en-US" sz="1600" dirty="0"/>
              <a:t>進数：</a:t>
            </a:r>
            <a:r>
              <a:rPr lang="en-US" altLang="ja-JP" sz="1600" dirty="0"/>
              <a:t>127    </a:t>
            </a:r>
            <a:r>
              <a:rPr lang="ja-JP" altLang="en-US" sz="1600" dirty="0"/>
              <a:t>対応する符号：</a:t>
            </a:r>
            <a:r>
              <a:rPr lang="en-US" altLang="ja-JP" sz="1600" dirty="0"/>
              <a:t>DEL  </a:t>
            </a:r>
            <a:r>
              <a:rPr lang="ja-JP" altLang="en-US" sz="1600" dirty="0"/>
              <a:t>制御文字　印字されない　</a:t>
            </a:r>
            <a:r>
              <a:rPr lang="en-US" altLang="ja-JP" sz="1600" dirty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五番目：</a:t>
            </a:r>
            <a:r>
              <a:rPr lang="en-US" altLang="ja-JP" sz="1600" dirty="0"/>
              <a:t>\xd5     \x</a:t>
            </a:r>
            <a:r>
              <a:rPr lang="ja-JP" altLang="en-US" sz="1600" dirty="0"/>
              <a:t>：</a:t>
            </a:r>
            <a:r>
              <a:rPr lang="en-US" altLang="ja-JP" sz="1600" dirty="0"/>
              <a:t>16</a:t>
            </a:r>
            <a:r>
              <a:rPr lang="ja-JP" altLang="en-US" sz="1600" dirty="0"/>
              <a:t>進数の意味　対応する</a:t>
            </a:r>
            <a:r>
              <a:rPr lang="en-US" altLang="ja-JP" sz="1600" dirty="0"/>
              <a:t>10</a:t>
            </a:r>
            <a:r>
              <a:rPr lang="ja-JP" altLang="en-US" sz="1600" dirty="0"/>
              <a:t>進数：</a:t>
            </a:r>
            <a:r>
              <a:rPr lang="en-US" altLang="ja-JP" sz="1600" dirty="0"/>
              <a:t>213   ascii</a:t>
            </a:r>
            <a:r>
              <a:rPr lang="ja-JP" altLang="en-US" sz="1600" dirty="0"/>
              <a:t>コード表の範囲を超える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604225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10152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55.3: Random and sequences: shuffle, choice and sample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E017D4-3D8E-524D-A02F-2F10A14CE47B}"/>
              </a:ext>
            </a:extLst>
          </p:cNvPr>
          <p:cNvSpPr txBox="1"/>
          <p:nvPr/>
        </p:nvSpPr>
        <p:spPr>
          <a:xfrm>
            <a:off x="305570" y="723274"/>
            <a:ext cx="10155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shuffle()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関数でミュータブル（変更可能）、インデクスでアクセスできるオブジェクト</a:t>
            </a:r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の要素の順番をランダムに変える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367A0A-1827-7920-3DC8-F0B80FD0F008}"/>
              </a:ext>
            </a:extLst>
          </p:cNvPr>
          <p:cNvSpPr txBox="1"/>
          <p:nvPr/>
        </p:nvSpPr>
        <p:spPr>
          <a:xfrm>
            <a:off x="305570" y="1125232"/>
            <a:ext cx="609755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"Hi"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"Ho"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.shuffle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5AD3D5-E27D-822E-815C-27567A4A0F55}"/>
              </a:ext>
            </a:extLst>
          </p:cNvPr>
          <p:cNvSpPr txBox="1"/>
          <p:nvPr/>
        </p:nvSpPr>
        <p:spPr>
          <a:xfrm>
            <a:off x="305570" y="2280804"/>
            <a:ext cx="13211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ja-JP" sz="1400" dirty="0"/>
          </a:p>
          <a:p>
            <a:r>
              <a:rPr lang="en-US" altLang="zh-CN" sz="1400" dirty="0"/>
              <a:t>['Ho', 'Hi', 'He']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C543C5-6F8A-2D19-E8DD-B0B7477B7CA5}"/>
              </a:ext>
            </a:extLst>
          </p:cNvPr>
          <p:cNvSpPr txBox="1"/>
          <p:nvPr/>
        </p:nvSpPr>
        <p:spPr>
          <a:xfrm>
            <a:off x="6403124" y="1046440"/>
            <a:ext cx="59266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注意すべき：</a:t>
            </a:r>
            <a:endParaRPr lang="en-US" altLang="ja-JP" sz="1400" dirty="0"/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shuffle()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関数は与えられたオブジェクトを直接シャッフルするなので</a:t>
            </a:r>
            <a:endParaRPr lang="en-US" altLang="ja-JP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新しいオブジェクトを返さない</a:t>
            </a:r>
            <a:endParaRPr lang="en-US" altLang="ja-JP" sz="1400" dirty="0"/>
          </a:p>
          <a:p>
            <a:endParaRPr lang="en-US" altLang="zh-CN" sz="1400" dirty="0"/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.shuffle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ja-JP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None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/>
              <a:t>このように書くべきではない</a:t>
            </a:r>
            <a:endParaRPr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8742234-E080-98F4-9665-F5E95235FC90}"/>
              </a:ext>
            </a:extLst>
          </p:cNvPr>
          <p:cNvSpPr txBox="1"/>
          <p:nvPr/>
        </p:nvSpPr>
        <p:spPr>
          <a:xfrm>
            <a:off x="305570" y="4039998"/>
            <a:ext cx="609755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"Hi"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"Ho"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.choice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CEADF9-8B2A-D441-6CC1-34F40E6F8BF7}"/>
              </a:ext>
            </a:extLst>
          </p:cNvPr>
          <p:cNvSpPr txBox="1"/>
          <p:nvPr/>
        </p:nvSpPr>
        <p:spPr>
          <a:xfrm>
            <a:off x="305570" y="3732221"/>
            <a:ext cx="5288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choice()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関数で</a:t>
            </a:r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シーケンスからランダムに要素を一つ選択する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729A671-CCB4-FCE0-72CA-7552E20C7D9F}"/>
              </a:ext>
            </a:extLst>
          </p:cNvPr>
          <p:cNvSpPr txBox="1"/>
          <p:nvPr/>
        </p:nvSpPr>
        <p:spPr>
          <a:xfrm>
            <a:off x="305570" y="4921799"/>
            <a:ext cx="7232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ja-JP" sz="1400" dirty="0"/>
          </a:p>
          <a:p>
            <a:r>
              <a:rPr lang="en-US" altLang="zh-CN" sz="1400" dirty="0"/>
              <a:t>Ho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48370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10152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55.3: Random and sequences: shuffle, choice and sample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8F830F-BC19-48D8-2AEA-FD8114931E3D}"/>
              </a:ext>
            </a:extLst>
          </p:cNvPr>
          <p:cNvSpPr txBox="1"/>
          <p:nvPr/>
        </p:nvSpPr>
        <p:spPr>
          <a:xfrm>
            <a:off x="305570" y="723274"/>
            <a:ext cx="6545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sample()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関数でシーケンスからランダムに指定された個数でサンプリングする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57A7F2-F6F6-B6F1-A8AA-B4D024730B58}"/>
              </a:ext>
            </a:extLst>
          </p:cNvPr>
          <p:cNvSpPr txBox="1"/>
          <p:nvPr/>
        </p:nvSpPr>
        <p:spPr>
          <a:xfrm>
            <a:off x="305570" y="1298524"/>
            <a:ext cx="796135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"Hi"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"Ho"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.sample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)) 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sample(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オブジェクト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指定された個数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FBBF4E-D7CB-F778-D97D-F3178473291F}"/>
              </a:ext>
            </a:extLst>
          </p:cNvPr>
          <p:cNvSpPr txBox="1"/>
          <p:nvPr/>
        </p:nvSpPr>
        <p:spPr>
          <a:xfrm>
            <a:off x="305570" y="2304661"/>
            <a:ext cx="93326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zh-CN" sz="1400" dirty="0"/>
          </a:p>
          <a:p>
            <a:r>
              <a:rPr lang="en-US" altLang="zh-CN" sz="1400" dirty="0"/>
              <a:t>['Hi', 'Ho']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146616B-49CA-A7F0-56CF-00DCC0BB1976}"/>
              </a:ext>
            </a:extLst>
          </p:cNvPr>
          <p:cNvSpPr txBox="1"/>
          <p:nvPr/>
        </p:nvSpPr>
        <p:spPr>
          <a:xfrm>
            <a:off x="305570" y="3185578"/>
            <a:ext cx="853052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"Hi"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"Ho"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.sample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)) 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一つの要素を二回選択されたことがない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1A7E26E-55DA-22E3-0741-D74669E5735C}"/>
              </a:ext>
            </a:extLst>
          </p:cNvPr>
          <p:cNvSpPr txBox="1"/>
          <p:nvPr/>
        </p:nvSpPr>
        <p:spPr>
          <a:xfrm>
            <a:off x="305570" y="4163737"/>
            <a:ext cx="13211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zh-CN" sz="1400" dirty="0"/>
          </a:p>
          <a:p>
            <a:r>
              <a:rPr lang="zh-CN" altLang="en-US" sz="1400" dirty="0"/>
              <a:t>['He', 'Hi', 'Ho']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04EEA40-9DA5-C1B5-4395-99CC7E96DB47}"/>
              </a:ext>
            </a:extLst>
          </p:cNvPr>
          <p:cNvSpPr txBox="1"/>
          <p:nvPr/>
        </p:nvSpPr>
        <p:spPr>
          <a:xfrm>
            <a:off x="1949709" y="4217584"/>
            <a:ext cx="4673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元のリストと比べると要素の順番が変わるかもしれない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AF9B497-943C-F753-4A35-D4D55ACA06B1}"/>
              </a:ext>
            </a:extLst>
          </p:cNvPr>
          <p:cNvSpPr txBox="1"/>
          <p:nvPr/>
        </p:nvSpPr>
        <p:spPr>
          <a:xfrm>
            <a:off x="305570" y="5223721"/>
            <a:ext cx="853052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"Hi"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"Ho"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.sample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, </a:t>
            </a:r>
            <a:r>
              <a:rPr lang="en-US" altLang="zh-CN" sz="1400" dirty="0">
                <a:solidFill>
                  <a:srgbClr val="09865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))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指定された個数はリストの長さより大きい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94732FB-849C-812F-A77A-8243BFF7AF82}"/>
              </a:ext>
            </a:extLst>
          </p:cNvPr>
          <p:cNvSpPr txBox="1"/>
          <p:nvPr/>
        </p:nvSpPr>
        <p:spPr>
          <a:xfrm>
            <a:off x="305570" y="6134726"/>
            <a:ext cx="45159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zh-CN" sz="1400" dirty="0"/>
          </a:p>
          <a:p>
            <a:r>
              <a:rPr lang="en-US" altLang="zh-CN" sz="1400" dirty="0" err="1"/>
              <a:t>ValueError</a:t>
            </a:r>
            <a:r>
              <a:rPr lang="en-US" altLang="zh-CN" sz="1400" dirty="0"/>
              <a:t>: Sample larger than population or is negative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523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54061" y="99568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54061" y="3274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担当範囲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8646CB-557A-9443-833E-1AD2F1EF57D2}"/>
              </a:ext>
            </a:extLst>
          </p:cNvPr>
          <p:cNvSpPr txBox="1"/>
          <p:nvPr/>
        </p:nvSpPr>
        <p:spPr>
          <a:xfrm>
            <a:off x="518984" y="1328351"/>
            <a:ext cx="9512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Chapter 54: </a:t>
            </a:r>
            <a:r>
              <a:rPr lang="en-US" altLang="zh-CN" dirty="0" err="1"/>
              <a:t>Asyncio</a:t>
            </a:r>
            <a:r>
              <a:rPr lang="en-US" altLang="zh-CN" dirty="0"/>
              <a:t> module</a:t>
            </a:r>
          </a:p>
          <a:p>
            <a:r>
              <a:rPr lang="en-US" altLang="zh-CN" dirty="0"/>
              <a:t>    Section 54.2: Asynchronous Executors</a:t>
            </a:r>
          </a:p>
          <a:p>
            <a:r>
              <a:rPr lang="en-US" altLang="zh-CN" dirty="0"/>
              <a:t>    Section 54.3: Using </a:t>
            </a:r>
            <a:r>
              <a:rPr lang="en-US" altLang="zh-CN" dirty="0" err="1"/>
              <a:t>UVLoop</a:t>
            </a:r>
            <a:endParaRPr lang="en-US" altLang="zh-CN" dirty="0"/>
          </a:p>
          <a:p>
            <a:r>
              <a:rPr lang="en-US" altLang="zh-CN" dirty="0"/>
              <a:t>    Section 54.3: Synchronization Primitive: Event</a:t>
            </a:r>
          </a:p>
          <a:p>
            <a:r>
              <a:rPr lang="en-US" altLang="zh-CN" dirty="0"/>
              <a:t>    Section 54.4: A Simple </a:t>
            </a:r>
            <a:r>
              <a:rPr lang="en-US" altLang="zh-CN" dirty="0" err="1"/>
              <a:t>Websocket</a:t>
            </a:r>
            <a:endParaRPr lang="en-US" altLang="zh-CN" dirty="0"/>
          </a:p>
          <a:p>
            <a:r>
              <a:rPr lang="en-US" altLang="zh-CN" dirty="0"/>
              <a:t>    Section 54.5: Common Misconception about </a:t>
            </a:r>
            <a:r>
              <a:rPr lang="en-US" altLang="zh-CN" dirty="0" err="1"/>
              <a:t>asyncio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Chapter 55: Random module</a:t>
            </a:r>
          </a:p>
          <a:p>
            <a:r>
              <a:rPr lang="en-US" altLang="zh-CN" dirty="0"/>
              <a:t>    Section 55.1: Creating a random user password</a:t>
            </a:r>
          </a:p>
          <a:p>
            <a:r>
              <a:rPr lang="en-US" altLang="zh-CN" dirty="0"/>
              <a:t>    Section 55.2: Create cryptographically secure random numbers</a:t>
            </a:r>
          </a:p>
          <a:p>
            <a:r>
              <a:rPr lang="en-US" altLang="zh-CN" dirty="0"/>
              <a:t>    Section 55.3: Random and sequences: shuffle, choice and sample</a:t>
            </a:r>
          </a:p>
          <a:p>
            <a:r>
              <a:rPr lang="en-US" altLang="zh-CN" dirty="0"/>
              <a:t>    Section 55.4: Creating random integers and floats: </a:t>
            </a:r>
            <a:r>
              <a:rPr lang="en-US" altLang="zh-CN" dirty="0" err="1"/>
              <a:t>randint</a:t>
            </a:r>
            <a:r>
              <a:rPr lang="en-US" altLang="zh-CN" dirty="0"/>
              <a:t>, </a:t>
            </a:r>
            <a:r>
              <a:rPr lang="en-US" altLang="zh-CN" dirty="0" err="1"/>
              <a:t>randrange</a:t>
            </a:r>
            <a:r>
              <a:rPr lang="en-US" altLang="zh-CN" dirty="0"/>
              <a:t>, random, and uniform</a:t>
            </a:r>
          </a:p>
          <a:p>
            <a:r>
              <a:rPr lang="en-US" altLang="zh-CN" dirty="0"/>
              <a:t>    Section 55.5: Reproducible random numbers: Seed and State</a:t>
            </a:r>
          </a:p>
          <a:p>
            <a:r>
              <a:rPr lang="en-US" altLang="zh-CN" dirty="0"/>
              <a:t>    Section 55.6: Random Binary Decision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691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954107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79656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55.4: Creating random integers and floats: </a:t>
            </a:r>
          </a:p>
          <a:p>
            <a:r>
              <a:rPr lang="en-US" altLang="zh-CN" sz="2800" dirty="0" err="1"/>
              <a:t>randint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randrange</a:t>
            </a:r>
            <a:r>
              <a:rPr lang="en-US" altLang="zh-CN" sz="2800" dirty="0"/>
              <a:t>, random, and uniform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6C0B90-CC11-1169-A816-124C99C163B9}"/>
              </a:ext>
            </a:extLst>
          </p:cNvPr>
          <p:cNvSpPr txBox="1"/>
          <p:nvPr/>
        </p:nvSpPr>
        <p:spPr>
          <a:xfrm>
            <a:off x="305570" y="1538882"/>
            <a:ext cx="609755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1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まで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整数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一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つランダムに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生成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する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B3C10C-BB16-EE07-7B85-755DC52743C9}"/>
              </a:ext>
            </a:extLst>
          </p:cNvPr>
          <p:cNvSpPr txBox="1"/>
          <p:nvPr/>
        </p:nvSpPr>
        <p:spPr>
          <a:xfrm>
            <a:off x="6790345" y="1538882"/>
            <a:ext cx="7232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zh-CN" sz="1400" dirty="0"/>
          </a:p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4DC5DB-213F-A893-770A-B7A5035F186B}"/>
              </a:ext>
            </a:extLst>
          </p:cNvPr>
          <p:cNvSpPr txBox="1"/>
          <p:nvPr/>
        </p:nvSpPr>
        <p:spPr>
          <a:xfrm>
            <a:off x="305569" y="1124702"/>
            <a:ext cx="94075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randint(x, y)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指定された範囲で（</a:t>
            </a:r>
            <a:r>
              <a:rPr lang="en-US" altLang="ja-JP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と</a:t>
            </a:r>
            <a:r>
              <a:rPr lang="en-US" altLang="ja-JP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が含む</a:t>
            </a:r>
            <a:r>
              <a:rPr lang="zh-CN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≤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≤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）整数を整数を一つランダムに生成する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E0E7E2A-65B4-7CE6-6554-2D28FC789C5B}"/>
              </a:ext>
            </a:extLst>
          </p:cNvPr>
          <p:cNvSpPr txBox="1"/>
          <p:nvPr/>
        </p:nvSpPr>
        <p:spPr>
          <a:xfrm>
            <a:off x="305569" y="2807322"/>
            <a:ext cx="11451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指定された範囲で（</a:t>
            </a:r>
            <a:r>
              <a:rPr lang="en-US" altLang="ja-JP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range()</a:t>
            </a:r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と同じ書き方、末尾の値が含まれない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）整数を整数を一つランダムに生成する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03C54DC-BF56-CE4B-8F29-F7F4EE820FA2}"/>
              </a:ext>
            </a:extLst>
          </p:cNvPr>
          <p:cNvSpPr txBox="1"/>
          <p:nvPr/>
        </p:nvSpPr>
        <p:spPr>
          <a:xfrm>
            <a:off x="305569" y="3429000"/>
            <a:ext cx="4107810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0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99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範囲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で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20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49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範囲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で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10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19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範囲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で、ステップは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10,13,16,19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12AF07-CE31-CD43-0612-A0A89D12C133}"/>
              </a:ext>
            </a:extLst>
          </p:cNvPr>
          <p:cNvSpPr txBox="1"/>
          <p:nvPr/>
        </p:nvSpPr>
        <p:spPr>
          <a:xfrm>
            <a:off x="4945994" y="3429000"/>
            <a:ext cx="72327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zh-CN" sz="1400" dirty="0"/>
          </a:p>
          <a:p>
            <a:r>
              <a:rPr lang="en-US" altLang="zh-CN" sz="1400" dirty="0"/>
              <a:t>9</a:t>
            </a:r>
          </a:p>
          <a:p>
            <a:r>
              <a:rPr lang="en-US" altLang="zh-CN" sz="1400" dirty="0"/>
              <a:t>36</a:t>
            </a:r>
          </a:p>
          <a:p>
            <a:r>
              <a:rPr lang="en-US" altLang="zh-CN" sz="1400" dirty="0"/>
              <a:t>10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3960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954107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79656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55.4: Creating random integers and floats: </a:t>
            </a:r>
          </a:p>
          <a:p>
            <a:r>
              <a:rPr lang="en-US" altLang="zh-CN" sz="2800" dirty="0" err="1"/>
              <a:t>randint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randrange</a:t>
            </a:r>
            <a:r>
              <a:rPr lang="en-US" altLang="zh-CN" sz="2800" dirty="0"/>
              <a:t>, random, and uniform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452670-7709-BC15-D4A0-2ECF7BFE19D6}"/>
              </a:ext>
            </a:extLst>
          </p:cNvPr>
          <p:cNvSpPr txBox="1"/>
          <p:nvPr/>
        </p:nvSpPr>
        <p:spPr>
          <a:xfrm>
            <a:off x="566833" y="2386948"/>
            <a:ext cx="6673721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0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範囲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で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0.0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≤number&lt;1.0)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、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一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つ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浮動小数点数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(float)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生成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する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.random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1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範囲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で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1.0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≤number≤8.0)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、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一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つ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浮動小数点数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(float)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生成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する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.uniform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837757-EA8B-50C9-2C0D-0A490A4B1DB2}"/>
              </a:ext>
            </a:extLst>
          </p:cNvPr>
          <p:cNvSpPr txBox="1"/>
          <p:nvPr/>
        </p:nvSpPr>
        <p:spPr>
          <a:xfrm>
            <a:off x="566833" y="1333292"/>
            <a:ext cx="114510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random()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の範囲で小数</a:t>
            </a:r>
            <a:r>
              <a:rPr lang="en-US" altLang="ja-JP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(float)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を一つランダムに生成する</a:t>
            </a:r>
            <a:endParaRPr lang="en-US" altLang="ja-JP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uniform(x, y) </a:t>
            </a:r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指定された範囲で小数を一つランダムに生成する</a:t>
            </a:r>
            <a:endParaRPr lang="en-US" altLang="ja-JP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/>
              <a:t>どちらも一様分布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79AC86-FD3D-1A19-C5B2-27FF193CE760}"/>
              </a:ext>
            </a:extLst>
          </p:cNvPr>
          <p:cNvSpPr txBox="1"/>
          <p:nvPr/>
        </p:nvSpPr>
        <p:spPr>
          <a:xfrm>
            <a:off x="7354935" y="2386948"/>
            <a:ext cx="183255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zh-CN" sz="1400" dirty="0"/>
          </a:p>
          <a:p>
            <a:r>
              <a:rPr lang="zh-CN" altLang="en-US" sz="1400" dirty="0"/>
              <a:t>0.6862443452247661</a:t>
            </a:r>
          </a:p>
          <a:p>
            <a:r>
              <a:rPr lang="zh-CN" altLang="en-US" sz="1400" dirty="0"/>
              <a:t>3.3548494946443084</a:t>
            </a:r>
          </a:p>
        </p:txBody>
      </p:sp>
    </p:spTree>
    <p:extLst>
      <p:ext uri="{BB962C8B-B14F-4D97-AF65-F5344CB8AC3E}">
        <p14:creationId xmlns:p14="http://schemas.microsoft.com/office/powerpoint/2010/main" val="3283757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9526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55.5: Reproducible random numbers: Seed and State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0C7568-D99B-3732-6303-7B7D37D0DB9A}"/>
              </a:ext>
            </a:extLst>
          </p:cNvPr>
          <p:cNvSpPr txBox="1"/>
          <p:nvPr/>
        </p:nvSpPr>
        <p:spPr>
          <a:xfrm>
            <a:off x="0" y="1339441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seed()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関数で乱数生成器の状態を初期化できる</a:t>
            </a:r>
            <a:endParaRPr lang="en-US" altLang="ja-JP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同じ数値で初期化した後、生成された数値のシーケンスはいつも同じである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2A0AFF-9B38-F73D-D6D8-6277854917D3}"/>
              </a:ext>
            </a:extLst>
          </p:cNvPr>
          <p:cNvSpPr txBox="1"/>
          <p:nvPr/>
        </p:nvSpPr>
        <p:spPr>
          <a:xfrm>
            <a:off x="193720" y="2091052"/>
            <a:ext cx="3986512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整数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で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乱数生成器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初期化</a:t>
            </a:r>
            <a:endParaRPr lang="zh-CN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.seed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0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範囲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で、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整数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生成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する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リセット、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整数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で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乱数生成器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初期化</a:t>
            </a:r>
            <a:endParaRPr lang="zh-CN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.seed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0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範囲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で、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整数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生成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する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7C2F15-B71D-2B0B-88D8-77ACA5CEAF33}"/>
              </a:ext>
            </a:extLst>
          </p:cNvPr>
          <p:cNvSpPr txBox="1"/>
          <p:nvPr/>
        </p:nvSpPr>
        <p:spPr>
          <a:xfrm>
            <a:off x="4345778" y="2091052"/>
            <a:ext cx="72327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zh-CN" sz="1400" dirty="0"/>
          </a:p>
          <a:p>
            <a:r>
              <a:rPr lang="zh-CN" altLang="en-US" sz="1400" dirty="0"/>
              <a:t>9</a:t>
            </a:r>
          </a:p>
          <a:p>
            <a:r>
              <a:rPr lang="zh-CN" altLang="en-US" sz="1400" dirty="0"/>
              <a:t>4</a:t>
            </a:r>
          </a:p>
          <a:p>
            <a:r>
              <a:rPr lang="zh-CN" altLang="en-US" sz="1400" dirty="0"/>
              <a:t>9</a:t>
            </a:r>
          </a:p>
          <a:p>
            <a:r>
              <a:rPr lang="zh-CN" altLang="en-US" sz="1400" dirty="0"/>
              <a:t>4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BBCFE4-584C-3925-0488-88482065179F}"/>
              </a:ext>
            </a:extLst>
          </p:cNvPr>
          <p:cNvSpPr txBox="1"/>
          <p:nvPr/>
        </p:nvSpPr>
        <p:spPr>
          <a:xfrm>
            <a:off x="6879042" y="2198773"/>
            <a:ext cx="3376125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現在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乱数生成器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状態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取得</a:t>
            </a:r>
            <a:endParaRPr lang="zh-CN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save_state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.getstate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0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範囲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で、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整数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生成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する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最初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状態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にリセットする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.setstate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save_state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0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範囲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で、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整数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生成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する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93F0B30-3E39-4214-69B3-8E5826B633D6}"/>
              </a:ext>
            </a:extLst>
          </p:cNvPr>
          <p:cNvSpPr txBox="1"/>
          <p:nvPr/>
        </p:nvSpPr>
        <p:spPr>
          <a:xfrm>
            <a:off x="10656382" y="2198773"/>
            <a:ext cx="72327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zh-CN" sz="1400" dirty="0"/>
          </a:p>
          <a:p>
            <a:r>
              <a:rPr lang="en-US" altLang="zh-CN" sz="1400" dirty="0"/>
              <a:t>4</a:t>
            </a:r>
            <a:endParaRPr lang="zh-CN" altLang="en-US" sz="1400" dirty="0"/>
          </a:p>
          <a:p>
            <a:r>
              <a:rPr lang="en-US" altLang="zh-CN" sz="1400" dirty="0"/>
              <a:t>1</a:t>
            </a:r>
            <a:endParaRPr lang="zh-CN" altLang="en-US" sz="1400" dirty="0"/>
          </a:p>
          <a:p>
            <a:r>
              <a:rPr lang="en-US" altLang="zh-CN" sz="1400" dirty="0"/>
              <a:t>4</a:t>
            </a:r>
            <a:endParaRPr lang="zh-CN" altLang="en-US" sz="1400" dirty="0"/>
          </a:p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8D84740-52E6-4B63-F26F-0AF4F36DB4E0}"/>
              </a:ext>
            </a:extLst>
          </p:cNvPr>
          <p:cNvSpPr txBox="1"/>
          <p:nvPr/>
        </p:nvSpPr>
        <p:spPr>
          <a:xfrm>
            <a:off x="6802085" y="1344848"/>
            <a:ext cx="55199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getstate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関数は現在乱数生成器の状態を取得できる</a:t>
            </a:r>
            <a:endParaRPr lang="en-US" altLang="ja-JP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setstate</a:t>
            </a:r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関数は乱数生成器を特定の状態に戻すことができる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7330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9526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55.5: Reproducible random numbers: Seed and State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7B60BC-EEED-FB8D-81E3-495DC37F16DE}"/>
              </a:ext>
            </a:extLst>
          </p:cNvPr>
          <p:cNvSpPr txBox="1"/>
          <p:nvPr/>
        </p:nvSpPr>
        <p:spPr>
          <a:xfrm>
            <a:off x="1219970" y="741301"/>
            <a:ext cx="60975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.seed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シードを</a:t>
            </a:r>
            <a:r>
              <a:rPr lang="en-US" altLang="ja-JP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に指定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.seed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     # 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シードを指定しない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新しい乱数の生成結果が得られる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312F530-36A4-5FBF-902A-36BC54C2C132}"/>
              </a:ext>
            </a:extLst>
          </p:cNvPr>
          <p:cNvSpPr txBox="1"/>
          <p:nvPr/>
        </p:nvSpPr>
        <p:spPr>
          <a:xfrm>
            <a:off x="1219970" y="1911547"/>
            <a:ext cx="3547973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リセット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.seed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リセット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.seed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リセット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.seed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B3DC154-0E91-0D24-FBF7-0141EFABA660}"/>
              </a:ext>
            </a:extLst>
          </p:cNvPr>
          <p:cNvSpPr txBox="1"/>
          <p:nvPr/>
        </p:nvSpPr>
        <p:spPr>
          <a:xfrm>
            <a:off x="5270971" y="1915222"/>
            <a:ext cx="723275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zh-CN" sz="1400" dirty="0"/>
          </a:p>
          <a:p>
            <a:r>
              <a:rPr lang="zh-CN" altLang="en-US" sz="1400" dirty="0"/>
              <a:t>1</a:t>
            </a:r>
          </a:p>
          <a:p>
            <a:r>
              <a:rPr lang="zh-CN" altLang="en-US" sz="1400" dirty="0"/>
              <a:t>8</a:t>
            </a:r>
          </a:p>
          <a:p>
            <a:r>
              <a:rPr lang="zh-CN" altLang="en-US" sz="1400" dirty="0"/>
              <a:t>3</a:t>
            </a:r>
          </a:p>
          <a:p>
            <a:r>
              <a:rPr lang="zh-CN" altLang="en-US" sz="1400" dirty="0"/>
              <a:t>8</a:t>
            </a:r>
          </a:p>
          <a:p>
            <a:r>
              <a:rPr lang="zh-CN" altLang="en-US" sz="1400" dirty="0"/>
              <a:t>1</a:t>
            </a:r>
          </a:p>
          <a:p>
            <a:r>
              <a:rPr lang="zh-CN" altLang="en-US" sz="1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09715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3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55.6: Random Binary Decision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785BE5-B1D2-3098-74D6-99BF66ADA3CF}"/>
              </a:ext>
            </a:extLst>
          </p:cNvPr>
          <p:cNvSpPr txBox="1"/>
          <p:nvPr/>
        </p:nvSpPr>
        <p:spPr>
          <a:xfrm>
            <a:off x="482859" y="2105141"/>
            <a:ext cx="6543091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確率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指定</a:t>
            </a:r>
            <a:endParaRPr lang="zh-CN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probability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0.3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decision_1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decision_2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10000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ランダムに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まで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小数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生成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する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.random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probability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#print("Decision_1 with probability 0.3")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decision_1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#print("Decision_2 with probability 0.7")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decision_2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decision_1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decision_2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5A29C5-76DE-3017-2072-53A4669F6948}"/>
              </a:ext>
            </a:extLst>
          </p:cNvPr>
          <p:cNvSpPr txBox="1"/>
          <p:nvPr/>
        </p:nvSpPr>
        <p:spPr>
          <a:xfrm>
            <a:off x="482859" y="998376"/>
            <a:ext cx="5493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指定された確率でどの選択をしようかという仕組み</a:t>
            </a:r>
            <a:endParaRPr lang="en-US" altLang="ja-JP" dirty="0"/>
          </a:p>
          <a:p>
            <a:r>
              <a:rPr lang="ja-JP" altLang="en-US" dirty="0"/>
              <a:t>選択肢</a:t>
            </a:r>
            <a:r>
              <a:rPr lang="en-US" altLang="ja-JP" dirty="0"/>
              <a:t>1</a:t>
            </a:r>
            <a:r>
              <a:rPr lang="ja-JP" altLang="en-US" dirty="0"/>
              <a:t>　</a:t>
            </a:r>
            <a:r>
              <a:rPr lang="en-US" altLang="ja-JP" dirty="0"/>
              <a:t>30</a:t>
            </a:r>
            <a:r>
              <a:rPr lang="ja-JP" altLang="en-US" dirty="0"/>
              <a:t>％</a:t>
            </a:r>
            <a:endParaRPr lang="en-US" altLang="ja-JP" dirty="0"/>
          </a:p>
          <a:p>
            <a:r>
              <a:rPr lang="ja-JP" altLang="en-US" dirty="0"/>
              <a:t>選択肢</a:t>
            </a:r>
            <a:r>
              <a:rPr lang="en-US" altLang="ja-JP" dirty="0"/>
              <a:t>2</a:t>
            </a:r>
            <a:r>
              <a:rPr lang="ja-JP" altLang="en-US" dirty="0"/>
              <a:t>　</a:t>
            </a:r>
            <a:r>
              <a:rPr lang="en-US" altLang="ja-JP" dirty="0"/>
              <a:t>70</a:t>
            </a:r>
            <a:r>
              <a:rPr lang="ja-JP" altLang="en-US" dirty="0"/>
              <a:t>％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F48562-66EE-FC4A-E7AE-256D64A19848}"/>
              </a:ext>
            </a:extLst>
          </p:cNvPr>
          <p:cNvSpPr txBox="1"/>
          <p:nvPr/>
        </p:nvSpPr>
        <p:spPr>
          <a:xfrm>
            <a:off x="7696930" y="2105141"/>
            <a:ext cx="9909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zh-CN" sz="1400" dirty="0"/>
          </a:p>
          <a:p>
            <a:r>
              <a:rPr lang="zh-CN" altLang="en-US" sz="1400" dirty="0"/>
              <a:t>3072 6928</a:t>
            </a:r>
          </a:p>
        </p:txBody>
      </p:sp>
    </p:spTree>
    <p:extLst>
      <p:ext uri="{BB962C8B-B14F-4D97-AF65-F5344CB8AC3E}">
        <p14:creationId xmlns:p14="http://schemas.microsoft.com/office/powerpoint/2010/main" val="409493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Thanks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54061" y="99568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54061" y="3274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担当範囲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8646CB-557A-9443-833E-1AD2F1EF57D2}"/>
              </a:ext>
            </a:extLst>
          </p:cNvPr>
          <p:cNvSpPr txBox="1"/>
          <p:nvPr/>
        </p:nvSpPr>
        <p:spPr>
          <a:xfrm>
            <a:off x="518984" y="1328351"/>
            <a:ext cx="9512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Chapter 54: </a:t>
            </a:r>
            <a:r>
              <a:rPr lang="en-US" altLang="zh-CN" dirty="0" err="1"/>
              <a:t>Asyncio</a:t>
            </a:r>
            <a:r>
              <a:rPr lang="en-US" altLang="zh-CN" dirty="0"/>
              <a:t> module</a:t>
            </a:r>
          </a:p>
          <a:p>
            <a:r>
              <a:rPr lang="en-US" altLang="zh-CN" dirty="0"/>
              <a:t>    Section 54.2: Asynchronous Executors</a:t>
            </a:r>
          </a:p>
          <a:p>
            <a:r>
              <a:rPr lang="en-US" altLang="zh-CN" dirty="0"/>
              <a:t>    Section 54.3: Using </a:t>
            </a:r>
            <a:r>
              <a:rPr lang="en-US" altLang="zh-CN" dirty="0" err="1"/>
              <a:t>UVLoop</a:t>
            </a:r>
            <a:endParaRPr lang="en-US" altLang="zh-CN" dirty="0"/>
          </a:p>
          <a:p>
            <a:r>
              <a:rPr lang="en-US" altLang="zh-CN" dirty="0"/>
              <a:t>    Section 54.3: Synchronization Primitive: Event</a:t>
            </a:r>
          </a:p>
          <a:p>
            <a:r>
              <a:rPr lang="en-US" altLang="zh-CN" dirty="0"/>
              <a:t>    Section 54.4: A Simple </a:t>
            </a:r>
            <a:r>
              <a:rPr lang="en-US" altLang="zh-CN" dirty="0" err="1"/>
              <a:t>Websocket</a:t>
            </a:r>
            <a:endParaRPr lang="en-US" altLang="zh-CN" dirty="0"/>
          </a:p>
          <a:p>
            <a:r>
              <a:rPr lang="en-US" altLang="zh-CN" dirty="0"/>
              <a:t>    Section 54.5: Common Misconception about </a:t>
            </a:r>
            <a:r>
              <a:rPr lang="en-US" altLang="zh-CN" dirty="0" err="1"/>
              <a:t>asyncio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bg2"/>
                </a:solidFill>
              </a:rPr>
              <a:t>Chapter 55: Random module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55.1: Creating a random user password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55.2: Create cryptographically secure random numbers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55.3: Random and sequences: shuffle, choice and sample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55.4: Creating random integers and floats: </a:t>
            </a:r>
            <a:r>
              <a:rPr lang="en-US" altLang="zh-CN" dirty="0" err="1">
                <a:solidFill>
                  <a:schemeClr val="bg2"/>
                </a:solidFill>
              </a:rPr>
              <a:t>randint</a:t>
            </a:r>
            <a:r>
              <a:rPr lang="en-US" altLang="zh-CN" dirty="0">
                <a:solidFill>
                  <a:schemeClr val="bg2"/>
                </a:solidFill>
              </a:rPr>
              <a:t>, </a:t>
            </a:r>
            <a:r>
              <a:rPr lang="en-US" altLang="zh-CN" dirty="0" err="1">
                <a:solidFill>
                  <a:schemeClr val="bg2"/>
                </a:solidFill>
              </a:rPr>
              <a:t>randrange</a:t>
            </a:r>
            <a:r>
              <a:rPr lang="en-US" altLang="zh-CN" dirty="0">
                <a:solidFill>
                  <a:schemeClr val="bg2"/>
                </a:solidFill>
              </a:rPr>
              <a:t>, random, and uniform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55.5: Reproducible random numbers: Seed and State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55.6: Random Binary Decision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52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B8724C-4BB5-8ED1-17FE-9BE8F29523DA}"/>
              </a:ext>
            </a:extLst>
          </p:cNvPr>
          <p:cNvSpPr txBox="1"/>
          <p:nvPr/>
        </p:nvSpPr>
        <p:spPr>
          <a:xfrm>
            <a:off x="707163" y="723274"/>
            <a:ext cx="8771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asyncio</a:t>
            </a:r>
            <a:r>
              <a:rPr lang="en-US" altLang="ja-JP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 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は </a:t>
            </a:r>
            <a:r>
              <a:rPr lang="en-US" altLang="ja-JP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async/await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 構文を使い </a:t>
            </a:r>
            <a:r>
              <a:rPr lang="ja-JP" alt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並行処理の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 コードを書くためのライブラリで、</a:t>
            </a:r>
            <a:endParaRPr lang="en-US" altLang="ja-JP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Lucida Grande"/>
            </a:endParaRPr>
          </a:p>
          <a:p>
            <a:r>
              <a:rPr lang="ja-JP" altLang="en-US" dirty="0"/>
              <a:t>複数の</a:t>
            </a:r>
            <a:r>
              <a:rPr lang="ja-JP" altLang="en-US" b="1" dirty="0"/>
              <a:t>非同期 </a:t>
            </a:r>
            <a:r>
              <a:rPr lang="en-US" altLang="ja-JP" dirty="0"/>
              <a:t>Python </a:t>
            </a:r>
            <a:r>
              <a:rPr lang="ja-JP" altLang="en-US" dirty="0"/>
              <a:t>タスクのスケジュールできる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506E91E-1533-0FB4-AF31-E95B6053222A}"/>
              </a:ext>
            </a:extLst>
          </p:cNvPr>
          <p:cNvCxnSpPr>
            <a:cxnSpLocks/>
          </p:cNvCxnSpPr>
          <p:nvPr/>
        </p:nvCxnSpPr>
        <p:spPr>
          <a:xfrm>
            <a:off x="5548184" y="1433384"/>
            <a:ext cx="0" cy="542461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879D3EE-4E29-6EF2-6A77-C13B2AD36C0B}"/>
              </a:ext>
            </a:extLst>
          </p:cNvPr>
          <p:cNvSpPr txBox="1"/>
          <p:nvPr/>
        </p:nvSpPr>
        <p:spPr>
          <a:xfrm>
            <a:off x="163288" y="15232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同期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47BBD6-467B-A052-2D9D-034DDC6E31D8}"/>
              </a:ext>
            </a:extLst>
          </p:cNvPr>
          <p:cNvSpPr txBox="1"/>
          <p:nvPr/>
        </p:nvSpPr>
        <p:spPr>
          <a:xfrm>
            <a:off x="5908590" y="1607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非同期</a:t>
            </a:r>
            <a:endParaRPr lang="zh-CN" altLang="en-US" b="1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6407F3F-61DD-4033-9C3C-06E6F3F21B63}"/>
              </a:ext>
            </a:extLst>
          </p:cNvPr>
          <p:cNvGrpSpPr/>
          <p:nvPr/>
        </p:nvGrpSpPr>
        <p:grpSpPr>
          <a:xfrm>
            <a:off x="0" y="2086298"/>
            <a:ext cx="5346960" cy="4283610"/>
            <a:chOff x="0" y="2086298"/>
            <a:chExt cx="5346960" cy="428361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ED1BC6D-7768-33C2-0B37-7EAF4DC31BC8}"/>
                </a:ext>
              </a:extLst>
            </p:cNvPr>
            <p:cNvSpPr/>
            <p:nvPr/>
          </p:nvSpPr>
          <p:spPr>
            <a:xfrm>
              <a:off x="543697" y="2086298"/>
              <a:ext cx="1829230" cy="6737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 A</a:t>
              </a:r>
            </a:p>
            <a:p>
              <a:pPr algn="ctr"/>
              <a:r>
                <a:rPr lang="ja-JP" altLang="en-US" sz="1400" dirty="0"/>
                <a:t>ファイルのデータを処理</a:t>
              </a:r>
              <a:endParaRPr lang="zh-CN" altLang="en-US" sz="14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B820E83-07D8-B950-5800-4885DABB0B63}"/>
                </a:ext>
              </a:extLst>
            </p:cNvPr>
            <p:cNvSpPr/>
            <p:nvPr/>
          </p:nvSpPr>
          <p:spPr>
            <a:xfrm>
              <a:off x="3229236" y="2086298"/>
              <a:ext cx="1958543" cy="673752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 B</a:t>
              </a:r>
            </a:p>
            <a:p>
              <a:pPr algn="ctr"/>
              <a:r>
                <a:rPr lang="ja-JP" altLang="en-US" sz="1400" dirty="0"/>
                <a:t>ファイルのデータを読み込む</a:t>
              </a:r>
              <a:endParaRPr lang="zh-CN" altLang="en-US" sz="1400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1AEBB52-5A23-8496-37D1-9F376D953407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458312" y="2760049"/>
              <a:ext cx="0" cy="9778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27AB59E-14BA-3330-0BCB-E412E504F3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8312" y="3713205"/>
              <a:ext cx="2750194" cy="12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E07DACD-F600-0C33-06F4-027BE0A1983A}"/>
                </a:ext>
              </a:extLst>
            </p:cNvPr>
            <p:cNvSpPr txBox="1"/>
            <p:nvPr/>
          </p:nvSpPr>
          <p:spPr>
            <a:xfrm>
              <a:off x="2579820" y="3381288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call</a:t>
              </a:r>
              <a:endParaRPr lang="zh-CN" altLang="en-US" sz="1400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ED35E67-CA0E-6ACE-50B9-59C356AF08B7}"/>
                </a:ext>
              </a:extLst>
            </p:cNvPr>
            <p:cNvCxnSpPr>
              <a:cxnSpLocks/>
            </p:cNvCxnSpPr>
            <p:nvPr/>
          </p:nvCxnSpPr>
          <p:spPr>
            <a:xfrm>
              <a:off x="4208507" y="3737919"/>
              <a:ext cx="1" cy="136542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CC20438-1BAC-2334-49F7-2E129EDFC36E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12" y="3737919"/>
              <a:ext cx="0" cy="1365422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DB513BE-01B5-6C1D-9B59-C42E4326B95A}"/>
                </a:ext>
              </a:extLst>
            </p:cNvPr>
            <p:cNvSpPr txBox="1"/>
            <p:nvPr/>
          </p:nvSpPr>
          <p:spPr>
            <a:xfrm>
              <a:off x="4208507" y="4235964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Loading…</a:t>
              </a:r>
              <a:endParaRPr lang="zh-CN" altLang="en-US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8AA591D9-E777-CCD3-2E5D-BD2F486557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8311" y="5045676"/>
              <a:ext cx="2750195" cy="12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562EEF0-D96B-E612-7585-F3279766FDB9}"/>
                </a:ext>
              </a:extLst>
            </p:cNvPr>
            <p:cNvSpPr txBox="1"/>
            <p:nvPr/>
          </p:nvSpPr>
          <p:spPr>
            <a:xfrm>
              <a:off x="2123887" y="4747253"/>
              <a:ext cx="13740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データの</a:t>
              </a:r>
              <a:r>
                <a:rPr lang="en-US" altLang="zh-CN" sz="1400" dirty="0"/>
                <a:t>return</a:t>
              </a:r>
              <a:endParaRPr lang="zh-CN" altLang="en-US" sz="1400" dirty="0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A0E73BC4-E13B-7267-5C76-F72B664CEAE6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11" y="5103341"/>
              <a:ext cx="0" cy="1266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245CC6B-F18C-0081-EA74-61553FE373B2}"/>
                </a:ext>
              </a:extLst>
            </p:cNvPr>
            <p:cNvSpPr txBox="1"/>
            <p:nvPr/>
          </p:nvSpPr>
          <p:spPr>
            <a:xfrm>
              <a:off x="258630" y="4178299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待つ</a:t>
              </a:r>
              <a:endParaRPr lang="en-US" altLang="ja-JP" sz="1400" dirty="0"/>
            </a:p>
            <a:p>
              <a:r>
                <a:rPr lang="ja-JP" altLang="en-US" sz="1400" dirty="0"/>
                <a:t>しかできない</a:t>
              </a:r>
              <a:endParaRPr lang="zh-CN" altLang="en-US" sz="14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6FB78AE-4698-CBCC-4569-68DBDCEFABD5}"/>
                </a:ext>
              </a:extLst>
            </p:cNvPr>
            <p:cNvSpPr txBox="1"/>
            <p:nvPr/>
          </p:nvSpPr>
          <p:spPr>
            <a:xfrm>
              <a:off x="0" y="5773742"/>
              <a:ext cx="1619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データを処理</a:t>
              </a:r>
              <a:endParaRPr lang="zh-CN" altLang="en-US" sz="1400" dirty="0"/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F6B61571-86E1-D719-0166-F3D4744DACCC}"/>
              </a:ext>
            </a:extLst>
          </p:cNvPr>
          <p:cNvSpPr txBox="1"/>
          <p:nvPr/>
        </p:nvSpPr>
        <p:spPr>
          <a:xfrm>
            <a:off x="2223552" y="6081210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データの量が多い時、待つ時間が長くなって</a:t>
            </a:r>
            <a:endParaRPr lang="en-US" altLang="ja-JP" sz="1200" dirty="0"/>
          </a:p>
          <a:p>
            <a:r>
              <a:rPr lang="ja-JP" altLang="en-US" sz="1200" dirty="0"/>
              <a:t>その間に待つしかできない</a:t>
            </a:r>
            <a:endParaRPr lang="en-US" altLang="ja-JP" sz="1200" dirty="0"/>
          </a:p>
          <a:p>
            <a:r>
              <a:rPr lang="ja-JP" altLang="en-US" sz="1200" dirty="0"/>
              <a:t>他の処理ができない</a:t>
            </a:r>
            <a:endParaRPr lang="zh-CN" altLang="en-US" sz="1200" dirty="0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405F9BE-2E0D-4F87-F062-C317417FA0B4}"/>
              </a:ext>
            </a:extLst>
          </p:cNvPr>
          <p:cNvGrpSpPr/>
          <p:nvPr/>
        </p:nvGrpSpPr>
        <p:grpSpPr>
          <a:xfrm>
            <a:off x="5820140" y="2094159"/>
            <a:ext cx="5929186" cy="4283610"/>
            <a:chOff x="5820140" y="2094159"/>
            <a:chExt cx="5929186" cy="4283610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F8FB6B73-A9FE-3F7A-E45D-CC24049B4DF4}"/>
                </a:ext>
              </a:extLst>
            </p:cNvPr>
            <p:cNvGrpSpPr/>
            <p:nvPr/>
          </p:nvGrpSpPr>
          <p:grpSpPr>
            <a:xfrm>
              <a:off x="6366943" y="2094159"/>
              <a:ext cx="5382383" cy="4283610"/>
              <a:chOff x="0" y="2086298"/>
              <a:chExt cx="5382383" cy="4283610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CC95524-FC62-C7EC-8439-0002F428D224}"/>
                  </a:ext>
                </a:extLst>
              </p:cNvPr>
              <p:cNvSpPr/>
              <p:nvPr/>
            </p:nvSpPr>
            <p:spPr>
              <a:xfrm>
                <a:off x="543697" y="2086298"/>
                <a:ext cx="1829230" cy="67375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Task A</a:t>
                </a:r>
              </a:p>
              <a:p>
                <a:pPr algn="ctr"/>
                <a:r>
                  <a:rPr lang="ja-JP" altLang="en-US" sz="1400" dirty="0"/>
                  <a:t>ファイルのデータを処理</a:t>
                </a:r>
                <a:endParaRPr lang="zh-CN" altLang="en-US" sz="1400" dirty="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CCB72B5-03C7-DA76-C8EE-C7C4824BF14D}"/>
                  </a:ext>
                </a:extLst>
              </p:cNvPr>
              <p:cNvSpPr/>
              <p:nvPr/>
            </p:nvSpPr>
            <p:spPr>
              <a:xfrm>
                <a:off x="3229236" y="2086298"/>
                <a:ext cx="1958543" cy="673752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Task B</a:t>
                </a:r>
              </a:p>
              <a:p>
                <a:pPr algn="ctr"/>
                <a:r>
                  <a:rPr lang="ja-JP" altLang="en-US" sz="1400" dirty="0"/>
                  <a:t>ファイルのデータを読み込む</a:t>
                </a:r>
                <a:endParaRPr lang="zh-CN" altLang="en-US" sz="1400" dirty="0"/>
              </a:p>
            </p:txBody>
          </p: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DF2A2D33-7D4E-D461-FDF8-280D21D0ADF8}"/>
                  </a:ext>
                </a:extLst>
              </p:cNvPr>
              <p:cNvCxnSpPr>
                <a:cxnSpLocks/>
                <a:stCxn id="45" idx="2"/>
              </p:cNvCxnSpPr>
              <p:nvPr/>
            </p:nvCxnSpPr>
            <p:spPr>
              <a:xfrm>
                <a:off x="1458312" y="2760049"/>
                <a:ext cx="0" cy="97787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10772322-6014-352F-7DEF-E2332E58A3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8312" y="3713205"/>
                <a:ext cx="2750194" cy="123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DBB00FC-F871-85F2-B092-2263C509D7DD}"/>
                  </a:ext>
                </a:extLst>
              </p:cNvPr>
              <p:cNvSpPr txBox="1"/>
              <p:nvPr/>
            </p:nvSpPr>
            <p:spPr>
              <a:xfrm>
                <a:off x="2547757" y="3381990"/>
                <a:ext cx="4363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call</a:t>
                </a:r>
                <a:endParaRPr lang="zh-CN" altLang="en-US" sz="1400" dirty="0"/>
              </a:p>
            </p:txBody>
          </p: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EB730143-2FEB-BF6B-F946-661E1DDFA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8507" y="3737919"/>
                <a:ext cx="1" cy="1365422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28CBEC4-8314-5361-9D5D-A523F3BF823A}"/>
                  </a:ext>
                </a:extLst>
              </p:cNvPr>
              <p:cNvSpPr txBox="1"/>
              <p:nvPr/>
            </p:nvSpPr>
            <p:spPr>
              <a:xfrm>
                <a:off x="4243930" y="4170438"/>
                <a:ext cx="1138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Loading…</a:t>
                </a:r>
                <a:endParaRPr lang="zh-CN" altLang="en-US" dirty="0"/>
              </a:p>
            </p:txBody>
          </p: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2BA8BB41-3F0C-BDE8-2791-35997AB69A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2890" y="3780596"/>
                <a:ext cx="2750195" cy="123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0E9457D-B4E4-3E11-F760-A0813F394CEB}"/>
                  </a:ext>
                </a:extLst>
              </p:cNvPr>
              <p:cNvSpPr txBox="1"/>
              <p:nvPr/>
            </p:nvSpPr>
            <p:spPr>
              <a:xfrm>
                <a:off x="2470012" y="3749000"/>
                <a:ext cx="6559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return</a:t>
                </a:r>
                <a:endParaRPr lang="zh-CN" altLang="en-US" sz="1400" dirty="0"/>
              </a:p>
            </p:txBody>
          </p: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5AE8364D-70E8-ED5D-ADB1-856BD5467E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311" y="5095480"/>
                <a:ext cx="1" cy="127442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413F546-1B3F-E806-512F-F5A7286C97D7}"/>
                  </a:ext>
                </a:extLst>
              </p:cNvPr>
              <p:cNvSpPr txBox="1"/>
              <p:nvPr/>
            </p:nvSpPr>
            <p:spPr>
              <a:xfrm>
                <a:off x="0" y="5773742"/>
                <a:ext cx="16192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400" dirty="0"/>
                  <a:t>データを処理</a:t>
                </a:r>
                <a:endParaRPr lang="zh-CN" altLang="en-US" sz="1400" dirty="0"/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82840DB-C20E-5CFF-8FC7-225C381B66CD}"/>
                </a:ext>
              </a:extLst>
            </p:cNvPr>
            <p:cNvSpPr txBox="1"/>
            <p:nvPr/>
          </p:nvSpPr>
          <p:spPr>
            <a:xfrm>
              <a:off x="5820140" y="4013966"/>
              <a:ext cx="196560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他の処理ができる</a:t>
              </a:r>
              <a:endParaRPr lang="en-US" altLang="ja-JP" sz="1400" dirty="0"/>
            </a:p>
            <a:p>
              <a:r>
                <a:rPr lang="ja-JP" altLang="en-US" sz="1400" dirty="0"/>
                <a:t>例え</a:t>
              </a:r>
              <a:endParaRPr lang="en-US" altLang="ja-JP" sz="1400" dirty="0"/>
            </a:p>
            <a:p>
              <a:r>
                <a:rPr lang="ja-JP" altLang="en-US" sz="1400" dirty="0"/>
                <a:t>ユーザーの</a:t>
              </a:r>
              <a:r>
                <a:rPr lang="en-US" altLang="zh-CN" sz="1400" dirty="0"/>
                <a:t>input</a:t>
              </a:r>
              <a:r>
                <a:rPr lang="ja-JP" altLang="en-US" sz="1400" dirty="0"/>
                <a:t>など</a:t>
              </a:r>
              <a:r>
                <a:rPr lang="en-US" altLang="ja-JP" sz="1400" dirty="0"/>
                <a:t>…</a:t>
              </a:r>
              <a:endParaRPr lang="zh-CN" altLang="en-US" sz="1400" dirty="0"/>
            </a:p>
          </p:txBody>
        </p:sp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ED8C56A-08E9-8FC7-17AC-0E9EA6D32492}"/>
              </a:ext>
            </a:extLst>
          </p:cNvPr>
          <p:cNvCxnSpPr>
            <a:cxnSpLocks/>
          </p:cNvCxnSpPr>
          <p:nvPr/>
        </p:nvCxnSpPr>
        <p:spPr>
          <a:xfrm flipH="1">
            <a:off x="7805499" y="5058033"/>
            <a:ext cx="2750195" cy="12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5E939575-9F28-B591-7F2E-39DE612FCCF3}"/>
              </a:ext>
            </a:extLst>
          </p:cNvPr>
          <p:cNvCxnSpPr>
            <a:cxnSpLocks/>
          </p:cNvCxnSpPr>
          <p:nvPr/>
        </p:nvCxnSpPr>
        <p:spPr>
          <a:xfrm>
            <a:off x="7814266" y="3800814"/>
            <a:ext cx="10988" cy="124486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0966017-A347-3B33-165D-9C47842524FA}"/>
              </a:ext>
            </a:extLst>
          </p:cNvPr>
          <p:cNvSpPr txBox="1"/>
          <p:nvPr/>
        </p:nvSpPr>
        <p:spPr>
          <a:xfrm>
            <a:off x="8598303" y="5070390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データの</a:t>
            </a:r>
            <a:r>
              <a:rPr lang="en-US" altLang="zh-CN" sz="1600" dirty="0"/>
              <a:t>return</a:t>
            </a:r>
            <a:endParaRPr lang="zh-CN" altLang="en-US" sz="16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82E0100-4D4B-4CB9-81C8-327217410B0F}"/>
              </a:ext>
            </a:extLst>
          </p:cNvPr>
          <p:cNvSpPr txBox="1"/>
          <p:nvPr/>
        </p:nvSpPr>
        <p:spPr>
          <a:xfrm>
            <a:off x="9368706" y="592763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待たなくてもよい</a:t>
            </a:r>
            <a:endParaRPr lang="en-US" altLang="ja-JP" sz="1400" dirty="0"/>
          </a:p>
          <a:p>
            <a:r>
              <a:rPr lang="ja-JP" altLang="en-US" sz="1400" dirty="0"/>
              <a:t>その間に他の処理ができる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271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4DCC4-76B8-9C1A-2C51-6CDAB45C51C3}"/>
              </a:ext>
            </a:extLst>
          </p:cNvPr>
          <p:cNvSpPr txBox="1"/>
          <p:nvPr/>
        </p:nvSpPr>
        <p:spPr>
          <a:xfrm>
            <a:off x="305570" y="674161"/>
            <a:ext cx="85616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asyncio</a:t>
            </a:r>
            <a:r>
              <a:rPr lang="en-US" altLang="ja-JP" sz="1400" dirty="0"/>
              <a:t> </a:t>
            </a:r>
            <a:r>
              <a:rPr lang="ja-JP" altLang="en-US" sz="1400" dirty="0"/>
              <a:t>では、</a:t>
            </a:r>
            <a:r>
              <a:rPr lang="en-US" altLang="ja-JP" sz="1400" b="1" dirty="0"/>
              <a:t>Executor </a:t>
            </a:r>
            <a:r>
              <a:rPr lang="ja-JP" altLang="en-US" sz="1400" dirty="0"/>
              <a:t>を使用することでタスクを</a:t>
            </a:r>
            <a:r>
              <a:rPr lang="ja-JP" altLang="en-US" sz="1400" b="1" dirty="0"/>
              <a:t>非同期的</a:t>
            </a:r>
            <a:r>
              <a:rPr lang="ja-JP" altLang="en-US" sz="1400" dirty="0"/>
              <a:t>にスケジュールできる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6C9768-D346-6623-3133-354003F5219D}"/>
              </a:ext>
            </a:extLst>
          </p:cNvPr>
          <p:cNvSpPr txBox="1"/>
          <p:nvPr/>
        </p:nvSpPr>
        <p:spPr>
          <a:xfrm>
            <a:off x="25994" y="981938"/>
            <a:ext cx="9150543" cy="5816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スレッドプールを導入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‘task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 now 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running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!’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タスクの開始信号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Do time intensive stuff...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'Hello, 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は非同期関数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コルーチン</a:t>
            </a:r>
            <a:r>
              <a:rPr lang="zh-CN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Executor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をインスタンス化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.run_in_executor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b="1" dirty="0"/>
              <a:t>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キーワード後の任務を終了するまで待つ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				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　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待つ間に他の処理ができる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プログラムの開始時間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イベントループを取得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‘jack’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#loop.creat_task()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は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coroutine object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 object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に変換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'rose'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]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gather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リストをアンパックして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asyncio.gather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に渡して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　　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タスクをイベントループに登録できる</a:t>
            </a: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"program over!"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		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プログラムの実行時間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D38FDB6-507E-90AF-E8E9-8F189709FB5B}"/>
              </a:ext>
            </a:extLst>
          </p:cNvPr>
          <p:cNvGrpSpPr/>
          <p:nvPr/>
        </p:nvGrpSpPr>
        <p:grpSpPr>
          <a:xfrm>
            <a:off x="9374203" y="981938"/>
            <a:ext cx="2749377" cy="1600438"/>
            <a:chOff x="9391137" y="981938"/>
            <a:chExt cx="2749377" cy="160043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C15B4F5-86E5-739E-EB37-ED2DBA690B33}"/>
                </a:ext>
              </a:extLst>
            </p:cNvPr>
            <p:cNvSpPr txBox="1"/>
            <p:nvPr/>
          </p:nvSpPr>
          <p:spPr>
            <a:xfrm>
              <a:off x="9391137" y="981938"/>
              <a:ext cx="2749377" cy="1600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400" dirty="0"/>
                <a:t>出力：</a:t>
              </a:r>
              <a:endParaRPr lang="en-US" altLang="zh-CN" sz="1400" dirty="0"/>
            </a:p>
            <a:p>
              <a:r>
                <a:rPr lang="en-US" altLang="zh-CN" sz="1400" dirty="0"/>
                <a:t>task jack is now on!</a:t>
              </a:r>
            </a:p>
            <a:p>
              <a:r>
                <a:rPr lang="en-US" altLang="zh-CN" sz="1400" dirty="0"/>
                <a:t>task rose is now on!</a:t>
              </a:r>
            </a:p>
            <a:p>
              <a:r>
                <a:rPr lang="en-US" altLang="zh-CN" sz="1400" dirty="0"/>
                <a:t>Hello, jack</a:t>
              </a:r>
            </a:p>
            <a:p>
              <a:r>
                <a:rPr lang="en-US" altLang="zh-CN" sz="1400" dirty="0"/>
                <a:t>Hello, rose</a:t>
              </a:r>
            </a:p>
            <a:p>
              <a:r>
                <a:rPr lang="en-US" altLang="zh-CN" sz="1400" dirty="0"/>
                <a:t>program over!</a:t>
              </a:r>
            </a:p>
            <a:p>
              <a:r>
                <a:rPr lang="en-US" altLang="zh-CN" sz="1400" dirty="0"/>
                <a:t>3.0125648975372314</a:t>
              </a:r>
              <a:endParaRPr lang="zh-CN" altLang="en-US" sz="1400" dirty="0"/>
            </a:p>
          </p:txBody>
        </p:sp>
        <p:sp>
          <p:nvSpPr>
            <p:cNvPr id="3" name="右大括号 2">
              <a:extLst>
                <a:ext uri="{FF2B5EF4-FFF2-40B4-BE49-F238E27FC236}">
                  <a16:creationId xmlns:a16="http://schemas.microsoft.com/office/drawing/2014/main" id="{98A8F1CD-39F2-5861-0606-310DE211B039}"/>
                </a:ext>
              </a:extLst>
            </p:cNvPr>
            <p:cNvSpPr/>
            <p:nvPr/>
          </p:nvSpPr>
          <p:spPr>
            <a:xfrm>
              <a:off x="11028175" y="1282814"/>
              <a:ext cx="133065" cy="32756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7448E3F-D4C5-E01D-66E3-B0449BD9492B}"/>
                </a:ext>
              </a:extLst>
            </p:cNvPr>
            <p:cNvSpPr txBox="1"/>
            <p:nvPr/>
          </p:nvSpPr>
          <p:spPr>
            <a:xfrm>
              <a:off x="11201401" y="133338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ほぼ一瞬</a:t>
              </a:r>
              <a:endParaRPr lang="zh-CN" altLang="en-US" sz="12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0A40AC3-A4B8-B856-EAD4-222BD04AC1ED}"/>
                </a:ext>
              </a:extLst>
            </p:cNvPr>
            <p:cNvSpPr txBox="1"/>
            <p:nvPr/>
          </p:nvSpPr>
          <p:spPr>
            <a:xfrm>
              <a:off x="11370792" y="1610383"/>
              <a:ext cx="7280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</a:t>
              </a:r>
              <a:r>
                <a:rPr lang="ja-JP" altLang="en-US" sz="1200" dirty="0"/>
                <a:t>秒経過</a:t>
              </a:r>
              <a:endParaRPr lang="en-US" altLang="ja-JP" sz="1200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9F428CD-078C-F8E0-122E-89D347A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0501" y="1719249"/>
              <a:ext cx="982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051BDD6-5D14-9D37-760C-261061D43F73}"/>
              </a:ext>
            </a:extLst>
          </p:cNvPr>
          <p:cNvGrpSpPr/>
          <p:nvPr/>
        </p:nvGrpSpPr>
        <p:grpSpPr>
          <a:xfrm>
            <a:off x="9213877" y="3817055"/>
            <a:ext cx="2937312" cy="1707561"/>
            <a:chOff x="9234051" y="3678558"/>
            <a:chExt cx="2937312" cy="1707561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8C4AC89-5E1C-A582-5DA2-1A6AF9FBBAC2}"/>
                </a:ext>
              </a:extLst>
            </p:cNvPr>
            <p:cNvCxnSpPr>
              <a:cxnSpLocks/>
            </p:cNvCxnSpPr>
            <p:nvPr/>
          </p:nvCxnSpPr>
          <p:spPr>
            <a:xfrm>
              <a:off x="10095768" y="3955557"/>
              <a:ext cx="20755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03BEA50-057C-6101-86D8-F8497AE3BEA1}"/>
                </a:ext>
              </a:extLst>
            </p:cNvPr>
            <p:cNvSpPr txBox="1"/>
            <p:nvPr/>
          </p:nvSpPr>
          <p:spPr>
            <a:xfrm>
              <a:off x="9995755" y="3678558"/>
              <a:ext cx="2096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0</a:t>
              </a:r>
              <a:r>
                <a:rPr lang="en-US" altLang="zh-CN" sz="1200" dirty="0"/>
                <a:t>s                </a:t>
              </a:r>
              <a:r>
                <a:rPr lang="ja-JP" altLang="en-US" sz="1200" dirty="0"/>
                <a:t>時間               </a:t>
              </a:r>
              <a:r>
                <a:rPr lang="en-US" altLang="ja-JP" sz="1200" dirty="0"/>
                <a:t>3</a:t>
              </a:r>
              <a:r>
                <a:rPr lang="en-US" altLang="zh-CN" sz="1200" dirty="0"/>
                <a:t>s</a:t>
              </a:r>
              <a:endParaRPr lang="zh-CN" altLang="en-US" sz="1200" dirty="0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BFC33FA-CFEF-CE09-3FC3-061C3512B3C3}"/>
                </a:ext>
              </a:extLst>
            </p:cNvPr>
            <p:cNvGrpSpPr/>
            <p:nvPr/>
          </p:nvGrpSpPr>
          <p:grpSpPr>
            <a:xfrm>
              <a:off x="9234051" y="4273342"/>
              <a:ext cx="769763" cy="1112775"/>
              <a:chOff x="9398368" y="4177530"/>
              <a:chExt cx="769763" cy="1112775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578B05A-DCC2-E373-9DC7-8982562C02B0}"/>
                  </a:ext>
                </a:extLst>
              </p:cNvPr>
              <p:cNvSpPr txBox="1"/>
              <p:nvPr/>
            </p:nvSpPr>
            <p:spPr>
              <a:xfrm>
                <a:off x="9398368" y="4595418"/>
                <a:ext cx="739305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task jack</a:t>
                </a:r>
                <a:endParaRPr lang="zh-CN" altLang="en-US" sz="1200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74612F5-28DC-EF24-2BF0-2E68DD1BADDF}"/>
                  </a:ext>
                </a:extLst>
              </p:cNvPr>
              <p:cNvSpPr txBox="1"/>
              <p:nvPr/>
            </p:nvSpPr>
            <p:spPr>
              <a:xfrm>
                <a:off x="9398368" y="5013306"/>
                <a:ext cx="769763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task rose</a:t>
                </a:r>
                <a:endParaRPr lang="zh-CN" altLang="en-US" sz="120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F0EB6B4-0CAD-DDA8-4C2D-96D1B1C03BD6}"/>
                  </a:ext>
                </a:extLst>
              </p:cNvPr>
              <p:cNvSpPr txBox="1"/>
              <p:nvPr/>
            </p:nvSpPr>
            <p:spPr>
              <a:xfrm>
                <a:off x="9491342" y="4177530"/>
                <a:ext cx="646331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200" dirty="0"/>
                  <a:t>その他</a:t>
                </a:r>
                <a:endParaRPr lang="zh-CN" altLang="en-US" sz="1200" dirty="0"/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551ACE2-807F-B9A7-564B-76EF28A86488}"/>
                </a:ext>
              </a:extLst>
            </p:cNvPr>
            <p:cNvSpPr/>
            <p:nvPr/>
          </p:nvSpPr>
          <p:spPr>
            <a:xfrm>
              <a:off x="10095768" y="4273342"/>
              <a:ext cx="63499" cy="277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2048BF0-9B0E-5B65-0497-692A511C3E5E}"/>
                </a:ext>
              </a:extLst>
            </p:cNvPr>
            <p:cNvSpPr/>
            <p:nvPr/>
          </p:nvSpPr>
          <p:spPr>
            <a:xfrm>
              <a:off x="10159267" y="4691230"/>
              <a:ext cx="63499" cy="277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55D6B72-3864-D703-E71C-83AA58C02FD2}"/>
                </a:ext>
              </a:extLst>
            </p:cNvPr>
            <p:cNvSpPr/>
            <p:nvPr/>
          </p:nvSpPr>
          <p:spPr>
            <a:xfrm>
              <a:off x="10222766" y="5109117"/>
              <a:ext cx="63499" cy="277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C2EA723-9D1C-B086-44BD-620D613AECA6}"/>
                </a:ext>
              </a:extLst>
            </p:cNvPr>
            <p:cNvSpPr/>
            <p:nvPr/>
          </p:nvSpPr>
          <p:spPr>
            <a:xfrm>
              <a:off x="10222766" y="4691230"/>
              <a:ext cx="1698421" cy="277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3</a:t>
              </a:r>
              <a:r>
                <a:rPr lang="ja-JP" altLang="en-US" sz="1100" dirty="0"/>
                <a:t>秒待つ</a:t>
              </a:r>
              <a:endParaRPr lang="zh-CN" altLang="en-US" sz="11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1ED7A8F-E41E-DB8F-1C2B-7CD2FD6957C0}"/>
                </a:ext>
              </a:extLst>
            </p:cNvPr>
            <p:cNvSpPr/>
            <p:nvPr/>
          </p:nvSpPr>
          <p:spPr>
            <a:xfrm>
              <a:off x="10286265" y="5109117"/>
              <a:ext cx="1698421" cy="277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3</a:t>
              </a:r>
              <a:r>
                <a:rPr lang="ja-JP" altLang="en-US" sz="1100" dirty="0"/>
                <a:t>秒待つ</a:t>
              </a:r>
              <a:endParaRPr lang="zh-CN" altLang="en-US" sz="1100" dirty="0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4B49611-4751-3C22-6EA2-9D0847EA27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5768" y="3955557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D3B2F64-BD06-102A-506B-B57AAF6360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56551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DD0ED89-2FBF-FD03-5CFA-275E1ED1B1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25300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C725FD5-0943-3096-8A1E-7426C7A4C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88799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1E8FED1-EE5A-D23E-BC1B-332E41C7BDED}"/>
                </a:ext>
              </a:extLst>
            </p:cNvPr>
            <p:cNvSpPr/>
            <p:nvPr/>
          </p:nvSpPr>
          <p:spPr>
            <a:xfrm>
              <a:off x="11920008" y="4691230"/>
              <a:ext cx="63499" cy="277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905A235-E098-911C-EF7A-6DC15D295970}"/>
                </a:ext>
              </a:extLst>
            </p:cNvPr>
            <p:cNvSpPr/>
            <p:nvPr/>
          </p:nvSpPr>
          <p:spPr>
            <a:xfrm>
              <a:off x="11983507" y="5109117"/>
              <a:ext cx="63499" cy="277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C83DE92-D6D1-5C0F-29EB-13845C10CD1B}"/>
                </a:ext>
              </a:extLst>
            </p:cNvPr>
            <p:cNvSpPr/>
            <p:nvPr/>
          </p:nvSpPr>
          <p:spPr>
            <a:xfrm>
              <a:off x="12053132" y="4273341"/>
              <a:ext cx="63499" cy="277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06721348-001D-D8BF-3707-0B062AF5FE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45123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DCCD3A7-1000-8104-F6D8-3D9E85EADF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4096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F98AB78-9EF3-D72E-EF35-B27BF7CB99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24241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128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4DCC4-76B8-9C1A-2C51-6CDAB45C51C3}"/>
              </a:ext>
            </a:extLst>
          </p:cNvPr>
          <p:cNvSpPr txBox="1"/>
          <p:nvPr/>
        </p:nvSpPr>
        <p:spPr>
          <a:xfrm>
            <a:off x="79044" y="562939"/>
            <a:ext cx="11603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各イベントループ</a:t>
            </a:r>
            <a:r>
              <a:rPr lang="en-US" altLang="ja-JP" sz="1400" dirty="0"/>
              <a:t>(event loop)</a:t>
            </a:r>
            <a:r>
              <a:rPr lang="ja-JP" altLang="en-US" sz="1400" dirty="0"/>
              <a:t>には、</a:t>
            </a:r>
            <a:r>
              <a:rPr lang="en-US" altLang="ja-JP" sz="1400" dirty="0"/>
              <a:t> </a:t>
            </a:r>
            <a:r>
              <a:rPr lang="en-US" altLang="ja-JP" sz="1400" b="1" dirty="0" err="1"/>
              <a:t>set_default_executor</a:t>
            </a:r>
            <a:r>
              <a:rPr lang="en-US" altLang="ja-JP" sz="1400" b="1" dirty="0"/>
              <a:t>() </a:t>
            </a:r>
            <a:r>
              <a:rPr lang="ja-JP" altLang="en-US" sz="1400" dirty="0"/>
              <a:t>メソッドを使用してデフォルトで</a:t>
            </a:r>
            <a:r>
              <a:rPr lang="en-US" altLang="zh-CN" sz="1400" b="1" dirty="0"/>
              <a:t>Executors</a:t>
            </a:r>
            <a:r>
              <a:rPr lang="ja-JP" altLang="en-US" sz="1400" dirty="0"/>
              <a:t>を設定することができる</a:t>
            </a:r>
            <a:endParaRPr lang="en-US" altLang="ja-JP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6C9768-D346-6623-3133-354003F5219D}"/>
              </a:ext>
            </a:extLst>
          </p:cNvPr>
          <p:cNvSpPr txBox="1"/>
          <p:nvPr/>
        </p:nvSpPr>
        <p:spPr>
          <a:xfrm>
            <a:off x="41638" y="870716"/>
            <a:ext cx="9262091" cy="5816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スレッドプールを導入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'task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 now on!'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Do time intensive stuff...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'Hello, 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.run_in_executor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一つ目の引数は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にしてデフォルトの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Executors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を使用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プログラムの開始時間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イベントループを取得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set_default_executor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デフォルトの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Executors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を設定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'jack'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'rose'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]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gather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"program over!"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プログラムの実行時間</a:t>
            </a:r>
            <a:endParaRPr lang="en-US" altLang="ja-JP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D38FDB6-507E-90AF-E8E9-8F189709FB5B}"/>
              </a:ext>
            </a:extLst>
          </p:cNvPr>
          <p:cNvGrpSpPr/>
          <p:nvPr/>
        </p:nvGrpSpPr>
        <p:grpSpPr>
          <a:xfrm>
            <a:off x="9442623" y="910435"/>
            <a:ext cx="2749377" cy="1600438"/>
            <a:chOff x="9391137" y="981938"/>
            <a:chExt cx="2749377" cy="160043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C15B4F5-86E5-739E-EB37-ED2DBA690B33}"/>
                </a:ext>
              </a:extLst>
            </p:cNvPr>
            <p:cNvSpPr txBox="1"/>
            <p:nvPr/>
          </p:nvSpPr>
          <p:spPr>
            <a:xfrm>
              <a:off x="9391137" y="981938"/>
              <a:ext cx="2749377" cy="1600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400" dirty="0"/>
                <a:t>出力：</a:t>
              </a:r>
              <a:endParaRPr lang="en-US" altLang="zh-CN" sz="1400" dirty="0"/>
            </a:p>
            <a:p>
              <a:r>
                <a:rPr lang="en-US" altLang="zh-CN" sz="1400" dirty="0"/>
                <a:t>task jack is now on!</a:t>
              </a:r>
            </a:p>
            <a:p>
              <a:r>
                <a:rPr lang="en-US" altLang="zh-CN" sz="1400" dirty="0"/>
                <a:t>task rose is now on!</a:t>
              </a:r>
            </a:p>
            <a:p>
              <a:r>
                <a:rPr lang="en-US" altLang="zh-CN" sz="1400" dirty="0"/>
                <a:t>Hello, rose</a:t>
              </a:r>
            </a:p>
            <a:p>
              <a:r>
                <a:rPr lang="en-US" altLang="zh-CN" sz="1400" dirty="0"/>
                <a:t>Hello, jack</a:t>
              </a:r>
            </a:p>
            <a:p>
              <a:r>
                <a:rPr lang="en-US" altLang="zh-CN" sz="1400" dirty="0"/>
                <a:t>program over!</a:t>
              </a:r>
            </a:p>
            <a:p>
              <a:r>
                <a:rPr lang="en-US" altLang="zh-CN" sz="1400" dirty="0"/>
                <a:t>3.016918182373047</a:t>
              </a:r>
              <a:endParaRPr lang="zh-CN" altLang="en-US" sz="1400" dirty="0"/>
            </a:p>
          </p:txBody>
        </p:sp>
        <p:sp>
          <p:nvSpPr>
            <p:cNvPr id="3" name="右大括号 2">
              <a:extLst>
                <a:ext uri="{FF2B5EF4-FFF2-40B4-BE49-F238E27FC236}">
                  <a16:creationId xmlns:a16="http://schemas.microsoft.com/office/drawing/2014/main" id="{98A8F1CD-39F2-5861-0606-310DE211B039}"/>
                </a:ext>
              </a:extLst>
            </p:cNvPr>
            <p:cNvSpPr/>
            <p:nvPr/>
          </p:nvSpPr>
          <p:spPr>
            <a:xfrm>
              <a:off x="11028175" y="1282814"/>
              <a:ext cx="133065" cy="32756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7448E3F-D4C5-E01D-66E3-B0449BD9492B}"/>
                </a:ext>
              </a:extLst>
            </p:cNvPr>
            <p:cNvSpPr txBox="1"/>
            <p:nvPr/>
          </p:nvSpPr>
          <p:spPr>
            <a:xfrm>
              <a:off x="11201401" y="133338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ほぼ一瞬</a:t>
              </a:r>
              <a:endParaRPr lang="zh-CN" altLang="en-US" sz="12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0A40AC3-A4B8-B856-EAD4-222BD04AC1ED}"/>
                </a:ext>
              </a:extLst>
            </p:cNvPr>
            <p:cNvSpPr txBox="1"/>
            <p:nvPr/>
          </p:nvSpPr>
          <p:spPr>
            <a:xfrm>
              <a:off x="11370792" y="1610383"/>
              <a:ext cx="7280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</a:t>
              </a:r>
              <a:r>
                <a:rPr lang="ja-JP" altLang="en-US" sz="1200" dirty="0"/>
                <a:t>秒経過</a:t>
              </a:r>
              <a:endParaRPr lang="en-US" altLang="ja-JP" sz="1200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9F428CD-078C-F8E0-122E-89D347A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0501" y="1719249"/>
              <a:ext cx="982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2B4AFDE4-5433-C883-B971-2C93B32B4B98}"/>
              </a:ext>
            </a:extLst>
          </p:cNvPr>
          <p:cNvSpPr txBox="1"/>
          <p:nvPr/>
        </p:nvSpPr>
        <p:spPr>
          <a:xfrm>
            <a:off x="9254489" y="3562961"/>
            <a:ext cx="30489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先に動くのは</a:t>
            </a:r>
            <a:r>
              <a:rPr lang="en-US" altLang="ja-JP" sz="1100" dirty="0"/>
              <a:t>j</a:t>
            </a:r>
            <a:r>
              <a:rPr lang="en-US" altLang="zh-CN" sz="1100" dirty="0"/>
              <a:t>ack</a:t>
            </a:r>
            <a:r>
              <a:rPr lang="ja-JP" altLang="en-US" sz="1100" dirty="0"/>
              <a:t>タスク</a:t>
            </a:r>
            <a:endParaRPr lang="en-US" altLang="ja-JP" sz="1100" dirty="0"/>
          </a:p>
          <a:p>
            <a:r>
              <a:rPr lang="ja-JP" altLang="en-US" sz="1100" dirty="0"/>
              <a:t>でも先に結果を出るのは</a:t>
            </a:r>
            <a:r>
              <a:rPr lang="en-US" altLang="ja-JP" sz="1100" dirty="0"/>
              <a:t>rose</a:t>
            </a:r>
            <a:r>
              <a:rPr lang="ja-JP" altLang="en-US" sz="1100" dirty="0"/>
              <a:t>タスク</a:t>
            </a:r>
            <a:endParaRPr lang="en-US" altLang="ja-JP" sz="1100" dirty="0"/>
          </a:p>
          <a:p>
            <a:endParaRPr lang="en-US" altLang="zh-CN" sz="1100" dirty="0"/>
          </a:p>
          <a:p>
            <a:r>
              <a:rPr lang="ja-JP" altLang="en-US" sz="1100" dirty="0"/>
              <a:t>原因：</a:t>
            </a:r>
            <a:endParaRPr lang="en-US" altLang="ja-JP" sz="1100" dirty="0"/>
          </a:p>
          <a:p>
            <a:r>
              <a:rPr lang="ja-JP" altLang="en-US" sz="1100" dirty="0"/>
              <a:t>タスク</a:t>
            </a:r>
            <a:r>
              <a:rPr lang="en-US" altLang="ja-JP" sz="1100" dirty="0"/>
              <a:t>jack</a:t>
            </a:r>
            <a:r>
              <a:rPr lang="ja-JP" altLang="en-US" sz="1100" dirty="0"/>
              <a:t>とタスク</a:t>
            </a:r>
            <a:r>
              <a:rPr lang="en-US" altLang="ja-JP" sz="1100" dirty="0"/>
              <a:t>rose</a:t>
            </a:r>
            <a:r>
              <a:rPr lang="ja-JP" altLang="en-US" sz="1100" dirty="0"/>
              <a:t>は二つのスレッド</a:t>
            </a:r>
            <a:endParaRPr lang="en-US" altLang="ja-JP" sz="1100" dirty="0"/>
          </a:p>
          <a:p>
            <a:r>
              <a:rPr lang="ja-JP" altLang="en-US" sz="1100" dirty="0"/>
              <a:t>スレッドプールで関数を実行する場合</a:t>
            </a:r>
            <a:endParaRPr lang="en-US" altLang="ja-JP" sz="1100" dirty="0"/>
          </a:p>
          <a:p>
            <a:r>
              <a:rPr lang="ja-JP" altLang="en-US" sz="1100" dirty="0"/>
              <a:t>どのスレッドが先にタスクを完了するかには、</a:t>
            </a:r>
            <a:endParaRPr lang="en-US" altLang="ja-JP" sz="1100" dirty="0"/>
          </a:p>
          <a:p>
            <a:r>
              <a:rPr lang="en-US" altLang="ja-JP" sz="1100" dirty="0"/>
              <a:t>OS</a:t>
            </a:r>
            <a:r>
              <a:rPr lang="ja-JP" altLang="en-US" sz="1100" dirty="0"/>
              <a:t>のスレッドスケジューリングポリシーと</a:t>
            </a:r>
            <a:endParaRPr lang="en-US" altLang="ja-JP" sz="1100" dirty="0"/>
          </a:p>
          <a:p>
            <a:r>
              <a:rPr lang="ja-JP" altLang="en-US" sz="1100" dirty="0"/>
              <a:t>現在のシステム負荷に依存する。</a:t>
            </a:r>
            <a:endParaRPr lang="en-US" altLang="ja-JP" sz="1100" dirty="0"/>
          </a:p>
          <a:p>
            <a:endParaRPr lang="en-US" altLang="ja-JP" sz="1100" dirty="0"/>
          </a:p>
          <a:p>
            <a:r>
              <a:rPr lang="ja-JP" altLang="en-US" sz="1100" dirty="0"/>
              <a:t>たとえ </a:t>
            </a:r>
            <a:r>
              <a:rPr lang="en-US" altLang="ja-JP" sz="1100" dirty="0"/>
              <a:t>jack </a:t>
            </a:r>
            <a:r>
              <a:rPr lang="ja-JP" altLang="en-US" sz="1100" dirty="0"/>
              <a:t>タスクが先に開始されたとしても</a:t>
            </a:r>
            <a:endParaRPr lang="en-US" altLang="ja-JP" sz="1100" dirty="0"/>
          </a:p>
          <a:p>
            <a:r>
              <a:rPr lang="en-US" altLang="ja-JP" sz="1100" dirty="0"/>
              <a:t>rose </a:t>
            </a:r>
            <a:r>
              <a:rPr lang="ja-JP" altLang="en-US" sz="1100" dirty="0"/>
              <a:t>のタスクが先に完了する可能性がある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6842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4DCC4-76B8-9C1A-2C51-6CDAB45C51C3}"/>
              </a:ext>
            </a:extLst>
          </p:cNvPr>
          <p:cNvSpPr txBox="1"/>
          <p:nvPr/>
        </p:nvSpPr>
        <p:spPr>
          <a:xfrm>
            <a:off x="79044" y="562939"/>
            <a:ext cx="11603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ja-JP" altLang="en-US" sz="14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の中に二種類の</a:t>
            </a:r>
            <a:r>
              <a:rPr lang="en-US" altLang="zh-CN" sz="1400" b="1" dirty="0"/>
              <a:t>Executors</a:t>
            </a:r>
            <a:r>
              <a:rPr lang="ja-JP" altLang="en-US" sz="1400" dirty="0"/>
              <a:t>があって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スレッドプール</a:t>
            </a:r>
            <a:r>
              <a:rPr lang="en-US" altLang="zh-CN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4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と</a:t>
            </a:r>
            <a:r>
              <a:rPr lang="en-US" altLang="ja-JP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r>
              <a:rPr lang="en-US" altLang="ja-JP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プロセスプール</a:t>
            </a:r>
            <a:r>
              <a:rPr lang="en-US" altLang="ja-JP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ja-JP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6C9768-D346-6623-3133-354003F5219D}"/>
              </a:ext>
            </a:extLst>
          </p:cNvPr>
          <p:cNvSpPr txBox="1"/>
          <p:nvPr/>
        </p:nvSpPr>
        <p:spPr>
          <a:xfrm>
            <a:off x="153690" y="870716"/>
            <a:ext cx="92620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0B623D-D174-11F6-CFB0-CFB889C15F4C}"/>
              </a:ext>
            </a:extLst>
          </p:cNvPr>
          <p:cNvSpPr txBox="1"/>
          <p:nvPr/>
        </p:nvSpPr>
        <p:spPr>
          <a:xfrm>
            <a:off x="79044" y="1330748"/>
            <a:ext cx="5309323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endParaRPr lang="en-US" altLang="zh-CN" sz="18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267F99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スレッドプールを使ってマルチスレッドを作ってタスクに割り当てる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ネットワーク、ファイルの書き込み、読み込みなどの</a:t>
            </a:r>
            <a:r>
              <a:rPr lang="en-US" altLang="ja-JP" sz="1400" dirty="0"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に負担にかかる作業に適する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スレッドプールのスレッド数を指定できる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引数　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デフォルト：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endParaRPr lang="en-US" altLang="zh-CN" sz="12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int | None = None</a:t>
            </a: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指定されたする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スレッド数は３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executor_1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指定しない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スレッド数は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のプロセッサ数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5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executor_2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D27B7E2-226E-1713-1CE3-049822BB90AC}"/>
              </a:ext>
            </a:extLst>
          </p:cNvPr>
          <p:cNvSpPr txBox="1"/>
          <p:nvPr/>
        </p:nvSpPr>
        <p:spPr>
          <a:xfrm>
            <a:off x="5708002" y="1330748"/>
            <a:ext cx="6095221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endParaRPr lang="en-US" altLang="ja-JP" sz="18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ja-JP" sz="18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プロセスプールを使ってマルチプロセスを作ってタスクに割り当てる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計算処理などの</a:t>
            </a:r>
            <a:r>
              <a:rPr lang="en-US" altLang="ja-JP" sz="1400" dirty="0"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に負担にかかる作業に適する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プロセスプールのプロセス数を指定できる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引数　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デフォルト：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endParaRPr lang="en-US" altLang="zh-CN" sz="12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int | None = None</a:t>
            </a: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指定されたする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プロセス数は３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executor_1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指定しない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プロセス数は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のプロセッサ数 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executor_2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8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661CC57-3A08-ED4A-05EC-DED17CD1CC51}"/>
              </a:ext>
            </a:extLst>
          </p:cNvPr>
          <p:cNvCxnSpPr>
            <a:cxnSpLocks/>
          </p:cNvCxnSpPr>
          <p:nvPr/>
        </p:nvCxnSpPr>
        <p:spPr>
          <a:xfrm>
            <a:off x="5548184" y="1330748"/>
            <a:ext cx="0" cy="384720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18B04FB-5136-E4F4-3AEE-B727A0923D1B}"/>
              </a:ext>
            </a:extLst>
          </p:cNvPr>
          <p:cNvSpPr txBox="1"/>
          <p:nvPr/>
        </p:nvSpPr>
        <p:spPr>
          <a:xfrm>
            <a:off x="4167254" y="5622598"/>
            <a:ext cx="33345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のプロセッサ数を確認</a:t>
            </a:r>
            <a:endParaRPr lang="en-US" altLang="ja-JP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cpu_count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cpu_count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プロセッサ</a:t>
            </a:r>
            <a:r>
              <a:rPr lang="zh-CN" alt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数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cpu_count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タスクマネージャーでも確認できる</a:t>
            </a:r>
          </a:p>
        </p:txBody>
      </p:sp>
    </p:spTree>
    <p:extLst>
      <p:ext uri="{BB962C8B-B14F-4D97-AF65-F5344CB8AC3E}">
        <p14:creationId xmlns:p14="http://schemas.microsoft.com/office/powerpoint/2010/main" val="185451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4443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54.3: Using </a:t>
            </a:r>
            <a:r>
              <a:rPr lang="en-US" altLang="zh-CN" sz="2800" dirty="0" err="1"/>
              <a:t>UVLoop</a:t>
            </a:r>
            <a:endParaRPr lang="en-US" altLang="zh-CN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CBCFDB-E083-1E51-5A49-EC01EE73AEC5}"/>
              </a:ext>
            </a:extLst>
          </p:cNvPr>
          <p:cNvSpPr txBox="1"/>
          <p:nvPr/>
        </p:nvSpPr>
        <p:spPr>
          <a:xfrm>
            <a:off x="305570" y="696790"/>
            <a:ext cx="112084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uvloopは、Python 標準ライブラリのasyncioイベントループを置き換えるモジュールで、非常に高速な処理ができることが特徴</a:t>
            </a:r>
            <a:endParaRPr lang="en-US" altLang="zh-CN" sz="1400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FA826F8-C85C-0DD1-02AE-9CD6CABE3951}"/>
              </a:ext>
            </a:extLst>
          </p:cNvPr>
          <p:cNvGrpSpPr/>
          <p:nvPr/>
        </p:nvGrpSpPr>
        <p:grpSpPr>
          <a:xfrm>
            <a:off x="2957805" y="1422917"/>
            <a:ext cx="4954688" cy="793891"/>
            <a:chOff x="419878" y="1609529"/>
            <a:chExt cx="4954688" cy="79389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1509324-51F5-FA13-45DD-30DCB04843FA}"/>
                </a:ext>
              </a:extLst>
            </p:cNvPr>
            <p:cNvSpPr/>
            <p:nvPr/>
          </p:nvSpPr>
          <p:spPr>
            <a:xfrm>
              <a:off x="419878" y="1609530"/>
              <a:ext cx="1399592" cy="77444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Asyncio</a:t>
              </a:r>
              <a:endParaRPr lang="en-US" altLang="zh-CN" dirty="0"/>
            </a:p>
            <a:p>
              <a:pPr algn="ctr"/>
              <a:r>
                <a:rPr lang="en-US" altLang="zh-CN" dirty="0" err="1"/>
                <a:t>Enent</a:t>
              </a:r>
              <a:r>
                <a:rPr lang="en-US" altLang="zh-CN" dirty="0"/>
                <a:t> loop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F14B51F-2059-5D93-5245-7F9B96FA2F3D}"/>
                </a:ext>
              </a:extLst>
            </p:cNvPr>
            <p:cNvSpPr/>
            <p:nvPr/>
          </p:nvSpPr>
          <p:spPr>
            <a:xfrm>
              <a:off x="3974974" y="1609529"/>
              <a:ext cx="1399592" cy="77444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uvloop</a:t>
              </a:r>
              <a:endParaRPr lang="zh-CN" altLang="en-US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B9755F8-4CAD-0176-E856-997E003CD53C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1819470" y="1996750"/>
              <a:ext cx="215550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A6E3CE8-1898-1010-2368-EFB9EC14A12C}"/>
                </a:ext>
              </a:extLst>
            </p:cNvPr>
            <p:cNvSpPr txBox="1"/>
            <p:nvPr/>
          </p:nvSpPr>
          <p:spPr>
            <a:xfrm>
              <a:off x="2308019" y="16274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入れ替え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2B29A2C-2DC9-A851-2FF4-3F37165B727C}"/>
                </a:ext>
              </a:extLst>
            </p:cNvPr>
            <p:cNvSpPr txBox="1"/>
            <p:nvPr/>
          </p:nvSpPr>
          <p:spPr>
            <a:xfrm>
              <a:off x="2394479" y="20340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高速化</a:t>
              </a:r>
              <a:endParaRPr lang="zh-CN" altLang="en-US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5CEDFF16-892C-35FB-4CE5-246B8C110228}"/>
              </a:ext>
            </a:extLst>
          </p:cNvPr>
          <p:cNvSpPr txBox="1"/>
          <p:nvPr/>
        </p:nvSpPr>
        <p:spPr>
          <a:xfrm>
            <a:off x="305570" y="2695153"/>
            <a:ext cx="5601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dirty="0"/>
              <a:t>Linux</a:t>
            </a:r>
            <a:r>
              <a:rPr lang="ja-JP" altLang="en-US" sz="1400" dirty="0"/>
              <a:t>の環境でしか使えない　　</a:t>
            </a:r>
            <a:r>
              <a:rPr lang="en-US" altLang="ja-JP" sz="1400" dirty="0"/>
              <a:t>pip install </a:t>
            </a:r>
            <a:r>
              <a:rPr lang="en-US" altLang="ja-JP" sz="1400" dirty="0" err="1"/>
              <a:t>uvloop</a:t>
            </a:r>
            <a:r>
              <a:rPr lang="ja-JP" altLang="en-US" sz="1400" dirty="0"/>
              <a:t>でインストール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3F592B3-13A4-F7F5-F9CC-5BB377B58C9A}"/>
              </a:ext>
            </a:extLst>
          </p:cNvPr>
          <p:cNvSpPr txBox="1"/>
          <p:nvPr/>
        </p:nvSpPr>
        <p:spPr>
          <a:xfrm>
            <a:off x="202933" y="3429000"/>
            <a:ext cx="5367442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 loop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en-US" altLang="zh-CN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に設定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イベントループを取得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altLang="ja-JP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出力：</a:t>
            </a:r>
            <a:endParaRPr lang="en-US" altLang="ja-JP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&lt;class '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uvloop.Loop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'&gt;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AF1A638-2DCD-DE6C-1545-369FB8FD2FEC}"/>
              </a:ext>
            </a:extLst>
          </p:cNvPr>
          <p:cNvSpPr txBox="1"/>
          <p:nvPr/>
        </p:nvSpPr>
        <p:spPr>
          <a:xfrm>
            <a:off x="5725593" y="3429000"/>
            <a:ext cx="6097554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イベントループのポリシーを変更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set_event_loop_policy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EventLoopPolicy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新しいイベントループを作る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出力：</a:t>
            </a:r>
            <a:endParaRPr lang="en-US" altLang="ja-JP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&lt;class '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uvloop.Loop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158039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7130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54.3: Synchronization Primitive: Event</a:t>
            </a:r>
            <a:endParaRPr lang="zh-CN" altLang="en-US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C38098-1999-01E9-F4F4-5960F80F0A37}"/>
              </a:ext>
            </a:extLst>
          </p:cNvPr>
          <p:cNvSpPr txBox="1"/>
          <p:nvPr/>
        </p:nvSpPr>
        <p:spPr>
          <a:xfrm>
            <a:off x="65926" y="970528"/>
            <a:ext cx="4779613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functools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trigger function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trigger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'EVENT SET'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タスクが再開する</a:t>
            </a:r>
            <a:endParaRPr lang="en-US" altLang="ja-JP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consumer_a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consumer_a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'Consumer A'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waiting'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がセットされるまで待機</a:t>
            </a:r>
            <a:endParaRPr lang="en-US" altLang="ja-JP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triggered'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consumer_b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consumer_b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'Consumer B'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waiting'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がセットされるまで待機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triggered'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BF25E9-AA65-C3EB-8127-EA59B92E5983}"/>
              </a:ext>
            </a:extLst>
          </p:cNvPr>
          <p:cNvSpPr txBox="1"/>
          <p:nvPr/>
        </p:nvSpPr>
        <p:spPr>
          <a:xfrm>
            <a:off x="5910836" y="673136"/>
            <a:ext cx="609755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event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wrap coroutines in one future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main_future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consumer_a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consumer_b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)])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event loop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trigger event in 2 sec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event_loop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call_later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functools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trigger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complete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main_future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event_loop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main_future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AE42E2B-6A70-3D37-27F1-91601A2062B5}"/>
              </a:ext>
            </a:extLst>
          </p:cNvPr>
          <p:cNvGrpSpPr/>
          <p:nvPr/>
        </p:nvGrpSpPr>
        <p:grpSpPr>
          <a:xfrm>
            <a:off x="4963223" y="1057294"/>
            <a:ext cx="876300" cy="280791"/>
            <a:chOff x="4981575" y="833634"/>
            <a:chExt cx="876300" cy="280791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A4EB4DBB-25A2-EB28-549A-B5A23304E93B}"/>
                </a:ext>
              </a:extLst>
            </p:cNvPr>
            <p:cNvCxnSpPr/>
            <p:nvPr/>
          </p:nvCxnSpPr>
          <p:spPr>
            <a:xfrm>
              <a:off x="4981575" y="1114425"/>
              <a:ext cx="8763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B7B8696-23D8-7962-1687-A513C44919F9}"/>
                </a:ext>
              </a:extLst>
            </p:cNvPr>
            <p:cNvSpPr txBox="1"/>
            <p:nvPr/>
          </p:nvSpPr>
          <p:spPr>
            <a:xfrm>
              <a:off x="5158314" y="83363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続き</a:t>
              </a:r>
              <a:endParaRPr lang="zh-CN" altLang="en-US" sz="1200" dirty="0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D1D1C3B-3424-4798-D98E-A075CFFF3A6C}"/>
              </a:ext>
            </a:extLst>
          </p:cNvPr>
          <p:cNvSpPr txBox="1"/>
          <p:nvPr/>
        </p:nvSpPr>
        <p:spPr>
          <a:xfrm>
            <a:off x="96219" y="615014"/>
            <a:ext cx="3858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Event</a:t>
            </a:r>
            <a:r>
              <a:rPr lang="ja-JP" altLang="en-US" sz="1400" dirty="0"/>
              <a:t>を利用して複数の</a:t>
            </a:r>
            <a:r>
              <a:rPr lang="en-US" altLang="ja-JP" sz="1400" dirty="0"/>
              <a:t>coroutine</a:t>
            </a:r>
            <a:r>
              <a:rPr lang="ja-JP" altLang="en-US" sz="1400" dirty="0"/>
              <a:t>を同期させる</a:t>
            </a:r>
            <a:endParaRPr lang="zh-CN" altLang="en-US" sz="1400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CD2DEEA-77B9-82D2-6E98-A61592C06987}"/>
              </a:ext>
            </a:extLst>
          </p:cNvPr>
          <p:cNvGrpSpPr/>
          <p:nvPr/>
        </p:nvGrpSpPr>
        <p:grpSpPr>
          <a:xfrm>
            <a:off x="5139962" y="3649294"/>
            <a:ext cx="6881535" cy="1782994"/>
            <a:chOff x="5139962" y="3736921"/>
            <a:chExt cx="6881535" cy="178299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C20BC1B-0B0B-2AF6-3BD3-FFEFA5361747}"/>
                </a:ext>
              </a:extLst>
            </p:cNvPr>
            <p:cNvGrpSpPr/>
            <p:nvPr/>
          </p:nvGrpSpPr>
          <p:grpSpPr>
            <a:xfrm>
              <a:off x="5139962" y="4211643"/>
              <a:ext cx="1510350" cy="1185981"/>
              <a:chOff x="5014286" y="4324673"/>
              <a:chExt cx="1510350" cy="1185981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1230A4E-543A-4D17-7815-623D5874B571}"/>
                  </a:ext>
                </a:extLst>
              </p:cNvPr>
              <p:cNvSpPr txBox="1"/>
              <p:nvPr/>
            </p:nvSpPr>
            <p:spPr>
              <a:xfrm>
                <a:off x="5014286" y="4324673"/>
                <a:ext cx="151035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trigger(</a:t>
                </a:r>
                <a:r>
                  <a:rPr lang="en-US" altLang="zh-CN" sz="1400" dirty="0" err="1"/>
                  <a:t>call_later</a:t>
                </a:r>
                <a:r>
                  <a:rPr lang="en-US" altLang="zh-CN" sz="1400" dirty="0"/>
                  <a:t>)</a:t>
                </a:r>
                <a:endParaRPr lang="zh-CN" altLang="en-US" sz="1400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9C59E2A-40C3-DAD8-5BA3-68BA68FDD7B3}"/>
                  </a:ext>
                </a:extLst>
              </p:cNvPr>
              <p:cNvSpPr txBox="1"/>
              <p:nvPr/>
            </p:nvSpPr>
            <p:spPr>
              <a:xfrm>
                <a:off x="5386183" y="4763775"/>
                <a:ext cx="113845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consumer_a</a:t>
                </a:r>
                <a:endParaRPr lang="zh-CN" altLang="en-US" sz="1400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2907861-C7D3-345B-3CD6-063F5CCC0913}"/>
                  </a:ext>
                </a:extLst>
              </p:cNvPr>
              <p:cNvSpPr txBox="1"/>
              <p:nvPr/>
            </p:nvSpPr>
            <p:spPr>
              <a:xfrm>
                <a:off x="5402213" y="5202877"/>
                <a:ext cx="112242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consumer_b</a:t>
                </a:r>
                <a:endParaRPr lang="zh-CN" altLang="en-US" sz="1400" dirty="0"/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91C79CA-448A-66CD-B010-A17AEF0563B3}"/>
                </a:ext>
              </a:extLst>
            </p:cNvPr>
            <p:cNvSpPr txBox="1"/>
            <p:nvPr/>
          </p:nvSpPr>
          <p:spPr>
            <a:xfrm>
              <a:off x="6656504" y="3736921"/>
              <a:ext cx="4546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0</a:t>
              </a:r>
              <a:r>
                <a:rPr lang="en-US" altLang="zh-CN" sz="1200" dirty="0"/>
                <a:t>s                         </a:t>
              </a:r>
              <a:r>
                <a:rPr lang="ja-JP" altLang="en-US" sz="1200" dirty="0"/>
                <a:t>　</a:t>
              </a:r>
              <a:r>
                <a:rPr lang="en-US" altLang="zh-CN" sz="1200" dirty="0"/>
                <a:t>         </a:t>
              </a:r>
              <a:r>
                <a:rPr lang="ja-JP" altLang="en-US" sz="1200" dirty="0"/>
                <a:t>時間                                       </a:t>
              </a:r>
              <a:r>
                <a:rPr lang="en-US" altLang="ja-JP" sz="1200" dirty="0"/>
                <a:t>2</a:t>
              </a:r>
              <a:r>
                <a:rPr lang="en-US" altLang="zh-CN" sz="1200" dirty="0"/>
                <a:t>s</a:t>
              </a:r>
              <a:endParaRPr lang="zh-CN" altLang="en-US" sz="12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3B24E48-CEC3-CDFF-40FB-5CCB8C05A903}"/>
                </a:ext>
              </a:extLst>
            </p:cNvPr>
            <p:cNvSpPr txBox="1"/>
            <p:nvPr/>
          </p:nvSpPr>
          <p:spPr>
            <a:xfrm>
              <a:off x="6833538" y="4655774"/>
              <a:ext cx="590025" cy="30777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print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6843482-8335-2C02-DDE7-DEBEF95C03D5}"/>
                </a:ext>
              </a:extLst>
            </p:cNvPr>
            <p:cNvSpPr txBox="1"/>
            <p:nvPr/>
          </p:nvSpPr>
          <p:spPr>
            <a:xfrm>
              <a:off x="7423563" y="5095574"/>
              <a:ext cx="590025" cy="30777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print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C5E1218-7DF3-3FB0-1BF9-41D164DA16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3538" y="4089353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DC23CD9-D225-6DA4-1962-EE16F84A4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3563" y="4089353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A6AAEBB-395C-4F3D-5F8B-BC2FDD555A26}"/>
                </a:ext>
              </a:extLst>
            </p:cNvPr>
            <p:cNvSpPr txBox="1"/>
            <p:nvPr/>
          </p:nvSpPr>
          <p:spPr>
            <a:xfrm>
              <a:off x="7423562" y="4655509"/>
              <a:ext cx="3014038" cy="30777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待機</a:t>
              </a:r>
              <a:endParaRPr lang="en-US" altLang="zh-CN" sz="1400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794F21F-E212-9B16-64B0-80C6CA8496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5832" y="4089353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33CBC6B-E86E-90C8-A2CE-A539B8DF84BA}"/>
                </a:ext>
              </a:extLst>
            </p:cNvPr>
            <p:cNvSpPr txBox="1"/>
            <p:nvPr/>
          </p:nvSpPr>
          <p:spPr>
            <a:xfrm>
              <a:off x="8012409" y="5097021"/>
              <a:ext cx="2424602" cy="30777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待機</a:t>
              </a:r>
              <a:endParaRPr lang="en-US" altLang="zh-CN" sz="1400" dirty="0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64D0872-1EEE-32EC-8496-45C88C324A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6432" y="4089353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E313B32-B98A-F901-CC57-2EC13E4407DA}"/>
                </a:ext>
              </a:extLst>
            </p:cNvPr>
            <p:cNvSpPr txBox="1"/>
            <p:nvPr/>
          </p:nvSpPr>
          <p:spPr>
            <a:xfrm>
              <a:off x="10435833" y="4211643"/>
              <a:ext cx="405614" cy="30777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set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ADE1204-CC98-2B27-F81B-4E363935E634}"/>
                </a:ext>
              </a:extLst>
            </p:cNvPr>
            <p:cNvSpPr txBox="1"/>
            <p:nvPr/>
          </p:nvSpPr>
          <p:spPr>
            <a:xfrm>
              <a:off x="10841447" y="4650745"/>
              <a:ext cx="590025" cy="30777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print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F84CF88-A838-18FB-DD75-DF8B18859C99}"/>
                </a:ext>
              </a:extLst>
            </p:cNvPr>
            <p:cNvSpPr txBox="1"/>
            <p:nvPr/>
          </p:nvSpPr>
          <p:spPr>
            <a:xfrm>
              <a:off x="11431472" y="5097021"/>
              <a:ext cx="590025" cy="30777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print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9B65770-FE03-5BA8-F064-9004F78BC4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40858" y="4089352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26CE8CD-102C-104E-CF50-6D3BEF6330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30882" y="4089352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F6AE39F1-C034-AA79-A489-111A183452E0}"/>
              </a:ext>
            </a:extLst>
          </p:cNvPr>
          <p:cNvSpPr txBox="1"/>
          <p:nvPr/>
        </p:nvSpPr>
        <p:spPr>
          <a:xfrm>
            <a:off x="233266" y="5412567"/>
            <a:ext cx="1901483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ja-JP" sz="1400" dirty="0"/>
          </a:p>
          <a:p>
            <a:r>
              <a:rPr lang="en-US" altLang="zh-CN" sz="1400" dirty="0"/>
              <a:t>Consumer A waiting</a:t>
            </a:r>
          </a:p>
          <a:p>
            <a:r>
              <a:rPr lang="en-US" altLang="zh-CN" sz="1400" dirty="0"/>
              <a:t>Consumer B waiting</a:t>
            </a:r>
          </a:p>
          <a:p>
            <a:r>
              <a:rPr lang="en-US" altLang="zh-CN" sz="1400" dirty="0"/>
              <a:t>EVENT SET</a:t>
            </a:r>
          </a:p>
          <a:p>
            <a:r>
              <a:rPr lang="en-US" altLang="zh-CN" sz="1400" dirty="0"/>
              <a:t>Consumer A triggered</a:t>
            </a:r>
          </a:p>
          <a:p>
            <a:r>
              <a:rPr lang="en-US" altLang="zh-CN" sz="1400" dirty="0"/>
              <a:t>Consumer B triggered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643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13536</TotalTime>
  <Words>4944</Words>
  <Application>Microsoft Office PowerPoint</Application>
  <PresentationFormat>宽屏</PresentationFormat>
  <Paragraphs>670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Lucida Grande</vt:lpstr>
      <vt:lpstr>RobotoMono-Regular</vt:lpstr>
      <vt:lpstr>等线</vt:lpstr>
      <vt:lpstr>等线 Light</vt:lpstr>
      <vt:lpstr>新宋体</vt:lpstr>
      <vt:lpstr>Arial</vt:lpstr>
      <vt:lpstr>Consolas</vt:lpstr>
      <vt:lpstr>Wingdings</vt:lpstr>
      <vt:lpstr>Office 主题​​</vt:lpstr>
      <vt:lpstr>Python Notes For Professionals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劉　崇玖</dc:creator>
  <cp:lastModifiedBy>崇玖 刘</cp:lastModifiedBy>
  <cp:revision>627</cp:revision>
  <dcterms:created xsi:type="dcterms:W3CDTF">2023-04-18T06:26:34Z</dcterms:created>
  <dcterms:modified xsi:type="dcterms:W3CDTF">2024-08-26T15:32:41Z</dcterms:modified>
</cp:coreProperties>
</file>